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olors1.xml" ContentType="application/vnd.ms-office.chartcolorstyle+xml"/>
  <Override PartName="/ppt/charts/colors10.xml" ContentType="application/vnd.ms-office.chartcolorstyle+xml"/>
  <Override PartName="/ppt/charts/colors11.xml" ContentType="application/vnd.ms-office.chartcolorstyle+xml"/>
  <Override PartName="/ppt/charts/colors12.xml" ContentType="application/vnd.ms-office.chartcolorstyle+xml"/>
  <Override PartName="/ppt/charts/colors13.xml" ContentType="application/vnd.ms-office.chartcolorstyle+xml"/>
  <Override PartName="/ppt/charts/colors14.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colors8.xml" ContentType="application/vnd.ms-office.chartcolorstyle+xml"/>
  <Override PartName="/ppt/charts/colors9.xml" ContentType="application/vnd.ms-office.chartcolorstyle+xml"/>
  <Override PartName="/ppt/charts/style1.xml" ContentType="application/vnd.ms-office.chartstyle+xml"/>
  <Override PartName="/ppt/charts/style10.xml" ContentType="application/vnd.ms-office.chartstyle+xml"/>
  <Override PartName="/ppt/charts/style11.xml" ContentType="application/vnd.ms-office.chartstyle+xml"/>
  <Override PartName="/ppt/charts/style12.xml" ContentType="application/vnd.ms-office.chartstyle+xml"/>
  <Override PartName="/ppt/charts/style13.xml" ContentType="application/vnd.ms-office.chartstyle+xml"/>
  <Override PartName="/ppt/charts/style14.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harts/style8.xml" ContentType="application/vnd.ms-office.chartstyle+xml"/>
  <Override PartName="/ppt/charts/style9.xml" ContentType="application/vnd.ms-office.chartstyle+xml"/>
  <Override PartName="/ppt/media/image1.svg" ContentType="image/svg+xml"/>
  <Override PartName="/ppt/media/image2.svg" ContentType="image/svg+xml"/>
  <Override PartName="/ppt/media/image3.svg" ContentType="image/svg+xml"/>
  <Override PartName="/ppt/media/image4.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579" r:id="rId3"/>
    <p:sldId id="578" r:id="rId4"/>
    <p:sldId id="267" r:id="rId5"/>
    <p:sldId id="467" r:id="rId6"/>
    <p:sldId id="272" r:id="rId7"/>
    <p:sldId id="271" r:id="rId8"/>
    <p:sldId id="273" r:id="rId9"/>
    <p:sldId id="270" r:id="rId10"/>
    <p:sldId id="462" r:id="rId11"/>
    <p:sldId id="275" r:id="rId12"/>
    <p:sldId id="274" r:id="rId13"/>
    <p:sldId id="461" r:id="rId14"/>
    <p:sldId id="276" r:id="rId15"/>
    <p:sldId id="268" r:id="rId16"/>
    <p:sldId id="279" r:id="rId17"/>
    <p:sldId id="277" r:id="rId18"/>
    <p:sldId id="283" r:id="rId19"/>
    <p:sldId id="580" r:id="rId20"/>
    <p:sldId id="269" r:id="rId21"/>
    <p:sldId id="581" r:id="rId22"/>
    <p:sldId id="582" r:id="rId23"/>
    <p:sldId id="583" r:id="rId24"/>
    <p:sldId id="584" r:id="rId25"/>
    <p:sldId id="585" r:id="rId26"/>
    <p:sldId id="460" r:id="rId27"/>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5597"/>
    <a:srgbClr val="333F50"/>
    <a:srgbClr val="E8EEF8"/>
    <a:srgbClr val="859CC2"/>
    <a:srgbClr val="EDF1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08" autoAdjust="0"/>
    <p:restoredTop sz="94660"/>
  </p:normalViewPr>
  <p:slideViewPr>
    <p:cSldViewPr snapToGrid="0">
      <p:cViewPr varScale="1">
        <p:scale>
          <a:sx n="112" d="100"/>
          <a:sy n="112" d="100"/>
        </p:scale>
        <p:origin x="120" y="744"/>
      </p:cViewPr>
      <p:guideLst>
        <p:guide pos="347"/>
        <p:guide orient="horz" pos="618"/>
        <p:guide orient="horz" pos="3816"/>
        <p:guide pos="7333"/>
        <p:guide orient="horz" pos="323"/>
        <p:guide pos="6017"/>
        <p:guide orient="horz" pos="2160"/>
        <p:guide orient="horz" pos="4042"/>
        <p:guide pos="7219"/>
        <p:guide pos="461"/>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10.xml.rels><?xml version="1.0" encoding="UTF-8" standalone="yes"?>
<Relationships xmlns="http://schemas.openxmlformats.org/package/2006/relationships"><Relationship Id="rId3" Type="http://schemas.microsoft.com/office/2011/relationships/chartColorStyle" Target="colors10.xml"/><Relationship Id="rId2" Type="http://schemas.microsoft.com/office/2011/relationships/chartStyle" Target="style10.xml"/><Relationship Id="rId1" Type="http://schemas.openxmlformats.org/officeDocument/2006/relationships/package" Target="../embeddings/Workbook10.xlsx"/></Relationships>
</file>

<file path=ppt/charts/_rels/chart11.xml.rels><?xml version="1.0" encoding="UTF-8" standalone="yes"?>
<Relationships xmlns="http://schemas.openxmlformats.org/package/2006/relationships"><Relationship Id="rId3" Type="http://schemas.microsoft.com/office/2011/relationships/chartColorStyle" Target="colors11.xml"/><Relationship Id="rId2" Type="http://schemas.microsoft.com/office/2011/relationships/chartStyle" Target="style11.xml"/><Relationship Id="rId1" Type="http://schemas.openxmlformats.org/officeDocument/2006/relationships/package" Target="../embeddings/Workbook11.xlsx"/></Relationships>
</file>

<file path=ppt/charts/_rels/chart12.xml.rels><?xml version="1.0" encoding="UTF-8" standalone="yes"?>
<Relationships xmlns="http://schemas.openxmlformats.org/package/2006/relationships"><Relationship Id="rId3" Type="http://schemas.microsoft.com/office/2011/relationships/chartColorStyle" Target="colors12.xml"/><Relationship Id="rId2" Type="http://schemas.microsoft.com/office/2011/relationships/chartStyle" Target="style12.xml"/><Relationship Id="rId1" Type="http://schemas.openxmlformats.org/officeDocument/2006/relationships/package" Target="../embeddings/Workbook12.xlsx"/></Relationships>
</file>

<file path=ppt/charts/_rels/chart13.xml.rels><?xml version="1.0" encoding="UTF-8" standalone="yes"?>
<Relationships xmlns="http://schemas.openxmlformats.org/package/2006/relationships"><Relationship Id="rId3" Type="http://schemas.microsoft.com/office/2011/relationships/chartColorStyle" Target="colors13.xml"/><Relationship Id="rId2" Type="http://schemas.microsoft.com/office/2011/relationships/chartStyle" Target="style13.xml"/><Relationship Id="rId1" Type="http://schemas.openxmlformats.org/officeDocument/2006/relationships/package" Target="../embeddings/Workbook13.xlsx"/></Relationships>
</file>

<file path=ppt/charts/_rels/chart14.xml.rels><?xml version="1.0" encoding="UTF-8" standalone="yes"?>
<Relationships xmlns="http://schemas.openxmlformats.org/package/2006/relationships"><Relationship Id="rId3" Type="http://schemas.microsoft.com/office/2011/relationships/chartColorStyle" Target="colors14.xml"/><Relationship Id="rId2" Type="http://schemas.microsoft.com/office/2011/relationships/chartStyle" Target="style14.xml"/><Relationship Id="rId1" Type="http://schemas.openxmlformats.org/officeDocument/2006/relationships/package" Target="../embeddings/Workbook14.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Workbook7.xlsx"/></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Workbook8.xlsx"/></Relationships>
</file>

<file path=ppt/charts/_rels/chart9.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Workbook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explosion val="0"/>
          <c:dPt>
            <c:idx val="0"/>
            <c:bubble3D val="0"/>
            <c:spPr>
              <a:solidFill>
                <a:schemeClr val="tx1"/>
              </a:solidFill>
              <a:ln w="19050">
                <a:noFill/>
              </a:ln>
              <a:effectLst/>
            </c:spPr>
          </c:dPt>
          <c:dPt>
            <c:idx val="1"/>
            <c:bubble3D val="0"/>
            <c:spPr>
              <a:solidFill>
                <a:schemeClr val="bg1">
                  <a:lumMod val="95000"/>
                </a:schemeClr>
              </a:solidFill>
              <a:ln w="19050">
                <a:noFill/>
              </a:ln>
              <a:effectLst/>
            </c:spPr>
          </c:dPt>
          <c:dLbls>
            <c:delete val="1"/>
          </c:dLbls>
          <c:cat>
            <c:strRef>
              <c:f>Sheet1!$A$2:$A$3</c:f>
              <c:strCache>
                <c:ptCount val="2"/>
                <c:pt idx="0">
                  <c:v>季度</c:v>
                </c:pt>
                <c:pt idx="1">
                  <c:v>季度</c:v>
                </c:pt>
              </c:strCache>
            </c:strRef>
          </c:cat>
          <c:val>
            <c:numRef>
              <c:f>Sheet1!$B$2:$B$3</c:f>
              <c:numCache>
                <c:formatCode>General</c:formatCode>
                <c:ptCount val="2"/>
                <c:pt idx="0">
                  <c:v>80</c:v>
                </c:pt>
                <c:pt idx="1">
                  <c:v>20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招聘渠道</c:v>
                </c:pt>
              </c:strCache>
            </c:strRef>
          </c:tx>
          <c:spPr/>
          <c:explosion val="0"/>
          <c:dPt>
            <c:idx val="0"/>
            <c:bubble3D val="0"/>
            <c:spPr>
              <a:solidFill>
                <a:schemeClr val="tx1"/>
              </a:solidFill>
              <a:ln w="19050">
                <a:solidFill>
                  <a:schemeClr val="lt1"/>
                </a:solidFill>
              </a:ln>
              <a:effectLst/>
            </c:spPr>
          </c:dPt>
          <c:dPt>
            <c:idx val="1"/>
            <c:bubble3D val="0"/>
            <c:spPr>
              <a:solidFill>
                <a:schemeClr val="tx1">
                  <a:alpha val="50000"/>
                </a:schemeClr>
              </a:solidFill>
              <a:ln w="19050">
                <a:solidFill>
                  <a:schemeClr val="lt1"/>
                </a:solidFill>
              </a:ln>
              <a:effectLst/>
            </c:spPr>
          </c:dPt>
          <c:dPt>
            <c:idx val="2"/>
            <c:bubble3D val="0"/>
            <c:spPr>
              <a:solidFill>
                <a:schemeClr val="tx1">
                  <a:alpha val="20000"/>
                </a:schemeClr>
              </a:solidFill>
              <a:ln w="19050">
                <a:solidFill>
                  <a:schemeClr val="lt1"/>
                </a:solidFill>
              </a:ln>
              <a:effectLst/>
            </c:spPr>
          </c:dPt>
          <c:dLbls>
            <c:spPr>
              <a:noFill/>
              <a:ln>
                <a:noFill/>
              </a:ln>
              <a:effectLst/>
            </c:spPr>
            <c:txPr>
              <a:bodyPr rot="0" spcFirstLastPara="1" vertOverflow="ellipsis" vert="horz" wrap="square" lIns="38100" tIns="19050" rIns="38100" bIns="19050" anchor="ctr" anchorCtr="1">
                <a:spAutoFit/>
              </a:bodyPr>
              <a:lstStyle/>
              <a:p>
                <a:pPr>
                  <a:defRPr lang="zh-CN" sz="1600" b="0" i="0" u="none" strike="noStrike" kern="1200" baseline="0">
                    <a:solidFill>
                      <a:schemeClr val="bg1"/>
                    </a:solidFill>
                    <a:latin typeface="Impact" panose="020B0806030902050204" pitchFamily="34" charset="0"/>
                    <a:ea typeface="+mn-ea"/>
                    <a:cs typeface="+mn-cs"/>
                  </a:defRPr>
                </a:pPr>
              </a:p>
            </c:txPr>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介绍</c:v>
                </c:pt>
                <c:pt idx="1">
                  <c:v>产学合作</c:v>
                </c:pt>
                <c:pt idx="2">
                  <c:v>网络</c:v>
                </c:pt>
              </c:strCache>
            </c:strRef>
          </c:cat>
          <c:val>
            <c:numRef>
              <c:f>Sheet1!$B$2:$B$4</c:f>
              <c:numCache>
                <c:formatCode>0%</c:formatCode>
                <c:ptCount val="3"/>
                <c:pt idx="0">
                  <c:v>0.8</c:v>
                </c:pt>
                <c:pt idx="1">
                  <c:v>0.15</c:v>
                </c:pt>
                <c:pt idx="2">
                  <c:v>0.05</c:v>
                </c:pt>
              </c:numCache>
            </c:numRef>
          </c:val>
        </c:ser>
        <c:dLbls>
          <c:showLegendKey val="0"/>
          <c:showVal val="0"/>
          <c:showCatName val="0"/>
          <c:showSerName val="0"/>
          <c:showPercent val="0"/>
          <c:showBubbleSize val="0"/>
          <c:showLeaderLines val="1"/>
        </c:dLbls>
        <c:firstSliceAng val="0"/>
        <c:holeSize val="59"/>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季度销售额</c:v>
                </c:pt>
              </c:strCache>
            </c:strRef>
          </c:tx>
          <c:spPr>
            <a:noFill/>
            <a:ln w="19050">
              <a:noFill/>
            </a:ln>
          </c:spPr>
          <c:explosion val="0"/>
          <c:dPt>
            <c:idx val="0"/>
            <c:bubble3D val="0"/>
            <c:spPr>
              <a:solidFill>
                <a:schemeClr val="tx1"/>
              </a:solidFill>
              <a:ln w="19050">
                <a:noFill/>
              </a:ln>
              <a:effectLst/>
            </c:spPr>
          </c:dPt>
          <c:dPt>
            <c:idx val="1"/>
            <c:bubble3D val="0"/>
            <c:spPr>
              <a:solidFill>
                <a:schemeClr val="bg1"/>
              </a:solidFill>
              <a:ln w="19050">
                <a:noFill/>
              </a:ln>
              <a:effectLst/>
            </c:spPr>
          </c:dPt>
          <c:dPt>
            <c:idx val="2"/>
            <c:bubble3D val="0"/>
            <c:spPr>
              <a:solidFill>
                <a:schemeClr val="bg1"/>
              </a:solidFill>
              <a:ln w="19050">
                <a:noFill/>
              </a:ln>
              <a:effectLst/>
            </c:spPr>
          </c:dPt>
          <c:dPt>
            <c:idx val="3"/>
            <c:bubble3D val="0"/>
            <c:spPr>
              <a:solidFill>
                <a:schemeClr val="bg1"/>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36</c:v>
                </c:pt>
                <c:pt idx="1">
                  <c:v>22</c:v>
                </c:pt>
                <c:pt idx="2">
                  <c:v>14</c:v>
                </c:pt>
                <c:pt idx="3">
                  <c:v>28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渠道增加</c:v>
                </c:pt>
              </c:strCache>
            </c:strRef>
          </c:tx>
          <c:spPr>
            <a:ln w="19050">
              <a:solidFill>
                <a:schemeClr val="bg1">
                  <a:lumMod val="95000"/>
                </a:schemeClr>
              </a:solidFill>
            </a:ln>
          </c:spPr>
          <c:explosion val="0"/>
          <c:dPt>
            <c:idx val="0"/>
            <c:bubble3D val="0"/>
            <c:spPr>
              <a:solidFill>
                <a:schemeClr val="tx1"/>
              </a:solidFill>
              <a:ln w="19050">
                <a:solidFill>
                  <a:schemeClr val="bg1">
                    <a:lumMod val="95000"/>
                  </a:schemeClr>
                </a:solidFill>
              </a:ln>
              <a:effectLst/>
            </c:spPr>
          </c:dPt>
          <c:dPt>
            <c:idx val="1"/>
            <c:bubble3D val="0"/>
            <c:spPr>
              <a:solidFill>
                <a:schemeClr val="bg1"/>
              </a:solidFill>
              <a:ln w="19050">
                <a:noFill/>
              </a:ln>
              <a:effectLst/>
            </c:spPr>
          </c:dPt>
          <c:dPt>
            <c:idx val="2"/>
            <c:bubble3D val="0"/>
            <c:spPr>
              <a:solidFill>
                <a:schemeClr val="bg1"/>
              </a:solidFill>
              <a:ln w="19050">
                <a:noFill/>
              </a:ln>
              <a:effectLst/>
            </c:spPr>
          </c:dPt>
          <c:dPt>
            <c:idx val="3"/>
            <c:bubble3D val="0"/>
            <c:spPr>
              <a:solidFill>
                <a:schemeClr val="bg1"/>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10</c:v>
                </c:pt>
                <c:pt idx="1">
                  <c:v>38</c:v>
                </c:pt>
                <c:pt idx="2">
                  <c:v>14</c:v>
                </c:pt>
                <c:pt idx="3">
                  <c:v>28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人员招聘</c:v>
                </c:pt>
              </c:strCache>
            </c:strRef>
          </c:tx>
          <c:spPr>
            <a:ln w="19050">
              <a:solidFill>
                <a:schemeClr val="bg1">
                  <a:lumMod val="95000"/>
                </a:schemeClr>
              </a:solidFill>
            </a:ln>
          </c:spPr>
          <c:explosion val="0"/>
          <c:dPt>
            <c:idx val="0"/>
            <c:bubble3D val="0"/>
            <c:spPr>
              <a:solidFill>
                <a:schemeClr val="tx1"/>
              </a:solidFill>
              <a:ln w="19050">
                <a:solidFill>
                  <a:schemeClr val="bg1">
                    <a:lumMod val="95000"/>
                  </a:schemeClr>
                </a:solidFill>
              </a:ln>
              <a:effectLst/>
            </c:spPr>
          </c:dPt>
          <c:dPt>
            <c:idx val="1"/>
            <c:bubble3D val="0"/>
            <c:spPr>
              <a:solidFill>
                <a:schemeClr val="bg1"/>
              </a:solidFill>
              <a:ln w="19050">
                <a:noFill/>
              </a:ln>
              <a:effectLst/>
            </c:spPr>
          </c:dPt>
          <c:dPt>
            <c:idx val="2"/>
            <c:bubble3D val="0"/>
            <c:spPr>
              <a:solidFill>
                <a:schemeClr val="bg1"/>
              </a:solidFill>
              <a:ln w="19050">
                <a:noFill/>
              </a:ln>
              <a:effectLst/>
            </c:spPr>
          </c:dPt>
          <c:dPt>
            <c:idx val="3"/>
            <c:bubble3D val="0"/>
            <c:spPr>
              <a:solidFill>
                <a:schemeClr val="bg1"/>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38</c:v>
                </c:pt>
                <c:pt idx="2">
                  <c:v>19</c:v>
                </c:pt>
                <c:pt idx="3">
                  <c:v>28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季度销售额</c:v>
                </c:pt>
              </c:strCache>
            </c:strRef>
          </c:tx>
          <c:spPr>
            <a:noFill/>
            <a:ln w="19050">
              <a:noFill/>
            </a:ln>
          </c:spPr>
          <c:explosion val="0"/>
          <c:dPt>
            <c:idx val="0"/>
            <c:bubble3D val="0"/>
            <c:spPr>
              <a:solidFill>
                <a:schemeClr val="tx1"/>
              </a:solidFill>
              <a:ln w="19050">
                <a:noFill/>
              </a:ln>
              <a:effectLst/>
            </c:spPr>
          </c:dPt>
          <c:dPt>
            <c:idx val="1"/>
            <c:bubble3D val="0"/>
            <c:spPr>
              <a:solidFill>
                <a:schemeClr val="bg1"/>
              </a:solidFill>
              <a:ln w="19050">
                <a:noFill/>
              </a:ln>
              <a:effectLst/>
            </c:spPr>
          </c:dPt>
          <c:dPt>
            <c:idx val="2"/>
            <c:bubble3D val="0"/>
            <c:spPr>
              <a:solidFill>
                <a:schemeClr val="bg1"/>
              </a:solidFill>
              <a:ln w="19050">
                <a:noFill/>
              </a:ln>
              <a:effectLst/>
            </c:spPr>
          </c:dPt>
          <c:dPt>
            <c:idx val="3"/>
            <c:bubble3D val="0"/>
            <c:spPr>
              <a:solidFill>
                <a:schemeClr val="bg1"/>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22</c:v>
                </c:pt>
                <c:pt idx="2">
                  <c:v>19</c:v>
                </c:pt>
                <c:pt idx="3">
                  <c:v>28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xx销售额</c:v>
                </c:pt>
              </c:strCache>
            </c:strRef>
          </c:tx>
          <c:spPr>
            <a:ln w="19050">
              <a:noFill/>
            </a:ln>
          </c:spPr>
          <c:explosion val="0"/>
          <c:dPt>
            <c:idx val="0"/>
            <c:bubble3D val="0"/>
            <c:spPr>
              <a:solidFill>
                <a:schemeClr val="tx1"/>
              </a:solidFill>
              <a:ln w="19050">
                <a:noFill/>
              </a:ln>
              <a:effectLst/>
            </c:spPr>
          </c:dPt>
          <c:dPt>
            <c:idx val="1"/>
            <c:bubble3D val="0"/>
            <c:spPr>
              <a:solidFill>
                <a:schemeClr val="bg1">
                  <a:lumMod val="95000"/>
                </a:schemeClr>
              </a:solidFill>
              <a:ln w="19050">
                <a:noFill/>
              </a:ln>
              <a:effectLst/>
            </c:spPr>
          </c:dPt>
          <c:dLbls>
            <c:delete val="1"/>
          </c:dLbls>
          <c:cat>
            <c:strRef>
              <c:f>Sheet1!$A$2:$A$3</c:f>
              <c:strCache>
                <c:ptCount val="2"/>
                <c:pt idx="0">
                  <c:v>季度</c:v>
                </c:pt>
                <c:pt idx="1">
                  <c:v>季度</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xx年业绩</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tx1">
                        <a:lumMod val="75000"/>
                        <a:lumOff val="25000"/>
                      </a:schemeClr>
                    </a:solidFill>
                    <a:latin typeface="Impact" panose="020B080603090205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七月</c:v>
                </c:pt>
                <c:pt idx="1">
                  <c:v>八月</c:v>
                </c:pt>
                <c:pt idx="2">
                  <c:v>九月</c:v>
                </c:pt>
                <c:pt idx="3">
                  <c:v>十月</c:v>
                </c:pt>
                <c:pt idx="4">
                  <c:v>十一月</c:v>
                </c:pt>
                <c:pt idx="5">
                  <c:v>十二月</c:v>
                </c:pt>
              </c:strCache>
            </c:strRef>
          </c:cat>
          <c:val>
            <c:numRef>
              <c:f>Sheet1!$B$2:$B$7</c:f>
              <c:numCache>
                <c:formatCode>General</c:formatCode>
                <c:ptCount val="6"/>
                <c:pt idx="0">
                  <c:v>12</c:v>
                </c:pt>
                <c:pt idx="1">
                  <c:v>18</c:v>
                </c:pt>
                <c:pt idx="2">
                  <c:v>18</c:v>
                </c:pt>
                <c:pt idx="3">
                  <c:v>22</c:v>
                </c:pt>
                <c:pt idx="4">
                  <c:v>30</c:v>
                </c:pt>
                <c:pt idx="5">
                  <c:v>31</c:v>
                </c:pt>
              </c:numCache>
            </c:numRef>
          </c:val>
        </c:ser>
        <c:ser>
          <c:idx val="1"/>
          <c:order val="1"/>
          <c:tx>
            <c:strRef>
              <c:f>Sheet1!$C$1</c:f>
              <c:strCache>
                <c:ptCount val="1"/>
                <c:pt idx="0">
                  <c:v>xx年业绩2</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tx1">
                        <a:lumMod val="75000"/>
                        <a:lumOff val="25000"/>
                      </a:schemeClr>
                    </a:solidFill>
                    <a:latin typeface="Impact" panose="020B080603090205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七月</c:v>
                </c:pt>
                <c:pt idx="1">
                  <c:v>八月</c:v>
                </c:pt>
                <c:pt idx="2">
                  <c:v>九月</c:v>
                </c:pt>
                <c:pt idx="3">
                  <c:v>十月</c:v>
                </c:pt>
                <c:pt idx="4">
                  <c:v>十一月</c:v>
                </c:pt>
                <c:pt idx="5">
                  <c:v>十二月</c:v>
                </c:pt>
              </c:strCache>
            </c:strRef>
          </c:cat>
          <c:val>
            <c:numRef>
              <c:f>Sheet1!$C$2:$C$7</c:f>
              <c:numCache>
                <c:formatCode>General</c:formatCode>
                <c:ptCount val="6"/>
                <c:pt idx="0">
                  <c:v>15</c:v>
                </c:pt>
                <c:pt idx="1">
                  <c:v>16</c:v>
                </c:pt>
                <c:pt idx="2">
                  <c:v>18</c:v>
                </c:pt>
                <c:pt idx="3">
                  <c:v>20</c:v>
                </c:pt>
                <c:pt idx="4">
                  <c:v>28</c:v>
                </c:pt>
                <c:pt idx="5">
                  <c:v>30</c:v>
                </c:pt>
              </c:numCache>
            </c:numRef>
          </c:val>
        </c:ser>
        <c:dLbls>
          <c:showLegendKey val="0"/>
          <c:showVal val="0"/>
          <c:showCatName val="0"/>
          <c:showSerName val="0"/>
          <c:showPercent val="0"/>
          <c:showBubbleSize val="0"/>
        </c:dLbls>
        <c:gapWidth val="93"/>
        <c:overlap val="-53"/>
        <c:axId val="-948112288"/>
        <c:axId val="-948117184"/>
      </c:barChart>
      <c:catAx>
        <c:axId val="-948112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948117184"/>
        <c:crosses val="autoZero"/>
        <c:auto val="1"/>
        <c:lblAlgn val="ctr"/>
        <c:lblOffset val="100"/>
        <c:tickMarkSkip val="10"/>
        <c:noMultiLvlLbl val="0"/>
      </c:catAx>
      <c:valAx>
        <c:axId val="-948117184"/>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94811228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xx年业绩</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tx1">
                        <a:lumMod val="75000"/>
                        <a:lumOff val="25000"/>
                      </a:schemeClr>
                    </a:solidFill>
                    <a:latin typeface="Impact" panose="020B080603090205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七月</c:v>
                </c:pt>
                <c:pt idx="1">
                  <c:v>八月</c:v>
                </c:pt>
                <c:pt idx="2">
                  <c:v>九月</c:v>
                </c:pt>
                <c:pt idx="3">
                  <c:v>十月</c:v>
                </c:pt>
                <c:pt idx="4">
                  <c:v>十一月</c:v>
                </c:pt>
                <c:pt idx="5">
                  <c:v>十二月</c:v>
                </c:pt>
              </c:strCache>
            </c:strRef>
          </c:cat>
          <c:val>
            <c:numRef>
              <c:f>Sheet1!$B$2:$B$7</c:f>
              <c:numCache>
                <c:formatCode>General</c:formatCode>
                <c:ptCount val="6"/>
                <c:pt idx="0">
                  <c:v>12</c:v>
                </c:pt>
                <c:pt idx="1">
                  <c:v>18</c:v>
                </c:pt>
                <c:pt idx="2">
                  <c:v>18</c:v>
                </c:pt>
                <c:pt idx="3">
                  <c:v>22</c:v>
                </c:pt>
                <c:pt idx="4">
                  <c:v>30</c:v>
                </c:pt>
                <c:pt idx="5">
                  <c:v>31</c:v>
                </c:pt>
              </c:numCache>
            </c:numRef>
          </c:val>
        </c:ser>
        <c:ser>
          <c:idx val="1"/>
          <c:order val="1"/>
          <c:tx>
            <c:strRef>
              <c:f>Sheet1!$C$1</c:f>
              <c:strCache>
                <c:ptCount val="1"/>
                <c:pt idx="0">
                  <c:v>xx年业绩2</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tx1">
                        <a:lumMod val="75000"/>
                        <a:lumOff val="25000"/>
                      </a:schemeClr>
                    </a:solidFill>
                    <a:latin typeface="Impact" panose="020B080603090205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七月</c:v>
                </c:pt>
                <c:pt idx="1">
                  <c:v>八月</c:v>
                </c:pt>
                <c:pt idx="2">
                  <c:v>九月</c:v>
                </c:pt>
                <c:pt idx="3">
                  <c:v>十月</c:v>
                </c:pt>
                <c:pt idx="4">
                  <c:v>十一月</c:v>
                </c:pt>
                <c:pt idx="5">
                  <c:v>十二月</c:v>
                </c:pt>
              </c:strCache>
            </c:strRef>
          </c:cat>
          <c:val>
            <c:numRef>
              <c:f>Sheet1!$C$2:$C$7</c:f>
              <c:numCache>
                <c:formatCode>General</c:formatCode>
                <c:ptCount val="6"/>
                <c:pt idx="0">
                  <c:v>15</c:v>
                </c:pt>
                <c:pt idx="1">
                  <c:v>16</c:v>
                </c:pt>
                <c:pt idx="2">
                  <c:v>18</c:v>
                </c:pt>
                <c:pt idx="3">
                  <c:v>20</c:v>
                </c:pt>
                <c:pt idx="4">
                  <c:v>28</c:v>
                </c:pt>
                <c:pt idx="5">
                  <c:v>30</c:v>
                </c:pt>
              </c:numCache>
            </c:numRef>
          </c:val>
        </c:ser>
        <c:dLbls>
          <c:showLegendKey val="0"/>
          <c:showVal val="0"/>
          <c:showCatName val="0"/>
          <c:showSerName val="0"/>
          <c:showPercent val="0"/>
          <c:showBubbleSize val="0"/>
        </c:dLbls>
        <c:gapWidth val="48"/>
        <c:overlap val="-35"/>
        <c:axId val="-948104128"/>
        <c:axId val="-948133504"/>
      </c:barChart>
      <c:catAx>
        <c:axId val="-948104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948133504"/>
        <c:crosses val="autoZero"/>
        <c:auto val="1"/>
        <c:lblAlgn val="ctr"/>
        <c:lblOffset val="100"/>
        <c:noMultiLvlLbl val="0"/>
      </c:catAx>
      <c:valAx>
        <c:axId val="-948133504"/>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94810412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4161526639423"/>
          <c:y val="0.0258008990606774"/>
          <c:w val="0.645748547494376"/>
          <c:h val="0.818823575040539"/>
        </c:manualLayout>
      </c:layout>
      <c:areaChart>
        <c:grouping val="standard"/>
        <c:varyColors val="0"/>
        <c:ser>
          <c:idx val="0"/>
          <c:order val="0"/>
          <c:tx>
            <c:strRef>
              <c:f>Sheet1!$B$1</c:f>
              <c:strCache>
                <c:ptCount val="1"/>
                <c:pt idx="0">
                  <c:v>今年</c:v>
                </c:pt>
              </c:strCache>
            </c:strRef>
          </c:tx>
          <c:spPr>
            <a:solidFill>
              <a:schemeClr val="tx1"/>
            </a:solidFill>
            <a:ln>
              <a:noFill/>
            </a:ln>
            <a:effectLst/>
          </c:spPr>
          <c:dLbls>
            <c:delete val="1"/>
          </c:dLbls>
          <c:cat>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Sheet1!$B$2:$B$13</c:f>
              <c:numCache>
                <c:formatCode>General</c:formatCode>
                <c:ptCount val="12"/>
                <c:pt idx="0">
                  <c:v>900</c:v>
                </c:pt>
                <c:pt idx="1">
                  <c:v>750</c:v>
                </c:pt>
                <c:pt idx="2">
                  <c:v>1100</c:v>
                </c:pt>
                <c:pt idx="3">
                  <c:v>1100</c:v>
                </c:pt>
                <c:pt idx="4">
                  <c:v>1200</c:v>
                </c:pt>
                <c:pt idx="5">
                  <c:v>1150</c:v>
                </c:pt>
                <c:pt idx="6">
                  <c:v>1200</c:v>
                </c:pt>
                <c:pt idx="7">
                  <c:v>800</c:v>
                </c:pt>
                <c:pt idx="8">
                  <c:v>1000</c:v>
                </c:pt>
                <c:pt idx="9">
                  <c:v>1250</c:v>
                </c:pt>
                <c:pt idx="10">
                  <c:v>1200</c:v>
                </c:pt>
                <c:pt idx="11">
                  <c:v>1250</c:v>
                </c:pt>
              </c:numCache>
            </c:numRef>
          </c:val>
        </c:ser>
        <c:ser>
          <c:idx val="1"/>
          <c:order val="1"/>
          <c:tx>
            <c:strRef>
              <c:f>Sheet1!$C$1</c:f>
              <c:strCache>
                <c:ptCount val="1"/>
                <c:pt idx="0">
                  <c:v>去年</c:v>
                </c:pt>
              </c:strCache>
            </c:strRef>
          </c:tx>
          <c:spPr>
            <a:solidFill>
              <a:schemeClr val="accent2">
                <a:alpha val="50000"/>
              </a:schemeClr>
            </a:solidFill>
            <a:ln>
              <a:solidFill>
                <a:schemeClr val="bg1"/>
              </a:solidFill>
            </a:ln>
            <a:effectLst/>
          </c:spPr>
          <c:dLbls>
            <c:delete val="1"/>
          </c:dLbls>
          <c:cat>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Sheet1!$C$2:$C$13</c:f>
              <c:numCache>
                <c:formatCode>General</c:formatCode>
                <c:ptCount val="12"/>
                <c:pt idx="0">
                  <c:v>300</c:v>
                </c:pt>
                <c:pt idx="1">
                  <c:v>350</c:v>
                </c:pt>
                <c:pt idx="2">
                  <c:v>450</c:v>
                </c:pt>
                <c:pt idx="3">
                  <c:v>700</c:v>
                </c:pt>
                <c:pt idx="4">
                  <c:v>550</c:v>
                </c:pt>
                <c:pt idx="5">
                  <c:v>350</c:v>
                </c:pt>
                <c:pt idx="6">
                  <c:v>360</c:v>
                </c:pt>
                <c:pt idx="7">
                  <c:v>500</c:v>
                </c:pt>
                <c:pt idx="8">
                  <c:v>300</c:v>
                </c:pt>
                <c:pt idx="9">
                  <c:v>350</c:v>
                </c:pt>
                <c:pt idx="10">
                  <c:v>550</c:v>
                </c:pt>
                <c:pt idx="11">
                  <c:v>350</c:v>
                </c:pt>
              </c:numCache>
            </c:numRef>
          </c:val>
        </c:ser>
        <c:dLbls>
          <c:showLegendKey val="0"/>
          <c:showVal val="0"/>
          <c:showCatName val="0"/>
          <c:showSerName val="0"/>
          <c:showPercent val="0"/>
          <c:showBubbleSize val="0"/>
        </c:dLbls>
        <c:axId val="-948132960"/>
        <c:axId val="-948121536"/>
      </c:areaChart>
      <c:catAx>
        <c:axId val="-948132960"/>
        <c:scaling>
          <c:orientation val="minMax"/>
        </c:scaling>
        <c:delete val="1"/>
        <c:axPos val="b"/>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p>
        </c:txPr>
        <c:crossAx val="-948121536"/>
        <c:crosses val="autoZero"/>
        <c:auto val="0"/>
        <c:lblAlgn val="ctr"/>
        <c:lblOffset val="100"/>
        <c:noMultiLvlLbl val="0"/>
      </c:catAx>
      <c:valAx>
        <c:axId val="-948121536"/>
        <c:scaling>
          <c:orientation val="minMax"/>
          <c:max val="1500"/>
          <c:min val="0"/>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p>
        </c:txPr>
        <c:crossAx val="-948132960"/>
        <c:crosses val="autoZero"/>
        <c:crossBetween val="midCat"/>
        <c:majorUnit val="150"/>
        <c:minorUnit val="150"/>
      </c:valAx>
      <c:dTable>
        <c:showHorzBorder val="1"/>
        <c:showVertBorder val="1"/>
        <c:showOutline val="1"/>
        <c:showKeys val="1"/>
        <c:spPr>
          <a:noFill/>
          <a:ln w="9525" cap="flat" cmpd="sng" algn="ctr">
            <a:noFill/>
            <a:round/>
          </a:ln>
          <a:effectLst/>
        </c:spPr>
        <c:txPr>
          <a:bodyPr rot="0" spcFirstLastPara="1"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p>
        </c:txPr>
      </c:dTable>
      <c:spPr>
        <a:noFill/>
        <a:ln>
          <a:noFill/>
        </a:ln>
        <a:effectLst/>
      </c:spPr>
    </c:plotArea>
    <c:plotVisOnly val="1"/>
    <c:dispBlanksAs val="gap"/>
    <c:showDLblsOverMax val="0"/>
  </c:chart>
  <c:spPr>
    <a:noFill/>
    <a:ln>
      <a:noFill/>
    </a:ln>
    <a:effectLst/>
  </c:spPr>
  <c:txPr>
    <a:bodyPr/>
    <a:lstStyle/>
    <a:p>
      <a:pPr>
        <a:defRPr lang="zh-CN" sz="1000"/>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渠道增加额</c:v>
                </c:pt>
              </c:strCache>
            </c:strRef>
          </c:tx>
          <c:spPr>
            <a:ln w="19050">
              <a:noFill/>
            </a:ln>
          </c:spPr>
          <c:explosion val="0"/>
          <c:dPt>
            <c:idx val="0"/>
            <c:bubble3D val="0"/>
            <c:spPr>
              <a:solidFill>
                <a:srgbClr val="2F5597"/>
              </a:solidFill>
              <a:ln w="19050">
                <a:noFill/>
              </a:ln>
              <a:effectLst/>
            </c:spPr>
          </c:dPt>
          <c:dPt>
            <c:idx val="1"/>
            <c:bubble3D val="0"/>
            <c:spPr>
              <a:solidFill>
                <a:schemeClr val="bg1">
                  <a:lumMod val="95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10</c:v>
                </c:pt>
                <c:pt idx="1">
                  <c:v>90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explosion val="0"/>
          <c:dPt>
            <c:idx val="0"/>
            <c:bubble3D val="0"/>
            <c:spPr>
              <a:solidFill>
                <a:schemeClr val="tx1"/>
              </a:solidFill>
              <a:ln w="19050">
                <a:noFill/>
              </a:ln>
              <a:effectLst/>
            </c:spPr>
          </c:dPt>
          <c:dPt>
            <c:idx val="1"/>
            <c:bubble3D val="0"/>
            <c:spPr>
              <a:solidFill>
                <a:schemeClr val="bg1">
                  <a:lumMod val="95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30</c:v>
                </c:pt>
                <c:pt idx="1">
                  <c:v>25</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招聘人员</c:v>
                </c:pt>
              </c:strCache>
            </c:strRef>
          </c:tx>
          <c:spPr>
            <a:ln w="19050">
              <a:noFill/>
            </a:ln>
          </c:spPr>
          <c:explosion val="0"/>
          <c:dPt>
            <c:idx val="0"/>
            <c:bubble3D val="0"/>
            <c:spPr>
              <a:solidFill>
                <a:schemeClr val="tx1"/>
              </a:solidFill>
              <a:ln w="19050">
                <a:noFill/>
              </a:ln>
              <a:effectLst/>
            </c:spPr>
          </c:dPt>
          <c:dPt>
            <c:idx val="1"/>
            <c:bubble3D val="0"/>
            <c:spPr>
              <a:solidFill>
                <a:schemeClr val="bg1">
                  <a:lumMod val="95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交办事项完成率</c:v>
                </c:pt>
              </c:strCache>
            </c:strRef>
          </c:tx>
          <c:spPr>
            <a:ln w="19050">
              <a:noFill/>
            </a:ln>
          </c:spPr>
          <c:explosion val="0"/>
          <c:dPt>
            <c:idx val="0"/>
            <c:bubble3D val="0"/>
            <c:spPr>
              <a:solidFill>
                <a:schemeClr val="tx1"/>
              </a:solidFill>
              <a:ln w="19050">
                <a:noFill/>
              </a:ln>
              <a:effectLst/>
            </c:spPr>
          </c:dPt>
          <c:dPt>
            <c:idx val="1"/>
            <c:bubble3D val="0"/>
            <c:spPr>
              <a:solidFill>
                <a:schemeClr val="bg1">
                  <a:lumMod val="95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80</c:v>
                </c:pt>
                <c:pt idx="1">
                  <c:v>20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CCD84D-C7BE-4CED-A580-5DEB5414BBB8}" type="datetimeFigureOut">
              <a:rPr lang="zh-TW" altLang="en-US" smtClean="0"/>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endParaRPr lang="zh-TW" altLang="en-US"/>
          </a:p>
          <a:p>
            <a:pPr lvl="1"/>
            <a:r>
              <a:rPr lang="zh-TW" altLang="en-US"/>
              <a:t>第二層</a:t>
            </a:r>
            <a:endParaRPr lang="zh-TW" altLang="en-US"/>
          </a:p>
          <a:p>
            <a:pPr lvl="2"/>
            <a:r>
              <a:rPr lang="zh-TW" altLang="en-US"/>
              <a:t>第三層</a:t>
            </a:r>
            <a:endParaRPr lang="zh-TW" altLang="en-US"/>
          </a:p>
          <a:p>
            <a:pPr lvl="3"/>
            <a:r>
              <a:rPr lang="zh-TW" altLang="en-US"/>
              <a:t>第四層</a:t>
            </a:r>
            <a:endParaRPr lang="zh-TW" altLang="en-US"/>
          </a:p>
          <a:p>
            <a:pPr lvl="4"/>
            <a:r>
              <a:rPr lang="zh-TW" altLang="en-US"/>
              <a:t>第五層</a:t>
            </a:r>
            <a:endParaRPr lang="zh-TW" altLang="en-US"/>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D48103-7B64-4DD8-BA6B-C5BDE88BDC10}" type="slidenum">
              <a:rPr lang="zh-TW" altLang="en-US" smtClean="0"/>
            </a:fld>
            <a:endParaRPr lang="zh-TW"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過渡">
    <p:spTree>
      <p:nvGrpSpPr>
        <p:cNvPr id="1" name=""/>
        <p:cNvGrpSpPr/>
        <p:nvPr/>
      </p:nvGrpSpPr>
      <p:grpSpPr>
        <a:xfrm>
          <a:off x="0" y="0"/>
          <a:ext cx="0" cy="0"/>
          <a:chOff x="0" y="0"/>
          <a:chExt cx="0" cy="0"/>
        </a:xfrm>
      </p:grpSpPr>
      <p:sp>
        <p:nvSpPr>
          <p:cNvPr id="7" name="文字方塊 2"/>
          <p:cNvSpPr txBox="1"/>
          <p:nvPr userDrawn="1"/>
        </p:nvSpPr>
        <p:spPr>
          <a:xfrm>
            <a:off x="550863" y="599137"/>
            <a:ext cx="11229657" cy="1569660"/>
          </a:xfrm>
          <a:prstGeom prst="rect">
            <a:avLst/>
          </a:prstGeom>
          <a:noFill/>
        </p:spPr>
        <p:txBody>
          <a:bodyPr wrap="square" rtlCol="0">
            <a:spAutoFit/>
          </a:bodyPr>
          <a:lstStyle/>
          <a:p>
            <a:r>
              <a:rPr lang="zh-TW" altLang="en-US" sz="9600" dirty="0">
                <a:solidFill>
                  <a:schemeClr val="tx1">
                    <a:lumMod val="75000"/>
                    <a:lumOff val="25000"/>
                  </a:schemeClr>
                </a:solidFill>
                <a:latin typeface="+mj-ea"/>
                <a:ea typeface="+mj-ea"/>
              </a:rPr>
              <a:t>请输入文字</a:t>
            </a:r>
            <a:endParaRPr lang="zh-CN" altLang="en-US" sz="9600" dirty="0">
              <a:solidFill>
                <a:schemeClr val="accent1"/>
              </a:solidFill>
              <a:latin typeface="+mj-ea"/>
              <a:ea typeface="+mj-ea"/>
            </a:endParaRPr>
          </a:p>
        </p:txBody>
      </p:sp>
      <p:sp>
        <p:nvSpPr>
          <p:cNvPr id="8" name="文字方塊 2"/>
          <p:cNvSpPr txBox="1"/>
          <p:nvPr userDrawn="1"/>
        </p:nvSpPr>
        <p:spPr>
          <a:xfrm>
            <a:off x="7674725" y="4288496"/>
            <a:ext cx="3974264" cy="2215991"/>
          </a:xfrm>
          <a:prstGeom prst="rect">
            <a:avLst/>
          </a:prstGeom>
          <a:noFill/>
        </p:spPr>
        <p:txBody>
          <a:bodyPr wrap="square" rtlCol="0">
            <a:spAutoFit/>
          </a:bodyPr>
          <a:lstStyle/>
          <a:p>
            <a:pPr lvl="0" algn="r">
              <a:defRPr/>
            </a:pPr>
            <a:r>
              <a:rPr kumimoji="1" lang="en-US" altLang="zh-TW" sz="13800" kern="0" dirty="0">
                <a:solidFill>
                  <a:schemeClr val="tx2"/>
                </a:solidFill>
                <a:latin typeface="+mj-ea"/>
                <a:ea typeface="+mj-ea"/>
              </a:rPr>
              <a:t>00</a:t>
            </a:r>
            <a:endParaRPr kumimoji="1" lang="zh-CN" altLang="en-US" sz="13800" kern="0" dirty="0">
              <a:solidFill>
                <a:schemeClr val="tx2"/>
              </a:solidFill>
              <a:latin typeface="+mj-ea"/>
              <a:ea typeface="+mj-ea"/>
            </a:endParaRPr>
          </a:p>
        </p:txBody>
      </p:sp>
      <p:sp>
        <p:nvSpPr>
          <p:cNvPr id="9" name="矩形 8"/>
          <p:cNvSpPr/>
          <p:nvPr userDrawn="1"/>
        </p:nvSpPr>
        <p:spPr>
          <a:xfrm>
            <a:off x="6761654" y="5620748"/>
            <a:ext cx="2236510" cy="584775"/>
          </a:xfrm>
          <a:prstGeom prst="rect">
            <a:avLst/>
          </a:prstGeom>
        </p:spPr>
        <p:txBody>
          <a:bodyPr wrap="none">
            <a:spAutoFit/>
          </a:bodyPr>
          <a:lstStyle/>
          <a:p>
            <a:r>
              <a:rPr lang="zh-TW" altLang="en-US" sz="3200" dirty="0">
                <a:solidFill>
                  <a:schemeClr val="tx1">
                    <a:lumMod val="75000"/>
                    <a:lumOff val="25000"/>
                  </a:schemeClr>
                </a:solidFill>
                <a:latin typeface="+mj-ea"/>
                <a:ea typeface="+mj-ea"/>
              </a:rPr>
              <a:t>请输入文字</a:t>
            </a:r>
            <a:endParaRPr lang="zh-CN" altLang="en-US" sz="3200" dirty="0">
              <a:solidFill>
                <a:schemeClr val="accent1"/>
              </a:solidFill>
              <a:latin typeface="+mj-ea"/>
              <a:ea typeface="+mj-ea"/>
            </a:endParaRPr>
          </a:p>
        </p:txBody>
      </p:sp>
      <p:pic>
        <p:nvPicPr>
          <p:cNvPr id="10" name="圖片 9" descr="一張含有 鉛筆, 書寫用具, 信箋, 文件 的圖片&#10;&#10;自動產生的描述"/>
          <p:cNvPicPr>
            <a:picLocks noChangeAspect="1"/>
          </p:cNvPicPr>
          <p:nvPr userDrawn="1"/>
        </p:nvPicPr>
        <p:blipFill rotWithShape="1">
          <a:blip r:embed="rId2" cstate="print">
            <a:extLst>
              <a:ext uri="{28A0092B-C50C-407E-A947-70E740481C1C}">
                <a14:useLocalDpi xmlns:a14="http://schemas.microsoft.com/office/drawing/2010/main" val="0"/>
              </a:ext>
            </a:extLst>
          </a:blip>
          <a:srcRect t="34023" b="13769"/>
          <a:stretch>
            <a:fillRect/>
          </a:stretch>
        </p:blipFill>
        <p:spPr>
          <a:xfrm rot="1166159">
            <a:off x="1605030" y="3467085"/>
            <a:ext cx="2131397" cy="312535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內頁">
    <p:spTree>
      <p:nvGrpSpPr>
        <p:cNvPr id="1" name=""/>
        <p:cNvGrpSpPr/>
        <p:nvPr/>
      </p:nvGrpSpPr>
      <p:grpSpPr>
        <a:xfrm>
          <a:off x="0" y="0"/>
          <a:ext cx="0" cy="0"/>
          <a:chOff x="0" y="0"/>
          <a:chExt cx="0" cy="0"/>
        </a:xfrm>
      </p:grpSpPr>
      <p:sp>
        <p:nvSpPr>
          <p:cNvPr id="9" name="標題 8"/>
          <p:cNvSpPr>
            <a:spLocks noGrp="1"/>
          </p:cNvSpPr>
          <p:nvPr>
            <p:ph type="title" hasCustomPrompt="1"/>
          </p:nvPr>
        </p:nvSpPr>
        <p:spPr>
          <a:xfrm>
            <a:off x="740567" y="598079"/>
            <a:ext cx="2575878" cy="432117"/>
          </a:xfrm>
        </p:spPr>
        <p:txBody>
          <a:bodyPr>
            <a:noAutofit/>
          </a:bodyPr>
          <a:lstStyle>
            <a:lvl1pPr>
              <a:defRPr sz="3200"/>
            </a:lvl1pPr>
          </a:lstStyle>
          <a:p>
            <a:r>
              <a:rPr lang="zh-TW" altLang="en-US" dirty="0"/>
              <a:t>標題樣式</a:t>
            </a:r>
            <a:endParaRPr lang="zh-TW"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四段">
    <p:spTree>
      <p:nvGrpSpPr>
        <p:cNvPr id="1" name=""/>
        <p:cNvGrpSpPr/>
        <p:nvPr/>
      </p:nvGrpSpPr>
      <p:grpSpPr>
        <a:xfrm>
          <a:off x="0" y="0"/>
          <a:ext cx="0" cy="0"/>
          <a:chOff x="0" y="0"/>
          <a:chExt cx="0" cy="0"/>
        </a:xfrm>
      </p:grpSpPr>
      <p:sp>
        <p:nvSpPr>
          <p:cNvPr id="6" name="矩形: 圓角 5"/>
          <p:cNvSpPr/>
          <p:nvPr userDrawn="1"/>
        </p:nvSpPr>
        <p:spPr>
          <a:xfrm>
            <a:off x="67291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7" name="矩形: 圓角 6"/>
          <p:cNvSpPr/>
          <p:nvPr userDrawn="1"/>
        </p:nvSpPr>
        <p:spPr>
          <a:xfrm>
            <a:off x="350412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8" name="矩形: 圓角 7"/>
          <p:cNvSpPr/>
          <p:nvPr userDrawn="1"/>
        </p:nvSpPr>
        <p:spPr>
          <a:xfrm>
            <a:off x="633533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9" name="矩形: 圓角 8"/>
          <p:cNvSpPr/>
          <p:nvPr userDrawn="1"/>
        </p:nvSpPr>
        <p:spPr>
          <a:xfrm>
            <a:off x="916654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10" name="矩形 9"/>
          <p:cNvSpPr/>
          <p:nvPr userDrawn="1"/>
        </p:nvSpPr>
        <p:spPr>
          <a:xfrm>
            <a:off x="839267" y="218523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1" name="矩形 10"/>
          <p:cNvSpPr/>
          <p:nvPr userDrawn="1"/>
        </p:nvSpPr>
        <p:spPr>
          <a:xfrm>
            <a:off x="3635752" y="223441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2" name="矩形 11"/>
          <p:cNvSpPr/>
          <p:nvPr userDrawn="1"/>
        </p:nvSpPr>
        <p:spPr>
          <a:xfrm>
            <a:off x="6501687" y="223441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3" name="矩形 12"/>
          <p:cNvSpPr/>
          <p:nvPr userDrawn="1"/>
        </p:nvSpPr>
        <p:spPr>
          <a:xfrm>
            <a:off x="9398664" y="223441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4" name="文本框 14"/>
          <p:cNvSpPr txBox="1"/>
          <p:nvPr userDrawn="1"/>
        </p:nvSpPr>
        <p:spPr>
          <a:xfrm>
            <a:off x="83926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sp>
        <p:nvSpPr>
          <p:cNvPr id="15" name="文本框 14"/>
          <p:cNvSpPr txBox="1"/>
          <p:nvPr userDrawn="1"/>
        </p:nvSpPr>
        <p:spPr>
          <a:xfrm>
            <a:off x="367047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sp>
        <p:nvSpPr>
          <p:cNvPr id="16" name="文本框 14"/>
          <p:cNvSpPr txBox="1"/>
          <p:nvPr userDrawn="1"/>
        </p:nvSpPr>
        <p:spPr>
          <a:xfrm>
            <a:off x="650168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sp>
        <p:nvSpPr>
          <p:cNvPr id="17" name="文本框 14"/>
          <p:cNvSpPr txBox="1"/>
          <p:nvPr userDrawn="1"/>
        </p:nvSpPr>
        <p:spPr>
          <a:xfrm>
            <a:off x="9398664"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cxnSp>
        <p:nvCxnSpPr>
          <p:cNvPr id="18" name="直線接點 17"/>
          <p:cNvCxnSpPr/>
          <p:nvPr userDrawn="1"/>
        </p:nvCxnSpPr>
        <p:spPr>
          <a:xfrm>
            <a:off x="74781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接點 18"/>
          <p:cNvCxnSpPr/>
          <p:nvPr userDrawn="1"/>
        </p:nvCxnSpPr>
        <p:spPr>
          <a:xfrm>
            <a:off x="363575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接點 19"/>
          <p:cNvCxnSpPr/>
          <p:nvPr userDrawn="1"/>
        </p:nvCxnSpPr>
        <p:spPr>
          <a:xfrm>
            <a:off x="6425540"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接點 20"/>
          <p:cNvCxnSpPr/>
          <p:nvPr userDrawn="1"/>
        </p:nvCxnSpPr>
        <p:spPr>
          <a:xfrm>
            <a:off x="9317353"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標題 8"/>
          <p:cNvSpPr>
            <a:spLocks noGrp="1"/>
          </p:cNvSpPr>
          <p:nvPr>
            <p:ph type="title" hasCustomPrompt="1"/>
          </p:nvPr>
        </p:nvSpPr>
        <p:spPr>
          <a:xfrm>
            <a:off x="740567" y="598079"/>
            <a:ext cx="2575878" cy="432117"/>
          </a:xfrm>
        </p:spPr>
        <p:txBody>
          <a:bodyPr>
            <a:noAutofit/>
          </a:bodyPr>
          <a:lstStyle>
            <a:lvl1pPr>
              <a:defRPr sz="3200"/>
            </a:lvl1pPr>
          </a:lstStyle>
          <a:p>
            <a:r>
              <a:rPr lang="zh-TW" altLang="en-US" dirty="0"/>
              <a:t>標題樣式</a:t>
            </a:r>
            <a:endParaRPr lang="zh-TW" altLang="en-US" dirty="0"/>
          </a:p>
        </p:txBody>
      </p:sp>
      <p:sp>
        <p:nvSpPr>
          <p:cNvPr id="23" name="標題 8"/>
          <p:cNvSpPr txBox="1"/>
          <p:nvPr userDrawn="1"/>
        </p:nvSpPr>
        <p:spPr>
          <a:xfrm>
            <a:off x="980427" y="959076"/>
            <a:ext cx="2575878" cy="43211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zh-TW" altLang="en-US" sz="1400" dirty="0">
                <a:latin typeface="+mn-lt"/>
              </a:rPr>
              <a:t>標題樣式</a:t>
            </a:r>
            <a:endParaRPr lang="zh-TW" altLang="en-US" sz="1400" dirty="0">
              <a:latin typeface="+mn-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三段">
    <p:spTree>
      <p:nvGrpSpPr>
        <p:cNvPr id="1" name=""/>
        <p:cNvGrpSpPr/>
        <p:nvPr/>
      </p:nvGrpSpPr>
      <p:grpSpPr>
        <a:xfrm>
          <a:off x="0" y="0"/>
          <a:ext cx="0" cy="0"/>
          <a:chOff x="0" y="0"/>
          <a:chExt cx="0" cy="0"/>
        </a:xfrm>
      </p:grpSpPr>
      <p:sp>
        <p:nvSpPr>
          <p:cNvPr id="6" name="標題 8"/>
          <p:cNvSpPr>
            <a:spLocks noGrp="1"/>
          </p:cNvSpPr>
          <p:nvPr>
            <p:ph type="title" hasCustomPrompt="1"/>
          </p:nvPr>
        </p:nvSpPr>
        <p:spPr>
          <a:xfrm>
            <a:off x="740567" y="598079"/>
            <a:ext cx="2575878" cy="432117"/>
          </a:xfrm>
        </p:spPr>
        <p:txBody>
          <a:bodyPr>
            <a:noAutofit/>
          </a:bodyPr>
          <a:lstStyle>
            <a:lvl1pPr>
              <a:defRPr sz="3200"/>
            </a:lvl1pPr>
          </a:lstStyle>
          <a:p>
            <a:r>
              <a:rPr lang="zh-TW" altLang="en-US" dirty="0"/>
              <a:t>標題樣式</a:t>
            </a:r>
            <a:endParaRPr lang="zh-TW" altLang="en-US" dirty="0"/>
          </a:p>
        </p:txBody>
      </p:sp>
      <p:sp>
        <p:nvSpPr>
          <p:cNvPr id="7" name="標題 8"/>
          <p:cNvSpPr txBox="1"/>
          <p:nvPr userDrawn="1"/>
        </p:nvSpPr>
        <p:spPr>
          <a:xfrm>
            <a:off x="980427" y="959076"/>
            <a:ext cx="2575878" cy="43211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zh-TW" altLang="en-US" sz="1400" dirty="0">
                <a:latin typeface="+mn-lt"/>
              </a:rPr>
              <a:t>標題樣式</a:t>
            </a:r>
            <a:endParaRPr lang="zh-TW" altLang="en-US" sz="1400" dirty="0">
              <a:latin typeface="+mn-lt"/>
            </a:endParaRPr>
          </a:p>
        </p:txBody>
      </p:sp>
      <p:grpSp>
        <p:nvGrpSpPr>
          <p:cNvPr id="20" name="群組 19"/>
          <p:cNvGrpSpPr/>
          <p:nvPr userDrawn="1"/>
        </p:nvGrpSpPr>
        <p:grpSpPr>
          <a:xfrm>
            <a:off x="824202" y="1950729"/>
            <a:ext cx="2474592" cy="3481690"/>
            <a:chOff x="672916" y="2021849"/>
            <a:chExt cx="2474592" cy="3481690"/>
          </a:xfrm>
        </p:grpSpPr>
        <p:sp>
          <p:nvSpPr>
            <p:cNvPr id="8" name="矩形: 圓角 7"/>
            <p:cNvSpPr/>
            <p:nvPr userDrawn="1"/>
          </p:nvSpPr>
          <p:spPr>
            <a:xfrm>
              <a:off x="67291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11" name="矩形 10"/>
            <p:cNvSpPr/>
            <p:nvPr userDrawn="1"/>
          </p:nvSpPr>
          <p:spPr>
            <a:xfrm>
              <a:off x="839267" y="218523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4" name="文本框 14"/>
            <p:cNvSpPr txBox="1"/>
            <p:nvPr userDrawn="1"/>
          </p:nvSpPr>
          <p:spPr>
            <a:xfrm>
              <a:off x="83926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cxnSp>
          <p:nvCxnSpPr>
            <p:cNvPr id="17" name="直線接點 16"/>
            <p:cNvCxnSpPr/>
            <p:nvPr userDrawn="1"/>
          </p:nvCxnSpPr>
          <p:spPr>
            <a:xfrm>
              <a:off x="74781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 name="群組 20"/>
          <p:cNvGrpSpPr/>
          <p:nvPr userDrawn="1"/>
        </p:nvGrpSpPr>
        <p:grpSpPr>
          <a:xfrm>
            <a:off x="4895489" y="1950729"/>
            <a:ext cx="2474592" cy="3481690"/>
            <a:chOff x="3504126" y="2021849"/>
            <a:chExt cx="2474592" cy="3481690"/>
          </a:xfrm>
        </p:grpSpPr>
        <p:sp>
          <p:nvSpPr>
            <p:cNvPr id="9" name="矩形: 圓角 8"/>
            <p:cNvSpPr/>
            <p:nvPr userDrawn="1"/>
          </p:nvSpPr>
          <p:spPr>
            <a:xfrm>
              <a:off x="350412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12" name="矩形 11"/>
            <p:cNvSpPr/>
            <p:nvPr userDrawn="1"/>
          </p:nvSpPr>
          <p:spPr>
            <a:xfrm>
              <a:off x="3635752" y="223441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5" name="文本框 14"/>
            <p:cNvSpPr txBox="1"/>
            <p:nvPr userDrawn="1"/>
          </p:nvSpPr>
          <p:spPr>
            <a:xfrm>
              <a:off x="367047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cxnSp>
          <p:nvCxnSpPr>
            <p:cNvPr id="18" name="直線接點 17"/>
            <p:cNvCxnSpPr/>
            <p:nvPr userDrawn="1"/>
          </p:nvCxnSpPr>
          <p:spPr>
            <a:xfrm>
              <a:off x="363575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群組 21"/>
          <p:cNvGrpSpPr/>
          <p:nvPr userDrawn="1"/>
        </p:nvGrpSpPr>
        <p:grpSpPr>
          <a:xfrm>
            <a:off x="8966776" y="1950729"/>
            <a:ext cx="2474592" cy="3481690"/>
            <a:chOff x="6335336" y="2021849"/>
            <a:chExt cx="2474592" cy="3481690"/>
          </a:xfrm>
        </p:grpSpPr>
        <p:sp>
          <p:nvSpPr>
            <p:cNvPr id="10" name="矩形: 圓角 9"/>
            <p:cNvSpPr/>
            <p:nvPr userDrawn="1"/>
          </p:nvSpPr>
          <p:spPr>
            <a:xfrm>
              <a:off x="633533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13" name="矩形 12"/>
            <p:cNvSpPr/>
            <p:nvPr userDrawn="1"/>
          </p:nvSpPr>
          <p:spPr>
            <a:xfrm>
              <a:off x="6501687" y="2234410"/>
              <a:ext cx="172354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请输入文字</a:t>
              </a:r>
              <a:endParaRPr lang="zh-CN" altLang="en-US" sz="2400" dirty="0">
                <a:solidFill>
                  <a:schemeClr val="accent1"/>
                </a:solidFill>
                <a:latin typeface="+mj-ea"/>
                <a:ea typeface="+mj-ea"/>
              </a:endParaRPr>
            </a:p>
          </p:txBody>
        </p:sp>
        <p:sp>
          <p:nvSpPr>
            <p:cNvPr id="16" name="文本框 14"/>
            <p:cNvSpPr txBox="1"/>
            <p:nvPr userDrawn="1"/>
          </p:nvSpPr>
          <p:spPr>
            <a:xfrm>
              <a:off x="6501687" y="3590713"/>
              <a:ext cx="2141889" cy="338554"/>
            </a:xfrm>
            <a:prstGeom prst="rect">
              <a:avLst/>
            </a:prstGeom>
            <a:noFill/>
          </p:spPr>
          <p:txBody>
            <a:bodyPr wrap="square" rtlCol="0">
              <a:spAutoFit/>
            </a:bodyPr>
            <a:lstStyle/>
            <a:p>
              <a:pPr>
                <a:defRPr/>
              </a:pPr>
              <a:r>
                <a:rPr lang="zh-TW" altLang="en-US" sz="1600" dirty="0">
                  <a:solidFill>
                    <a:schemeClr val="accent1"/>
                  </a:solidFill>
                  <a:latin typeface="+mn-ea"/>
                </a:rPr>
                <a:t>请输入文字</a:t>
              </a:r>
              <a:endParaRPr lang="zh-CN" altLang="en-US" sz="1600" dirty="0">
                <a:solidFill>
                  <a:schemeClr val="accent1"/>
                </a:solidFill>
                <a:latin typeface="+mn-ea"/>
              </a:endParaRPr>
            </a:p>
          </p:txBody>
        </p:sp>
        <p:cxnSp>
          <p:nvCxnSpPr>
            <p:cNvPr id="19" name="直線接點 18"/>
            <p:cNvCxnSpPr/>
            <p:nvPr userDrawn="1"/>
          </p:nvCxnSpPr>
          <p:spPr>
            <a:xfrm>
              <a:off x="6425540"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6D9CFC-3746-4F56-AFA6-836DBF2568D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C681AC-6E35-41AD-95C9-00ECCD2F446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35000">
              <a:schemeClr val="bg1">
                <a:alpha val="70000"/>
              </a:schemeClr>
            </a:gs>
            <a:gs pos="68000">
              <a:schemeClr val="bg1">
                <a:alpha val="50000"/>
              </a:schemeClr>
            </a:gs>
            <a:gs pos="100000">
              <a:schemeClr val="bg1">
                <a:alpha val="80000"/>
              </a:schemeClr>
            </a:gs>
          </a:gsLst>
          <a:lin ang="2700000" scaled="1"/>
          <a:tileRect/>
        </a:grad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endParaRPr lang="zh-TW" alt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按一下以編輯母片文字樣式</a:t>
            </a:r>
            <a:endParaRPr lang="zh-TW" altLang="en-US"/>
          </a:p>
          <a:p>
            <a:pPr lvl="1"/>
            <a:r>
              <a:rPr lang="zh-TW" altLang="en-US"/>
              <a:t>第二層</a:t>
            </a:r>
            <a:endParaRPr lang="zh-TW" altLang="en-US"/>
          </a:p>
          <a:p>
            <a:pPr lvl="2"/>
            <a:r>
              <a:rPr lang="zh-TW" altLang="en-US"/>
              <a:t>第三層</a:t>
            </a:r>
            <a:endParaRPr lang="zh-TW" altLang="en-US"/>
          </a:p>
          <a:p>
            <a:pPr lvl="3"/>
            <a:r>
              <a:rPr lang="zh-TW" altLang="en-US"/>
              <a:t>第四層</a:t>
            </a:r>
            <a:endParaRPr lang="zh-TW" altLang="en-US"/>
          </a:p>
          <a:p>
            <a:pPr lvl="4"/>
            <a:r>
              <a:rPr lang="zh-TW" altLang="en-US"/>
              <a:t>第五層</a:t>
            </a:r>
            <a:endParaRPr lang="zh-TW" alt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F47893-39E2-4434-BE3C-B71784156954}" type="datetimeFigureOut">
              <a:rPr lang="zh-TW" altLang="en-US" smtClean="0"/>
            </a:fld>
            <a:endParaRPr lang="zh-TW" alt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1DEC08-780F-4196-B68E-69CB4F869BB5}" type="slidenum">
              <a:rPr lang="zh-TW" altLang="en-US" smtClean="0"/>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5.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chart" Target="../charts/chart9.xml"/><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chart" Target="../charts/chart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svg"/><Relationship Id="rId7" Type="http://schemas.openxmlformats.org/officeDocument/2006/relationships/image" Target="../media/image14.png"/><Relationship Id="rId6" Type="http://schemas.openxmlformats.org/officeDocument/2006/relationships/image" Target="../media/image3.svg"/><Relationship Id="rId5" Type="http://schemas.openxmlformats.org/officeDocument/2006/relationships/image" Target="../media/image13.png"/><Relationship Id="rId4" Type="http://schemas.openxmlformats.org/officeDocument/2006/relationships/image" Target="../media/image2.svg"/><Relationship Id="rId3" Type="http://schemas.openxmlformats.org/officeDocument/2006/relationships/image" Target="../media/image12.png"/><Relationship Id="rId2" Type="http://schemas.openxmlformats.org/officeDocument/2006/relationships/image" Target="../media/image1.svg"/><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chart" Target="../charts/chart10.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chart" Target="../charts/chart14.xml"/><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chart" Target="../charts/char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p:cNvSpPr txBox="1"/>
          <p:nvPr/>
        </p:nvSpPr>
        <p:spPr>
          <a:xfrm>
            <a:off x="350520" y="1010243"/>
            <a:ext cx="11490960" cy="1258293"/>
          </a:xfrm>
          <a:prstGeom prst="rect">
            <a:avLst/>
          </a:prstGeom>
          <a:noFill/>
        </p:spPr>
        <p:txBody>
          <a:bodyPr wrap="square" rtlCol="0">
            <a:spAutoFit/>
          </a:bodyPr>
          <a:lstStyle/>
          <a:p>
            <a:pPr>
              <a:lnSpc>
                <a:spcPct val="80000"/>
              </a:lnSpc>
            </a:pPr>
            <a:r>
              <a:rPr lang="en-US" altLang="zh-TW" sz="9000" b="1" dirty="0">
                <a:latin typeface="+mj-ea"/>
                <a:ea typeface="+mj-ea"/>
              </a:rPr>
              <a:t>YEAR-END REPORT</a:t>
            </a:r>
            <a:endParaRPr lang="en-US" altLang="zh-TW" sz="9000" b="1" dirty="0">
              <a:latin typeface="+mj-ea"/>
              <a:ea typeface="+mj-ea"/>
            </a:endParaRPr>
          </a:p>
        </p:txBody>
      </p:sp>
      <p:sp>
        <p:nvSpPr>
          <p:cNvPr id="4" name="文本框 18"/>
          <p:cNvSpPr txBox="1"/>
          <p:nvPr/>
        </p:nvSpPr>
        <p:spPr>
          <a:xfrm>
            <a:off x="672828" y="4689403"/>
            <a:ext cx="2039891" cy="36830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1800" b="0" i="0" u="none" strike="noStrike" kern="0" cap="none" spc="0" normalizeH="0" baseline="0" noProof="0" dirty="0">
                <a:ln>
                  <a:noFill/>
                </a:ln>
                <a:solidFill>
                  <a:schemeClr val="bg2"/>
                </a:solidFill>
                <a:effectLst/>
                <a:uLnTx/>
                <a:uFillTx/>
              </a:rPr>
              <a:t>汇报人：</a:t>
            </a:r>
            <a:r>
              <a:rPr kumimoji="1" lang="en-US" altLang="zh-TW" kern="0" dirty="0">
                <a:solidFill>
                  <a:schemeClr val="bg2"/>
                </a:solidFill>
              </a:rPr>
              <a:t>XXX</a:t>
            </a:r>
            <a:endParaRPr kumimoji="1" lang="en-US" altLang="zh-TW" sz="1800" b="0" i="0" u="none" strike="noStrike" kern="0" cap="none" spc="0" normalizeH="0" baseline="0" noProof="0" dirty="0">
              <a:ln>
                <a:noFill/>
              </a:ln>
              <a:solidFill>
                <a:schemeClr val="bg2"/>
              </a:solidFill>
              <a:effectLst/>
              <a:uLnTx/>
              <a:uFillTx/>
            </a:endParaRPr>
          </a:p>
        </p:txBody>
      </p:sp>
      <p:sp>
        <p:nvSpPr>
          <p:cNvPr id="5" name="文本框 19"/>
          <p:cNvSpPr txBox="1"/>
          <p:nvPr/>
        </p:nvSpPr>
        <p:spPr>
          <a:xfrm>
            <a:off x="672829" y="5249850"/>
            <a:ext cx="3119950"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1800" b="0" i="0" u="none" strike="noStrike" kern="0" cap="none" spc="0" normalizeH="0" baseline="0" noProof="0" dirty="0">
                <a:ln>
                  <a:noFill/>
                </a:ln>
                <a:solidFill>
                  <a:schemeClr val="bg2"/>
                </a:solidFill>
                <a:effectLst/>
                <a:uLnTx/>
                <a:uFillTx/>
              </a:rPr>
              <a:t>汇报日期：</a:t>
            </a:r>
            <a:r>
              <a:rPr kumimoji="1" lang="en-US" altLang="zh-CN" sz="1800" b="0" i="0" u="none" strike="noStrike" kern="0" cap="none" spc="0" normalizeH="0" baseline="0" noProof="0" dirty="0">
                <a:ln>
                  <a:noFill/>
                </a:ln>
                <a:solidFill>
                  <a:schemeClr val="bg2"/>
                </a:solidFill>
                <a:effectLst/>
                <a:uLnTx/>
                <a:uFillTx/>
              </a:rPr>
              <a:t>20xx</a:t>
            </a:r>
            <a:r>
              <a:rPr kumimoji="1" lang="zh-TW" altLang="en-US" sz="1800" b="0" i="0" u="none" strike="noStrike" kern="0" cap="none" spc="0" normalizeH="0" baseline="0" noProof="0" dirty="0">
                <a:ln>
                  <a:noFill/>
                </a:ln>
                <a:solidFill>
                  <a:schemeClr val="bg2"/>
                </a:solidFill>
                <a:effectLst/>
                <a:uLnTx/>
                <a:uFillTx/>
              </a:rPr>
              <a:t>年</a:t>
            </a:r>
            <a:r>
              <a:rPr kumimoji="1" lang="en-US" altLang="zh-TW" sz="1800" b="0" i="0" u="none" strike="noStrike" kern="0" cap="none" spc="0" normalizeH="0" baseline="0" noProof="0" dirty="0">
                <a:ln>
                  <a:noFill/>
                </a:ln>
                <a:solidFill>
                  <a:schemeClr val="bg2"/>
                </a:solidFill>
                <a:effectLst/>
                <a:uLnTx/>
                <a:uFillTx/>
              </a:rPr>
              <a:t>xx</a:t>
            </a:r>
            <a:r>
              <a:rPr kumimoji="1" lang="zh-TW" altLang="en-US" sz="1800" b="0" i="0" u="none" strike="noStrike" kern="0" cap="none" spc="0" normalizeH="0" baseline="0" noProof="0" dirty="0">
                <a:ln>
                  <a:noFill/>
                </a:ln>
                <a:solidFill>
                  <a:schemeClr val="bg2"/>
                </a:solidFill>
                <a:effectLst/>
                <a:uLnTx/>
                <a:uFillTx/>
              </a:rPr>
              <a:t>月</a:t>
            </a:r>
            <a:r>
              <a:rPr kumimoji="1" lang="en-US" altLang="zh-TW" sz="1800" b="0" i="0" u="none" strike="noStrike" kern="0" cap="none" spc="0" normalizeH="0" baseline="0" noProof="0" dirty="0">
                <a:ln>
                  <a:noFill/>
                </a:ln>
                <a:solidFill>
                  <a:schemeClr val="bg2"/>
                </a:solidFill>
                <a:effectLst/>
                <a:uLnTx/>
                <a:uFillTx/>
              </a:rPr>
              <a:t>xx</a:t>
            </a:r>
            <a:r>
              <a:rPr kumimoji="1" lang="zh-TW" altLang="en-US" sz="1800" b="0" i="0" u="none" strike="noStrike" kern="0" cap="none" spc="0" normalizeH="0" baseline="0" noProof="0" dirty="0">
                <a:ln>
                  <a:noFill/>
                </a:ln>
                <a:solidFill>
                  <a:schemeClr val="bg2"/>
                </a:solidFill>
                <a:effectLst/>
                <a:uLnTx/>
                <a:uFillTx/>
              </a:rPr>
              <a:t>日</a:t>
            </a:r>
            <a:endParaRPr kumimoji="1" lang="zh-CN" altLang="en-US" sz="1800" b="0" i="0" u="none" strike="noStrike" kern="0" cap="none" spc="0" normalizeH="0" baseline="0" noProof="0" dirty="0">
              <a:ln>
                <a:noFill/>
              </a:ln>
              <a:solidFill>
                <a:schemeClr val="bg2"/>
              </a:solidFill>
              <a:effectLst/>
              <a:uLnTx/>
              <a:uFillTx/>
            </a:endParaRPr>
          </a:p>
        </p:txBody>
      </p:sp>
      <p:sp>
        <p:nvSpPr>
          <p:cNvPr id="6" name="文本框 18"/>
          <p:cNvSpPr txBox="1"/>
          <p:nvPr/>
        </p:nvSpPr>
        <p:spPr>
          <a:xfrm>
            <a:off x="672828" y="2488835"/>
            <a:ext cx="4313828" cy="875111"/>
          </a:xfrm>
          <a:prstGeom prst="rect">
            <a:avLst/>
          </a:prstGeom>
          <a:noFill/>
        </p:spPr>
        <p:txBody>
          <a:bodyPr wrap="square" rtlCol="0">
            <a:spAutoFit/>
          </a:bodyPr>
          <a:lstStyle/>
          <a:p>
            <a:pPr marL="0" marR="0" lvl="0" indent="0" defTabSz="914400" eaLnBrk="1" fontAlgn="auto" latinLnBrk="0" hangingPunct="1">
              <a:lnSpc>
                <a:spcPct val="110000"/>
              </a:lnSpc>
              <a:spcBef>
                <a:spcPts val="0"/>
              </a:spcBef>
              <a:spcAft>
                <a:spcPts val="0"/>
              </a:spcAft>
              <a:buClrTx/>
              <a:buSzTx/>
              <a:buFontTx/>
              <a:buNone/>
              <a:defRPr/>
            </a:pPr>
            <a:r>
              <a:rPr kumimoji="1" lang="zh-CN" altLang="en-US" sz="4800" i="0" u="none" strike="noStrike" kern="0" cap="none" spc="0" normalizeH="0" baseline="0" noProof="0" dirty="0">
                <a:ln>
                  <a:noFill/>
                </a:ln>
                <a:solidFill>
                  <a:schemeClr val="tx2"/>
                </a:solidFill>
                <a:effectLst/>
                <a:uLnTx/>
                <a:uFillTx/>
                <a:latin typeface="+mj-ea"/>
                <a:ea typeface="+mj-ea"/>
              </a:rPr>
              <a:t>年终汇报总结</a:t>
            </a:r>
            <a:endParaRPr kumimoji="1" lang="zh-CN" altLang="en-US" sz="4800" i="0" u="none" strike="noStrike" kern="0" cap="none" spc="0" normalizeH="0" baseline="0" noProof="0" dirty="0">
              <a:ln>
                <a:noFill/>
              </a:ln>
              <a:solidFill>
                <a:schemeClr val="tx2"/>
              </a:solidFill>
              <a:effectLst/>
              <a:uLnTx/>
              <a:uFillTx/>
              <a:latin typeface="+mj-ea"/>
              <a:ea typeface="+mj-ea"/>
            </a:endParaRPr>
          </a:p>
        </p:txBody>
      </p:sp>
      <p:pic>
        <p:nvPicPr>
          <p:cNvPr id="7" name="圖片 6" descr="一張含有 文字 的圖片&#10;&#10;自動產生的描述"/>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078932">
            <a:off x="5569162" y="1865235"/>
            <a:ext cx="6508170" cy="4931506"/>
          </a:xfrm>
          <a:prstGeom prst="rect">
            <a:avLst/>
          </a:prstGeom>
          <a:effectLst>
            <a:outerShdw blurRad="190500" dist="88900" dir="2700000" algn="tl" rotWithShape="0">
              <a:schemeClr val="tx1">
                <a:alpha val="18000"/>
              </a:scheme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1)">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圖片 30"/>
          <p:cNvPicPr>
            <a:picLocks noChangeAspect="1"/>
          </p:cNvPicPr>
          <p:nvPr/>
        </p:nvPicPr>
        <p:blipFill rotWithShape="1">
          <a:blip r:embed="rId1">
            <a:alphaModFix amt="21000"/>
            <a:duotone>
              <a:schemeClr val="accent5">
                <a:shade val="45000"/>
                <a:satMod val="135000"/>
              </a:schemeClr>
              <a:prstClr val="white"/>
            </a:duotone>
            <a:extLst>
              <a:ext uri="{28A0092B-C50C-407E-A947-70E740481C1C}">
                <a14:useLocalDpi xmlns:a14="http://schemas.microsoft.com/office/drawing/2010/main" val="0"/>
              </a:ext>
            </a:extLst>
          </a:blip>
          <a:srcRect l="5910" t="2508" r="12938" b="7174"/>
          <a:stretch>
            <a:fillRect/>
          </a:stretch>
        </p:blipFill>
        <p:spPr>
          <a:xfrm flipH="1">
            <a:off x="3614420" y="1561549"/>
            <a:ext cx="4963160" cy="4202838"/>
          </a:xfrm>
          <a:prstGeom prst="rect">
            <a:avLst/>
          </a:prstGeom>
        </p:spPr>
      </p:pic>
      <p:sp>
        <p:nvSpPr>
          <p:cNvPr id="29" name="矩形: 圓角 28"/>
          <p:cNvSpPr/>
          <p:nvPr/>
        </p:nvSpPr>
        <p:spPr>
          <a:xfrm>
            <a:off x="7729846" y="4157378"/>
            <a:ext cx="3730317" cy="1607009"/>
          </a:xfrm>
          <a:prstGeom prst="roundRect">
            <a:avLst>
              <a:gd name="adj" fmla="val 4642"/>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28" name="矩形: 圓角 27"/>
          <p:cNvSpPr/>
          <p:nvPr/>
        </p:nvSpPr>
        <p:spPr>
          <a:xfrm>
            <a:off x="639595" y="4147018"/>
            <a:ext cx="3730317" cy="1607009"/>
          </a:xfrm>
          <a:prstGeom prst="roundRect">
            <a:avLst>
              <a:gd name="adj" fmla="val 4642"/>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26" name="矩形: 圓角 25"/>
          <p:cNvSpPr/>
          <p:nvPr/>
        </p:nvSpPr>
        <p:spPr>
          <a:xfrm>
            <a:off x="639595" y="1706118"/>
            <a:ext cx="3730317" cy="1607009"/>
          </a:xfrm>
          <a:prstGeom prst="roundRect">
            <a:avLst>
              <a:gd name="adj" fmla="val 4642"/>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27" name="矩形: 圓角 26"/>
          <p:cNvSpPr/>
          <p:nvPr/>
        </p:nvSpPr>
        <p:spPr>
          <a:xfrm>
            <a:off x="7729846" y="1707087"/>
            <a:ext cx="3730317" cy="1607009"/>
          </a:xfrm>
          <a:prstGeom prst="roundRect">
            <a:avLst>
              <a:gd name="adj" fmla="val 4642"/>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8" name="文本框 18"/>
          <p:cNvSpPr txBox="1"/>
          <p:nvPr/>
        </p:nvSpPr>
        <p:spPr>
          <a:xfrm>
            <a:off x="624988" y="407157"/>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完成项目</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p:cNvSpPr txBox="1"/>
          <p:nvPr/>
        </p:nvSpPr>
        <p:spPr>
          <a:xfrm>
            <a:off x="676083" y="918916"/>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COMPLETE THE PROJECT</a:t>
            </a:r>
            <a:endParaRPr lang="zh-TW" altLang="en-US" sz="1400" dirty="0">
              <a:solidFill>
                <a:srgbClr val="2F5597"/>
              </a:solidFill>
              <a:latin typeface="Arial Nova" panose="020B0504020202020204" pitchFamily="34" charset="0"/>
            </a:endParaRPr>
          </a:p>
        </p:txBody>
      </p:sp>
      <p:sp>
        <p:nvSpPr>
          <p:cNvPr id="16" name="文本框 22"/>
          <p:cNvSpPr txBox="1"/>
          <p:nvPr/>
        </p:nvSpPr>
        <p:spPr>
          <a:xfrm>
            <a:off x="4004108" y="2671744"/>
            <a:ext cx="827471" cy="769441"/>
          </a:xfrm>
          <a:prstGeom prst="rect">
            <a:avLst/>
          </a:prstGeom>
          <a:noFill/>
        </p:spPr>
        <p:txBody>
          <a:bodyPr wrap="none" rtlCol="0">
            <a:spAutoFit/>
          </a:bodyPr>
          <a:lstStyle/>
          <a:p>
            <a:r>
              <a:rPr lang="en-US" altLang="zh-CN" sz="4400" dirty="0">
                <a:solidFill>
                  <a:schemeClr val="accent1"/>
                </a:solidFill>
                <a:latin typeface="+mj-ea"/>
                <a:ea typeface="+mj-ea"/>
              </a:rPr>
              <a:t>01</a:t>
            </a:r>
            <a:endParaRPr lang="zh-CN" altLang="en-US" sz="4400" b="1" dirty="0">
              <a:solidFill>
                <a:schemeClr val="accent1"/>
              </a:solidFill>
              <a:latin typeface="+mj-ea"/>
              <a:ea typeface="+mj-ea"/>
            </a:endParaRPr>
          </a:p>
        </p:txBody>
      </p:sp>
      <p:sp>
        <p:nvSpPr>
          <p:cNvPr id="17" name="文本框 23"/>
          <p:cNvSpPr txBox="1"/>
          <p:nvPr/>
        </p:nvSpPr>
        <p:spPr>
          <a:xfrm>
            <a:off x="7155530" y="2671744"/>
            <a:ext cx="928459" cy="769441"/>
          </a:xfrm>
          <a:prstGeom prst="rect">
            <a:avLst/>
          </a:prstGeom>
          <a:noFill/>
        </p:spPr>
        <p:txBody>
          <a:bodyPr wrap="none" rtlCol="0">
            <a:spAutoFit/>
          </a:bodyPr>
          <a:lstStyle/>
          <a:p>
            <a:r>
              <a:rPr lang="en-US" altLang="zh-CN" sz="4400" dirty="0">
                <a:solidFill>
                  <a:schemeClr val="accent1"/>
                </a:solidFill>
                <a:latin typeface="+mj-ea"/>
                <a:ea typeface="+mj-ea"/>
              </a:rPr>
              <a:t>02</a:t>
            </a:r>
            <a:endParaRPr lang="zh-CN" altLang="en-US" sz="4400" b="1" dirty="0">
              <a:solidFill>
                <a:schemeClr val="accent1"/>
              </a:solidFill>
              <a:latin typeface="+mj-ea"/>
              <a:ea typeface="+mj-ea"/>
            </a:endParaRPr>
          </a:p>
        </p:txBody>
      </p:sp>
      <p:grpSp>
        <p:nvGrpSpPr>
          <p:cNvPr id="2" name="群組 1"/>
          <p:cNvGrpSpPr/>
          <p:nvPr/>
        </p:nvGrpSpPr>
        <p:grpSpPr>
          <a:xfrm>
            <a:off x="680720" y="1828141"/>
            <a:ext cx="3266905" cy="1383026"/>
            <a:chOff x="680720" y="1828141"/>
            <a:chExt cx="3266905" cy="1383026"/>
          </a:xfrm>
        </p:grpSpPr>
        <p:sp>
          <p:nvSpPr>
            <p:cNvPr id="15" name="文本框 13"/>
            <p:cNvSpPr txBox="1"/>
            <p:nvPr/>
          </p:nvSpPr>
          <p:spPr>
            <a:xfrm>
              <a:off x="680720" y="1828141"/>
              <a:ext cx="2933700" cy="584775"/>
            </a:xfrm>
            <a:prstGeom prst="rect">
              <a:avLst/>
            </a:prstGeom>
            <a:noFill/>
          </p:spPr>
          <p:txBody>
            <a:bodyPr wrap="square" rtlCol="0">
              <a:spAutoFit/>
            </a:bodyPr>
            <a:lstStyle/>
            <a:p>
              <a:r>
                <a:rPr lang="zh-TW" altLang="en-US" sz="3200" b="1" dirty="0">
                  <a:latin typeface="+mj-ea"/>
                  <a:ea typeface="+mj-ea"/>
                </a:rPr>
                <a:t>业讥完成项目</a:t>
              </a:r>
              <a:endParaRPr lang="zh-CN" altLang="en-US" sz="3200" b="1" dirty="0">
                <a:latin typeface="+mj-ea"/>
                <a:ea typeface="+mj-ea"/>
              </a:endParaRPr>
            </a:p>
          </p:txBody>
        </p:sp>
        <p:sp>
          <p:nvSpPr>
            <p:cNvPr id="18" name="文本框 27"/>
            <p:cNvSpPr txBox="1"/>
            <p:nvPr/>
          </p:nvSpPr>
          <p:spPr>
            <a:xfrm>
              <a:off x="1013925" y="2421655"/>
              <a:ext cx="2933700" cy="789512"/>
            </a:xfrm>
            <a:prstGeom prst="rect">
              <a:avLst/>
            </a:prstGeom>
            <a:noFill/>
          </p:spPr>
          <p:txBody>
            <a:bodyPr wrap="square" rtlCol="0">
              <a:spAutoFit/>
            </a:bodyPr>
            <a:lstStyle/>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en-US" altLang="zh-TW" dirty="0">
                <a:solidFill>
                  <a:schemeClr val="accent1"/>
                </a:solidFill>
                <a:latin typeface="+mn-ea"/>
              </a:endParaRPr>
            </a:p>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zh-CN" altLang="en-US" dirty="0">
                <a:solidFill>
                  <a:schemeClr val="accent1"/>
                </a:solidFill>
                <a:latin typeface="+mn-ea"/>
              </a:endParaRPr>
            </a:p>
          </p:txBody>
        </p:sp>
      </p:grpSp>
      <p:grpSp>
        <p:nvGrpSpPr>
          <p:cNvPr id="3" name="群組 2"/>
          <p:cNvGrpSpPr/>
          <p:nvPr/>
        </p:nvGrpSpPr>
        <p:grpSpPr>
          <a:xfrm>
            <a:off x="7729846" y="1828141"/>
            <a:ext cx="3332008" cy="1383026"/>
            <a:chOff x="7729846" y="1828141"/>
            <a:chExt cx="3332008" cy="1383026"/>
          </a:xfrm>
        </p:grpSpPr>
        <p:sp>
          <p:nvSpPr>
            <p:cNvPr id="14" name="文本框 15"/>
            <p:cNvSpPr txBox="1"/>
            <p:nvPr/>
          </p:nvSpPr>
          <p:spPr>
            <a:xfrm>
              <a:off x="7729846" y="1828141"/>
              <a:ext cx="2933700" cy="584775"/>
            </a:xfrm>
            <a:prstGeom prst="rect">
              <a:avLst/>
            </a:prstGeom>
            <a:noFill/>
          </p:spPr>
          <p:txBody>
            <a:bodyPr wrap="square" rtlCol="0">
              <a:spAutoFit/>
            </a:bodyPr>
            <a:lstStyle/>
            <a:p>
              <a:r>
                <a:rPr lang="zh-TW" altLang="en-US" sz="3200" b="1" dirty="0">
                  <a:latin typeface="+mj-ea"/>
                  <a:ea typeface="+mj-ea"/>
                </a:rPr>
                <a:t>人力完成项目</a:t>
              </a:r>
              <a:endParaRPr lang="zh-CN" altLang="en-US" sz="3200" b="1" dirty="0">
                <a:latin typeface="+mj-ea"/>
                <a:ea typeface="+mj-ea"/>
              </a:endParaRPr>
            </a:p>
          </p:txBody>
        </p:sp>
        <p:sp>
          <p:nvSpPr>
            <p:cNvPr id="19" name="文本框 28"/>
            <p:cNvSpPr txBox="1"/>
            <p:nvPr/>
          </p:nvSpPr>
          <p:spPr>
            <a:xfrm>
              <a:off x="8128154" y="2421655"/>
              <a:ext cx="2933700" cy="789512"/>
            </a:xfrm>
            <a:prstGeom prst="rect">
              <a:avLst/>
            </a:prstGeom>
            <a:noFill/>
          </p:spPr>
          <p:txBody>
            <a:bodyPr wrap="square" rtlCol="0">
              <a:spAutoFit/>
            </a:bodyPr>
            <a:lstStyle/>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en-US" altLang="zh-TW" dirty="0">
                <a:solidFill>
                  <a:schemeClr val="accent1"/>
                </a:solidFill>
                <a:latin typeface="+mn-ea"/>
              </a:endParaRPr>
            </a:p>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zh-CN" altLang="en-US" dirty="0">
                <a:solidFill>
                  <a:schemeClr val="accent1"/>
                </a:solidFill>
                <a:latin typeface="+mn-ea"/>
              </a:endParaRPr>
            </a:p>
          </p:txBody>
        </p:sp>
      </p:grpSp>
      <p:sp>
        <p:nvSpPr>
          <p:cNvPr id="22" name="文本框 24"/>
          <p:cNvSpPr txBox="1"/>
          <p:nvPr/>
        </p:nvSpPr>
        <p:spPr>
          <a:xfrm>
            <a:off x="7157132" y="3857818"/>
            <a:ext cx="928459" cy="769441"/>
          </a:xfrm>
          <a:prstGeom prst="rect">
            <a:avLst/>
          </a:prstGeom>
          <a:noFill/>
        </p:spPr>
        <p:txBody>
          <a:bodyPr wrap="none" rtlCol="0">
            <a:spAutoFit/>
          </a:bodyPr>
          <a:lstStyle/>
          <a:p>
            <a:r>
              <a:rPr lang="en-US" altLang="zh-CN" sz="4400" dirty="0">
                <a:solidFill>
                  <a:schemeClr val="accent1"/>
                </a:solidFill>
                <a:latin typeface="+mj-ea"/>
                <a:ea typeface="+mj-ea"/>
              </a:rPr>
              <a:t>04</a:t>
            </a:r>
            <a:endParaRPr lang="zh-CN" altLang="en-US" sz="4400" b="1" dirty="0">
              <a:solidFill>
                <a:schemeClr val="accent1"/>
              </a:solidFill>
              <a:latin typeface="+mj-ea"/>
              <a:ea typeface="+mj-ea"/>
            </a:endParaRPr>
          </a:p>
        </p:txBody>
      </p:sp>
      <p:sp>
        <p:nvSpPr>
          <p:cNvPr id="23" name="文本框 25"/>
          <p:cNvSpPr txBox="1"/>
          <p:nvPr/>
        </p:nvSpPr>
        <p:spPr>
          <a:xfrm>
            <a:off x="4004108" y="3857818"/>
            <a:ext cx="928459" cy="769441"/>
          </a:xfrm>
          <a:prstGeom prst="rect">
            <a:avLst/>
          </a:prstGeom>
          <a:noFill/>
        </p:spPr>
        <p:txBody>
          <a:bodyPr wrap="none" rtlCol="0">
            <a:spAutoFit/>
          </a:bodyPr>
          <a:lstStyle/>
          <a:p>
            <a:r>
              <a:rPr lang="en-US" altLang="zh-CN" sz="4400" dirty="0">
                <a:solidFill>
                  <a:schemeClr val="accent1"/>
                </a:solidFill>
                <a:latin typeface="+mj-ea"/>
                <a:ea typeface="+mj-ea"/>
              </a:rPr>
              <a:t>03</a:t>
            </a:r>
            <a:endParaRPr lang="zh-CN" altLang="en-US" sz="4400" b="1" dirty="0">
              <a:solidFill>
                <a:schemeClr val="accent1"/>
              </a:solidFill>
              <a:latin typeface="+mj-ea"/>
              <a:ea typeface="+mj-ea"/>
            </a:endParaRPr>
          </a:p>
        </p:txBody>
      </p:sp>
      <p:grpSp>
        <p:nvGrpSpPr>
          <p:cNvPr id="4" name="群組 3"/>
          <p:cNvGrpSpPr/>
          <p:nvPr/>
        </p:nvGrpSpPr>
        <p:grpSpPr>
          <a:xfrm>
            <a:off x="660158" y="4194104"/>
            <a:ext cx="3287467" cy="1438407"/>
            <a:chOff x="660158" y="4194104"/>
            <a:chExt cx="3287467" cy="1438407"/>
          </a:xfrm>
        </p:grpSpPr>
        <p:sp>
          <p:nvSpPr>
            <p:cNvPr id="21" name="文本框 14"/>
            <p:cNvSpPr txBox="1"/>
            <p:nvPr/>
          </p:nvSpPr>
          <p:spPr>
            <a:xfrm>
              <a:off x="660158" y="4194104"/>
              <a:ext cx="2933700" cy="584775"/>
            </a:xfrm>
            <a:prstGeom prst="rect">
              <a:avLst/>
            </a:prstGeom>
            <a:noFill/>
          </p:spPr>
          <p:txBody>
            <a:bodyPr wrap="square" rtlCol="0">
              <a:spAutoFit/>
            </a:bodyPr>
            <a:lstStyle/>
            <a:p>
              <a:r>
                <a:rPr lang="zh-TW" altLang="en-US" sz="3200" b="1" dirty="0">
                  <a:latin typeface="+mj-ea"/>
                  <a:ea typeface="+mj-ea"/>
                </a:rPr>
                <a:t>人员培训项目</a:t>
              </a:r>
              <a:endParaRPr lang="zh-CN" altLang="en-US" sz="3200" b="1" dirty="0">
                <a:latin typeface="+mj-ea"/>
                <a:ea typeface="+mj-ea"/>
              </a:endParaRPr>
            </a:p>
          </p:txBody>
        </p:sp>
        <p:sp>
          <p:nvSpPr>
            <p:cNvPr id="24" name="文本框 29"/>
            <p:cNvSpPr txBox="1"/>
            <p:nvPr/>
          </p:nvSpPr>
          <p:spPr>
            <a:xfrm>
              <a:off x="1013925" y="4842999"/>
              <a:ext cx="2933700" cy="789512"/>
            </a:xfrm>
            <a:prstGeom prst="rect">
              <a:avLst/>
            </a:prstGeom>
            <a:noFill/>
          </p:spPr>
          <p:txBody>
            <a:bodyPr wrap="square" rtlCol="0">
              <a:spAutoFit/>
            </a:bodyPr>
            <a:lstStyle/>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en-US" altLang="zh-TW" dirty="0">
                <a:solidFill>
                  <a:schemeClr val="accent1"/>
                </a:solidFill>
                <a:latin typeface="+mn-ea"/>
              </a:endParaRPr>
            </a:p>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zh-CN" altLang="en-US" dirty="0">
                <a:solidFill>
                  <a:schemeClr val="accent1"/>
                </a:solidFill>
                <a:latin typeface="+mn-ea"/>
              </a:endParaRPr>
            </a:p>
          </p:txBody>
        </p:sp>
      </p:grpSp>
      <p:grpSp>
        <p:nvGrpSpPr>
          <p:cNvPr id="5" name="群組 4"/>
          <p:cNvGrpSpPr/>
          <p:nvPr/>
        </p:nvGrpSpPr>
        <p:grpSpPr>
          <a:xfrm>
            <a:off x="7875783" y="4194104"/>
            <a:ext cx="3186071" cy="1438407"/>
            <a:chOff x="7875783" y="4194104"/>
            <a:chExt cx="3186071" cy="1438407"/>
          </a:xfrm>
        </p:grpSpPr>
        <p:sp>
          <p:nvSpPr>
            <p:cNvPr id="20" name="文本框 16"/>
            <p:cNvSpPr txBox="1"/>
            <p:nvPr/>
          </p:nvSpPr>
          <p:spPr>
            <a:xfrm>
              <a:off x="7875783" y="4194104"/>
              <a:ext cx="2933700" cy="584775"/>
            </a:xfrm>
            <a:prstGeom prst="rect">
              <a:avLst/>
            </a:prstGeom>
            <a:noFill/>
          </p:spPr>
          <p:txBody>
            <a:bodyPr wrap="square" rtlCol="0">
              <a:spAutoFit/>
            </a:bodyPr>
            <a:lstStyle/>
            <a:p>
              <a:r>
                <a:rPr lang="zh-TW" altLang="en-US" sz="3200" b="1" dirty="0">
                  <a:latin typeface="+mj-ea"/>
                  <a:ea typeface="+mj-ea"/>
                </a:rPr>
                <a:t>渠道通路项目</a:t>
              </a:r>
              <a:endParaRPr lang="zh-CN" altLang="en-US" sz="3200" b="1" dirty="0">
                <a:latin typeface="+mj-ea"/>
                <a:ea typeface="+mj-ea"/>
              </a:endParaRPr>
            </a:p>
          </p:txBody>
        </p:sp>
        <p:sp>
          <p:nvSpPr>
            <p:cNvPr id="25" name="文本框 30"/>
            <p:cNvSpPr txBox="1"/>
            <p:nvPr/>
          </p:nvSpPr>
          <p:spPr>
            <a:xfrm>
              <a:off x="8128154" y="4842999"/>
              <a:ext cx="2933700" cy="789512"/>
            </a:xfrm>
            <a:prstGeom prst="rect">
              <a:avLst/>
            </a:prstGeom>
            <a:noFill/>
          </p:spPr>
          <p:txBody>
            <a:bodyPr wrap="square" rtlCol="0">
              <a:spAutoFit/>
            </a:bodyPr>
            <a:lstStyle/>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en-US" altLang="zh-TW" dirty="0">
                <a:solidFill>
                  <a:schemeClr val="accent1"/>
                </a:solidFill>
                <a:latin typeface="+mn-ea"/>
              </a:endParaRPr>
            </a:p>
            <a:p>
              <a:pPr marL="285750" indent="-285750">
                <a:lnSpc>
                  <a:spcPct val="130000"/>
                </a:lnSpc>
                <a:buClr>
                  <a:schemeClr val="accent5"/>
                </a:buClr>
                <a:buFont typeface="Wingdings" panose="05000000000000000000" pitchFamily="2" charset="2"/>
                <a:buChar char="n"/>
              </a:pPr>
              <a:r>
                <a:rPr lang="zh-TW" altLang="en-US" dirty="0">
                  <a:solidFill>
                    <a:schemeClr val="accent1"/>
                  </a:solidFill>
                  <a:latin typeface="+mn-ea"/>
                </a:rPr>
                <a:t>完成推广项目培训项目</a:t>
              </a:r>
              <a:endParaRPr lang="zh-CN" altLang="en-US" dirty="0">
                <a:solidFill>
                  <a:schemeClr val="accent1"/>
                </a:solidFill>
                <a:latin typeface="+mn-ea"/>
              </a:endParaRPr>
            </a:p>
          </p:txBody>
        </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24000">
              <a:schemeClr val="bg1"/>
            </a:gs>
            <a:gs pos="68000">
              <a:schemeClr val="bg1"/>
            </a:gs>
            <a:gs pos="94000">
              <a:schemeClr val="bg1">
                <a:alpha val="84000"/>
              </a:schemeClr>
            </a:gs>
          </a:gsLst>
          <a:lin ang="2700000" scaled="1"/>
          <a:tileRect/>
        </a:gradFill>
        <a:effectLst/>
      </p:bgPr>
    </p:bg>
    <p:spTree>
      <p:nvGrpSpPr>
        <p:cNvPr id="1" name=""/>
        <p:cNvGrpSpPr/>
        <p:nvPr/>
      </p:nvGrpSpPr>
      <p:grpSpPr>
        <a:xfrm>
          <a:off x="0" y="0"/>
          <a:ext cx="0" cy="0"/>
          <a:chOff x="0" y="0"/>
          <a:chExt cx="0" cy="0"/>
        </a:xfrm>
      </p:grpSpPr>
      <p:sp>
        <p:nvSpPr>
          <p:cNvPr id="8" name="文本框 18"/>
          <p:cNvSpPr txBox="1"/>
          <p:nvPr/>
        </p:nvSpPr>
        <p:spPr>
          <a:xfrm>
            <a:off x="680743" y="437264"/>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年度对照</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p:cNvSpPr txBox="1"/>
          <p:nvPr/>
        </p:nvSpPr>
        <p:spPr>
          <a:xfrm>
            <a:off x="731838" y="949023"/>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ANNUAL COMPARISON</a:t>
            </a:r>
            <a:endParaRPr lang="zh-TW" altLang="en-US" sz="1400" dirty="0">
              <a:solidFill>
                <a:srgbClr val="2F5597"/>
              </a:solidFill>
              <a:latin typeface="Arial Nova" panose="020B0504020202020204" pitchFamily="34" charset="0"/>
            </a:endParaRPr>
          </a:p>
        </p:txBody>
      </p:sp>
      <p:sp>
        <p:nvSpPr>
          <p:cNvPr id="12" name="矩形 11"/>
          <p:cNvSpPr/>
          <p:nvPr/>
        </p:nvSpPr>
        <p:spPr>
          <a:xfrm>
            <a:off x="3950607" y="1298530"/>
            <a:ext cx="7799391" cy="5046708"/>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圓角 25"/>
          <p:cNvSpPr/>
          <p:nvPr/>
        </p:nvSpPr>
        <p:spPr>
          <a:xfrm>
            <a:off x="758421" y="1533798"/>
            <a:ext cx="2793219" cy="4196594"/>
          </a:xfrm>
          <a:prstGeom prst="roundRect">
            <a:avLst>
              <a:gd name="adj" fmla="val 3708"/>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25" name="矩形: 圓角 24"/>
          <p:cNvSpPr/>
          <p:nvPr/>
        </p:nvSpPr>
        <p:spPr>
          <a:xfrm>
            <a:off x="4207179" y="1533798"/>
            <a:ext cx="7236882" cy="4196594"/>
          </a:xfrm>
          <a:prstGeom prst="roundRect">
            <a:avLst>
              <a:gd name="adj" fmla="val 3708"/>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graphicFrame>
        <p:nvGraphicFramePr>
          <p:cNvPr id="23" name="图表 12"/>
          <p:cNvGraphicFramePr/>
          <p:nvPr/>
        </p:nvGraphicFramePr>
        <p:xfrm>
          <a:off x="4207179" y="1726580"/>
          <a:ext cx="7236882" cy="3984161"/>
        </p:xfrm>
        <a:graphic>
          <a:graphicData uri="http://schemas.openxmlformats.org/drawingml/2006/chart">
            <c:chart xmlns:c="http://schemas.openxmlformats.org/drawingml/2006/chart" xmlns:r="http://schemas.openxmlformats.org/officeDocument/2006/relationships" r:id="rId1"/>
          </a:graphicData>
        </a:graphic>
      </p:graphicFrame>
      <p:sp>
        <p:nvSpPr>
          <p:cNvPr id="15" name="文本框 14"/>
          <p:cNvSpPr txBox="1"/>
          <p:nvPr/>
        </p:nvSpPr>
        <p:spPr>
          <a:xfrm>
            <a:off x="938206" y="1962188"/>
            <a:ext cx="1210588" cy="584775"/>
          </a:xfrm>
          <a:prstGeom prst="rect">
            <a:avLst/>
          </a:prstGeom>
          <a:noFill/>
        </p:spPr>
        <p:txBody>
          <a:bodyPr wrap="none" rtlCol="0">
            <a:spAutoFit/>
          </a:bodyPr>
          <a:lstStyle/>
          <a:p>
            <a:r>
              <a:rPr lang="zh-TW" altLang="en-US" sz="1600" dirty="0">
                <a:solidFill>
                  <a:schemeClr val="tx2"/>
                </a:solidFill>
              </a:rPr>
              <a:t>前后年</a:t>
            </a:r>
            <a:br>
              <a:rPr lang="en-US" altLang="zh-CN" sz="1600" dirty="0">
                <a:solidFill>
                  <a:schemeClr val="tx2"/>
                </a:solidFill>
              </a:rPr>
            </a:br>
            <a:r>
              <a:rPr lang="zh-CN" altLang="en-US" sz="1600" dirty="0">
                <a:solidFill>
                  <a:schemeClr val="tx2"/>
                </a:solidFill>
              </a:rPr>
              <a:t>销量</a:t>
            </a:r>
            <a:r>
              <a:rPr lang="zh-TW" altLang="en-US" sz="1600" dirty="0">
                <a:solidFill>
                  <a:schemeClr val="tx2"/>
                </a:solidFill>
              </a:rPr>
              <a:t>额差异</a:t>
            </a:r>
            <a:endParaRPr lang="en-US" altLang="zh-CN" sz="1600" dirty="0">
              <a:solidFill>
                <a:schemeClr val="tx2"/>
              </a:solidFill>
            </a:endParaRPr>
          </a:p>
        </p:txBody>
      </p:sp>
      <p:sp>
        <p:nvSpPr>
          <p:cNvPr id="16" name="文本框 15"/>
          <p:cNvSpPr txBox="1"/>
          <p:nvPr/>
        </p:nvSpPr>
        <p:spPr>
          <a:xfrm>
            <a:off x="2361230" y="1962188"/>
            <a:ext cx="1021433" cy="584775"/>
          </a:xfrm>
          <a:prstGeom prst="rect">
            <a:avLst/>
          </a:prstGeom>
          <a:noFill/>
        </p:spPr>
        <p:txBody>
          <a:bodyPr wrap="none" rtlCol="0">
            <a:spAutoFit/>
          </a:bodyPr>
          <a:lstStyle/>
          <a:p>
            <a:r>
              <a:rPr lang="en-US" altLang="zh-CN" sz="3200" dirty="0">
                <a:solidFill>
                  <a:schemeClr val="tx2"/>
                </a:solidFill>
                <a:latin typeface="+mj-ea"/>
                <a:ea typeface="+mj-ea"/>
              </a:rPr>
              <a:t>10</a:t>
            </a:r>
            <a:r>
              <a:rPr lang="en-US" altLang="zh-TW" sz="3200" dirty="0">
                <a:solidFill>
                  <a:schemeClr val="tx2"/>
                </a:solidFill>
                <a:latin typeface="+mj-ea"/>
                <a:ea typeface="+mj-ea"/>
              </a:rPr>
              <a:t>%</a:t>
            </a:r>
            <a:endParaRPr lang="en-US" altLang="zh-CN" sz="3200" dirty="0">
              <a:solidFill>
                <a:schemeClr val="tx2"/>
              </a:solidFill>
              <a:latin typeface="+mj-ea"/>
              <a:ea typeface="+mj-ea"/>
            </a:endParaRPr>
          </a:p>
        </p:txBody>
      </p:sp>
      <p:sp>
        <p:nvSpPr>
          <p:cNvPr id="17" name="文本框 16"/>
          <p:cNvSpPr txBox="1"/>
          <p:nvPr/>
        </p:nvSpPr>
        <p:spPr>
          <a:xfrm>
            <a:off x="938206" y="4739427"/>
            <a:ext cx="1210588" cy="584775"/>
          </a:xfrm>
          <a:prstGeom prst="rect">
            <a:avLst/>
          </a:prstGeom>
          <a:noFill/>
        </p:spPr>
        <p:txBody>
          <a:bodyPr wrap="none" rtlCol="0">
            <a:spAutoFit/>
          </a:bodyPr>
          <a:lstStyle/>
          <a:p>
            <a:r>
              <a:rPr lang="zh-TW" altLang="en-US" sz="1600" dirty="0">
                <a:solidFill>
                  <a:schemeClr val="tx2"/>
                </a:solidFill>
              </a:rPr>
              <a:t>前后年</a:t>
            </a:r>
            <a:br>
              <a:rPr lang="en-US" altLang="zh-TW" sz="1600" dirty="0">
                <a:solidFill>
                  <a:schemeClr val="tx2"/>
                </a:solidFill>
              </a:rPr>
            </a:br>
            <a:r>
              <a:rPr lang="zh-TW" altLang="en-US" sz="1600" dirty="0">
                <a:solidFill>
                  <a:schemeClr val="tx2"/>
                </a:solidFill>
              </a:rPr>
              <a:t>达成率差异</a:t>
            </a:r>
            <a:endParaRPr lang="en-US" altLang="zh-CN" sz="1600" dirty="0">
              <a:solidFill>
                <a:schemeClr val="tx2"/>
              </a:solidFill>
            </a:endParaRPr>
          </a:p>
        </p:txBody>
      </p:sp>
      <p:sp>
        <p:nvSpPr>
          <p:cNvPr id="18" name="文本框 17"/>
          <p:cNvSpPr txBox="1"/>
          <p:nvPr/>
        </p:nvSpPr>
        <p:spPr>
          <a:xfrm>
            <a:off x="2361230" y="4739427"/>
            <a:ext cx="1021433" cy="584775"/>
          </a:xfrm>
          <a:prstGeom prst="rect">
            <a:avLst/>
          </a:prstGeom>
          <a:noFill/>
        </p:spPr>
        <p:txBody>
          <a:bodyPr wrap="none" rtlCol="0">
            <a:spAutoFit/>
          </a:bodyPr>
          <a:lstStyle/>
          <a:p>
            <a:r>
              <a:rPr lang="en-US" altLang="zh-TW" sz="3200" dirty="0">
                <a:solidFill>
                  <a:schemeClr val="tx2"/>
                </a:solidFill>
                <a:latin typeface="+mj-ea"/>
                <a:ea typeface="+mj-ea"/>
              </a:rPr>
              <a:t>13%</a:t>
            </a:r>
            <a:endParaRPr lang="en-US" altLang="zh-CN" sz="3200" dirty="0">
              <a:solidFill>
                <a:schemeClr val="tx2"/>
              </a:solidFill>
              <a:latin typeface="+mj-ea"/>
              <a:ea typeface="+mj-ea"/>
            </a:endParaRPr>
          </a:p>
        </p:txBody>
      </p:sp>
      <p:sp>
        <p:nvSpPr>
          <p:cNvPr id="19" name="文本框 18"/>
          <p:cNvSpPr txBox="1"/>
          <p:nvPr/>
        </p:nvSpPr>
        <p:spPr>
          <a:xfrm>
            <a:off x="938206" y="3293410"/>
            <a:ext cx="1210588" cy="584775"/>
          </a:xfrm>
          <a:prstGeom prst="rect">
            <a:avLst/>
          </a:prstGeom>
          <a:noFill/>
        </p:spPr>
        <p:txBody>
          <a:bodyPr wrap="none" rtlCol="0">
            <a:spAutoFit/>
          </a:bodyPr>
          <a:lstStyle/>
          <a:p>
            <a:r>
              <a:rPr lang="zh-TW" altLang="en-US" sz="1600" dirty="0">
                <a:solidFill>
                  <a:schemeClr val="tx2"/>
                </a:solidFill>
              </a:rPr>
              <a:t>前后年</a:t>
            </a:r>
            <a:br>
              <a:rPr lang="en-US" altLang="zh-TW" sz="1600" dirty="0">
                <a:solidFill>
                  <a:schemeClr val="tx2"/>
                </a:solidFill>
              </a:rPr>
            </a:br>
            <a:r>
              <a:rPr lang="zh-TW" altLang="en-US" sz="1600" dirty="0">
                <a:solidFill>
                  <a:schemeClr val="tx2"/>
                </a:solidFill>
              </a:rPr>
              <a:t>市占率差异</a:t>
            </a:r>
            <a:endParaRPr lang="en-US" altLang="zh-CN" sz="1600" dirty="0">
              <a:solidFill>
                <a:schemeClr val="tx2"/>
              </a:solidFill>
            </a:endParaRPr>
          </a:p>
        </p:txBody>
      </p:sp>
      <p:sp>
        <p:nvSpPr>
          <p:cNvPr id="20" name="文本框 19"/>
          <p:cNvSpPr txBox="1"/>
          <p:nvPr/>
        </p:nvSpPr>
        <p:spPr>
          <a:xfrm>
            <a:off x="2361230" y="3293410"/>
            <a:ext cx="1021433" cy="584775"/>
          </a:xfrm>
          <a:prstGeom prst="rect">
            <a:avLst/>
          </a:prstGeom>
          <a:noFill/>
        </p:spPr>
        <p:txBody>
          <a:bodyPr wrap="none" rtlCol="0">
            <a:spAutoFit/>
          </a:bodyPr>
          <a:lstStyle/>
          <a:p>
            <a:r>
              <a:rPr lang="en-US" altLang="zh-TW" sz="3200" dirty="0">
                <a:solidFill>
                  <a:schemeClr val="tx2"/>
                </a:solidFill>
                <a:latin typeface="+mj-ea"/>
                <a:ea typeface="+mj-ea"/>
              </a:rPr>
              <a:t>15%</a:t>
            </a:r>
            <a:endParaRPr lang="en-US" altLang="zh-CN" sz="3200" dirty="0">
              <a:solidFill>
                <a:schemeClr val="tx2"/>
              </a:solidFill>
              <a:latin typeface="+mj-ea"/>
              <a:ea typeface="+mj-ea"/>
            </a:endParaRPr>
          </a:p>
        </p:txBody>
      </p:sp>
      <p:cxnSp>
        <p:nvCxnSpPr>
          <p:cNvPr id="14" name="直線接點 13"/>
          <p:cNvCxnSpPr/>
          <p:nvPr/>
        </p:nvCxnSpPr>
        <p:spPr>
          <a:xfrm>
            <a:off x="1032122" y="2865020"/>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接點 20"/>
          <p:cNvCxnSpPr/>
          <p:nvPr/>
        </p:nvCxnSpPr>
        <p:spPr>
          <a:xfrm>
            <a:off x="1032122" y="4336980"/>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10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35000">
              <a:schemeClr val="bg1"/>
            </a:gs>
            <a:gs pos="68000">
              <a:schemeClr val="bg1"/>
            </a:gs>
            <a:gs pos="100000">
              <a:schemeClr val="bg1">
                <a:alpha val="80000"/>
              </a:schemeClr>
            </a:gs>
          </a:gsLst>
          <a:lin ang="2700000" scaled="1"/>
          <a:tileRect/>
        </a:gradFill>
        <a:effectLst/>
      </p:bgPr>
    </p:bg>
    <p:spTree>
      <p:nvGrpSpPr>
        <p:cNvPr id="1" name=""/>
        <p:cNvGrpSpPr/>
        <p:nvPr/>
      </p:nvGrpSpPr>
      <p:grpSpPr>
        <a:xfrm>
          <a:off x="0" y="0"/>
          <a:ext cx="0" cy="0"/>
          <a:chOff x="0" y="0"/>
          <a:chExt cx="0" cy="0"/>
        </a:xfrm>
      </p:grpSpPr>
      <p:sp>
        <p:nvSpPr>
          <p:cNvPr id="6" name="矩形: 圓角 5"/>
          <p:cNvSpPr/>
          <p:nvPr/>
        </p:nvSpPr>
        <p:spPr>
          <a:xfrm>
            <a:off x="720264" y="1632031"/>
            <a:ext cx="10909300" cy="4396183"/>
          </a:xfrm>
          <a:prstGeom prst="roundRect">
            <a:avLst>
              <a:gd name="adj" fmla="val 3365"/>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7" name="文本框 18"/>
          <p:cNvSpPr txBox="1"/>
          <p:nvPr/>
        </p:nvSpPr>
        <p:spPr>
          <a:xfrm>
            <a:off x="680743" y="437264"/>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年度对照</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8" name="文本框 18"/>
          <p:cNvSpPr txBox="1"/>
          <p:nvPr/>
        </p:nvSpPr>
        <p:spPr>
          <a:xfrm>
            <a:off x="731838" y="949023"/>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ANNUAL COMPARISON</a:t>
            </a:r>
            <a:endParaRPr lang="zh-TW" altLang="en-US" sz="1400" dirty="0">
              <a:solidFill>
                <a:srgbClr val="2F5597"/>
              </a:solidFill>
              <a:latin typeface="Arial Nova" panose="020B0504020202020204" pitchFamily="34" charset="0"/>
            </a:endParaRPr>
          </a:p>
        </p:txBody>
      </p:sp>
      <p:graphicFrame>
        <p:nvGraphicFramePr>
          <p:cNvPr id="4" name="數據"/>
          <p:cNvGraphicFramePr/>
          <p:nvPr/>
        </p:nvGraphicFramePr>
        <p:xfrm>
          <a:off x="1284790" y="1106324"/>
          <a:ext cx="10321622" cy="4764589"/>
        </p:xfrm>
        <a:graphic>
          <a:graphicData uri="http://schemas.openxmlformats.org/drawingml/2006/chart">
            <c:chart xmlns:c="http://schemas.openxmlformats.org/drawingml/2006/chart" xmlns:r="http://schemas.openxmlformats.org/officeDocument/2006/relationships" r:id="rId1"/>
          </a:graphicData>
        </a:graphic>
      </p:graphicFrame>
      <p:sp>
        <p:nvSpPr>
          <p:cNvPr id="10" name="文本框 14"/>
          <p:cNvSpPr txBox="1"/>
          <p:nvPr/>
        </p:nvSpPr>
        <p:spPr>
          <a:xfrm>
            <a:off x="1190401" y="2018975"/>
            <a:ext cx="1210588" cy="584775"/>
          </a:xfrm>
          <a:prstGeom prst="rect">
            <a:avLst/>
          </a:prstGeom>
          <a:noFill/>
        </p:spPr>
        <p:txBody>
          <a:bodyPr wrap="none" rtlCol="0">
            <a:spAutoFit/>
          </a:bodyPr>
          <a:lstStyle/>
          <a:p>
            <a:r>
              <a:rPr lang="zh-TW" altLang="en-US" sz="1600" dirty="0">
                <a:solidFill>
                  <a:schemeClr val="tx2"/>
                </a:solidFill>
              </a:rPr>
              <a:t>前后年</a:t>
            </a:r>
            <a:br>
              <a:rPr lang="en-US" altLang="zh-CN" sz="1600" dirty="0">
                <a:solidFill>
                  <a:schemeClr val="tx2"/>
                </a:solidFill>
              </a:rPr>
            </a:br>
            <a:r>
              <a:rPr lang="zh-CN" altLang="en-US" sz="1600" dirty="0">
                <a:solidFill>
                  <a:schemeClr val="tx2"/>
                </a:solidFill>
              </a:rPr>
              <a:t>销量</a:t>
            </a:r>
            <a:r>
              <a:rPr lang="zh-TW" altLang="en-US" sz="1600" dirty="0">
                <a:solidFill>
                  <a:schemeClr val="tx2"/>
                </a:solidFill>
              </a:rPr>
              <a:t>额差异</a:t>
            </a:r>
            <a:endParaRPr lang="en-US" altLang="zh-CN" sz="1600" dirty="0">
              <a:solidFill>
                <a:schemeClr val="tx2"/>
              </a:solidFill>
            </a:endParaRPr>
          </a:p>
        </p:txBody>
      </p:sp>
      <p:sp>
        <p:nvSpPr>
          <p:cNvPr id="11" name="文本框 15"/>
          <p:cNvSpPr txBox="1"/>
          <p:nvPr/>
        </p:nvSpPr>
        <p:spPr>
          <a:xfrm>
            <a:off x="2613425" y="2018975"/>
            <a:ext cx="1021433" cy="584775"/>
          </a:xfrm>
          <a:prstGeom prst="rect">
            <a:avLst/>
          </a:prstGeom>
          <a:noFill/>
        </p:spPr>
        <p:txBody>
          <a:bodyPr wrap="none" rtlCol="0">
            <a:spAutoFit/>
          </a:bodyPr>
          <a:lstStyle/>
          <a:p>
            <a:r>
              <a:rPr lang="en-US" altLang="zh-CN" sz="3200" dirty="0">
                <a:solidFill>
                  <a:schemeClr val="tx2"/>
                </a:solidFill>
                <a:latin typeface="+mj-ea"/>
                <a:ea typeface="+mj-ea"/>
              </a:rPr>
              <a:t>10</a:t>
            </a:r>
            <a:r>
              <a:rPr lang="en-US" altLang="zh-TW" sz="3200" dirty="0">
                <a:solidFill>
                  <a:schemeClr val="tx2"/>
                </a:solidFill>
                <a:latin typeface="+mj-ea"/>
                <a:ea typeface="+mj-ea"/>
              </a:rPr>
              <a:t>%</a:t>
            </a:r>
            <a:endParaRPr lang="en-US" altLang="zh-CN" sz="3200" dirty="0">
              <a:solidFill>
                <a:schemeClr val="tx2"/>
              </a:solidFill>
              <a:latin typeface="+mj-ea"/>
              <a:ea typeface="+mj-ea"/>
            </a:endParaRPr>
          </a:p>
        </p:txBody>
      </p:sp>
      <p:sp>
        <p:nvSpPr>
          <p:cNvPr id="12" name="文本框 16"/>
          <p:cNvSpPr txBox="1"/>
          <p:nvPr/>
        </p:nvSpPr>
        <p:spPr>
          <a:xfrm>
            <a:off x="1190401" y="5052689"/>
            <a:ext cx="1210588" cy="584775"/>
          </a:xfrm>
          <a:prstGeom prst="rect">
            <a:avLst/>
          </a:prstGeom>
          <a:noFill/>
        </p:spPr>
        <p:txBody>
          <a:bodyPr wrap="none" rtlCol="0">
            <a:spAutoFit/>
          </a:bodyPr>
          <a:lstStyle/>
          <a:p>
            <a:r>
              <a:rPr lang="zh-TW" altLang="en-US" sz="1600" dirty="0">
                <a:solidFill>
                  <a:schemeClr val="tx2"/>
                </a:solidFill>
              </a:rPr>
              <a:t>前后年</a:t>
            </a:r>
            <a:br>
              <a:rPr lang="en-US" altLang="zh-TW" sz="1600" dirty="0">
                <a:solidFill>
                  <a:schemeClr val="tx2"/>
                </a:solidFill>
              </a:rPr>
            </a:br>
            <a:r>
              <a:rPr lang="zh-TW" altLang="en-US" sz="1600" dirty="0">
                <a:solidFill>
                  <a:schemeClr val="tx2"/>
                </a:solidFill>
              </a:rPr>
              <a:t>达成率差异</a:t>
            </a:r>
            <a:endParaRPr lang="en-US" altLang="zh-CN" sz="1600" dirty="0">
              <a:solidFill>
                <a:schemeClr val="tx2"/>
              </a:solidFill>
            </a:endParaRPr>
          </a:p>
        </p:txBody>
      </p:sp>
      <p:sp>
        <p:nvSpPr>
          <p:cNvPr id="13" name="文本框 17"/>
          <p:cNvSpPr txBox="1"/>
          <p:nvPr/>
        </p:nvSpPr>
        <p:spPr>
          <a:xfrm>
            <a:off x="2613425" y="5052689"/>
            <a:ext cx="1021433" cy="584775"/>
          </a:xfrm>
          <a:prstGeom prst="rect">
            <a:avLst/>
          </a:prstGeom>
          <a:noFill/>
        </p:spPr>
        <p:txBody>
          <a:bodyPr wrap="none" rtlCol="0">
            <a:spAutoFit/>
          </a:bodyPr>
          <a:lstStyle/>
          <a:p>
            <a:r>
              <a:rPr lang="en-US" altLang="zh-TW" sz="3200" dirty="0">
                <a:solidFill>
                  <a:schemeClr val="tx2"/>
                </a:solidFill>
                <a:latin typeface="+mj-ea"/>
                <a:ea typeface="+mj-ea"/>
              </a:rPr>
              <a:t>13%</a:t>
            </a:r>
            <a:endParaRPr lang="en-US" altLang="zh-CN" sz="3200" dirty="0">
              <a:solidFill>
                <a:schemeClr val="tx2"/>
              </a:solidFill>
              <a:latin typeface="+mj-ea"/>
              <a:ea typeface="+mj-ea"/>
            </a:endParaRPr>
          </a:p>
        </p:txBody>
      </p:sp>
      <p:sp>
        <p:nvSpPr>
          <p:cNvPr id="14" name="文本框 18"/>
          <p:cNvSpPr txBox="1"/>
          <p:nvPr/>
        </p:nvSpPr>
        <p:spPr>
          <a:xfrm>
            <a:off x="1190401" y="3562068"/>
            <a:ext cx="1210588" cy="584775"/>
          </a:xfrm>
          <a:prstGeom prst="rect">
            <a:avLst/>
          </a:prstGeom>
          <a:noFill/>
        </p:spPr>
        <p:txBody>
          <a:bodyPr wrap="none" rtlCol="0">
            <a:spAutoFit/>
          </a:bodyPr>
          <a:lstStyle/>
          <a:p>
            <a:r>
              <a:rPr lang="zh-TW" altLang="en-US" sz="1600" dirty="0">
                <a:solidFill>
                  <a:schemeClr val="tx2"/>
                </a:solidFill>
              </a:rPr>
              <a:t>前后年</a:t>
            </a:r>
            <a:br>
              <a:rPr lang="en-US" altLang="zh-TW" sz="1600" dirty="0">
                <a:solidFill>
                  <a:schemeClr val="tx2"/>
                </a:solidFill>
              </a:rPr>
            </a:br>
            <a:r>
              <a:rPr lang="zh-TW" altLang="en-US" sz="1600" dirty="0">
                <a:solidFill>
                  <a:schemeClr val="tx2"/>
                </a:solidFill>
              </a:rPr>
              <a:t>市占率差异</a:t>
            </a:r>
            <a:endParaRPr lang="en-US" altLang="zh-CN" sz="1600" dirty="0">
              <a:solidFill>
                <a:schemeClr val="tx2"/>
              </a:solidFill>
            </a:endParaRPr>
          </a:p>
        </p:txBody>
      </p:sp>
      <p:sp>
        <p:nvSpPr>
          <p:cNvPr id="15" name="文本框 19"/>
          <p:cNvSpPr txBox="1"/>
          <p:nvPr/>
        </p:nvSpPr>
        <p:spPr>
          <a:xfrm>
            <a:off x="2613425" y="3562068"/>
            <a:ext cx="1021433" cy="584775"/>
          </a:xfrm>
          <a:prstGeom prst="rect">
            <a:avLst/>
          </a:prstGeom>
          <a:noFill/>
        </p:spPr>
        <p:txBody>
          <a:bodyPr wrap="none" rtlCol="0">
            <a:spAutoFit/>
          </a:bodyPr>
          <a:lstStyle/>
          <a:p>
            <a:r>
              <a:rPr lang="en-US" altLang="zh-TW" sz="3200" dirty="0">
                <a:solidFill>
                  <a:schemeClr val="tx2"/>
                </a:solidFill>
                <a:latin typeface="+mj-ea"/>
                <a:ea typeface="+mj-ea"/>
              </a:rPr>
              <a:t>15%</a:t>
            </a:r>
            <a:endParaRPr lang="en-US" altLang="zh-CN" sz="3200" dirty="0">
              <a:solidFill>
                <a:schemeClr val="tx2"/>
              </a:solidFill>
              <a:latin typeface="+mj-ea"/>
              <a:ea typeface="+mj-ea"/>
            </a:endParaRPr>
          </a:p>
        </p:txBody>
      </p:sp>
      <p:cxnSp>
        <p:nvCxnSpPr>
          <p:cNvPr id="17" name="直線接點 16"/>
          <p:cNvCxnSpPr/>
          <p:nvPr/>
        </p:nvCxnSpPr>
        <p:spPr>
          <a:xfrm>
            <a:off x="1284317" y="3133678"/>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接點 17"/>
          <p:cNvCxnSpPr/>
          <p:nvPr/>
        </p:nvCxnSpPr>
        <p:spPr>
          <a:xfrm>
            <a:off x="1284317" y="4605638"/>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7" dur="500"/>
                                        <p:tgtEl>
                                          <p:spTgt spid="4">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left)">
                                      <p:cBhvr>
                                        <p:cTn id="11" dur="1000"/>
                                        <p:tgtEl>
                                          <p:spTgt spid="4">
                                            <p:graphicEl>
                                              <a:chart seriesIdx="0" categoryIdx="-4" bldStep="series"/>
                                            </p:graphic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left)">
                                      <p:cBhvr>
                                        <p:cTn id="15" dur="1000"/>
                                        <p:tgtEl>
                                          <p:spTgt spid="4">
                                            <p:graphicEl>
                                              <a:chart seriesIdx="1" categoryIdx="-4" bldStep="series"/>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0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series"/>
        </p:bldSub>
      </p:bldGraphic>
      <p:bldP spid="11" grpId="0"/>
      <p:bldP spid="13"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圓角 28"/>
          <p:cNvSpPr/>
          <p:nvPr/>
        </p:nvSpPr>
        <p:spPr>
          <a:xfrm>
            <a:off x="3506202" y="1619432"/>
            <a:ext cx="2568917" cy="4288554"/>
          </a:xfrm>
          <a:prstGeom prst="roundRect">
            <a:avLst>
              <a:gd name="adj" fmla="val 3054"/>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graphicFrame>
        <p:nvGraphicFramePr>
          <p:cNvPr id="11" name="图表 16"/>
          <p:cNvGraphicFramePr/>
          <p:nvPr/>
        </p:nvGraphicFramePr>
        <p:xfrm>
          <a:off x="3102852" y="1629260"/>
          <a:ext cx="3375617" cy="2250411"/>
        </p:xfrm>
        <a:graphic>
          <a:graphicData uri="http://schemas.openxmlformats.org/drawingml/2006/chart">
            <c:chart xmlns:c="http://schemas.openxmlformats.org/drawingml/2006/chart" xmlns:r="http://schemas.openxmlformats.org/officeDocument/2006/relationships" r:id="rId1"/>
          </a:graphicData>
        </a:graphic>
      </p:graphicFrame>
      <p:sp>
        <p:nvSpPr>
          <p:cNvPr id="30" name="矩形: 圓角 29"/>
          <p:cNvSpPr/>
          <p:nvPr/>
        </p:nvSpPr>
        <p:spPr>
          <a:xfrm>
            <a:off x="6225878" y="1619432"/>
            <a:ext cx="2568917" cy="4288554"/>
          </a:xfrm>
          <a:prstGeom prst="roundRect">
            <a:avLst>
              <a:gd name="adj" fmla="val 3054"/>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5" name="矩形: 圓角 4"/>
          <p:cNvSpPr/>
          <p:nvPr/>
        </p:nvSpPr>
        <p:spPr>
          <a:xfrm>
            <a:off x="776729" y="1619432"/>
            <a:ext cx="2568917" cy="4288554"/>
          </a:xfrm>
          <a:prstGeom prst="roundRect">
            <a:avLst>
              <a:gd name="adj" fmla="val 3054"/>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14" name="矩形 13"/>
          <p:cNvSpPr/>
          <p:nvPr/>
        </p:nvSpPr>
        <p:spPr>
          <a:xfrm>
            <a:off x="4192622" y="2320378"/>
            <a:ext cx="1229825" cy="707886"/>
          </a:xfrm>
          <a:prstGeom prst="rect">
            <a:avLst/>
          </a:prstGeom>
        </p:spPr>
        <p:txBody>
          <a:bodyPr wrap="none">
            <a:spAutoFit/>
          </a:bodyPr>
          <a:lstStyle/>
          <a:p>
            <a:pPr algn="ctr"/>
            <a:r>
              <a:rPr lang="en-US" altLang="zh-CN" sz="4000" dirty="0">
                <a:solidFill>
                  <a:schemeClr val="bg1"/>
                </a:solidFill>
                <a:latin typeface="+mj-ea"/>
                <a:ea typeface="+mj-ea"/>
              </a:rPr>
              <a:t>10%</a:t>
            </a:r>
            <a:endParaRPr lang="zh-CN" altLang="en-US" sz="4000" dirty="0">
              <a:solidFill>
                <a:schemeClr val="bg1"/>
              </a:solidFill>
              <a:latin typeface="+mj-ea"/>
              <a:ea typeface="+mj-ea"/>
            </a:endParaRPr>
          </a:p>
        </p:txBody>
      </p:sp>
      <p:sp>
        <p:nvSpPr>
          <p:cNvPr id="32" name="矩形 31"/>
          <p:cNvSpPr/>
          <p:nvPr/>
        </p:nvSpPr>
        <p:spPr>
          <a:xfrm>
            <a:off x="3720450" y="4123880"/>
            <a:ext cx="2140420" cy="1167564"/>
          </a:xfrm>
          <a:prstGeom prst="rect">
            <a:avLst/>
          </a:prstGeom>
        </p:spPr>
        <p:txBody>
          <a:bodyPr wrap="square">
            <a:spAutoFit/>
          </a:bodyPr>
          <a:lstStyle/>
          <a:p>
            <a:pPr algn="just">
              <a:lnSpc>
                <a:spcPct val="150000"/>
              </a:lnSpc>
            </a:pPr>
            <a:r>
              <a:rPr lang="zh-TW" altLang="en-US" sz="1600" dirty="0">
                <a:solidFill>
                  <a:schemeClr val="bg1"/>
                </a:solidFill>
                <a:latin typeface="+mn-ea"/>
              </a:rPr>
              <a:t>相较于去年比较成长</a:t>
            </a:r>
            <a:r>
              <a:rPr lang="en-US" altLang="zh-TW" sz="1600" dirty="0">
                <a:solidFill>
                  <a:schemeClr val="bg1"/>
                </a:solidFill>
                <a:latin typeface="+mn-ea"/>
              </a:rPr>
              <a:t>30%</a:t>
            </a:r>
            <a:r>
              <a:rPr lang="zh-TW" altLang="en-US" sz="1600" dirty="0">
                <a:solidFill>
                  <a:schemeClr val="bg1"/>
                </a:solidFill>
                <a:latin typeface="+mn-ea"/>
              </a:rPr>
              <a:t> 创新的营销手法及渠道增加进而带动</a:t>
            </a:r>
            <a:r>
              <a:rPr lang="en-US" altLang="zh-TW" sz="1600" dirty="0">
                <a:solidFill>
                  <a:schemeClr val="bg1"/>
                </a:solidFill>
                <a:latin typeface="+mn-ea"/>
              </a:rPr>
              <a:t>!</a:t>
            </a:r>
            <a:endParaRPr lang="en-US" altLang="zh-CN" sz="1600" dirty="0">
              <a:solidFill>
                <a:schemeClr val="bg1"/>
              </a:solidFill>
              <a:latin typeface="+mn-ea"/>
            </a:endParaRPr>
          </a:p>
        </p:txBody>
      </p:sp>
      <p:sp>
        <p:nvSpPr>
          <p:cNvPr id="35" name="矩形 34"/>
          <p:cNvSpPr/>
          <p:nvPr/>
        </p:nvSpPr>
        <p:spPr>
          <a:xfrm>
            <a:off x="4330481" y="2935387"/>
            <a:ext cx="954107" cy="276999"/>
          </a:xfrm>
          <a:prstGeom prst="rect">
            <a:avLst/>
          </a:prstGeom>
        </p:spPr>
        <p:txBody>
          <a:bodyPr wrap="none">
            <a:spAutoFit/>
          </a:bodyPr>
          <a:lstStyle/>
          <a:p>
            <a:pPr algn="ctr"/>
            <a:r>
              <a:rPr lang="zh-TW" altLang="en-US" sz="1200" dirty="0">
                <a:solidFill>
                  <a:schemeClr val="bg1"/>
                </a:solidFill>
                <a:latin typeface="+mn-ea"/>
              </a:rPr>
              <a:t>渠道增加</a:t>
            </a:r>
            <a:r>
              <a:rPr lang="zh-CN" altLang="en-US" sz="1200" dirty="0">
                <a:solidFill>
                  <a:schemeClr val="bg1"/>
                </a:solidFill>
                <a:latin typeface="+mn-ea"/>
              </a:rPr>
              <a:t>率</a:t>
            </a:r>
            <a:endParaRPr lang="zh-CN" altLang="en-US" sz="1200" dirty="0">
              <a:solidFill>
                <a:schemeClr val="bg1"/>
              </a:solidFill>
              <a:latin typeface="+mn-ea"/>
            </a:endParaRPr>
          </a:p>
        </p:txBody>
      </p:sp>
      <p:sp>
        <p:nvSpPr>
          <p:cNvPr id="31" name="矩形: 圓角 30"/>
          <p:cNvSpPr/>
          <p:nvPr/>
        </p:nvSpPr>
        <p:spPr>
          <a:xfrm>
            <a:off x="8939567" y="1619432"/>
            <a:ext cx="2568917" cy="4288554"/>
          </a:xfrm>
          <a:prstGeom prst="roundRect">
            <a:avLst>
              <a:gd name="adj" fmla="val 3054"/>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8" name="文本框 18"/>
          <p:cNvSpPr txBox="1"/>
          <p:nvPr/>
        </p:nvSpPr>
        <p:spPr>
          <a:xfrm>
            <a:off x="652088" y="427104"/>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完成比率</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p:cNvSpPr txBox="1"/>
          <p:nvPr/>
        </p:nvSpPr>
        <p:spPr>
          <a:xfrm>
            <a:off x="725485" y="950014"/>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COMPLETION RATIO</a:t>
            </a:r>
            <a:endParaRPr lang="zh-TW" altLang="en-US" sz="1400" dirty="0">
              <a:solidFill>
                <a:srgbClr val="2F5597"/>
              </a:solidFill>
              <a:latin typeface="Arial Nova" panose="020B0504020202020204" pitchFamily="34" charset="0"/>
            </a:endParaRPr>
          </a:p>
        </p:txBody>
      </p:sp>
      <p:graphicFrame>
        <p:nvGraphicFramePr>
          <p:cNvPr id="10" name="图表 15"/>
          <p:cNvGraphicFramePr/>
          <p:nvPr/>
        </p:nvGraphicFramePr>
        <p:xfrm>
          <a:off x="373379" y="1629260"/>
          <a:ext cx="3375617" cy="225041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5"/>
          <p:cNvGraphicFramePr/>
          <p:nvPr/>
        </p:nvGraphicFramePr>
        <p:xfrm>
          <a:off x="5841638" y="1629260"/>
          <a:ext cx="3375617" cy="2250411"/>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p:cNvSpPr/>
          <p:nvPr/>
        </p:nvSpPr>
        <p:spPr>
          <a:xfrm>
            <a:off x="990977" y="4123880"/>
            <a:ext cx="2140420" cy="1167564"/>
          </a:xfrm>
          <a:prstGeom prst="rect">
            <a:avLst/>
          </a:prstGeom>
        </p:spPr>
        <p:txBody>
          <a:bodyPr wrap="square">
            <a:spAutoFit/>
          </a:bodyPr>
          <a:lstStyle/>
          <a:p>
            <a:pPr algn="just">
              <a:lnSpc>
                <a:spcPct val="150000"/>
              </a:lnSpc>
            </a:pPr>
            <a:r>
              <a:rPr lang="zh-TW" altLang="en-US" sz="1600" dirty="0">
                <a:solidFill>
                  <a:schemeClr val="tx2"/>
                </a:solidFill>
                <a:latin typeface="+mn-ea"/>
              </a:rPr>
              <a:t>相较于去年比较成长</a:t>
            </a:r>
            <a:r>
              <a:rPr lang="en-US" altLang="zh-TW" sz="1600" dirty="0">
                <a:solidFill>
                  <a:schemeClr val="tx2"/>
                </a:solidFill>
                <a:latin typeface="+mn-ea"/>
              </a:rPr>
              <a:t>30%</a:t>
            </a:r>
            <a:r>
              <a:rPr lang="zh-TW" altLang="en-US" sz="1600" dirty="0">
                <a:solidFill>
                  <a:schemeClr val="tx2"/>
                </a:solidFill>
                <a:latin typeface="+mn-ea"/>
              </a:rPr>
              <a:t> 创新的营销手法及渠道增加进而带动</a:t>
            </a:r>
            <a:r>
              <a:rPr lang="en-US" altLang="zh-TW" sz="1600" dirty="0">
                <a:solidFill>
                  <a:schemeClr val="tx2"/>
                </a:solidFill>
                <a:latin typeface="+mn-ea"/>
              </a:rPr>
              <a:t>!</a:t>
            </a:r>
            <a:endParaRPr lang="en-US" altLang="zh-CN" sz="1600" dirty="0">
              <a:solidFill>
                <a:schemeClr val="tx2"/>
              </a:solidFill>
              <a:latin typeface="+mn-ea"/>
            </a:endParaRPr>
          </a:p>
        </p:txBody>
      </p:sp>
      <p:sp>
        <p:nvSpPr>
          <p:cNvPr id="12" name="矩形 11"/>
          <p:cNvSpPr/>
          <p:nvPr/>
        </p:nvSpPr>
        <p:spPr>
          <a:xfrm>
            <a:off x="1399788" y="2320378"/>
            <a:ext cx="1322799" cy="707886"/>
          </a:xfrm>
          <a:prstGeom prst="rect">
            <a:avLst/>
          </a:prstGeom>
        </p:spPr>
        <p:txBody>
          <a:bodyPr wrap="none">
            <a:spAutoFit/>
          </a:bodyPr>
          <a:lstStyle/>
          <a:p>
            <a:pPr algn="ctr"/>
            <a:r>
              <a:rPr lang="en-US" altLang="zh-TW" sz="4000" dirty="0">
                <a:solidFill>
                  <a:schemeClr val="tx1">
                    <a:lumMod val="75000"/>
                    <a:lumOff val="25000"/>
                  </a:schemeClr>
                </a:solidFill>
                <a:latin typeface="+mj-ea"/>
                <a:ea typeface="+mj-ea"/>
              </a:rPr>
              <a:t>30</a:t>
            </a:r>
            <a:r>
              <a:rPr lang="en-US" altLang="zh-CN" sz="4000" dirty="0">
                <a:solidFill>
                  <a:schemeClr val="tx1">
                    <a:lumMod val="75000"/>
                    <a:lumOff val="25000"/>
                  </a:schemeClr>
                </a:solidFill>
                <a:latin typeface="+mj-ea"/>
                <a:ea typeface="+mj-ea"/>
              </a:rPr>
              <a:t>%</a:t>
            </a:r>
            <a:endParaRPr lang="zh-CN" altLang="en-US" sz="4000" dirty="0">
              <a:solidFill>
                <a:schemeClr val="tx1">
                  <a:lumMod val="75000"/>
                  <a:lumOff val="25000"/>
                </a:schemeClr>
              </a:solidFill>
              <a:latin typeface="+mj-ea"/>
              <a:ea typeface="+mj-ea"/>
            </a:endParaRPr>
          </a:p>
        </p:txBody>
      </p:sp>
      <p:sp>
        <p:nvSpPr>
          <p:cNvPr id="13" name="矩形 12"/>
          <p:cNvSpPr/>
          <p:nvPr/>
        </p:nvSpPr>
        <p:spPr>
          <a:xfrm>
            <a:off x="1584134" y="2935387"/>
            <a:ext cx="954107" cy="276999"/>
          </a:xfrm>
          <a:prstGeom prst="rect">
            <a:avLst/>
          </a:prstGeom>
        </p:spPr>
        <p:txBody>
          <a:bodyPr wrap="none">
            <a:spAutoFit/>
          </a:bodyPr>
          <a:lstStyle/>
          <a:p>
            <a:pPr algn="ctr"/>
            <a:r>
              <a:rPr lang="zh-CN" altLang="en-US" sz="1200" dirty="0">
                <a:latin typeface="+mn-ea"/>
              </a:rPr>
              <a:t>绩效</a:t>
            </a:r>
            <a:r>
              <a:rPr lang="zh-TW" altLang="en-US" sz="1200" dirty="0">
                <a:latin typeface="+mn-ea"/>
              </a:rPr>
              <a:t>成长</a:t>
            </a:r>
            <a:r>
              <a:rPr lang="zh-CN" altLang="en-US" sz="1200" dirty="0">
                <a:latin typeface="+mn-ea"/>
              </a:rPr>
              <a:t>率</a:t>
            </a:r>
            <a:endParaRPr lang="zh-CN" altLang="en-US" sz="1200" dirty="0">
              <a:latin typeface="+mn-ea"/>
            </a:endParaRPr>
          </a:p>
        </p:txBody>
      </p:sp>
      <p:cxnSp>
        <p:nvCxnSpPr>
          <p:cNvPr id="24" name="直線接點 23"/>
          <p:cNvCxnSpPr/>
          <p:nvPr/>
        </p:nvCxnSpPr>
        <p:spPr>
          <a:xfrm>
            <a:off x="919527" y="5907986"/>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6848937" y="2265178"/>
            <a:ext cx="1322799" cy="707886"/>
          </a:xfrm>
          <a:prstGeom prst="rect">
            <a:avLst/>
          </a:prstGeom>
        </p:spPr>
        <p:txBody>
          <a:bodyPr wrap="none">
            <a:spAutoFit/>
          </a:bodyPr>
          <a:lstStyle/>
          <a:p>
            <a:pPr algn="ctr"/>
            <a:r>
              <a:rPr lang="en-US" altLang="zh-TW" sz="4000" dirty="0">
                <a:solidFill>
                  <a:schemeClr val="tx1">
                    <a:lumMod val="75000"/>
                    <a:lumOff val="25000"/>
                  </a:schemeClr>
                </a:solidFill>
                <a:latin typeface="+mj-ea"/>
                <a:ea typeface="+mj-ea"/>
              </a:rPr>
              <a:t>20</a:t>
            </a:r>
            <a:r>
              <a:rPr lang="en-US" altLang="zh-CN" sz="4000" dirty="0">
                <a:solidFill>
                  <a:schemeClr val="tx1">
                    <a:lumMod val="75000"/>
                    <a:lumOff val="25000"/>
                  </a:schemeClr>
                </a:solidFill>
                <a:latin typeface="+mj-ea"/>
                <a:ea typeface="+mj-ea"/>
              </a:rPr>
              <a:t>%</a:t>
            </a:r>
            <a:endParaRPr lang="zh-CN" altLang="en-US" sz="4000" dirty="0">
              <a:solidFill>
                <a:schemeClr val="tx1">
                  <a:lumMod val="75000"/>
                  <a:lumOff val="25000"/>
                </a:schemeClr>
              </a:solidFill>
              <a:latin typeface="+mj-ea"/>
              <a:ea typeface="+mj-ea"/>
            </a:endParaRPr>
          </a:p>
        </p:txBody>
      </p:sp>
      <p:sp>
        <p:nvSpPr>
          <p:cNvPr id="21" name="矩形 20"/>
          <p:cNvSpPr/>
          <p:nvPr/>
        </p:nvSpPr>
        <p:spPr>
          <a:xfrm>
            <a:off x="6879394" y="2910667"/>
            <a:ext cx="1261884" cy="276999"/>
          </a:xfrm>
          <a:prstGeom prst="rect">
            <a:avLst/>
          </a:prstGeom>
        </p:spPr>
        <p:txBody>
          <a:bodyPr wrap="none">
            <a:spAutoFit/>
          </a:bodyPr>
          <a:lstStyle/>
          <a:p>
            <a:pPr algn="ctr"/>
            <a:r>
              <a:rPr lang="zh-TW" altLang="en-US" sz="1200" dirty="0">
                <a:latin typeface="+mn-ea"/>
              </a:rPr>
              <a:t>招聘人员成长</a:t>
            </a:r>
            <a:r>
              <a:rPr lang="zh-CN" altLang="en-US" sz="1200" dirty="0">
                <a:latin typeface="+mn-ea"/>
              </a:rPr>
              <a:t>率</a:t>
            </a:r>
            <a:endParaRPr lang="zh-CN" altLang="en-US" sz="1200" dirty="0">
              <a:latin typeface="+mn-ea"/>
            </a:endParaRPr>
          </a:p>
        </p:txBody>
      </p:sp>
      <p:sp>
        <p:nvSpPr>
          <p:cNvPr id="33" name="矩形 32"/>
          <p:cNvSpPr/>
          <p:nvPr/>
        </p:nvSpPr>
        <p:spPr>
          <a:xfrm>
            <a:off x="6440126" y="4123880"/>
            <a:ext cx="2140420" cy="1167564"/>
          </a:xfrm>
          <a:prstGeom prst="rect">
            <a:avLst/>
          </a:prstGeom>
        </p:spPr>
        <p:txBody>
          <a:bodyPr wrap="square">
            <a:spAutoFit/>
          </a:bodyPr>
          <a:lstStyle/>
          <a:p>
            <a:pPr algn="just">
              <a:lnSpc>
                <a:spcPct val="150000"/>
              </a:lnSpc>
            </a:pPr>
            <a:r>
              <a:rPr lang="zh-TW" altLang="en-US" sz="1600" dirty="0">
                <a:solidFill>
                  <a:schemeClr val="tx2"/>
                </a:solidFill>
                <a:latin typeface="+mn-ea"/>
              </a:rPr>
              <a:t>相较于去年比较成长</a:t>
            </a:r>
            <a:r>
              <a:rPr lang="en-US" altLang="zh-TW" sz="1600" dirty="0">
                <a:solidFill>
                  <a:schemeClr val="tx2"/>
                </a:solidFill>
                <a:latin typeface="+mn-ea"/>
              </a:rPr>
              <a:t>30%</a:t>
            </a:r>
            <a:r>
              <a:rPr lang="zh-TW" altLang="en-US" sz="1600" dirty="0">
                <a:solidFill>
                  <a:schemeClr val="tx2"/>
                </a:solidFill>
                <a:latin typeface="+mn-ea"/>
              </a:rPr>
              <a:t> 创新的营销手法及渠道增加进而带动</a:t>
            </a:r>
            <a:r>
              <a:rPr lang="en-US" altLang="zh-TW" sz="1600" dirty="0">
                <a:solidFill>
                  <a:schemeClr val="tx2"/>
                </a:solidFill>
                <a:latin typeface="+mn-ea"/>
              </a:rPr>
              <a:t>!</a:t>
            </a:r>
            <a:endParaRPr lang="en-US" altLang="zh-CN" sz="1600" dirty="0">
              <a:solidFill>
                <a:schemeClr val="tx2"/>
              </a:solidFill>
              <a:latin typeface="+mn-ea"/>
            </a:endParaRPr>
          </a:p>
        </p:txBody>
      </p:sp>
      <p:cxnSp>
        <p:nvCxnSpPr>
          <p:cNvPr id="26" name="直線接點 25"/>
          <p:cNvCxnSpPr/>
          <p:nvPr/>
        </p:nvCxnSpPr>
        <p:spPr>
          <a:xfrm>
            <a:off x="6430699" y="5907986"/>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9" name="图表 16"/>
          <p:cNvGraphicFramePr/>
          <p:nvPr/>
        </p:nvGraphicFramePr>
        <p:xfrm>
          <a:off x="8536217" y="1629260"/>
          <a:ext cx="3375617" cy="2250411"/>
        </p:xfrm>
        <a:graphic>
          <a:graphicData uri="http://schemas.openxmlformats.org/drawingml/2006/chart">
            <c:chart xmlns:c="http://schemas.openxmlformats.org/drawingml/2006/chart" xmlns:r="http://schemas.openxmlformats.org/officeDocument/2006/relationships" r:id="rId4"/>
          </a:graphicData>
        </a:graphic>
      </p:graphicFrame>
      <p:sp>
        <p:nvSpPr>
          <p:cNvPr id="22" name="矩形 21"/>
          <p:cNvSpPr/>
          <p:nvPr/>
        </p:nvSpPr>
        <p:spPr>
          <a:xfrm>
            <a:off x="9582947" y="2265178"/>
            <a:ext cx="1322799" cy="707886"/>
          </a:xfrm>
          <a:prstGeom prst="rect">
            <a:avLst/>
          </a:prstGeom>
        </p:spPr>
        <p:txBody>
          <a:bodyPr wrap="none">
            <a:spAutoFit/>
          </a:bodyPr>
          <a:lstStyle/>
          <a:p>
            <a:pPr algn="ctr"/>
            <a:r>
              <a:rPr lang="en-US" altLang="zh-TW" sz="4000" dirty="0">
                <a:solidFill>
                  <a:schemeClr val="tx1">
                    <a:lumMod val="75000"/>
                    <a:lumOff val="25000"/>
                  </a:schemeClr>
                </a:solidFill>
                <a:latin typeface="+mj-ea"/>
                <a:ea typeface="+mj-ea"/>
              </a:rPr>
              <a:t>80</a:t>
            </a:r>
            <a:r>
              <a:rPr lang="en-US" altLang="zh-CN" sz="4000" dirty="0">
                <a:solidFill>
                  <a:schemeClr val="tx1">
                    <a:lumMod val="75000"/>
                    <a:lumOff val="25000"/>
                  </a:schemeClr>
                </a:solidFill>
                <a:latin typeface="+mj-ea"/>
                <a:ea typeface="+mj-ea"/>
              </a:rPr>
              <a:t>%</a:t>
            </a:r>
            <a:endParaRPr lang="zh-CN" altLang="en-US" sz="4000" dirty="0">
              <a:solidFill>
                <a:schemeClr val="tx1">
                  <a:lumMod val="75000"/>
                  <a:lumOff val="25000"/>
                </a:schemeClr>
              </a:solidFill>
              <a:latin typeface="+mj-ea"/>
              <a:ea typeface="+mj-ea"/>
            </a:endParaRPr>
          </a:p>
        </p:txBody>
      </p:sp>
      <p:sp>
        <p:nvSpPr>
          <p:cNvPr id="23" name="矩形 22"/>
          <p:cNvSpPr/>
          <p:nvPr/>
        </p:nvSpPr>
        <p:spPr>
          <a:xfrm>
            <a:off x="9613408" y="2880187"/>
            <a:ext cx="1261884" cy="276999"/>
          </a:xfrm>
          <a:prstGeom prst="rect">
            <a:avLst/>
          </a:prstGeom>
        </p:spPr>
        <p:txBody>
          <a:bodyPr wrap="none">
            <a:spAutoFit/>
          </a:bodyPr>
          <a:lstStyle/>
          <a:p>
            <a:pPr algn="ctr"/>
            <a:r>
              <a:rPr lang="zh-TW" altLang="en-US" sz="1200" dirty="0">
                <a:latin typeface="+mn-ea"/>
              </a:rPr>
              <a:t>交办事项完成</a:t>
            </a:r>
            <a:r>
              <a:rPr lang="zh-CN" altLang="en-US" sz="1200" dirty="0">
                <a:latin typeface="+mn-ea"/>
              </a:rPr>
              <a:t>率</a:t>
            </a:r>
            <a:endParaRPr lang="zh-CN" altLang="en-US" sz="1200" dirty="0">
              <a:latin typeface="+mn-ea"/>
            </a:endParaRPr>
          </a:p>
        </p:txBody>
      </p:sp>
      <p:sp>
        <p:nvSpPr>
          <p:cNvPr id="34" name="矩形 33"/>
          <p:cNvSpPr/>
          <p:nvPr/>
        </p:nvSpPr>
        <p:spPr>
          <a:xfrm>
            <a:off x="9153815" y="4123880"/>
            <a:ext cx="2140420" cy="1167564"/>
          </a:xfrm>
          <a:prstGeom prst="rect">
            <a:avLst/>
          </a:prstGeom>
        </p:spPr>
        <p:txBody>
          <a:bodyPr wrap="square">
            <a:spAutoFit/>
          </a:bodyPr>
          <a:lstStyle/>
          <a:p>
            <a:pPr algn="just">
              <a:lnSpc>
                <a:spcPct val="150000"/>
              </a:lnSpc>
            </a:pPr>
            <a:r>
              <a:rPr lang="zh-TW" altLang="en-US" sz="1600" dirty="0">
                <a:solidFill>
                  <a:schemeClr val="tx2"/>
                </a:solidFill>
                <a:latin typeface="+mn-ea"/>
              </a:rPr>
              <a:t>相较于去年比较成长</a:t>
            </a:r>
            <a:r>
              <a:rPr lang="en-US" altLang="zh-TW" sz="1600" dirty="0">
                <a:solidFill>
                  <a:schemeClr val="tx2"/>
                </a:solidFill>
                <a:latin typeface="+mn-ea"/>
              </a:rPr>
              <a:t>30%</a:t>
            </a:r>
            <a:r>
              <a:rPr lang="zh-TW" altLang="en-US" sz="1600" dirty="0">
                <a:solidFill>
                  <a:schemeClr val="tx2"/>
                </a:solidFill>
                <a:latin typeface="+mn-ea"/>
              </a:rPr>
              <a:t> 创新的营销手法及渠道增加进而带动</a:t>
            </a:r>
            <a:r>
              <a:rPr lang="en-US" altLang="zh-TW" sz="1600" dirty="0">
                <a:solidFill>
                  <a:schemeClr val="tx2"/>
                </a:solidFill>
                <a:latin typeface="+mn-ea"/>
              </a:rPr>
              <a:t>!</a:t>
            </a:r>
            <a:endParaRPr lang="en-US" altLang="zh-CN" sz="1600" dirty="0">
              <a:solidFill>
                <a:schemeClr val="tx2"/>
              </a:solidFill>
              <a:latin typeface="+mn-ea"/>
            </a:endParaRPr>
          </a:p>
        </p:txBody>
      </p:sp>
      <p:cxnSp>
        <p:nvCxnSpPr>
          <p:cNvPr id="27" name="直線接點 26"/>
          <p:cNvCxnSpPr/>
          <p:nvPr/>
        </p:nvCxnSpPr>
        <p:spPr>
          <a:xfrm>
            <a:off x="9080839" y="5907986"/>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1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P spid="20"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2"/>
          <p:cNvSpPr txBox="1"/>
          <p:nvPr/>
        </p:nvSpPr>
        <p:spPr>
          <a:xfrm>
            <a:off x="550862" y="627979"/>
            <a:ext cx="11302639" cy="4413709"/>
          </a:xfrm>
          <a:prstGeom prst="rect">
            <a:avLst/>
          </a:prstGeom>
          <a:noFill/>
        </p:spPr>
        <p:txBody>
          <a:bodyPr wrap="square" rtlCol="0">
            <a:spAutoFit/>
          </a:bodyPr>
          <a:lstStyle/>
          <a:p>
            <a:pPr>
              <a:lnSpc>
                <a:spcPct val="80000"/>
              </a:lnSpc>
            </a:pPr>
            <a:r>
              <a:rPr lang="en-US" altLang="zh-TW" sz="11500" b="1" dirty="0">
                <a:latin typeface="+mj-ea"/>
                <a:ea typeface="+mj-ea"/>
              </a:rPr>
              <a:t>CURRENTSITUATION,</a:t>
            </a:r>
            <a:endParaRPr lang="en-US" altLang="zh-TW" sz="11500" b="1" dirty="0">
              <a:latin typeface="+mj-ea"/>
              <a:ea typeface="+mj-ea"/>
            </a:endParaRPr>
          </a:p>
          <a:p>
            <a:pPr>
              <a:lnSpc>
                <a:spcPct val="80000"/>
              </a:lnSpc>
            </a:pPr>
            <a:r>
              <a:rPr lang="en-US" altLang="zh-TW" sz="11500" b="1" dirty="0">
                <a:latin typeface="+mj-ea"/>
                <a:ea typeface="+mj-ea"/>
              </a:rPr>
              <a:t>      </a:t>
            </a:r>
            <a:r>
              <a:rPr lang="zh-TW" altLang="en-US" sz="11500" b="1" dirty="0">
                <a:latin typeface="+mj-ea"/>
                <a:ea typeface="+mj-ea"/>
              </a:rPr>
              <a:t>  </a:t>
            </a:r>
            <a:r>
              <a:rPr lang="en-US" altLang="zh-TW" sz="11500" b="1" dirty="0">
                <a:latin typeface="+mj-ea"/>
                <a:ea typeface="+mj-ea"/>
              </a:rPr>
              <a:t>PROBLEM</a:t>
            </a:r>
            <a:endParaRPr lang="en-US" altLang="zh-TW" sz="11500" b="1" dirty="0">
              <a:latin typeface="+mj-ea"/>
              <a:ea typeface="+mj-ea"/>
            </a:endParaRPr>
          </a:p>
        </p:txBody>
      </p:sp>
      <p:sp>
        <p:nvSpPr>
          <p:cNvPr id="6" name="文字方塊 2"/>
          <p:cNvSpPr txBox="1"/>
          <p:nvPr/>
        </p:nvSpPr>
        <p:spPr>
          <a:xfrm>
            <a:off x="731838" y="1581953"/>
            <a:ext cx="10846341" cy="2215991"/>
          </a:xfrm>
          <a:prstGeom prst="rect">
            <a:avLst/>
          </a:prstGeom>
          <a:noFill/>
        </p:spPr>
        <p:txBody>
          <a:bodyPr wrap="square" rtlCol="0">
            <a:spAutoFit/>
          </a:bodyPr>
          <a:lstStyle/>
          <a:p>
            <a:pPr lvl="0" algn="r">
              <a:defRPr/>
            </a:pPr>
            <a:r>
              <a:rPr kumimoji="1" lang="en-US" altLang="zh-TW" sz="13800" kern="0" dirty="0">
                <a:solidFill>
                  <a:schemeClr val="tx2"/>
                </a:solidFill>
                <a:latin typeface="+mj-ea"/>
                <a:ea typeface="+mj-ea"/>
              </a:rPr>
              <a:t>03</a:t>
            </a:r>
            <a:endParaRPr kumimoji="1" lang="zh-CN" altLang="en-US" sz="13800" kern="0" dirty="0">
              <a:solidFill>
                <a:schemeClr val="tx2"/>
              </a:solidFill>
              <a:latin typeface="+mj-ea"/>
              <a:ea typeface="+mj-ea"/>
            </a:endParaRPr>
          </a:p>
        </p:txBody>
      </p:sp>
      <p:sp>
        <p:nvSpPr>
          <p:cNvPr id="7" name="矩形 6"/>
          <p:cNvSpPr/>
          <p:nvPr/>
        </p:nvSpPr>
        <p:spPr>
          <a:xfrm>
            <a:off x="9771904" y="5588361"/>
            <a:ext cx="1826141" cy="584775"/>
          </a:xfrm>
          <a:prstGeom prst="rect">
            <a:avLst/>
          </a:prstGeom>
        </p:spPr>
        <p:txBody>
          <a:bodyPr wrap="none">
            <a:spAutoFit/>
          </a:bodyPr>
          <a:lstStyle/>
          <a:p>
            <a:pPr lvl="0">
              <a:defRPr/>
            </a:pPr>
            <a:r>
              <a:rPr kumimoji="1" lang="zh-TW" altLang="en-US" sz="3200" kern="0" dirty="0">
                <a:solidFill>
                  <a:schemeClr val="tx2">
                    <a:lumMod val="75000"/>
                  </a:schemeClr>
                </a:solidFill>
                <a:latin typeface="+mj-ea"/>
                <a:ea typeface="+mj-ea"/>
              </a:rPr>
              <a:t>现状问题</a:t>
            </a:r>
            <a:endParaRPr kumimoji="1" lang="zh-CN" altLang="en-US" sz="3200" kern="0" dirty="0">
              <a:solidFill>
                <a:schemeClr val="tx2">
                  <a:lumMod val="75000"/>
                </a:schemeClr>
              </a:solidFill>
              <a:latin typeface="+mj-ea"/>
              <a:ea typeface="+mj-ea"/>
            </a:endParaRPr>
          </a:p>
        </p:txBody>
      </p:sp>
      <p:pic>
        <p:nvPicPr>
          <p:cNvPr id="11" name="圖片 10" descr="一張含有 文字, 外殼 的圖片&#10;&#10;自動產生的描述"/>
          <p:cNvPicPr>
            <a:picLocks noChangeAspect="1"/>
          </p:cNvPicPr>
          <p:nvPr/>
        </p:nvPicPr>
        <p:blipFill rotWithShape="1">
          <a:blip r:embed="rId1">
            <a:extLst>
              <a:ext uri="{28A0092B-C50C-407E-A947-70E740481C1C}">
                <a14:useLocalDpi xmlns:a14="http://schemas.microsoft.com/office/drawing/2010/main" val="0"/>
              </a:ext>
            </a:extLst>
          </a:blip>
          <a:srcRect l="15406" t="12275" r="16878" b="19626"/>
          <a:stretch>
            <a:fillRect/>
          </a:stretch>
        </p:blipFill>
        <p:spPr>
          <a:xfrm>
            <a:off x="-213484" y="2580621"/>
            <a:ext cx="4696281" cy="4545008"/>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圓角 21"/>
          <p:cNvSpPr/>
          <p:nvPr/>
        </p:nvSpPr>
        <p:spPr>
          <a:xfrm>
            <a:off x="67291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26" name="矩形: 圓角 25"/>
          <p:cNvSpPr/>
          <p:nvPr/>
        </p:nvSpPr>
        <p:spPr>
          <a:xfrm>
            <a:off x="350412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27" name="矩形: 圓角 26"/>
          <p:cNvSpPr/>
          <p:nvPr/>
        </p:nvSpPr>
        <p:spPr>
          <a:xfrm>
            <a:off x="633533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28" name="矩形: 圓角 27"/>
          <p:cNvSpPr/>
          <p:nvPr/>
        </p:nvSpPr>
        <p:spPr>
          <a:xfrm>
            <a:off x="9166546" y="2021849"/>
            <a:ext cx="2474592"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8" name="文本框 18"/>
          <p:cNvSpPr txBox="1"/>
          <p:nvPr/>
        </p:nvSpPr>
        <p:spPr>
          <a:xfrm>
            <a:off x="647291" y="429785"/>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现状问题</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p:cNvSpPr txBox="1"/>
          <p:nvPr/>
        </p:nvSpPr>
        <p:spPr>
          <a:xfrm>
            <a:off x="731838" y="941544"/>
            <a:ext cx="3269637"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CURRENT SITUATION, PROBLEM</a:t>
            </a:r>
            <a:endParaRPr lang="zh-TW" altLang="en-US" sz="1400" dirty="0">
              <a:solidFill>
                <a:srgbClr val="2F5597"/>
              </a:solidFill>
              <a:latin typeface="Arial Nova" panose="020B0504020202020204" pitchFamily="34" charset="0"/>
            </a:endParaRPr>
          </a:p>
        </p:txBody>
      </p:sp>
      <p:grpSp>
        <p:nvGrpSpPr>
          <p:cNvPr id="2" name="群組 1"/>
          <p:cNvGrpSpPr/>
          <p:nvPr/>
        </p:nvGrpSpPr>
        <p:grpSpPr>
          <a:xfrm>
            <a:off x="839267" y="2185230"/>
            <a:ext cx="2141889" cy="2482701"/>
            <a:chOff x="839267" y="2185230"/>
            <a:chExt cx="2141889" cy="2482701"/>
          </a:xfrm>
        </p:grpSpPr>
        <p:sp>
          <p:nvSpPr>
            <p:cNvPr id="6" name="矩形 5"/>
            <p:cNvSpPr/>
            <p:nvPr/>
          </p:nvSpPr>
          <p:spPr>
            <a:xfrm>
              <a:off x="839267" y="2185230"/>
              <a:ext cx="1415772" cy="830997"/>
            </a:xfrm>
            <a:prstGeom prst="rect">
              <a:avLst/>
            </a:prstGeom>
          </p:spPr>
          <p:txBody>
            <a:bodyPr wrap="none">
              <a:spAutoFit/>
            </a:bodyPr>
            <a:lstStyle/>
            <a:p>
              <a:r>
                <a:rPr lang="zh-TW" altLang="en-US" sz="2400" dirty="0">
                  <a:solidFill>
                    <a:schemeClr val="tx1">
                      <a:lumMod val="75000"/>
                      <a:lumOff val="25000"/>
                    </a:schemeClr>
                  </a:solidFill>
                  <a:latin typeface="+mj-ea"/>
                  <a:ea typeface="+mj-ea"/>
                </a:rPr>
                <a:t>积极</a:t>
              </a:r>
              <a:endParaRPr lang="en-US" altLang="zh-CN" sz="2400" dirty="0">
                <a:solidFill>
                  <a:schemeClr val="tx1">
                    <a:lumMod val="75000"/>
                    <a:lumOff val="25000"/>
                  </a:schemeClr>
                </a:solidFill>
                <a:latin typeface="+mj-ea"/>
                <a:ea typeface="+mj-ea"/>
              </a:endParaRPr>
            </a:p>
            <a:p>
              <a:r>
                <a:rPr lang="zh-TW" altLang="en-US" sz="2400" dirty="0">
                  <a:solidFill>
                    <a:schemeClr val="accent1"/>
                  </a:solidFill>
                  <a:latin typeface="+mj-ea"/>
                  <a:ea typeface="+mj-ea"/>
                </a:rPr>
                <a:t>人员沟通</a:t>
              </a:r>
              <a:endParaRPr lang="zh-CN" altLang="en-US" sz="2400" dirty="0">
                <a:solidFill>
                  <a:schemeClr val="accent1"/>
                </a:solidFill>
                <a:latin typeface="+mj-ea"/>
                <a:ea typeface="+mj-ea"/>
              </a:endParaRPr>
            </a:p>
          </p:txBody>
        </p:sp>
        <p:sp>
          <p:nvSpPr>
            <p:cNvPr id="24" name="文本框 14"/>
            <p:cNvSpPr txBox="1"/>
            <p:nvPr/>
          </p:nvSpPr>
          <p:spPr>
            <a:xfrm>
              <a:off x="839267" y="359071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3" name="群組 2"/>
          <p:cNvGrpSpPr/>
          <p:nvPr/>
        </p:nvGrpSpPr>
        <p:grpSpPr>
          <a:xfrm>
            <a:off x="3635752" y="2234410"/>
            <a:ext cx="2176614" cy="2433521"/>
            <a:chOff x="3635752" y="2234410"/>
            <a:chExt cx="2176614" cy="2433521"/>
          </a:xfrm>
        </p:grpSpPr>
        <p:sp>
          <p:nvSpPr>
            <p:cNvPr id="11" name="矩形 10"/>
            <p:cNvSpPr/>
            <p:nvPr/>
          </p:nvSpPr>
          <p:spPr>
            <a:xfrm>
              <a:off x="3635752" y="2234410"/>
              <a:ext cx="1415772" cy="830997"/>
            </a:xfrm>
            <a:prstGeom prst="rect">
              <a:avLst/>
            </a:prstGeom>
          </p:spPr>
          <p:txBody>
            <a:bodyPr wrap="none">
              <a:spAutoFit/>
            </a:bodyPr>
            <a:lstStyle/>
            <a:p>
              <a:r>
                <a:rPr lang="zh-TW" altLang="en-US" sz="2400" dirty="0">
                  <a:solidFill>
                    <a:schemeClr val="tx1">
                      <a:lumMod val="75000"/>
                      <a:lumOff val="25000"/>
                    </a:schemeClr>
                  </a:solidFill>
                  <a:latin typeface="+mj-ea"/>
                  <a:ea typeface="+mj-ea"/>
                </a:rPr>
                <a:t>加强</a:t>
              </a:r>
              <a:endParaRPr lang="en-US" altLang="zh-CN" sz="2400" dirty="0">
                <a:solidFill>
                  <a:schemeClr val="tx1">
                    <a:lumMod val="75000"/>
                    <a:lumOff val="25000"/>
                  </a:schemeClr>
                </a:solidFill>
                <a:latin typeface="+mj-ea"/>
                <a:ea typeface="+mj-ea"/>
              </a:endParaRPr>
            </a:p>
            <a:p>
              <a:r>
                <a:rPr lang="zh-CN" altLang="en-US" sz="2400" dirty="0">
                  <a:solidFill>
                    <a:schemeClr val="accent1"/>
                  </a:solidFill>
                  <a:latin typeface="+mj-ea"/>
                  <a:ea typeface="+mj-ea"/>
                </a:rPr>
                <a:t>团队</a:t>
              </a:r>
              <a:r>
                <a:rPr lang="zh-TW" altLang="en-US" sz="2400" dirty="0">
                  <a:solidFill>
                    <a:schemeClr val="accent1"/>
                  </a:solidFill>
                  <a:latin typeface="+mj-ea"/>
                  <a:ea typeface="+mj-ea"/>
                </a:rPr>
                <a:t>观念</a:t>
              </a:r>
              <a:endParaRPr lang="zh-CN" altLang="en-US" sz="2400" dirty="0">
                <a:solidFill>
                  <a:schemeClr val="accent1"/>
                </a:solidFill>
                <a:latin typeface="+mj-ea"/>
                <a:ea typeface="+mj-ea"/>
              </a:endParaRPr>
            </a:p>
          </p:txBody>
        </p:sp>
        <p:sp>
          <p:nvSpPr>
            <p:cNvPr id="25" name="文本框 14"/>
            <p:cNvSpPr txBox="1"/>
            <p:nvPr/>
          </p:nvSpPr>
          <p:spPr>
            <a:xfrm>
              <a:off x="3670477" y="359071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4" name="群組 3"/>
          <p:cNvGrpSpPr/>
          <p:nvPr/>
        </p:nvGrpSpPr>
        <p:grpSpPr>
          <a:xfrm>
            <a:off x="6501687" y="2234410"/>
            <a:ext cx="2141889" cy="2433521"/>
            <a:chOff x="6501687" y="2234410"/>
            <a:chExt cx="2141889" cy="2433521"/>
          </a:xfrm>
        </p:grpSpPr>
        <p:sp>
          <p:nvSpPr>
            <p:cNvPr id="14" name="矩形 13"/>
            <p:cNvSpPr/>
            <p:nvPr/>
          </p:nvSpPr>
          <p:spPr>
            <a:xfrm>
              <a:off x="6501687" y="2234410"/>
              <a:ext cx="1415772" cy="830997"/>
            </a:xfrm>
            <a:prstGeom prst="rect">
              <a:avLst/>
            </a:prstGeom>
          </p:spPr>
          <p:txBody>
            <a:bodyPr wrap="none">
              <a:spAutoFit/>
            </a:bodyPr>
            <a:lstStyle/>
            <a:p>
              <a:r>
                <a:rPr lang="zh-TW" altLang="en-US" sz="2400" dirty="0">
                  <a:solidFill>
                    <a:schemeClr val="tx1">
                      <a:lumMod val="75000"/>
                      <a:lumOff val="25000"/>
                    </a:schemeClr>
                  </a:solidFill>
                  <a:latin typeface="+mj-ea"/>
                  <a:ea typeface="+mj-ea"/>
                </a:rPr>
                <a:t>抢占</a:t>
              </a:r>
              <a:endParaRPr lang="en-US" altLang="zh-CN" sz="2400" dirty="0">
                <a:solidFill>
                  <a:schemeClr val="tx1">
                    <a:lumMod val="75000"/>
                    <a:lumOff val="25000"/>
                  </a:schemeClr>
                </a:solidFill>
                <a:latin typeface="+mj-ea"/>
                <a:ea typeface="+mj-ea"/>
              </a:endParaRPr>
            </a:p>
            <a:p>
              <a:r>
                <a:rPr lang="zh-TW" altLang="en-US" sz="2400" dirty="0">
                  <a:solidFill>
                    <a:schemeClr val="accent1"/>
                  </a:solidFill>
                  <a:latin typeface="+mj-ea"/>
                  <a:ea typeface="+mj-ea"/>
                </a:rPr>
                <a:t>市场份额</a:t>
              </a:r>
              <a:endParaRPr lang="zh-CN" altLang="en-US" sz="2400" dirty="0">
                <a:solidFill>
                  <a:schemeClr val="accent1"/>
                </a:solidFill>
                <a:latin typeface="+mj-ea"/>
                <a:ea typeface="+mj-ea"/>
              </a:endParaRPr>
            </a:p>
          </p:txBody>
        </p:sp>
        <p:sp>
          <p:nvSpPr>
            <p:cNvPr id="29" name="文本框 14"/>
            <p:cNvSpPr txBox="1"/>
            <p:nvPr/>
          </p:nvSpPr>
          <p:spPr>
            <a:xfrm>
              <a:off x="6501687" y="359071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5" name="群組 4"/>
          <p:cNvGrpSpPr/>
          <p:nvPr/>
        </p:nvGrpSpPr>
        <p:grpSpPr>
          <a:xfrm>
            <a:off x="9398664" y="2234410"/>
            <a:ext cx="2141889" cy="2433521"/>
            <a:chOff x="9398664" y="2234410"/>
            <a:chExt cx="2141889" cy="2433521"/>
          </a:xfrm>
        </p:grpSpPr>
        <p:sp>
          <p:nvSpPr>
            <p:cNvPr id="17" name="矩形 16"/>
            <p:cNvSpPr/>
            <p:nvPr/>
          </p:nvSpPr>
          <p:spPr>
            <a:xfrm>
              <a:off x="9398664" y="2234410"/>
              <a:ext cx="1415772" cy="830997"/>
            </a:xfrm>
            <a:prstGeom prst="rect">
              <a:avLst/>
            </a:prstGeom>
          </p:spPr>
          <p:txBody>
            <a:bodyPr wrap="none">
              <a:spAutoFit/>
            </a:bodyPr>
            <a:lstStyle/>
            <a:p>
              <a:r>
                <a:rPr lang="zh-TW" altLang="en-US" sz="2400" dirty="0">
                  <a:solidFill>
                    <a:schemeClr val="tx1">
                      <a:lumMod val="75000"/>
                      <a:lumOff val="25000"/>
                    </a:schemeClr>
                  </a:solidFill>
                  <a:latin typeface="+mj-ea"/>
                  <a:ea typeface="+mj-ea"/>
                </a:rPr>
                <a:t>欠缺</a:t>
              </a:r>
              <a:endParaRPr lang="en-US" altLang="zh-CN" sz="2400" dirty="0">
                <a:solidFill>
                  <a:schemeClr val="tx1">
                    <a:lumMod val="75000"/>
                    <a:lumOff val="25000"/>
                  </a:schemeClr>
                </a:solidFill>
                <a:latin typeface="+mj-ea"/>
                <a:ea typeface="+mj-ea"/>
              </a:endParaRPr>
            </a:p>
            <a:p>
              <a:r>
                <a:rPr lang="zh-TW" altLang="en-US" sz="2400" dirty="0">
                  <a:solidFill>
                    <a:schemeClr val="accent1"/>
                  </a:solidFill>
                  <a:latin typeface="+mj-ea"/>
                  <a:ea typeface="+mj-ea"/>
                </a:rPr>
                <a:t>工作效率</a:t>
              </a:r>
              <a:endParaRPr lang="zh-CN" altLang="en-US" sz="2400" dirty="0">
                <a:solidFill>
                  <a:schemeClr val="accent1"/>
                </a:solidFill>
                <a:latin typeface="+mj-ea"/>
                <a:ea typeface="+mj-ea"/>
              </a:endParaRPr>
            </a:p>
          </p:txBody>
        </p:sp>
        <p:sp>
          <p:nvSpPr>
            <p:cNvPr id="30" name="文本框 14"/>
            <p:cNvSpPr txBox="1"/>
            <p:nvPr/>
          </p:nvSpPr>
          <p:spPr>
            <a:xfrm>
              <a:off x="9398664" y="359071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cxnSp>
        <p:nvCxnSpPr>
          <p:cNvPr id="31" name="直線接點 30"/>
          <p:cNvCxnSpPr/>
          <p:nvPr/>
        </p:nvCxnSpPr>
        <p:spPr>
          <a:xfrm>
            <a:off x="74781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接點 31"/>
          <p:cNvCxnSpPr/>
          <p:nvPr/>
        </p:nvCxnSpPr>
        <p:spPr>
          <a:xfrm>
            <a:off x="3635752"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線接點 32"/>
          <p:cNvCxnSpPr/>
          <p:nvPr/>
        </p:nvCxnSpPr>
        <p:spPr>
          <a:xfrm>
            <a:off x="6425540"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接點 33"/>
          <p:cNvCxnSpPr/>
          <p:nvPr/>
        </p:nvCxnSpPr>
        <p:spPr>
          <a:xfrm>
            <a:off x="9317353" y="5503539"/>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8"/>
          <p:cNvSpPr txBox="1"/>
          <p:nvPr/>
        </p:nvSpPr>
        <p:spPr>
          <a:xfrm>
            <a:off x="647290" y="419010"/>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部门问题</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p:cNvSpPr txBox="1"/>
          <p:nvPr/>
        </p:nvSpPr>
        <p:spPr>
          <a:xfrm>
            <a:off x="731838" y="930769"/>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DEPARTMENTAL ISSUES</a:t>
            </a:r>
            <a:endParaRPr lang="zh-TW" altLang="en-US" sz="1400" dirty="0">
              <a:solidFill>
                <a:srgbClr val="2F5597"/>
              </a:solidFill>
              <a:latin typeface="Arial Nova" panose="020B0504020202020204" pitchFamily="34" charset="0"/>
            </a:endParaRPr>
          </a:p>
        </p:txBody>
      </p:sp>
      <p:sp>
        <p:nvSpPr>
          <p:cNvPr id="12" name="矩形: 圓角 11"/>
          <p:cNvSpPr/>
          <p:nvPr/>
        </p:nvSpPr>
        <p:spPr>
          <a:xfrm>
            <a:off x="731838" y="1505703"/>
            <a:ext cx="10728325" cy="4421528"/>
          </a:xfrm>
          <a:prstGeom prst="roundRect">
            <a:avLst>
              <a:gd name="adj" fmla="val 3316"/>
            </a:avLst>
          </a:prstGeom>
          <a:solidFill>
            <a:schemeClr val="accent2">
              <a:alpha val="30000"/>
            </a:schemeClr>
          </a:solidFill>
          <a:ln w="12700" cap="flat" cmpd="sng" algn="ctr">
            <a:noFill/>
            <a:prstDash val="solid"/>
            <a:miter lim="800000"/>
          </a:ln>
          <a:effectLst/>
        </p:spPr>
        <p:txBody>
          <a:bodyPr rtlCol="0" anchor="ctr"/>
          <a:lstStyle/>
          <a:p>
            <a:pPr algn="ctr"/>
            <a:endParaRPr lang="zh-CN" altLang="en-US" kern="0">
              <a:solidFill>
                <a:prstClr val="white"/>
              </a:solidFill>
              <a:latin typeface="微软雅黑" panose="020B0503020204020204" charset="-122"/>
              <a:ea typeface="微软雅黑 Light" panose="020B0502040204020203" charset="-122"/>
            </a:endParaRPr>
          </a:p>
        </p:txBody>
      </p:sp>
      <p:sp>
        <p:nvSpPr>
          <p:cNvPr id="13" name="矩形: 圆角 4"/>
          <p:cNvSpPr/>
          <p:nvPr/>
        </p:nvSpPr>
        <p:spPr>
          <a:xfrm>
            <a:off x="645434" y="4452722"/>
            <a:ext cx="1917700" cy="1205385"/>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14" name="矩形: 圆角 4"/>
          <p:cNvSpPr/>
          <p:nvPr/>
        </p:nvSpPr>
        <p:spPr>
          <a:xfrm>
            <a:off x="917581" y="1695838"/>
            <a:ext cx="1917700" cy="2594338"/>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15" name="文本框 7"/>
          <p:cNvSpPr txBox="1"/>
          <p:nvPr/>
        </p:nvSpPr>
        <p:spPr>
          <a:xfrm>
            <a:off x="1124500" y="2739469"/>
            <a:ext cx="1244600" cy="461665"/>
          </a:xfrm>
          <a:prstGeom prst="rect">
            <a:avLst/>
          </a:prstGeom>
          <a:solidFill>
            <a:schemeClr val="tx1"/>
          </a:solidFill>
        </p:spPr>
        <p:txBody>
          <a:bodyPr wrap="square" rtlCol="0">
            <a:spAutoFit/>
          </a:bodyPr>
          <a:lstStyle/>
          <a:p>
            <a:pPr algn="ctr">
              <a:defRPr/>
            </a:pPr>
            <a:r>
              <a:rPr lang="zh-TW" altLang="en-US" sz="2400" dirty="0">
                <a:solidFill>
                  <a:schemeClr val="bg1"/>
                </a:solidFill>
                <a:latin typeface="+mj-ea"/>
                <a:ea typeface="+mj-ea"/>
              </a:rPr>
              <a:t>业务部</a:t>
            </a:r>
            <a:endParaRPr lang="zh-CN" altLang="en-US" sz="2400" dirty="0">
              <a:solidFill>
                <a:schemeClr val="bg1"/>
              </a:solidFill>
              <a:latin typeface="+mj-ea"/>
              <a:ea typeface="+mj-ea"/>
            </a:endParaRPr>
          </a:p>
        </p:txBody>
      </p:sp>
      <p:sp>
        <p:nvSpPr>
          <p:cNvPr id="16" name="文本框 8"/>
          <p:cNvSpPr txBox="1"/>
          <p:nvPr/>
        </p:nvSpPr>
        <p:spPr>
          <a:xfrm>
            <a:off x="1124500" y="4833915"/>
            <a:ext cx="1244600" cy="461665"/>
          </a:xfrm>
          <a:prstGeom prst="rect">
            <a:avLst/>
          </a:prstGeom>
          <a:solidFill>
            <a:schemeClr val="tx1"/>
          </a:solidFill>
        </p:spPr>
        <p:txBody>
          <a:bodyPr wrap="square" rtlCol="0">
            <a:spAutoFit/>
          </a:bodyPr>
          <a:lstStyle/>
          <a:p>
            <a:pPr algn="ctr">
              <a:defRPr/>
            </a:pPr>
            <a:r>
              <a:rPr lang="zh-TW" altLang="en-US" sz="2400" dirty="0">
                <a:solidFill>
                  <a:schemeClr val="bg1"/>
                </a:solidFill>
                <a:latin typeface="+mj-ea"/>
                <a:ea typeface="+mj-ea"/>
              </a:rPr>
              <a:t>人事部</a:t>
            </a:r>
            <a:endParaRPr lang="zh-CN" altLang="en-US" sz="2400" dirty="0">
              <a:solidFill>
                <a:schemeClr val="bg1"/>
              </a:solidFill>
              <a:latin typeface="+mj-ea"/>
              <a:ea typeface="+mj-ea"/>
            </a:endParaRPr>
          </a:p>
        </p:txBody>
      </p:sp>
      <p:sp>
        <p:nvSpPr>
          <p:cNvPr id="17" name="矩形: 圆角 9"/>
          <p:cNvSpPr/>
          <p:nvPr/>
        </p:nvSpPr>
        <p:spPr>
          <a:xfrm>
            <a:off x="3357431" y="1892611"/>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TW" altLang="en-US" sz="1600" i="0" u="none" strike="noStrike" kern="0" cap="none" spc="0" normalizeH="0" baseline="0" noProof="0" dirty="0">
                <a:ln>
                  <a:noFill/>
                </a:ln>
                <a:solidFill>
                  <a:schemeClr val="accent1"/>
                </a:solidFill>
                <a:effectLst/>
                <a:uLnTx/>
                <a:uFillTx/>
                <a:latin typeface="+mj-ea"/>
                <a:ea typeface="+mj-ea"/>
                <a:cs typeface="+mn-cs"/>
              </a:rPr>
              <a:t>业务开发</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18" name="直接连接符 12"/>
          <p:cNvCxnSpPr/>
          <p:nvPr/>
        </p:nvCxnSpPr>
        <p:spPr>
          <a:xfrm>
            <a:off x="4722003" y="2064061"/>
            <a:ext cx="561975" cy="0"/>
          </a:xfrm>
          <a:prstGeom prst="line">
            <a:avLst/>
          </a:prstGeom>
          <a:noFill/>
          <a:ln w="6350" cap="flat" cmpd="sng" algn="ctr">
            <a:solidFill>
              <a:schemeClr val="tx1"/>
            </a:solidFill>
            <a:prstDash val="solid"/>
            <a:miter lim="800000"/>
            <a:tailEnd type="triangle" w="lg" len="lg"/>
          </a:ln>
          <a:effectLst/>
        </p:spPr>
      </p:cxnSp>
      <p:sp>
        <p:nvSpPr>
          <p:cNvPr id="19" name="文本框 14"/>
          <p:cNvSpPr txBox="1"/>
          <p:nvPr/>
        </p:nvSpPr>
        <p:spPr>
          <a:xfrm>
            <a:off x="5618031" y="1894784"/>
            <a:ext cx="4890396" cy="338554"/>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endParaRPr lang="zh-CN" altLang="en-US" sz="1600" dirty="0">
              <a:solidFill>
                <a:schemeClr val="accent1"/>
              </a:solidFill>
              <a:latin typeface="+mn-ea"/>
            </a:endParaRPr>
          </a:p>
        </p:txBody>
      </p:sp>
      <p:sp>
        <p:nvSpPr>
          <p:cNvPr id="20" name="矩形: 圆角 15"/>
          <p:cNvSpPr/>
          <p:nvPr/>
        </p:nvSpPr>
        <p:spPr>
          <a:xfrm>
            <a:off x="3357431" y="2383137"/>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zh-TW" altLang="en-US" sz="1600" kern="0" dirty="0">
                <a:solidFill>
                  <a:schemeClr val="accent1"/>
                </a:solidFill>
                <a:latin typeface="+mj-ea"/>
                <a:ea typeface="+mj-ea"/>
              </a:rPr>
              <a:t>客户维护</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21" name="直接连接符 16"/>
          <p:cNvCxnSpPr/>
          <p:nvPr/>
        </p:nvCxnSpPr>
        <p:spPr>
          <a:xfrm>
            <a:off x="4722003" y="2554587"/>
            <a:ext cx="561975" cy="0"/>
          </a:xfrm>
          <a:prstGeom prst="line">
            <a:avLst/>
          </a:prstGeom>
          <a:noFill/>
          <a:ln w="6350" cap="flat" cmpd="sng" algn="ctr">
            <a:solidFill>
              <a:schemeClr val="tx1"/>
            </a:solidFill>
            <a:prstDash val="solid"/>
            <a:miter lim="800000"/>
            <a:tailEnd type="triangle" w="lg" len="lg"/>
          </a:ln>
          <a:effectLst/>
        </p:spPr>
      </p:cxnSp>
      <p:sp>
        <p:nvSpPr>
          <p:cNvPr id="23" name="矩形: 圆角 18"/>
          <p:cNvSpPr/>
          <p:nvPr/>
        </p:nvSpPr>
        <p:spPr>
          <a:xfrm>
            <a:off x="3357431" y="2858513"/>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zh-TW" altLang="en-US" sz="1600" kern="0" dirty="0">
                <a:solidFill>
                  <a:schemeClr val="accent1"/>
                </a:solidFill>
                <a:latin typeface="+mj-ea"/>
                <a:ea typeface="+mj-ea"/>
              </a:rPr>
              <a:t>营销推广</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24" name="直接连接符 19"/>
          <p:cNvCxnSpPr/>
          <p:nvPr/>
        </p:nvCxnSpPr>
        <p:spPr>
          <a:xfrm>
            <a:off x="4722003" y="3029963"/>
            <a:ext cx="561975" cy="0"/>
          </a:xfrm>
          <a:prstGeom prst="line">
            <a:avLst/>
          </a:prstGeom>
          <a:noFill/>
          <a:ln w="6350" cap="flat" cmpd="sng" algn="ctr">
            <a:solidFill>
              <a:schemeClr val="tx1"/>
            </a:solidFill>
            <a:prstDash val="solid"/>
            <a:miter lim="800000"/>
            <a:tailEnd type="triangle" w="lg" len="lg"/>
          </a:ln>
          <a:effectLst/>
        </p:spPr>
      </p:cxnSp>
      <p:sp>
        <p:nvSpPr>
          <p:cNvPr id="26" name="矩形: 圆角 21"/>
          <p:cNvSpPr/>
          <p:nvPr/>
        </p:nvSpPr>
        <p:spPr>
          <a:xfrm>
            <a:off x="3357431" y="3817884"/>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zh-TW" altLang="en-US" sz="1600" kern="0" dirty="0">
                <a:solidFill>
                  <a:schemeClr val="accent1"/>
                </a:solidFill>
                <a:latin typeface="+mj-ea"/>
                <a:ea typeface="+mj-ea"/>
              </a:rPr>
              <a:t>同事竞争</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27" name="直接连接符 22"/>
          <p:cNvCxnSpPr/>
          <p:nvPr/>
        </p:nvCxnSpPr>
        <p:spPr>
          <a:xfrm>
            <a:off x="4722003" y="3989334"/>
            <a:ext cx="561975" cy="0"/>
          </a:xfrm>
          <a:prstGeom prst="line">
            <a:avLst/>
          </a:prstGeom>
          <a:noFill/>
          <a:ln w="6350" cap="flat" cmpd="sng" algn="ctr">
            <a:solidFill>
              <a:schemeClr val="tx1"/>
            </a:solidFill>
            <a:prstDash val="solid"/>
            <a:miter lim="800000"/>
            <a:tailEnd type="triangle" w="lg" len="lg"/>
          </a:ln>
          <a:effectLst/>
        </p:spPr>
      </p:cxnSp>
      <p:sp>
        <p:nvSpPr>
          <p:cNvPr id="29" name="矩形: 圆角 24"/>
          <p:cNvSpPr/>
          <p:nvPr/>
        </p:nvSpPr>
        <p:spPr>
          <a:xfrm>
            <a:off x="3357431" y="3353139"/>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TW" altLang="en-US" sz="1600" i="0" u="none" strike="noStrike" kern="0" cap="none" spc="0" normalizeH="0" baseline="0" noProof="0" dirty="0">
                <a:ln>
                  <a:noFill/>
                </a:ln>
                <a:solidFill>
                  <a:schemeClr val="accent1"/>
                </a:solidFill>
                <a:effectLst/>
                <a:uLnTx/>
                <a:uFillTx/>
                <a:latin typeface="+mj-ea"/>
                <a:ea typeface="+mj-ea"/>
                <a:cs typeface="+mn-cs"/>
              </a:rPr>
              <a:t>节日推广</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30" name="直接连接符 25"/>
          <p:cNvCxnSpPr/>
          <p:nvPr/>
        </p:nvCxnSpPr>
        <p:spPr>
          <a:xfrm>
            <a:off x="4722003" y="3524589"/>
            <a:ext cx="561975" cy="0"/>
          </a:xfrm>
          <a:prstGeom prst="line">
            <a:avLst/>
          </a:prstGeom>
          <a:noFill/>
          <a:ln w="6350" cap="flat" cmpd="sng" algn="ctr">
            <a:solidFill>
              <a:schemeClr val="tx1"/>
            </a:solidFill>
            <a:prstDash val="solid"/>
            <a:miter lim="800000"/>
            <a:tailEnd type="triangle" w="lg" len="lg"/>
          </a:ln>
          <a:effectLst/>
        </p:spPr>
      </p:cxnSp>
      <p:sp>
        <p:nvSpPr>
          <p:cNvPr id="32" name="矩形: 圆角 35"/>
          <p:cNvSpPr/>
          <p:nvPr/>
        </p:nvSpPr>
        <p:spPr>
          <a:xfrm>
            <a:off x="3357431" y="5144580"/>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zh-TW" altLang="en-US" sz="1600" kern="0" dirty="0">
                <a:solidFill>
                  <a:schemeClr val="accent1"/>
                </a:solidFill>
                <a:latin typeface="+mj-ea"/>
                <a:ea typeface="+mj-ea"/>
              </a:rPr>
              <a:t>训练</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33" name="直接连接符 36"/>
          <p:cNvCxnSpPr/>
          <p:nvPr/>
        </p:nvCxnSpPr>
        <p:spPr>
          <a:xfrm>
            <a:off x="4722003" y="5316030"/>
            <a:ext cx="561975" cy="0"/>
          </a:xfrm>
          <a:prstGeom prst="line">
            <a:avLst/>
          </a:prstGeom>
          <a:noFill/>
          <a:ln w="6350" cap="flat" cmpd="sng" algn="ctr">
            <a:solidFill>
              <a:schemeClr val="tx1"/>
            </a:solidFill>
            <a:prstDash val="solid"/>
            <a:miter lim="800000"/>
            <a:tailEnd type="triangle" w="lg" len="lg"/>
          </a:ln>
          <a:effectLst/>
        </p:spPr>
      </p:cxnSp>
      <p:sp>
        <p:nvSpPr>
          <p:cNvPr id="35" name="矩形: 圆角 38"/>
          <p:cNvSpPr/>
          <p:nvPr/>
        </p:nvSpPr>
        <p:spPr>
          <a:xfrm>
            <a:off x="3357431" y="4679835"/>
            <a:ext cx="1041400" cy="342900"/>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lang="zh-TW" altLang="en-US" sz="1600" kern="0" dirty="0">
                <a:solidFill>
                  <a:schemeClr val="accent1"/>
                </a:solidFill>
                <a:latin typeface="+mj-ea"/>
                <a:ea typeface="+mj-ea"/>
              </a:rPr>
              <a:t>招人</a:t>
            </a:r>
            <a:endParaRPr kumimoji="0" lang="zh-CN" altLang="en-US" sz="1600" i="0" u="none" strike="noStrike" kern="0" cap="none" spc="0" normalizeH="0" baseline="0" noProof="0" dirty="0">
              <a:ln>
                <a:noFill/>
              </a:ln>
              <a:solidFill>
                <a:schemeClr val="accent1"/>
              </a:solidFill>
              <a:effectLst/>
              <a:uLnTx/>
              <a:uFillTx/>
              <a:latin typeface="+mj-ea"/>
              <a:ea typeface="+mj-ea"/>
              <a:cs typeface="+mn-cs"/>
            </a:endParaRPr>
          </a:p>
        </p:txBody>
      </p:sp>
      <p:cxnSp>
        <p:nvCxnSpPr>
          <p:cNvPr id="36" name="直接连接符 39"/>
          <p:cNvCxnSpPr/>
          <p:nvPr/>
        </p:nvCxnSpPr>
        <p:spPr>
          <a:xfrm>
            <a:off x="4722003" y="4851285"/>
            <a:ext cx="561975" cy="0"/>
          </a:xfrm>
          <a:prstGeom prst="line">
            <a:avLst/>
          </a:prstGeom>
          <a:noFill/>
          <a:ln w="6350" cap="flat" cmpd="sng" algn="ctr">
            <a:solidFill>
              <a:schemeClr val="tx1"/>
            </a:solidFill>
            <a:prstDash val="solid"/>
            <a:miter lim="800000"/>
            <a:tailEnd type="triangle" w="lg" len="lg"/>
          </a:ln>
          <a:effectLst/>
        </p:spPr>
      </p:cxnSp>
      <p:sp>
        <p:nvSpPr>
          <p:cNvPr id="37" name="文本框 40"/>
          <p:cNvSpPr txBox="1"/>
          <p:nvPr/>
        </p:nvSpPr>
        <p:spPr>
          <a:xfrm>
            <a:off x="5618031" y="4652803"/>
            <a:ext cx="5515429" cy="391967"/>
          </a:xfrm>
          <a:prstGeom prst="rect">
            <a:avLst/>
          </a:prstGeom>
          <a:noFill/>
        </p:spPr>
        <p:txBody>
          <a:bodyPr wrap="square" rtlCol="0">
            <a:spAutoFit/>
          </a:bodyPr>
          <a:lstStyle/>
          <a:p>
            <a:pPr>
              <a:lnSpc>
                <a:spcPct val="130000"/>
              </a:lnSpc>
              <a:defRPr/>
            </a:pPr>
            <a:r>
              <a:rPr lang="zh-TW" altLang="en-US" sz="1600" dirty="0">
                <a:solidFill>
                  <a:schemeClr val="accent1"/>
                </a:solidFill>
                <a:latin typeface="+mn-ea"/>
              </a:rPr>
              <a:t>人员培训升迁透明化</a:t>
            </a:r>
            <a:r>
              <a:rPr lang="en-US" altLang="zh-TW" sz="1600" dirty="0">
                <a:solidFill>
                  <a:schemeClr val="accent1"/>
                </a:solidFill>
                <a:latin typeface="+mn-ea"/>
              </a:rPr>
              <a:t>,</a:t>
            </a:r>
            <a:r>
              <a:rPr lang="zh-TW" altLang="en-US" sz="1600" dirty="0">
                <a:solidFill>
                  <a:schemeClr val="accent1"/>
                </a:solidFill>
                <a:latin typeface="+mn-ea"/>
              </a:rPr>
              <a:t>留才计划</a:t>
            </a:r>
            <a:endParaRPr lang="zh-CN" altLang="en-US" sz="1600" dirty="0">
              <a:solidFill>
                <a:schemeClr val="accent1"/>
              </a:solidFill>
              <a:latin typeface="+mn-ea"/>
            </a:endParaRPr>
          </a:p>
        </p:txBody>
      </p:sp>
      <p:sp>
        <p:nvSpPr>
          <p:cNvPr id="38" name="左大括弧 37"/>
          <p:cNvSpPr/>
          <p:nvPr/>
        </p:nvSpPr>
        <p:spPr>
          <a:xfrm>
            <a:off x="2604434" y="1989550"/>
            <a:ext cx="793190" cy="2009889"/>
          </a:xfrm>
          <a:prstGeom prst="leftBrace">
            <a:avLst>
              <a:gd name="adj1" fmla="val 34339"/>
              <a:gd name="adj2" fmla="val 485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sp>
        <p:nvSpPr>
          <p:cNvPr id="39" name="左大括弧 38"/>
          <p:cNvSpPr/>
          <p:nvPr/>
        </p:nvSpPr>
        <p:spPr>
          <a:xfrm>
            <a:off x="2985111" y="4846265"/>
            <a:ext cx="412513" cy="469765"/>
          </a:xfrm>
          <a:prstGeom prst="leftBrace">
            <a:avLst>
              <a:gd name="adj1" fmla="val 34339"/>
              <a:gd name="adj2" fmla="val 485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sp>
        <p:nvSpPr>
          <p:cNvPr id="41" name="文本框 14"/>
          <p:cNvSpPr txBox="1"/>
          <p:nvPr/>
        </p:nvSpPr>
        <p:spPr>
          <a:xfrm>
            <a:off x="5618031" y="2387483"/>
            <a:ext cx="4890396" cy="338554"/>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endParaRPr lang="zh-CN" altLang="en-US" sz="1600" dirty="0">
              <a:solidFill>
                <a:schemeClr val="accent1"/>
              </a:solidFill>
              <a:latin typeface="+mn-ea"/>
            </a:endParaRPr>
          </a:p>
        </p:txBody>
      </p:sp>
      <p:sp>
        <p:nvSpPr>
          <p:cNvPr id="42" name="文本框 14"/>
          <p:cNvSpPr txBox="1"/>
          <p:nvPr/>
        </p:nvSpPr>
        <p:spPr>
          <a:xfrm>
            <a:off x="5618031" y="2862580"/>
            <a:ext cx="4890396" cy="338554"/>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endParaRPr lang="zh-CN" altLang="en-US" sz="1600" dirty="0">
              <a:solidFill>
                <a:schemeClr val="accent1"/>
              </a:solidFill>
              <a:latin typeface="+mn-ea"/>
            </a:endParaRPr>
          </a:p>
        </p:txBody>
      </p:sp>
      <p:sp>
        <p:nvSpPr>
          <p:cNvPr id="43" name="文本框 14"/>
          <p:cNvSpPr txBox="1"/>
          <p:nvPr/>
        </p:nvSpPr>
        <p:spPr>
          <a:xfrm>
            <a:off x="5618031" y="3350866"/>
            <a:ext cx="4890396" cy="338554"/>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endParaRPr lang="zh-CN" altLang="en-US" sz="1600" dirty="0">
              <a:solidFill>
                <a:schemeClr val="accent1"/>
              </a:solidFill>
              <a:latin typeface="+mn-ea"/>
            </a:endParaRPr>
          </a:p>
        </p:txBody>
      </p:sp>
      <p:sp>
        <p:nvSpPr>
          <p:cNvPr id="44" name="文本框 14"/>
          <p:cNvSpPr txBox="1"/>
          <p:nvPr/>
        </p:nvSpPr>
        <p:spPr>
          <a:xfrm>
            <a:off x="5618031" y="3817884"/>
            <a:ext cx="4890396" cy="338554"/>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endParaRPr lang="zh-CN" altLang="en-US" sz="1600" dirty="0">
              <a:solidFill>
                <a:schemeClr val="accent1"/>
              </a:solidFill>
              <a:latin typeface="+mn-ea"/>
            </a:endParaRPr>
          </a:p>
        </p:txBody>
      </p:sp>
      <p:sp>
        <p:nvSpPr>
          <p:cNvPr id="45" name="文本框 40"/>
          <p:cNvSpPr txBox="1"/>
          <p:nvPr/>
        </p:nvSpPr>
        <p:spPr>
          <a:xfrm>
            <a:off x="5618031" y="5095513"/>
            <a:ext cx="5515429" cy="391967"/>
          </a:xfrm>
          <a:prstGeom prst="rect">
            <a:avLst/>
          </a:prstGeom>
          <a:noFill/>
        </p:spPr>
        <p:txBody>
          <a:bodyPr wrap="square" rtlCol="0">
            <a:spAutoFit/>
          </a:bodyPr>
          <a:lstStyle/>
          <a:p>
            <a:pPr>
              <a:lnSpc>
                <a:spcPct val="130000"/>
              </a:lnSpc>
              <a:defRPr/>
            </a:pPr>
            <a:r>
              <a:rPr lang="zh-TW" altLang="en-US" sz="1600" dirty="0">
                <a:solidFill>
                  <a:schemeClr val="accent1"/>
                </a:solidFill>
                <a:latin typeface="+mn-ea"/>
              </a:rPr>
              <a:t>人员培训升迁透明化</a:t>
            </a:r>
            <a:r>
              <a:rPr lang="en-US" altLang="zh-TW" sz="1600" dirty="0">
                <a:solidFill>
                  <a:schemeClr val="accent1"/>
                </a:solidFill>
                <a:latin typeface="+mn-ea"/>
              </a:rPr>
              <a:t>,</a:t>
            </a:r>
            <a:r>
              <a:rPr lang="zh-TW" altLang="en-US" sz="1600" dirty="0">
                <a:solidFill>
                  <a:schemeClr val="accent1"/>
                </a:solidFill>
                <a:latin typeface="+mn-ea"/>
              </a:rPr>
              <a:t>留才计划</a:t>
            </a:r>
            <a:endParaRPr lang="zh-CN" altLang="en-US" sz="1600" dirty="0">
              <a:solidFill>
                <a:schemeClr val="accent1"/>
              </a:solidFill>
              <a:latin typeface="+mn-ea"/>
            </a:endParaRPr>
          </a:p>
        </p:txBody>
      </p:sp>
      <p:cxnSp>
        <p:nvCxnSpPr>
          <p:cNvPr id="3" name="直線接點 2"/>
          <p:cNvCxnSpPr/>
          <p:nvPr/>
        </p:nvCxnSpPr>
        <p:spPr>
          <a:xfrm>
            <a:off x="731838" y="4429572"/>
            <a:ext cx="10728325" cy="231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8"/>
          <p:cNvSpPr txBox="1"/>
          <p:nvPr/>
        </p:nvSpPr>
        <p:spPr>
          <a:xfrm>
            <a:off x="658442" y="432706"/>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竞争分析</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p:cNvSpPr txBox="1"/>
          <p:nvPr/>
        </p:nvSpPr>
        <p:spPr>
          <a:xfrm>
            <a:off x="731838" y="944465"/>
            <a:ext cx="3269637"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COMPETITION ANALYSIS</a:t>
            </a:r>
            <a:endParaRPr lang="zh-TW" altLang="en-US" sz="1400" dirty="0">
              <a:solidFill>
                <a:srgbClr val="2F5597"/>
              </a:solidFill>
              <a:latin typeface="Arial Nova" panose="020B0504020202020204" pitchFamily="34" charset="0"/>
            </a:endParaRPr>
          </a:p>
        </p:txBody>
      </p:sp>
      <p:sp>
        <p:nvSpPr>
          <p:cNvPr id="4" name="矩形: 圓角 3"/>
          <p:cNvSpPr/>
          <p:nvPr/>
        </p:nvSpPr>
        <p:spPr>
          <a:xfrm rot="5400000">
            <a:off x="4125626" y="645415"/>
            <a:ext cx="1886677"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5" name="矩形 4"/>
          <p:cNvSpPr/>
          <p:nvPr/>
        </p:nvSpPr>
        <p:spPr>
          <a:xfrm>
            <a:off x="3417721" y="1545132"/>
            <a:ext cx="869149" cy="1323439"/>
          </a:xfrm>
          <a:prstGeom prst="rect">
            <a:avLst/>
          </a:prstGeom>
        </p:spPr>
        <p:txBody>
          <a:bodyPr wrap="none">
            <a:spAutoFit/>
          </a:bodyPr>
          <a:lstStyle/>
          <a:p>
            <a:r>
              <a:rPr lang="en-US" altLang="zh-CN" sz="8000" dirty="0">
                <a:solidFill>
                  <a:schemeClr val="tx1">
                    <a:lumMod val="75000"/>
                    <a:lumOff val="25000"/>
                  </a:schemeClr>
                </a:solidFill>
                <a:latin typeface="+mj-ea"/>
                <a:ea typeface="+mj-ea"/>
              </a:rPr>
              <a:t>S</a:t>
            </a:r>
            <a:endParaRPr lang="en-US" altLang="zh-CN" sz="8000" dirty="0">
              <a:solidFill>
                <a:schemeClr val="tx1">
                  <a:lumMod val="75000"/>
                  <a:lumOff val="25000"/>
                </a:schemeClr>
              </a:solidFill>
              <a:latin typeface="+mj-ea"/>
              <a:ea typeface="+mj-ea"/>
            </a:endParaRPr>
          </a:p>
        </p:txBody>
      </p:sp>
      <p:sp>
        <p:nvSpPr>
          <p:cNvPr id="6" name="文本框 14"/>
          <p:cNvSpPr txBox="1"/>
          <p:nvPr/>
        </p:nvSpPr>
        <p:spPr>
          <a:xfrm>
            <a:off x="4472292" y="179135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cxnSp>
        <p:nvCxnSpPr>
          <p:cNvPr id="7" name="直線接點 6"/>
          <p:cNvCxnSpPr/>
          <p:nvPr/>
        </p:nvCxnSpPr>
        <p:spPr>
          <a:xfrm flipV="1">
            <a:off x="3320501" y="1567349"/>
            <a:ext cx="0" cy="16431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452186" y="2746075"/>
            <a:ext cx="80021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优势</a:t>
            </a:r>
            <a:endParaRPr lang="en-US" altLang="zh-CN" sz="2400" dirty="0">
              <a:solidFill>
                <a:schemeClr val="tx1">
                  <a:lumMod val="75000"/>
                  <a:lumOff val="25000"/>
                </a:schemeClr>
              </a:solidFill>
              <a:latin typeface="+mj-ea"/>
              <a:ea typeface="+mj-ea"/>
            </a:endParaRPr>
          </a:p>
        </p:txBody>
      </p:sp>
      <p:sp>
        <p:nvSpPr>
          <p:cNvPr id="22" name="矩形: 圓角 21"/>
          <p:cNvSpPr/>
          <p:nvPr/>
        </p:nvSpPr>
        <p:spPr>
          <a:xfrm rot="5400000">
            <a:off x="8734724" y="604160"/>
            <a:ext cx="1886677" cy="3564203"/>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23" name="矩形 22"/>
          <p:cNvSpPr/>
          <p:nvPr/>
        </p:nvSpPr>
        <p:spPr>
          <a:xfrm>
            <a:off x="7952335" y="1623328"/>
            <a:ext cx="1300356" cy="1323439"/>
          </a:xfrm>
          <a:prstGeom prst="rect">
            <a:avLst/>
          </a:prstGeom>
        </p:spPr>
        <p:txBody>
          <a:bodyPr wrap="none">
            <a:spAutoFit/>
          </a:bodyPr>
          <a:lstStyle/>
          <a:p>
            <a:r>
              <a:rPr lang="en-US" altLang="zh-CN" sz="8000" dirty="0">
                <a:solidFill>
                  <a:schemeClr val="tx1">
                    <a:lumMod val="75000"/>
                    <a:lumOff val="25000"/>
                  </a:schemeClr>
                </a:solidFill>
                <a:latin typeface="+mj-ea"/>
                <a:ea typeface="+mj-ea"/>
              </a:rPr>
              <a:t>W</a:t>
            </a:r>
            <a:endParaRPr lang="en-US" altLang="zh-CN" sz="8000" dirty="0">
              <a:solidFill>
                <a:schemeClr val="tx1">
                  <a:lumMod val="75000"/>
                  <a:lumOff val="25000"/>
                </a:schemeClr>
              </a:solidFill>
              <a:latin typeface="+mj-ea"/>
              <a:ea typeface="+mj-ea"/>
            </a:endParaRPr>
          </a:p>
        </p:txBody>
      </p:sp>
      <p:sp>
        <p:nvSpPr>
          <p:cNvPr id="24" name="文本框 14"/>
          <p:cNvSpPr txBox="1"/>
          <p:nvPr/>
        </p:nvSpPr>
        <p:spPr>
          <a:xfrm>
            <a:off x="9252691" y="1791354"/>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cxnSp>
        <p:nvCxnSpPr>
          <p:cNvPr id="25" name="直線接點 24"/>
          <p:cNvCxnSpPr/>
          <p:nvPr/>
        </p:nvCxnSpPr>
        <p:spPr>
          <a:xfrm flipV="1">
            <a:off x="7903580" y="1567350"/>
            <a:ext cx="0" cy="16431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8202404" y="2746076"/>
            <a:ext cx="80021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弱势</a:t>
            </a:r>
            <a:endParaRPr lang="en-US" altLang="zh-CN" sz="2400" dirty="0">
              <a:solidFill>
                <a:schemeClr val="tx1">
                  <a:lumMod val="75000"/>
                  <a:lumOff val="25000"/>
                </a:schemeClr>
              </a:solidFill>
              <a:latin typeface="+mj-ea"/>
              <a:ea typeface="+mj-ea"/>
            </a:endParaRPr>
          </a:p>
        </p:txBody>
      </p:sp>
      <p:sp>
        <p:nvSpPr>
          <p:cNvPr id="28" name="矩形: 圓角 27"/>
          <p:cNvSpPr/>
          <p:nvPr/>
        </p:nvSpPr>
        <p:spPr>
          <a:xfrm rot="5400000">
            <a:off x="4118008" y="3337205"/>
            <a:ext cx="1886677" cy="348169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29" name="矩形 28"/>
          <p:cNvSpPr/>
          <p:nvPr/>
        </p:nvSpPr>
        <p:spPr>
          <a:xfrm>
            <a:off x="3332762" y="4236922"/>
            <a:ext cx="1039067" cy="1323439"/>
          </a:xfrm>
          <a:prstGeom prst="rect">
            <a:avLst/>
          </a:prstGeom>
        </p:spPr>
        <p:txBody>
          <a:bodyPr wrap="none">
            <a:spAutoFit/>
          </a:bodyPr>
          <a:lstStyle/>
          <a:p>
            <a:r>
              <a:rPr lang="en-US" altLang="zh-CN" sz="8000" dirty="0">
                <a:solidFill>
                  <a:schemeClr val="tx1">
                    <a:lumMod val="75000"/>
                    <a:lumOff val="25000"/>
                  </a:schemeClr>
                </a:solidFill>
                <a:latin typeface="+mj-ea"/>
                <a:ea typeface="+mj-ea"/>
              </a:rPr>
              <a:t>O</a:t>
            </a:r>
            <a:endParaRPr lang="en-US" altLang="zh-CN" sz="8000" dirty="0">
              <a:solidFill>
                <a:schemeClr val="tx1">
                  <a:lumMod val="75000"/>
                  <a:lumOff val="25000"/>
                </a:schemeClr>
              </a:solidFill>
              <a:latin typeface="+mj-ea"/>
              <a:ea typeface="+mj-ea"/>
            </a:endParaRPr>
          </a:p>
        </p:txBody>
      </p:sp>
      <p:sp>
        <p:nvSpPr>
          <p:cNvPr id="30" name="文本框 14"/>
          <p:cNvSpPr txBox="1"/>
          <p:nvPr/>
        </p:nvSpPr>
        <p:spPr>
          <a:xfrm>
            <a:off x="4464674" y="448314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cxnSp>
        <p:nvCxnSpPr>
          <p:cNvPr id="31" name="直線接點 30"/>
          <p:cNvCxnSpPr/>
          <p:nvPr/>
        </p:nvCxnSpPr>
        <p:spPr>
          <a:xfrm flipV="1">
            <a:off x="3312883" y="4259139"/>
            <a:ext cx="0" cy="16431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3452186" y="5437865"/>
            <a:ext cx="80021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机会</a:t>
            </a:r>
            <a:endParaRPr lang="en-US" altLang="zh-CN" sz="2400" dirty="0">
              <a:solidFill>
                <a:schemeClr val="tx1">
                  <a:lumMod val="75000"/>
                  <a:lumOff val="25000"/>
                </a:schemeClr>
              </a:solidFill>
              <a:latin typeface="+mj-ea"/>
              <a:ea typeface="+mj-ea"/>
            </a:endParaRPr>
          </a:p>
        </p:txBody>
      </p:sp>
      <p:sp>
        <p:nvSpPr>
          <p:cNvPr id="34" name="矩形: 圓角 33"/>
          <p:cNvSpPr/>
          <p:nvPr/>
        </p:nvSpPr>
        <p:spPr>
          <a:xfrm rot="5400000">
            <a:off x="8738533" y="3299761"/>
            <a:ext cx="1886677" cy="3556582"/>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35" name="矩形 34"/>
          <p:cNvSpPr/>
          <p:nvPr/>
        </p:nvSpPr>
        <p:spPr>
          <a:xfrm>
            <a:off x="8178359" y="4236923"/>
            <a:ext cx="848309" cy="1323439"/>
          </a:xfrm>
          <a:prstGeom prst="rect">
            <a:avLst/>
          </a:prstGeom>
        </p:spPr>
        <p:txBody>
          <a:bodyPr wrap="none">
            <a:spAutoFit/>
          </a:bodyPr>
          <a:lstStyle/>
          <a:p>
            <a:r>
              <a:rPr lang="en-US" altLang="zh-CN" sz="8000" dirty="0">
                <a:solidFill>
                  <a:schemeClr val="tx1">
                    <a:lumMod val="75000"/>
                    <a:lumOff val="25000"/>
                  </a:schemeClr>
                </a:solidFill>
                <a:latin typeface="+mj-ea"/>
                <a:ea typeface="+mj-ea"/>
              </a:rPr>
              <a:t>T</a:t>
            </a:r>
            <a:endParaRPr lang="en-US" altLang="zh-CN" sz="8000" dirty="0">
              <a:solidFill>
                <a:schemeClr val="tx1">
                  <a:lumMod val="75000"/>
                  <a:lumOff val="25000"/>
                </a:schemeClr>
              </a:solidFill>
              <a:latin typeface="+mj-ea"/>
              <a:ea typeface="+mj-ea"/>
            </a:endParaRPr>
          </a:p>
        </p:txBody>
      </p:sp>
      <p:sp>
        <p:nvSpPr>
          <p:cNvPr id="36" name="文本框 14"/>
          <p:cNvSpPr txBox="1"/>
          <p:nvPr/>
        </p:nvSpPr>
        <p:spPr>
          <a:xfrm>
            <a:off x="9252691" y="4483144"/>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cxnSp>
        <p:nvCxnSpPr>
          <p:cNvPr id="37" name="直線接點 36"/>
          <p:cNvCxnSpPr/>
          <p:nvPr/>
        </p:nvCxnSpPr>
        <p:spPr>
          <a:xfrm flipV="1">
            <a:off x="7895962" y="4259140"/>
            <a:ext cx="0" cy="16431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8202404" y="5437866"/>
            <a:ext cx="800219" cy="461665"/>
          </a:xfrm>
          <a:prstGeom prst="rect">
            <a:avLst/>
          </a:prstGeom>
        </p:spPr>
        <p:txBody>
          <a:bodyPr wrap="none">
            <a:spAutoFit/>
          </a:bodyPr>
          <a:lstStyle/>
          <a:p>
            <a:r>
              <a:rPr lang="zh-TW" altLang="en-US" sz="2400" dirty="0">
                <a:solidFill>
                  <a:schemeClr val="tx1">
                    <a:lumMod val="75000"/>
                    <a:lumOff val="25000"/>
                  </a:schemeClr>
                </a:solidFill>
                <a:latin typeface="+mj-ea"/>
                <a:ea typeface="+mj-ea"/>
              </a:rPr>
              <a:t>威胁</a:t>
            </a:r>
            <a:endParaRPr lang="en-US" altLang="zh-CN" sz="2400" dirty="0">
              <a:solidFill>
                <a:schemeClr val="tx1">
                  <a:lumMod val="75000"/>
                  <a:lumOff val="25000"/>
                </a:schemeClr>
              </a:solidFill>
              <a:latin typeface="+mj-ea"/>
              <a:ea typeface="+mj-ea"/>
            </a:endParaRPr>
          </a:p>
        </p:txBody>
      </p:sp>
      <p:sp>
        <p:nvSpPr>
          <p:cNvPr id="27" name="矩形 26"/>
          <p:cNvSpPr/>
          <p:nvPr/>
        </p:nvSpPr>
        <p:spPr>
          <a:xfrm>
            <a:off x="764399" y="2742674"/>
            <a:ext cx="2088071" cy="1992405"/>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CN" sz="1600" dirty="0">
                <a:solidFill>
                  <a:schemeClr val="tx2"/>
                </a:solidFill>
                <a:latin typeface="+mn-ea"/>
              </a:rPr>
              <a:t>,</a:t>
            </a:r>
            <a:r>
              <a:rPr lang="zh-CN" altLang="en-US" sz="1600" dirty="0">
                <a:solidFill>
                  <a:schemeClr val="tx2"/>
                </a:solidFill>
                <a:latin typeface="+mn-ea"/>
              </a:rPr>
              <a:t>再交办达成率上虽然较差</a:t>
            </a:r>
            <a:r>
              <a:rPr lang="en-US" altLang="zh-CN" sz="1600" dirty="0">
                <a:solidFill>
                  <a:schemeClr val="tx2"/>
                </a:solidFill>
                <a:latin typeface="+mn-ea"/>
              </a:rPr>
              <a:t>,</a:t>
            </a:r>
            <a:r>
              <a:rPr lang="zh-CN" altLang="en-US" sz="1600" dirty="0">
                <a:solidFill>
                  <a:schemeClr val="tx2"/>
                </a:solidFill>
                <a:latin typeface="+mn-ea"/>
              </a:rPr>
              <a:t>业绩仅差</a:t>
            </a:r>
            <a:r>
              <a:rPr lang="zh-TW" altLang="en-US" sz="1600" dirty="0">
                <a:solidFill>
                  <a:schemeClr val="tx2"/>
                </a:solidFill>
                <a:latin typeface="+mn-ea"/>
              </a:rPr>
              <a:t> </a:t>
            </a:r>
            <a:r>
              <a:rPr lang="en-US" altLang="zh-CN" sz="1600" dirty="0">
                <a:solidFill>
                  <a:schemeClr val="tx2"/>
                </a:solidFill>
                <a:latin typeface="+mn-ea"/>
              </a:rPr>
              <a:t>10%</a:t>
            </a:r>
            <a:r>
              <a:rPr lang="zh-TW" altLang="en-US" sz="1600" dirty="0">
                <a:solidFill>
                  <a:schemeClr val="tx2"/>
                </a:solidFill>
                <a:latin typeface="+mn-ea"/>
              </a:rPr>
              <a:t> </a:t>
            </a:r>
            <a:r>
              <a:rPr lang="zh-CN" altLang="en-US" sz="1600" dirty="0">
                <a:solidFill>
                  <a:schemeClr val="tx2"/>
                </a:solidFill>
                <a:latin typeface="+mn-ea"/>
              </a:rPr>
              <a:t>这部分也会纳入明年度计画中</a:t>
            </a:r>
            <a:r>
              <a:rPr lang="en-US" altLang="zh-TW" sz="1600" dirty="0">
                <a:solidFill>
                  <a:schemeClr val="tx2"/>
                </a:solidFill>
                <a:latin typeface="+mn-ea"/>
              </a:rPr>
              <a:t>!</a:t>
            </a:r>
            <a:endParaRPr lang="en-US" altLang="zh-CN" sz="1600" dirty="0">
              <a:solidFill>
                <a:schemeClr val="tx2"/>
              </a:solidFill>
              <a:latin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8"/>
          <p:cNvSpPr txBox="1"/>
          <p:nvPr/>
        </p:nvSpPr>
        <p:spPr>
          <a:xfrm>
            <a:off x="649221" y="469316"/>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质量管理</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4" name="文本框 18"/>
          <p:cNvSpPr txBox="1"/>
          <p:nvPr/>
        </p:nvSpPr>
        <p:spPr>
          <a:xfrm>
            <a:off x="700316" y="981075"/>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QUALITY CONTROL</a:t>
            </a:r>
            <a:endParaRPr lang="zh-TW" altLang="en-US" sz="1400" dirty="0">
              <a:solidFill>
                <a:srgbClr val="2F5597"/>
              </a:solidFill>
              <a:latin typeface="Arial Nova" panose="020B0504020202020204" pitchFamily="34" charset="0"/>
            </a:endParaRPr>
          </a:p>
        </p:txBody>
      </p:sp>
      <p:grpSp>
        <p:nvGrpSpPr>
          <p:cNvPr id="5" name="群組 4"/>
          <p:cNvGrpSpPr/>
          <p:nvPr/>
        </p:nvGrpSpPr>
        <p:grpSpPr>
          <a:xfrm>
            <a:off x="839787" y="2105109"/>
            <a:ext cx="2513013" cy="3508616"/>
            <a:chOff x="839787" y="2105109"/>
            <a:chExt cx="2513013" cy="3508616"/>
          </a:xfrm>
        </p:grpSpPr>
        <p:sp>
          <p:nvSpPr>
            <p:cNvPr id="6" name="矩形: 圓角 5"/>
            <p:cNvSpPr/>
            <p:nvPr/>
          </p:nvSpPr>
          <p:spPr>
            <a:xfrm rot="5400000">
              <a:off x="341986" y="2602910"/>
              <a:ext cx="3508616" cy="2513013"/>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7" name="文本框 17"/>
            <p:cNvSpPr txBox="1"/>
            <p:nvPr/>
          </p:nvSpPr>
          <p:spPr>
            <a:xfrm>
              <a:off x="2040544" y="3195965"/>
              <a:ext cx="99793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400" b="0" i="0" u="none" strike="noStrike" kern="1200" cap="none" spc="0" normalizeH="0" baseline="0" noProof="0" dirty="0">
                  <a:ln>
                    <a:noFill/>
                  </a:ln>
                  <a:solidFill>
                    <a:schemeClr val="accent1"/>
                  </a:solidFill>
                  <a:effectLst/>
                  <a:uLnTx/>
                  <a:uFillTx/>
                  <a:latin typeface="+mn-ea"/>
                  <a:cs typeface="+mn-cs"/>
                </a:rPr>
                <a:t>制定计画</a:t>
              </a:r>
              <a:endParaRPr kumimoji="1" lang="zh-CN" altLang="en-US" sz="1400" b="0" i="0" u="none" strike="noStrike" kern="1200" cap="none" spc="0" normalizeH="0" baseline="0" noProof="0" dirty="0">
                <a:ln>
                  <a:noFill/>
                </a:ln>
                <a:solidFill>
                  <a:schemeClr val="accent1"/>
                </a:solidFill>
                <a:effectLst/>
                <a:uLnTx/>
                <a:uFillTx/>
                <a:latin typeface="+mn-ea"/>
                <a:cs typeface="+mn-cs"/>
              </a:endParaRPr>
            </a:p>
          </p:txBody>
        </p:sp>
        <p:cxnSp>
          <p:nvCxnSpPr>
            <p:cNvPr id="8" name="直线连接符 11"/>
            <p:cNvCxnSpPr/>
            <p:nvPr/>
          </p:nvCxnSpPr>
          <p:spPr>
            <a:xfrm flipH="1">
              <a:off x="1230433" y="3636333"/>
              <a:ext cx="1848046"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15"/>
            <p:cNvSpPr txBox="1"/>
            <p:nvPr/>
          </p:nvSpPr>
          <p:spPr>
            <a:xfrm>
              <a:off x="1158712" y="2290291"/>
              <a:ext cx="88722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9600" b="1" i="0" u="none" strike="noStrike" kern="1200" cap="none" spc="0" normalizeH="0" baseline="0" noProof="0" dirty="0">
                  <a:ln>
                    <a:noFill/>
                  </a:ln>
                  <a:effectLst/>
                  <a:uLnTx/>
                  <a:uFillTx/>
                  <a:latin typeface="+mj-ea"/>
                  <a:ea typeface="+mj-ea"/>
                  <a:cs typeface="+mn-cs"/>
                </a:rPr>
                <a:t>P</a:t>
              </a:r>
              <a:endParaRPr kumimoji="1" lang="zh-CN" altLang="en-US" sz="9600" b="1" i="0" u="none" strike="noStrike" kern="1200" cap="none" spc="0" normalizeH="0" baseline="0" noProof="0" dirty="0">
                <a:ln>
                  <a:noFill/>
                </a:ln>
                <a:effectLst/>
                <a:uLnTx/>
                <a:uFillTx/>
                <a:latin typeface="+mj-ea"/>
                <a:ea typeface="+mj-ea"/>
                <a:cs typeface="+mn-cs"/>
              </a:endParaRPr>
            </a:p>
          </p:txBody>
        </p:sp>
        <p:sp>
          <p:nvSpPr>
            <p:cNvPr id="10" name="圆角矩形 16"/>
            <p:cNvSpPr/>
            <p:nvPr/>
          </p:nvSpPr>
          <p:spPr>
            <a:xfrm>
              <a:off x="2009654" y="3202200"/>
              <a:ext cx="1023667" cy="295307"/>
            </a:xfrm>
            <a:prstGeom prst="roundRect">
              <a:avLst>
                <a:gd name="adj" fmla="val 5000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accent1"/>
                </a:solidFill>
                <a:effectLst/>
                <a:uLnTx/>
                <a:uFillTx/>
                <a:latin typeface="等线" panose="02010600030101010101" charset="-122"/>
                <a:ea typeface="等线" panose="02010600030101010101" charset="-122"/>
                <a:cs typeface="+mn-cs"/>
              </a:endParaRPr>
            </a:p>
          </p:txBody>
        </p:sp>
        <p:sp>
          <p:nvSpPr>
            <p:cNvPr id="11" name="文本框 14"/>
            <p:cNvSpPr txBox="1"/>
            <p:nvPr/>
          </p:nvSpPr>
          <p:spPr>
            <a:xfrm>
              <a:off x="1083511" y="4128775"/>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12" name="群組 11"/>
          <p:cNvGrpSpPr/>
          <p:nvPr/>
        </p:nvGrpSpPr>
        <p:grpSpPr>
          <a:xfrm>
            <a:off x="3596996" y="2105110"/>
            <a:ext cx="2513013" cy="3508616"/>
            <a:chOff x="3522530" y="2105110"/>
            <a:chExt cx="2513013" cy="3508616"/>
          </a:xfrm>
        </p:grpSpPr>
        <p:sp>
          <p:nvSpPr>
            <p:cNvPr id="13" name="矩形: 圓角 12"/>
            <p:cNvSpPr/>
            <p:nvPr/>
          </p:nvSpPr>
          <p:spPr>
            <a:xfrm rot="5400000">
              <a:off x="3024729" y="2602911"/>
              <a:ext cx="3508616" cy="2513013"/>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14" name="文本框 17"/>
            <p:cNvSpPr txBox="1"/>
            <p:nvPr/>
          </p:nvSpPr>
          <p:spPr>
            <a:xfrm>
              <a:off x="4694621" y="3211882"/>
              <a:ext cx="115424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400" b="0" i="0" u="none" strike="noStrike" kern="1200" cap="none" spc="0" normalizeH="0" baseline="0" noProof="0" dirty="0">
                  <a:ln>
                    <a:noFill/>
                  </a:ln>
                  <a:solidFill>
                    <a:schemeClr val="accent1"/>
                  </a:solidFill>
                  <a:effectLst/>
                  <a:uLnTx/>
                  <a:uFillTx/>
                  <a:latin typeface="+mn-ea"/>
                  <a:cs typeface="+mn-cs"/>
                </a:rPr>
                <a:t>执行</a:t>
              </a:r>
              <a:endParaRPr kumimoji="1" lang="zh-CN" altLang="en-US" sz="1400" b="0" i="0" u="none" strike="noStrike" kern="1200" cap="none" spc="0" normalizeH="0" baseline="0" noProof="0" dirty="0">
                <a:ln>
                  <a:noFill/>
                </a:ln>
                <a:solidFill>
                  <a:schemeClr val="accent1"/>
                </a:solidFill>
                <a:effectLst/>
                <a:uLnTx/>
                <a:uFillTx/>
                <a:latin typeface="+mn-ea"/>
                <a:cs typeface="+mn-cs"/>
              </a:endParaRPr>
            </a:p>
          </p:txBody>
        </p:sp>
        <p:sp>
          <p:nvSpPr>
            <p:cNvPr id="15" name="文本框 15"/>
            <p:cNvSpPr txBox="1"/>
            <p:nvPr/>
          </p:nvSpPr>
          <p:spPr>
            <a:xfrm>
              <a:off x="3777052" y="2290290"/>
              <a:ext cx="914836"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9600" b="1" dirty="0">
                  <a:latin typeface="+mj-ea"/>
                  <a:ea typeface="+mj-ea"/>
                </a:rPr>
                <a:t>D</a:t>
              </a:r>
              <a:endParaRPr kumimoji="1" lang="zh-CN" altLang="en-US" sz="9600" b="1" i="0" u="none" strike="noStrike" kern="1200" cap="none" spc="0" normalizeH="0" baseline="0" noProof="0" dirty="0">
                <a:ln>
                  <a:noFill/>
                </a:ln>
                <a:effectLst/>
                <a:uLnTx/>
                <a:uFillTx/>
                <a:latin typeface="+mj-ea"/>
                <a:ea typeface="+mj-ea"/>
                <a:cs typeface="+mn-cs"/>
              </a:endParaRPr>
            </a:p>
          </p:txBody>
        </p:sp>
        <p:sp>
          <p:nvSpPr>
            <p:cNvPr id="16" name="圆角矩形 16"/>
            <p:cNvSpPr/>
            <p:nvPr/>
          </p:nvSpPr>
          <p:spPr>
            <a:xfrm>
              <a:off x="4854703" y="3184961"/>
              <a:ext cx="834079" cy="329783"/>
            </a:xfrm>
            <a:prstGeom prst="roundRect">
              <a:avLst>
                <a:gd name="adj" fmla="val 5000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accent1"/>
                </a:solidFill>
                <a:effectLst/>
                <a:uLnTx/>
                <a:uFillTx/>
                <a:latin typeface="等线" panose="02010600030101010101" charset="-122"/>
                <a:ea typeface="等线" panose="02010600030101010101" charset="-122"/>
                <a:cs typeface="+mn-cs"/>
              </a:endParaRPr>
            </a:p>
          </p:txBody>
        </p:sp>
        <p:cxnSp>
          <p:nvCxnSpPr>
            <p:cNvPr id="17" name="直线连接符 11"/>
            <p:cNvCxnSpPr/>
            <p:nvPr/>
          </p:nvCxnSpPr>
          <p:spPr>
            <a:xfrm flipH="1">
              <a:off x="3863059" y="3636332"/>
              <a:ext cx="1848046"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4"/>
            <p:cNvSpPr txBox="1"/>
            <p:nvPr/>
          </p:nvSpPr>
          <p:spPr>
            <a:xfrm>
              <a:off x="3716137" y="4128774"/>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19" name="群組 18"/>
          <p:cNvGrpSpPr/>
          <p:nvPr/>
        </p:nvGrpSpPr>
        <p:grpSpPr>
          <a:xfrm>
            <a:off x="6354205" y="2105111"/>
            <a:ext cx="2513013" cy="3508616"/>
            <a:chOff x="6110893" y="2105111"/>
            <a:chExt cx="2513013" cy="3508616"/>
          </a:xfrm>
        </p:grpSpPr>
        <p:sp>
          <p:nvSpPr>
            <p:cNvPr id="20" name="矩形: 圓角 19"/>
            <p:cNvSpPr/>
            <p:nvPr/>
          </p:nvSpPr>
          <p:spPr>
            <a:xfrm rot="5400000">
              <a:off x="5613092" y="2602912"/>
              <a:ext cx="3508616" cy="2513013"/>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21" name="文本框 17"/>
            <p:cNvSpPr txBox="1"/>
            <p:nvPr/>
          </p:nvSpPr>
          <p:spPr>
            <a:xfrm>
              <a:off x="7282051" y="3211881"/>
              <a:ext cx="115424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400" b="0" i="0" u="none" strike="noStrike" kern="1200" cap="none" spc="0" normalizeH="0" baseline="0" noProof="0" dirty="0">
                  <a:ln>
                    <a:noFill/>
                  </a:ln>
                  <a:solidFill>
                    <a:schemeClr val="accent1"/>
                  </a:solidFill>
                  <a:effectLst/>
                  <a:uLnTx/>
                  <a:uFillTx/>
                  <a:latin typeface="+mn-ea"/>
                  <a:cs typeface="+mn-cs"/>
                </a:rPr>
                <a:t>检查</a:t>
              </a:r>
              <a:endParaRPr kumimoji="1" lang="zh-CN" altLang="en-US" sz="1400" b="0" i="0" u="none" strike="noStrike" kern="1200" cap="none" spc="0" normalizeH="0" baseline="0" noProof="0" dirty="0">
                <a:ln>
                  <a:noFill/>
                </a:ln>
                <a:solidFill>
                  <a:schemeClr val="accent1"/>
                </a:solidFill>
                <a:effectLst/>
                <a:uLnTx/>
                <a:uFillTx/>
                <a:latin typeface="+mn-ea"/>
                <a:cs typeface="+mn-cs"/>
              </a:endParaRPr>
            </a:p>
          </p:txBody>
        </p:sp>
        <p:sp>
          <p:nvSpPr>
            <p:cNvPr id="22" name="文本框 15"/>
            <p:cNvSpPr txBox="1"/>
            <p:nvPr/>
          </p:nvSpPr>
          <p:spPr>
            <a:xfrm>
              <a:off x="6394838" y="2290289"/>
              <a:ext cx="102073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9600" b="1" i="0" u="none" strike="noStrike" kern="1200" cap="none" spc="0" normalizeH="0" baseline="0" noProof="0" dirty="0">
                  <a:ln>
                    <a:noFill/>
                  </a:ln>
                  <a:effectLst/>
                  <a:uLnTx/>
                  <a:uFillTx/>
                  <a:latin typeface="+mj-ea"/>
                  <a:ea typeface="+mj-ea"/>
                  <a:cs typeface="+mn-cs"/>
                </a:rPr>
                <a:t>C</a:t>
              </a:r>
              <a:endParaRPr kumimoji="1" lang="zh-CN" altLang="en-US" sz="9600" b="1" i="0" u="none" strike="noStrike" kern="1200" cap="none" spc="0" normalizeH="0" baseline="0" noProof="0" dirty="0">
                <a:ln>
                  <a:noFill/>
                </a:ln>
                <a:effectLst/>
                <a:uLnTx/>
                <a:uFillTx/>
                <a:latin typeface="+mj-ea"/>
                <a:ea typeface="+mj-ea"/>
                <a:cs typeface="+mn-cs"/>
              </a:endParaRPr>
            </a:p>
          </p:txBody>
        </p:sp>
        <p:sp>
          <p:nvSpPr>
            <p:cNvPr id="23" name="圆角矩形 16"/>
            <p:cNvSpPr/>
            <p:nvPr/>
          </p:nvSpPr>
          <p:spPr>
            <a:xfrm>
              <a:off x="7442133" y="3184960"/>
              <a:ext cx="834079" cy="329783"/>
            </a:xfrm>
            <a:prstGeom prst="roundRect">
              <a:avLst>
                <a:gd name="adj" fmla="val 5000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accent1"/>
                </a:solidFill>
                <a:effectLst/>
                <a:uLnTx/>
                <a:uFillTx/>
                <a:latin typeface="等线" panose="02010600030101010101" charset="-122"/>
                <a:ea typeface="等线" panose="02010600030101010101" charset="-122"/>
                <a:cs typeface="+mn-cs"/>
              </a:endParaRPr>
            </a:p>
          </p:txBody>
        </p:sp>
        <p:cxnSp>
          <p:nvCxnSpPr>
            <p:cNvPr id="24" name="直线连接符 11"/>
            <p:cNvCxnSpPr/>
            <p:nvPr/>
          </p:nvCxnSpPr>
          <p:spPr>
            <a:xfrm flipH="1">
              <a:off x="6450489" y="3636331"/>
              <a:ext cx="1848046"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14"/>
            <p:cNvSpPr txBox="1"/>
            <p:nvPr/>
          </p:nvSpPr>
          <p:spPr>
            <a:xfrm>
              <a:off x="6344627" y="412877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grpSp>
        <p:nvGrpSpPr>
          <p:cNvPr id="26" name="群組 25"/>
          <p:cNvGrpSpPr/>
          <p:nvPr/>
        </p:nvGrpSpPr>
        <p:grpSpPr>
          <a:xfrm>
            <a:off x="9111414" y="2105109"/>
            <a:ext cx="2513013" cy="3508616"/>
            <a:chOff x="8773754" y="2105112"/>
            <a:chExt cx="2513013" cy="3508616"/>
          </a:xfrm>
        </p:grpSpPr>
        <p:sp>
          <p:nvSpPr>
            <p:cNvPr id="27" name="矩形: 圓角 26"/>
            <p:cNvSpPr/>
            <p:nvPr/>
          </p:nvSpPr>
          <p:spPr>
            <a:xfrm rot="5400000">
              <a:off x="8275953" y="2602913"/>
              <a:ext cx="3508616" cy="2513013"/>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28" name="文本框 17"/>
            <p:cNvSpPr txBox="1"/>
            <p:nvPr/>
          </p:nvSpPr>
          <p:spPr>
            <a:xfrm>
              <a:off x="9947143" y="3211881"/>
              <a:ext cx="115424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1400" b="0" i="0" u="none" strike="noStrike" kern="1200" cap="none" spc="0" normalizeH="0" baseline="0" noProof="0" dirty="0">
                  <a:ln>
                    <a:noFill/>
                  </a:ln>
                  <a:solidFill>
                    <a:schemeClr val="accent1"/>
                  </a:solidFill>
                  <a:effectLst/>
                  <a:uLnTx/>
                  <a:uFillTx/>
                  <a:latin typeface="+mn-ea"/>
                  <a:cs typeface="+mn-cs"/>
                </a:rPr>
                <a:t>新计画</a:t>
              </a:r>
              <a:endParaRPr kumimoji="1" lang="zh-CN" altLang="en-US" sz="1400" b="0" i="0" u="none" strike="noStrike" kern="1200" cap="none" spc="0" normalizeH="0" baseline="0" noProof="0" dirty="0">
                <a:ln>
                  <a:noFill/>
                </a:ln>
                <a:solidFill>
                  <a:schemeClr val="accent1"/>
                </a:solidFill>
                <a:effectLst/>
                <a:uLnTx/>
                <a:uFillTx/>
                <a:latin typeface="+mn-ea"/>
                <a:cs typeface="+mn-cs"/>
              </a:endParaRPr>
            </a:p>
          </p:txBody>
        </p:sp>
        <p:sp>
          <p:nvSpPr>
            <p:cNvPr id="29" name="文本框 15"/>
            <p:cNvSpPr txBox="1"/>
            <p:nvPr/>
          </p:nvSpPr>
          <p:spPr>
            <a:xfrm>
              <a:off x="9054461" y="2290289"/>
              <a:ext cx="88722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9600" b="1" dirty="0">
                  <a:latin typeface="+mj-ea"/>
                  <a:ea typeface="+mj-ea"/>
                </a:rPr>
                <a:t>A</a:t>
              </a:r>
              <a:endParaRPr kumimoji="1" lang="zh-CN" altLang="en-US" sz="9600" b="1" i="0" u="none" strike="noStrike" kern="1200" cap="none" spc="0" normalizeH="0" baseline="0" noProof="0" dirty="0">
                <a:ln>
                  <a:noFill/>
                </a:ln>
                <a:effectLst/>
                <a:uLnTx/>
                <a:uFillTx/>
                <a:latin typeface="+mj-ea"/>
                <a:ea typeface="+mj-ea"/>
                <a:cs typeface="+mn-cs"/>
              </a:endParaRPr>
            </a:p>
          </p:txBody>
        </p:sp>
        <p:sp>
          <p:nvSpPr>
            <p:cNvPr id="30" name="圆角矩形 16"/>
            <p:cNvSpPr/>
            <p:nvPr/>
          </p:nvSpPr>
          <p:spPr>
            <a:xfrm>
              <a:off x="10107225" y="3184960"/>
              <a:ext cx="834079" cy="329783"/>
            </a:xfrm>
            <a:prstGeom prst="roundRect">
              <a:avLst>
                <a:gd name="adj" fmla="val 50000"/>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accent1"/>
                </a:solidFill>
                <a:effectLst/>
                <a:uLnTx/>
                <a:uFillTx/>
                <a:latin typeface="等线" panose="02010600030101010101" charset="-122"/>
                <a:ea typeface="等线" panose="02010600030101010101" charset="-122"/>
                <a:cs typeface="+mn-cs"/>
              </a:endParaRPr>
            </a:p>
          </p:txBody>
        </p:sp>
        <p:cxnSp>
          <p:nvCxnSpPr>
            <p:cNvPr id="31" name="直线连接符 11"/>
            <p:cNvCxnSpPr/>
            <p:nvPr/>
          </p:nvCxnSpPr>
          <p:spPr>
            <a:xfrm flipH="1">
              <a:off x="9115581" y="3636331"/>
              <a:ext cx="1848046"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14"/>
            <p:cNvSpPr txBox="1"/>
            <p:nvPr/>
          </p:nvSpPr>
          <p:spPr>
            <a:xfrm>
              <a:off x="9054461" y="4128773"/>
              <a:ext cx="2141889" cy="1077218"/>
            </a:xfrm>
            <a:prstGeom prst="rect">
              <a:avLst/>
            </a:prstGeom>
            <a:noFill/>
          </p:spPr>
          <p:txBody>
            <a:bodyPr wrap="square" rtlCol="0">
              <a:spAutoFit/>
            </a:bodyPr>
            <a:lstStyle/>
            <a:p>
              <a:pPr>
                <a:defRPr/>
              </a:pPr>
              <a:r>
                <a:rPr lang="zh-TW" altLang="en-US" sz="1600" dirty="0">
                  <a:solidFill>
                    <a:schemeClr val="accent1"/>
                  </a:solidFill>
                  <a:latin typeface="+mn-ea"/>
                </a:rPr>
                <a:t>义务开发需创新并站在客户端思考不能只为了利润</a:t>
              </a:r>
              <a:r>
                <a:rPr lang="en-US" altLang="zh-TW" sz="1600" dirty="0">
                  <a:solidFill>
                    <a:schemeClr val="accent1"/>
                  </a:solidFill>
                  <a:latin typeface="+mn-ea"/>
                </a:rPr>
                <a:t>,</a:t>
              </a:r>
              <a:r>
                <a:rPr lang="zh-TW" altLang="en-US" sz="1600" dirty="0">
                  <a:solidFill>
                    <a:schemeClr val="accent1"/>
                  </a:solidFill>
                  <a:latin typeface="+mn-ea"/>
                </a:rPr>
                <a:t>进而让客户有好的交易</a:t>
              </a:r>
              <a:r>
                <a:rPr lang="en-US" altLang="zh-TW" sz="1600" dirty="0">
                  <a:solidFill>
                    <a:schemeClr val="accent1"/>
                  </a:solidFill>
                  <a:latin typeface="+mn-ea"/>
                </a:rPr>
                <a:t>,</a:t>
              </a:r>
              <a:r>
                <a:rPr lang="zh-TW" altLang="en-US" sz="1600" dirty="0">
                  <a:solidFill>
                    <a:schemeClr val="accent1"/>
                  </a:solidFill>
                  <a:latin typeface="+mn-ea"/>
                </a:rPr>
                <a:t>做好口碑</a:t>
              </a:r>
              <a:endParaRPr lang="zh-CN" altLang="en-US" sz="1600" dirty="0">
                <a:solidFill>
                  <a:schemeClr val="accent1"/>
                </a:solidFill>
                <a:latin typeface="+mn-ea"/>
              </a:endParaRPr>
            </a:p>
          </p:txBody>
        </p:sp>
      </p:grpSp>
      <p:cxnSp>
        <p:nvCxnSpPr>
          <p:cNvPr id="33" name="直線接點 32"/>
          <p:cNvCxnSpPr/>
          <p:nvPr/>
        </p:nvCxnSpPr>
        <p:spPr>
          <a:xfrm>
            <a:off x="992056" y="5623010"/>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接點 33"/>
          <p:cNvCxnSpPr/>
          <p:nvPr/>
        </p:nvCxnSpPr>
        <p:spPr>
          <a:xfrm>
            <a:off x="3644206" y="5623010"/>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接點 34"/>
          <p:cNvCxnSpPr/>
          <p:nvPr/>
        </p:nvCxnSpPr>
        <p:spPr>
          <a:xfrm>
            <a:off x="6317106" y="5623010"/>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接點 35"/>
          <p:cNvCxnSpPr/>
          <p:nvPr/>
        </p:nvCxnSpPr>
        <p:spPr>
          <a:xfrm>
            <a:off x="9261596" y="5623007"/>
            <a:ext cx="22333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37" name="圖形 36"/>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063419" y="2528679"/>
            <a:ext cx="565578" cy="565578"/>
          </a:xfrm>
          <a:prstGeom prst="rect">
            <a:avLst/>
          </a:prstGeom>
        </p:spPr>
      </p:pic>
      <p:pic>
        <p:nvPicPr>
          <p:cNvPr id="38" name="圖形 3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71631" y="2523012"/>
            <a:ext cx="576912" cy="576912"/>
          </a:xfrm>
          <a:prstGeom prst="rect">
            <a:avLst/>
          </a:prstGeom>
        </p:spPr>
      </p:pic>
      <p:pic>
        <p:nvPicPr>
          <p:cNvPr id="39" name="圖形 3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8621" y="2525746"/>
            <a:ext cx="571445" cy="571445"/>
          </a:xfrm>
          <a:prstGeom prst="rect">
            <a:avLst/>
          </a:prstGeom>
        </p:spPr>
      </p:pic>
      <p:pic>
        <p:nvPicPr>
          <p:cNvPr id="40" name="圖形 3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11614" y="2525746"/>
            <a:ext cx="577502" cy="5775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字方塊 2"/>
          <p:cNvSpPr txBox="1"/>
          <p:nvPr/>
        </p:nvSpPr>
        <p:spPr>
          <a:xfrm>
            <a:off x="628891" y="2737693"/>
            <a:ext cx="5501832" cy="1776512"/>
          </a:xfrm>
          <a:prstGeom prst="rect">
            <a:avLst/>
          </a:prstGeom>
          <a:noFill/>
        </p:spPr>
        <p:txBody>
          <a:bodyPr wrap="square" rtlCol="0">
            <a:spAutoFit/>
          </a:bodyPr>
          <a:lstStyle/>
          <a:p>
            <a:pPr>
              <a:lnSpc>
                <a:spcPct val="80000"/>
              </a:lnSpc>
            </a:pPr>
            <a:r>
              <a:rPr lang="en-US" altLang="zh-TW" sz="13000" b="1" dirty="0">
                <a:latin typeface="+mj-ea"/>
                <a:ea typeface="+mj-ea"/>
              </a:rPr>
              <a:t>PLAN</a:t>
            </a:r>
            <a:endParaRPr lang="en-US" altLang="zh-TW" sz="13000" b="1" dirty="0">
              <a:latin typeface="+mj-ea"/>
              <a:ea typeface="+mj-ea"/>
            </a:endParaRPr>
          </a:p>
        </p:txBody>
      </p:sp>
      <p:sp>
        <p:nvSpPr>
          <p:cNvPr id="4" name="文字方塊 2"/>
          <p:cNvSpPr txBox="1"/>
          <p:nvPr/>
        </p:nvSpPr>
        <p:spPr>
          <a:xfrm>
            <a:off x="297084" y="702151"/>
            <a:ext cx="11597832" cy="1776512"/>
          </a:xfrm>
          <a:prstGeom prst="rect">
            <a:avLst/>
          </a:prstGeom>
          <a:noFill/>
        </p:spPr>
        <p:txBody>
          <a:bodyPr wrap="square" rtlCol="0">
            <a:spAutoFit/>
          </a:bodyPr>
          <a:lstStyle/>
          <a:p>
            <a:pPr>
              <a:lnSpc>
                <a:spcPct val="80000"/>
              </a:lnSpc>
            </a:pPr>
            <a:r>
              <a:rPr lang="en-US" altLang="zh-TW" sz="13000" b="1" dirty="0">
                <a:latin typeface="+mj-ea"/>
                <a:ea typeface="+mj-ea"/>
              </a:rPr>
              <a:t>NEXT YEAR‘S </a:t>
            </a:r>
            <a:r>
              <a:rPr lang="zh-TW" altLang="en-US" sz="13000" b="1" dirty="0">
                <a:latin typeface="+mj-ea"/>
                <a:ea typeface="+mj-ea"/>
              </a:rPr>
              <a:t>             </a:t>
            </a:r>
            <a:endParaRPr lang="en-US" altLang="zh-TW" sz="13000" b="1" dirty="0">
              <a:latin typeface="+mj-ea"/>
              <a:ea typeface="+mj-ea"/>
            </a:endParaRPr>
          </a:p>
        </p:txBody>
      </p:sp>
      <p:sp>
        <p:nvSpPr>
          <p:cNvPr id="6" name="文字方塊 2"/>
          <p:cNvSpPr txBox="1"/>
          <p:nvPr/>
        </p:nvSpPr>
        <p:spPr>
          <a:xfrm>
            <a:off x="977429" y="2517954"/>
            <a:ext cx="10846341" cy="2215991"/>
          </a:xfrm>
          <a:prstGeom prst="rect">
            <a:avLst/>
          </a:prstGeom>
          <a:noFill/>
        </p:spPr>
        <p:txBody>
          <a:bodyPr wrap="square" rtlCol="0">
            <a:spAutoFit/>
          </a:bodyPr>
          <a:lstStyle/>
          <a:p>
            <a:pPr lvl="0" algn="r">
              <a:defRPr/>
            </a:pPr>
            <a:r>
              <a:rPr kumimoji="1" lang="en-US" altLang="zh-TW" sz="13800" kern="0" dirty="0">
                <a:solidFill>
                  <a:schemeClr val="tx2"/>
                </a:solidFill>
                <a:latin typeface="+mj-ea"/>
                <a:ea typeface="+mj-ea"/>
              </a:rPr>
              <a:t>04</a:t>
            </a:r>
            <a:endParaRPr kumimoji="1" lang="zh-CN" altLang="en-US" sz="13800" kern="0" dirty="0">
              <a:solidFill>
                <a:schemeClr val="tx2"/>
              </a:solidFill>
              <a:latin typeface="+mj-ea"/>
              <a:ea typeface="+mj-ea"/>
            </a:endParaRPr>
          </a:p>
        </p:txBody>
      </p:sp>
      <p:sp>
        <p:nvSpPr>
          <p:cNvPr id="7" name="矩形 6"/>
          <p:cNvSpPr/>
          <p:nvPr/>
        </p:nvSpPr>
        <p:spPr>
          <a:xfrm>
            <a:off x="9951329" y="5584325"/>
            <a:ext cx="1826141" cy="584775"/>
          </a:xfrm>
          <a:prstGeom prst="rect">
            <a:avLst/>
          </a:prstGeom>
        </p:spPr>
        <p:txBody>
          <a:bodyPr wrap="none">
            <a:spAutoFit/>
          </a:bodyPr>
          <a:lstStyle/>
          <a:p>
            <a:pPr lvl="0">
              <a:defRPr/>
            </a:pPr>
            <a:r>
              <a:rPr kumimoji="1" lang="zh-TW" altLang="en-US" sz="3200" kern="0" dirty="0">
                <a:solidFill>
                  <a:schemeClr val="tx2">
                    <a:lumMod val="75000"/>
                  </a:schemeClr>
                </a:solidFill>
                <a:latin typeface="+mj-ea"/>
                <a:ea typeface="+mj-ea"/>
              </a:rPr>
              <a:t>明年计画</a:t>
            </a:r>
            <a:endParaRPr kumimoji="1" lang="zh-CN" altLang="en-US" sz="3200" kern="0" dirty="0">
              <a:solidFill>
                <a:schemeClr val="tx2">
                  <a:lumMod val="75000"/>
                </a:schemeClr>
              </a:solidFill>
              <a:latin typeface="+mj-ea"/>
              <a:ea typeface="+mj-ea"/>
            </a:endParaRPr>
          </a:p>
        </p:txBody>
      </p:sp>
      <p:pic>
        <p:nvPicPr>
          <p:cNvPr id="3" name="圖片 2" descr="一張含有 文字 的圖片&#10;&#10;自動產生的描述"/>
          <p:cNvPicPr>
            <a:picLocks noChangeAspect="1"/>
          </p:cNvPicPr>
          <p:nvPr/>
        </p:nvPicPr>
        <p:blipFill rotWithShape="1">
          <a:blip r:embed="rId1">
            <a:extLst>
              <a:ext uri="{28A0092B-C50C-407E-A947-70E740481C1C}">
                <a14:useLocalDpi xmlns:a14="http://schemas.microsoft.com/office/drawing/2010/main" val="0"/>
              </a:ext>
            </a:extLst>
          </a:blip>
          <a:srcRect l="10851" t="8453"/>
          <a:stretch>
            <a:fillRect/>
          </a:stretch>
        </p:blipFill>
        <p:spPr>
          <a:xfrm>
            <a:off x="4359371" y="2926080"/>
            <a:ext cx="5501832" cy="3931920"/>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8"/>
          <p:cNvSpPr txBox="1"/>
          <p:nvPr/>
        </p:nvSpPr>
        <p:spPr>
          <a:xfrm>
            <a:off x="6218905" y="3163964"/>
            <a:ext cx="8289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2800" kern="0" dirty="0">
                <a:latin typeface="+mj-ea"/>
                <a:ea typeface="+mj-ea"/>
              </a:rPr>
              <a:t>01</a:t>
            </a:r>
            <a:endParaRPr kumimoji="1" lang="zh-CN" altLang="en-US" sz="2800" b="0" i="0" u="none" strike="noStrike" kern="0" cap="none" spc="0" normalizeH="0" baseline="0" noProof="0" dirty="0">
              <a:ln>
                <a:noFill/>
              </a:ln>
              <a:effectLst/>
              <a:uLnTx/>
              <a:uFillTx/>
              <a:latin typeface="+mj-ea"/>
              <a:ea typeface="+mj-ea"/>
            </a:endParaRPr>
          </a:p>
        </p:txBody>
      </p:sp>
      <p:sp>
        <p:nvSpPr>
          <p:cNvPr id="4" name="文本框 18"/>
          <p:cNvSpPr txBox="1"/>
          <p:nvPr/>
        </p:nvSpPr>
        <p:spPr>
          <a:xfrm>
            <a:off x="6955625" y="3160416"/>
            <a:ext cx="190209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2800" kern="0" dirty="0">
                <a:solidFill>
                  <a:schemeClr val="accent1"/>
                </a:solidFill>
                <a:latin typeface="+mj-ea"/>
                <a:ea typeface="+mj-ea"/>
              </a:rPr>
              <a:t>年度概况</a:t>
            </a:r>
            <a:endParaRPr kumimoji="1" lang="zh-CN" altLang="en-US" sz="2800" b="0" i="0" u="none" strike="noStrike" kern="0" cap="none" spc="0" normalizeH="0" baseline="0" noProof="0" dirty="0">
              <a:ln>
                <a:noFill/>
              </a:ln>
              <a:solidFill>
                <a:schemeClr val="accent1"/>
              </a:solidFill>
              <a:effectLst/>
              <a:uLnTx/>
              <a:uFillTx/>
              <a:latin typeface="+mj-ea"/>
              <a:ea typeface="+mj-ea"/>
            </a:endParaRPr>
          </a:p>
        </p:txBody>
      </p:sp>
      <p:sp>
        <p:nvSpPr>
          <p:cNvPr id="5" name="文本框 18"/>
          <p:cNvSpPr txBox="1"/>
          <p:nvPr/>
        </p:nvSpPr>
        <p:spPr>
          <a:xfrm>
            <a:off x="10171028" y="3158854"/>
            <a:ext cx="190209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2800" kern="0" dirty="0">
                <a:solidFill>
                  <a:schemeClr val="accent1"/>
                </a:solidFill>
                <a:latin typeface="+mj-ea"/>
                <a:ea typeface="+mj-ea"/>
              </a:rPr>
              <a:t>完成概况</a:t>
            </a:r>
            <a:endParaRPr kumimoji="1" lang="zh-CN" altLang="en-US" sz="2800" b="0" i="0" u="none" strike="noStrike" kern="0" cap="none" spc="0" normalizeH="0" baseline="0" noProof="0" dirty="0">
              <a:ln>
                <a:noFill/>
              </a:ln>
              <a:solidFill>
                <a:schemeClr val="accent1"/>
              </a:solidFill>
              <a:effectLst/>
              <a:uLnTx/>
              <a:uFillTx/>
              <a:latin typeface="+mj-ea"/>
              <a:ea typeface="+mj-ea"/>
            </a:endParaRPr>
          </a:p>
        </p:txBody>
      </p:sp>
      <p:sp>
        <p:nvSpPr>
          <p:cNvPr id="6" name="文本框 18"/>
          <p:cNvSpPr txBox="1"/>
          <p:nvPr/>
        </p:nvSpPr>
        <p:spPr>
          <a:xfrm>
            <a:off x="6955625" y="4639604"/>
            <a:ext cx="190209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2800" kern="0" dirty="0">
                <a:solidFill>
                  <a:schemeClr val="accent1"/>
                </a:solidFill>
                <a:latin typeface="+mj-ea"/>
                <a:ea typeface="+mj-ea"/>
              </a:rPr>
              <a:t>现状问题</a:t>
            </a:r>
            <a:endParaRPr kumimoji="1" lang="zh-CN" altLang="en-US" sz="2800" b="0" i="0" u="none" strike="noStrike" kern="0" cap="none" spc="0" normalizeH="0" baseline="0" noProof="0" dirty="0">
              <a:ln>
                <a:noFill/>
              </a:ln>
              <a:solidFill>
                <a:schemeClr val="accent1"/>
              </a:solidFill>
              <a:effectLst/>
              <a:uLnTx/>
              <a:uFillTx/>
              <a:latin typeface="+mj-ea"/>
              <a:ea typeface="+mj-ea"/>
            </a:endParaRPr>
          </a:p>
        </p:txBody>
      </p:sp>
      <p:sp>
        <p:nvSpPr>
          <p:cNvPr id="7" name="文本框 18"/>
          <p:cNvSpPr txBox="1"/>
          <p:nvPr/>
        </p:nvSpPr>
        <p:spPr>
          <a:xfrm>
            <a:off x="10171028" y="4639604"/>
            <a:ext cx="190209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2800" b="0" i="0" u="none" strike="noStrike" kern="0" cap="none" spc="0" normalizeH="0" baseline="0" noProof="0" dirty="0">
                <a:ln>
                  <a:noFill/>
                </a:ln>
                <a:solidFill>
                  <a:schemeClr val="accent1"/>
                </a:solidFill>
                <a:effectLst/>
                <a:uLnTx/>
                <a:uFillTx/>
                <a:latin typeface="+mj-ea"/>
                <a:ea typeface="+mj-ea"/>
              </a:rPr>
              <a:t>明年计划</a:t>
            </a:r>
            <a:endParaRPr kumimoji="1" lang="zh-CN" altLang="en-US" sz="2800" b="0" i="0" u="none" strike="noStrike" kern="0" cap="none" spc="0" normalizeH="0" baseline="0" noProof="0" dirty="0">
              <a:ln>
                <a:noFill/>
              </a:ln>
              <a:solidFill>
                <a:schemeClr val="accent1"/>
              </a:solidFill>
              <a:effectLst/>
              <a:uLnTx/>
              <a:uFillTx/>
              <a:latin typeface="+mj-ea"/>
              <a:ea typeface="+mj-ea"/>
            </a:endParaRPr>
          </a:p>
        </p:txBody>
      </p:sp>
      <p:sp>
        <p:nvSpPr>
          <p:cNvPr id="8" name="文本框 18"/>
          <p:cNvSpPr txBox="1"/>
          <p:nvPr/>
        </p:nvSpPr>
        <p:spPr>
          <a:xfrm>
            <a:off x="9401523" y="3157522"/>
            <a:ext cx="8289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2800" kern="0" dirty="0">
                <a:latin typeface="+mj-ea"/>
                <a:ea typeface="+mj-ea"/>
              </a:rPr>
              <a:t>02</a:t>
            </a:r>
            <a:endParaRPr kumimoji="1" lang="zh-CN" altLang="en-US" sz="2800" b="0" i="0" u="none" strike="noStrike" kern="0" cap="none" spc="0" normalizeH="0" baseline="0" noProof="0" dirty="0">
              <a:ln>
                <a:noFill/>
              </a:ln>
              <a:effectLst/>
              <a:uLnTx/>
              <a:uFillTx/>
              <a:latin typeface="+mj-ea"/>
              <a:ea typeface="+mj-ea"/>
            </a:endParaRPr>
          </a:p>
        </p:txBody>
      </p:sp>
      <p:sp>
        <p:nvSpPr>
          <p:cNvPr id="9" name="文本框 18"/>
          <p:cNvSpPr txBox="1"/>
          <p:nvPr/>
        </p:nvSpPr>
        <p:spPr>
          <a:xfrm>
            <a:off x="6218905" y="4639604"/>
            <a:ext cx="8289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2800" kern="0" dirty="0">
                <a:latin typeface="+mj-ea"/>
                <a:ea typeface="+mj-ea"/>
              </a:rPr>
              <a:t>03</a:t>
            </a:r>
            <a:endParaRPr kumimoji="1" lang="zh-CN" altLang="en-US" sz="2800" b="0" i="0" u="none" strike="noStrike" kern="0" cap="none" spc="0" normalizeH="0" baseline="0" noProof="0" dirty="0">
              <a:ln>
                <a:noFill/>
              </a:ln>
              <a:effectLst/>
              <a:uLnTx/>
              <a:uFillTx/>
              <a:latin typeface="+mj-ea"/>
              <a:ea typeface="+mj-ea"/>
            </a:endParaRPr>
          </a:p>
        </p:txBody>
      </p:sp>
      <p:sp>
        <p:nvSpPr>
          <p:cNvPr id="10" name="文本框 18"/>
          <p:cNvSpPr txBox="1"/>
          <p:nvPr/>
        </p:nvSpPr>
        <p:spPr>
          <a:xfrm>
            <a:off x="9401523" y="4639604"/>
            <a:ext cx="82899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2800" kern="0" dirty="0">
                <a:latin typeface="+mj-ea"/>
                <a:ea typeface="+mj-ea"/>
              </a:rPr>
              <a:t>04</a:t>
            </a:r>
            <a:endParaRPr kumimoji="1" lang="zh-CN" altLang="en-US" sz="2800" b="0" i="0" u="none" strike="noStrike" kern="0" cap="none" spc="0" normalizeH="0" baseline="0" noProof="0" dirty="0">
              <a:ln>
                <a:noFill/>
              </a:ln>
              <a:effectLst/>
              <a:uLnTx/>
              <a:uFillTx/>
              <a:latin typeface="+mj-ea"/>
              <a:ea typeface="+mj-ea"/>
            </a:endParaRPr>
          </a:p>
        </p:txBody>
      </p:sp>
      <p:pic>
        <p:nvPicPr>
          <p:cNvPr id="11" name="圖片 10" descr="一張含有 室外, 建築物, 城市, 直式 的圖片&#10;&#10;自動產生的描述"/>
          <p:cNvPicPr>
            <a:picLocks noChangeAspect="1"/>
          </p:cNvPicPr>
          <p:nvPr/>
        </p:nvPicPr>
        <p:blipFill rotWithShape="1">
          <a:blip r:embed="rId1" cstate="print">
            <a:extLst>
              <a:ext uri="{28A0092B-C50C-407E-A947-70E740481C1C}">
                <a14:useLocalDpi xmlns:a14="http://schemas.microsoft.com/office/drawing/2010/main" val="0"/>
              </a:ext>
            </a:extLst>
          </a:blip>
          <a:srcRect l="41789"/>
          <a:stretch>
            <a:fillRect/>
          </a:stretch>
        </p:blipFill>
        <p:spPr>
          <a:xfrm>
            <a:off x="0" y="0"/>
            <a:ext cx="5997945" cy="6858000"/>
          </a:xfrm>
          <a:prstGeom prst="rect">
            <a:avLst/>
          </a:prstGeom>
        </p:spPr>
      </p:pic>
      <p:sp>
        <p:nvSpPr>
          <p:cNvPr id="12" name="文本框 18"/>
          <p:cNvSpPr txBox="1"/>
          <p:nvPr/>
        </p:nvSpPr>
        <p:spPr>
          <a:xfrm>
            <a:off x="5754001" y="1003581"/>
            <a:ext cx="6437999" cy="13234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1" lang="en-US" altLang="zh-CN" sz="7800" b="0" i="0" u="none" strike="noStrike" kern="0" cap="none" spc="0" normalizeH="0" baseline="0" noProof="0" dirty="0">
                <a:ln>
                  <a:noFill/>
                </a:ln>
                <a:effectLst/>
                <a:uLnTx/>
                <a:uFillTx/>
                <a:latin typeface="+mj-ea"/>
                <a:ea typeface="+mj-ea"/>
              </a:rPr>
              <a:t>CONTENTS</a:t>
            </a:r>
            <a:endParaRPr kumimoji="1" lang="zh-CN" altLang="en-US" sz="7800" b="0" i="0" u="none" strike="noStrike" kern="0" cap="none" spc="0" normalizeH="0" baseline="0" noProof="0" dirty="0">
              <a:ln>
                <a:noFill/>
              </a:ln>
              <a:effectLst/>
              <a:uLnTx/>
              <a:uFillTx/>
              <a:latin typeface="+mj-ea"/>
              <a:ea typeface="+mj-ea"/>
            </a:endParaRPr>
          </a:p>
        </p:txBody>
      </p:sp>
      <p:sp>
        <p:nvSpPr>
          <p:cNvPr id="13" name="矩形 12"/>
          <p:cNvSpPr/>
          <p:nvPr/>
        </p:nvSpPr>
        <p:spPr>
          <a:xfrm>
            <a:off x="0" y="0"/>
            <a:ext cx="5997945" cy="6858000"/>
          </a:xfrm>
          <a:prstGeom prst="rect">
            <a:avLst/>
          </a:prstGeom>
          <a:solidFill>
            <a:schemeClr val="tx1">
              <a:alpha val="51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
        <p:nvSpPr>
          <p:cNvPr id="14" name="文本框 18"/>
          <p:cNvSpPr txBox="1"/>
          <p:nvPr/>
        </p:nvSpPr>
        <p:spPr>
          <a:xfrm>
            <a:off x="731838" y="476250"/>
            <a:ext cx="1902094"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accent2"/>
                </a:solidFill>
                <a:latin typeface="+mj-ea"/>
                <a:ea typeface="+mj-ea"/>
              </a:rPr>
              <a:t>目录</a:t>
            </a:r>
            <a:endParaRPr kumimoji="1" lang="zh-CN" altLang="en-US" sz="3200" b="0" i="0" u="none" strike="noStrike" kern="0" cap="none" spc="0" normalizeH="0" baseline="0" noProof="0" dirty="0">
              <a:ln>
                <a:noFill/>
              </a:ln>
              <a:solidFill>
                <a:schemeClr val="accent2"/>
              </a:solidFill>
              <a:effectLst/>
              <a:uLnTx/>
              <a:uFillTx/>
              <a:latin typeface="+mj-ea"/>
              <a:ea typeface="+mj-ea"/>
            </a:endParaRPr>
          </a:p>
        </p:txBody>
      </p:sp>
      <p:cxnSp>
        <p:nvCxnSpPr>
          <p:cNvPr id="15" name="直線接點 14"/>
          <p:cNvCxnSpPr/>
          <p:nvPr/>
        </p:nvCxnSpPr>
        <p:spPr>
          <a:xfrm flipV="1">
            <a:off x="6902285" y="3238501"/>
            <a:ext cx="0" cy="3733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線接點 15"/>
          <p:cNvCxnSpPr/>
          <p:nvPr/>
        </p:nvCxnSpPr>
        <p:spPr>
          <a:xfrm flipV="1">
            <a:off x="6902285" y="4703095"/>
            <a:ext cx="0" cy="3733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接點 16"/>
          <p:cNvCxnSpPr/>
          <p:nvPr/>
        </p:nvCxnSpPr>
        <p:spPr>
          <a:xfrm flipV="1">
            <a:off x="10108565" y="4703095"/>
            <a:ext cx="0" cy="3733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接點 17"/>
          <p:cNvCxnSpPr/>
          <p:nvPr/>
        </p:nvCxnSpPr>
        <p:spPr>
          <a:xfrm flipV="1">
            <a:off x="10108565" y="3242310"/>
            <a:ext cx="0" cy="3733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8"/>
          <p:cNvSpPr txBox="1"/>
          <p:nvPr/>
        </p:nvSpPr>
        <p:spPr>
          <a:xfrm>
            <a:off x="637853" y="459714"/>
            <a:ext cx="2621611"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明</a:t>
            </a:r>
            <a:r>
              <a:rPr kumimoji="1" lang="zh-CN" altLang="en-US" sz="3200" kern="0" dirty="0">
                <a:solidFill>
                  <a:schemeClr val="tx2">
                    <a:lumMod val="75000"/>
                  </a:schemeClr>
                </a:solidFill>
                <a:latin typeface="+mj-ea"/>
                <a:ea typeface="+mj-ea"/>
              </a:rPr>
              <a:t>年重点月份</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4" name="文本框 18"/>
          <p:cNvSpPr txBox="1"/>
          <p:nvPr/>
        </p:nvSpPr>
        <p:spPr>
          <a:xfrm>
            <a:off x="797547" y="915674"/>
            <a:ext cx="2621610"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KEY MONTH OF NEXT YEAR</a:t>
            </a:r>
            <a:endParaRPr lang="zh-TW" altLang="en-US" sz="1400" dirty="0">
              <a:solidFill>
                <a:srgbClr val="2F5597"/>
              </a:solidFill>
              <a:latin typeface="Arial Nova" panose="020B0504020202020204" pitchFamily="34" charset="0"/>
            </a:endParaRPr>
          </a:p>
        </p:txBody>
      </p:sp>
      <p:grpSp>
        <p:nvGrpSpPr>
          <p:cNvPr id="66" name="群組 65"/>
          <p:cNvGrpSpPr/>
          <p:nvPr/>
        </p:nvGrpSpPr>
        <p:grpSpPr>
          <a:xfrm>
            <a:off x="428263" y="1852431"/>
            <a:ext cx="1516284" cy="1948270"/>
            <a:chOff x="428263" y="1852431"/>
            <a:chExt cx="1516284" cy="1948270"/>
          </a:xfrm>
        </p:grpSpPr>
        <p:sp>
          <p:nvSpPr>
            <p:cNvPr id="6" name="Freeform 3"/>
            <p:cNvSpPr/>
            <p:nvPr/>
          </p:nvSpPr>
          <p:spPr bwMode="auto">
            <a:xfrm>
              <a:off x="428263" y="2306863"/>
              <a:ext cx="1516284" cy="1493838"/>
            </a:xfrm>
            <a:custGeom>
              <a:avLst/>
              <a:gdLst>
                <a:gd name="T0" fmla="*/ 738 w 770"/>
                <a:gd name="T1" fmla="*/ 0 h 639"/>
                <a:gd name="T2" fmla="*/ 31 w 770"/>
                <a:gd name="T3" fmla="*/ 0 h 639"/>
                <a:gd name="T4" fmla="*/ 0 w 770"/>
                <a:gd name="T5" fmla="*/ 33 h 639"/>
                <a:gd name="T6" fmla="*/ 0 w 770"/>
                <a:gd name="T7" fmla="*/ 605 h 639"/>
                <a:gd name="T8" fmla="*/ 31 w 770"/>
                <a:gd name="T9" fmla="*/ 639 h 639"/>
                <a:gd name="T10" fmla="*/ 738 w 770"/>
                <a:gd name="T11" fmla="*/ 639 h 639"/>
                <a:gd name="T12" fmla="*/ 770 w 770"/>
                <a:gd name="T13" fmla="*/ 605 h 639"/>
                <a:gd name="T14" fmla="*/ 770 w 770"/>
                <a:gd name="T15" fmla="*/ 33 h 639"/>
                <a:gd name="T16" fmla="*/ 738 w 770"/>
                <a:gd name="T1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39">
                  <a:moveTo>
                    <a:pt x="738" y="0"/>
                  </a:moveTo>
                  <a:cubicBezTo>
                    <a:pt x="31" y="0"/>
                    <a:pt x="31" y="0"/>
                    <a:pt x="31" y="0"/>
                  </a:cubicBezTo>
                  <a:cubicBezTo>
                    <a:pt x="14" y="0"/>
                    <a:pt x="0" y="15"/>
                    <a:pt x="0" y="33"/>
                  </a:cubicBezTo>
                  <a:cubicBezTo>
                    <a:pt x="0" y="605"/>
                    <a:pt x="0" y="605"/>
                    <a:pt x="0" y="605"/>
                  </a:cubicBezTo>
                  <a:cubicBezTo>
                    <a:pt x="0" y="624"/>
                    <a:pt x="14" y="639"/>
                    <a:pt x="31" y="639"/>
                  </a:cubicBezTo>
                  <a:cubicBezTo>
                    <a:pt x="738" y="639"/>
                    <a:pt x="738" y="639"/>
                    <a:pt x="738" y="639"/>
                  </a:cubicBezTo>
                  <a:cubicBezTo>
                    <a:pt x="756" y="639"/>
                    <a:pt x="770" y="624"/>
                    <a:pt x="770" y="605"/>
                  </a:cubicBezTo>
                  <a:cubicBezTo>
                    <a:pt x="770" y="33"/>
                    <a:pt x="770" y="33"/>
                    <a:pt x="770" y="33"/>
                  </a:cubicBezTo>
                  <a:cubicBezTo>
                    <a:pt x="770" y="15"/>
                    <a:pt x="756" y="0"/>
                    <a:pt x="738" y="0"/>
                  </a:cubicBezTo>
                  <a:close/>
                </a:path>
              </a:pathLst>
            </a:custGeom>
            <a:solidFill>
              <a:schemeClr val="bg2"/>
            </a:solidFill>
            <a:ln>
              <a:noFill/>
            </a:ln>
          </p:spPr>
          <p:txBody>
            <a:bodyPr vert="horz" wrap="square" lIns="91440" tIns="45720" rIns="91440" bIns="45720" numCol="1" anchor="t" anchorCtr="0" compatLnSpc="1"/>
            <a:lstStyle/>
            <a:p>
              <a:endParaRPr lang="id-ID" sz="1600">
                <a:solidFill>
                  <a:schemeClr val="bg2"/>
                </a:solidFill>
                <a:latin typeface="Arial" panose="020B0604020202020204" pitchFamily="34" charset="0"/>
                <a:cs typeface="Arial" panose="020B0604020202020204" pitchFamily="34" charset="0"/>
              </a:endParaRPr>
            </a:p>
          </p:txBody>
        </p:sp>
        <p:sp>
          <p:nvSpPr>
            <p:cNvPr id="7" name="TextBox 101"/>
            <p:cNvSpPr txBox="1"/>
            <p:nvPr/>
          </p:nvSpPr>
          <p:spPr>
            <a:xfrm>
              <a:off x="963774" y="2431289"/>
              <a:ext cx="44526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1</a:t>
              </a:r>
              <a:endParaRPr lang="id-ID" sz="4800" dirty="0">
                <a:solidFill>
                  <a:schemeClr val="bg1"/>
                </a:solidFill>
                <a:latin typeface="+mj-ea"/>
                <a:ea typeface="+mj-ea"/>
                <a:cs typeface="Arial" panose="020B0604020202020204" pitchFamily="34" charset="0"/>
              </a:endParaRPr>
            </a:p>
          </p:txBody>
        </p:sp>
        <p:sp>
          <p:nvSpPr>
            <p:cNvPr id="8" name="文本框 17"/>
            <p:cNvSpPr txBox="1"/>
            <p:nvPr/>
          </p:nvSpPr>
          <p:spPr>
            <a:xfrm>
              <a:off x="687437"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b="0" i="0" u="none" strike="noStrike" kern="1200" cap="none" spc="0" normalizeH="0" baseline="0" noProof="0" dirty="0">
                  <a:ln>
                    <a:noFill/>
                  </a:ln>
                  <a:solidFill>
                    <a:schemeClr val="accent1"/>
                  </a:solidFill>
                  <a:effectLst/>
                  <a:uLnTx/>
                  <a:uFillTx/>
                  <a:latin typeface="+mn-ea"/>
                  <a:cs typeface="+mn-cs"/>
                </a:rPr>
                <a:t>1</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9" name="文本框 17"/>
            <p:cNvSpPr txBox="1"/>
            <p:nvPr/>
          </p:nvSpPr>
          <p:spPr>
            <a:xfrm>
              <a:off x="687437"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人员培训</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10" name="群組 9"/>
          <p:cNvGrpSpPr/>
          <p:nvPr/>
        </p:nvGrpSpPr>
        <p:grpSpPr>
          <a:xfrm>
            <a:off x="2384093" y="1852431"/>
            <a:ext cx="1516284" cy="1948270"/>
            <a:chOff x="2384093" y="1852431"/>
            <a:chExt cx="1516284" cy="1948270"/>
          </a:xfrm>
        </p:grpSpPr>
        <p:sp>
          <p:nvSpPr>
            <p:cNvPr id="11" name="Freeform 13"/>
            <p:cNvSpPr/>
            <p:nvPr/>
          </p:nvSpPr>
          <p:spPr bwMode="auto">
            <a:xfrm>
              <a:off x="2384093" y="2306863"/>
              <a:ext cx="1516284" cy="1493838"/>
            </a:xfrm>
            <a:custGeom>
              <a:avLst/>
              <a:gdLst>
                <a:gd name="T0" fmla="*/ 738 w 770"/>
                <a:gd name="T1" fmla="*/ 0 h 639"/>
                <a:gd name="T2" fmla="*/ 31 w 770"/>
                <a:gd name="T3" fmla="*/ 0 h 639"/>
                <a:gd name="T4" fmla="*/ 0 w 770"/>
                <a:gd name="T5" fmla="*/ 33 h 639"/>
                <a:gd name="T6" fmla="*/ 0 w 770"/>
                <a:gd name="T7" fmla="*/ 605 h 639"/>
                <a:gd name="T8" fmla="*/ 31 w 770"/>
                <a:gd name="T9" fmla="*/ 639 h 639"/>
                <a:gd name="T10" fmla="*/ 738 w 770"/>
                <a:gd name="T11" fmla="*/ 639 h 639"/>
                <a:gd name="T12" fmla="*/ 770 w 770"/>
                <a:gd name="T13" fmla="*/ 605 h 639"/>
                <a:gd name="T14" fmla="*/ 770 w 770"/>
                <a:gd name="T15" fmla="*/ 33 h 639"/>
                <a:gd name="T16" fmla="*/ 738 w 770"/>
                <a:gd name="T1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39">
                  <a:moveTo>
                    <a:pt x="738" y="0"/>
                  </a:moveTo>
                  <a:cubicBezTo>
                    <a:pt x="31" y="0"/>
                    <a:pt x="31" y="0"/>
                    <a:pt x="31" y="0"/>
                  </a:cubicBezTo>
                  <a:cubicBezTo>
                    <a:pt x="14" y="0"/>
                    <a:pt x="0" y="15"/>
                    <a:pt x="0" y="33"/>
                  </a:cubicBezTo>
                  <a:cubicBezTo>
                    <a:pt x="0" y="605"/>
                    <a:pt x="0" y="605"/>
                    <a:pt x="0" y="605"/>
                  </a:cubicBezTo>
                  <a:cubicBezTo>
                    <a:pt x="0" y="624"/>
                    <a:pt x="14" y="639"/>
                    <a:pt x="31" y="639"/>
                  </a:cubicBezTo>
                  <a:cubicBezTo>
                    <a:pt x="738" y="639"/>
                    <a:pt x="738" y="639"/>
                    <a:pt x="738" y="639"/>
                  </a:cubicBezTo>
                  <a:cubicBezTo>
                    <a:pt x="756" y="639"/>
                    <a:pt x="770" y="624"/>
                    <a:pt x="770" y="605"/>
                  </a:cubicBezTo>
                  <a:cubicBezTo>
                    <a:pt x="770" y="33"/>
                    <a:pt x="770" y="33"/>
                    <a:pt x="770" y="33"/>
                  </a:cubicBezTo>
                  <a:cubicBezTo>
                    <a:pt x="770" y="15"/>
                    <a:pt x="756" y="0"/>
                    <a:pt x="738" y="0"/>
                  </a:cubicBezTo>
                  <a:close/>
                </a:path>
              </a:pathLst>
            </a:custGeom>
            <a:solidFill>
              <a:schemeClr val="bg2"/>
            </a:solidFill>
            <a:ln>
              <a:noFill/>
            </a:ln>
          </p:spPr>
          <p:txBody>
            <a:bodyPr vert="horz" wrap="square" lIns="91440" tIns="45720" rIns="91440" bIns="45720" numCol="1" anchor="t" anchorCtr="0" compatLnSpc="1"/>
            <a:lstStyle/>
            <a:p>
              <a:endParaRPr lang="id-ID" sz="1600">
                <a:latin typeface="Arial" panose="020B0604020202020204" pitchFamily="34" charset="0"/>
                <a:cs typeface="Arial" panose="020B0604020202020204" pitchFamily="34" charset="0"/>
              </a:endParaRPr>
            </a:p>
          </p:txBody>
        </p:sp>
        <p:sp>
          <p:nvSpPr>
            <p:cNvPr id="12" name="TextBox 106"/>
            <p:cNvSpPr txBox="1"/>
            <p:nvPr/>
          </p:nvSpPr>
          <p:spPr>
            <a:xfrm>
              <a:off x="2505703" y="2431289"/>
              <a:ext cx="1069865"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12</a:t>
              </a:r>
              <a:endParaRPr lang="id-ID" sz="4800" dirty="0">
                <a:solidFill>
                  <a:schemeClr val="bg1"/>
                </a:solidFill>
                <a:latin typeface="+mj-ea"/>
                <a:ea typeface="+mj-ea"/>
                <a:cs typeface="Arial" panose="020B0604020202020204" pitchFamily="34" charset="0"/>
              </a:endParaRPr>
            </a:p>
          </p:txBody>
        </p:sp>
        <p:sp>
          <p:nvSpPr>
            <p:cNvPr id="13" name="文本框 17"/>
            <p:cNvSpPr txBox="1"/>
            <p:nvPr/>
          </p:nvSpPr>
          <p:spPr>
            <a:xfrm>
              <a:off x="2643267"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dirty="0">
                  <a:solidFill>
                    <a:schemeClr val="accent1"/>
                  </a:solidFill>
                  <a:latin typeface="+mn-ea"/>
                </a:rPr>
                <a:t>2</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14" name="文本框 17"/>
            <p:cNvSpPr txBox="1"/>
            <p:nvPr/>
          </p:nvSpPr>
          <p:spPr>
            <a:xfrm>
              <a:off x="2643267"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15" name="群組 14"/>
          <p:cNvGrpSpPr/>
          <p:nvPr/>
        </p:nvGrpSpPr>
        <p:grpSpPr>
          <a:xfrm>
            <a:off x="4330793" y="1852431"/>
            <a:ext cx="1516284" cy="1948270"/>
            <a:chOff x="4330793" y="1852431"/>
            <a:chExt cx="1516284" cy="1948270"/>
          </a:xfrm>
        </p:grpSpPr>
        <p:sp>
          <p:nvSpPr>
            <p:cNvPr id="16" name="Freeform 22"/>
            <p:cNvSpPr/>
            <p:nvPr/>
          </p:nvSpPr>
          <p:spPr bwMode="auto">
            <a:xfrm>
              <a:off x="4330793" y="2306863"/>
              <a:ext cx="1516284" cy="1493838"/>
            </a:xfrm>
            <a:custGeom>
              <a:avLst/>
              <a:gdLst>
                <a:gd name="T0" fmla="*/ 739 w 770"/>
                <a:gd name="T1" fmla="*/ 0 h 639"/>
                <a:gd name="T2" fmla="*/ 32 w 770"/>
                <a:gd name="T3" fmla="*/ 0 h 639"/>
                <a:gd name="T4" fmla="*/ 0 w 770"/>
                <a:gd name="T5" fmla="*/ 34 h 639"/>
                <a:gd name="T6" fmla="*/ 0 w 770"/>
                <a:gd name="T7" fmla="*/ 606 h 639"/>
                <a:gd name="T8" fmla="*/ 32 w 770"/>
                <a:gd name="T9" fmla="*/ 639 h 639"/>
                <a:gd name="T10" fmla="*/ 739 w 770"/>
                <a:gd name="T11" fmla="*/ 639 h 639"/>
                <a:gd name="T12" fmla="*/ 770 w 770"/>
                <a:gd name="T13" fmla="*/ 606 h 639"/>
                <a:gd name="T14" fmla="*/ 770 w 770"/>
                <a:gd name="T15" fmla="*/ 34 h 639"/>
                <a:gd name="T16" fmla="*/ 739 w 770"/>
                <a:gd name="T1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39">
                  <a:moveTo>
                    <a:pt x="739" y="0"/>
                  </a:moveTo>
                  <a:cubicBezTo>
                    <a:pt x="32" y="0"/>
                    <a:pt x="32" y="0"/>
                    <a:pt x="32" y="0"/>
                  </a:cubicBezTo>
                  <a:cubicBezTo>
                    <a:pt x="14" y="0"/>
                    <a:pt x="0" y="15"/>
                    <a:pt x="0" y="34"/>
                  </a:cubicBezTo>
                  <a:cubicBezTo>
                    <a:pt x="0" y="606"/>
                    <a:pt x="0" y="606"/>
                    <a:pt x="0" y="606"/>
                  </a:cubicBezTo>
                  <a:cubicBezTo>
                    <a:pt x="0" y="624"/>
                    <a:pt x="14" y="639"/>
                    <a:pt x="32" y="639"/>
                  </a:cubicBezTo>
                  <a:cubicBezTo>
                    <a:pt x="739" y="639"/>
                    <a:pt x="739" y="639"/>
                    <a:pt x="739" y="639"/>
                  </a:cubicBezTo>
                  <a:cubicBezTo>
                    <a:pt x="756" y="639"/>
                    <a:pt x="770" y="624"/>
                    <a:pt x="770" y="606"/>
                  </a:cubicBezTo>
                  <a:cubicBezTo>
                    <a:pt x="770" y="34"/>
                    <a:pt x="770" y="34"/>
                    <a:pt x="770" y="34"/>
                  </a:cubicBezTo>
                  <a:cubicBezTo>
                    <a:pt x="770" y="15"/>
                    <a:pt x="756" y="0"/>
                    <a:pt x="739" y="0"/>
                  </a:cubicBezTo>
                  <a:close/>
                </a:path>
              </a:pathLst>
            </a:custGeom>
            <a:solidFill>
              <a:schemeClr val="bg2"/>
            </a:solidFill>
            <a:ln>
              <a:noFill/>
            </a:ln>
          </p:spPr>
          <p:txBody>
            <a:bodyPr vert="horz" wrap="square" lIns="91440" tIns="45720" rIns="91440" bIns="45720" numCol="1" anchor="t" anchorCtr="0" compatLnSpc="1"/>
            <a:lstStyle/>
            <a:p>
              <a:endParaRPr lang="id-ID" sz="1600">
                <a:latin typeface="Arial" panose="020B0604020202020204" pitchFamily="34" charset="0"/>
                <a:cs typeface="Arial" panose="020B0604020202020204" pitchFamily="34" charset="0"/>
              </a:endParaRPr>
            </a:p>
          </p:txBody>
        </p:sp>
        <p:sp>
          <p:nvSpPr>
            <p:cNvPr id="17" name="TextBox 118"/>
            <p:cNvSpPr txBox="1"/>
            <p:nvPr/>
          </p:nvSpPr>
          <p:spPr>
            <a:xfrm>
              <a:off x="4591669" y="2431289"/>
              <a:ext cx="99453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23</a:t>
              </a:r>
              <a:endParaRPr lang="id-ID" sz="4800" dirty="0">
                <a:solidFill>
                  <a:schemeClr val="bg1"/>
                </a:solidFill>
                <a:latin typeface="+mj-ea"/>
                <a:ea typeface="+mj-ea"/>
                <a:cs typeface="Arial" panose="020B0604020202020204" pitchFamily="34" charset="0"/>
              </a:endParaRPr>
            </a:p>
          </p:txBody>
        </p:sp>
        <p:sp>
          <p:nvSpPr>
            <p:cNvPr id="18" name="文本框 17"/>
            <p:cNvSpPr txBox="1"/>
            <p:nvPr/>
          </p:nvSpPr>
          <p:spPr>
            <a:xfrm>
              <a:off x="4589967"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dirty="0">
                  <a:solidFill>
                    <a:schemeClr val="accent1"/>
                  </a:solidFill>
                  <a:latin typeface="+mn-ea"/>
                </a:rPr>
                <a:t>3</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19" name="文本框 17"/>
            <p:cNvSpPr txBox="1"/>
            <p:nvPr/>
          </p:nvSpPr>
          <p:spPr>
            <a:xfrm>
              <a:off x="4589967"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20" name="群組 19"/>
          <p:cNvGrpSpPr/>
          <p:nvPr/>
        </p:nvGrpSpPr>
        <p:grpSpPr>
          <a:xfrm>
            <a:off x="6321093" y="1852431"/>
            <a:ext cx="1516284" cy="1948270"/>
            <a:chOff x="6321093" y="1852431"/>
            <a:chExt cx="1516284" cy="1948270"/>
          </a:xfrm>
        </p:grpSpPr>
        <p:sp>
          <p:nvSpPr>
            <p:cNvPr id="21" name="Freeform 28"/>
            <p:cNvSpPr/>
            <p:nvPr/>
          </p:nvSpPr>
          <p:spPr bwMode="auto">
            <a:xfrm>
              <a:off x="6321093" y="2306863"/>
              <a:ext cx="1516284" cy="1493838"/>
            </a:xfrm>
            <a:custGeom>
              <a:avLst/>
              <a:gdLst>
                <a:gd name="T0" fmla="*/ 738 w 770"/>
                <a:gd name="T1" fmla="*/ 0 h 639"/>
                <a:gd name="T2" fmla="*/ 31 w 770"/>
                <a:gd name="T3" fmla="*/ 0 h 639"/>
                <a:gd name="T4" fmla="*/ 0 w 770"/>
                <a:gd name="T5" fmla="*/ 33 h 639"/>
                <a:gd name="T6" fmla="*/ 0 w 770"/>
                <a:gd name="T7" fmla="*/ 605 h 639"/>
                <a:gd name="T8" fmla="*/ 31 w 770"/>
                <a:gd name="T9" fmla="*/ 639 h 639"/>
                <a:gd name="T10" fmla="*/ 738 w 770"/>
                <a:gd name="T11" fmla="*/ 639 h 639"/>
                <a:gd name="T12" fmla="*/ 770 w 770"/>
                <a:gd name="T13" fmla="*/ 605 h 639"/>
                <a:gd name="T14" fmla="*/ 770 w 770"/>
                <a:gd name="T15" fmla="*/ 33 h 639"/>
                <a:gd name="T16" fmla="*/ 738 w 770"/>
                <a:gd name="T1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39">
                  <a:moveTo>
                    <a:pt x="738" y="0"/>
                  </a:moveTo>
                  <a:cubicBezTo>
                    <a:pt x="31" y="0"/>
                    <a:pt x="31" y="0"/>
                    <a:pt x="31" y="0"/>
                  </a:cubicBezTo>
                  <a:cubicBezTo>
                    <a:pt x="14" y="0"/>
                    <a:pt x="0" y="15"/>
                    <a:pt x="0" y="33"/>
                  </a:cubicBezTo>
                  <a:cubicBezTo>
                    <a:pt x="0" y="605"/>
                    <a:pt x="0" y="605"/>
                    <a:pt x="0" y="605"/>
                  </a:cubicBezTo>
                  <a:cubicBezTo>
                    <a:pt x="0" y="624"/>
                    <a:pt x="14" y="639"/>
                    <a:pt x="31" y="639"/>
                  </a:cubicBezTo>
                  <a:cubicBezTo>
                    <a:pt x="738" y="639"/>
                    <a:pt x="738" y="639"/>
                    <a:pt x="738" y="639"/>
                  </a:cubicBezTo>
                  <a:cubicBezTo>
                    <a:pt x="755" y="639"/>
                    <a:pt x="770" y="624"/>
                    <a:pt x="770" y="605"/>
                  </a:cubicBezTo>
                  <a:cubicBezTo>
                    <a:pt x="770" y="33"/>
                    <a:pt x="770" y="33"/>
                    <a:pt x="770" y="33"/>
                  </a:cubicBezTo>
                  <a:cubicBezTo>
                    <a:pt x="770" y="15"/>
                    <a:pt x="755" y="0"/>
                    <a:pt x="738" y="0"/>
                  </a:cubicBezTo>
                  <a:close/>
                </a:path>
              </a:pathLst>
            </a:custGeom>
            <a:solidFill>
              <a:schemeClr val="bg2"/>
            </a:solidFill>
            <a:ln>
              <a:noFill/>
            </a:ln>
          </p:spPr>
          <p:txBody>
            <a:bodyPr vert="horz" wrap="square" lIns="91440" tIns="45720" rIns="91440" bIns="45720" numCol="1" anchor="t" anchorCtr="0" compatLnSpc="1"/>
            <a:lstStyle/>
            <a:p>
              <a:endParaRPr lang="id-ID" sz="1600">
                <a:latin typeface="Arial" panose="020B0604020202020204" pitchFamily="34" charset="0"/>
                <a:cs typeface="Arial" panose="020B0604020202020204" pitchFamily="34" charset="0"/>
              </a:endParaRPr>
            </a:p>
          </p:txBody>
        </p:sp>
        <p:sp>
          <p:nvSpPr>
            <p:cNvPr id="22" name="TextBox 122"/>
            <p:cNvSpPr txBox="1"/>
            <p:nvPr/>
          </p:nvSpPr>
          <p:spPr>
            <a:xfrm>
              <a:off x="6856604" y="2429514"/>
              <a:ext cx="44526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8</a:t>
              </a:r>
              <a:endParaRPr lang="id-ID" sz="4800" dirty="0">
                <a:solidFill>
                  <a:schemeClr val="bg1"/>
                </a:solidFill>
                <a:latin typeface="+mj-ea"/>
                <a:ea typeface="+mj-ea"/>
                <a:cs typeface="Arial" panose="020B0604020202020204" pitchFamily="34" charset="0"/>
              </a:endParaRPr>
            </a:p>
          </p:txBody>
        </p:sp>
        <p:sp>
          <p:nvSpPr>
            <p:cNvPr id="23" name="文本框 17"/>
            <p:cNvSpPr txBox="1"/>
            <p:nvPr/>
          </p:nvSpPr>
          <p:spPr>
            <a:xfrm>
              <a:off x="6580267"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dirty="0">
                  <a:solidFill>
                    <a:schemeClr val="accent1"/>
                  </a:solidFill>
                  <a:latin typeface="+mn-ea"/>
                </a:rPr>
                <a:t>4</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24" name="文本框 17"/>
            <p:cNvSpPr txBox="1"/>
            <p:nvPr/>
          </p:nvSpPr>
          <p:spPr>
            <a:xfrm>
              <a:off x="6580267"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25" name="群組 24"/>
          <p:cNvGrpSpPr/>
          <p:nvPr/>
        </p:nvGrpSpPr>
        <p:grpSpPr>
          <a:xfrm>
            <a:off x="8274483" y="1852431"/>
            <a:ext cx="1516284" cy="1948270"/>
            <a:chOff x="8274483" y="1852431"/>
            <a:chExt cx="1516284" cy="1948270"/>
          </a:xfrm>
        </p:grpSpPr>
        <p:sp>
          <p:nvSpPr>
            <p:cNvPr id="26" name="Freeform 34"/>
            <p:cNvSpPr/>
            <p:nvPr/>
          </p:nvSpPr>
          <p:spPr bwMode="auto">
            <a:xfrm>
              <a:off x="8274483" y="2305276"/>
              <a:ext cx="1516284" cy="1495425"/>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5"/>
                    <a:pt x="0" y="34"/>
                  </a:cubicBezTo>
                  <a:cubicBezTo>
                    <a:pt x="0" y="606"/>
                    <a:pt x="0" y="606"/>
                    <a:pt x="0" y="606"/>
                  </a:cubicBezTo>
                  <a:cubicBezTo>
                    <a:pt x="0" y="624"/>
                    <a:pt x="14" y="640"/>
                    <a:pt x="31" y="640"/>
                  </a:cubicBezTo>
                  <a:cubicBezTo>
                    <a:pt x="738" y="640"/>
                    <a:pt x="738" y="640"/>
                    <a:pt x="738" y="640"/>
                  </a:cubicBezTo>
                  <a:cubicBezTo>
                    <a:pt x="755" y="640"/>
                    <a:pt x="770" y="624"/>
                    <a:pt x="770" y="606"/>
                  </a:cubicBezTo>
                  <a:cubicBezTo>
                    <a:pt x="770" y="34"/>
                    <a:pt x="770" y="34"/>
                    <a:pt x="770" y="34"/>
                  </a:cubicBezTo>
                  <a:cubicBezTo>
                    <a:pt x="770" y="15"/>
                    <a:pt x="755" y="0"/>
                    <a:pt x="738" y="0"/>
                  </a:cubicBezTo>
                  <a:close/>
                </a:path>
              </a:pathLst>
            </a:custGeom>
            <a:solidFill>
              <a:schemeClr val="bg2"/>
            </a:solidFill>
            <a:ln>
              <a:noFill/>
            </a:ln>
          </p:spPr>
          <p:txBody>
            <a:bodyPr vert="horz" wrap="square" lIns="91440" tIns="45720" rIns="91440" bIns="45720" numCol="1" anchor="t" anchorCtr="0" compatLnSpc="1"/>
            <a:lstStyle/>
            <a:p>
              <a:endParaRPr lang="id-ID" sz="1600">
                <a:latin typeface="Arial" panose="020B0604020202020204" pitchFamily="34" charset="0"/>
                <a:cs typeface="Arial" panose="020B0604020202020204" pitchFamily="34" charset="0"/>
              </a:endParaRPr>
            </a:p>
          </p:txBody>
        </p:sp>
        <p:grpSp>
          <p:nvGrpSpPr>
            <p:cNvPr id="27" name="群組 26"/>
            <p:cNvGrpSpPr/>
            <p:nvPr/>
          </p:nvGrpSpPr>
          <p:grpSpPr>
            <a:xfrm>
              <a:off x="8547170" y="1852431"/>
              <a:ext cx="997936" cy="1760520"/>
              <a:chOff x="8547170" y="1852431"/>
              <a:chExt cx="997936" cy="1760520"/>
            </a:xfrm>
          </p:grpSpPr>
          <p:sp>
            <p:nvSpPr>
              <p:cNvPr id="28" name="TextBox 126"/>
              <p:cNvSpPr txBox="1"/>
              <p:nvPr/>
            </p:nvSpPr>
            <p:spPr>
              <a:xfrm>
                <a:off x="8823507" y="2429513"/>
                <a:ext cx="44526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5</a:t>
                </a:r>
                <a:endParaRPr lang="id-ID" sz="4800" dirty="0">
                  <a:solidFill>
                    <a:schemeClr val="bg1"/>
                  </a:solidFill>
                  <a:latin typeface="+mj-ea"/>
                  <a:ea typeface="+mj-ea"/>
                  <a:cs typeface="Arial" panose="020B0604020202020204" pitchFamily="34" charset="0"/>
                </a:endParaRPr>
              </a:p>
            </p:txBody>
          </p:sp>
          <p:sp>
            <p:nvSpPr>
              <p:cNvPr id="29" name="文本框 17"/>
              <p:cNvSpPr txBox="1"/>
              <p:nvPr/>
            </p:nvSpPr>
            <p:spPr>
              <a:xfrm>
                <a:off x="8547170"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dirty="0">
                    <a:solidFill>
                      <a:schemeClr val="accent1"/>
                    </a:solidFill>
                    <a:latin typeface="+mn-ea"/>
                  </a:rPr>
                  <a:t>5</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30" name="文本框 17"/>
              <p:cNvSpPr txBox="1"/>
              <p:nvPr/>
            </p:nvSpPr>
            <p:spPr>
              <a:xfrm>
                <a:off x="8547170"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grpSp>
        <p:nvGrpSpPr>
          <p:cNvPr id="2" name="群組 1"/>
          <p:cNvGrpSpPr/>
          <p:nvPr/>
        </p:nvGrpSpPr>
        <p:grpSpPr>
          <a:xfrm>
            <a:off x="10243805" y="1852431"/>
            <a:ext cx="1516284" cy="1948270"/>
            <a:chOff x="10243805" y="1852431"/>
            <a:chExt cx="1516284" cy="1948270"/>
          </a:xfrm>
        </p:grpSpPr>
        <p:sp>
          <p:nvSpPr>
            <p:cNvPr id="32" name="Freeform 38"/>
            <p:cNvSpPr/>
            <p:nvPr/>
          </p:nvSpPr>
          <p:spPr bwMode="auto">
            <a:xfrm>
              <a:off x="10243805" y="2305276"/>
              <a:ext cx="1516284" cy="1495425"/>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5"/>
                    <a:pt x="0" y="34"/>
                  </a:cubicBezTo>
                  <a:cubicBezTo>
                    <a:pt x="0" y="606"/>
                    <a:pt x="0" y="606"/>
                    <a:pt x="0" y="606"/>
                  </a:cubicBezTo>
                  <a:cubicBezTo>
                    <a:pt x="0" y="624"/>
                    <a:pt x="14" y="640"/>
                    <a:pt x="31" y="640"/>
                  </a:cubicBezTo>
                  <a:cubicBezTo>
                    <a:pt x="738" y="640"/>
                    <a:pt x="738" y="640"/>
                    <a:pt x="738" y="640"/>
                  </a:cubicBezTo>
                  <a:cubicBezTo>
                    <a:pt x="756" y="640"/>
                    <a:pt x="770" y="624"/>
                    <a:pt x="770" y="606"/>
                  </a:cubicBezTo>
                  <a:cubicBezTo>
                    <a:pt x="770" y="34"/>
                    <a:pt x="770" y="34"/>
                    <a:pt x="770" y="34"/>
                  </a:cubicBezTo>
                  <a:cubicBezTo>
                    <a:pt x="770" y="15"/>
                    <a:pt x="756" y="0"/>
                    <a:pt x="738" y="0"/>
                  </a:cubicBezTo>
                  <a:close/>
                </a:path>
              </a:pathLst>
            </a:custGeom>
            <a:solidFill>
              <a:schemeClr val="bg2"/>
            </a:solidFill>
            <a:ln>
              <a:noFill/>
            </a:ln>
          </p:spPr>
          <p:txBody>
            <a:bodyPr vert="horz" wrap="square" lIns="91440" tIns="45720" rIns="91440" bIns="45720" numCol="1" anchor="t" anchorCtr="0" compatLnSpc="1"/>
            <a:lstStyle/>
            <a:p>
              <a:endParaRPr lang="id-ID" sz="1600">
                <a:latin typeface="Arial" panose="020B0604020202020204" pitchFamily="34" charset="0"/>
                <a:cs typeface="Arial" panose="020B0604020202020204" pitchFamily="34" charset="0"/>
              </a:endParaRPr>
            </a:p>
          </p:txBody>
        </p:sp>
        <p:sp>
          <p:nvSpPr>
            <p:cNvPr id="33" name="TextBox 130"/>
            <p:cNvSpPr txBox="1"/>
            <p:nvPr/>
          </p:nvSpPr>
          <p:spPr>
            <a:xfrm>
              <a:off x="10524477" y="2431289"/>
              <a:ext cx="954940"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19</a:t>
              </a:r>
              <a:endParaRPr lang="id-ID" sz="4800" dirty="0">
                <a:solidFill>
                  <a:schemeClr val="bg1"/>
                </a:solidFill>
                <a:latin typeface="+mj-ea"/>
                <a:ea typeface="+mj-ea"/>
                <a:cs typeface="Arial" panose="020B0604020202020204" pitchFamily="34" charset="0"/>
              </a:endParaRPr>
            </a:p>
          </p:txBody>
        </p:sp>
        <p:sp>
          <p:nvSpPr>
            <p:cNvPr id="34" name="文本框 17"/>
            <p:cNvSpPr txBox="1"/>
            <p:nvPr/>
          </p:nvSpPr>
          <p:spPr>
            <a:xfrm>
              <a:off x="10502979" y="1852431"/>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dirty="0">
                  <a:solidFill>
                    <a:schemeClr val="accent1"/>
                  </a:solidFill>
                  <a:latin typeface="+mn-ea"/>
                </a:rPr>
                <a:t>6</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35" name="文本框 17"/>
            <p:cNvSpPr txBox="1"/>
            <p:nvPr/>
          </p:nvSpPr>
          <p:spPr>
            <a:xfrm>
              <a:off x="10502979" y="3274397"/>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36" name="群組 35"/>
          <p:cNvGrpSpPr/>
          <p:nvPr/>
        </p:nvGrpSpPr>
        <p:grpSpPr>
          <a:xfrm>
            <a:off x="425571" y="3943822"/>
            <a:ext cx="1516284" cy="1853954"/>
            <a:chOff x="425571" y="3943822"/>
            <a:chExt cx="1516284" cy="1853954"/>
          </a:xfrm>
        </p:grpSpPr>
        <p:sp>
          <p:nvSpPr>
            <p:cNvPr id="37" name="Freeform 43"/>
            <p:cNvSpPr/>
            <p:nvPr/>
          </p:nvSpPr>
          <p:spPr bwMode="auto">
            <a:xfrm>
              <a:off x="425571" y="4305526"/>
              <a:ext cx="1516284" cy="1492250"/>
            </a:xfrm>
            <a:custGeom>
              <a:avLst/>
              <a:gdLst>
                <a:gd name="T0" fmla="*/ 738 w 770"/>
                <a:gd name="T1" fmla="*/ 0 h 639"/>
                <a:gd name="T2" fmla="*/ 31 w 770"/>
                <a:gd name="T3" fmla="*/ 0 h 639"/>
                <a:gd name="T4" fmla="*/ 0 w 770"/>
                <a:gd name="T5" fmla="*/ 33 h 639"/>
                <a:gd name="T6" fmla="*/ 0 w 770"/>
                <a:gd name="T7" fmla="*/ 605 h 639"/>
                <a:gd name="T8" fmla="*/ 31 w 770"/>
                <a:gd name="T9" fmla="*/ 639 h 639"/>
                <a:gd name="T10" fmla="*/ 738 w 770"/>
                <a:gd name="T11" fmla="*/ 639 h 639"/>
                <a:gd name="T12" fmla="*/ 770 w 770"/>
                <a:gd name="T13" fmla="*/ 605 h 639"/>
                <a:gd name="T14" fmla="*/ 770 w 770"/>
                <a:gd name="T15" fmla="*/ 33 h 639"/>
                <a:gd name="T16" fmla="*/ 738 w 770"/>
                <a:gd name="T1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39">
                  <a:moveTo>
                    <a:pt x="738" y="0"/>
                  </a:moveTo>
                  <a:cubicBezTo>
                    <a:pt x="31" y="0"/>
                    <a:pt x="31" y="0"/>
                    <a:pt x="31" y="0"/>
                  </a:cubicBezTo>
                  <a:cubicBezTo>
                    <a:pt x="14" y="0"/>
                    <a:pt x="0" y="15"/>
                    <a:pt x="0" y="33"/>
                  </a:cubicBezTo>
                  <a:cubicBezTo>
                    <a:pt x="0" y="605"/>
                    <a:pt x="0" y="605"/>
                    <a:pt x="0" y="605"/>
                  </a:cubicBezTo>
                  <a:cubicBezTo>
                    <a:pt x="0" y="624"/>
                    <a:pt x="14" y="639"/>
                    <a:pt x="31" y="639"/>
                  </a:cubicBezTo>
                  <a:cubicBezTo>
                    <a:pt x="738" y="639"/>
                    <a:pt x="738" y="639"/>
                    <a:pt x="738" y="639"/>
                  </a:cubicBezTo>
                  <a:cubicBezTo>
                    <a:pt x="756" y="639"/>
                    <a:pt x="770" y="624"/>
                    <a:pt x="770" y="605"/>
                  </a:cubicBezTo>
                  <a:cubicBezTo>
                    <a:pt x="770" y="33"/>
                    <a:pt x="770" y="33"/>
                    <a:pt x="770" y="33"/>
                  </a:cubicBezTo>
                  <a:cubicBezTo>
                    <a:pt x="770" y="15"/>
                    <a:pt x="756" y="0"/>
                    <a:pt x="738" y="0"/>
                  </a:cubicBezTo>
                  <a:close/>
                </a:path>
              </a:pathLst>
            </a:custGeom>
            <a:solidFill>
              <a:schemeClr val="bg2"/>
            </a:solidFill>
            <a:ln>
              <a:noFill/>
            </a:ln>
          </p:spPr>
          <p:txBody>
            <a:bodyPr vert="horz" wrap="square" lIns="91440" tIns="45720" rIns="91440" bIns="45720" numCol="1" anchor="t" anchorCtr="0" compatLnSpc="1"/>
            <a:lstStyle/>
            <a:p>
              <a:endParaRPr lang="id-ID" sz="1600">
                <a:latin typeface="Arial" panose="020B0604020202020204" pitchFamily="34" charset="0"/>
                <a:cs typeface="Arial" panose="020B0604020202020204" pitchFamily="34" charset="0"/>
              </a:endParaRPr>
            </a:p>
          </p:txBody>
        </p:sp>
        <p:sp>
          <p:nvSpPr>
            <p:cNvPr id="38" name="TextBox 134"/>
            <p:cNvSpPr txBox="1"/>
            <p:nvPr/>
          </p:nvSpPr>
          <p:spPr>
            <a:xfrm>
              <a:off x="741044" y="4425497"/>
              <a:ext cx="885339"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11</a:t>
              </a:r>
              <a:endParaRPr lang="id-ID" sz="4800" dirty="0">
                <a:solidFill>
                  <a:schemeClr val="bg1"/>
                </a:solidFill>
                <a:latin typeface="+mj-ea"/>
                <a:ea typeface="+mj-ea"/>
                <a:cs typeface="Arial" panose="020B0604020202020204" pitchFamily="34" charset="0"/>
              </a:endParaRPr>
            </a:p>
          </p:txBody>
        </p:sp>
        <p:sp>
          <p:nvSpPr>
            <p:cNvPr id="39" name="文本框 17"/>
            <p:cNvSpPr txBox="1"/>
            <p:nvPr/>
          </p:nvSpPr>
          <p:spPr>
            <a:xfrm>
              <a:off x="684745"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dirty="0">
                  <a:solidFill>
                    <a:schemeClr val="accent1"/>
                  </a:solidFill>
                  <a:latin typeface="+mn-ea"/>
                </a:rPr>
                <a:t>7</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40" name="文本框 17"/>
            <p:cNvSpPr txBox="1"/>
            <p:nvPr/>
          </p:nvSpPr>
          <p:spPr>
            <a:xfrm>
              <a:off x="684745"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人员培训</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41" name="群組 40"/>
          <p:cNvGrpSpPr/>
          <p:nvPr/>
        </p:nvGrpSpPr>
        <p:grpSpPr>
          <a:xfrm>
            <a:off x="2384093" y="3943822"/>
            <a:ext cx="1516284" cy="1855542"/>
            <a:chOff x="2384093" y="3943822"/>
            <a:chExt cx="1516284" cy="1855542"/>
          </a:xfrm>
        </p:grpSpPr>
        <p:sp>
          <p:nvSpPr>
            <p:cNvPr id="42" name="Freeform 48"/>
            <p:cNvSpPr/>
            <p:nvPr/>
          </p:nvSpPr>
          <p:spPr bwMode="auto">
            <a:xfrm>
              <a:off x="2384093" y="4305526"/>
              <a:ext cx="1516284" cy="1493838"/>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6"/>
                    <a:pt x="0" y="34"/>
                  </a:cubicBezTo>
                  <a:cubicBezTo>
                    <a:pt x="0" y="606"/>
                    <a:pt x="0" y="606"/>
                    <a:pt x="0" y="606"/>
                  </a:cubicBezTo>
                  <a:cubicBezTo>
                    <a:pt x="0" y="625"/>
                    <a:pt x="14" y="640"/>
                    <a:pt x="31" y="640"/>
                  </a:cubicBezTo>
                  <a:cubicBezTo>
                    <a:pt x="738" y="640"/>
                    <a:pt x="738" y="640"/>
                    <a:pt x="738" y="640"/>
                  </a:cubicBezTo>
                  <a:cubicBezTo>
                    <a:pt x="756" y="640"/>
                    <a:pt x="770" y="625"/>
                    <a:pt x="770" y="606"/>
                  </a:cubicBezTo>
                  <a:cubicBezTo>
                    <a:pt x="770" y="34"/>
                    <a:pt x="770" y="34"/>
                    <a:pt x="770" y="34"/>
                  </a:cubicBezTo>
                  <a:cubicBezTo>
                    <a:pt x="770" y="16"/>
                    <a:pt x="756" y="0"/>
                    <a:pt x="738" y="0"/>
                  </a:cubicBezTo>
                  <a:close/>
                </a:path>
              </a:pathLst>
            </a:custGeom>
            <a:solidFill>
              <a:schemeClr val="bg2"/>
            </a:solidFill>
            <a:ln>
              <a:noFill/>
            </a:ln>
          </p:spPr>
          <p:txBody>
            <a:bodyPr vert="horz" wrap="square" lIns="91440" tIns="45720" rIns="91440" bIns="45720" numCol="1" anchor="t" anchorCtr="0" compatLnSpc="1"/>
            <a:lstStyle/>
            <a:p>
              <a:endParaRPr lang="id-ID" sz="1600">
                <a:latin typeface="Arial" panose="020B0604020202020204" pitchFamily="34" charset="0"/>
                <a:cs typeface="Arial" panose="020B0604020202020204" pitchFamily="34" charset="0"/>
              </a:endParaRPr>
            </a:p>
          </p:txBody>
        </p:sp>
        <p:sp>
          <p:nvSpPr>
            <p:cNvPr id="43" name="TextBox 138"/>
            <p:cNvSpPr txBox="1"/>
            <p:nvPr/>
          </p:nvSpPr>
          <p:spPr>
            <a:xfrm>
              <a:off x="2643267" y="4425497"/>
              <a:ext cx="997936"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24</a:t>
              </a:r>
              <a:endParaRPr lang="id-ID" sz="4800" dirty="0">
                <a:solidFill>
                  <a:schemeClr val="bg1"/>
                </a:solidFill>
                <a:latin typeface="+mj-ea"/>
                <a:ea typeface="+mj-ea"/>
                <a:cs typeface="Arial" panose="020B0604020202020204" pitchFamily="34" charset="0"/>
              </a:endParaRPr>
            </a:p>
          </p:txBody>
        </p:sp>
        <p:sp>
          <p:nvSpPr>
            <p:cNvPr id="44" name="文本框 17"/>
            <p:cNvSpPr txBox="1"/>
            <p:nvPr/>
          </p:nvSpPr>
          <p:spPr>
            <a:xfrm>
              <a:off x="2643267"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dirty="0">
                  <a:solidFill>
                    <a:schemeClr val="accent1"/>
                  </a:solidFill>
                  <a:latin typeface="+mn-ea"/>
                </a:rPr>
                <a:t>8</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45" name="文本框 17"/>
            <p:cNvSpPr txBox="1"/>
            <p:nvPr/>
          </p:nvSpPr>
          <p:spPr>
            <a:xfrm>
              <a:off x="2643267"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46" name="群組 45"/>
          <p:cNvGrpSpPr/>
          <p:nvPr/>
        </p:nvGrpSpPr>
        <p:grpSpPr>
          <a:xfrm>
            <a:off x="4354180" y="3943822"/>
            <a:ext cx="1516284" cy="1855542"/>
            <a:chOff x="4354180" y="3943822"/>
            <a:chExt cx="1516284" cy="1855542"/>
          </a:xfrm>
        </p:grpSpPr>
        <p:sp>
          <p:nvSpPr>
            <p:cNvPr id="47" name="Freeform 55"/>
            <p:cNvSpPr/>
            <p:nvPr/>
          </p:nvSpPr>
          <p:spPr bwMode="auto">
            <a:xfrm>
              <a:off x="4354180" y="4305526"/>
              <a:ext cx="1516284" cy="1493838"/>
            </a:xfrm>
            <a:custGeom>
              <a:avLst/>
              <a:gdLst>
                <a:gd name="T0" fmla="*/ 739 w 770"/>
                <a:gd name="T1" fmla="*/ 0 h 640"/>
                <a:gd name="T2" fmla="*/ 32 w 770"/>
                <a:gd name="T3" fmla="*/ 0 h 640"/>
                <a:gd name="T4" fmla="*/ 0 w 770"/>
                <a:gd name="T5" fmla="*/ 34 h 640"/>
                <a:gd name="T6" fmla="*/ 0 w 770"/>
                <a:gd name="T7" fmla="*/ 606 h 640"/>
                <a:gd name="T8" fmla="*/ 32 w 770"/>
                <a:gd name="T9" fmla="*/ 640 h 640"/>
                <a:gd name="T10" fmla="*/ 739 w 770"/>
                <a:gd name="T11" fmla="*/ 640 h 640"/>
                <a:gd name="T12" fmla="*/ 770 w 770"/>
                <a:gd name="T13" fmla="*/ 606 h 640"/>
                <a:gd name="T14" fmla="*/ 770 w 770"/>
                <a:gd name="T15" fmla="*/ 34 h 640"/>
                <a:gd name="T16" fmla="*/ 739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9" y="0"/>
                  </a:moveTo>
                  <a:cubicBezTo>
                    <a:pt x="32" y="0"/>
                    <a:pt x="32" y="0"/>
                    <a:pt x="32" y="0"/>
                  </a:cubicBezTo>
                  <a:cubicBezTo>
                    <a:pt x="14" y="0"/>
                    <a:pt x="0" y="16"/>
                    <a:pt x="0" y="34"/>
                  </a:cubicBezTo>
                  <a:cubicBezTo>
                    <a:pt x="0" y="606"/>
                    <a:pt x="0" y="606"/>
                    <a:pt x="0" y="606"/>
                  </a:cubicBezTo>
                  <a:cubicBezTo>
                    <a:pt x="0" y="625"/>
                    <a:pt x="14" y="640"/>
                    <a:pt x="32" y="640"/>
                  </a:cubicBezTo>
                  <a:cubicBezTo>
                    <a:pt x="739" y="640"/>
                    <a:pt x="739" y="640"/>
                    <a:pt x="739" y="640"/>
                  </a:cubicBezTo>
                  <a:cubicBezTo>
                    <a:pt x="756" y="640"/>
                    <a:pt x="770" y="625"/>
                    <a:pt x="770" y="606"/>
                  </a:cubicBezTo>
                  <a:cubicBezTo>
                    <a:pt x="770" y="34"/>
                    <a:pt x="770" y="34"/>
                    <a:pt x="770" y="34"/>
                  </a:cubicBezTo>
                  <a:cubicBezTo>
                    <a:pt x="770" y="16"/>
                    <a:pt x="756" y="0"/>
                    <a:pt x="739" y="0"/>
                  </a:cubicBezTo>
                  <a:close/>
                </a:path>
              </a:pathLst>
            </a:custGeom>
            <a:solidFill>
              <a:schemeClr val="bg2"/>
            </a:solidFill>
            <a:ln>
              <a:noFill/>
            </a:ln>
          </p:spPr>
          <p:txBody>
            <a:bodyPr vert="horz" wrap="square" lIns="91440" tIns="45720" rIns="91440" bIns="45720" numCol="1" anchor="t" anchorCtr="0" compatLnSpc="1"/>
            <a:lstStyle/>
            <a:p>
              <a:endParaRPr lang="id-ID" sz="1600">
                <a:latin typeface="Arial" panose="020B0604020202020204" pitchFamily="34" charset="0"/>
                <a:cs typeface="Arial" panose="020B0604020202020204" pitchFamily="34" charset="0"/>
              </a:endParaRPr>
            </a:p>
          </p:txBody>
        </p:sp>
        <p:sp>
          <p:nvSpPr>
            <p:cNvPr id="48" name="TextBox 142"/>
            <p:cNvSpPr txBox="1"/>
            <p:nvPr/>
          </p:nvSpPr>
          <p:spPr>
            <a:xfrm>
              <a:off x="4889691" y="4427334"/>
              <a:ext cx="44526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3</a:t>
              </a:r>
              <a:endParaRPr lang="id-ID" sz="4800" dirty="0">
                <a:solidFill>
                  <a:schemeClr val="bg1"/>
                </a:solidFill>
                <a:latin typeface="+mj-ea"/>
                <a:ea typeface="+mj-ea"/>
                <a:cs typeface="Arial" panose="020B0604020202020204" pitchFamily="34" charset="0"/>
              </a:endParaRPr>
            </a:p>
          </p:txBody>
        </p:sp>
        <p:sp>
          <p:nvSpPr>
            <p:cNvPr id="49" name="文本框 17"/>
            <p:cNvSpPr txBox="1"/>
            <p:nvPr/>
          </p:nvSpPr>
          <p:spPr>
            <a:xfrm>
              <a:off x="4613354"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dirty="0">
                  <a:solidFill>
                    <a:schemeClr val="accent1"/>
                  </a:solidFill>
                  <a:latin typeface="+mn-ea"/>
                </a:rPr>
                <a:t>9</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50" name="文本框 17"/>
            <p:cNvSpPr txBox="1"/>
            <p:nvPr/>
          </p:nvSpPr>
          <p:spPr>
            <a:xfrm>
              <a:off x="4613354"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51" name="群組 50"/>
          <p:cNvGrpSpPr/>
          <p:nvPr/>
        </p:nvGrpSpPr>
        <p:grpSpPr>
          <a:xfrm>
            <a:off x="6330050" y="3943822"/>
            <a:ext cx="1516284" cy="1855542"/>
            <a:chOff x="6330050" y="3943822"/>
            <a:chExt cx="1516284" cy="1855542"/>
          </a:xfrm>
        </p:grpSpPr>
        <p:sp>
          <p:nvSpPr>
            <p:cNvPr id="52" name="Freeform 65"/>
            <p:cNvSpPr/>
            <p:nvPr/>
          </p:nvSpPr>
          <p:spPr bwMode="auto">
            <a:xfrm>
              <a:off x="6330050" y="4305526"/>
              <a:ext cx="1516284" cy="1493838"/>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6"/>
                    <a:pt x="0" y="34"/>
                  </a:cubicBezTo>
                  <a:cubicBezTo>
                    <a:pt x="0" y="606"/>
                    <a:pt x="0" y="606"/>
                    <a:pt x="0" y="606"/>
                  </a:cubicBezTo>
                  <a:cubicBezTo>
                    <a:pt x="0" y="625"/>
                    <a:pt x="14" y="640"/>
                    <a:pt x="31" y="640"/>
                  </a:cubicBezTo>
                  <a:cubicBezTo>
                    <a:pt x="738" y="640"/>
                    <a:pt x="738" y="640"/>
                    <a:pt x="738" y="640"/>
                  </a:cubicBezTo>
                  <a:cubicBezTo>
                    <a:pt x="755" y="640"/>
                    <a:pt x="770" y="625"/>
                    <a:pt x="770" y="606"/>
                  </a:cubicBezTo>
                  <a:cubicBezTo>
                    <a:pt x="770" y="34"/>
                    <a:pt x="770" y="34"/>
                    <a:pt x="770" y="34"/>
                  </a:cubicBezTo>
                  <a:cubicBezTo>
                    <a:pt x="770" y="16"/>
                    <a:pt x="755" y="0"/>
                    <a:pt x="738" y="0"/>
                  </a:cubicBezTo>
                  <a:close/>
                </a:path>
              </a:pathLst>
            </a:custGeom>
            <a:solidFill>
              <a:schemeClr val="bg2"/>
            </a:solidFill>
            <a:ln>
              <a:noFill/>
            </a:ln>
          </p:spPr>
          <p:txBody>
            <a:bodyPr vert="horz" wrap="square" lIns="91440" tIns="45720" rIns="91440" bIns="45720" numCol="1" anchor="t" anchorCtr="0" compatLnSpc="1"/>
            <a:lstStyle/>
            <a:p>
              <a:endParaRPr lang="id-ID" sz="1600">
                <a:latin typeface="Arial" panose="020B0604020202020204" pitchFamily="34" charset="0"/>
                <a:cs typeface="Arial" panose="020B0604020202020204" pitchFamily="34" charset="0"/>
              </a:endParaRPr>
            </a:p>
          </p:txBody>
        </p:sp>
        <p:sp>
          <p:nvSpPr>
            <p:cNvPr id="53" name="TextBox 146"/>
            <p:cNvSpPr txBox="1"/>
            <p:nvPr/>
          </p:nvSpPr>
          <p:spPr>
            <a:xfrm>
              <a:off x="6584574" y="4427334"/>
              <a:ext cx="1007236"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22</a:t>
              </a:r>
              <a:endParaRPr lang="id-ID" sz="4800" dirty="0">
                <a:solidFill>
                  <a:schemeClr val="bg1"/>
                </a:solidFill>
                <a:latin typeface="+mj-ea"/>
                <a:ea typeface="+mj-ea"/>
                <a:cs typeface="Arial" panose="020B0604020202020204" pitchFamily="34" charset="0"/>
              </a:endParaRPr>
            </a:p>
          </p:txBody>
        </p:sp>
        <p:sp>
          <p:nvSpPr>
            <p:cNvPr id="54" name="文本框 17"/>
            <p:cNvSpPr txBox="1"/>
            <p:nvPr/>
          </p:nvSpPr>
          <p:spPr>
            <a:xfrm>
              <a:off x="6589224"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dirty="0">
                  <a:solidFill>
                    <a:schemeClr val="accent1"/>
                  </a:solidFill>
                  <a:latin typeface="+mn-ea"/>
                </a:rPr>
                <a:t>10</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55" name="文本框 17"/>
            <p:cNvSpPr txBox="1"/>
            <p:nvPr/>
          </p:nvSpPr>
          <p:spPr>
            <a:xfrm>
              <a:off x="6589224"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56" name="群組 55"/>
          <p:cNvGrpSpPr/>
          <p:nvPr/>
        </p:nvGrpSpPr>
        <p:grpSpPr>
          <a:xfrm>
            <a:off x="8286418" y="3943822"/>
            <a:ext cx="1516284" cy="1855542"/>
            <a:chOff x="8286418" y="3943822"/>
            <a:chExt cx="1516284" cy="1855542"/>
          </a:xfrm>
        </p:grpSpPr>
        <p:sp>
          <p:nvSpPr>
            <p:cNvPr id="57" name="Freeform 73"/>
            <p:cNvSpPr/>
            <p:nvPr/>
          </p:nvSpPr>
          <p:spPr bwMode="auto">
            <a:xfrm>
              <a:off x="8286418" y="4305526"/>
              <a:ext cx="1516284" cy="1493838"/>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6"/>
                    <a:pt x="0" y="34"/>
                  </a:cubicBezTo>
                  <a:cubicBezTo>
                    <a:pt x="0" y="606"/>
                    <a:pt x="0" y="606"/>
                    <a:pt x="0" y="606"/>
                  </a:cubicBezTo>
                  <a:cubicBezTo>
                    <a:pt x="0" y="625"/>
                    <a:pt x="14" y="640"/>
                    <a:pt x="31" y="640"/>
                  </a:cubicBezTo>
                  <a:cubicBezTo>
                    <a:pt x="738" y="640"/>
                    <a:pt x="738" y="640"/>
                    <a:pt x="738" y="640"/>
                  </a:cubicBezTo>
                  <a:cubicBezTo>
                    <a:pt x="755" y="640"/>
                    <a:pt x="770" y="625"/>
                    <a:pt x="770" y="606"/>
                  </a:cubicBezTo>
                  <a:cubicBezTo>
                    <a:pt x="770" y="34"/>
                    <a:pt x="770" y="34"/>
                    <a:pt x="770" y="34"/>
                  </a:cubicBezTo>
                  <a:cubicBezTo>
                    <a:pt x="770" y="16"/>
                    <a:pt x="755" y="0"/>
                    <a:pt x="738" y="0"/>
                  </a:cubicBezTo>
                  <a:close/>
                </a:path>
              </a:pathLst>
            </a:custGeom>
            <a:solidFill>
              <a:schemeClr val="bg2"/>
            </a:solidFill>
            <a:ln>
              <a:noFill/>
            </a:ln>
          </p:spPr>
          <p:txBody>
            <a:bodyPr vert="horz" wrap="square" lIns="91440" tIns="45720" rIns="91440" bIns="45720" numCol="1" anchor="t" anchorCtr="0" compatLnSpc="1"/>
            <a:lstStyle/>
            <a:p>
              <a:endParaRPr lang="id-ID" sz="1600">
                <a:latin typeface="Arial" panose="020B0604020202020204" pitchFamily="34" charset="0"/>
                <a:cs typeface="Arial" panose="020B0604020202020204" pitchFamily="34" charset="0"/>
              </a:endParaRPr>
            </a:p>
          </p:txBody>
        </p:sp>
        <p:sp>
          <p:nvSpPr>
            <p:cNvPr id="58" name="TextBox 150"/>
            <p:cNvSpPr txBox="1"/>
            <p:nvPr/>
          </p:nvSpPr>
          <p:spPr>
            <a:xfrm>
              <a:off x="8588228" y="4427334"/>
              <a:ext cx="912664"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15</a:t>
              </a:r>
              <a:endParaRPr lang="id-ID" sz="4800" dirty="0">
                <a:solidFill>
                  <a:schemeClr val="bg1"/>
                </a:solidFill>
                <a:latin typeface="+mj-ea"/>
                <a:ea typeface="+mj-ea"/>
                <a:cs typeface="Arial" panose="020B0604020202020204" pitchFamily="34" charset="0"/>
              </a:endParaRPr>
            </a:p>
          </p:txBody>
        </p:sp>
        <p:sp>
          <p:nvSpPr>
            <p:cNvPr id="59" name="文本框 17"/>
            <p:cNvSpPr txBox="1"/>
            <p:nvPr/>
          </p:nvSpPr>
          <p:spPr>
            <a:xfrm>
              <a:off x="8545592"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dirty="0">
                  <a:solidFill>
                    <a:schemeClr val="accent1"/>
                  </a:solidFill>
                  <a:latin typeface="+mn-ea"/>
                </a:rPr>
                <a:t>11</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60" name="文本框 17"/>
            <p:cNvSpPr txBox="1"/>
            <p:nvPr/>
          </p:nvSpPr>
          <p:spPr>
            <a:xfrm>
              <a:off x="8545592"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grpSp>
        <p:nvGrpSpPr>
          <p:cNvPr id="61" name="群組 60"/>
          <p:cNvGrpSpPr/>
          <p:nvPr/>
        </p:nvGrpSpPr>
        <p:grpSpPr>
          <a:xfrm>
            <a:off x="10243805" y="3943822"/>
            <a:ext cx="1516284" cy="1855542"/>
            <a:chOff x="10243805" y="3943822"/>
            <a:chExt cx="1516284" cy="1855542"/>
          </a:xfrm>
        </p:grpSpPr>
        <p:sp>
          <p:nvSpPr>
            <p:cNvPr id="62" name="Freeform 82"/>
            <p:cNvSpPr/>
            <p:nvPr/>
          </p:nvSpPr>
          <p:spPr bwMode="auto">
            <a:xfrm>
              <a:off x="10243805" y="4305526"/>
              <a:ext cx="1516284" cy="1493838"/>
            </a:xfrm>
            <a:custGeom>
              <a:avLst/>
              <a:gdLst>
                <a:gd name="T0" fmla="*/ 738 w 770"/>
                <a:gd name="T1" fmla="*/ 0 h 640"/>
                <a:gd name="T2" fmla="*/ 31 w 770"/>
                <a:gd name="T3" fmla="*/ 0 h 640"/>
                <a:gd name="T4" fmla="*/ 0 w 770"/>
                <a:gd name="T5" fmla="*/ 34 h 640"/>
                <a:gd name="T6" fmla="*/ 0 w 770"/>
                <a:gd name="T7" fmla="*/ 606 h 640"/>
                <a:gd name="T8" fmla="*/ 31 w 770"/>
                <a:gd name="T9" fmla="*/ 640 h 640"/>
                <a:gd name="T10" fmla="*/ 738 w 770"/>
                <a:gd name="T11" fmla="*/ 640 h 640"/>
                <a:gd name="T12" fmla="*/ 770 w 770"/>
                <a:gd name="T13" fmla="*/ 606 h 640"/>
                <a:gd name="T14" fmla="*/ 770 w 770"/>
                <a:gd name="T15" fmla="*/ 34 h 640"/>
                <a:gd name="T16" fmla="*/ 738 w 770"/>
                <a:gd name="T17"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640">
                  <a:moveTo>
                    <a:pt x="738" y="0"/>
                  </a:moveTo>
                  <a:cubicBezTo>
                    <a:pt x="31" y="0"/>
                    <a:pt x="31" y="0"/>
                    <a:pt x="31" y="0"/>
                  </a:cubicBezTo>
                  <a:cubicBezTo>
                    <a:pt x="14" y="0"/>
                    <a:pt x="0" y="16"/>
                    <a:pt x="0" y="34"/>
                  </a:cubicBezTo>
                  <a:cubicBezTo>
                    <a:pt x="0" y="606"/>
                    <a:pt x="0" y="606"/>
                    <a:pt x="0" y="606"/>
                  </a:cubicBezTo>
                  <a:cubicBezTo>
                    <a:pt x="0" y="625"/>
                    <a:pt x="14" y="640"/>
                    <a:pt x="31" y="640"/>
                  </a:cubicBezTo>
                  <a:cubicBezTo>
                    <a:pt x="738" y="640"/>
                    <a:pt x="738" y="640"/>
                    <a:pt x="738" y="640"/>
                  </a:cubicBezTo>
                  <a:cubicBezTo>
                    <a:pt x="756" y="640"/>
                    <a:pt x="770" y="625"/>
                    <a:pt x="770" y="606"/>
                  </a:cubicBezTo>
                  <a:cubicBezTo>
                    <a:pt x="770" y="34"/>
                    <a:pt x="770" y="34"/>
                    <a:pt x="770" y="34"/>
                  </a:cubicBezTo>
                  <a:cubicBezTo>
                    <a:pt x="770" y="16"/>
                    <a:pt x="756" y="0"/>
                    <a:pt x="738" y="0"/>
                  </a:cubicBezTo>
                  <a:close/>
                </a:path>
              </a:pathLst>
            </a:custGeom>
            <a:solidFill>
              <a:schemeClr val="bg2"/>
            </a:solidFill>
            <a:ln>
              <a:noFill/>
            </a:ln>
          </p:spPr>
          <p:txBody>
            <a:bodyPr vert="horz" wrap="square" lIns="91440" tIns="45720" rIns="91440" bIns="45720" numCol="1" anchor="t" anchorCtr="0" compatLnSpc="1"/>
            <a:lstStyle/>
            <a:p>
              <a:endParaRPr lang="id-ID" sz="1600">
                <a:latin typeface="Arial" panose="020B0604020202020204" pitchFamily="34" charset="0"/>
                <a:cs typeface="Arial" panose="020B0604020202020204" pitchFamily="34" charset="0"/>
              </a:endParaRPr>
            </a:p>
          </p:txBody>
        </p:sp>
        <p:sp>
          <p:nvSpPr>
            <p:cNvPr id="63" name="TextBox 154"/>
            <p:cNvSpPr txBox="1"/>
            <p:nvPr/>
          </p:nvSpPr>
          <p:spPr>
            <a:xfrm>
              <a:off x="10779316" y="4427334"/>
              <a:ext cx="445262" cy="830997"/>
            </a:xfrm>
            <a:prstGeom prst="rect">
              <a:avLst/>
            </a:prstGeom>
            <a:noFill/>
          </p:spPr>
          <p:txBody>
            <a:bodyPr wrap="square" rtlCol="0">
              <a:spAutoFit/>
            </a:bodyPr>
            <a:lstStyle/>
            <a:p>
              <a:pPr algn="r"/>
              <a:r>
                <a:rPr lang="en-US" sz="4800" dirty="0">
                  <a:solidFill>
                    <a:schemeClr val="bg1"/>
                  </a:solidFill>
                  <a:latin typeface="+mj-ea"/>
                  <a:ea typeface="+mj-ea"/>
                  <a:cs typeface="Arial" panose="020B0604020202020204" pitchFamily="34" charset="0"/>
                </a:rPr>
                <a:t>7</a:t>
              </a:r>
              <a:endParaRPr lang="id-ID" sz="4800" dirty="0">
                <a:solidFill>
                  <a:schemeClr val="bg1"/>
                </a:solidFill>
                <a:latin typeface="+mj-ea"/>
                <a:ea typeface="+mj-ea"/>
                <a:cs typeface="Arial" panose="020B0604020202020204" pitchFamily="34" charset="0"/>
              </a:endParaRPr>
            </a:p>
          </p:txBody>
        </p:sp>
        <p:sp>
          <p:nvSpPr>
            <p:cNvPr id="64" name="文本框 17"/>
            <p:cNvSpPr txBox="1"/>
            <p:nvPr/>
          </p:nvSpPr>
          <p:spPr>
            <a:xfrm>
              <a:off x="10502979" y="3943822"/>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TW" sz="1600" b="0" i="0" u="none" strike="noStrike" kern="1200" cap="none" spc="0" normalizeH="0" baseline="0" noProof="0" dirty="0">
                  <a:ln>
                    <a:noFill/>
                  </a:ln>
                  <a:solidFill>
                    <a:schemeClr val="accent1"/>
                  </a:solidFill>
                  <a:effectLst/>
                  <a:uLnTx/>
                  <a:uFillTx/>
                  <a:latin typeface="+mn-ea"/>
                  <a:cs typeface="+mn-cs"/>
                </a:rPr>
                <a:t>12</a:t>
              </a:r>
              <a:r>
                <a:rPr kumimoji="1" lang="zh-TW" altLang="en-US" sz="1600" b="0" i="0" u="none" strike="noStrike" kern="1200" cap="none" spc="0" normalizeH="0" baseline="0" noProof="0" dirty="0">
                  <a:ln>
                    <a:noFill/>
                  </a:ln>
                  <a:solidFill>
                    <a:schemeClr val="accent1"/>
                  </a:solidFill>
                  <a:effectLst/>
                  <a:uLnTx/>
                  <a:uFillTx/>
                  <a:latin typeface="+mn-ea"/>
                  <a:cs typeface="+mn-cs"/>
                </a:rPr>
                <a:t>月</a:t>
              </a:r>
              <a:endParaRPr kumimoji="1" lang="zh-CN" altLang="en-US" sz="1600" b="0" i="0" u="none" strike="noStrike" kern="1200" cap="none" spc="0" normalizeH="0" baseline="0" noProof="0" dirty="0">
                <a:ln>
                  <a:noFill/>
                </a:ln>
                <a:solidFill>
                  <a:schemeClr val="accent1"/>
                </a:solidFill>
                <a:effectLst/>
                <a:uLnTx/>
                <a:uFillTx/>
                <a:latin typeface="+mn-ea"/>
                <a:cs typeface="+mn-cs"/>
              </a:endParaRPr>
            </a:p>
          </p:txBody>
        </p:sp>
        <p:sp>
          <p:nvSpPr>
            <p:cNvPr id="65" name="文本框 17"/>
            <p:cNvSpPr txBox="1"/>
            <p:nvPr/>
          </p:nvSpPr>
          <p:spPr>
            <a:xfrm>
              <a:off x="10502979" y="5279644"/>
              <a:ext cx="99793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TW" altLang="en-US" sz="1600" b="0" i="0" u="none" strike="noStrike" kern="1200" cap="none" spc="0" normalizeH="0" baseline="0" noProof="0" dirty="0">
                  <a:ln>
                    <a:noFill/>
                  </a:ln>
                  <a:solidFill>
                    <a:schemeClr val="bg1"/>
                  </a:solidFill>
                  <a:effectLst/>
                  <a:uLnTx/>
                  <a:uFillTx/>
                  <a:latin typeface="+mn-ea"/>
                  <a:cs typeface="+mn-cs"/>
                </a:rPr>
                <a:t>国外签约</a:t>
              </a:r>
              <a:endParaRPr kumimoji="1" lang="zh-CN" altLang="en-US" sz="1600" b="0" i="0" u="none" strike="noStrike" kern="1200" cap="none" spc="0" normalizeH="0" baseline="0" noProof="0" dirty="0">
                <a:ln>
                  <a:noFill/>
                </a:ln>
                <a:solidFill>
                  <a:schemeClr val="bg1"/>
                </a:solidFill>
                <a:effectLst/>
                <a:uLnTx/>
                <a:uFillTx/>
                <a:latin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圓角 1"/>
          <p:cNvSpPr/>
          <p:nvPr/>
        </p:nvSpPr>
        <p:spPr>
          <a:xfrm rot="5400000">
            <a:off x="6813969" y="1311935"/>
            <a:ext cx="4509184" cy="4769916"/>
          </a:xfrm>
          <a:prstGeom prst="roundRect">
            <a:avLst>
              <a:gd name="adj" fmla="val 2561"/>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3" name="文本框 18"/>
          <p:cNvSpPr txBox="1"/>
          <p:nvPr/>
        </p:nvSpPr>
        <p:spPr>
          <a:xfrm>
            <a:off x="647290" y="425248"/>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b="0" i="0" u="none" strike="noStrike" kern="0" cap="none" spc="0" normalizeH="0" baseline="0" noProof="0" dirty="0">
                <a:ln>
                  <a:noFill/>
                </a:ln>
                <a:solidFill>
                  <a:schemeClr val="tx2">
                    <a:lumMod val="75000"/>
                  </a:schemeClr>
                </a:solidFill>
                <a:effectLst/>
                <a:uLnTx/>
                <a:uFillTx/>
                <a:latin typeface="+mj-ea"/>
                <a:ea typeface="+mj-ea"/>
              </a:rPr>
              <a:t>人力目标</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4" name="文本框 18"/>
          <p:cNvSpPr txBox="1"/>
          <p:nvPr/>
        </p:nvSpPr>
        <p:spPr>
          <a:xfrm>
            <a:off x="731838" y="970460"/>
            <a:ext cx="2461918" cy="307777"/>
          </a:xfrm>
          <a:prstGeom prst="rect">
            <a:avLst/>
          </a:prstGeom>
          <a:noFill/>
        </p:spPr>
        <p:txBody>
          <a:bodyPr wrap="square" rtlCol="0">
            <a:spAutoFit/>
          </a:bodyPr>
          <a:lstStyle/>
          <a:p>
            <a:r>
              <a:rPr lang="en-US" altLang="zh-TW" sz="1400" dirty="0">
                <a:solidFill>
                  <a:srgbClr val="2F5597"/>
                </a:solidFill>
                <a:latin typeface="+mn-ea"/>
              </a:rPr>
              <a:t>Human goal</a:t>
            </a:r>
            <a:endParaRPr lang="zh-TW" altLang="en-US" sz="1400" dirty="0">
              <a:solidFill>
                <a:srgbClr val="2F5597"/>
              </a:solidFill>
              <a:latin typeface="+mn-ea"/>
            </a:endParaRPr>
          </a:p>
        </p:txBody>
      </p:sp>
      <p:graphicFrame>
        <p:nvGraphicFramePr>
          <p:cNvPr id="5" name="图表 19"/>
          <p:cNvGraphicFramePr/>
          <p:nvPr/>
        </p:nvGraphicFramePr>
        <p:xfrm>
          <a:off x="5967142" y="1357460"/>
          <a:ext cx="6202838" cy="4429420"/>
        </p:xfrm>
        <a:graphic>
          <a:graphicData uri="http://schemas.openxmlformats.org/drawingml/2006/chart">
            <c:chart xmlns:c="http://schemas.openxmlformats.org/drawingml/2006/chart" xmlns:r="http://schemas.openxmlformats.org/officeDocument/2006/relationships" r:id="rId1"/>
          </a:graphicData>
        </a:graphic>
      </p:graphicFrame>
      <p:sp>
        <p:nvSpPr>
          <p:cNvPr id="6" name="矩形 5"/>
          <p:cNvSpPr/>
          <p:nvPr/>
        </p:nvSpPr>
        <p:spPr>
          <a:xfrm>
            <a:off x="996765" y="1840114"/>
            <a:ext cx="4393981" cy="1149610"/>
          </a:xfrm>
          <a:prstGeom prst="rect">
            <a:avLst/>
          </a:prstGeom>
        </p:spPr>
        <p:txBody>
          <a:bodyPr wrap="square">
            <a:spAutoFit/>
          </a:bodyPr>
          <a:lstStyle/>
          <a:p>
            <a:pPr>
              <a:lnSpc>
                <a:spcPct val="130000"/>
              </a:lnSpc>
            </a:pPr>
            <a:r>
              <a:rPr lang="zh-TW" altLang="en-US" dirty="0">
                <a:solidFill>
                  <a:schemeClr val="accent1"/>
                </a:solidFill>
                <a:latin typeface="+mn-ea"/>
              </a:rPr>
              <a:t>为了可以降低人才流失率今年将采取只要推荐亲友加入就可以领取奖金以激励员工积极推荐</a:t>
            </a:r>
            <a:r>
              <a:rPr lang="en-US" altLang="zh-TW" dirty="0">
                <a:solidFill>
                  <a:schemeClr val="accent1"/>
                </a:solidFill>
                <a:latin typeface="+mn-ea"/>
              </a:rPr>
              <a:t>,</a:t>
            </a:r>
            <a:r>
              <a:rPr lang="zh-TW" altLang="en-US" dirty="0">
                <a:solidFill>
                  <a:schemeClr val="accent1"/>
                </a:solidFill>
                <a:latin typeface="+mn-ea"/>
              </a:rPr>
              <a:t>数据显示介绍的留存率高达 </a:t>
            </a:r>
            <a:r>
              <a:rPr lang="en-US" altLang="zh-TW" dirty="0">
                <a:solidFill>
                  <a:schemeClr val="accent1"/>
                </a:solidFill>
                <a:latin typeface="+mn-ea"/>
              </a:rPr>
              <a:t>71%</a:t>
            </a:r>
            <a:endParaRPr lang="en-US" altLang="zh-TW" dirty="0">
              <a:solidFill>
                <a:schemeClr val="accent1"/>
              </a:solidFill>
              <a:latin typeface="+mn-ea"/>
            </a:endParaRPr>
          </a:p>
        </p:txBody>
      </p:sp>
      <p:sp>
        <p:nvSpPr>
          <p:cNvPr id="7" name="矩形 6"/>
          <p:cNvSpPr/>
          <p:nvPr/>
        </p:nvSpPr>
        <p:spPr>
          <a:xfrm>
            <a:off x="972674" y="4443081"/>
            <a:ext cx="4393981" cy="1149610"/>
          </a:xfrm>
          <a:prstGeom prst="rect">
            <a:avLst/>
          </a:prstGeom>
        </p:spPr>
        <p:txBody>
          <a:bodyPr wrap="square">
            <a:spAutoFit/>
          </a:bodyPr>
          <a:lstStyle/>
          <a:p>
            <a:pPr>
              <a:lnSpc>
                <a:spcPct val="130000"/>
              </a:lnSpc>
            </a:pPr>
            <a:r>
              <a:rPr lang="zh-TW" altLang="en-US" dirty="0">
                <a:solidFill>
                  <a:schemeClr val="accent1"/>
                </a:solidFill>
                <a:latin typeface="+mn-ea"/>
              </a:rPr>
              <a:t>为了可以降低人才流失率今年将采取只要推荐亲友加入就可以领取奖金以激励员工积极推荐</a:t>
            </a:r>
            <a:r>
              <a:rPr lang="en-US" altLang="zh-TW" dirty="0">
                <a:solidFill>
                  <a:schemeClr val="accent1"/>
                </a:solidFill>
                <a:latin typeface="+mn-ea"/>
              </a:rPr>
              <a:t>,</a:t>
            </a:r>
            <a:r>
              <a:rPr lang="zh-TW" altLang="en-US" dirty="0">
                <a:solidFill>
                  <a:schemeClr val="accent1"/>
                </a:solidFill>
                <a:latin typeface="+mn-ea"/>
              </a:rPr>
              <a:t>数据显示介绍的留存率高达 </a:t>
            </a:r>
            <a:r>
              <a:rPr lang="en-US" altLang="zh-TW" dirty="0">
                <a:solidFill>
                  <a:schemeClr val="accent1"/>
                </a:solidFill>
                <a:latin typeface="+mn-ea"/>
              </a:rPr>
              <a:t>71%</a:t>
            </a:r>
            <a:endParaRPr lang="en-US" altLang="zh-TW" dirty="0">
              <a:solidFill>
                <a:schemeClr val="accent1"/>
              </a:solidFill>
              <a:latin typeface="+mn-ea"/>
            </a:endParaRPr>
          </a:p>
        </p:txBody>
      </p:sp>
      <p:sp>
        <p:nvSpPr>
          <p:cNvPr id="8" name="矩形 7"/>
          <p:cNvSpPr/>
          <p:nvPr/>
        </p:nvSpPr>
        <p:spPr>
          <a:xfrm>
            <a:off x="8407161" y="3075057"/>
            <a:ext cx="1322799" cy="707886"/>
          </a:xfrm>
          <a:prstGeom prst="rect">
            <a:avLst/>
          </a:prstGeom>
        </p:spPr>
        <p:txBody>
          <a:bodyPr wrap="none">
            <a:spAutoFit/>
          </a:bodyPr>
          <a:lstStyle/>
          <a:p>
            <a:pPr algn="ctr"/>
            <a:r>
              <a:rPr lang="en-US" altLang="zh-CN" sz="4000" dirty="0">
                <a:solidFill>
                  <a:schemeClr val="tx1">
                    <a:lumMod val="75000"/>
                    <a:lumOff val="25000"/>
                  </a:schemeClr>
                </a:solidFill>
                <a:latin typeface="+mj-ea"/>
                <a:ea typeface="+mj-ea"/>
              </a:rPr>
              <a:t>80%</a:t>
            </a:r>
            <a:endParaRPr lang="zh-CN" altLang="en-US" sz="4000" dirty="0">
              <a:solidFill>
                <a:schemeClr val="tx1">
                  <a:lumMod val="75000"/>
                  <a:lumOff val="25000"/>
                </a:schemeClr>
              </a:solidFill>
              <a:latin typeface="+mj-ea"/>
              <a:ea typeface="+mj-ea"/>
            </a:endParaRPr>
          </a:p>
        </p:txBody>
      </p:sp>
      <p:cxnSp>
        <p:nvCxnSpPr>
          <p:cNvPr id="9" name="直線接點 8"/>
          <p:cNvCxnSpPr/>
          <p:nvPr/>
        </p:nvCxnSpPr>
        <p:spPr>
          <a:xfrm>
            <a:off x="731838" y="3671547"/>
            <a:ext cx="49664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8"/>
          <p:cNvSpPr txBox="1"/>
          <p:nvPr/>
        </p:nvSpPr>
        <p:spPr>
          <a:xfrm>
            <a:off x="680743" y="465074"/>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b="0" i="0" u="none" strike="noStrike" kern="0" cap="none" spc="0" normalizeH="0" baseline="0" noProof="0" dirty="0">
                <a:ln>
                  <a:noFill/>
                </a:ln>
                <a:solidFill>
                  <a:schemeClr val="tx2">
                    <a:lumMod val="75000"/>
                  </a:schemeClr>
                </a:solidFill>
                <a:effectLst/>
                <a:uLnTx/>
                <a:uFillTx/>
                <a:latin typeface="+mj-ea"/>
                <a:ea typeface="+mj-ea"/>
              </a:rPr>
              <a:t>明年目标</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3" name="文本框 18"/>
          <p:cNvSpPr txBox="1"/>
          <p:nvPr/>
        </p:nvSpPr>
        <p:spPr>
          <a:xfrm>
            <a:off x="731838" y="976833"/>
            <a:ext cx="2461918" cy="307777"/>
          </a:xfrm>
          <a:prstGeom prst="rect">
            <a:avLst/>
          </a:prstGeom>
          <a:noFill/>
        </p:spPr>
        <p:txBody>
          <a:bodyPr wrap="square" rtlCol="0">
            <a:spAutoFit/>
          </a:bodyPr>
          <a:lstStyle/>
          <a:p>
            <a:r>
              <a:rPr lang="en-US" altLang="zh-TW" sz="1400" dirty="0">
                <a:solidFill>
                  <a:srgbClr val="2F5597"/>
                </a:solidFill>
                <a:latin typeface="+mn-ea"/>
              </a:rPr>
              <a:t>NEXT YEAR'S GOAL</a:t>
            </a:r>
            <a:endParaRPr lang="zh-TW" altLang="en-US" sz="1400" dirty="0">
              <a:solidFill>
                <a:srgbClr val="2F5597"/>
              </a:solidFill>
              <a:latin typeface="+mn-ea"/>
            </a:endParaRPr>
          </a:p>
        </p:txBody>
      </p:sp>
      <p:sp>
        <p:nvSpPr>
          <p:cNvPr id="4" name="矩形: 圓角 3"/>
          <p:cNvSpPr/>
          <p:nvPr/>
        </p:nvSpPr>
        <p:spPr>
          <a:xfrm rot="5400000">
            <a:off x="1638300" y="2855869"/>
            <a:ext cx="2358318" cy="4446266"/>
          </a:xfrm>
          <a:prstGeom prst="roundRect">
            <a:avLst>
              <a:gd name="adj" fmla="val 6376"/>
            </a:avLst>
          </a:prstGeom>
          <a:solidFill>
            <a:schemeClr val="accent2">
              <a:alpha val="30000"/>
            </a:schemeClr>
          </a:solidFill>
          <a:ln w="12700" cap="flat" cmpd="sng" algn="ctr">
            <a:solidFill>
              <a:schemeClr val="tx1">
                <a:alpha val="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5" name="矩形: 圓角 4"/>
          <p:cNvSpPr/>
          <p:nvPr/>
        </p:nvSpPr>
        <p:spPr>
          <a:xfrm rot="5400000">
            <a:off x="8361658" y="2982208"/>
            <a:ext cx="2320800" cy="4231109"/>
          </a:xfrm>
          <a:prstGeom prst="roundRect">
            <a:avLst>
              <a:gd name="adj" fmla="val 6376"/>
            </a:avLst>
          </a:prstGeom>
          <a:solidFill>
            <a:schemeClr val="accent2">
              <a:alpha val="30000"/>
            </a:schemeClr>
          </a:solidFill>
          <a:ln w="12700" cap="flat" cmpd="sng" algn="ctr">
            <a:solidFill>
              <a:schemeClr val="tx1">
                <a:alpha val="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6" name="矩形: 圓角 5"/>
          <p:cNvSpPr/>
          <p:nvPr/>
        </p:nvSpPr>
        <p:spPr>
          <a:xfrm rot="5400000">
            <a:off x="8415836" y="380137"/>
            <a:ext cx="2212444" cy="4231110"/>
          </a:xfrm>
          <a:prstGeom prst="roundRect">
            <a:avLst>
              <a:gd name="adj" fmla="val 6376"/>
            </a:avLst>
          </a:prstGeom>
          <a:solidFill>
            <a:schemeClr val="accent2">
              <a:alpha val="30000"/>
            </a:schemeClr>
          </a:solidFill>
          <a:ln w="12700" cap="flat" cmpd="sng" algn="ctr">
            <a:solidFill>
              <a:schemeClr val="tx1">
                <a:alpha val="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7" name="矩形: 圓角 6"/>
          <p:cNvSpPr/>
          <p:nvPr/>
        </p:nvSpPr>
        <p:spPr>
          <a:xfrm rot="5400000">
            <a:off x="1711238" y="445488"/>
            <a:ext cx="2212444" cy="4171242"/>
          </a:xfrm>
          <a:prstGeom prst="roundRect">
            <a:avLst>
              <a:gd name="adj" fmla="val 6376"/>
            </a:avLst>
          </a:prstGeom>
          <a:solidFill>
            <a:schemeClr val="accent2">
              <a:alpha val="30000"/>
            </a:schemeClr>
          </a:solidFill>
          <a:ln w="12700" cap="flat" cmpd="sng" algn="ctr">
            <a:solidFill>
              <a:schemeClr val="tx1">
                <a:alpha val="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charset="-122"/>
              <a:ea typeface="微软雅黑 Light" panose="020B0502040204020203" charset="-122"/>
              <a:cs typeface="+mn-cs"/>
            </a:endParaRPr>
          </a:p>
        </p:txBody>
      </p:sp>
      <p:graphicFrame>
        <p:nvGraphicFramePr>
          <p:cNvPr id="8" name="图表 12"/>
          <p:cNvGraphicFramePr/>
          <p:nvPr/>
        </p:nvGraphicFramePr>
        <p:xfrm>
          <a:off x="204210" y="1415391"/>
          <a:ext cx="3562647" cy="2247482"/>
        </p:xfrm>
        <a:graphic>
          <a:graphicData uri="http://schemas.openxmlformats.org/drawingml/2006/chart">
            <c:chart xmlns:c="http://schemas.openxmlformats.org/drawingml/2006/chart" xmlns:r="http://schemas.openxmlformats.org/officeDocument/2006/relationships" r:id="rId1"/>
          </a:graphicData>
        </a:graphic>
      </p:graphicFrame>
      <p:sp>
        <p:nvSpPr>
          <p:cNvPr id="9" name="文本框 18"/>
          <p:cNvSpPr txBox="1"/>
          <p:nvPr/>
        </p:nvSpPr>
        <p:spPr>
          <a:xfrm>
            <a:off x="3327252" y="2031230"/>
            <a:ext cx="113399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dirty="0">
                <a:latin typeface="+mj-ea"/>
                <a:ea typeface="+mj-ea"/>
              </a:rPr>
              <a:t>36</a:t>
            </a:r>
            <a:r>
              <a:rPr kumimoji="0" lang="zh-CN" altLang="en-US" sz="2400" b="1" i="0" u="none" strike="noStrike" kern="1200" cap="none" spc="0" normalizeH="0" baseline="0" noProof="0" dirty="0">
                <a:ln>
                  <a:noFill/>
                </a:ln>
                <a:effectLst/>
                <a:uLnTx/>
                <a:uFillTx/>
                <a:latin typeface="+mj-ea"/>
                <a:ea typeface="+mj-ea"/>
                <a:cs typeface="+mn-cs"/>
              </a:rPr>
              <a:t>万</a:t>
            </a:r>
            <a:endParaRPr kumimoji="0" lang="zh-CN" altLang="en-US" sz="2400" b="1" i="0" u="none" strike="noStrike" kern="1200" cap="none" spc="0" normalizeH="0" baseline="0" noProof="0" dirty="0">
              <a:ln>
                <a:noFill/>
              </a:ln>
              <a:effectLst/>
              <a:uLnTx/>
              <a:uFillTx/>
              <a:latin typeface="+mj-ea"/>
              <a:ea typeface="+mj-ea"/>
              <a:cs typeface="+mn-cs"/>
            </a:endParaRPr>
          </a:p>
        </p:txBody>
      </p:sp>
      <p:sp>
        <p:nvSpPr>
          <p:cNvPr id="10" name="文本框 18"/>
          <p:cNvSpPr txBox="1"/>
          <p:nvPr/>
        </p:nvSpPr>
        <p:spPr>
          <a:xfrm>
            <a:off x="3327252" y="4423926"/>
            <a:ext cx="113399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TW" sz="2400" b="0" i="0" u="none" strike="noStrike" kern="1200" cap="none" spc="0" normalizeH="0" baseline="0" noProof="0" dirty="0">
                <a:ln>
                  <a:noFill/>
                </a:ln>
                <a:effectLst/>
                <a:uLnTx/>
                <a:uFillTx/>
                <a:latin typeface="+mj-ea"/>
                <a:ea typeface="+mj-ea"/>
                <a:cs typeface="+mn-cs"/>
              </a:rPr>
              <a:t>10%</a:t>
            </a:r>
            <a:endParaRPr kumimoji="0" lang="zh-CN" altLang="en-US" sz="2400" b="1" i="0" u="none" strike="noStrike" kern="1200" cap="none" spc="0" normalizeH="0" baseline="0" noProof="0" dirty="0">
              <a:ln>
                <a:noFill/>
              </a:ln>
              <a:effectLst/>
              <a:uLnTx/>
              <a:uFillTx/>
              <a:latin typeface="+mj-ea"/>
              <a:ea typeface="+mj-ea"/>
              <a:cs typeface="+mn-cs"/>
            </a:endParaRPr>
          </a:p>
        </p:txBody>
      </p:sp>
      <p:graphicFrame>
        <p:nvGraphicFramePr>
          <p:cNvPr id="11" name="图表 12"/>
          <p:cNvGraphicFramePr/>
          <p:nvPr/>
        </p:nvGraphicFramePr>
        <p:xfrm>
          <a:off x="105124" y="3882777"/>
          <a:ext cx="3760819" cy="2358318"/>
        </p:xfrm>
        <a:graphic>
          <a:graphicData uri="http://schemas.openxmlformats.org/drawingml/2006/chart">
            <c:chart xmlns:c="http://schemas.openxmlformats.org/drawingml/2006/chart" xmlns:r="http://schemas.openxmlformats.org/officeDocument/2006/relationships" r:id="rId2"/>
          </a:graphicData>
        </a:graphic>
      </p:graphicFrame>
      <p:sp>
        <p:nvSpPr>
          <p:cNvPr id="12" name="文本框 18"/>
          <p:cNvSpPr txBox="1"/>
          <p:nvPr/>
        </p:nvSpPr>
        <p:spPr>
          <a:xfrm>
            <a:off x="10234360" y="4423926"/>
            <a:ext cx="113399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TW" sz="2400" b="0" i="0" u="none" strike="noStrike" kern="1200" cap="none" spc="0" normalizeH="0" baseline="0" noProof="0" dirty="0">
                <a:ln>
                  <a:noFill/>
                </a:ln>
                <a:effectLst/>
                <a:uLnTx/>
                <a:uFillTx/>
                <a:latin typeface="+mj-ea"/>
                <a:ea typeface="+mj-ea"/>
                <a:cs typeface="+mn-cs"/>
              </a:rPr>
              <a:t>05%</a:t>
            </a:r>
            <a:endParaRPr kumimoji="0" lang="zh-CN" altLang="en-US" sz="2400" b="1" i="0" u="none" strike="noStrike" kern="1200" cap="none" spc="0" normalizeH="0" baseline="0" noProof="0" dirty="0">
              <a:ln>
                <a:noFill/>
              </a:ln>
              <a:effectLst/>
              <a:uLnTx/>
              <a:uFillTx/>
              <a:latin typeface="+mj-ea"/>
              <a:ea typeface="+mj-ea"/>
              <a:cs typeface="+mn-cs"/>
            </a:endParaRPr>
          </a:p>
        </p:txBody>
      </p:sp>
      <p:graphicFrame>
        <p:nvGraphicFramePr>
          <p:cNvPr id="13" name="图表 12"/>
          <p:cNvGraphicFramePr/>
          <p:nvPr/>
        </p:nvGraphicFramePr>
        <p:xfrm>
          <a:off x="6903960" y="3873726"/>
          <a:ext cx="3943290" cy="2376421"/>
        </p:xfrm>
        <a:graphic>
          <a:graphicData uri="http://schemas.openxmlformats.org/drawingml/2006/chart">
            <c:chart xmlns:c="http://schemas.openxmlformats.org/drawingml/2006/chart" xmlns:r="http://schemas.openxmlformats.org/officeDocument/2006/relationships" r:id="rId3"/>
          </a:graphicData>
        </a:graphic>
      </p:graphicFrame>
      <p:sp>
        <p:nvSpPr>
          <p:cNvPr id="14" name="矩形 13"/>
          <p:cNvSpPr/>
          <p:nvPr/>
        </p:nvSpPr>
        <p:spPr>
          <a:xfrm>
            <a:off x="3057306" y="2490943"/>
            <a:ext cx="1673882" cy="429413"/>
          </a:xfrm>
          <a:prstGeom prst="rect">
            <a:avLst/>
          </a:prstGeom>
        </p:spPr>
        <p:txBody>
          <a:bodyPr wrap="square">
            <a:spAutoFit/>
          </a:bodyPr>
          <a:lstStyle/>
          <a:p>
            <a:pPr>
              <a:lnSpc>
                <a:spcPct val="130000"/>
              </a:lnSpc>
            </a:pPr>
            <a:r>
              <a:rPr lang="zh-CN" altLang="en-US" dirty="0">
                <a:solidFill>
                  <a:schemeClr val="accent1"/>
                </a:solidFill>
                <a:latin typeface="+mn-ea"/>
              </a:rPr>
              <a:t>业绩</a:t>
            </a:r>
            <a:r>
              <a:rPr lang="zh-TW" altLang="en-US" dirty="0">
                <a:solidFill>
                  <a:schemeClr val="accent1"/>
                </a:solidFill>
                <a:latin typeface="+mn-ea"/>
              </a:rPr>
              <a:t>目标</a:t>
            </a:r>
            <a:r>
              <a:rPr lang="en-US" altLang="zh-TW" dirty="0">
                <a:solidFill>
                  <a:schemeClr val="accent1"/>
                </a:solidFill>
                <a:latin typeface="+mn-ea"/>
              </a:rPr>
              <a:t>36</a:t>
            </a:r>
            <a:r>
              <a:rPr lang="zh-TW" altLang="en-US" dirty="0">
                <a:solidFill>
                  <a:schemeClr val="accent1"/>
                </a:solidFill>
                <a:latin typeface="+mn-ea"/>
              </a:rPr>
              <a:t>万</a:t>
            </a:r>
            <a:endParaRPr lang="en-US" altLang="zh-CN" dirty="0">
              <a:solidFill>
                <a:schemeClr val="accent1"/>
              </a:solidFill>
              <a:latin typeface="+mn-ea"/>
            </a:endParaRPr>
          </a:p>
        </p:txBody>
      </p:sp>
      <p:sp>
        <p:nvSpPr>
          <p:cNvPr id="15" name="橢圓 14"/>
          <p:cNvSpPr/>
          <p:nvPr/>
        </p:nvSpPr>
        <p:spPr>
          <a:xfrm>
            <a:off x="4684817" y="2282682"/>
            <a:ext cx="2964918" cy="29649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
        <p:nvSpPr>
          <p:cNvPr id="16" name="Text Box 36"/>
          <p:cNvSpPr txBox="1">
            <a:spLocks noChangeArrowheads="1"/>
          </p:cNvSpPr>
          <p:nvPr/>
        </p:nvSpPr>
        <p:spPr bwMode="auto">
          <a:xfrm>
            <a:off x="5459390" y="3548954"/>
            <a:ext cx="1415772" cy="584775"/>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zh-CN"/>
            </a:defPPr>
            <a:lvl1pPr algn="r">
              <a:spcBef>
                <a:spcPct val="50000"/>
              </a:spcBef>
              <a:defRPr sz="2400" b="1">
                <a:solidFill>
                  <a:srgbClr val="45526F"/>
                </a:solidFill>
                <a:latin typeface="思源黑体 CN Bold" panose="020B0800000000000000" pitchFamily="34" charset="-122"/>
                <a:ea typeface="思源黑体 CN Bold" panose="020B0800000000000000" pitchFamily="34"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zh-TW" altLang="en-US" sz="3200" b="0" i="0" u="none" strike="noStrike" kern="1200" cap="none" spc="0" normalizeH="0" baseline="0" noProof="0" dirty="0">
                <a:ln>
                  <a:noFill/>
                </a:ln>
                <a:solidFill>
                  <a:schemeClr val="accent2"/>
                </a:solidFill>
                <a:effectLst/>
                <a:uLnTx/>
                <a:uFillTx/>
                <a:latin typeface="+mj-ea"/>
                <a:ea typeface="+mj-ea"/>
              </a:rPr>
              <a:t>第一季</a:t>
            </a:r>
            <a:endParaRPr kumimoji="0" lang="en-US" altLang="zh-CN" sz="3200" b="0" i="0" u="none" strike="noStrike" kern="1200" cap="none" spc="0" normalizeH="0" baseline="0" noProof="0" dirty="0">
              <a:ln>
                <a:noFill/>
              </a:ln>
              <a:solidFill>
                <a:schemeClr val="accent2"/>
              </a:solidFill>
              <a:effectLst/>
              <a:uLnTx/>
              <a:uFillTx/>
              <a:latin typeface="+mj-ea"/>
              <a:ea typeface="+mj-ea"/>
            </a:endParaRPr>
          </a:p>
        </p:txBody>
      </p:sp>
      <p:sp>
        <p:nvSpPr>
          <p:cNvPr id="17" name="矩形 16"/>
          <p:cNvSpPr/>
          <p:nvPr/>
        </p:nvSpPr>
        <p:spPr>
          <a:xfrm>
            <a:off x="9964414" y="2447492"/>
            <a:ext cx="1673882" cy="429413"/>
          </a:xfrm>
          <a:prstGeom prst="rect">
            <a:avLst/>
          </a:prstGeom>
        </p:spPr>
        <p:txBody>
          <a:bodyPr wrap="square">
            <a:spAutoFit/>
          </a:bodyPr>
          <a:lstStyle/>
          <a:p>
            <a:pPr>
              <a:lnSpc>
                <a:spcPct val="130000"/>
              </a:lnSpc>
            </a:pPr>
            <a:r>
              <a:rPr lang="zh-TW" altLang="en-US" dirty="0">
                <a:solidFill>
                  <a:schemeClr val="accent1"/>
                </a:solidFill>
                <a:latin typeface="+mn-ea"/>
              </a:rPr>
              <a:t>人力增加 </a:t>
            </a:r>
            <a:r>
              <a:rPr lang="en-US" altLang="zh-TW" dirty="0">
                <a:solidFill>
                  <a:schemeClr val="accent1"/>
                </a:solidFill>
                <a:latin typeface="+mn-ea"/>
              </a:rPr>
              <a:t>10%</a:t>
            </a:r>
            <a:endParaRPr lang="en-US" altLang="zh-CN" dirty="0">
              <a:solidFill>
                <a:schemeClr val="accent1"/>
              </a:solidFill>
              <a:latin typeface="+mn-ea"/>
            </a:endParaRPr>
          </a:p>
        </p:txBody>
      </p:sp>
      <p:sp>
        <p:nvSpPr>
          <p:cNvPr id="18" name="矩形 17"/>
          <p:cNvSpPr/>
          <p:nvPr/>
        </p:nvSpPr>
        <p:spPr>
          <a:xfrm>
            <a:off x="9964414" y="4910865"/>
            <a:ext cx="1673882" cy="429413"/>
          </a:xfrm>
          <a:prstGeom prst="rect">
            <a:avLst/>
          </a:prstGeom>
        </p:spPr>
        <p:txBody>
          <a:bodyPr wrap="square">
            <a:spAutoFit/>
          </a:bodyPr>
          <a:lstStyle/>
          <a:p>
            <a:pPr>
              <a:lnSpc>
                <a:spcPct val="130000"/>
              </a:lnSpc>
            </a:pPr>
            <a:r>
              <a:rPr lang="zh-TW" altLang="en-US" dirty="0">
                <a:solidFill>
                  <a:schemeClr val="accent1"/>
                </a:solidFill>
                <a:latin typeface="+mn-ea"/>
              </a:rPr>
              <a:t>渠道增加 </a:t>
            </a:r>
            <a:r>
              <a:rPr lang="en-US" altLang="zh-TW" dirty="0">
                <a:solidFill>
                  <a:schemeClr val="accent1"/>
                </a:solidFill>
                <a:latin typeface="+mn-ea"/>
              </a:rPr>
              <a:t>05%</a:t>
            </a:r>
            <a:endParaRPr lang="en-US" altLang="zh-CN" dirty="0">
              <a:solidFill>
                <a:schemeClr val="accent1"/>
              </a:solidFill>
              <a:latin typeface="+mn-ea"/>
            </a:endParaRPr>
          </a:p>
        </p:txBody>
      </p:sp>
      <p:sp>
        <p:nvSpPr>
          <p:cNvPr id="19" name="矩形 18"/>
          <p:cNvSpPr/>
          <p:nvPr/>
        </p:nvSpPr>
        <p:spPr>
          <a:xfrm>
            <a:off x="3057306" y="4885590"/>
            <a:ext cx="1673882" cy="429413"/>
          </a:xfrm>
          <a:prstGeom prst="rect">
            <a:avLst/>
          </a:prstGeom>
        </p:spPr>
        <p:txBody>
          <a:bodyPr wrap="square">
            <a:spAutoFit/>
          </a:bodyPr>
          <a:lstStyle/>
          <a:p>
            <a:pPr>
              <a:lnSpc>
                <a:spcPct val="130000"/>
              </a:lnSpc>
            </a:pPr>
            <a:r>
              <a:rPr lang="zh-TW" altLang="en-US" dirty="0">
                <a:solidFill>
                  <a:schemeClr val="accent1"/>
                </a:solidFill>
                <a:latin typeface="+mn-ea"/>
              </a:rPr>
              <a:t>市佔提升 </a:t>
            </a:r>
            <a:r>
              <a:rPr lang="en-US" altLang="zh-TW" dirty="0">
                <a:solidFill>
                  <a:schemeClr val="accent1"/>
                </a:solidFill>
                <a:latin typeface="+mn-ea"/>
              </a:rPr>
              <a:t>10%</a:t>
            </a:r>
            <a:endParaRPr lang="en-US" altLang="zh-CN" dirty="0">
              <a:solidFill>
                <a:schemeClr val="accent1"/>
              </a:solidFill>
              <a:latin typeface="+mn-ea"/>
            </a:endParaRPr>
          </a:p>
        </p:txBody>
      </p:sp>
      <p:graphicFrame>
        <p:nvGraphicFramePr>
          <p:cNvPr id="20" name="图表 12"/>
          <p:cNvGraphicFramePr/>
          <p:nvPr/>
        </p:nvGraphicFramePr>
        <p:xfrm>
          <a:off x="7047603" y="1319013"/>
          <a:ext cx="3521445" cy="2343860"/>
        </p:xfrm>
        <a:graphic>
          <a:graphicData uri="http://schemas.openxmlformats.org/drawingml/2006/chart">
            <c:chart xmlns:c="http://schemas.openxmlformats.org/drawingml/2006/chart" xmlns:r="http://schemas.openxmlformats.org/officeDocument/2006/relationships" r:id="rId4"/>
          </a:graphicData>
        </a:graphic>
      </p:graphicFrame>
      <p:sp>
        <p:nvSpPr>
          <p:cNvPr id="21" name="文本框 18"/>
          <p:cNvSpPr txBox="1"/>
          <p:nvPr/>
        </p:nvSpPr>
        <p:spPr>
          <a:xfrm>
            <a:off x="10234360" y="2031231"/>
            <a:ext cx="113399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TW" sz="2400" dirty="0">
                <a:latin typeface="+mj-ea"/>
                <a:ea typeface="+mj-ea"/>
              </a:rPr>
              <a:t>10%</a:t>
            </a:r>
            <a:endParaRPr kumimoji="0" lang="zh-CN" altLang="en-US" sz="2400" b="1" i="0" u="none" strike="noStrike" kern="1200" cap="none" spc="0" normalizeH="0" baseline="0" noProof="0" dirty="0">
              <a:ln>
                <a:noFill/>
              </a:ln>
              <a:effectLst/>
              <a:uLnTx/>
              <a:uFillTx/>
              <a:latin typeface="+mj-ea"/>
              <a:ea typeface="+mj-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圓角 1"/>
          <p:cNvSpPr/>
          <p:nvPr/>
        </p:nvSpPr>
        <p:spPr>
          <a:xfrm rot="5400000">
            <a:off x="769834" y="2310723"/>
            <a:ext cx="2647728" cy="268224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3" name="文本框 18"/>
          <p:cNvSpPr txBox="1"/>
          <p:nvPr/>
        </p:nvSpPr>
        <p:spPr>
          <a:xfrm>
            <a:off x="678554" y="436459"/>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明年目标</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4" name="文本框 18"/>
          <p:cNvSpPr txBox="1"/>
          <p:nvPr/>
        </p:nvSpPr>
        <p:spPr>
          <a:xfrm>
            <a:off x="729649" y="948218"/>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NEXT YEAR'S GOAL</a:t>
            </a:r>
            <a:endParaRPr lang="zh-TW" altLang="en-US" sz="1400" dirty="0">
              <a:solidFill>
                <a:srgbClr val="2F5597"/>
              </a:solidFill>
              <a:latin typeface="Arial Nova" panose="020B0504020202020204" pitchFamily="34" charset="0"/>
            </a:endParaRPr>
          </a:p>
        </p:txBody>
      </p:sp>
      <p:sp>
        <p:nvSpPr>
          <p:cNvPr id="5" name="椭圆 3"/>
          <p:cNvSpPr/>
          <p:nvPr/>
        </p:nvSpPr>
        <p:spPr>
          <a:xfrm>
            <a:off x="898900" y="2443571"/>
            <a:ext cx="2389597" cy="2389597"/>
          </a:xfrm>
          <a:prstGeom prst="roundRect">
            <a:avLst>
              <a:gd name="adj" fmla="val 5139"/>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70232" y="3735027"/>
            <a:ext cx="1297150" cy="523220"/>
          </a:xfrm>
          <a:prstGeom prst="rect">
            <a:avLst/>
          </a:prstGeom>
        </p:spPr>
        <p:txBody>
          <a:bodyPr wrap="none">
            <a:spAutoFit/>
          </a:bodyPr>
          <a:lstStyle/>
          <a:p>
            <a:r>
              <a:rPr lang="en-US" altLang="zh-TW" sz="2800" b="1" dirty="0">
                <a:solidFill>
                  <a:srgbClr val="014FBA"/>
                </a:solidFill>
                <a:latin typeface="+mj-ea"/>
                <a:ea typeface="+mj-ea"/>
              </a:rPr>
              <a:t>100</a:t>
            </a:r>
            <a:r>
              <a:rPr lang="en-US" altLang="zh-CN" sz="2800" b="1" dirty="0">
                <a:solidFill>
                  <a:srgbClr val="014FBA"/>
                </a:solidFill>
                <a:latin typeface="+mj-ea"/>
                <a:ea typeface="+mj-ea"/>
              </a:rPr>
              <a:t> </a:t>
            </a:r>
            <a:r>
              <a:rPr lang="zh-CN" altLang="en-US" sz="2800" dirty="0">
                <a:solidFill>
                  <a:srgbClr val="014FBA"/>
                </a:solidFill>
                <a:latin typeface="+mj-ea"/>
                <a:ea typeface="+mj-ea"/>
              </a:rPr>
              <a:t>万</a:t>
            </a:r>
            <a:endParaRPr lang="zh-CN" altLang="en-US" sz="2800" dirty="0">
              <a:solidFill>
                <a:srgbClr val="014FBA"/>
              </a:solidFill>
              <a:latin typeface="+mj-ea"/>
              <a:ea typeface="+mj-ea"/>
            </a:endParaRPr>
          </a:p>
        </p:txBody>
      </p:sp>
      <p:sp>
        <p:nvSpPr>
          <p:cNvPr id="7" name="矩形 6"/>
          <p:cNvSpPr/>
          <p:nvPr/>
        </p:nvSpPr>
        <p:spPr>
          <a:xfrm>
            <a:off x="1308868" y="3235809"/>
            <a:ext cx="1569660" cy="369332"/>
          </a:xfrm>
          <a:prstGeom prst="rect">
            <a:avLst/>
          </a:prstGeom>
        </p:spPr>
        <p:txBody>
          <a:bodyPr wrap="none">
            <a:spAutoFit/>
          </a:bodyPr>
          <a:lstStyle/>
          <a:p>
            <a:r>
              <a:rPr lang="zh-CN" altLang="en-US" dirty="0">
                <a:solidFill>
                  <a:schemeClr val="accent1"/>
                </a:solidFill>
              </a:rPr>
              <a:t>年度销售额达</a:t>
            </a:r>
            <a:endParaRPr lang="zh-CN" altLang="en-US" dirty="0">
              <a:solidFill>
                <a:schemeClr val="accent1"/>
              </a:solidFill>
            </a:endParaRPr>
          </a:p>
        </p:txBody>
      </p:sp>
      <p:sp>
        <p:nvSpPr>
          <p:cNvPr id="8" name="矩形: 圓角 7"/>
          <p:cNvSpPr/>
          <p:nvPr/>
        </p:nvSpPr>
        <p:spPr>
          <a:xfrm rot="5400000">
            <a:off x="4872994" y="2310723"/>
            <a:ext cx="2647728" cy="268224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9" name="椭圆 3"/>
          <p:cNvSpPr/>
          <p:nvPr/>
        </p:nvSpPr>
        <p:spPr>
          <a:xfrm>
            <a:off x="5002060" y="2443571"/>
            <a:ext cx="2389597" cy="2389597"/>
          </a:xfrm>
          <a:prstGeom prst="roundRect">
            <a:avLst>
              <a:gd name="adj" fmla="val 5139"/>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38239" y="3738930"/>
            <a:ext cx="982961" cy="523220"/>
          </a:xfrm>
          <a:prstGeom prst="rect">
            <a:avLst/>
          </a:prstGeom>
        </p:spPr>
        <p:txBody>
          <a:bodyPr wrap="none">
            <a:spAutoFit/>
          </a:bodyPr>
          <a:lstStyle/>
          <a:p>
            <a:r>
              <a:rPr lang="en-US" altLang="zh-TW" sz="2800" b="1" dirty="0">
                <a:solidFill>
                  <a:srgbClr val="014FBA"/>
                </a:solidFill>
                <a:latin typeface="+mj-ea"/>
                <a:ea typeface="+mj-ea"/>
              </a:rPr>
              <a:t>20%</a:t>
            </a:r>
            <a:endParaRPr lang="zh-CN" altLang="en-US" sz="2800" dirty="0">
              <a:solidFill>
                <a:srgbClr val="014FBA"/>
              </a:solidFill>
              <a:latin typeface="+mj-ea"/>
              <a:ea typeface="+mj-ea"/>
            </a:endParaRPr>
          </a:p>
        </p:txBody>
      </p:sp>
      <p:sp>
        <p:nvSpPr>
          <p:cNvPr id="11" name="矩形 10"/>
          <p:cNvSpPr/>
          <p:nvPr/>
        </p:nvSpPr>
        <p:spPr>
          <a:xfrm>
            <a:off x="5610800" y="3238302"/>
            <a:ext cx="1172116" cy="369332"/>
          </a:xfrm>
          <a:prstGeom prst="rect">
            <a:avLst/>
          </a:prstGeom>
        </p:spPr>
        <p:txBody>
          <a:bodyPr wrap="none">
            <a:spAutoFit/>
          </a:bodyPr>
          <a:lstStyle/>
          <a:p>
            <a:r>
              <a:rPr lang="zh-TW" altLang="en-US" dirty="0">
                <a:solidFill>
                  <a:schemeClr val="accent1"/>
                </a:solidFill>
              </a:rPr>
              <a:t>市占率达</a:t>
            </a:r>
            <a:r>
              <a:rPr lang="zh-CN" altLang="en-US" dirty="0">
                <a:solidFill>
                  <a:schemeClr val="accent1"/>
                </a:solidFill>
              </a:rPr>
              <a:t> </a:t>
            </a:r>
            <a:endParaRPr lang="zh-CN" altLang="en-US" dirty="0">
              <a:solidFill>
                <a:schemeClr val="accent1"/>
              </a:solidFill>
            </a:endParaRPr>
          </a:p>
        </p:txBody>
      </p:sp>
      <p:sp>
        <p:nvSpPr>
          <p:cNvPr id="12" name="矩形: 圓角 11"/>
          <p:cNvSpPr/>
          <p:nvPr/>
        </p:nvSpPr>
        <p:spPr>
          <a:xfrm rot="5400000">
            <a:off x="8976154" y="2310723"/>
            <a:ext cx="2647728" cy="2682240"/>
          </a:xfrm>
          <a:prstGeom prst="roundRect">
            <a:avLst>
              <a:gd name="adj" fmla="val 63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13" name="椭圆 3"/>
          <p:cNvSpPr/>
          <p:nvPr/>
        </p:nvSpPr>
        <p:spPr>
          <a:xfrm>
            <a:off x="9105220" y="2443571"/>
            <a:ext cx="2389597" cy="2389597"/>
          </a:xfrm>
          <a:prstGeom prst="roundRect">
            <a:avLst>
              <a:gd name="adj" fmla="val 5139"/>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878267" y="3735027"/>
            <a:ext cx="918841" cy="523220"/>
          </a:xfrm>
          <a:prstGeom prst="rect">
            <a:avLst/>
          </a:prstGeom>
        </p:spPr>
        <p:txBody>
          <a:bodyPr wrap="none">
            <a:spAutoFit/>
          </a:bodyPr>
          <a:lstStyle/>
          <a:p>
            <a:r>
              <a:rPr lang="en-US" altLang="zh-TW" sz="2800" b="1" dirty="0">
                <a:solidFill>
                  <a:srgbClr val="014FBA"/>
                </a:solidFill>
                <a:latin typeface="+mj-ea"/>
                <a:ea typeface="+mj-ea"/>
              </a:rPr>
              <a:t>10%</a:t>
            </a:r>
            <a:endParaRPr lang="en-US" altLang="zh-TW" sz="2800" b="1" dirty="0">
              <a:solidFill>
                <a:srgbClr val="014FBA"/>
              </a:solidFill>
              <a:latin typeface="+mj-ea"/>
              <a:ea typeface="+mj-ea"/>
            </a:endParaRPr>
          </a:p>
        </p:txBody>
      </p:sp>
      <p:sp>
        <p:nvSpPr>
          <p:cNvPr id="15" name="矩形 14"/>
          <p:cNvSpPr/>
          <p:nvPr/>
        </p:nvSpPr>
        <p:spPr>
          <a:xfrm>
            <a:off x="9367712" y="3235809"/>
            <a:ext cx="1864613" cy="369332"/>
          </a:xfrm>
          <a:prstGeom prst="rect">
            <a:avLst/>
          </a:prstGeom>
        </p:spPr>
        <p:txBody>
          <a:bodyPr wrap="none">
            <a:spAutoFit/>
          </a:bodyPr>
          <a:lstStyle/>
          <a:p>
            <a:r>
              <a:rPr lang="zh-TW" altLang="en-US" dirty="0">
                <a:solidFill>
                  <a:schemeClr val="accent1"/>
                </a:solidFill>
              </a:rPr>
              <a:t>人才流失率下降</a:t>
            </a:r>
            <a:r>
              <a:rPr lang="zh-CN" altLang="en-US" dirty="0">
                <a:solidFill>
                  <a:schemeClr val="accent1"/>
                </a:solidFill>
              </a:rPr>
              <a:t> </a:t>
            </a:r>
            <a:endParaRPr lang="zh-CN" altLang="en-US" dirty="0">
              <a:solidFill>
                <a:schemeClr val="accent1"/>
              </a:solidFill>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accel="500" decel="7500" fill="hold" grpId="1" nodeType="clickEffect">
                                  <p:stCondLst>
                                    <p:cond delay="0"/>
                                  </p:stCondLst>
                                  <p:childTnLst>
                                    <p:animScale>
                                      <p:cBhvr>
                                        <p:cTn id="12" dur="2000" fill="hold"/>
                                        <p:tgtEl>
                                          <p:spTgt spid="6"/>
                                        </p:tgtEl>
                                      </p:cBhvr>
                                      <p:by x="150000" y="150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mph" presetSubtype="0" accel="500" decel="7500" fill="hold" grpId="1" nodeType="clickEffect">
                                  <p:stCondLst>
                                    <p:cond delay="0"/>
                                  </p:stCondLst>
                                  <p:childTnLst>
                                    <p:animScale>
                                      <p:cBhvr>
                                        <p:cTn id="22" dur="2000" fill="hold"/>
                                        <p:tgtEl>
                                          <p:spTgt spid="10"/>
                                        </p:tgtEl>
                                      </p:cBhvr>
                                      <p:by x="150000" y="150000"/>
                                    </p:animScale>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mph" presetSubtype="0" accel="500" decel="7500" fill="hold" grpId="1" nodeType="clickEffect">
                                  <p:stCondLst>
                                    <p:cond delay="0"/>
                                  </p:stCondLst>
                                  <p:childTnLst>
                                    <p:animScale>
                                      <p:cBhvr>
                                        <p:cTn id="32" dur="2000" fill="hold"/>
                                        <p:tgtEl>
                                          <p:spTgt spid="1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10" grpId="1"/>
      <p:bldP spid="14" grpId="0"/>
      <p:bldP spid="1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8"/>
          <p:cNvSpPr txBox="1"/>
          <p:nvPr/>
        </p:nvSpPr>
        <p:spPr>
          <a:xfrm>
            <a:off x="7056798" y="2531534"/>
            <a:ext cx="4740574" cy="400110"/>
          </a:xfrm>
          <a:prstGeom prst="rect">
            <a:avLst/>
          </a:prstGeom>
          <a:noFill/>
        </p:spPr>
        <p:txBody>
          <a:bodyPr wrap="square" rtlCol="0">
            <a:spAutoFit/>
          </a:bodyPr>
          <a:lstStyle/>
          <a:p>
            <a:r>
              <a:rPr lang="en-US" altLang="zh-TW" sz="2000" dirty="0">
                <a:solidFill>
                  <a:schemeClr val="bg2"/>
                </a:solidFill>
                <a:latin typeface="+mj-ea"/>
                <a:ea typeface="+mj-ea"/>
              </a:rPr>
              <a:t>Achieve goals create new heights</a:t>
            </a:r>
            <a:endParaRPr lang="zh-TW" altLang="en-US" sz="2000" dirty="0">
              <a:solidFill>
                <a:schemeClr val="bg2"/>
              </a:solidFill>
              <a:latin typeface="+mj-ea"/>
              <a:ea typeface="+mj-ea"/>
            </a:endParaRPr>
          </a:p>
        </p:txBody>
      </p:sp>
      <p:sp>
        <p:nvSpPr>
          <p:cNvPr id="3" name="文本框 18"/>
          <p:cNvSpPr txBox="1"/>
          <p:nvPr/>
        </p:nvSpPr>
        <p:spPr>
          <a:xfrm>
            <a:off x="640469" y="1492081"/>
            <a:ext cx="6490765" cy="1862048"/>
          </a:xfrm>
          <a:prstGeom prst="rect">
            <a:avLst/>
          </a:prstGeom>
          <a:noFill/>
        </p:spPr>
        <p:txBody>
          <a:bodyPr wrap="square" rtlCol="0">
            <a:spAutoFit/>
          </a:bodyPr>
          <a:lstStyle/>
          <a:p>
            <a:r>
              <a:rPr lang="zh-CN" altLang="en-US" sz="11500" dirty="0">
                <a:solidFill>
                  <a:schemeClr val="bg2"/>
                </a:solidFill>
                <a:latin typeface="+mj-ea"/>
                <a:ea typeface="+mj-ea"/>
              </a:rPr>
              <a:t>达成目标</a:t>
            </a:r>
            <a:endParaRPr lang="zh-TW" altLang="en-US" sz="11500" dirty="0">
              <a:solidFill>
                <a:schemeClr val="bg2"/>
              </a:solidFill>
              <a:latin typeface="+mj-ea"/>
              <a:ea typeface="+mj-ea"/>
            </a:endParaRPr>
          </a:p>
        </p:txBody>
      </p:sp>
      <p:sp>
        <p:nvSpPr>
          <p:cNvPr id="4" name="文本框 18"/>
          <p:cNvSpPr txBox="1"/>
          <p:nvPr/>
        </p:nvSpPr>
        <p:spPr>
          <a:xfrm>
            <a:off x="6679821" y="3159426"/>
            <a:ext cx="5269450" cy="1569660"/>
          </a:xfrm>
          <a:prstGeom prst="rect">
            <a:avLst/>
          </a:prstGeom>
          <a:noFill/>
        </p:spPr>
        <p:txBody>
          <a:bodyPr wrap="square" rtlCol="0">
            <a:spAutoFit/>
          </a:bodyPr>
          <a:lstStyle/>
          <a:p>
            <a:r>
              <a:rPr lang="zh-CN" altLang="en-US" sz="9600" dirty="0">
                <a:solidFill>
                  <a:schemeClr val="bg2"/>
                </a:solidFill>
                <a:latin typeface="+mj-ea"/>
                <a:ea typeface="+mj-ea"/>
              </a:rPr>
              <a:t>再创高峰</a:t>
            </a:r>
            <a:endParaRPr lang="zh-TW" altLang="en-US" sz="9600" dirty="0">
              <a:solidFill>
                <a:schemeClr val="bg2"/>
              </a:solidFill>
              <a:latin typeface="+mj-ea"/>
              <a:ea typeface="+mj-ea"/>
            </a:endParaRPr>
          </a:p>
        </p:txBody>
      </p:sp>
      <p:sp>
        <p:nvSpPr>
          <p:cNvPr id="5" name="文本框 18"/>
          <p:cNvSpPr txBox="1"/>
          <p:nvPr/>
        </p:nvSpPr>
        <p:spPr>
          <a:xfrm>
            <a:off x="4276212" y="4098265"/>
            <a:ext cx="2124696" cy="400110"/>
          </a:xfrm>
          <a:prstGeom prst="rect">
            <a:avLst/>
          </a:prstGeom>
          <a:noFill/>
        </p:spPr>
        <p:txBody>
          <a:bodyPr wrap="square" rtlCol="0">
            <a:spAutoFit/>
          </a:bodyPr>
          <a:lstStyle/>
          <a:p>
            <a:r>
              <a:rPr lang="en-US" altLang="zh-TW" sz="2000" dirty="0">
                <a:solidFill>
                  <a:schemeClr val="bg2"/>
                </a:solidFill>
                <a:latin typeface="+mj-ea"/>
                <a:ea typeface="+mj-ea"/>
              </a:rPr>
              <a:t>Achieve goals</a:t>
            </a:r>
            <a:endParaRPr lang="zh-TW" altLang="en-US" sz="2000" dirty="0">
              <a:solidFill>
                <a:schemeClr val="bg2"/>
              </a:solidFill>
              <a:latin typeface="+mj-ea"/>
              <a:ea typeface="+mj-ea"/>
            </a:endParaRPr>
          </a:p>
        </p:txBody>
      </p:sp>
      <p:pic>
        <p:nvPicPr>
          <p:cNvPr id="6" name="圖片 5" descr="一張含有 書寫用具, 信箋, 筆 的圖片&#10;&#10;自動產生的描述"/>
          <p:cNvPicPr>
            <a:picLocks noChangeAspect="1"/>
          </p:cNvPicPr>
          <p:nvPr/>
        </p:nvPicPr>
        <p:blipFill rotWithShape="1">
          <a:blip r:embed="rId1">
            <a:extLst>
              <a:ext uri="{28A0092B-C50C-407E-A947-70E740481C1C}">
                <a14:useLocalDpi xmlns:a14="http://schemas.microsoft.com/office/drawing/2010/main" val="0"/>
              </a:ext>
            </a:extLst>
          </a:blip>
          <a:srcRect l="34913" b="12619"/>
          <a:stretch>
            <a:fillRect/>
          </a:stretch>
        </p:blipFill>
        <p:spPr>
          <a:xfrm flipH="1" flipV="1">
            <a:off x="0" y="2233112"/>
            <a:ext cx="5558167" cy="48299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0-#ppt_h/2"/>
                                          </p:val>
                                        </p:tav>
                                        <p:tav tm="100000">
                                          <p:val>
                                            <p:strVal val="#ppt_y"/>
                                          </p:val>
                                        </p:tav>
                                      </p:tavLst>
                                    </p:anim>
                                  </p:childTnLst>
                                </p:cTn>
                              </p:par>
                              <p:par>
                                <p:cTn id="16" presetID="27" presetClass="emph" presetSubtype="0" fill="remove" grpId="1" nodeType="withEffect">
                                  <p:stCondLst>
                                    <p:cond delay="0"/>
                                  </p:stCondLst>
                                  <p:childTnLst>
                                    <p:animClr clrSpc="rgb" dir="cw">
                                      <p:cBhvr override="childStyle">
                                        <p:cTn id="17" dur="250" autoRev="1" fill="remove"/>
                                        <p:tgtEl>
                                          <p:spTgt spid="4"/>
                                        </p:tgtEl>
                                        <p:attrNameLst>
                                          <p:attrName>style.color</p:attrName>
                                        </p:attrNameLst>
                                      </p:cBhvr>
                                      <p:to>
                                        <a:schemeClr val="bg1"/>
                                      </p:to>
                                    </p:animClr>
                                    <p:animClr clrSpc="rgb" dir="cw">
                                      <p:cBhvr>
                                        <p:cTn id="18" dur="250" autoRev="1" fill="remove"/>
                                        <p:tgtEl>
                                          <p:spTgt spid="4"/>
                                        </p:tgtEl>
                                        <p:attrNameLst>
                                          <p:attrName>fillcolor</p:attrName>
                                        </p:attrNameLst>
                                      </p:cBhvr>
                                      <p:to>
                                        <a:schemeClr val="bg1"/>
                                      </p:to>
                                    </p:animClr>
                                    <p:set>
                                      <p:cBhvr>
                                        <p:cTn id="19" dur="250" autoRev="1" fill="remove"/>
                                        <p:tgtEl>
                                          <p:spTgt spid="4"/>
                                        </p:tgtEl>
                                        <p:attrNameLst>
                                          <p:attrName>fill.type</p:attrName>
                                        </p:attrNameLst>
                                      </p:cBhvr>
                                      <p:to>
                                        <p:strVal val="solid"/>
                                      </p:to>
                                    </p:set>
                                    <p:set>
                                      <p:cBhvr>
                                        <p:cTn id="20" dur="250" autoRev="1" fill="remove"/>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pic>
        <p:nvPicPr>
          <p:cNvPr id="30" name="圖片 29" descr="一張含有 煙霧, 黑暗, 觀看 的圖片&#10;&#10;自動產生的描述"/>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7437" y="2928858"/>
            <a:ext cx="13167470" cy="6093612"/>
          </a:xfrm>
          <a:prstGeom prst="rect">
            <a:avLst/>
          </a:prstGeom>
        </p:spPr>
      </p:pic>
      <p:sp>
        <p:nvSpPr>
          <p:cNvPr id="24" name="文字方塊 2"/>
          <p:cNvSpPr txBox="1"/>
          <p:nvPr/>
        </p:nvSpPr>
        <p:spPr>
          <a:xfrm>
            <a:off x="556293" y="2307571"/>
            <a:ext cx="11079413" cy="2242858"/>
          </a:xfrm>
          <a:prstGeom prst="rect">
            <a:avLst/>
          </a:prstGeom>
          <a:noFill/>
        </p:spPr>
        <p:txBody>
          <a:bodyPr wrap="square" rtlCol="0">
            <a:spAutoFit/>
          </a:bodyPr>
          <a:lstStyle/>
          <a:p>
            <a:pPr>
              <a:lnSpc>
                <a:spcPct val="80000"/>
              </a:lnSpc>
            </a:pPr>
            <a:r>
              <a:rPr lang="en-US" altLang="zh-TW" sz="16600" dirty="0">
                <a:latin typeface="+mj-ea"/>
                <a:ea typeface="+mj-ea"/>
              </a:rPr>
              <a:t>100,000,0</a:t>
            </a:r>
            <a:endParaRPr lang="en-US" altLang="zh-TW" sz="16600" dirty="0">
              <a:latin typeface="+mj-ea"/>
              <a:ea typeface="+mj-ea"/>
            </a:endParaRPr>
          </a:p>
        </p:txBody>
      </p:sp>
      <p:pic>
        <p:nvPicPr>
          <p:cNvPr id="31" name="圖片 30" descr="一張含有 煙霧, 黑暗, 觀看 的圖片&#10;&#10;自動產生的描述"/>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7436" y="3096739"/>
            <a:ext cx="2731359" cy="1264012"/>
          </a:xfrm>
          <a:prstGeom prst="rect">
            <a:avLst/>
          </a:prstGeom>
        </p:spPr>
      </p:pic>
      <p:pic>
        <p:nvPicPr>
          <p:cNvPr id="32" name="圖片 31" descr="一張含有 煙霧, 黑暗, 觀看 的圖片&#10;&#10;自動產生的描述"/>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7118" y="3036654"/>
            <a:ext cx="2913052" cy="1348096"/>
          </a:xfrm>
          <a:prstGeom prst="rect">
            <a:avLst/>
          </a:prstGeom>
        </p:spPr>
      </p:pic>
      <p:pic>
        <p:nvPicPr>
          <p:cNvPr id="33" name="圖片 32" descr="一張含有 煙霧, 黑暗, 觀看 的圖片&#10;&#10;自動產生的描述"/>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33497" y="3367265"/>
            <a:ext cx="1989787" cy="920829"/>
          </a:xfrm>
          <a:prstGeom prst="rect">
            <a:avLst/>
          </a:prstGeom>
        </p:spPr>
      </p:pic>
      <p:pic>
        <p:nvPicPr>
          <p:cNvPr id="6" name="圖片 5" descr="一張含有 煙霧, 黑暗, 觀看 的圖片&#10;&#10;自動產生的描述"/>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7898" y="3096739"/>
            <a:ext cx="2731359" cy="1264012"/>
          </a:xfrm>
          <a:prstGeom prst="rect">
            <a:avLst/>
          </a:prstGeom>
        </p:spPr>
      </p:pic>
      <p:pic>
        <p:nvPicPr>
          <p:cNvPr id="7" name="圖片 6" descr="一張含有 煙霧, 黑暗, 觀看 的圖片&#10;&#10;自動產生的描述"/>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6061" y="3057020"/>
            <a:ext cx="2913052" cy="1348096"/>
          </a:xfrm>
          <a:prstGeom prst="rect">
            <a:avLst/>
          </a:prstGeom>
        </p:spPr>
      </p:pic>
      <p:pic>
        <p:nvPicPr>
          <p:cNvPr id="25" name="圖片 24" descr="一張含有 煙霧, 黑暗, 觀看 的圖片&#10;&#10;自動產生的描述"/>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26358" y="4653288"/>
            <a:ext cx="7146150" cy="3307080"/>
          </a:xfrm>
          <a:prstGeom prst="rect">
            <a:avLst/>
          </a:prstGeom>
        </p:spPr>
      </p:pic>
      <p:pic>
        <p:nvPicPr>
          <p:cNvPr id="26" name="圖片 25" descr="一張含有 煙霧, 黑暗, 觀看 的圖片&#10;&#10;自動產生的描述"/>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387" y="4655565"/>
            <a:ext cx="2731359" cy="1264012"/>
          </a:xfrm>
          <a:prstGeom prst="rect">
            <a:avLst/>
          </a:prstGeom>
        </p:spPr>
      </p:pic>
      <p:pic>
        <p:nvPicPr>
          <p:cNvPr id="27" name="圖片 26" descr="一張含有 煙霧, 黑暗, 觀看 的圖片&#10;&#10;自動產生的描述"/>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41237" y="5629435"/>
            <a:ext cx="5873384" cy="2718072"/>
          </a:xfrm>
          <a:prstGeom prst="rect">
            <a:avLst/>
          </a:prstGeom>
        </p:spPr>
      </p:pic>
      <p:pic>
        <p:nvPicPr>
          <p:cNvPr id="28" name="圖片 27" descr="一張含有 煙霧, 黑暗, 觀看 的圖片&#10;&#10;自動產生的描述"/>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75951" y="6057900"/>
            <a:ext cx="2731359" cy="1264012"/>
          </a:xfrm>
          <a:prstGeom prst="rect">
            <a:avLst/>
          </a:prstGeom>
        </p:spPr>
      </p:pic>
      <p:pic>
        <p:nvPicPr>
          <p:cNvPr id="29" name="圖片 28" descr="一張含有 煙霧, 黑暗, 觀看 的圖片&#10;&#10;自動產生的描述"/>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650" y="3732806"/>
            <a:ext cx="12779782" cy="5914200"/>
          </a:xfrm>
          <a:prstGeom prst="rect">
            <a:avLst/>
          </a:prstGeom>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50"/>
                                      </p:stCondLst>
                                      <p:childTnLst>
                                        <p:set>
                                          <p:cBhvr>
                                            <p:cTn id="6" dur="1" fill="hold">
                                              <p:stCondLst>
                                                <p:cond delay="0"/>
                                              </p:stCondLst>
                                            </p:cTn>
                                            <p:tgtEl>
                                              <p:spTgt spid="31"/>
                                            </p:tgtEl>
                                            <p:attrNameLst>
                                              <p:attrName>style.visibility</p:attrName>
                                            </p:attrNameLst>
                                          </p:cBhvr>
                                          <p:to>
                                            <p:strVal val="visible"/>
                                          </p:to>
                                        </p:set>
                                        <p:anim calcmode="lin" valueType="num">
                                          <p:cBhvr>
                                            <p:cTn id="7" dur="250" fill="hold"/>
                                            <p:tgtEl>
                                              <p:spTgt spid="31"/>
                                            </p:tgtEl>
                                            <p:attrNameLst>
                                              <p:attrName>ppt_w</p:attrName>
                                            </p:attrNameLst>
                                          </p:cBhvr>
                                          <p:tavLst>
                                            <p:tav tm="0">
                                              <p:val>
                                                <p:fltVal val="0"/>
                                              </p:val>
                                            </p:tav>
                                            <p:tav tm="100000">
                                              <p:val>
                                                <p:strVal val="#ppt_w"/>
                                              </p:val>
                                            </p:tav>
                                          </p:tavLst>
                                        </p:anim>
                                        <p:anim calcmode="lin" valueType="num">
                                          <p:cBhvr>
                                            <p:cTn id="8" dur="250" fill="hold"/>
                                            <p:tgtEl>
                                              <p:spTgt spid="31"/>
                                            </p:tgtEl>
                                            <p:attrNameLst>
                                              <p:attrName>ppt_h</p:attrName>
                                            </p:attrNameLst>
                                          </p:cBhvr>
                                          <p:tavLst>
                                            <p:tav tm="0">
                                              <p:val>
                                                <p:fltVal val="0"/>
                                              </p:val>
                                            </p:tav>
                                            <p:tav tm="100000">
                                              <p:val>
                                                <p:strVal val="#ppt_h"/>
                                              </p:val>
                                            </p:tav>
                                          </p:tavLst>
                                        </p:anim>
                                        <p:animEffect transition="in" filter="fade">
                                          <p:cBhvr>
                                            <p:cTn id="9" dur="250"/>
                                            <p:tgtEl>
                                              <p:spTgt spid="31"/>
                                            </p:tgtEl>
                                          </p:cBhvr>
                                        </p:animEffect>
                                      </p:childTnLst>
                                    </p:cTn>
                                  </p:par>
                                  <p:par>
                                    <p:cTn id="10" presetID="6" presetClass="emph" presetSubtype="0" fill="hold" nodeType="withEffect">
                                      <p:stCondLst>
                                        <p:cond delay="150"/>
                                      </p:stCondLst>
                                      <p:childTnLst>
                                        <p:animScale>
                                          <p:cBhvr>
                                            <p:cTn id="11" dur="1250" fill="hold"/>
                                            <p:tgtEl>
                                              <p:spTgt spid="31"/>
                                            </p:tgtEl>
                                          </p:cBhvr>
                                          <p:by x="600000" y="600000"/>
                                        </p:animScale>
                                      </p:childTnLst>
                                    </p:cTn>
                                  </p:par>
                                  <p:par>
                                    <p:cTn id="12" presetID="10" presetClass="exit" presetSubtype="0" fill="hold" nodeType="withEffect">
                                      <p:stCondLst>
                                        <p:cond delay="150"/>
                                      </p:stCondLst>
                                      <p:childTnLst>
                                        <p:animEffect transition="out" filter="fade">
                                          <p:cBhvr>
                                            <p:cTn id="13" dur="1250"/>
                                            <p:tgtEl>
                                              <p:spTgt spid="31"/>
                                            </p:tgtEl>
                                          </p:cBhvr>
                                        </p:animEffect>
                                        <p:set>
                                          <p:cBhvr>
                                            <p:cTn id="14" dur="1" fill="hold">
                                              <p:stCondLst>
                                                <p:cond delay="1249"/>
                                              </p:stCondLst>
                                            </p:cTn>
                                            <p:tgtEl>
                                              <p:spTgt spid="31"/>
                                            </p:tgtEl>
                                            <p:attrNameLst>
                                              <p:attrName>style.visibility</p:attrName>
                                            </p:attrNameLst>
                                          </p:cBhvr>
                                          <p:to>
                                            <p:strVal val="hidden"/>
                                          </p:to>
                                        </p:set>
                                      </p:childTnLst>
                                    </p:cTn>
                                  </p:par>
                                  <p:par>
                                    <p:cTn id="15" presetID="10" presetClass="entr" presetSubtype="0" fill="hold" grpId="0" nodeType="withEffect">
                                      <p:stCondLst>
                                        <p:cond delay="1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64" presetClass="path" presetSubtype="0" fill="hold" grpId="1" nodeType="withEffect" p14:presetBounceEnd="64000">
                                      <p:stCondLst>
                                        <p:cond delay="150"/>
                                      </p:stCondLst>
                                      <p:childTnLst>
                                        <p:animMotion origin="layout" path="M 0 -0.57106 L 0 0 " pathEditMode="relative" rAng="0" ptsTypes="AA" p14:bounceEnd="64000">
                                          <p:cBhvr>
                                            <p:cTn id="19" dur="500" fill="hold"/>
                                            <p:tgtEl>
                                              <p:spTgt spid="24"/>
                                            </p:tgtEl>
                                            <p:attrNameLst>
                                              <p:attrName>ppt_x</p:attrName>
                                              <p:attrName>ppt_y</p:attrName>
                                            </p:attrNameLst>
                                          </p:cBhvr>
                                          <p:rCtr x="0" y="28542"/>
                                        </p:animMotion>
                                      </p:childTnLst>
                                    </p:cTn>
                                  </p:par>
                                  <p:par>
                                    <p:cTn id="20" presetID="53" presetClass="entr" presetSubtype="16" fill="hold" nodeType="withEffect">
                                      <p:stCondLst>
                                        <p:cond delay="150"/>
                                      </p:stCondLst>
                                      <p:childTnLst>
                                        <p:set>
                                          <p:cBhvr>
                                            <p:cTn id="21" dur="1" fill="hold">
                                              <p:stCondLst>
                                                <p:cond delay="0"/>
                                              </p:stCondLst>
                                            </p:cTn>
                                            <p:tgtEl>
                                              <p:spTgt spid="32"/>
                                            </p:tgtEl>
                                            <p:attrNameLst>
                                              <p:attrName>style.visibility</p:attrName>
                                            </p:attrNameLst>
                                          </p:cBhvr>
                                          <p:to>
                                            <p:strVal val="visible"/>
                                          </p:to>
                                        </p:set>
                                        <p:anim calcmode="lin" valueType="num">
                                          <p:cBhvr>
                                            <p:cTn id="22" dur="250" fill="hold"/>
                                            <p:tgtEl>
                                              <p:spTgt spid="32"/>
                                            </p:tgtEl>
                                            <p:attrNameLst>
                                              <p:attrName>ppt_w</p:attrName>
                                            </p:attrNameLst>
                                          </p:cBhvr>
                                          <p:tavLst>
                                            <p:tav tm="0">
                                              <p:val>
                                                <p:fltVal val="0"/>
                                              </p:val>
                                            </p:tav>
                                            <p:tav tm="100000">
                                              <p:val>
                                                <p:strVal val="#ppt_w"/>
                                              </p:val>
                                            </p:tav>
                                          </p:tavLst>
                                        </p:anim>
                                        <p:anim calcmode="lin" valueType="num">
                                          <p:cBhvr>
                                            <p:cTn id="23" dur="250" fill="hold"/>
                                            <p:tgtEl>
                                              <p:spTgt spid="32"/>
                                            </p:tgtEl>
                                            <p:attrNameLst>
                                              <p:attrName>ppt_h</p:attrName>
                                            </p:attrNameLst>
                                          </p:cBhvr>
                                          <p:tavLst>
                                            <p:tav tm="0">
                                              <p:val>
                                                <p:fltVal val="0"/>
                                              </p:val>
                                            </p:tav>
                                            <p:tav tm="100000">
                                              <p:val>
                                                <p:strVal val="#ppt_h"/>
                                              </p:val>
                                            </p:tav>
                                          </p:tavLst>
                                        </p:anim>
                                        <p:animEffect transition="in" filter="fade">
                                          <p:cBhvr>
                                            <p:cTn id="24" dur="250"/>
                                            <p:tgtEl>
                                              <p:spTgt spid="32"/>
                                            </p:tgtEl>
                                          </p:cBhvr>
                                        </p:animEffect>
                                      </p:childTnLst>
                                    </p:cTn>
                                  </p:par>
                                  <p:par>
                                    <p:cTn id="25" presetID="6" presetClass="emph" presetSubtype="0" fill="hold" nodeType="withEffect">
                                      <p:stCondLst>
                                        <p:cond delay="150"/>
                                      </p:stCondLst>
                                      <p:childTnLst>
                                        <p:animScale>
                                          <p:cBhvr>
                                            <p:cTn id="26" dur="1250" fill="hold"/>
                                            <p:tgtEl>
                                              <p:spTgt spid="32"/>
                                            </p:tgtEl>
                                          </p:cBhvr>
                                          <p:by x="600000" y="600000"/>
                                        </p:animScale>
                                      </p:childTnLst>
                                    </p:cTn>
                                  </p:par>
                                  <p:par>
                                    <p:cTn id="27" presetID="10" presetClass="exit" presetSubtype="0" fill="hold" nodeType="withEffect">
                                      <p:stCondLst>
                                        <p:cond delay="150"/>
                                      </p:stCondLst>
                                      <p:childTnLst>
                                        <p:animEffect transition="out" filter="fade">
                                          <p:cBhvr>
                                            <p:cTn id="28" dur="1250"/>
                                            <p:tgtEl>
                                              <p:spTgt spid="32"/>
                                            </p:tgtEl>
                                          </p:cBhvr>
                                        </p:animEffect>
                                        <p:set>
                                          <p:cBhvr>
                                            <p:cTn id="29" dur="1" fill="hold">
                                              <p:stCondLst>
                                                <p:cond delay="1249"/>
                                              </p:stCondLst>
                                            </p:cTn>
                                            <p:tgtEl>
                                              <p:spTgt spid="32"/>
                                            </p:tgtEl>
                                            <p:attrNameLst>
                                              <p:attrName>style.visibility</p:attrName>
                                            </p:attrNameLst>
                                          </p:cBhvr>
                                          <p:to>
                                            <p:strVal val="hidden"/>
                                          </p:to>
                                        </p:set>
                                      </p:childTnLst>
                                    </p:cTn>
                                  </p:par>
                                  <p:par>
                                    <p:cTn id="30" presetID="53" presetClass="entr" presetSubtype="16" fill="hold" nodeType="withEffect">
                                      <p:stCondLst>
                                        <p:cond delay="150"/>
                                      </p:stCondLst>
                                      <p:childTnLst>
                                        <p:set>
                                          <p:cBhvr>
                                            <p:cTn id="31" dur="1" fill="hold">
                                              <p:stCondLst>
                                                <p:cond delay="0"/>
                                              </p:stCondLst>
                                            </p:cTn>
                                            <p:tgtEl>
                                              <p:spTgt spid="33"/>
                                            </p:tgtEl>
                                            <p:attrNameLst>
                                              <p:attrName>style.visibility</p:attrName>
                                            </p:attrNameLst>
                                          </p:cBhvr>
                                          <p:to>
                                            <p:strVal val="visible"/>
                                          </p:to>
                                        </p:set>
                                        <p:anim calcmode="lin" valueType="num">
                                          <p:cBhvr>
                                            <p:cTn id="32" dur="250" fill="hold"/>
                                            <p:tgtEl>
                                              <p:spTgt spid="33"/>
                                            </p:tgtEl>
                                            <p:attrNameLst>
                                              <p:attrName>ppt_w</p:attrName>
                                            </p:attrNameLst>
                                          </p:cBhvr>
                                          <p:tavLst>
                                            <p:tav tm="0">
                                              <p:val>
                                                <p:fltVal val="0"/>
                                              </p:val>
                                            </p:tav>
                                            <p:tav tm="100000">
                                              <p:val>
                                                <p:strVal val="#ppt_w"/>
                                              </p:val>
                                            </p:tav>
                                          </p:tavLst>
                                        </p:anim>
                                        <p:anim calcmode="lin" valueType="num">
                                          <p:cBhvr>
                                            <p:cTn id="33" dur="250" fill="hold"/>
                                            <p:tgtEl>
                                              <p:spTgt spid="33"/>
                                            </p:tgtEl>
                                            <p:attrNameLst>
                                              <p:attrName>ppt_h</p:attrName>
                                            </p:attrNameLst>
                                          </p:cBhvr>
                                          <p:tavLst>
                                            <p:tav tm="0">
                                              <p:val>
                                                <p:fltVal val="0"/>
                                              </p:val>
                                            </p:tav>
                                            <p:tav tm="100000">
                                              <p:val>
                                                <p:strVal val="#ppt_h"/>
                                              </p:val>
                                            </p:tav>
                                          </p:tavLst>
                                        </p:anim>
                                        <p:animEffect transition="in" filter="fade">
                                          <p:cBhvr>
                                            <p:cTn id="34" dur="250"/>
                                            <p:tgtEl>
                                              <p:spTgt spid="33"/>
                                            </p:tgtEl>
                                          </p:cBhvr>
                                        </p:animEffect>
                                      </p:childTnLst>
                                    </p:cTn>
                                  </p:par>
                                  <p:par>
                                    <p:cTn id="35" presetID="6" presetClass="emph" presetSubtype="0" fill="hold" nodeType="withEffect">
                                      <p:stCondLst>
                                        <p:cond delay="150"/>
                                      </p:stCondLst>
                                      <p:childTnLst>
                                        <p:animScale>
                                          <p:cBhvr>
                                            <p:cTn id="36" dur="1250" fill="hold"/>
                                            <p:tgtEl>
                                              <p:spTgt spid="33"/>
                                            </p:tgtEl>
                                          </p:cBhvr>
                                          <p:by x="600000" y="600000"/>
                                        </p:animScale>
                                      </p:childTnLst>
                                    </p:cTn>
                                  </p:par>
                                  <p:par>
                                    <p:cTn id="37" presetID="10" presetClass="exit" presetSubtype="0" fill="hold" nodeType="withEffect">
                                      <p:stCondLst>
                                        <p:cond delay="150"/>
                                      </p:stCondLst>
                                      <p:childTnLst>
                                        <p:animEffect transition="out" filter="fade">
                                          <p:cBhvr>
                                            <p:cTn id="38" dur="1250"/>
                                            <p:tgtEl>
                                              <p:spTgt spid="33"/>
                                            </p:tgtEl>
                                          </p:cBhvr>
                                        </p:animEffect>
                                        <p:set>
                                          <p:cBhvr>
                                            <p:cTn id="39" dur="1" fill="hold">
                                              <p:stCondLst>
                                                <p:cond delay="1249"/>
                                              </p:stCondLst>
                                            </p:cTn>
                                            <p:tgtEl>
                                              <p:spTgt spid="33"/>
                                            </p:tgtEl>
                                            <p:attrNameLst>
                                              <p:attrName>style.visibility</p:attrName>
                                            </p:attrNameLst>
                                          </p:cBhvr>
                                          <p:to>
                                            <p:strVal val="hidden"/>
                                          </p:to>
                                        </p:set>
                                      </p:childTnLst>
                                    </p:cTn>
                                  </p:par>
                                  <p:par>
                                    <p:cTn id="40" presetID="53" presetClass="entr" presetSubtype="16" fill="hold" nodeType="withEffect">
                                      <p:stCondLst>
                                        <p:cond delay="150"/>
                                      </p:stCondLst>
                                      <p:childTnLst>
                                        <p:set>
                                          <p:cBhvr>
                                            <p:cTn id="41" dur="1" fill="hold">
                                              <p:stCondLst>
                                                <p:cond delay="0"/>
                                              </p:stCondLst>
                                            </p:cTn>
                                            <p:tgtEl>
                                              <p:spTgt spid="6"/>
                                            </p:tgtEl>
                                            <p:attrNameLst>
                                              <p:attrName>style.visibility</p:attrName>
                                            </p:attrNameLst>
                                          </p:cBhvr>
                                          <p:to>
                                            <p:strVal val="visible"/>
                                          </p:to>
                                        </p:set>
                                        <p:anim calcmode="lin" valueType="num">
                                          <p:cBhvr>
                                            <p:cTn id="42" dur="250" fill="hold"/>
                                            <p:tgtEl>
                                              <p:spTgt spid="6"/>
                                            </p:tgtEl>
                                            <p:attrNameLst>
                                              <p:attrName>ppt_w</p:attrName>
                                            </p:attrNameLst>
                                          </p:cBhvr>
                                          <p:tavLst>
                                            <p:tav tm="0">
                                              <p:val>
                                                <p:fltVal val="0"/>
                                              </p:val>
                                            </p:tav>
                                            <p:tav tm="100000">
                                              <p:val>
                                                <p:strVal val="#ppt_w"/>
                                              </p:val>
                                            </p:tav>
                                          </p:tavLst>
                                        </p:anim>
                                        <p:anim calcmode="lin" valueType="num">
                                          <p:cBhvr>
                                            <p:cTn id="43" dur="250" fill="hold"/>
                                            <p:tgtEl>
                                              <p:spTgt spid="6"/>
                                            </p:tgtEl>
                                            <p:attrNameLst>
                                              <p:attrName>ppt_h</p:attrName>
                                            </p:attrNameLst>
                                          </p:cBhvr>
                                          <p:tavLst>
                                            <p:tav tm="0">
                                              <p:val>
                                                <p:fltVal val="0"/>
                                              </p:val>
                                            </p:tav>
                                            <p:tav tm="100000">
                                              <p:val>
                                                <p:strVal val="#ppt_h"/>
                                              </p:val>
                                            </p:tav>
                                          </p:tavLst>
                                        </p:anim>
                                        <p:animEffect transition="in" filter="fade">
                                          <p:cBhvr>
                                            <p:cTn id="44" dur="250"/>
                                            <p:tgtEl>
                                              <p:spTgt spid="6"/>
                                            </p:tgtEl>
                                          </p:cBhvr>
                                        </p:animEffect>
                                      </p:childTnLst>
                                    </p:cTn>
                                  </p:par>
                                  <p:par>
                                    <p:cTn id="45" presetID="6" presetClass="emph" presetSubtype="0" fill="hold" nodeType="withEffect">
                                      <p:stCondLst>
                                        <p:cond delay="150"/>
                                      </p:stCondLst>
                                      <p:childTnLst>
                                        <p:animScale>
                                          <p:cBhvr>
                                            <p:cTn id="46" dur="1250" fill="hold"/>
                                            <p:tgtEl>
                                              <p:spTgt spid="6"/>
                                            </p:tgtEl>
                                          </p:cBhvr>
                                          <p:by x="600000" y="600000"/>
                                        </p:animScale>
                                      </p:childTnLst>
                                    </p:cTn>
                                  </p:par>
                                  <p:par>
                                    <p:cTn id="47" presetID="10" presetClass="exit" presetSubtype="0" fill="hold" nodeType="withEffect">
                                      <p:stCondLst>
                                        <p:cond delay="150"/>
                                      </p:stCondLst>
                                      <p:childTnLst>
                                        <p:animEffect transition="out" filter="fade">
                                          <p:cBhvr>
                                            <p:cTn id="48" dur="1250"/>
                                            <p:tgtEl>
                                              <p:spTgt spid="6"/>
                                            </p:tgtEl>
                                          </p:cBhvr>
                                        </p:animEffect>
                                        <p:set>
                                          <p:cBhvr>
                                            <p:cTn id="49" dur="1" fill="hold">
                                              <p:stCondLst>
                                                <p:cond delay="1249"/>
                                              </p:stCondLst>
                                            </p:cTn>
                                            <p:tgtEl>
                                              <p:spTgt spid="6"/>
                                            </p:tgtEl>
                                            <p:attrNameLst>
                                              <p:attrName>style.visibility</p:attrName>
                                            </p:attrNameLst>
                                          </p:cBhvr>
                                          <p:to>
                                            <p:strVal val="hidden"/>
                                          </p:to>
                                        </p:set>
                                      </p:childTnLst>
                                    </p:cTn>
                                  </p:par>
                                  <p:par>
                                    <p:cTn id="50" presetID="53" presetClass="entr" presetSubtype="16" fill="hold" nodeType="withEffect">
                                      <p:stCondLst>
                                        <p:cond delay="150"/>
                                      </p:stCondLst>
                                      <p:childTnLst>
                                        <p:set>
                                          <p:cBhvr>
                                            <p:cTn id="51" dur="1" fill="hold">
                                              <p:stCondLst>
                                                <p:cond delay="0"/>
                                              </p:stCondLst>
                                            </p:cTn>
                                            <p:tgtEl>
                                              <p:spTgt spid="7"/>
                                            </p:tgtEl>
                                            <p:attrNameLst>
                                              <p:attrName>style.visibility</p:attrName>
                                            </p:attrNameLst>
                                          </p:cBhvr>
                                          <p:to>
                                            <p:strVal val="visible"/>
                                          </p:to>
                                        </p:set>
                                        <p:anim calcmode="lin" valueType="num">
                                          <p:cBhvr>
                                            <p:cTn id="52" dur="250" fill="hold"/>
                                            <p:tgtEl>
                                              <p:spTgt spid="7"/>
                                            </p:tgtEl>
                                            <p:attrNameLst>
                                              <p:attrName>ppt_w</p:attrName>
                                            </p:attrNameLst>
                                          </p:cBhvr>
                                          <p:tavLst>
                                            <p:tav tm="0">
                                              <p:val>
                                                <p:fltVal val="0"/>
                                              </p:val>
                                            </p:tav>
                                            <p:tav tm="100000">
                                              <p:val>
                                                <p:strVal val="#ppt_w"/>
                                              </p:val>
                                            </p:tav>
                                          </p:tavLst>
                                        </p:anim>
                                        <p:anim calcmode="lin" valueType="num">
                                          <p:cBhvr>
                                            <p:cTn id="53" dur="250" fill="hold"/>
                                            <p:tgtEl>
                                              <p:spTgt spid="7"/>
                                            </p:tgtEl>
                                            <p:attrNameLst>
                                              <p:attrName>ppt_h</p:attrName>
                                            </p:attrNameLst>
                                          </p:cBhvr>
                                          <p:tavLst>
                                            <p:tav tm="0">
                                              <p:val>
                                                <p:fltVal val="0"/>
                                              </p:val>
                                            </p:tav>
                                            <p:tav tm="100000">
                                              <p:val>
                                                <p:strVal val="#ppt_h"/>
                                              </p:val>
                                            </p:tav>
                                          </p:tavLst>
                                        </p:anim>
                                        <p:animEffect transition="in" filter="fade">
                                          <p:cBhvr>
                                            <p:cTn id="54" dur="250"/>
                                            <p:tgtEl>
                                              <p:spTgt spid="7"/>
                                            </p:tgtEl>
                                          </p:cBhvr>
                                        </p:animEffect>
                                      </p:childTnLst>
                                    </p:cTn>
                                  </p:par>
                                  <p:par>
                                    <p:cTn id="55" presetID="6" presetClass="emph" presetSubtype="0" fill="hold" nodeType="withEffect">
                                      <p:stCondLst>
                                        <p:cond delay="150"/>
                                      </p:stCondLst>
                                      <p:childTnLst>
                                        <p:animScale>
                                          <p:cBhvr>
                                            <p:cTn id="56" dur="1250" fill="hold"/>
                                            <p:tgtEl>
                                              <p:spTgt spid="7"/>
                                            </p:tgtEl>
                                          </p:cBhvr>
                                          <p:by x="600000" y="600000"/>
                                        </p:animScale>
                                      </p:childTnLst>
                                    </p:cTn>
                                  </p:par>
                                  <p:par>
                                    <p:cTn id="57" presetID="10" presetClass="exit" presetSubtype="0" fill="hold" nodeType="withEffect">
                                      <p:stCondLst>
                                        <p:cond delay="150"/>
                                      </p:stCondLst>
                                      <p:childTnLst>
                                        <p:animEffect transition="out" filter="fade">
                                          <p:cBhvr>
                                            <p:cTn id="58" dur="1250"/>
                                            <p:tgtEl>
                                              <p:spTgt spid="7"/>
                                            </p:tgtEl>
                                          </p:cBhvr>
                                        </p:animEffect>
                                        <p:set>
                                          <p:cBhvr>
                                            <p:cTn id="59" dur="1" fill="hold">
                                              <p:stCondLst>
                                                <p:cond delay="124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50"/>
                                      </p:stCondLst>
                                      <p:childTnLst>
                                        <p:set>
                                          <p:cBhvr>
                                            <p:cTn id="6" dur="1" fill="hold">
                                              <p:stCondLst>
                                                <p:cond delay="0"/>
                                              </p:stCondLst>
                                            </p:cTn>
                                            <p:tgtEl>
                                              <p:spTgt spid="31"/>
                                            </p:tgtEl>
                                            <p:attrNameLst>
                                              <p:attrName>style.visibility</p:attrName>
                                            </p:attrNameLst>
                                          </p:cBhvr>
                                          <p:to>
                                            <p:strVal val="visible"/>
                                          </p:to>
                                        </p:set>
                                        <p:anim calcmode="lin" valueType="num">
                                          <p:cBhvr>
                                            <p:cTn id="7" dur="250" fill="hold"/>
                                            <p:tgtEl>
                                              <p:spTgt spid="31"/>
                                            </p:tgtEl>
                                            <p:attrNameLst>
                                              <p:attrName>ppt_w</p:attrName>
                                            </p:attrNameLst>
                                          </p:cBhvr>
                                          <p:tavLst>
                                            <p:tav tm="0">
                                              <p:val>
                                                <p:fltVal val="0"/>
                                              </p:val>
                                            </p:tav>
                                            <p:tav tm="100000">
                                              <p:val>
                                                <p:strVal val="#ppt_w"/>
                                              </p:val>
                                            </p:tav>
                                          </p:tavLst>
                                        </p:anim>
                                        <p:anim calcmode="lin" valueType="num">
                                          <p:cBhvr>
                                            <p:cTn id="8" dur="250" fill="hold"/>
                                            <p:tgtEl>
                                              <p:spTgt spid="31"/>
                                            </p:tgtEl>
                                            <p:attrNameLst>
                                              <p:attrName>ppt_h</p:attrName>
                                            </p:attrNameLst>
                                          </p:cBhvr>
                                          <p:tavLst>
                                            <p:tav tm="0">
                                              <p:val>
                                                <p:fltVal val="0"/>
                                              </p:val>
                                            </p:tav>
                                            <p:tav tm="100000">
                                              <p:val>
                                                <p:strVal val="#ppt_h"/>
                                              </p:val>
                                            </p:tav>
                                          </p:tavLst>
                                        </p:anim>
                                        <p:animEffect transition="in" filter="fade">
                                          <p:cBhvr>
                                            <p:cTn id="9" dur="250"/>
                                            <p:tgtEl>
                                              <p:spTgt spid="31"/>
                                            </p:tgtEl>
                                          </p:cBhvr>
                                        </p:animEffect>
                                      </p:childTnLst>
                                    </p:cTn>
                                  </p:par>
                                  <p:par>
                                    <p:cTn id="10" presetID="6" presetClass="emph" presetSubtype="0" fill="hold" nodeType="withEffect">
                                      <p:stCondLst>
                                        <p:cond delay="150"/>
                                      </p:stCondLst>
                                      <p:childTnLst>
                                        <p:animScale>
                                          <p:cBhvr>
                                            <p:cTn id="11" dur="1250" fill="hold"/>
                                            <p:tgtEl>
                                              <p:spTgt spid="31"/>
                                            </p:tgtEl>
                                          </p:cBhvr>
                                          <p:by x="600000" y="600000"/>
                                        </p:animScale>
                                      </p:childTnLst>
                                    </p:cTn>
                                  </p:par>
                                  <p:par>
                                    <p:cTn id="12" presetID="10" presetClass="exit" presetSubtype="0" fill="hold" nodeType="withEffect">
                                      <p:stCondLst>
                                        <p:cond delay="150"/>
                                      </p:stCondLst>
                                      <p:childTnLst>
                                        <p:animEffect transition="out" filter="fade">
                                          <p:cBhvr>
                                            <p:cTn id="13" dur="1250"/>
                                            <p:tgtEl>
                                              <p:spTgt spid="31"/>
                                            </p:tgtEl>
                                          </p:cBhvr>
                                        </p:animEffect>
                                        <p:set>
                                          <p:cBhvr>
                                            <p:cTn id="14" dur="1" fill="hold">
                                              <p:stCondLst>
                                                <p:cond delay="1249"/>
                                              </p:stCondLst>
                                            </p:cTn>
                                            <p:tgtEl>
                                              <p:spTgt spid="31"/>
                                            </p:tgtEl>
                                            <p:attrNameLst>
                                              <p:attrName>style.visibility</p:attrName>
                                            </p:attrNameLst>
                                          </p:cBhvr>
                                          <p:to>
                                            <p:strVal val="hidden"/>
                                          </p:to>
                                        </p:set>
                                      </p:childTnLst>
                                    </p:cTn>
                                  </p:par>
                                  <p:par>
                                    <p:cTn id="15" presetID="10" presetClass="entr" presetSubtype="0" fill="hold" grpId="0" nodeType="withEffect">
                                      <p:stCondLst>
                                        <p:cond delay="1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64" presetClass="path" presetSubtype="0" fill="hold" grpId="1" nodeType="withEffect">
                                      <p:stCondLst>
                                        <p:cond delay="150"/>
                                      </p:stCondLst>
                                      <p:childTnLst>
                                        <p:animMotion origin="layout" path="M 0 -0.57106 L 0 0 " pathEditMode="relative" rAng="0" ptsTypes="AA">
                                          <p:cBhvr>
                                            <p:cTn id="19" dur="500" fill="hold"/>
                                            <p:tgtEl>
                                              <p:spTgt spid="24"/>
                                            </p:tgtEl>
                                            <p:attrNameLst>
                                              <p:attrName>ppt_x</p:attrName>
                                              <p:attrName>ppt_y</p:attrName>
                                            </p:attrNameLst>
                                          </p:cBhvr>
                                          <p:rCtr x="0" y="28542"/>
                                        </p:animMotion>
                                      </p:childTnLst>
                                    </p:cTn>
                                  </p:par>
                                  <p:par>
                                    <p:cTn id="20" presetID="53" presetClass="entr" presetSubtype="16" fill="hold" nodeType="withEffect">
                                      <p:stCondLst>
                                        <p:cond delay="150"/>
                                      </p:stCondLst>
                                      <p:childTnLst>
                                        <p:set>
                                          <p:cBhvr>
                                            <p:cTn id="21" dur="1" fill="hold">
                                              <p:stCondLst>
                                                <p:cond delay="0"/>
                                              </p:stCondLst>
                                            </p:cTn>
                                            <p:tgtEl>
                                              <p:spTgt spid="32"/>
                                            </p:tgtEl>
                                            <p:attrNameLst>
                                              <p:attrName>style.visibility</p:attrName>
                                            </p:attrNameLst>
                                          </p:cBhvr>
                                          <p:to>
                                            <p:strVal val="visible"/>
                                          </p:to>
                                        </p:set>
                                        <p:anim calcmode="lin" valueType="num">
                                          <p:cBhvr>
                                            <p:cTn id="22" dur="250" fill="hold"/>
                                            <p:tgtEl>
                                              <p:spTgt spid="32"/>
                                            </p:tgtEl>
                                            <p:attrNameLst>
                                              <p:attrName>ppt_w</p:attrName>
                                            </p:attrNameLst>
                                          </p:cBhvr>
                                          <p:tavLst>
                                            <p:tav tm="0">
                                              <p:val>
                                                <p:fltVal val="0"/>
                                              </p:val>
                                            </p:tav>
                                            <p:tav tm="100000">
                                              <p:val>
                                                <p:strVal val="#ppt_w"/>
                                              </p:val>
                                            </p:tav>
                                          </p:tavLst>
                                        </p:anim>
                                        <p:anim calcmode="lin" valueType="num">
                                          <p:cBhvr>
                                            <p:cTn id="23" dur="250" fill="hold"/>
                                            <p:tgtEl>
                                              <p:spTgt spid="32"/>
                                            </p:tgtEl>
                                            <p:attrNameLst>
                                              <p:attrName>ppt_h</p:attrName>
                                            </p:attrNameLst>
                                          </p:cBhvr>
                                          <p:tavLst>
                                            <p:tav tm="0">
                                              <p:val>
                                                <p:fltVal val="0"/>
                                              </p:val>
                                            </p:tav>
                                            <p:tav tm="100000">
                                              <p:val>
                                                <p:strVal val="#ppt_h"/>
                                              </p:val>
                                            </p:tav>
                                          </p:tavLst>
                                        </p:anim>
                                        <p:animEffect transition="in" filter="fade">
                                          <p:cBhvr>
                                            <p:cTn id="24" dur="250"/>
                                            <p:tgtEl>
                                              <p:spTgt spid="32"/>
                                            </p:tgtEl>
                                          </p:cBhvr>
                                        </p:animEffect>
                                      </p:childTnLst>
                                    </p:cTn>
                                  </p:par>
                                  <p:par>
                                    <p:cTn id="25" presetID="6" presetClass="emph" presetSubtype="0" fill="hold" nodeType="withEffect">
                                      <p:stCondLst>
                                        <p:cond delay="150"/>
                                      </p:stCondLst>
                                      <p:childTnLst>
                                        <p:animScale>
                                          <p:cBhvr>
                                            <p:cTn id="26" dur="1250" fill="hold"/>
                                            <p:tgtEl>
                                              <p:spTgt spid="32"/>
                                            </p:tgtEl>
                                          </p:cBhvr>
                                          <p:by x="600000" y="600000"/>
                                        </p:animScale>
                                      </p:childTnLst>
                                    </p:cTn>
                                  </p:par>
                                  <p:par>
                                    <p:cTn id="27" presetID="10" presetClass="exit" presetSubtype="0" fill="hold" nodeType="withEffect">
                                      <p:stCondLst>
                                        <p:cond delay="150"/>
                                      </p:stCondLst>
                                      <p:childTnLst>
                                        <p:animEffect transition="out" filter="fade">
                                          <p:cBhvr>
                                            <p:cTn id="28" dur="1250"/>
                                            <p:tgtEl>
                                              <p:spTgt spid="32"/>
                                            </p:tgtEl>
                                          </p:cBhvr>
                                        </p:animEffect>
                                        <p:set>
                                          <p:cBhvr>
                                            <p:cTn id="29" dur="1" fill="hold">
                                              <p:stCondLst>
                                                <p:cond delay="1249"/>
                                              </p:stCondLst>
                                            </p:cTn>
                                            <p:tgtEl>
                                              <p:spTgt spid="32"/>
                                            </p:tgtEl>
                                            <p:attrNameLst>
                                              <p:attrName>style.visibility</p:attrName>
                                            </p:attrNameLst>
                                          </p:cBhvr>
                                          <p:to>
                                            <p:strVal val="hidden"/>
                                          </p:to>
                                        </p:set>
                                      </p:childTnLst>
                                    </p:cTn>
                                  </p:par>
                                  <p:par>
                                    <p:cTn id="30" presetID="53" presetClass="entr" presetSubtype="16" fill="hold" nodeType="withEffect">
                                      <p:stCondLst>
                                        <p:cond delay="150"/>
                                      </p:stCondLst>
                                      <p:childTnLst>
                                        <p:set>
                                          <p:cBhvr>
                                            <p:cTn id="31" dur="1" fill="hold">
                                              <p:stCondLst>
                                                <p:cond delay="0"/>
                                              </p:stCondLst>
                                            </p:cTn>
                                            <p:tgtEl>
                                              <p:spTgt spid="33"/>
                                            </p:tgtEl>
                                            <p:attrNameLst>
                                              <p:attrName>style.visibility</p:attrName>
                                            </p:attrNameLst>
                                          </p:cBhvr>
                                          <p:to>
                                            <p:strVal val="visible"/>
                                          </p:to>
                                        </p:set>
                                        <p:anim calcmode="lin" valueType="num">
                                          <p:cBhvr>
                                            <p:cTn id="32" dur="250" fill="hold"/>
                                            <p:tgtEl>
                                              <p:spTgt spid="33"/>
                                            </p:tgtEl>
                                            <p:attrNameLst>
                                              <p:attrName>ppt_w</p:attrName>
                                            </p:attrNameLst>
                                          </p:cBhvr>
                                          <p:tavLst>
                                            <p:tav tm="0">
                                              <p:val>
                                                <p:fltVal val="0"/>
                                              </p:val>
                                            </p:tav>
                                            <p:tav tm="100000">
                                              <p:val>
                                                <p:strVal val="#ppt_w"/>
                                              </p:val>
                                            </p:tav>
                                          </p:tavLst>
                                        </p:anim>
                                        <p:anim calcmode="lin" valueType="num">
                                          <p:cBhvr>
                                            <p:cTn id="33" dur="250" fill="hold"/>
                                            <p:tgtEl>
                                              <p:spTgt spid="33"/>
                                            </p:tgtEl>
                                            <p:attrNameLst>
                                              <p:attrName>ppt_h</p:attrName>
                                            </p:attrNameLst>
                                          </p:cBhvr>
                                          <p:tavLst>
                                            <p:tav tm="0">
                                              <p:val>
                                                <p:fltVal val="0"/>
                                              </p:val>
                                            </p:tav>
                                            <p:tav tm="100000">
                                              <p:val>
                                                <p:strVal val="#ppt_h"/>
                                              </p:val>
                                            </p:tav>
                                          </p:tavLst>
                                        </p:anim>
                                        <p:animEffect transition="in" filter="fade">
                                          <p:cBhvr>
                                            <p:cTn id="34" dur="250"/>
                                            <p:tgtEl>
                                              <p:spTgt spid="33"/>
                                            </p:tgtEl>
                                          </p:cBhvr>
                                        </p:animEffect>
                                      </p:childTnLst>
                                    </p:cTn>
                                  </p:par>
                                  <p:par>
                                    <p:cTn id="35" presetID="6" presetClass="emph" presetSubtype="0" fill="hold" nodeType="withEffect">
                                      <p:stCondLst>
                                        <p:cond delay="150"/>
                                      </p:stCondLst>
                                      <p:childTnLst>
                                        <p:animScale>
                                          <p:cBhvr>
                                            <p:cTn id="36" dur="1250" fill="hold"/>
                                            <p:tgtEl>
                                              <p:spTgt spid="33"/>
                                            </p:tgtEl>
                                          </p:cBhvr>
                                          <p:by x="600000" y="600000"/>
                                        </p:animScale>
                                      </p:childTnLst>
                                    </p:cTn>
                                  </p:par>
                                  <p:par>
                                    <p:cTn id="37" presetID="10" presetClass="exit" presetSubtype="0" fill="hold" nodeType="withEffect">
                                      <p:stCondLst>
                                        <p:cond delay="150"/>
                                      </p:stCondLst>
                                      <p:childTnLst>
                                        <p:animEffect transition="out" filter="fade">
                                          <p:cBhvr>
                                            <p:cTn id="38" dur="1250"/>
                                            <p:tgtEl>
                                              <p:spTgt spid="33"/>
                                            </p:tgtEl>
                                          </p:cBhvr>
                                        </p:animEffect>
                                        <p:set>
                                          <p:cBhvr>
                                            <p:cTn id="39" dur="1" fill="hold">
                                              <p:stCondLst>
                                                <p:cond delay="1249"/>
                                              </p:stCondLst>
                                            </p:cTn>
                                            <p:tgtEl>
                                              <p:spTgt spid="33"/>
                                            </p:tgtEl>
                                            <p:attrNameLst>
                                              <p:attrName>style.visibility</p:attrName>
                                            </p:attrNameLst>
                                          </p:cBhvr>
                                          <p:to>
                                            <p:strVal val="hidden"/>
                                          </p:to>
                                        </p:set>
                                      </p:childTnLst>
                                    </p:cTn>
                                  </p:par>
                                  <p:par>
                                    <p:cTn id="40" presetID="53" presetClass="entr" presetSubtype="16" fill="hold" nodeType="withEffect">
                                      <p:stCondLst>
                                        <p:cond delay="150"/>
                                      </p:stCondLst>
                                      <p:childTnLst>
                                        <p:set>
                                          <p:cBhvr>
                                            <p:cTn id="41" dur="1" fill="hold">
                                              <p:stCondLst>
                                                <p:cond delay="0"/>
                                              </p:stCondLst>
                                            </p:cTn>
                                            <p:tgtEl>
                                              <p:spTgt spid="6"/>
                                            </p:tgtEl>
                                            <p:attrNameLst>
                                              <p:attrName>style.visibility</p:attrName>
                                            </p:attrNameLst>
                                          </p:cBhvr>
                                          <p:to>
                                            <p:strVal val="visible"/>
                                          </p:to>
                                        </p:set>
                                        <p:anim calcmode="lin" valueType="num">
                                          <p:cBhvr>
                                            <p:cTn id="42" dur="250" fill="hold"/>
                                            <p:tgtEl>
                                              <p:spTgt spid="6"/>
                                            </p:tgtEl>
                                            <p:attrNameLst>
                                              <p:attrName>ppt_w</p:attrName>
                                            </p:attrNameLst>
                                          </p:cBhvr>
                                          <p:tavLst>
                                            <p:tav tm="0">
                                              <p:val>
                                                <p:fltVal val="0"/>
                                              </p:val>
                                            </p:tav>
                                            <p:tav tm="100000">
                                              <p:val>
                                                <p:strVal val="#ppt_w"/>
                                              </p:val>
                                            </p:tav>
                                          </p:tavLst>
                                        </p:anim>
                                        <p:anim calcmode="lin" valueType="num">
                                          <p:cBhvr>
                                            <p:cTn id="43" dur="250" fill="hold"/>
                                            <p:tgtEl>
                                              <p:spTgt spid="6"/>
                                            </p:tgtEl>
                                            <p:attrNameLst>
                                              <p:attrName>ppt_h</p:attrName>
                                            </p:attrNameLst>
                                          </p:cBhvr>
                                          <p:tavLst>
                                            <p:tav tm="0">
                                              <p:val>
                                                <p:fltVal val="0"/>
                                              </p:val>
                                            </p:tav>
                                            <p:tav tm="100000">
                                              <p:val>
                                                <p:strVal val="#ppt_h"/>
                                              </p:val>
                                            </p:tav>
                                          </p:tavLst>
                                        </p:anim>
                                        <p:animEffect transition="in" filter="fade">
                                          <p:cBhvr>
                                            <p:cTn id="44" dur="250"/>
                                            <p:tgtEl>
                                              <p:spTgt spid="6"/>
                                            </p:tgtEl>
                                          </p:cBhvr>
                                        </p:animEffect>
                                      </p:childTnLst>
                                    </p:cTn>
                                  </p:par>
                                  <p:par>
                                    <p:cTn id="45" presetID="6" presetClass="emph" presetSubtype="0" fill="hold" nodeType="withEffect">
                                      <p:stCondLst>
                                        <p:cond delay="150"/>
                                      </p:stCondLst>
                                      <p:childTnLst>
                                        <p:animScale>
                                          <p:cBhvr>
                                            <p:cTn id="46" dur="1250" fill="hold"/>
                                            <p:tgtEl>
                                              <p:spTgt spid="6"/>
                                            </p:tgtEl>
                                          </p:cBhvr>
                                          <p:by x="600000" y="600000"/>
                                        </p:animScale>
                                      </p:childTnLst>
                                    </p:cTn>
                                  </p:par>
                                  <p:par>
                                    <p:cTn id="47" presetID="10" presetClass="exit" presetSubtype="0" fill="hold" nodeType="withEffect">
                                      <p:stCondLst>
                                        <p:cond delay="150"/>
                                      </p:stCondLst>
                                      <p:childTnLst>
                                        <p:animEffect transition="out" filter="fade">
                                          <p:cBhvr>
                                            <p:cTn id="48" dur="1250"/>
                                            <p:tgtEl>
                                              <p:spTgt spid="6"/>
                                            </p:tgtEl>
                                          </p:cBhvr>
                                        </p:animEffect>
                                        <p:set>
                                          <p:cBhvr>
                                            <p:cTn id="49" dur="1" fill="hold">
                                              <p:stCondLst>
                                                <p:cond delay="1249"/>
                                              </p:stCondLst>
                                            </p:cTn>
                                            <p:tgtEl>
                                              <p:spTgt spid="6"/>
                                            </p:tgtEl>
                                            <p:attrNameLst>
                                              <p:attrName>style.visibility</p:attrName>
                                            </p:attrNameLst>
                                          </p:cBhvr>
                                          <p:to>
                                            <p:strVal val="hidden"/>
                                          </p:to>
                                        </p:set>
                                      </p:childTnLst>
                                    </p:cTn>
                                  </p:par>
                                  <p:par>
                                    <p:cTn id="50" presetID="53" presetClass="entr" presetSubtype="16" fill="hold" nodeType="withEffect">
                                      <p:stCondLst>
                                        <p:cond delay="150"/>
                                      </p:stCondLst>
                                      <p:childTnLst>
                                        <p:set>
                                          <p:cBhvr>
                                            <p:cTn id="51" dur="1" fill="hold">
                                              <p:stCondLst>
                                                <p:cond delay="0"/>
                                              </p:stCondLst>
                                            </p:cTn>
                                            <p:tgtEl>
                                              <p:spTgt spid="7"/>
                                            </p:tgtEl>
                                            <p:attrNameLst>
                                              <p:attrName>style.visibility</p:attrName>
                                            </p:attrNameLst>
                                          </p:cBhvr>
                                          <p:to>
                                            <p:strVal val="visible"/>
                                          </p:to>
                                        </p:set>
                                        <p:anim calcmode="lin" valueType="num">
                                          <p:cBhvr>
                                            <p:cTn id="52" dur="250" fill="hold"/>
                                            <p:tgtEl>
                                              <p:spTgt spid="7"/>
                                            </p:tgtEl>
                                            <p:attrNameLst>
                                              <p:attrName>ppt_w</p:attrName>
                                            </p:attrNameLst>
                                          </p:cBhvr>
                                          <p:tavLst>
                                            <p:tav tm="0">
                                              <p:val>
                                                <p:fltVal val="0"/>
                                              </p:val>
                                            </p:tav>
                                            <p:tav tm="100000">
                                              <p:val>
                                                <p:strVal val="#ppt_w"/>
                                              </p:val>
                                            </p:tav>
                                          </p:tavLst>
                                        </p:anim>
                                        <p:anim calcmode="lin" valueType="num">
                                          <p:cBhvr>
                                            <p:cTn id="53" dur="250" fill="hold"/>
                                            <p:tgtEl>
                                              <p:spTgt spid="7"/>
                                            </p:tgtEl>
                                            <p:attrNameLst>
                                              <p:attrName>ppt_h</p:attrName>
                                            </p:attrNameLst>
                                          </p:cBhvr>
                                          <p:tavLst>
                                            <p:tav tm="0">
                                              <p:val>
                                                <p:fltVal val="0"/>
                                              </p:val>
                                            </p:tav>
                                            <p:tav tm="100000">
                                              <p:val>
                                                <p:strVal val="#ppt_h"/>
                                              </p:val>
                                            </p:tav>
                                          </p:tavLst>
                                        </p:anim>
                                        <p:animEffect transition="in" filter="fade">
                                          <p:cBhvr>
                                            <p:cTn id="54" dur="250"/>
                                            <p:tgtEl>
                                              <p:spTgt spid="7"/>
                                            </p:tgtEl>
                                          </p:cBhvr>
                                        </p:animEffect>
                                      </p:childTnLst>
                                    </p:cTn>
                                  </p:par>
                                  <p:par>
                                    <p:cTn id="55" presetID="6" presetClass="emph" presetSubtype="0" fill="hold" nodeType="withEffect">
                                      <p:stCondLst>
                                        <p:cond delay="150"/>
                                      </p:stCondLst>
                                      <p:childTnLst>
                                        <p:animScale>
                                          <p:cBhvr>
                                            <p:cTn id="56" dur="1250" fill="hold"/>
                                            <p:tgtEl>
                                              <p:spTgt spid="7"/>
                                            </p:tgtEl>
                                          </p:cBhvr>
                                          <p:by x="600000" y="600000"/>
                                        </p:animScale>
                                      </p:childTnLst>
                                    </p:cTn>
                                  </p:par>
                                  <p:par>
                                    <p:cTn id="57" presetID="10" presetClass="exit" presetSubtype="0" fill="hold" nodeType="withEffect">
                                      <p:stCondLst>
                                        <p:cond delay="150"/>
                                      </p:stCondLst>
                                      <p:childTnLst>
                                        <p:animEffect transition="out" filter="fade">
                                          <p:cBhvr>
                                            <p:cTn id="58" dur="1250"/>
                                            <p:tgtEl>
                                              <p:spTgt spid="7"/>
                                            </p:tgtEl>
                                          </p:cBhvr>
                                        </p:animEffect>
                                        <p:set>
                                          <p:cBhvr>
                                            <p:cTn id="59" dur="1" fill="hold">
                                              <p:stCondLst>
                                                <p:cond delay="124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2"/>
          <p:cNvSpPr txBox="1"/>
          <p:nvPr/>
        </p:nvSpPr>
        <p:spPr>
          <a:xfrm>
            <a:off x="647966" y="981075"/>
            <a:ext cx="11302467" cy="3831690"/>
          </a:xfrm>
          <a:prstGeom prst="rect">
            <a:avLst/>
          </a:prstGeom>
          <a:noFill/>
        </p:spPr>
        <p:txBody>
          <a:bodyPr wrap="square" rtlCol="0">
            <a:spAutoFit/>
          </a:bodyPr>
          <a:lstStyle/>
          <a:p>
            <a:pPr>
              <a:lnSpc>
                <a:spcPct val="80000"/>
              </a:lnSpc>
            </a:pPr>
            <a:r>
              <a:rPr lang="en-US" altLang="zh-TW" sz="14800" b="1" dirty="0">
                <a:latin typeface="+mj-ea"/>
                <a:ea typeface="+mj-ea"/>
              </a:rPr>
              <a:t>ANNUAL </a:t>
            </a:r>
            <a:r>
              <a:rPr lang="zh-TW" altLang="en-US" sz="14800" b="1" dirty="0">
                <a:latin typeface="+mj-ea"/>
                <a:ea typeface="+mj-ea"/>
              </a:rPr>
              <a:t>   </a:t>
            </a:r>
            <a:endParaRPr lang="en-US" altLang="zh-TW" sz="14800" b="1" dirty="0">
              <a:latin typeface="+mj-ea"/>
              <a:ea typeface="+mj-ea"/>
            </a:endParaRPr>
          </a:p>
          <a:p>
            <a:pPr>
              <a:lnSpc>
                <a:spcPct val="80000"/>
              </a:lnSpc>
            </a:pPr>
            <a:r>
              <a:rPr lang="en-US" altLang="zh-TW" sz="14800" b="1" dirty="0">
                <a:latin typeface="+mj-ea"/>
                <a:ea typeface="+mj-ea"/>
              </a:rPr>
              <a:t>OVERVIEW</a:t>
            </a:r>
            <a:endParaRPr lang="en-US" altLang="zh-TW" sz="14800" b="1" dirty="0">
              <a:latin typeface="+mj-ea"/>
              <a:ea typeface="+mj-ea"/>
            </a:endParaRPr>
          </a:p>
        </p:txBody>
      </p:sp>
      <p:pic>
        <p:nvPicPr>
          <p:cNvPr id="5" name="圖片 2" descr="一張含有 文字 的圖片&#10;&#10;自動產生的描述"/>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289985"/>
            <a:ext cx="5222215" cy="4055209"/>
          </a:xfrm>
          <a:prstGeom prst="rect">
            <a:avLst/>
          </a:prstGeom>
          <a:effectLst>
            <a:outerShdw blurRad="333927" dist="258982" dir="1740000" sx="98000" sy="98000" algn="ctr" rotWithShape="0">
              <a:srgbClr val="2F5597">
                <a:alpha val="15947"/>
              </a:srgbClr>
            </a:outerShdw>
          </a:effectLst>
        </p:spPr>
      </p:pic>
      <p:sp>
        <p:nvSpPr>
          <p:cNvPr id="6" name="文字方塊 2"/>
          <p:cNvSpPr txBox="1"/>
          <p:nvPr/>
        </p:nvSpPr>
        <p:spPr>
          <a:xfrm>
            <a:off x="965518" y="476250"/>
            <a:ext cx="10846341" cy="2646878"/>
          </a:xfrm>
          <a:prstGeom prst="rect">
            <a:avLst/>
          </a:prstGeom>
          <a:noFill/>
        </p:spPr>
        <p:txBody>
          <a:bodyPr wrap="square" rtlCol="0">
            <a:spAutoFit/>
          </a:bodyPr>
          <a:lstStyle/>
          <a:p>
            <a:pPr lvl="0" algn="r">
              <a:defRPr/>
            </a:pPr>
            <a:r>
              <a:rPr kumimoji="1" lang="en-US" altLang="zh-TW" sz="16600" kern="0" dirty="0">
                <a:solidFill>
                  <a:schemeClr val="tx2"/>
                </a:solidFill>
                <a:latin typeface="+mj-ea"/>
                <a:ea typeface="+mj-ea"/>
              </a:rPr>
              <a:t>01</a:t>
            </a:r>
            <a:endParaRPr kumimoji="1" lang="zh-CN" altLang="en-US" sz="16600" kern="0" dirty="0">
              <a:solidFill>
                <a:schemeClr val="tx2"/>
              </a:solidFill>
              <a:latin typeface="+mj-ea"/>
              <a:ea typeface="+mj-ea"/>
            </a:endParaRPr>
          </a:p>
        </p:txBody>
      </p:sp>
      <p:sp>
        <p:nvSpPr>
          <p:cNvPr id="7" name="矩形 6"/>
          <p:cNvSpPr/>
          <p:nvPr/>
        </p:nvSpPr>
        <p:spPr>
          <a:xfrm>
            <a:off x="9752038" y="5584537"/>
            <a:ext cx="1826141" cy="584775"/>
          </a:xfrm>
          <a:prstGeom prst="rect">
            <a:avLst/>
          </a:prstGeom>
        </p:spPr>
        <p:txBody>
          <a:bodyPr wrap="none">
            <a:spAutoFit/>
          </a:bodyPr>
          <a:lstStyle/>
          <a:p>
            <a:pPr lvl="0">
              <a:defRPr/>
            </a:pPr>
            <a:r>
              <a:rPr kumimoji="1" lang="zh-TW" altLang="en-US" sz="3200" kern="0" dirty="0">
                <a:solidFill>
                  <a:schemeClr val="tx2"/>
                </a:solidFill>
                <a:latin typeface="+mj-ea"/>
                <a:ea typeface="+mj-ea"/>
              </a:rPr>
              <a:t>年度概況</a:t>
            </a:r>
            <a:endParaRPr kumimoji="1" lang="zh-CN" altLang="en-US" sz="3200" kern="0" dirty="0">
              <a:solidFill>
                <a:schemeClr val="tx2"/>
              </a:solidFill>
              <a:latin typeface="+mj-ea"/>
              <a:ea typeface="+mj-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20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p:nvPr/>
        </p:nvSpPr>
        <p:spPr bwMode="auto">
          <a:xfrm>
            <a:off x="5696814" y="1097362"/>
            <a:ext cx="798372" cy="741577"/>
          </a:xfrm>
          <a:custGeom>
            <a:avLst/>
            <a:gdLst>
              <a:gd name="T0" fmla="*/ 0 w 2930"/>
              <a:gd name="T1" fmla="*/ 3418828 h 2540"/>
              <a:gd name="T2" fmla="*/ 1974575 w 2930"/>
              <a:gd name="T3" fmla="*/ 0 h 2540"/>
              <a:gd name="T4" fmla="*/ 3943766 w 2930"/>
              <a:gd name="T5" fmla="*/ 3418828 h 2540"/>
              <a:gd name="T6" fmla="*/ 0 w 2930"/>
              <a:gd name="T7" fmla="*/ 3418828 h 2540"/>
              <a:gd name="T8" fmla="*/ 0 60000 65536"/>
              <a:gd name="T9" fmla="*/ 0 60000 65536"/>
              <a:gd name="T10" fmla="*/ 0 60000 65536"/>
              <a:gd name="T11" fmla="*/ 0 60000 65536"/>
              <a:gd name="T12" fmla="*/ 0 w 2930"/>
              <a:gd name="T13" fmla="*/ 0 h 2540"/>
              <a:gd name="T14" fmla="*/ 2930 w 2930"/>
              <a:gd name="T15" fmla="*/ 2540 h 2540"/>
            </a:gdLst>
            <a:ahLst/>
            <a:cxnLst>
              <a:cxn ang="T8">
                <a:pos x="T0" y="T1"/>
              </a:cxn>
              <a:cxn ang="T9">
                <a:pos x="T2" y="T3"/>
              </a:cxn>
              <a:cxn ang="T10">
                <a:pos x="T4" y="T5"/>
              </a:cxn>
              <a:cxn ang="T11">
                <a:pos x="T6" y="T7"/>
              </a:cxn>
            </a:cxnLst>
            <a:rect l="T12" t="T13" r="T14" b="T15"/>
            <a:pathLst>
              <a:path w="2930" h="2540">
                <a:moveTo>
                  <a:pt x="0" y="2540"/>
                </a:moveTo>
                <a:lnTo>
                  <a:pt x="1467" y="0"/>
                </a:lnTo>
                <a:lnTo>
                  <a:pt x="2930" y="2540"/>
                </a:lnTo>
                <a:lnTo>
                  <a:pt x="0" y="2540"/>
                </a:lnTo>
                <a:close/>
              </a:path>
            </a:pathLst>
          </a:custGeom>
          <a:solidFill>
            <a:schemeClr val="bg2">
              <a:alpha val="14902"/>
            </a:schemeClr>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en-US" altLang="en-US">
              <a:solidFill>
                <a:schemeClr val="tx2">
                  <a:lumMod val="60000"/>
                  <a:lumOff val="40000"/>
                </a:schemeClr>
              </a:solidFill>
              <a:latin typeface="Arial" panose="020B0604020202020204" pitchFamily="34" charset="0"/>
              <a:cs typeface="Arial" panose="020B0604020202020204" pitchFamily="34" charset="0"/>
            </a:endParaRPr>
          </a:p>
        </p:txBody>
      </p:sp>
      <p:sp>
        <p:nvSpPr>
          <p:cNvPr id="6" name="Freeform 5"/>
          <p:cNvSpPr/>
          <p:nvPr/>
        </p:nvSpPr>
        <p:spPr bwMode="auto">
          <a:xfrm>
            <a:off x="5277626" y="2685081"/>
            <a:ext cx="156174" cy="147778"/>
          </a:xfrm>
          <a:custGeom>
            <a:avLst/>
            <a:gdLst>
              <a:gd name="T0" fmla="*/ 47 w 90"/>
              <a:gd name="T1" fmla="*/ 81 h 81"/>
              <a:gd name="T2" fmla="*/ 0 w 90"/>
              <a:gd name="T3" fmla="*/ 0 h 81"/>
              <a:gd name="T4" fmla="*/ 90 w 90"/>
              <a:gd name="T5" fmla="*/ 0 h 81"/>
              <a:gd name="T6" fmla="*/ 47 w 90"/>
              <a:gd name="T7" fmla="*/ 81 h 81"/>
            </a:gdLst>
            <a:ahLst/>
            <a:cxnLst>
              <a:cxn ang="0">
                <a:pos x="T0" y="T1"/>
              </a:cxn>
              <a:cxn ang="0">
                <a:pos x="T2" y="T3"/>
              </a:cxn>
              <a:cxn ang="0">
                <a:pos x="T4" y="T5"/>
              </a:cxn>
              <a:cxn ang="0">
                <a:pos x="T6" y="T7"/>
              </a:cxn>
            </a:cxnLst>
            <a:rect l="0" t="0" r="r" b="b"/>
            <a:pathLst>
              <a:path w="90" h="81">
                <a:moveTo>
                  <a:pt x="47" y="81"/>
                </a:moveTo>
                <a:lnTo>
                  <a:pt x="0" y="0"/>
                </a:lnTo>
                <a:lnTo>
                  <a:pt x="90" y="0"/>
                </a:lnTo>
                <a:lnTo>
                  <a:pt x="47" y="81"/>
                </a:lnTo>
                <a:close/>
              </a:path>
            </a:pathLst>
          </a:custGeom>
          <a:solidFill>
            <a:schemeClr val="accent1">
              <a:lumMod val="75000"/>
            </a:schemeClr>
          </a:solidFill>
          <a:ln>
            <a:noFill/>
          </a:ln>
        </p:spPr>
        <p:txBody>
          <a:bodyPr/>
          <a:lstStyle/>
          <a:p>
            <a:pPr fontAlgn="auto">
              <a:spcBef>
                <a:spcPts val="0"/>
              </a:spcBef>
              <a:spcAft>
                <a:spcPts val="0"/>
              </a:spcAft>
              <a:defRPr/>
            </a:pPr>
            <a:endParaRPr lang="en-US" sz="1600" dirty="0">
              <a:solidFill>
                <a:schemeClr val="bg1"/>
              </a:solidFill>
              <a:latin typeface="Arial" panose="020B0604020202020204" pitchFamily="34" charset="0"/>
              <a:cs typeface="Arial" panose="020B0604020202020204" pitchFamily="34" charset="0"/>
            </a:endParaRPr>
          </a:p>
        </p:txBody>
      </p:sp>
      <p:sp>
        <p:nvSpPr>
          <p:cNvPr id="7" name="Freeform 6"/>
          <p:cNvSpPr/>
          <p:nvPr/>
        </p:nvSpPr>
        <p:spPr bwMode="auto">
          <a:xfrm>
            <a:off x="6744842" y="2685081"/>
            <a:ext cx="156174" cy="147778"/>
          </a:xfrm>
          <a:custGeom>
            <a:avLst/>
            <a:gdLst>
              <a:gd name="T0" fmla="*/ 47 w 90"/>
              <a:gd name="T1" fmla="*/ 81 h 81"/>
              <a:gd name="T2" fmla="*/ 0 w 90"/>
              <a:gd name="T3" fmla="*/ 0 h 81"/>
              <a:gd name="T4" fmla="*/ 90 w 90"/>
              <a:gd name="T5" fmla="*/ 0 h 81"/>
              <a:gd name="T6" fmla="*/ 47 w 90"/>
              <a:gd name="T7" fmla="*/ 81 h 81"/>
            </a:gdLst>
            <a:ahLst/>
            <a:cxnLst>
              <a:cxn ang="0">
                <a:pos x="T0" y="T1"/>
              </a:cxn>
              <a:cxn ang="0">
                <a:pos x="T2" y="T3"/>
              </a:cxn>
              <a:cxn ang="0">
                <a:pos x="T4" y="T5"/>
              </a:cxn>
              <a:cxn ang="0">
                <a:pos x="T6" y="T7"/>
              </a:cxn>
            </a:cxnLst>
            <a:rect l="0" t="0" r="r" b="b"/>
            <a:pathLst>
              <a:path w="90" h="81">
                <a:moveTo>
                  <a:pt x="47" y="81"/>
                </a:moveTo>
                <a:lnTo>
                  <a:pt x="0" y="0"/>
                </a:lnTo>
                <a:lnTo>
                  <a:pt x="90" y="0"/>
                </a:lnTo>
                <a:lnTo>
                  <a:pt x="47" y="81"/>
                </a:lnTo>
                <a:close/>
              </a:path>
            </a:pathLst>
          </a:custGeom>
          <a:solidFill>
            <a:schemeClr val="accent1">
              <a:lumMod val="75000"/>
            </a:schemeClr>
          </a:solidFill>
          <a:ln>
            <a:noFill/>
          </a:ln>
        </p:spPr>
        <p:txBody>
          <a:bodyPr/>
          <a:lstStyle/>
          <a:p>
            <a:pPr fontAlgn="auto">
              <a:spcBef>
                <a:spcPts val="0"/>
              </a:spcBef>
              <a:spcAft>
                <a:spcPts val="0"/>
              </a:spcAft>
              <a:defRPr/>
            </a:pPr>
            <a:endParaRPr lang="en-US" sz="1600" dirty="0">
              <a:solidFill>
                <a:schemeClr val="bg1"/>
              </a:solidFill>
              <a:latin typeface="Arial" panose="020B0604020202020204" pitchFamily="34" charset="0"/>
              <a:cs typeface="Arial" panose="020B0604020202020204" pitchFamily="34" charset="0"/>
            </a:endParaRPr>
          </a:p>
        </p:txBody>
      </p:sp>
      <p:sp>
        <p:nvSpPr>
          <p:cNvPr id="8" name="Freeform 12"/>
          <p:cNvSpPr/>
          <p:nvPr/>
        </p:nvSpPr>
        <p:spPr bwMode="auto">
          <a:xfrm>
            <a:off x="5277626" y="1944057"/>
            <a:ext cx="1623390" cy="741577"/>
          </a:xfrm>
          <a:custGeom>
            <a:avLst/>
            <a:gdLst>
              <a:gd name="T0" fmla="*/ 939505 w 932"/>
              <a:gd name="T1" fmla="*/ 0 h 408"/>
              <a:gd name="T2" fmla="*/ 320347 w 932"/>
              <a:gd name="T3" fmla="*/ 0 h 408"/>
              <a:gd name="T4" fmla="*/ 0 w 932"/>
              <a:gd name="T5" fmla="*/ 549166 h 408"/>
              <a:gd name="T6" fmla="*/ 1254468 w 932"/>
              <a:gd name="T7" fmla="*/ 549166 h 408"/>
              <a:gd name="T8" fmla="*/ 939505 w 932"/>
              <a:gd name="T9" fmla="*/ 0 h 408"/>
              <a:gd name="T10" fmla="*/ 0 60000 65536"/>
              <a:gd name="T11" fmla="*/ 0 60000 65536"/>
              <a:gd name="T12" fmla="*/ 0 60000 65536"/>
              <a:gd name="T13" fmla="*/ 0 60000 65536"/>
              <a:gd name="T14" fmla="*/ 0 60000 65536"/>
              <a:gd name="T15" fmla="*/ 0 w 932"/>
              <a:gd name="T16" fmla="*/ 0 h 408"/>
              <a:gd name="T17" fmla="*/ 932 w 932"/>
              <a:gd name="T18" fmla="*/ 408 h 408"/>
            </a:gdLst>
            <a:ahLst/>
            <a:cxnLst>
              <a:cxn ang="T10">
                <a:pos x="T0" y="T1"/>
              </a:cxn>
              <a:cxn ang="T11">
                <a:pos x="T2" y="T3"/>
              </a:cxn>
              <a:cxn ang="T12">
                <a:pos x="T4" y="T5"/>
              </a:cxn>
              <a:cxn ang="T13">
                <a:pos x="T6" y="T7"/>
              </a:cxn>
              <a:cxn ang="T14">
                <a:pos x="T8" y="T9"/>
              </a:cxn>
            </a:cxnLst>
            <a:rect l="T15" t="T16" r="T17" b="T18"/>
            <a:pathLst>
              <a:path w="932" h="408">
                <a:moveTo>
                  <a:pt x="698" y="0"/>
                </a:moveTo>
                <a:lnTo>
                  <a:pt x="238" y="0"/>
                </a:lnTo>
                <a:lnTo>
                  <a:pt x="0" y="408"/>
                </a:lnTo>
                <a:lnTo>
                  <a:pt x="932" y="408"/>
                </a:lnTo>
                <a:lnTo>
                  <a:pt x="698" y="0"/>
                </a:lnTo>
                <a:close/>
              </a:path>
            </a:pathLst>
          </a:custGeom>
          <a:solidFill>
            <a:schemeClr val="accent1"/>
          </a:solidFill>
          <a:ln>
            <a:noFill/>
          </a:ln>
        </p:spPr>
        <p:txBody>
          <a:bodyPr bIns="9144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2800" dirty="0">
                <a:solidFill>
                  <a:schemeClr val="bg1"/>
                </a:solidFill>
                <a:latin typeface="+mj-ea"/>
                <a:ea typeface="+mj-ea"/>
                <a:cs typeface="Arial" panose="020B0604020202020204" pitchFamily="34" charset="0"/>
              </a:rPr>
              <a:t>1</a:t>
            </a:r>
            <a:endParaRPr lang="en-US" altLang="en-US" sz="2800" dirty="0">
              <a:solidFill>
                <a:schemeClr val="bg1"/>
              </a:solidFill>
              <a:latin typeface="+mj-ea"/>
              <a:ea typeface="+mj-ea"/>
              <a:cs typeface="Arial" panose="020B0604020202020204" pitchFamily="34" charset="0"/>
            </a:endParaRPr>
          </a:p>
        </p:txBody>
      </p:sp>
      <p:grpSp>
        <p:nvGrpSpPr>
          <p:cNvPr id="9" name="Group 26"/>
          <p:cNvGrpSpPr/>
          <p:nvPr/>
        </p:nvGrpSpPr>
        <p:grpSpPr bwMode="auto">
          <a:xfrm>
            <a:off x="4737692" y="2964411"/>
            <a:ext cx="2716617" cy="888806"/>
            <a:chOff x="5046124" y="2791964"/>
            <a:chExt cx="2099753" cy="658192"/>
          </a:xfrm>
          <a:solidFill>
            <a:schemeClr val="bg2">
              <a:alpha val="65000"/>
            </a:schemeClr>
          </a:solidFill>
        </p:grpSpPr>
        <p:sp>
          <p:nvSpPr>
            <p:cNvPr id="10" name="Freeform 7"/>
            <p:cNvSpPr/>
            <p:nvPr/>
          </p:nvSpPr>
          <p:spPr bwMode="auto">
            <a:xfrm>
              <a:off x="7026753" y="3347065"/>
              <a:ext cx="119124" cy="103091"/>
            </a:xfrm>
            <a:custGeom>
              <a:avLst/>
              <a:gdLst>
                <a:gd name="T0" fmla="*/ 47 w 89"/>
                <a:gd name="T1" fmla="*/ 77 h 77"/>
                <a:gd name="T2" fmla="*/ 0 w 89"/>
                <a:gd name="T3" fmla="*/ 0 h 77"/>
                <a:gd name="T4" fmla="*/ 89 w 89"/>
                <a:gd name="T5" fmla="*/ 0 h 77"/>
                <a:gd name="T6" fmla="*/ 47 w 89"/>
                <a:gd name="T7" fmla="*/ 77 h 77"/>
              </a:gdLst>
              <a:ahLst/>
              <a:cxnLst>
                <a:cxn ang="0">
                  <a:pos x="T0" y="T1"/>
                </a:cxn>
                <a:cxn ang="0">
                  <a:pos x="T2" y="T3"/>
                </a:cxn>
                <a:cxn ang="0">
                  <a:pos x="T4" y="T5"/>
                </a:cxn>
                <a:cxn ang="0">
                  <a:pos x="T6" y="T7"/>
                </a:cxn>
              </a:cxnLst>
              <a:rect l="0" t="0" r="r" b="b"/>
              <a:pathLst>
                <a:path w="89" h="77">
                  <a:moveTo>
                    <a:pt x="47" y="77"/>
                  </a:moveTo>
                  <a:lnTo>
                    <a:pt x="0" y="0"/>
                  </a:lnTo>
                  <a:lnTo>
                    <a:pt x="89" y="0"/>
                  </a:lnTo>
                  <a:lnTo>
                    <a:pt x="47" y="77"/>
                  </a:lnTo>
                  <a:close/>
                </a:path>
              </a:pathLst>
            </a:custGeom>
            <a:grpFill/>
            <a:ln>
              <a:noFill/>
            </a:ln>
          </p:spPr>
          <p:txBody>
            <a:bodyPr/>
            <a:lstStyle/>
            <a:p>
              <a:pPr fontAlgn="auto">
                <a:spcBef>
                  <a:spcPts val="0"/>
                </a:spcBef>
                <a:spcAft>
                  <a:spcPts val="0"/>
                </a:spcAft>
                <a:defRPr/>
              </a:pPr>
              <a:endParaRPr lang="en-US" sz="1600" dirty="0">
                <a:solidFill>
                  <a:schemeClr val="bg1"/>
                </a:solidFill>
                <a:latin typeface="+mj-ea"/>
                <a:ea typeface="+mj-ea"/>
                <a:cs typeface="Arial" panose="020B0604020202020204" pitchFamily="34" charset="0"/>
              </a:endParaRPr>
            </a:p>
          </p:txBody>
        </p:sp>
        <p:sp>
          <p:nvSpPr>
            <p:cNvPr id="11" name="Freeform 9"/>
            <p:cNvSpPr/>
            <p:nvPr/>
          </p:nvSpPr>
          <p:spPr bwMode="auto">
            <a:xfrm>
              <a:off x="5046124" y="3347065"/>
              <a:ext cx="119123" cy="103091"/>
            </a:xfrm>
            <a:custGeom>
              <a:avLst/>
              <a:gdLst>
                <a:gd name="T0" fmla="*/ 46 w 89"/>
                <a:gd name="T1" fmla="*/ 77 h 77"/>
                <a:gd name="T2" fmla="*/ 0 w 89"/>
                <a:gd name="T3" fmla="*/ 0 h 77"/>
                <a:gd name="T4" fmla="*/ 89 w 89"/>
                <a:gd name="T5" fmla="*/ 0 h 77"/>
                <a:gd name="T6" fmla="*/ 46 w 89"/>
                <a:gd name="T7" fmla="*/ 77 h 77"/>
              </a:gdLst>
              <a:ahLst/>
              <a:cxnLst>
                <a:cxn ang="0">
                  <a:pos x="T0" y="T1"/>
                </a:cxn>
                <a:cxn ang="0">
                  <a:pos x="T2" y="T3"/>
                </a:cxn>
                <a:cxn ang="0">
                  <a:pos x="T4" y="T5"/>
                </a:cxn>
                <a:cxn ang="0">
                  <a:pos x="T6" y="T7"/>
                </a:cxn>
              </a:cxnLst>
              <a:rect l="0" t="0" r="r" b="b"/>
              <a:pathLst>
                <a:path w="89" h="77">
                  <a:moveTo>
                    <a:pt x="46" y="77"/>
                  </a:moveTo>
                  <a:lnTo>
                    <a:pt x="0" y="0"/>
                  </a:lnTo>
                  <a:lnTo>
                    <a:pt x="89" y="0"/>
                  </a:lnTo>
                  <a:lnTo>
                    <a:pt x="46" y="77"/>
                  </a:lnTo>
                  <a:close/>
                </a:path>
              </a:pathLst>
            </a:custGeom>
            <a:grpFill/>
            <a:ln>
              <a:noFill/>
            </a:ln>
          </p:spPr>
          <p:txBody>
            <a:bodyPr/>
            <a:lstStyle/>
            <a:p>
              <a:pPr fontAlgn="auto">
                <a:spcBef>
                  <a:spcPts val="0"/>
                </a:spcBef>
                <a:spcAft>
                  <a:spcPts val="0"/>
                </a:spcAft>
                <a:defRPr/>
              </a:pPr>
              <a:endParaRPr lang="en-US" sz="1600" dirty="0">
                <a:solidFill>
                  <a:schemeClr val="bg1"/>
                </a:solidFill>
                <a:latin typeface="+mj-ea"/>
                <a:ea typeface="+mj-ea"/>
                <a:cs typeface="Arial" panose="020B0604020202020204" pitchFamily="34" charset="0"/>
              </a:endParaRPr>
            </a:p>
          </p:txBody>
        </p:sp>
        <p:sp>
          <p:nvSpPr>
            <p:cNvPr id="12" name="Freeform 13"/>
            <p:cNvSpPr/>
            <p:nvPr/>
          </p:nvSpPr>
          <p:spPr bwMode="auto">
            <a:xfrm>
              <a:off x="5046124" y="2791964"/>
              <a:ext cx="2099753" cy="554550"/>
            </a:xfrm>
            <a:custGeom>
              <a:avLst/>
              <a:gdLst>
                <a:gd name="T0" fmla="*/ 1784790 w 1560"/>
                <a:gd name="T1" fmla="*/ 0 h 412"/>
                <a:gd name="T2" fmla="*/ 320347 w 1560"/>
                <a:gd name="T3" fmla="*/ 0 h 412"/>
                <a:gd name="T4" fmla="*/ 0 w 1560"/>
                <a:gd name="T5" fmla="*/ 554550 h 412"/>
                <a:gd name="T6" fmla="*/ 2099753 w 1560"/>
                <a:gd name="T7" fmla="*/ 554550 h 412"/>
                <a:gd name="T8" fmla="*/ 1784790 w 1560"/>
                <a:gd name="T9" fmla="*/ 0 h 412"/>
                <a:gd name="T10" fmla="*/ 0 60000 65536"/>
                <a:gd name="T11" fmla="*/ 0 60000 65536"/>
                <a:gd name="T12" fmla="*/ 0 60000 65536"/>
                <a:gd name="T13" fmla="*/ 0 60000 65536"/>
                <a:gd name="T14" fmla="*/ 0 60000 65536"/>
                <a:gd name="T15" fmla="*/ 0 w 1560"/>
                <a:gd name="T16" fmla="*/ 0 h 412"/>
                <a:gd name="T17" fmla="*/ 1560 w 1560"/>
                <a:gd name="T18" fmla="*/ 412 h 412"/>
              </a:gdLst>
              <a:ahLst/>
              <a:cxnLst>
                <a:cxn ang="T10">
                  <a:pos x="T0" y="T1"/>
                </a:cxn>
                <a:cxn ang="T11">
                  <a:pos x="T2" y="T3"/>
                </a:cxn>
                <a:cxn ang="T12">
                  <a:pos x="T4" y="T5"/>
                </a:cxn>
                <a:cxn ang="T13">
                  <a:pos x="T6" y="T7"/>
                </a:cxn>
                <a:cxn ang="T14">
                  <a:pos x="T8" y="T9"/>
                </a:cxn>
              </a:cxnLst>
              <a:rect l="T15" t="T16" r="T17" b="T18"/>
              <a:pathLst>
                <a:path w="1560" h="412">
                  <a:moveTo>
                    <a:pt x="1326" y="0"/>
                  </a:moveTo>
                  <a:lnTo>
                    <a:pt x="238" y="0"/>
                  </a:lnTo>
                  <a:lnTo>
                    <a:pt x="0" y="412"/>
                  </a:lnTo>
                  <a:lnTo>
                    <a:pt x="1560" y="412"/>
                  </a:lnTo>
                  <a:lnTo>
                    <a:pt x="132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bIns="9144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2800" dirty="0">
                  <a:solidFill>
                    <a:schemeClr val="bg1"/>
                  </a:solidFill>
                  <a:latin typeface="+mj-ea"/>
                  <a:ea typeface="+mj-ea"/>
                  <a:cs typeface="Arial" panose="020B0604020202020204" pitchFamily="34" charset="0"/>
                </a:rPr>
                <a:t>2</a:t>
              </a:r>
              <a:endParaRPr lang="en-US" altLang="en-US" sz="2800" dirty="0">
                <a:solidFill>
                  <a:schemeClr val="bg1"/>
                </a:solidFill>
                <a:latin typeface="+mj-ea"/>
                <a:ea typeface="+mj-ea"/>
                <a:cs typeface="Arial" panose="020B0604020202020204" pitchFamily="34" charset="0"/>
              </a:endParaRPr>
            </a:p>
          </p:txBody>
        </p:sp>
      </p:grpSp>
      <p:grpSp>
        <p:nvGrpSpPr>
          <p:cNvPr id="13" name="Group 27"/>
          <p:cNvGrpSpPr/>
          <p:nvPr/>
        </p:nvGrpSpPr>
        <p:grpSpPr bwMode="auto">
          <a:xfrm>
            <a:off x="4182350" y="3879042"/>
            <a:ext cx="3813943" cy="880236"/>
            <a:chOff x="4622135" y="3529570"/>
            <a:chExt cx="2947730" cy="652808"/>
          </a:xfrm>
          <a:solidFill>
            <a:schemeClr val="bg2">
              <a:alpha val="80000"/>
            </a:schemeClr>
          </a:solidFill>
        </p:grpSpPr>
        <p:sp>
          <p:nvSpPr>
            <p:cNvPr id="14" name="Freeform 8"/>
            <p:cNvSpPr/>
            <p:nvPr/>
          </p:nvSpPr>
          <p:spPr bwMode="auto">
            <a:xfrm>
              <a:off x="7450749" y="4080724"/>
              <a:ext cx="119116" cy="101654"/>
            </a:xfrm>
            <a:custGeom>
              <a:avLst/>
              <a:gdLst>
                <a:gd name="T0" fmla="*/ 46 w 89"/>
                <a:gd name="T1" fmla="*/ 76 h 76"/>
                <a:gd name="T2" fmla="*/ 0 w 89"/>
                <a:gd name="T3" fmla="*/ 0 h 76"/>
                <a:gd name="T4" fmla="*/ 89 w 89"/>
                <a:gd name="T5" fmla="*/ 0 h 76"/>
                <a:gd name="T6" fmla="*/ 46 w 89"/>
                <a:gd name="T7" fmla="*/ 76 h 76"/>
              </a:gdLst>
              <a:ahLst/>
              <a:cxnLst>
                <a:cxn ang="0">
                  <a:pos x="T0" y="T1"/>
                </a:cxn>
                <a:cxn ang="0">
                  <a:pos x="T2" y="T3"/>
                </a:cxn>
                <a:cxn ang="0">
                  <a:pos x="T4" y="T5"/>
                </a:cxn>
                <a:cxn ang="0">
                  <a:pos x="T6" y="T7"/>
                </a:cxn>
              </a:cxnLst>
              <a:rect l="0" t="0" r="r" b="b"/>
              <a:pathLst>
                <a:path w="89" h="76">
                  <a:moveTo>
                    <a:pt x="46" y="76"/>
                  </a:moveTo>
                  <a:lnTo>
                    <a:pt x="0" y="0"/>
                  </a:lnTo>
                  <a:lnTo>
                    <a:pt x="89" y="0"/>
                  </a:lnTo>
                  <a:lnTo>
                    <a:pt x="46" y="76"/>
                  </a:lnTo>
                  <a:close/>
                </a:path>
              </a:pathLst>
            </a:custGeom>
            <a:grpFill/>
            <a:ln>
              <a:noFill/>
            </a:ln>
          </p:spPr>
          <p:txBody>
            <a:bodyPr/>
            <a:lstStyle/>
            <a:p>
              <a:pPr fontAlgn="auto">
                <a:spcBef>
                  <a:spcPts val="0"/>
                </a:spcBef>
                <a:spcAft>
                  <a:spcPts val="0"/>
                </a:spcAft>
                <a:defRPr/>
              </a:pPr>
              <a:endParaRPr lang="en-US" sz="1600" dirty="0">
                <a:solidFill>
                  <a:schemeClr val="bg1"/>
                </a:solidFill>
                <a:latin typeface="+mj-ea"/>
                <a:ea typeface="+mj-ea"/>
                <a:cs typeface="Arial" panose="020B0604020202020204" pitchFamily="34" charset="0"/>
              </a:endParaRPr>
            </a:p>
          </p:txBody>
        </p:sp>
        <p:sp>
          <p:nvSpPr>
            <p:cNvPr id="15" name="Freeform 10"/>
            <p:cNvSpPr/>
            <p:nvPr/>
          </p:nvSpPr>
          <p:spPr bwMode="auto">
            <a:xfrm>
              <a:off x="4622135" y="4080724"/>
              <a:ext cx="119117" cy="101654"/>
            </a:xfrm>
            <a:custGeom>
              <a:avLst/>
              <a:gdLst>
                <a:gd name="T0" fmla="*/ 47 w 89"/>
                <a:gd name="T1" fmla="*/ 76 h 76"/>
                <a:gd name="T2" fmla="*/ 0 w 89"/>
                <a:gd name="T3" fmla="*/ 0 h 76"/>
                <a:gd name="T4" fmla="*/ 89 w 89"/>
                <a:gd name="T5" fmla="*/ 0 h 76"/>
                <a:gd name="T6" fmla="*/ 47 w 89"/>
                <a:gd name="T7" fmla="*/ 76 h 76"/>
              </a:gdLst>
              <a:ahLst/>
              <a:cxnLst>
                <a:cxn ang="0">
                  <a:pos x="T0" y="T1"/>
                </a:cxn>
                <a:cxn ang="0">
                  <a:pos x="T2" y="T3"/>
                </a:cxn>
                <a:cxn ang="0">
                  <a:pos x="T4" y="T5"/>
                </a:cxn>
                <a:cxn ang="0">
                  <a:pos x="T6" y="T7"/>
                </a:cxn>
              </a:cxnLst>
              <a:rect l="0" t="0" r="r" b="b"/>
              <a:pathLst>
                <a:path w="89" h="76">
                  <a:moveTo>
                    <a:pt x="47" y="76"/>
                  </a:moveTo>
                  <a:lnTo>
                    <a:pt x="0" y="0"/>
                  </a:lnTo>
                  <a:lnTo>
                    <a:pt x="89" y="0"/>
                  </a:lnTo>
                  <a:lnTo>
                    <a:pt x="47" y="76"/>
                  </a:lnTo>
                  <a:close/>
                </a:path>
              </a:pathLst>
            </a:custGeom>
            <a:grpFill/>
            <a:ln>
              <a:noFill/>
            </a:ln>
          </p:spPr>
          <p:txBody>
            <a:bodyPr/>
            <a:lstStyle/>
            <a:p>
              <a:pPr fontAlgn="auto">
                <a:spcBef>
                  <a:spcPts val="0"/>
                </a:spcBef>
                <a:spcAft>
                  <a:spcPts val="0"/>
                </a:spcAft>
                <a:defRPr/>
              </a:pPr>
              <a:endParaRPr lang="en-US" sz="1600" dirty="0">
                <a:solidFill>
                  <a:schemeClr val="bg1"/>
                </a:solidFill>
                <a:latin typeface="+mj-ea"/>
                <a:ea typeface="+mj-ea"/>
                <a:cs typeface="Arial" panose="020B0604020202020204" pitchFamily="34" charset="0"/>
              </a:endParaRPr>
            </a:p>
          </p:txBody>
        </p:sp>
        <p:sp>
          <p:nvSpPr>
            <p:cNvPr id="16" name="Freeform 14"/>
            <p:cNvSpPr/>
            <p:nvPr/>
          </p:nvSpPr>
          <p:spPr bwMode="auto">
            <a:xfrm>
              <a:off x="4622135" y="3529570"/>
              <a:ext cx="2947730" cy="551154"/>
            </a:xfrm>
            <a:custGeom>
              <a:avLst/>
              <a:gdLst>
                <a:gd name="T0" fmla="*/ 0 w 2190"/>
                <a:gd name="T1" fmla="*/ 409 h 409"/>
                <a:gd name="T2" fmla="*/ 2190 w 2190"/>
                <a:gd name="T3" fmla="*/ 409 h 409"/>
                <a:gd name="T4" fmla="*/ 1956 w 2190"/>
                <a:gd name="T5" fmla="*/ 0 h 409"/>
                <a:gd name="T6" fmla="*/ 238 w 2190"/>
                <a:gd name="T7" fmla="*/ 0 h 409"/>
                <a:gd name="T8" fmla="*/ 0 w 2190"/>
                <a:gd name="T9" fmla="*/ 409 h 409"/>
              </a:gdLst>
              <a:ahLst/>
              <a:cxnLst>
                <a:cxn ang="0">
                  <a:pos x="T0" y="T1"/>
                </a:cxn>
                <a:cxn ang="0">
                  <a:pos x="T2" y="T3"/>
                </a:cxn>
                <a:cxn ang="0">
                  <a:pos x="T4" y="T5"/>
                </a:cxn>
                <a:cxn ang="0">
                  <a:pos x="T6" y="T7"/>
                </a:cxn>
                <a:cxn ang="0">
                  <a:pos x="T8" y="T9"/>
                </a:cxn>
              </a:cxnLst>
              <a:rect l="0" t="0" r="r" b="b"/>
              <a:pathLst>
                <a:path w="2190" h="409">
                  <a:moveTo>
                    <a:pt x="0" y="409"/>
                  </a:moveTo>
                  <a:lnTo>
                    <a:pt x="2190" y="409"/>
                  </a:lnTo>
                  <a:lnTo>
                    <a:pt x="1956" y="0"/>
                  </a:lnTo>
                  <a:lnTo>
                    <a:pt x="238" y="0"/>
                  </a:lnTo>
                  <a:lnTo>
                    <a:pt x="0" y="409"/>
                  </a:lnTo>
                  <a:close/>
                </a:path>
              </a:pathLst>
            </a:custGeom>
            <a:grpFill/>
            <a:ln>
              <a:noFill/>
            </a:ln>
          </p:spPr>
          <p:txBody>
            <a:bodyPr bIns="91440" anchor="ctr"/>
            <a:lstStyle/>
            <a:p>
              <a:pPr algn="ctr" fontAlgn="auto">
                <a:spcBef>
                  <a:spcPts val="0"/>
                </a:spcBef>
                <a:spcAft>
                  <a:spcPts val="0"/>
                </a:spcAft>
                <a:defRPr/>
              </a:pPr>
              <a:r>
                <a:rPr lang="en-US" sz="2800" dirty="0">
                  <a:solidFill>
                    <a:schemeClr val="bg1"/>
                  </a:solidFill>
                  <a:latin typeface="+mj-ea"/>
                  <a:ea typeface="+mj-ea"/>
                  <a:cs typeface="Arial" panose="020B0604020202020204" pitchFamily="34" charset="0"/>
                </a:rPr>
                <a:t>3</a:t>
              </a:r>
              <a:endParaRPr lang="en-US" sz="2800" dirty="0">
                <a:solidFill>
                  <a:schemeClr val="bg1"/>
                </a:solidFill>
                <a:latin typeface="+mj-ea"/>
                <a:ea typeface="+mj-ea"/>
                <a:cs typeface="Arial" panose="020B0604020202020204" pitchFamily="34" charset="0"/>
              </a:endParaRPr>
            </a:p>
          </p:txBody>
        </p:sp>
      </p:grpSp>
      <p:sp>
        <p:nvSpPr>
          <p:cNvPr id="17" name="Freeform 15"/>
          <p:cNvSpPr/>
          <p:nvPr/>
        </p:nvSpPr>
        <p:spPr bwMode="auto">
          <a:xfrm>
            <a:off x="3543782" y="4895297"/>
            <a:ext cx="5104436" cy="741026"/>
          </a:xfrm>
          <a:custGeom>
            <a:avLst/>
            <a:gdLst>
              <a:gd name="T0" fmla="*/ 0 w 2820"/>
              <a:gd name="T1" fmla="*/ 408 h 408"/>
              <a:gd name="T2" fmla="*/ 2820 w 2820"/>
              <a:gd name="T3" fmla="*/ 408 h 408"/>
              <a:gd name="T4" fmla="*/ 2586 w 2820"/>
              <a:gd name="T5" fmla="*/ 0 h 408"/>
              <a:gd name="T6" fmla="*/ 238 w 2820"/>
              <a:gd name="T7" fmla="*/ 0 h 408"/>
              <a:gd name="T8" fmla="*/ 0 w 2820"/>
              <a:gd name="T9" fmla="*/ 408 h 408"/>
            </a:gdLst>
            <a:ahLst/>
            <a:cxnLst>
              <a:cxn ang="0">
                <a:pos x="T0" y="T1"/>
              </a:cxn>
              <a:cxn ang="0">
                <a:pos x="T2" y="T3"/>
              </a:cxn>
              <a:cxn ang="0">
                <a:pos x="T4" y="T5"/>
              </a:cxn>
              <a:cxn ang="0">
                <a:pos x="T6" y="T7"/>
              </a:cxn>
              <a:cxn ang="0">
                <a:pos x="T8" y="T9"/>
              </a:cxn>
            </a:cxnLst>
            <a:rect l="0" t="0" r="r" b="b"/>
            <a:pathLst>
              <a:path w="2820" h="408">
                <a:moveTo>
                  <a:pt x="0" y="408"/>
                </a:moveTo>
                <a:lnTo>
                  <a:pt x="2820" y="408"/>
                </a:lnTo>
                <a:lnTo>
                  <a:pt x="2586" y="0"/>
                </a:lnTo>
                <a:lnTo>
                  <a:pt x="238" y="0"/>
                </a:lnTo>
                <a:lnTo>
                  <a:pt x="0" y="408"/>
                </a:lnTo>
                <a:close/>
              </a:path>
            </a:pathLst>
          </a:custGeom>
          <a:solidFill>
            <a:schemeClr val="tx1"/>
          </a:solidFill>
          <a:ln>
            <a:noFill/>
          </a:ln>
        </p:spPr>
        <p:txBody>
          <a:bodyPr bIns="91440" anchor="ctr"/>
          <a:lstStyle/>
          <a:p>
            <a:pPr algn="ctr" fontAlgn="auto">
              <a:spcBef>
                <a:spcPts val="0"/>
              </a:spcBef>
              <a:spcAft>
                <a:spcPts val="0"/>
              </a:spcAft>
              <a:defRPr/>
            </a:pPr>
            <a:r>
              <a:rPr lang="en-US" sz="2800" dirty="0">
                <a:solidFill>
                  <a:schemeClr val="bg1"/>
                </a:solidFill>
                <a:latin typeface="+mj-ea"/>
                <a:ea typeface="+mj-ea"/>
                <a:cs typeface="Arial" panose="020B0604020202020204" pitchFamily="34" charset="0"/>
              </a:rPr>
              <a:t>4</a:t>
            </a:r>
            <a:endParaRPr lang="en-US" sz="2800" dirty="0">
              <a:solidFill>
                <a:schemeClr val="bg1"/>
              </a:solidFill>
              <a:latin typeface="+mj-ea"/>
              <a:ea typeface="+mj-ea"/>
              <a:cs typeface="Arial" panose="020B0604020202020204" pitchFamily="34" charset="0"/>
            </a:endParaRPr>
          </a:p>
        </p:txBody>
      </p:sp>
      <p:sp>
        <p:nvSpPr>
          <p:cNvPr id="19" name="Right Arrow 17"/>
          <p:cNvSpPr/>
          <p:nvPr/>
        </p:nvSpPr>
        <p:spPr>
          <a:xfrm>
            <a:off x="7585442" y="2040901"/>
            <a:ext cx="874712" cy="5400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2" name="Right Arrow 21"/>
          <p:cNvSpPr/>
          <p:nvPr/>
        </p:nvSpPr>
        <p:spPr>
          <a:xfrm>
            <a:off x="8173045" y="3965021"/>
            <a:ext cx="876300" cy="54009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4" name="文本框 18"/>
          <p:cNvSpPr txBox="1"/>
          <p:nvPr/>
        </p:nvSpPr>
        <p:spPr>
          <a:xfrm>
            <a:off x="680743" y="476250"/>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solidFill>
                <a:latin typeface="+mj-ea"/>
                <a:ea typeface="+mj-ea"/>
              </a:rPr>
              <a:t>工作概述</a:t>
            </a:r>
            <a:endParaRPr kumimoji="1" lang="zh-CN" altLang="en-US" sz="3200" b="0" i="0" u="none" strike="noStrike" kern="0" cap="none" spc="0" normalizeH="0" baseline="0" noProof="0" dirty="0">
              <a:ln>
                <a:noFill/>
              </a:ln>
              <a:solidFill>
                <a:schemeClr val="tx2"/>
              </a:solidFill>
              <a:effectLst/>
              <a:uLnTx/>
              <a:uFillTx/>
              <a:latin typeface="+mj-ea"/>
              <a:ea typeface="+mj-ea"/>
            </a:endParaRPr>
          </a:p>
        </p:txBody>
      </p:sp>
      <p:sp>
        <p:nvSpPr>
          <p:cNvPr id="25" name="文本框 18"/>
          <p:cNvSpPr txBox="1"/>
          <p:nvPr/>
        </p:nvSpPr>
        <p:spPr>
          <a:xfrm>
            <a:off x="731838" y="988009"/>
            <a:ext cx="2461918" cy="307777"/>
          </a:xfrm>
          <a:prstGeom prst="rect">
            <a:avLst/>
          </a:prstGeom>
          <a:noFill/>
        </p:spPr>
        <p:txBody>
          <a:bodyPr wrap="square" rtlCol="0">
            <a:spAutoFit/>
          </a:bodyPr>
          <a:lstStyle/>
          <a:p>
            <a:r>
              <a:rPr lang="en-US" altLang="zh-TW" sz="1400" dirty="0">
                <a:solidFill>
                  <a:srgbClr val="2F5597"/>
                </a:solidFill>
                <a:latin typeface="+mn-ea"/>
              </a:rPr>
              <a:t>JOB OVERVIEW</a:t>
            </a:r>
            <a:endParaRPr lang="zh-TW" altLang="en-US" sz="1400" dirty="0">
              <a:solidFill>
                <a:srgbClr val="2F5597"/>
              </a:solidFill>
              <a:latin typeface="+mn-ea"/>
            </a:endParaRPr>
          </a:p>
        </p:txBody>
      </p:sp>
      <p:sp>
        <p:nvSpPr>
          <p:cNvPr id="26" name="Right Arrow 17"/>
          <p:cNvSpPr/>
          <p:nvPr/>
        </p:nvSpPr>
        <p:spPr>
          <a:xfrm flipH="1">
            <a:off x="3257301" y="3013130"/>
            <a:ext cx="874712" cy="5400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7" name="Right Arrow 21"/>
          <p:cNvSpPr/>
          <p:nvPr/>
        </p:nvSpPr>
        <p:spPr>
          <a:xfrm flipH="1">
            <a:off x="2554348" y="4895297"/>
            <a:ext cx="876300" cy="54009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9" name="矩形 28"/>
          <p:cNvSpPr/>
          <p:nvPr/>
        </p:nvSpPr>
        <p:spPr>
          <a:xfrm>
            <a:off x="8648218" y="1926350"/>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sp>
        <p:nvSpPr>
          <p:cNvPr id="30" name="矩形 29"/>
          <p:cNvSpPr/>
          <p:nvPr/>
        </p:nvSpPr>
        <p:spPr>
          <a:xfrm>
            <a:off x="9049345" y="3879042"/>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sp>
        <p:nvSpPr>
          <p:cNvPr id="31" name="矩形 30"/>
          <p:cNvSpPr/>
          <p:nvPr/>
        </p:nvSpPr>
        <p:spPr>
          <a:xfrm>
            <a:off x="551859" y="4727254"/>
            <a:ext cx="1852610" cy="1032142"/>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sp>
        <p:nvSpPr>
          <p:cNvPr id="32" name="矩形 31"/>
          <p:cNvSpPr/>
          <p:nvPr/>
        </p:nvSpPr>
        <p:spPr>
          <a:xfrm>
            <a:off x="701738" y="2724507"/>
            <a:ext cx="1852610" cy="1032142"/>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100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100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100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100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8"/>
          <p:cNvSpPr txBox="1"/>
          <p:nvPr/>
        </p:nvSpPr>
        <p:spPr>
          <a:xfrm>
            <a:off x="680743" y="476250"/>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solidFill>
                <a:latin typeface="+mj-ea"/>
                <a:ea typeface="+mj-ea"/>
              </a:rPr>
              <a:t>工作概述</a:t>
            </a:r>
            <a:endParaRPr kumimoji="1" lang="zh-CN" altLang="en-US" sz="3200" b="0" i="0" u="none" strike="noStrike" kern="0" cap="none" spc="0" normalizeH="0" baseline="0" noProof="0" dirty="0">
              <a:ln>
                <a:noFill/>
              </a:ln>
              <a:solidFill>
                <a:schemeClr val="tx2"/>
              </a:solidFill>
              <a:effectLst/>
              <a:uLnTx/>
              <a:uFillTx/>
              <a:latin typeface="+mj-ea"/>
              <a:ea typeface="+mj-ea"/>
            </a:endParaRPr>
          </a:p>
        </p:txBody>
      </p:sp>
      <p:sp>
        <p:nvSpPr>
          <p:cNvPr id="9" name="文本框 18"/>
          <p:cNvSpPr txBox="1"/>
          <p:nvPr/>
        </p:nvSpPr>
        <p:spPr>
          <a:xfrm>
            <a:off x="731838" y="988009"/>
            <a:ext cx="2461918" cy="307777"/>
          </a:xfrm>
          <a:prstGeom prst="rect">
            <a:avLst/>
          </a:prstGeom>
          <a:noFill/>
        </p:spPr>
        <p:txBody>
          <a:bodyPr wrap="square" rtlCol="0">
            <a:spAutoFit/>
          </a:bodyPr>
          <a:lstStyle/>
          <a:p>
            <a:r>
              <a:rPr lang="en-US" altLang="zh-TW" sz="1400" dirty="0">
                <a:solidFill>
                  <a:srgbClr val="2F5597"/>
                </a:solidFill>
                <a:latin typeface="+mn-ea"/>
              </a:rPr>
              <a:t>JOB OVERVIEW</a:t>
            </a:r>
            <a:endParaRPr lang="zh-TW" altLang="en-US" sz="1400" dirty="0">
              <a:solidFill>
                <a:srgbClr val="2F5597"/>
              </a:solidFill>
              <a:latin typeface="+mn-ea"/>
            </a:endParaRPr>
          </a:p>
        </p:txBody>
      </p:sp>
      <p:sp>
        <p:nvSpPr>
          <p:cNvPr id="6" name="椭圆 29"/>
          <p:cNvSpPr/>
          <p:nvPr/>
        </p:nvSpPr>
        <p:spPr>
          <a:xfrm>
            <a:off x="7234561" y="2364782"/>
            <a:ext cx="2957142" cy="3023762"/>
          </a:xfrm>
          <a:prstGeom prst="ellipse">
            <a:avLst/>
          </a:prstGeom>
          <a:solidFill>
            <a:schemeClr val="bg1">
              <a:alpha val="5000"/>
            </a:schemeClr>
          </a:solidFill>
          <a:ln w="12700">
            <a:solidFill>
              <a:schemeClr val="tx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bg2"/>
              </a:solidFill>
              <a:latin typeface="+mn-ea"/>
            </a:endParaRPr>
          </a:p>
        </p:txBody>
      </p:sp>
      <p:sp>
        <p:nvSpPr>
          <p:cNvPr id="7" name="椭圆 34"/>
          <p:cNvSpPr/>
          <p:nvPr/>
        </p:nvSpPr>
        <p:spPr>
          <a:xfrm>
            <a:off x="7572479" y="2710312"/>
            <a:ext cx="2281306" cy="2332700"/>
          </a:xfrm>
          <a:prstGeom prst="ellipse">
            <a:avLst/>
          </a:prstGeom>
          <a:solidFill>
            <a:schemeClr val="tx1">
              <a:alpha val="12000"/>
            </a:schemeClr>
          </a:solidFill>
          <a:ln w="130175">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mn-ea"/>
            </a:endParaRPr>
          </a:p>
        </p:txBody>
      </p:sp>
      <p:sp>
        <p:nvSpPr>
          <p:cNvPr id="11" name="Text Box 36"/>
          <p:cNvSpPr txBox="1">
            <a:spLocks noChangeArrowheads="1"/>
          </p:cNvSpPr>
          <p:nvPr/>
        </p:nvSpPr>
        <p:spPr bwMode="auto">
          <a:xfrm>
            <a:off x="8165962" y="1908440"/>
            <a:ext cx="1107996" cy="36933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zh-CN"/>
            </a:defPPr>
            <a:lvl1pPr algn="r">
              <a:spcBef>
                <a:spcPct val="50000"/>
              </a:spcBef>
              <a:defRPr sz="2400" b="1">
                <a:solidFill>
                  <a:srgbClr val="45526F"/>
                </a:solidFill>
                <a:latin typeface="思源黑体 CN Bold" panose="020B0800000000000000" pitchFamily="34" charset="-122"/>
                <a:ea typeface="思源黑体 CN Bold" panose="020B0800000000000000" pitchFamily="34"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50000"/>
              </a:spcBef>
              <a:spcAft>
                <a:spcPts val="0"/>
              </a:spcAft>
              <a:buClrTx/>
              <a:buSzTx/>
              <a:buFontTx/>
              <a:buNone/>
              <a:defRPr/>
            </a:pPr>
            <a:r>
              <a:rPr lang="zh-TW" altLang="en-US" sz="1800" b="0" dirty="0">
                <a:solidFill>
                  <a:schemeClr val="tx1"/>
                </a:solidFill>
                <a:latin typeface="+mj-ea"/>
                <a:ea typeface="+mj-ea"/>
              </a:rPr>
              <a:t>国外拓展</a:t>
            </a:r>
            <a:endParaRPr kumimoji="0" lang="en-US" altLang="zh-CN" sz="1800" b="0" i="0" u="none" strike="noStrike" kern="1200" cap="none" spc="0" normalizeH="0" baseline="0" noProof="0" dirty="0">
              <a:ln>
                <a:noFill/>
              </a:ln>
              <a:solidFill>
                <a:schemeClr val="tx1"/>
              </a:solidFill>
              <a:effectLst/>
              <a:uLnTx/>
              <a:uFillTx/>
              <a:latin typeface="+mj-ea"/>
              <a:ea typeface="+mj-ea"/>
            </a:endParaRPr>
          </a:p>
        </p:txBody>
      </p:sp>
      <p:sp>
        <p:nvSpPr>
          <p:cNvPr id="12" name="Text Box 36"/>
          <p:cNvSpPr txBox="1">
            <a:spLocks noChangeArrowheads="1"/>
          </p:cNvSpPr>
          <p:nvPr/>
        </p:nvSpPr>
        <p:spPr bwMode="auto">
          <a:xfrm>
            <a:off x="6034892" y="3178508"/>
            <a:ext cx="1107996" cy="36933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50000"/>
              </a:spcBef>
              <a:spcAft>
                <a:spcPts val="0"/>
              </a:spcAft>
              <a:buClrTx/>
              <a:buSzTx/>
              <a:buFontTx/>
              <a:buNone/>
              <a:defRPr/>
            </a:pPr>
            <a:r>
              <a:rPr kumimoji="0" lang="zh-TW" altLang="en-US" b="0" i="0" u="none" strike="noStrike" kern="1200" cap="none" spc="0" normalizeH="0" baseline="0" noProof="0" dirty="0">
                <a:ln>
                  <a:noFill/>
                </a:ln>
                <a:effectLst/>
                <a:uLnTx/>
                <a:uFillTx/>
                <a:latin typeface="+mj-ea"/>
                <a:ea typeface="+mj-ea"/>
                <a:cs typeface="+mn-cs"/>
              </a:rPr>
              <a:t>产品开发</a:t>
            </a:r>
            <a:endParaRPr kumimoji="0" lang="zh-CN" altLang="en-US" b="0" i="0" u="none" strike="noStrike" kern="1200" cap="none" spc="0" normalizeH="0" baseline="0" noProof="0" dirty="0">
              <a:ln>
                <a:noFill/>
              </a:ln>
              <a:effectLst/>
              <a:uLnTx/>
              <a:uFillTx/>
              <a:latin typeface="+mj-ea"/>
              <a:ea typeface="+mj-ea"/>
              <a:cs typeface="+mn-cs"/>
            </a:endParaRPr>
          </a:p>
        </p:txBody>
      </p:sp>
      <p:sp>
        <p:nvSpPr>
          <p:cNvPr id="13" name="Text Box 36"/>
          <p:cNvSpPr txBox="1">
            <a:spLocks noChangeArrowheads="1"/>
          </p:cNvSpPr>
          <p:nvPr/>
        </p:nvSpPr>
        <p:spPr bwMode="auto">
          <a:xfrm>
            <a:off x="10214082" y="3178508"/>
            <a:ext cx="1107996" cy="36933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zh-CN"/>
            </a:defPPr>
            <a:lvl1pPr algn="r">
              <a:spcBef>
                <a:spcPct val="50000"/>
              </a:spcBef>
              <a:defRPr sz="2400" b="1">
                <a:solidFill>
                  <a:srgbClr val="45526F"/>
                </a:solidFill>
                <a:latin typeface="思源黑体 CN Bold" panose="020B0800000000000000" pitchFamily="34" charset="-122"/>
                <a:ea typeface="思源黑体 CN Bold" panose="020B0800000000000000" pitchFamily="34"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50000"/>
              </a:spcBef>
              <a:spcAft>
                <a:spcPts val="0"/>
              </a:spcAft>
              <a:buClrTx/>
              <a:buSzTx/>
              <a:buFontTx/>
              <a:buNone/>
              <a:defRPr/>
            </a:pPr>
            <a:r>
              <a:rPr kumimoji="0" lang="zh-TW" altLang="en-US" sz="1800" b="0" i="0" u="none" strike="noStrike" kern="1200" cap="none" spc="0" normalizeH="0" baseline="0" noProof="0" dirty="0">
                <a:ln>
                  <a:noFill/>
                </a:ln>
                <a:solidFill>
                  <a:schemeClr val="tx1"/>
                </a:solidFill>
                <a:effectLst/>
                <a:uLnTx/>
                <a:uFillTx/>
                <a:latin typeface="+mj-ea"/>
                <a:ea typeface="+mj-ea"/>
                <a:cs typeface="+mn-cs"/>
              </a:rPr>
              <a:t>国内市佔</a:t>
            </a:r>
            <a:endParaRPr kumimoji="0" lang="en-US" altLang="zh-CN" sz="1800" b="0" i="0" u="none" strike="noStrike" kern="1200" cap="none" spc="0" normalizeH="0" baseline="0" noProof="0" dirty="0">
              <a:ln>
                <a:noFill/>
              </a:ln>
              <a:solidFill>
                <a:schemeClr val="tx1"/>
              </a:solidFill>
              <a:effectLst/>
              <a:uLnTx/>
              <a:uFillTx/>
              <a:latin typeface="+mj-ea"/>
              <a:ea typeface="+mj-ea"/>
              <a:cs typeface="+mn-cs"/>
            </a:endParaRPr>
          </a:p>
        </p:txBody>
      </p:sp>
      <p:sp>
        <p:nvSpPr>
          <p:cNvPr id="14" name="Text Box 36"/>
          <p:cNvSpPr txBox="1">
            <a:spLocks noChangeArrowheads="1"/>
          </p:cNvSpPr>
          <p:nvPr/>
        </p:nvSpPr>
        <p:spPr bwMode="auto">
          <a:xfrm>
            <a:off x="9970063" y="5141075"/>
            <a:ext cx="1107996" cy="36933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00000"/>
              </a:lnSpc>
              <a:spcBef>
                <a:spcPct val="50000"/>
              </a:spcBef>
              <a:spcAft>
                <a:spcPts val="0"/>
              </a:spcAft>
              <a:buClrTx/>
              <a:buSzTx/>
              <a:buFontTx/>
              <a:buNone/>
              <a:defRPr/>
            </a:pPr>
            <a:r>
              <a:rPr kumimoji="0" lang="zh-TW" altLang="en-US" b="0" i="0" u="none" strike="noStrike" kern="1200" cap="none" spc="0" normalizeH="0" baseline="0" noProof="0" dirty="0">
                <a:ln>
                  <a:noFill/>
                </a:ln>
                <a:effectLst/>
                <a:uLnTx/>
                <a:uFillTx/>
                <a:latin typeface="+mj-ea"/>
                <a:ea typeface="+mj-ea"/>
                <a:cs typeface="+mn-cs"/>
              </a:rPr>
              <a:t>人员培训</a:t>
            </a:r>
            <a:endParaRPr kumimoji="0" lang="zh-CN" altLang="en-US" b="0" i="0" u="none" strike="noStrike" kern="1200" cap="none" spc="0" normalizeH="0" baseline="0" noProof="0" dirty="0">
              <a:ln>
                <a:noFill/>
              </a:ln>
              <a:effectLst/>
              <a:uLnTx/>
              <a:uFillTx/>
              <a:latin typeface="+mj-ea"/>
              <a:ea typeface="+mj-ea"/>
              <a:cs typeface="+mn-cs"/>
            </a:endParaRPr>
          </a:p>
        </p:txBody>
      </p:sp>
      <p:sp>
        <p:nvSpPr>
          <p:cNvPr id="15" name="Text Box 36"/>
          <p:cNvSpPr txBox="1">
            <a:spLocks noChangeArrowheads="1"/>
          </p:cNvSpPr>
          <p:nvPr/>
        </p:nvSpPr>
        <p:spPr bwMode="auto">
          <a:xfrm>
            <a:off x="6014975" y="5119712"/>
            <a:ext cx="1569660" cy="369332"/>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50000"/>
              </a:spcBef>
              <a:spcAft>
                <a:spcPts val="0"/>
              </a:spcAft>
              <a:buClrTx/>
              <a:buSzTx/>
              <a:buFontTx/>
              <a:buNone/>
              <a:defRPr/>
            </a:pPr>
            <a:r>
              <a:rPr kumimoji="0" lang="zh-TW" altLang="en-US" b="0" i="0" u="none" strike="noStrike" kern="1200" cap="none" spc="0" normalizeH="0" baseline="0" noProof="0" dirty="0">
                <a:ln>
                  <a:noFill/>
                </a:ln>
                <a:effectLst/>
                <a:uLnTx/>
                <a:uFillTx/>
                <a:latin typeface="+mj-ea"/>
                <a:ea typeface="+mj-ea"/>
                <a:cs typeface="+mn-cs"/>
              </a:rPr>
              <a:t>降低人员流失</a:t>
            </a:r>
            <a:endParaRPr kumimoji="0" lang="zh-CN" altLang="en-US" b="0" i="0" u="none" strike="noStrike" kern="1200" cap="none" spc="0" normalizeH="0" baseline="0" noProof="0" dirty="0">
              <a:ln>
                <a:noFill/>
              </a:ln>
              <a:effectLst/>
              <a:uLnTx/>
              <a:uFillTx/>
              <a:latin typeface="+mj-ea"/>
              <a:ea typeface="+mj-ea"/>
              <a:cs typeface="+mn-cs"/>
            </a:endParaRPr>
          </a:p>
        </p:txBody>
      </p:sp>
      <p:sp>
        <p:nvSpPr>
          <p:cNvPr id="16" name="椭圆 26"/>
          <p:cNvSpPr/>
          <p:nvPr/>
        </p:nvSpPr>
        <p:spPr>
          <a:xfrm>
            <a:off x="8661223" y="2304771"/>
            <a:ext cx="117475" cy="1174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2"/>
              </a:solidFill>
              <a:effectLst/>
              <a:uLnTx/>
              <a:uFillTx/>
              <a:latin typeface="+mn-ea"/>
              <a:cs typeface="+mn-cs"/>
            </a:endParaRPr>
          </a:p>
        </p:txBody>
      </p:sp>
      <p:sp>
        <p:nvSpPr>
          <p:cNvPr id="17" name="椭圆 24"/>
          <p:cNvSpPr/>
          <p:nvPr/>
        </p:nvSpPr>
        <p:spPr>
          <a:xfrm>
            <a:off x="10058751" y="3319825"/>
            <a:ext cx="117475" cy="1174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2"/>
              </a:solidFill>
              <a:effectLst/>
              <a:uLnTx/>
              <a:uFillTx/>
              <a:latin typeface="+mn-ea"/>
              <a:cs typeface="+mn-cs"/>
            </a:endParaRPr>
          </a:p>
        </p:txBody>
      </p:sp>
      <p:sp>
        <p:nvSpPr>
          <p:cNvPr id="18" name="椭圆 22"/>
          <p:cNvSpPr/>
          <p:nvPr/>
        </p:nvSpPr>
        <p:spPr>
          <a:xfrm>
            <a:off x="9409512" y="5130022"/>
            <a:ext cx="117475" cy="1174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2"/>
              </a:solidFill>
              <a:effectLst/>
              <a:uLnTx/>
              <a:uFillTx/>
              <a:latin typeface="+mn-ea"/>
              <a:cs typeface="+mn-cs"/>
            </a:endParaRPr>
          </a:p>
        </p:txBody>
      </p:sp>
      <p:sp>
        <p:nvSpPr>
          <p:cNvPr id="19" name="椭圆 20"/>
          <p:cNvSpPr/>
          <p:nvPr/>
        </p:nvSpPr>
        <p:spPr>
          <a:xfrm>
            <a:off x="7871445" y="5130022"/>
            <a:ext cx="117475" cy="1174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2"/>
              </a:solidFill>
              <a:effectLst/>
              <a:uLnTx/>
              <a:uFillTx/>
              <a:latin typeface="+mn-ea"/>
              <a:cs typeface="+mn-cs"/>
            </a:endParaRPr>
          </a:p>
        </p:txBody>
      </p:sp>
      <p:sp>
        <p:nvSpPr>
          <p:cNvPr id="20" name="椭圆 18"/>
          <p:cNvSpPr/>
          <p:nvPr/>
        </p:nvSpPr>
        <p:spPr>
          <a:xfrm>
            <a:off x="7256940" y="3319825"/>
            <a:ext cx="117475" cy="1174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2"/>
              </a:solidFill>
              <a:effectLst/>
              <a:uLnTx/>
              <a:uFillTx/>
              <a:latin typeface="+mn-ea"/>
              <a:cs typeface="+mn-cs"/>
            </a:endParaRPr>
          </a:p>
        </p:txBody>
      </p:sp>
      <p:sp>
        <p:nvSpPr>
          <p:cNvPr id="21" name="椭圆 35"/>
          <p:cNvSpPr/>
          <p:nvPr/>
        </p:nvSpPr>
        <p:spPr>
          <a:xfrm>
            <a:off x="8099887" y="3249601"/>
            <a:ext cx="1226490" cy="1254122"/>
          </a:xfrm>
          <a:prstGeom prst="ellipse">
            <a:avLst/>
          </a:prstGeom>
          <a:solidFill>
            <a:schemeClr val="tx1"/>
          </a:solidFill>
          <a:ln w="130175">
            <a:no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bg2"/>
              </a:solidFill>
              <a:latin typeface="+mn-ea"/>
            </a:endParaRPr>
          </a:p>
        </p:txBody>
      </p:sp>
      <p:sp>
        <p:nvSpPr>
          <p:cNvPr id="23" name="Text Box 36"/>
          <p:cNvSpPr txBox="1">
            <a:spLocks noChangeArrowheads="1"/>
          </p:cNvSpPr>
          <p:nvPr/>
        </p:nvSpPr>
        <p:spPr bwMode="auto">
          <a:xfrm>
            <a:off x="8270159" y="3676607"/>
            <a:ext cx="899606" cy="400110"/>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zh-CN"/>
            </a:defPPr>
            <a:lvl1pPr algn="r">
              <a:spcBef>
                <a:spcPct val="50000"/>
              </a:spcBef>
              <a:defRPr sz="2400" b="1">
                <a:solidFill>
                  <a:srgbClr val="45526F"/>
                </a:solidFill>
                <a:latin typeface="思源黑体 CN Bold" panose="020B0800000000000000" pitchFamily="34" charset="-122"/>
                <a:ea typeface="思源黑体 CN Bold" panose="020B0800000000000000" pitchFamily="34"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50000"/>
              </a:spcBef>
              <a:spcAft>
                <a:spcPts val="0"/>
              </a:spcAft>
              <a:buClrTx/>
              <a:buSzTx/>
              <a:buFontTx/>
              <a:buNone/>
              <a:defRPr/>
            </a:pPr>
            <a:r>
              <a:rPr lang="en-US" altLang="zh-TW" sz="2000" b="0" dirty="0">
                <a:solidFill>
                  <a:schemeClr val="accent2"/>
                </a:solidFill>
                <a:latin typeface="+mj-ea"/>
                <a:ea typeface="+mj-ea"/>
              </a:rPr>
              <a:t>20XX</a:t>
            </a:r>
            <a:endParaRPr kumimoji="0" lang="en-US" altLang="zh-CN" sz="2000" b="0" i="0" u="none" strike="noStrike" kern="1200" cap="none" spc="0" normalizeH="0" baseline="0" noProof="0" dirty="0">
              <a:ln>
                <a:noFill/>
              </a:ln>
              <a:solidFill>
                <a:schemeClr val="accent2"/>
              </a:solidFill>
              <a:effectLst/>
              <a:uLnTx/>
              <a:uFillTx/>
              <a:latin typeface="+mj-ea"/>
              <a:ea typeface="+mj-ea"/>
              <a:cs typeface="+mn-cs"/>
            </a:endParaRPr>
          </a:p>
        </p:txBody>
      </p:sp>
      <p:sp>
        <p:nvSpPr>
          <p:cNvPr id="24" name="Text Box 36"/>
          <p:cNvSpPr txBox="1">
            <a:spLocks noChangeArrowheads="1"/>
          </p:cNvSpPr>
          <p:nvPr/>
        </p:nvSpPr>
        <p:spPr bwMode="auto">
          <a:xfrm>
            <a:off x="664495" y="1908440"/>
            <a:ext cx="2957142" cy="1506951"/>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30000"/>
              </a:lnSpc>
              <a:spcAft>
                <a:spcPts val="0"/>
              </a:spcAft>
              <a:buClrTx/>
              <a:buSzTx/>
              <a:buFontTx/>
              <a:buNone/>
              <a:defRPr/>
            </a:pPr>
            <a:r>
              <a:rPr kumimoji="0" lang="zh-TW" altLang="en-US" b="0" i="0" u="none" strike="noStrike" kern="1200" cap="none" spc="0" normalizeH="0" baseline="0" noProof="0" dirty="0">
                <a:ln>
                  <a:noFill/>
                </a:ln>
                <a:solidFill>
                  <a:schemeClr val="accent1"/>
                </a:solidFill>
                <a:effectLst/>
                <a:uLnTx/>
                <a:uFillTx/>
                <a:latin typeface="+mn-ea"/>
                <a:ea typeface="+mn-ea"/>
                <a:cs typeface="+mn-cs"/>
              </a:rPr>
              <a:t>产品开</a:t>
            </a:r>
            <a:r>
              <a:rPr lang="zh-TW" altLang="en-US" dirty="0">
                <a:solidFill>
                  <a:schemeClr val="accent1"/>
                </a:solidFill>
                <a:latin typeface="+mn-ea"/>
                <a:ea typeface="+mn-ea"/>
              </a:rPr>
              <a:t>发</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今年没有彻底执行可是在各方面上还是有不错的亮眼表现</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渠道增加</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各方面成长确实是不错的一年</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endParaRPr kumimoji="0" lang="zh-CN" altLang="en-US" b="0" i="0" u="none" strike="noStrike" kern="1200" cap="none" spc="0" normalizeH="0" baseline="0" noProof="0" dirty="0">
              <a:ln>
                <a:noFill/>
              </a:ln>
              <a:solidFill>
                <a:schemeClr val="accent1"/>
              </a:solidFill>
              <a:effectLst/>
              <a:uLnTx/>
              <a:uFillTx/>
              <a:latin typeface="+mn-ea"/>
              <a:ea typeface="+mn-ea"/>
              <a:cs typeface="+mn-cs"/>
            </a:endParaRPr>
          </a:p>
        </p:txBody>
      </p:sp>
      <p:sp>
        <p:nvSpPr>
          <p:cNvPr id="25" name="Text Box 36"/>
          <p:cNvSpPr txBox="1">
            <a:spLocks noChangeArrowheads="1"/>
          </p:cNvSpPr>
          <p:nvPr/>
        </p:nvSpPr>
        <p:spPr bwMode="auto">
          <a:xfrm>
            <a:off x="664495" y="4387599"/>
            <a:ext cx="2957142" cy="1506951"/>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30000"/>
              </a:lnSpc>
              <a:spcAft>
                <a:spcPts val="0"/>
              </a:spcAft>
              <a:buClrTx/>
              <a:buSzTx/>
              <a:buFontTx/>
              <a:buNone/>
              <a:defRPr/>
            </a:pPr>
            <a:r>
              <a:rPr kumimoji="0" lang="zh-TW" altLang="en-US" b="0" i="0" u="none" strike="noStrike" kern="1200" cap="none" spc="0" normalizeH="0" baseline="0" noProof="0" dirty="0">
                <a:ln>
                  <a:noFill/>
                </a:ln>
                <a:solidFill>
                  <a:schemeClr val="accent1"/>
                </a:solidFill>
                <a:effectLst/>
                <a:uLnTx/>
                <a:uFillTx/>
                <a:latin typeface="+mn-ea"/>
                <a:ea typeface="+mn-ea"/>
                <a:cs typeface="+mn-cs"/>
              </a:rPr>
              <a:t>产品开</a:t>
            </a:r>
            <a:r>
              <a:rPr lang="zh-TW" altLang="en-US" dirty="0">
                <a:solidFill>
                  <a:schemeClr val="accent1"/>
                </a:solidFill>
                <a:latin typeface="+mn-ea"/>
                <a:ea typeface="+mn-ea"/>
              </a:rPr>
              <a:t>发</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今年没有彻底执行可是在各方面上还是有不错的亮眼表现</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渠道增加</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r>
              <a:rPr kumimoji="0" lang="zh-TW" altLang="en-US" b="0" i="0" u="none" strike="noStrike" kern="1200" cap="none" spc="0" normalizeH="0" baseline="0" noProof="0" dirty="0">
                <a:ln>
                  <a:noFill/>
                </a:ln>
                <a:solidFill>
                  <a:schemeClr val="accent1"/>
                </a:solidFill>
                <a:effectLst/>
                <a:uLnTx/>
                <a:uFillTx/>
                <a:latin typeface="+mn-ea"/>
                <a:ea typeface="+mn-ea"/>
                <a:cs typeface="+mn-cs"/>
              </a:rPr>
              <a:t>各方面成长确实是不错的一年</a:t>
            </a:r>
            <a:r>
              <a:rPr kumimoji="0" lang="en-US" altLang="zh-TW" b="0" i="0" u="none" strike="noStrike" kern="1200" cap="none" spc="0" normalizeH="0" baseline="0" noProof="0" dirty="0">
                <a:ln>
                  <a:noFill/>
                </a:ln>
                <a:solidFill>
                  <a:schemeClr val="accent1"/>
                </a:solidFill>
                <a:effectLst/>
                <a:uLnTx/>
                <a:uFillTx/>
                <a:latin typeface="+mn-ea"/>
                <a:ea typeface="+mn-ea"/>
                <a:cs typeface="+mn-cs"/>
              </a:rPr>
              <a:t>!!!</a:t>
            </a:r>
            <a:endParaRPr kumimoji="0" lang="zh-CN" altLang="en-US" b="0" i="0" u="none" strike="noStrike" kern="1200" cap="none" spc="0" normalizeH="0" baseline="0" noProof="0" dirty="0">
              <a:ln>
                <a:noFill/>
              </a:ln>
              <a:solidFill>
                <a:schemeClr val="accent1"/>
              </a:solidFill>
              <a:effectLst/>
              <a:uLnTx/>
              <a:uFillTx/>
              <a:latin typeface="+mn-ea"/>
              <a:ea typeface="+mn-ea"/>
              <a:cs typeface="+mn-cs"/>
            </a:endParaRPr>
          </a:p>
        </p:txBody>
      </p:sp>
      <p:sp>
        <p:nvSpPr>
          <p:cNvPr id="2" name="手繪多邊形: 圖案 1"/>
          <p:cNvSpPr/>
          <p:nvPr/>
        </p:nvSpPr>
        <p:spPr>
          <a:xfrm>
            <a:off x="4896091" y="2800016"/>
            <a:ext cx="2407534" cy="555584"/>
          </a:xfrm>
          <a:custGeom>
            <a:avLst/>
            <a:gdLst>
              <a:gd name="connsiteX0" fmla="*/ 2407534 w 2407534"/>
              <a:gd name="connsiteY0" fmla="*/ 555584 h 555584"/>
              <a:gd name="connsiteX1" fmla="*/ 1851950 w 2407534"/>
              <a:gd name="connsiteY1" fmla="*/ 0 h 555584"/>
              <a:gd name="connsiteX2" fmla="*/ 0 w 2407534"/>
              <a:gd name="connsiteY2" fmla="*/ 0 h 555584"/>
            </a:gdLst>
            <a:ahLst/>
            <a:cxnLst>
              <a:cxn ang="0">
                <a:pos x="connsiteX0" y="connsiteY0"/>
              </a:cxn>
              <a:cxn ang="0">
                <a:pos x="connsiteX1" y="connsiteY1"/>
              </a:cxn>
              <a:cxn ang="0">
                <a:pos x="connsiteX2" y="connsiteY2"/>
              </a:cxn>
            </a:cxnLst>
            <a:rect l="l" t="t" r="r" b="b"/>
            <a:pathLst>
              <a:path w="2407534" h="555584">
                <a:moveTo>
                  <a:pt x="2407534" y="555584"/>
                </a:moveTo>
                <a:lnTo>
                  <a:pt x="1851950" y="0"/>
                </a:lnTo>
                <a:lnTo>
                  <a:pt x="0" y="0"/>
                </a:lnTo>
              </a:path>
            </a:pathLst>
          </a:custGeom>
          <a:noFill/>
          <a:ln>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手繪多邊形: 圖案 21"/>
          <p:cNvSpPr/>
          <p:nvPr/>
        </p:nvSpPr>
        <p:spPr>
          <a:xfrm flipV="1">
            <a:off x="4896091" y="5201412"/>
            <a:ext cx="3003571" cy="555584"/>
          </a:xfrm>
          <a:custGeom>
            <a:avLst/>
            <a:gdLst>
              <a:gd name="connsiteX0" fmla="*/ 2407534 w 2407534"/>
              <a:gd name="connsiteY0" fmla="*/ 555584 h 555584"/>
              <a:gd name="connsiteX1" fmla="*/ 1851950 w 2407534"/>
              <a:gd name="connsiteY1" fmla="*/ 0 h 555584"/>
              <a:gd name="connsiteX2" fmla="*/ 0 w 2407534"/>
              <a:gd name="connsiteY2" fmla="*/ 0 h 555584"/>
            </a:gdLst>
            <a:ahLst/>
            <a:cxnLst>
              <a:cxn ang="0">
                <a:pos x="connsiteX0" y="connsiteY0"/>
              </a:cxn>
              <a:cxn ang="0">
                <a:pos x="connsiteX1" y="connsiteY1"/>
              </a:cxn>
              <a:cxn ang="0">
                <a:pos x="connsiteX2" y="connsiteY2"/>
              </a:cxn>
            </a:cxnLst>
            <a:rect l="l" t="t" r="r" b="b"/>
            <a:pathLst>
              <a:path w="2407534" h="555584">
                <a:moveTo>
                  <a:pt x="2407534" y="555584"/>
                </a:moveTo>
                <a:lnTo>
                  <a:pt x="1851950" y="0"/>
                </a:lnTo>
                <a:lnTo>
                  <a:pt x="0" y="0"/>
                </a:lnTo>
              </a:path>
            </a:pathLst>
          </a:custGeom>
          <a:noFill/>
          <a:ln>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26" name="直線接點 25"/>
          <p:cNvCxnSpPr/>
          <p:nvPr/>
        </p:nvCxnSpPr>
        <p:spPr>
          <a:xfrm>
            <a:off x="731838" y="3920822"/>
            <a:ext cx="28897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35000">
              <a:schemeClr val="bg1">
                <a:alpha val="92000"/>
              </a:schemeClr>
            </a:gs>
            <a:gs pos="68000">
              <a:schemeClr val="bg1">
                <a:alpha val="85000"/>
              </a:schemeClr>
            </a:gs>
            <a:gs pos="100000">
              <a:schemeClr val="bg1">
                <a:alpha val="88000"/>
              </a:schemeClr>
            </a:gs>
          </a:gsLst>
          <a:lin ang="2700000" scaled="1"/>
          <a:tileRect/>
        </a:gradFill>
        <a:effectLst/>
      </p:bgPr>
    </p:bg>
    <p:spTree>
      <p:nvGrpSpPr>
        <p:cNvPr id="1" name=""/>
        <p:cNvGrpSpPr/>
        <p:nvPr/>
      </p:nvGrpSpPr>
      <p:grpSpPr>
        <a:xfrm>
          <a:off x="0" y="0"/>
          <a:ext cx="0" cy="0"/>
          <a:chOff x="0" y="0"/>
          <a:chExt cx="0" cy="0"/>
        </a:xfrm>
      </p:grpSpPr>
      <p:sp>
        <p:nvSpPr>
          <p:cNvPr id="8" name="文本框 18"/>
          <p:cNvSpPr txBox="1"/>
          <p:nvPr/>
        </p:nvSpPr>
        <p:spPr>
          <a:xfrm>
            <a:off x="637854" y="459714"/>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今年项目</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p:cNvSpPr txBox="1"/>
          <p:nvPr/>
        </p:nvSpPr>
        <p:spPr>
          <a:xfrm>
            <a:off x="797547" y="915674"/>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YEAR'S PROJECT</a:t>
            </a:r>
            <a:endParaRPr lang="zh-TW" altLang="en-US" sz="1400" dirty="0">
              <a:solidFill>
                <a:srgbClr val="2F5597"/>
              </a:solidFill>
              <a:latin typeface="Arial Nova" panose="020B0504020202020204" pitchFamily="34" charset="0"/>
            </a:endParaRPr>
          </a:p>
        </p:txBody>
      </p:sp>
      <p:grpSp>
        <p:nvGrpSpPr>
          <p:cNvPr id="2" name="群組 1"/>
          <p:cNvGrpSpPr/>
          <p:nvPr/>
        </p:nvGrpSpPr>
        <p:grpSpPr>
          <a:xfrm>
            <a:off x="731837" y="1679411"/>
            <a:ext cx="3157256" cy="2165548"/>
            <a:chOff x="731838" y="1679411"/>
            <a:chExt cx="3157256" cy="2165548"/>
          </a:xfrm>
        </p:grpSpPr>
        <p:sp>
          <p:nvSpPr>
            <p:cNvPr id="25" name="矩形: 圓角 24"/>
            <p:cNvSpPr/>
            <p:nvPr/>
          </p:nvSpPr>
          <p:spPr>
            <a:xfrm>
              <a:off x="731838" y="1679411"/>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38" name="文本框 22"/>
            <p:cNvSpPr txBox="1"/>
            <p:nvPr/>
          </p:nvSpPr>
          <p:spPr>
            <a:xfrm>
              <a:off x="731838" y="1679411"/>
              <a:ext cx="827471" cy="769441"/>
            </a:xfrm>
            <a:prstGeom prst="rect">
              <a:avLst/>
            </a:prstGeom>
            <a:noFill/>
          </p:spPr>
          <p:txBody>
            <a:bodyPr wrap="none" rtlCol="0">
              <a:spAutoFit/>
            </a:bodyPr>
            <a:lstStyle/>
            <a:p>
              <a:r>
                <a:rPr lang="en-US" altLang="zh-CN" sz="4400" dirty="0">
                  <a:latin typeface="+mj-ea"/>
                  <a:ea typeface="+mj-ea"/>
                </a:rPr>
                <a:t>01</a:t>
              </a:r>
              <a:endParaRPr lang="zh-CN" altLang="en-US" sz="4400" b="1" dirty="0">
                <a:latin typeface="+mj-ea"/>
                <a:ea typeface="+mj-ea"/>
              </a:endParaRPr>
            </a:p>
          </p:txBody>
        </p:sp>
        <p:sp>
          <p:nvSpPr>
            <p:cNvPr id="48" name="矩形 47"/>
            <p:cNvSpPr/>
            <p:nvPr/>
          </p:nvSpPr>
          <p:spPr>
            <a:xfrm>
              <a:off x="1083056" y="2727747"/>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grpSp>
        <p:nvGrpSpPr>
          <p:cNvPr id="3" name="群組 2"/>
          <p:cNvGrpSpPr/>
          <p:nvPr/>
        </p:nvGrpSpPr>
        <p:grpSpPr>
          <a:xfrm>
            <a:off x="4517372" y="1679411"/>
            <a:ext cx="3157256" cy="2165548"/>
            <a:chOff x="4517372" y="1679411"/>
            <a:chExt cx="3157256" cy="2165548"/>
          </a:xfrm>
        </p:grpSpPr>
        <p:sp>
          <p:nvSpPr>
            <p:cNvPr id="31" name="矩形: 圓角 30"/>
            <p:cNvSpPr/>
            <p:nvPr/>
          </p:nvSpPr>
          <p:spPr>
            <a:xfrm>
              <a:off x="4517372" y="1679411"/>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43" name="文本框 22"/>
            <p:cNvSpPr txBox="1"/>
            <p:nvPr/>
          </p:nvSpPr>
          <p:spPr>
            <a:xfrm>
              <a:off x="4517372" y="1679411"/>
              <a:ext cx="928459" cy="769441"/>
            </a:xfrm>
            <a:prstGeom prst="rect">
              <a:avLst/>
            </a:prstGeom>
            <a:noFill/>
          </p:spPr>
          <p:txBody>
            <a:bodyPr wrap="none" rtlCol="0">
              <a:spAutoFit/>
            </a:bodyPr>
            <a:lstStyle/>
            <a:p>
              <a:r>
                <a:rPr lang="en-US" altLang="zh-CN" sz="4400" dirty="0">
                  <a:latin typeface="+mj-ea"/>
                  <a:ea typeface="+mj-ea"/>
                </a:rPr>
                <a:t>02</a:t>
              </a:r>
              <a:endParaRPr lang="zh-CN" altLang="en-US" sz="4400" b="1" dirty="0">
                <a:latin typeface="+mj-ea"/>
                <a:ea typeface="+mj-ea"/>
              </a:endParaRPr>
            </a:p>
          </p:txBody>
        </p:sp>
        <p:sp>
          <p:nvSpPr>
            <p:cNvPr id="49" name="矩形 48"/>
            <p:cNvSpPr/>
            <p:nvPr/>
          </p:nvSpPr>
          <p:spPr>
            <a:xfrm>
              <a:off x="4759921" y="2727747"/>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grpSp>
        <p:nvGrpSpPr>
          <p:cNvPr id="4" name="群組 3"/>
          <p:cNvGrpSpPr/>
          <p:nvPr/>
        </p:nvGrpSpPr>
        <p:grpSpPr>
          <a:xfrm>
            <a:off x="8302906" y="1679411"/>
            <a:ext cx="3157257" cy="2165548"/>
            <a:chOff x="8302906" y="1679411"/>
            <a:chExt cx="3157257" cy="2165548"/>
          </a:xfrm>
        </p:grpSpPr>
        <p:sp>
          <p:nvSpPr>
            <p:cNvPr id="33" name="矩形: 圓角 32"/>
            <p:cNvSpPr/>
            <p:nvPr/>
          </p:nvSpPr>
          <p:spPr>
            <a:xfrm>
              <a:off x="8302907" y="1679411"/>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44" name="文本框 22"/>
            <p:cNvSpPr txBox="1"/>
            <p:nvPr/>
          </p:nvSpPr>
          <p:spPr>
            <a:xfrm>
              <a:off x="8302906" y="1679411"/>
              <a:ext cx="928459" cy="769441"/>
            </a:xfrm>
            <a:prstGeom prst="rect">
              <a:avLst/>
            </a:prstGeom>
            <a:noFill/>
          </p:spPr>
          <p:txBody>
            <a:bodyPr wrap="none" rtlCol="0">
              <a:spAutoFit/>
            </a:bodyPr>
            <a:lstStyle/>
            <a:p>
              <a:r>
                <a:rPr lang="en-US" altLang="zh-CN" sz="4400" dirty="0">
                  <a:latin typeface="+mj-ea"/>
                  <a:ea typeface="+mj-ea"/>
                </a:rPr>
                <a:t>03</a:t>
              </a:r>
              <a:endParaRPr lang="zh-CN" altLang="en-US" sz="4400" b="1" dirty="0">
                <a:latin typeface="+mj-ea"/>
                <a:ea typeface="+mj-ea"/>
              </a:endParaRPr>
            </a:p>
          </p:txBody>
        </p:sp>
        <p:sp>
          <p:nvSpPr>
            <p:cNvPr id="50" name="矩形 49"/>
            <p:cNvSpPr/>
            <p:nvPr/>
          </p:nvSpPr>
          <p:spPr>
            <a:xfrm>
              <a:off x="8545456" y="2727747"/>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grpSp>
        <p:nvGrpSpPr>
          <p:cNvPr id="5" name="群組 4"/>
          <p:cNvGrpSpPr/>
          <p:nvPr/>
        </p:nvGrpSpPr>
        <p:grpSpPr>
          <a:xfrm>
            <a:off x="731838" y="4300919"/>
            <a:ext cx="3157256" cy="2165548"/>
            <a:chOff x="731838" y="4300919"/>
            <a:chExt cx="3157256" cy="2165548"/>
          </a:xfrm>
        </p:grpSpPr>
        <p:sp>
          <p:nvSpPr>
            <p:cNvPr id="35" name="矩形: 圓角 34"/>
            <p:cNvSpPr/>
            <p:nvPr/>
          </p:nvSpPr>
          <p:spPr>
            <a:xfrm>
              <a:off x="731838" y="4300919"/>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45" name="文本框 22"/>
            <p:cNvSpPr txBox="1"/>
            <p:nvPr/>
          </p:nvSpPr>
          <p:spPr>
            <a:xfrm>
              <a:off x="731838" y="4300919"/>
              <a:ext cx="928459" cy="769441"/>
            </a:xfrm>
            <a:prstGeom prst="rect">
              <a:avLst/>
            </a:prstGeom>
            <a:noFill/>
          </p:spPr>
          <p:txBody>
            <a:bodyPr wrap="none" rtlCol="0">
              <a:spAutoFit/>
            </a:bodyPr>
            <a:lstStyle/>
            <a:p>
              <a:r>
                <a:rPr lang="en-US" altLang="zh-CN" sz="4400" dirty="0">
                  <a:latin typeface="+mj-ea"/>
                  <a:ea typeface="+mj-ea"/>
                </a:rPr>
                <a:t>04</a:t>
              </a:r>
              <a:endParaRPr lang="zh-CN" altLang="en-US" sz="4400" b="1" dirty="0">
                <a:latin typeface="+mj-ea"/>
                <a:ea typeface="+mj-ea"/>
              </a:endParaRPr>
            </a:p>
          </p:txBody>
        </p:sp>
        <p:sp>
          <p:nvSpPr>
            <p:cNvPr id="51" name="矩形 50"/>
            <p:cNvSpPr/>
            <p:nvPr/>
          </p:nvSpPr>
          <p:spPr>
            <a:xfrm>
              <a:off x="1083056" y="5170293"/>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grpSp>
        <p:nvGrpSpPr>
          <p:cNvPr id="6" name="群組 5"/>
          <p:cNvGrpSpPr/>
          <p:nvPr/>
        </p:nvGrpSpPr>
        <p:grpSpPr>
          <a:xfrm>
            <a:off x="4517372" y="4300919"/>
            <a:ext cx="3157256" cy="2165548"/>
            <a:chOff x="4517372" y="4300919"/>
            <a:chExt cx="3157256" cy="2165548"/>
          </a:xfrm>
        </p:grpSpPr>
        <p:sp>
          <p:nvSpPr>
            <p:cNvPr id="36" name="矩形: 圓角 35"/>
            <p:cNvSpPr/>
            <p:nvPr/>
          </p:nvSpPr>
          <p:spPr>
            <a:xfrm>
              <a:off x="4517372" y="4300919"/>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46" name="文本框 22"/>
            <p:cNvSpPr txBox="1"/>
            <p:nvPr/>
          </p:nvSpPr>
          <p:spPr>
            <a:xfrm>
              <a:off x="4517372" y="4300919"/>
              <a:ext cx="928459" cy="769441"/>
            </a:xfrm>
            <a:prstGeom prst="rect">
              <a:avLst/>
            </a:prstGeom>
            <a:noFill/>
          </p:spPr>
          <p:txBody>
            <a:bodyPr wrap="none" rtlCol="0">
              <a:spAutoFit/>
            </a:bodyPr>
            <a:lstStyle/>
            <a:p>
              <a:r>
                <a:rPr lang="en-US" altLang="zh-CN" sz="4400" dirty="0">
                  <a:latin typeface="+mj-ea"/>
                  <a:ea typeface="+mj-ea"/>
                </a:rPr>
                <a:t>05</a:t>
              </a:r>
              <a:endParaRPr lang="zh-CN" altLang="en-US" sz="4400" b="1" dirty="0">
                <a:latin typeface="+mj-ea"/>
                <a:ea typeface="+mj-ea"/>
              </a:endParaRPr>
            </a:p>
          </p:txBody>
        </p:sp>
        <p:sp>
          <p:nvSpPr>
            <p:cNvPr id="52" name="矩形 51"/>
            <p:cNvSpPr/>
            <p:nvPr/>
          </p:nvSpPr>
          <p:spPr>
            <a:xfrm>
              <a:off x="4759921" y="5170293"/>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grpSp>
        <p:nvGrpSpPr>
          <p:cNvPr id="7" name="群組 6"/>
          <p:cNvGrpSpPr/>
          <p:nvPr/>
        </p:nvGrpSpPr>
        <p:grpSpPr>
          <a:xfrm>
            <a:off x="8302906" y="4300919"/>
            <a:ext cx="3157257" cy="2165548"/>
            <a:chOff x="8302906" y="4300919"/>
            <a:chExt cx="3157257" cy="2165548"/>
          </a:xfrm>
        </p:grpSpPr>
        <p:sp>
          <p:nvSpPr>
            <p:cNvPr id="37" name="矩形: 圓角 36"/>
            <p:cNvSpPr/>
            <p:nvPr/>
          </p:nvSpPr>
          <p:spPr>
            <a:xfrm>
              <a:off x="8302907" y="4300919"/>
              <a:ext cx="3157256"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47" name="文本框 22"/>
            <p:cNvSpPr txBox="1"/>
            <p:nvPr/>
          </p:nvSpPr>
          <p:spPr>
            <a:xfrm>
              <a:off x="8302906" y="4300919"/>
              <a:ext cx="928459" cy="769441"/>
            </a:xfrm>
            <a:prstGeom prst="rect">
              <a:avLst/>
            </a:prstGeom>
            <a:noFill/>
          </p:spPr>
          <p:txBody>
            <a:bodyPr wrap="none" rtlCol="0">
              <a:spAutoFit/>
            </a:bodyPr>
            <a:lstStyle/>
            <a:p>
              <a:r>
                <a:rPr lang="en-US" altLang="zh-CN" sz="4400" dirty="0">
                  <a:latin typeface="+mj-ea"/>
                  <a:ea typeface="+mj-ea"/>
                </a:rPr>
                <a:t>06</a:t>
              </a:r>
              <a:endParaRPr lang="zh-CN" altLang="en-US" sz="4400" b="1" dirty="0">
                <a:latin typeface="+mj-ea"/>
                <a:ea typeface="+mj-ea"/>
              </a:endParaRPr>
            </a:p>
          </p:txBody>
        </p:sp>
        <p:sp>
          <p:nvSpPr>
            <p:cNvPr id="53" name="矩形 52"/>
            <p:cNvSpPr/>
            <p:nvPr/>
          </p:nvSpPr>
          <p:spPr>
            <a:xfrm>
              <a:off x="8545456" y="5170293"/>
              <a:ext cx="2672157" cy="712054"/>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TW" sz="1600" dirty="0">
                  <a:solidFill>
                    <a:schemeClr val="tx2"/>
                  </a:solidFill>
                  <a:latin typeface="+mn-ea"/>
                </a:rPr>
                <a:t>!</a:t>
              </a:r>
              <a:endParaRPr lang="en-US" altLang="zh-CN" sz="1600" dirty="0">
                <a:solidFill>
                  <a:schemeClr val="tx2"/>
                </a:solidFill>
                <a:latin typeface="+mn-ea"/>
              </a:endParaRP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圓角 20"/>
          <p:cNvSpPr/>
          <p:nvPr/>
        </p:nvSpPr>
        <p:spPr>
          <a:xfrm>
            <a:off x="2673830" y="1634938"/>
            <a:ext cx="2837982" cy="2165548"/>
          </a:xfrm>
          <a:prstGeom prst="roundRect">
            <a:avLst>
              <a:gd name="adj" fmla="val 7073"/>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graphicFrame>
        <p:nvGraphicFramePr>
          <p:cNvPr id="24" name="图表 15"/>
          <p:cNvGraphicFramePr/>
          <p:nvPr/>
        </p:nvGraphicFramePr>
        <p:xfrm>
          <a:off x="2469292" y="1608640"/>
          <a:ext cx="3300749" cy="2222326"/>
        </p:xfrm>
        <a:graphic>
          <a:graphicData uri="http://schemas.openxmlformats.org/drawingml/2006/chart">
            <c:chart xmlns:c="http://schemas.openxmlformats.org/drawingml/2006/chart" xmlns:r="http://schemas.openxmlformats.org/officeDocument/2006/relationships" r:id="rId1"/>
          </a:graphicData>
        </a:graphic>
      </p:graphicFrame>
      <p:sp>
        <p:nvSpPr>
          <p:cNvPr id="50" name="矩形: 圓角 49"/>
          <p:cNvSpPr/>
          <p:nvPr/>
        </p:nvSpPr>
        <p:spPr>
          <a:xfrm>
            <a:off x="2673830" y="4139685"/>
            <a:ext cx="2835482" cy="2276990"/>
          </a:xfrm>
          <a:prstGeom prst="roundRect">
            <a:avLst>
              <a:gd name="adj" fmla="val 7876"/>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graphicFrame>
        <p:nvGraphicFramePr>
          <p:cNvPr id="42" name="图表 16"/>
          <p:cNvGraphicFramePr/>
          <p:nvPr/>
        </p:nvGraphicFramePr>
        <p:xfrm>
          <a:off x="2598767" y="4220466"/>
          <a:ext cx="3041799" cy="2222326"/>
        </p:xfrm>
        <a:graphic>
          <a:graphicData uri="http://schemas.openxmlformats.org/drawingml/2006/chart">
            <c:chart xmlns:c="http://schemas.openxmlformats.org/drawingml/2006/chart" xmlns:r="http://schemas.openxmlformats.org/officeDocument/2006/relationships" r:id="rId2"/>
          </a:graphicData>
        </a:graphic>
      </p:graphicFrame>
      <p:sp>
        <p:nvSpPr>
          <p:cNvPr id="45" name="矩形 44"/>
          <p:cNvSpPr/>
          <p:nvPr/>
        </p:nvSpPr>
        <p:spPr>
          <a:xfrm>
            <a:off x="3642127" y="4831810"/>
            <a:ext cx="955079" cy="461665"/>
          </a:xfrm>
          <a:prstGeom prst="rect">
            <a:avLst/>
          </a:prstGeom>
        </p:spPr>
        <p:txBody>
          <a:bodyPr wrap="square">
            <a:spAutoFit/>
          </a:bodyPr>
          <a:lstStyle/>
          <a:p>
            <a:pPr algn="ctr"/>
            <a:r>
              <a:rPr lang="en-US" altLang="zh-CN" sz="2400" dirty="0">
                <a:solidFill>
                  <a:schemeClr val="tx1">
                    <a:lumMod val="75000"/>
                    <a:lumOff val="25000"/>
                  </a:schemeClr>
                </a:solidFill>
                <a:latin typeface="+mj-ea"/>
                <a:ea typeface="+mj-ea"/>
              </a:rPr>
              <a:t>9</a:t>
            </a:r>
            <a:r>
              <a:rPr lang="en-US" altLang="zh-TW" sz="2400" dirty="0">
                <a:solidFill>
                  <a:schemeClr val="tx1">
                    <a:lumMod val="75000"/>
                    <a:lumOff val="25000"/>
                  </a:schemeClr>
                </a:solidFill>
                <a:latin typeface="+mj-ea"/>
                <a:ea typeface="+mj-ea"/>
              </a:rPr>
              <a:t>0</a:t>
            </a:r>
            <a:r>
              <a:rPr lang="en-US" altLang="zh-CN" sz="2400" dirty="0">
                <a:solidFill>
                  <a:schemeClr val="tx1">
                    <a:lumMod val="75000"/>
                    <a:lumOff val="25000"/>
                  </a:schemeClr>
                </a:solidFill>
                <a:latin typeface="+mj-ea"/>
                <a:ea typeface="+mj-ea"/>
              </a:rPr>
              <a:t>%</a:t>
            </a:r>
            <a:endParaRPr lang="zh-CN" altLang="en-US" sz="2400" dirty="0">
              <a:solidFill>
                <a:schemeClr val="tx1">
                  <a:lumMod val="75000"/>
                  <a:lumOff val="25000"/>
                </a:schemeClr>
              </a:solidFill>
              <a:latin typeface="+mj-ea"/>
              <a:ea typeface="+mj-ea"/>
            </a:endParaRPr>
          </a:p>
        </p:txBody>
      </p:sp>
      <p:sp>
        <p:nvSpPr>
          <p:cNvPr id="27" name="矩形 26"/>
          <p:cNvSpPr/>
          <p:nvPr/>
        </p:nvSpPr>
        <p:spPr>
          <a:xfrm>
            <a:off x="3522786" y="5383364"/>
            <a:ext cx="1193760" cy="307777"/>
          </a:xfrm>
          <a:prstGeom prst="rect">
            <a:avLst/>
          </a:prstGeom>
        </p:spPr>
        <p:txBody>
          <a:bodyPr wrap="square">
            <a:spAutoFit/>
          </a:bodyPr>
          <a:lstStyle/>
          <a:p>
            <a:pPr algn="ctr"/>
            <a:r>
              <a:rPr lang="zh-CN" altLang="en-US" sz="1400" dirty="0">
                <a:latin typeface="+mn-ea"/>
              </a:rPr>
              <a:t>业绩达成率</a:t>
            </a:r>
            <a:endParaRPr lang="zh-CN" altLang="en-US" sz="1400" dirty="0">
              <a:latin typeface="+mn-ea"/>
            </a:endParaRPr>
          </a:p>
        </p:txBody>
      </p:sp>
      <p:sp>
        <p:nvSpPr>
          <p:cNvPr id="48" name="矩形: 圓角 47"/>
          <p:cNvSpPr/>
          <p:nvPr/>
        </p:nvSpPr>
        <p:spPr>
          <a:xfrm>
            <a:off x="5724951" y="1634478"/>
            <a:ext cx="5954759" cy="4782197"/>
          </a:xfrm>
          <a:prstGeom prst="roundRect">
            <a:avLst>
              <a:gd name="adj" fmla="val 3708"/>
            </a:avLst>
          </a:prstGeom>
          <a:solidFill>
            <a:schemeClr val="accent2">
              <a:alpha val="3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Light" panose="020B0502040204020203" charset="-122"/>
              <a:cs typeface="+mn-cs"/>
            </a:endParaRPr>
          </a:p>
        </p:txBody>
      </p:sp>
      <p:sp>
        <p:nvSpPr>
          <p:cNvPr id="8" name="文本框 18"/>
          <p:cNvSpPr txBox="1"/>
          <p:nvPr/>
        </p:nvSpPr>
        <p:spPr>
          <a:xfrm>
            <a:off x="637963" y="420250"/>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今年绩效</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9" name="文本框 18"/>
          <p:cNvSpPr txBox="1"/>
          <p:nvPr/>
        </p:nvSpPr>
        <p:spPr>
          <a:xfrm>
            <a:off x="731838" y="907088"/>
            <a:ext cx="2461917" cy="307777"/>
          </a:xfrm>
          <a:prstGeom prst="rect">
            <a:avLst/>
          </a:prstGeom>
          <a:noFill/>
        </p:spPr>
        <p:txBody>
          <a:bodyPr wrap="square" rtlCol="0">
            <a:spAutoFit/>
          </a:bodyPr>
          <a:lstStyle/>
          <a:p>
            <a:r>
              <a:rPr lang="en-US" altLang="zh-TW" sz="1400" dirty="0">
                <a:solidFill>
                  <a:srgbClr val="2F5597"/>
                </a:solidFill>
                <a:latin typeface="+mn-ea"/>
              </a:rPr>
              <a:t>PERFORMANCE THIS YEAR</a:t>
            </a:r>
            <a:endParaRPr lang="zh-TW" altLang="en-US" sz="1400" dirty="0">
              <a:solidFill>
                <a:srgbClr val="2F5597"/>
              </a:solidFill>
              <a:latin typeface="+mn-ea"/>
            </a:endParaRPr>
          </a:p>
        </p:txBody>
      </p:sp>
      <p:sp>
        <p:nvSpPr>
          <p:cNvPr id="26" name="矩形 25"/>
          <p:cNvSpPr/>
          <p:nvPr/>
        </p:nvSpPr>
        <p:spPr>
          <a:xfrm>
            <a:off x="3686695" y="2256047"/>
            <a:ext cx="865943" cy="461665"/>
          </a:xfrm>
          <a:prstGeom prst="rect">
            <a:avLst/>
          </a:prstGeom>
        </p:spPr>
        <p:txBody>
          <a:bodyPr wrap="none">
            <a:spAutoFit/>
          </a:bodyPr>
          <a:lstStyle/>
          <a:p>
            <a:pPr algn="ctr"/>
            <a:r>
              <a:rPr lang="en-US" altLang="zh-TW" sz="2400" dirty="0">
                <a:solidFill>
                  <a:schemeClr val="tx1">
                    <a:lumMod val="75000"/>
                    <a:lumOff val="25000"/>
                  </a:schemeClr>
                </a:solidFill>
                <a:latin typeface="+mj-ea"/>
                <a:ea typeface="+mj-ea"/>
              </a:rPr>
              <a:t>80</a:t>
            </a:r>
            <a:r>
              <a:rPr lang="en-US" altLang="zh-CN" sz="2400" dirty="0">
                <a:solidFill>
                  <a:schemeClr val="tx1">
                    <a:lumMod val="75000"/>
                    <a:lumOff val="25000"/>
                  </a:schemeClr>
                </a:solidFill>
                <a:latin typeface="+mj-ea"/>
                <a:ea typeface="+mj-ea"/>
              </a:rPr>
              <a:t>%</a:t>
            </a:r>
            <a:endParaRPr lang="zh-CN" altLang="en-US" sz="2400" dirty="0">
              <a:solidFill>
                <a:schemeClr val="tx1">
                  <a:lumMod val="75000"/>
                  <a:lumOff val="25000"/>
                </a:schemeClr>
              </a:solidFill>
              <a:latin typeface="+mj-ea"/>
              <a:ea typeface="+mj-ea"/>
            </a:endParaRPr>
          </a:p>
        </p:txBody>
      </p:sp>
      <p:sp>
        <p:nvSpPr>
          <p:cNvPr id="40" name="矩形 39"/>
          <p:cNvSpPr/>
          <p:nvPr/>
        </p:nvSpPr>
        <p:spPr>
          <a:xfrm>
            <a:off x="637963" y="3159493"/>
            <a:ext cx="1626697" cy="1672317"/>
          </a:xfrm>
          <a:prstGeom prst="rect">
            <a:avLst/>
          </a:prstGeom>
        </p:spPr>
        <p:txBody>
          <a:bodyPr wrap="square">
            <a:spAutoFit/>
          </a:bodyPr>
          <a:lstStyle/>
          <a:p>
            <a:pPr algn="just">
              <a:lnSpc>
                <a:spcPct val="130000"/>
              </a:lnSpc>
            </a:pPr>
            <a:r>
              <a:rPr lang="zh-CN" altLang="en-US" sz="1600" dirty="0">
                <a:solidFill>
                  <a:schemeClr val="tx2"/>
                </a:solidFill>
                <a:latin typeface="+mn-ea"/>
              </a:rPr>
              <a:t>上半年因为政策关系做得不好</a:t>
            </a:r>
            <a:r>
              <a:rPr lang="en-US" altLang="zh-CN" sz="1600" dirty="0">
                <a:solidFill>
                  <a:schemeClr val="tx2"/>
                </a:solidFill>
                <a:latin typeface="+mn-ea"/>
              </a:rPr>
              <a:t>,</a:t>
            </a:r>
            <a:r>
              <a:rPr lang="zh-CN" altLang="en-US" sz="1600" dirty="0">
                <a:solidFill>
                  <a:schemeClr val="tx2"/>
                </a:solidFill>
                <a:latin typeface="+mn-ea"/>
              </a:rPr>
              <a:t>下半年明显绩效有抬升</a:t>
            </a:r>
            <a:r>
              <a:rPr lang="en-US" altLang="zh-CN" sz="1600" dirty="0">
                <a:solidFill>
                  <a:schemeClr val="tx2"/>
                </a:solidFill>
                <a:latin typeface="+mn-ea"/>
              </a:rPr>
              <a:t>,</a:t>
            </a:r>
            <a:r>
              <a:rPr lang="zh-CN" altLang="en-US" sz="1600" dirty="0">
                <a:solidFill>
                  <a:schemeClr val="tx2"/>
                </a:solidFill>
                <a:latin typeface="+mn-ea"/>
              </a:rPr>
              <a:t>再交办达成率上虽然较</a:t>
            </a:r>
            <a:r>
              <a:rPr lang="en-US" altLang="zh-TW" sz="1600" dirty="0">
                <a:solidFill>
                  <a:schemeClr val="tx2"/>
                </a:solidFill>
                <a:latin typeface="+mn-ea"/>
              </a:rPr>
              <a:t>!</a:t>
            </a:r>
            <a:endParaRPr lang="en-US" altLang="zh-CN" sz="1600" dirty="0">
              <a:solidFill>
                <a:schemeClr val="tx2"/>
              </a:solidFill>
              <a:latin typeface="+mn-ea"/>
            </a:endParaRPr>
          </a:p>
        </p:txBody>
      </p:sp>
      <p:graphicFrame>
        <p:nvGraphicFramePr>
          <p:cNvPr id="49" name="图表 12"/>
          <p:cNvGraphicFramePr/>
          <p:nvPr/>
        </p:nvGraphicFramePr>
        <p:xfrm>
          <a:off x="5724951" y="1622779"/>
          <a:ext cx="5985428" cy="4579901"/>
        </p:xfrm>
        <a:graphic>
          <a:graphicData uri="http://schemas.openxmlformats.org/drawingml/2006/chart">
            <c:chart xmlns:c="http://schemas.openxmlformats.org/drawingml/2006/chart" xmlns:r="http://schemas.openxmlformats.org/officeDocument/2006/relationships" r:id="rId3"/>
          </a:graphicData>
        </a:graphic>
      </p:graphicFrame>
      <p:sp>
        <p:nvSpPr>
          <p:cNvPr id="46" name="矩形 45"/>
          <p:cNvSpPr/>
          <p:nvPr/>
        </p:nvSpPr>
        <p:spPr>
          <a:xfrm>
            <a:off x="3578492" y="2717712"/>
            <a:ext cx="1082348" cy="307777"/>
          </a:xfrm>
          <a:prstGeom prst="rect">
            <a:avLst/>
          </a:prstGeom>
        </p:spPr>
        <p:txBody>
          <a:bodyPr wrap="none">
            <a:spAutoFit/>
          </a:bodyPr>
          <a:lstStyle/>
          <a:p>
            <a:pPr algn="ctr"/>
            <a:r>
              <a:rPr lang="zh-TW" altLang="en-US" sz="1400" dirty="0">
                <a:latin typeface="+mn-ea"/>
              </a:rPr>
              <a:t>事项交办率</a:t>
            </a:r>
            <a:endParaRPr lang="zh-CN" altLang="en-US" sz="1400" dirty="0">
              <a:latin typeface="+mn-ea"/>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2"/>
          <p:cNvSpPr txBox="1"/>
          <p:nvPr/>
        </p:nvSpPr>
        <p:spPr>
          <a:xfrm>
            <a:off x="550863" y="599137"/>
            <a:ext cx="11229657" cy="3882281"/>
          </a:xfrm>
          <a:prstGeom prst="rect">
            <a:avLst/>
          </a:prstGeom>
          <a:noFill/>
        </p:spPr>
        <p:txBody>
          <a:bodyPr wrap="square" rtlCol="0">
            <a:spAutoFit/>
          </a:bodyPr>
          <a:lstStyle/>
          <a:p>
            <a:pPr>
              <a:lnSpc>
                <a:spcPct val="80000"/>
              </a:lnSpc>
            </a:pPr>
            <a:r>
              <a:rPr lang="en-US" altLang="zh-TW" sz="15000" b="1" dirty="0">
                <a:latin typeface="+mj-ea"/>
                <a:ea typeface="+mj-ea"/>
              </a:rPr>
              <a:t>COMPLETE OVERVIEW</a:t>
            </a:r>
            <a:endParaRPr lang="en-US" altLang="zh-TW" sz="15000" b="1" dirty="0">
              <a:latin typeface="+mj-ea"/>
              <a:ea typeface="+mj-ea"/>
            </a:endParaRPr>
          </a:p>
        </p:txBody>
      </p:sp>
      <p:sp>
        <p:nvSpPr>
          <p:cNvPr id="6" name="文字方塊 2"/>
          <p:cNvSpPr txBox="1"/>
          <p:nvPr/>
        </p:nvSpPr>
        <p:spPr>
          <a:xfrm>
            <a:off x="7674725" y="4288496"/>
            <a:ext cx="3974264" cy="2215991"/>
          </a:xfrm>
          <a:prstGeom prst="rect">
            <a:avLst/>
          </a:prstGeom>
          <a:noFill/>
        </p:spPr>
        <p:txBody>
          <a:bodyPr wrap="square" rtlCol="0">
            <a:spAutoFit/>
          </a:bodyPr>
          <a:lstStyle/>
          <a:p>
            <a:pPr lvl="0" algn="r">
              <a:defRPr/>
            </a:pPr>
            <a:r>
              <a:rPr kumimoji="1" lang="en-US" altLang="zh-TW" sz="13800" kern="0" dirty="0">
                <a:solidFill>
                  <a:schemeClr val="tx2"/>
                </a:solidFill>
                <a:latin typeface="+mj-ea"/>
                <a:ea typeface="+mj-ea"/>
              </a:rPr>
              <a:t>02</a:t>
            </a:r>
            <a:endParaRPr kumimoji="1" lang="zh-CN" altLang="en-US" sz="13800" kern="0" dirty="0">
              <a:solidFill>
                <a:schemeClr val="tx2"/>
              </a:solidFill>
              <a:latin typeface="+mj-ea"/>
              <a:ea typeface="+mj-ea"/>
            </a:endParaRPr>
          </a:p>
        </p:txBody>
      </p:sp>
      <p:sp>
        <p:nvSpPr>
          <p:cNvPr id="7" name="矩形 6"/>
          <p:cNvSpPr/>
          <p:nvPr/>
        </p:nvSpPr>
        <p:spPr>
          <a:xfrm>
            <a:off x="6761654" y="5620748"/>
            <a:ext cx="1826141" cy="584775"/>
          </a:xfrm>
          <a:prstGeom prst="rect">
            <a:avLst/>
          </a:prstGeom>
        </p:spPr>
        <p:txBody>
          <a:bodyPr wrap="none">
            <a:spAutoFit/>
          </a:bodyPr>
          <a:lstStyle/>
          <a:p>
            <a:pPr lvl="0">
              <a:defRPr/>
            </a:pPr>
            <a:r>
              <a:rPr kumimoji="1" lang="zh-TW" altLang="en-US" sz="3200" kern="0" dirty="0">
                <a:solidFill>
                  <a:schemeClr val="tx2">
                    <a:lumMod val="75000"/>
                  </a:schemeClr>
                </a:solidFill>
                <a:latin typeface="+mj-ea"/>
                <a:ea typeface="+mj-ea"/>
              </a:rPr>
              <a:t>完成概况</a:t>
            </a:r>
            <a:endParaRPr kumimoji="1" lang="zh-CN" altLang="en-US" sz="3200" kern="0" dirty="0">
              <a:solidFill>
                <a:schemeClr val="tx2">
                  <a:lumMod val="75000"/>
                </a:schemeClr>
              </a:solidFill>
              <a:latin typeface="+mj-ea"/>
              <a:ea typeface="+mj-ea"/>
            </a:endParaRPr>
          </a:p>
        </p:txBody>
      </p:sp>
      <p:pic>
        <p:nvPicPr>
          <p:cNvPr id="3" name="圖片 2" descr="一張含有 鉛筆, 書寫用具, 信箋, 文件 的圖片&#10;&#10;自動產生的描述"/>
          <p:cNvPicPr>
            <a:picLocks noChangeAspect="1"/>
          </p:cNvPicPr>
          <p:nvPr/>
        </p:nvPicPr>
        <p:blipFill rotWithShape="1">
          <a:blip r:embed="rId1" cstate="print">
            <a:extLst>
              <a:ext uri="{28A0092B-C50C-407E-A947-70E740481C1C}">
                <a14:useLocalDpi xmlns:a14="http://schemas.microsoft.com/office/drawing/2010/main" val="0"/>
              </a:ext>
            </a:extLst>
          </a:blip>
          <a:srcRect t="34023" b="13769"/>
          <a:stretch>
            <a:fillRect/>
          </a:stretch>
        </p:blipFill>
        <p:spPr>
          <a:xfrm rot="1166159">
            <a:off x="1605030" y="3467085"/>
            <a:ext cx="2131397" cy="3125351"/>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圖片 36" descr="一張含有 個人, 套裝, 男人, 服飾 的圖片&#10;&#10;自動產生的描述"/>
          <p:cNvPicPr>
            <a:picLocks noChangeAspect="1"/>
          </p:cNvPicPr>
          <p:nvPr/>
        </p:nvPicPr>
        <p:blipFill rotWithShape="1">
          <a:blip r:embed="rId1">
            <a:extLst>
              <a:ext uri="{28A0092B-C50C-407E-A947-70E740481C1C}">
                <a14:useLocalDpi xmlns:a14="http://schemas.microsoft.com/office/drawing/2010/main" val="0"/>
              </a:ext>
            </a:extLst>
          </a:blip>
          <a:srcRect l="13238" t="10852" r="21359"/>
          <a:stretch>
            <a:fillRect/>
          </a:stretch>
        </p:blipFill>
        <p:spPr>
          <a:xfrm>
            <a:off x="8312671" y="1796294"/>
            <a:ext cx="3440023" cy="6599778"/>
          </a:xfrm>
          <a:prstGeom prst="rect">
            <a:avLst/>
          </a:prstGeom>
        </p:spPr>
      </p:pic>
      <p:pic>
        <p:nvPicPr>
          <p:cNvPr id="38" name="圖片 37" descr="一張含有 個人, 套裝, 直立的 的圖片&#10;&#10;自動產生的描述"/>
          <p:cNvPicPr>
            <a:picLocks noChangeAspect="1"/>
          </p:cNvPicPr>
          <p:nvPr/>
        </p:nvPicPr>
        <p:blipFill rotWithShape="1">
          <a:blip r:embed="rId2">
            <a:extLst>
              <a:ext uri="{28A0092B-C50C-407E-A947-70E740481C1C}">
                <a14:useLocalDpi xmlns:a14="http://schemas.microsoft.com/office/drawing/2010/main" val="0"/>
              </a:ext>
            </a:extLst>
          </a:blip>
          <a:srcRect l="28171" t="6031" r="25886"/>
          <a:stretch>
            <a:fillRect/>
          </a:stretch>
        </p:blipFill>
        <p:spPr>
          <a:xfrm>
            <a:off x="5485681" y="1643249"/>
            <a:ext cx="3812112" cy="5234008"/>
          </a:xfrm>
          <a:prstGeom prst="rect">
            <a:avLst/>
          </a:prstGeom>
        </p:spPr>
      </p:pic>
      <p:pic>
        <p:nvPicPr>
          <p:cNvPr id="36" name="圖片 35" descr="一張含有 個人, 套裝, 服飾, 男人 的圖片&#10;&#10;自動產生的描述"/>
          <p:cNvPicPr>
            <a:picLocks noChangeAspect="1"/>
          </p:cNvPicPr>
          <p:nvPr/>
        </p:nvPicPr>
        <p:blipFill rotWithShape="1">
          <a:blip r:embed="rId3">
            <a:extLst>
              <a:ext uri="{28A0092B-C50C-407E-A947-70E740481C1C}">
                <a14:useLocalDpi xmlns:a14="http://schemas.microsoft.com/office/drawing/2010/main" val="0"/>
              </a:ext>
            </a:extLst>
          </a:blip>
          <a:srcRect l="19860" t="4088" r="13549" b="6050"/>
          <a:stretch>
            <a:fillRect/>
          </a:stretch>
        </p:blipFill>
        <p:spPr>
          <a:xfrm>
            <a:off x="2936788" y="1701481"/>
            <a:ext cx="3167605" cy="5827295"/>
          </a:xfrm>
          <a:prstGeom prst="rect">
            <a:avLst/>
          </a:prstGeom>
        </p:spPr>
      </p:pic>
      <p:sp>
        <p:nvSpPr>
          <p:cNvPr id="4" name="文本框 18"/>
          <p:cNvSpPr txBox="1"/>
          <p:nvPr/>
        </p:nvSpPr>
        <p:spPr>
          <a:xfrm>
            <a:off x="652462" y="450462"/>
            <a:ext cx="1852610"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TW" altLang="en-US" sz="3200" kern="0" dirty="0">
                <a:solidFill>
                  <a:schemeClr val="tx2">
                    <a:lumMod val="75000"/>
                  </a:schemeClr>
                </a:solidFill>
                <a:latin typeface="+mj-ea"/>
                <a:ea typeface="+mj-ea"/>
              </a:rPr>
              <a:t>优秀同仁</a:t>
            </a:r>
            <a:endParaRPr kumimoji="1" lang="zh-CN" altLang="en-US" sz="3200" b="0" i="0" u="none" strike="noStrike" kern="0" cap="none" spc="0" normalizeH="0" baseline="0" noProof="0" dirty="0">
              <a:ln>
                <a:noFill/>
              </a:ln>
              <a:solidFill>
                <a:schemeClr val="tx2">
                  <a:lumMod val="75000"/>
                </a:schemeClr>
              </a:solidFill>
              <a:effectLst/>
              <a:uLnTx/>
              <a:uFillTx/>
              <a:latin typeface="+mj-ea"/>
              <a:ea typeface="+mj-ea"/>
            </a:endParaRPr>
          </a:p>
        </p:txBody>
      </p:sp>
      <p:sp>
        <p:nvSpPr>
          <p:cNvPr id="5" name="文本框 18"/>
          <p:cNvSpPr txBox="1"/>
          <p:nvPr/>
        </p:nvSpPr>
        <p:spPr>
          <a:xfrm>
            <a:off x="731838" y="981075"/>
            <a:ext cx="2461918" cy="307777"/>
          </a:xfrm>
          <a:prstGeom prst="rect">
            <a:avLst/>
          </a:prstGeom>
          <a:noFill/>
        </p:spPr>
        <p:txBody>
          <a:bodyPr wrap="square" rtlCol="0">
            <a:spAutoFit/>
          </a:bodyPr>
          <a:lstStyle/>
          <a:p>
            <a:r>
              <a:rPr lang="en-US" altLang="zh-TW" sz="1400" dirty="0">
                <a:solidFill>
                  <a:srgbClr val="2F5597"/>
                </a:solidFill>
                <a:latin typeface="Arial Nova" panose="020B0504020202020204" pitchFamily="34" charset="0"/>
              </a:rPr>
              <a:t>EXCELLENT COLLEAGUES</a:t>
            </a:r>
            <a:endParaRPr lang="zh-TW" altLang="en-US" sz="1400" dirty="0">
              <a:solidFill>
                <a:srgbClr val="2F5597"/>
              </a:solidFill>
              <a:latin typeface="Arial Nova" panose="020B0504020202020204" pitchFamily="34" charset="0"/>
            </a:endParaRPr>
          </a:p>
        </p:txBody>
      </p:sp>
      <p:pic>
        <p:nvPicPr>
          <p:cNvPr id="7" name="圖片 6" descr="一張含有 個人, 套裝, 男人, 直立的 的圖片&#10;&#10;自動產生的描述"/>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617" y="1211656"/>
            <a:ext cx="4280901" cy="6259245"/>
          </a:xfrm>
          <a:prstGeom prst="rect">
            <a:avLst/>
          </a:prstGeom>
        </p:spPr>
      </p:pic>
      <p:sp>
        <p:nvSpPr>
          <p:cNvPr id="10" name="文本框 14"/>
          <p:cNvSpPr txBox="1"/>
          <p:nvPr/>
        </p:nvSpPr>
        <p:spPr>
          <a:xfrm>
            <a:off x="636251" y="1401252"/>
            <a:ext cx="1114776" cy="369332"/>
          </a:xfrm>
          <a:prstGeom prst="rect">
            <a:avLst/>
          </a:prstGeom>
          <a:noFill/>
        </p:spPr>
        <p:txBody>
          <a:bodyPr wrap="square" rtlCol="0">
            <a:spAutoFit/>
          </a:bodyPr>
          <a:lstStyle/>
          <a:p>
            <a:r>
              <a:rPr lang="zh-TW" altLang="en-US" b="1" dirty="0">
                <a:latin typeface="+mj-ea"/>
                <a:ea typeface="+mj-ea"/>
              </a:rPr>
              <a:t>培训有功</a:t>
            </a:r>
            <a:endParaRPr lang="en-US" altLang="zh-TW" b="1" dirty="0">
              <a:latin typeface="+mj-ea"/>
              <a:ea typeface="+mj-ea"/>
            </a:endParaRPr>
          </a:p>
        </p:txBody>
      </p:sp>
      <p:sp>
        <p:nvSpPr>
          <p:cNvPr id="11" name="文本框 14"/>
          <p:cNvSpPr txBox="1"/>
          <p:nvPr/>
        </p:nvSpPr>
        <p:spPr>
          <a:xfrm>
            <a:off x="3257350" y="1401252"/>
            <a:ext cx="1114776" cy="369332"/>
          </a:xfrm>
          <a:prstGeom prst="rect">
            <a:avLst/>
          </a:prstGeom>
          <a:noFill/>
        </p:spPr>
        <p:txBody>
          <a:bodyPr wrap="square" rtlCol="0">
            <a:spAutoFit/>
          </a:bodyPr>
          <a:lstStyle/>
          <a:p>
            <a:r>
              <a:rPr lang="zh-TW" altLang="en-US" b="1" dirty="0">
                <a:latin typeface="+mj-ea"/>
                <a:ea typeface="+mj-ea"/>
              </a:rPr>
              <a:t>业务推广</a:t>
            </a:r>
            <a:endParaRPr lang="en-US" altLang="zh-TW" b="1" dirty="0">
              <a:latin typeface="+mj-ea"/>
              <a:ea typeface="+mj-ea"/>
            </a:endParaRPr>
          </a:p>
        </p:txBody>
      </p:sp>
      <p:sp>
        <p:nvSpPr>
          <p:cNvPr id="12" name="文本框 14"/>
          <p:cNvSpPr txBox="1"/>
          <p:nvPr/>
        </p:nvSpPr>
        <p:spPr>
          <a:xfrm>
            <a:off x="9174822" y="1401252"/>
            <a:ext cx="1179964" cy="369332"/>
          </a:xfrm>
          <a:prstGeom prst="rect">
            <a:avLst/>
          </a:prstGeom>
          <a:noFill/>
        </p:spPr>
        <p:txBody>
          <a:bodyPr wrap="square" rtlCol="0">
            <a:spAutoFit/>
          </a:bodyPr>
          <a:lstStyle/>
          <a:p>
            <a:r>
              <a:rPr lang="zh-TW" altLang="en-US" b="1" dirty="0">
                <a:latin typeface="+mj-ea"/>
                <a:ea typeface="+mj-ea"/>
              </a:rPr>
              <a:t>年度开发</a:t>
            </a:r>
            <a:endParaRPr lang="en-US" altLang="zh-TW" b="1" dirty="0">
              <a:latin typeface="+mj-ea"/>
              <a:ea typeface="+mj-ea"/>
            </a:endParaRPr>
          </a:p>
        </p:txBody>
      </p:sp>
      <p:sp>
        <p:nvSpPr>
          <p:cNvPr id="13" name="文本框 14"/>
          <p:cNvSpPr txBox="1"/>
          <p:nvPr/>
        </p:nvSpPr>
        <p:spPr>
          <a:xfrm>
            <a:off x="6269996" y="1401252"/>
            <a:ext cx="1179963" cy="369332"/>
          </a:xfrm>
          <a:prstGeom prst="rect">
            <a:avLst/>
          </a:prstGeom>
          <a:noFill/>
        </p:spPr>
        <p:txBody>
          <a:bodyPr wrap="square" rtlCol="0">
            <a:spAutoFit/>
          </a:bodyPr>
          <a:lstStyle/>
          <a:p>
            <a:r>
              <a:rPr lang="zh-TW" altLang="en-US" b="1" dirty="0">
                <a:latin typeface="+mj-ea"/>
                <a:ea typeface="+mj-ea"/>
              </a:rPr>
              <a:t>客户满意</a:t>
            </a:r>
            <a:endParaRPr lang="en-US" altLang="zh-TW" b="1" dirty="0">
              <a:latin typeface="+mj-ea"/>
              <a:ea typeface="+mj-ea"/>
            </a:endParaRPr>
          </a:p>
        </p:txBody>
      </p:sp>
      <p:sp>
        <p:nvSpPr>
          <p:cNvPr id="30" name="文本框 14"/>
          <p:cNvSpPr txBox="1"/>
          <p:nvPr/>
        </p:nvSpPr>
        <p:spPr>
          <a:xfrm>
            <a:off x="723208" y="1703625"/>
            <a:ext cx="882198" cy="338554"/>
          </a:xfrm>
          <a:prstGeom prst="rect">
            <a:avLst/>
          </a:prstGeom>
          <a:noFill/>
        </p:spPr>
        <p:txBody>
          <a:bodyPr wrap="square" rtlCol="0">
            <a:spAutoFit/>
          </a:bodyPr>
          <a:lstStyle/>
          <a:p>
            <a:r>
              <a:rPr lang="zh-TW" altLang="en-US" sz="1600" b="1" dirty="0">
                <a:solidFill>
                  <a:schemeClr val="accent1"/>
                </a:solidFill>
                <a:latin typeface="+mj-ea"/>
                <a:ea typeface="+mj-ea"/>
              </a:rPr>
              <a:t>王小明</a:t>
            </a:r>
            <a:endParaRPr lang="en-US" altLang="zh-TW" sz="1600" b="1" dirty="0">
              <a:solidFill>
                <a:schemeClr val="accent1"/>
              </a:solidFill>
              <a:latin typeface="+mj-ea"/>
              <a:ea typeface="+mj-ea"/>
            </a:endParaRPr>
          </a:p>
        </p:txBody>
      </p:sp>
      <p:sp>
        <p:nvSpPr>
          <p:cNvPr id="31" name="文本框 14"/>
          <p:cNvSpPr txBox="1"/>
          <p:nvPr/>
        </p:nvSpPr>
        <p:spPr>
          <a:xfrm>
            <a:off x="3378224" y="1701481"/>
            <a:ext cx="882198" cy="338554"/>
          </a:xfrm>
          <a:prstGeom prst="rect">
            <a:avLst/>
          </a:prstGeom>
          <a:noFill/>
        </p:spPr>
        <p:txBody>
          <a:bodyPr wrap="square" rtlCol="0">
            <a:spAutoFit/>
          </a:bodyPr>
          <a:lstStyle/>
          <a:p>
            <a:r>
              <a:rPr lang="zh-TW" altLang="en-US" sz="1600" b="1" dirty="0">
                <a:solidFill>
                  <a:schemeClr val="accent1"/>
                </a:solidFill>
                <a:latin typeface="+mj-ea"/>
                <a:ea typeface="+mj-ea"/>
              </a:rPr>
              <a:t>王小明</a:t>
            </a:r>
            <a:endParaRPr lang="en-US" altLang="zh-TW" sz="1600" b="1" dirty="0">
              <a:solidFill>
                <a:schemeClr val="accent1"/>
              </a:solidFill>
              <a:latin typeface="+mj-ea"/>
              <a:ea typeface="+mj-ea"/>
            </a:endParaRPr>
          </a:p>
        </p:txBody>
      </p:sp>
      <p:sp>
        <p:nvSpPr>
          <p:cNvPr id="32" name="文本框 14"/>
          <p:cNvSpPr txBox="1"/>
          <p:nvPr/>
        </p:nvSpPr>
        <p:spPr>
          <a:xfrm>
            <a:off x="9245419" y="1701481"/>
            <a:ext cx="882198" cy="338554"/>
          </a:xfrm>
          <a:prstGeom prst="rect">
            <a:avLst/>
          </a:prstGeom>
          <a:noFill/>
        </p:spPr>
        <p:txBody>
          <a:bodyPr wrap="square" rtlCol="0">
            <a:spAutoFit/>
          </a:bodyPr>
          <a:lstStyle/>
          <a:p>
            <a:r>
              <a:rPr lang="zh-TW" altLang="en-US" sz="1600" b="1" dirty="0">
                <a:solidFill>
                  <a:schemeClr val="accent1"/>
                </a:solidFill>
                <a:latin typeface="+mj-ea"/>
                <a:ea typeface="+mj-ea"/>
              </a:rPr>
              <a:t>王小明</a:t>
            </a:r>
            <a:endParaRPr lang="en-US" altLang="zh-TW" sz="1600" b="1" dirty="0">
              <a:solidFill>
                <a:schemeClr val="accent1"/>
              </a:solidFill>
              <a:latin typeface="+mj-ea"/>
              <a:ea typeface="+mj-ea"/>
            </a:endParaRPr>
          </a:p>
        </p:txBody>
      </p:sp>
      <p:sp>
        <p:nvSpPr>
          <p:cNvPr id="33" name="文本框 14"/>
          <p:cNvSpPr txBox="1"/>
          <p:nvPr/>
        </p:nvSpPr>
        <p:spPr>
          <a:xfrm>
            <a:off x="6376745" y="1701481"/>
            <a:ext cx="882198" cy="338554"/>
          </a:xfrm>
          <a:prstGeom prst="rect">
            <a:avLst/>
          </a:prstGeom>
          <a:noFill/>
        </p:spPr>
        <p:txBody>
          <a:bodyPr wrap="square" rtlCol="0">
            <a:spAutoFit/>
          </a:bodyPr>
          <a:lstStyle/>
          <a:p>
            <a:r>
              <a:rPr lang="zh-TW" altLang="en-US" sz="1600" b="1" dirty="0">
                <a:solidFill>
                  <a:schemeClr val="accent1"/>
                </a:solidFill>
                <a:latin typeface="+mj-ea"/>
                <a:ea typeface="+mj-ea"/>
              </a:rPr>
              <a:t>王灵月</a:t>
            </a:r>
            <a:endParaRPr lang="en-US" altLang="zh-TW" sz="1600" b="1" dirty="0">
              <a:solidFill>
                <a:schemeClr val="accent1"/>
              </a:solidFill>
              <a:latin typeface="+mj-ea"/>
              <a:ea typeface="+mj-ea"/>
            </a:endParaRPr>
          </a:p>
        </p:txBody>
      </p:sp>
      <p:cxnSp>
        <p:nvCxnSpPr>
          <p:cNvPr id="34" name="直線接點 33"/>
          <p:cNvCxnSpPr/>
          <p:nvPr/>
        </p:nvCxnSpPr>
        <p:spPr>
          <a:xfrm flipV="1">
            <a:off x="782294" y="1701481"/>
            <a:ext cx="0" cy="9793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接點 34"/>
          <p:cNvCxnSpPr/>
          <p:nvPr/>
        </p:nvCxnSpPr>
        <p:spPr>
          <a:xfrm flipV="1">
            <a:off x="3406763" y="1701481"/>
            <a:ext cx="0" cy="9793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線接點 38"/>
          <p:cNvCxnSpPr/>
          <p:nvPr/>
        </p:nvCxnSpPr>
        <p:spPr>
          <a:xfrm flipV="1">
            <a:off x="6417047" y="1701481"/>
            <a:ext cx="0" cy="9793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線接點 39"/>
          <p:cNvCxnSpPr/>
          <p:nvPr/>
        </p:nvCxnSpPr>
        <p:spPr>
          <a:xfrm flipV="1">
            <a:off x="9313882" y="1701481"/>
            <a:ext cx="0" cy="9793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000" fill="hold" nodeType="clickEffect" p14:presetBounceEnd="1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1000">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1000">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accel="6000" fill="hold" nodeType="clickEffect" p14:presetBounceEnd="1000">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14:bounceEnd="1000">
                                          <p:cBhvr additive="base">
                                            <p:cTn id="13" dur="1000" fill="hold"/>
                                            <p:tgtEl>
                                              <p:spTgt spid="36"/>
                                            </p:tgtEl>
                                            <p:attrNameLst>
                                              <p:attrName>ppt_x</p:attrName>
                                            </p:attrNameLst>
                                          </p:cBhvr>
                                          <p:tavLst>
                                            <p:tav tm="0">
                                              <p:val>
                                                <p:strVal val="0-#ppt_w/2"/>
                                              </p:val>
                                            </p:tav>
                                            <p:tav tm="100000">
                                              <p:val>
                                                <p:strVal val="#ppt_x"/>
                                              </p:val>
                                            </p:tav>
                                          </p:tavLst>
                                        </p:anim>
                                        <p:anim calcmode="lin" valueType="num" p14:bounceEnd="1000">
                                          <p:cBhvr additive="base">
                                            <p:cTn id="14"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accel="6000" decel="100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1000" fill="hold"/>
                                            <p:tgtEl>
                                              <p:spTgt spid="38"/>
                                            </p:tgtEl>
                                            <p:attrNameLst>
                                              <p:attrName>ppt_x</p:attrName>
                                            </p:attrNameLst>
                                          </p:cBhvr>
                                          <p:tavLst>
                                            <p:tav tm="0">
                                              <p:val>
                                                <p:strVal val="1+#ppt_w/2"/>
                                              </p:val>
                                            </p:tav>
                                            <p:tav tm="100000">
                                              <p:val>
                                                <p:strVal val="#ppt_x"/>
                                              </p:val>
                                            </p:tav>
                                          </p:tavLst>
                                        </p:anim>
                                        <p:anim calcmode="lin" valueType="num">
                                          <p:cBhvr additive="base">
                                            <p:cTn id="20" dur="10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accel="6000" fill="hold" nodeType="clickEffect" p14:presetBounceEnd="1000">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14:bounceEnd="1000">
                                          <p:cBhvr additive="base">
                                            <p:cTn id="25" dur="1000" fill="hold"/>
                                            <p:tgtEl>
                                              <p:spTgt spid="37"/>
                                            </p:tgtEl>
                                            <p:attrNameLst>
                                              <p:attrName>ppt_x</p:attrName>
                                            </p:attrNameLst>
                                          </p:cBhvr>
                                          <p:tavLst>
                                            <p:tav tm="0">
                                              <p:val>
                                                <p:strVal val="1+#ppt_w/2"/>
                                              </p:val>
                                            </p:tav>
                                            <p:tav tm="100000">
                                              <p:val>
                                                <p:strVal val="#ppt_x"/>
                                              </p:val>
                                            </p:tav>
                                          </p:tavLst>
                                        </p:anim>
                                        <p:anim calcmode="lin" valueType="num" p14:bounceEnd="1000">
                                          <p:cBhvr additive="base">
                                            <p:cTn id="26"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accel="6000" fill="hold"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1000" fill="hold"/>
                                            <p:tgtEl>
                                              <p:spTgt spid="36"/>
                                            </p:tgtEl>
                                            <p:attrNameLst>
                                              <p:attrName>ppt_x</p:attrName>
                                            </p:attrNameLst>
                                          </p:cBhvr>
                                          <p:tavLst>
                                            <p:tav tm="0">
                                              <p:val>
                                                <p:strVal val="0-#ppt_w/2"/>
                                              </p:val>
                                            </p:tav>
                                            <p:tav tm="100000">
                                              <p:val>
                                                <p:strVal val="#ppt_x"/>
                                              </p:val>
                                            </p:tav>
                                          </p:tavLst>
                                        </p:anim>
                                        <p:anim calcmode="lin" valueType="num">
                                          <p:cBhvr additive="base">
                                            <p:cTn id="14"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accel="6000" decel="100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1000" fill="hold"/>
                                            <p:tgtEl>
                                              <p:spTgt spid="38"/>
                                            </p:tgtEl>
                                            <p:attrNameLst>
                                              <p:attrName>ppt_x</p:attrName>
                                            </p:attrNameLst>
                                          </p:cBhvr>
                                          <p:tavLst>
                                            <p:tav tm="0">
                                              <p:val>
                                                <p:strVal val="1+#ppt_w/2"/>
                                              </p:val>
                                            </p:tav>
                                            <p:tav tm="100000">
                                              <p:val>
                                                <p:strVal val="#ppt_x"/>
                                              </p:val>
                                            </p:tav>
                                          </p:tavLst>
                                        </p:anim>
                                        <p:anim calcmode="lin" valueType="num">
                                          <p:cBhvr additive="base">
                                            <p:cTn id="20" dur="10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accel="6000"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1+#ppt_w/2"/>
                                              </p:val>
                                            </p:tav>
                                            <p:tav tm="100000">
                                              <p:val>
                                                <p:strVal val="#ppt_x"/>
                                              </p:val>
                                            </p:tav>
                                          </p:tavLst>
                                        </p:anim>
                                        <p:anim calcmode="lin" valueType="num">
                                          <p:cBhvr additive="base">
                                            <p:cTn id="26"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Office 主題">
  <a:themeElements>
    <a:clrScheme name="稿定">
      <a:dk1>
        <a:srgbClr val="2F5597"/>
      </a:dk1>
      <a:lt1>
        <a:srgbClr val="E8EEF8"/>
      </a:lt1>
      <a:dk2>
        <a:srgbClr val="333F50"/>
      </a:dk2>
      <a:lt2>
        <a:srgbClr val="2F5597"/>
      </a:lt2>
      <a:accent1>
        <a:srgbClr val="44546A"/>
      </a:accent1>
      <a:accent2>
        <a:srgbClr val="FFFFFF"/>
      </a:accent2>
      <a:accent3>
        <a:srgbClr val="A5A5A5"/>
      </a:accent3>
      <a:accent4>
        <a:srgbClr val="FFC000"/>
      </a:accent4>
      <a:accent5>
        <a:srgbClr val="5B9BD5"/>
      </a:accent5>
      <a:accent6>
        <a:srgbClr val="70AD47"/>
      </a:accent6>
      <a:hlink>
        <a:srgbClr val="0563C1"/>
      </a:hlink>
      <a:folHlink>
        <a:srgbClr val="954F72"/>
      </a:folHlink>
    </a:clrScheme>
    <a:fontScheme name="自訂 2">
      <a:majorFont>
        <a:latin typeface="Abadi"/>
        <a:ea typeface="OPPOSans B"/>
        <a:cs typeface=""/>
      </a:majorFont>
      <a:minorFont>
        <a:latin typeface="Abadi"/>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2459</Words>
  <Application>WPS 演示</Application>
  <PresentationFormat>宽屏</PresentationFormat>
  <Paragraphs>502</Paragraphs>
  <Slides>25</Slides>
  <Notes>1</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25</vt:i4>
      </vt:variant>
    </vt:vector>
  </HeadingPairs>
  <TitlesOfParts>
    <vt:vector size="46" baseType="lpstr">
      <vt:lpstr>Arial</vt:lpstr>
      <vt:lpstr>宋体</vt:lpstr>
      <vt:lpstr>Wingdings</vt:lpstr>
      <vt:lpstr>微软雅黑</vt:lpstr>
      <vt:lpstr>微软雅黑 Light</vt:lpstr>
      <vt:lpstr>OPPOSans R</vt:lpstr>
      <vt:lpstr>OPPOSans B</vt:lpstr>
      <vt:lpstr>Menk Amglang Tig</vt:lpstr>
      <vt:lpstr>Calibri</vt:lpstr>
      <vt:lpstr>思源黑体 CN Bold</vt:lpstr>
      <vt:lpstr>Arial Nova</vt:lpstr>
      <vt:lpstr>Impact</vt:lpstr>
      <vt:lpstr>Arial Unicode MS</vt:lpstr>
      <vt:lpstr>Abadi</vt:lpstr>
      <vt:lpstr>等线</vt:lpstr>
      <vt:lpstr>阿里巴巴普惠体 2.0 105 Heavy</vt:lpstr>
      <vt:lpstr>阿里巴巴普惠体 2.0 35 Thin</vt:lpstr>
      <vt:lpstr>江城律动宋</vt:lpstr>
      <vt:lpstr>演示新手书</vt:lpstr>
      <vt:lpstr>OPPOSans R</vt:lpstr>
      <vt:lpstr>Office 主題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极简实用清新蓝年终汇报总结ppt模板</dc:title>
  <dc:creator>堃豪 吳</dc:creator>
  <cp:keywords>稿定年终PPT模板大赛</cp:keywords>
  <dc:description>www.51pptmoban.com</dc:description>
  <cp:lastModifiedBy>铭</cp:lastModifiedBy>
  <cp:revision>89</cp:revision>
  <dcterms:created xsi:type="dcterms:W3CDTF">2021-11-17T18:02:00Z</dcterms:created>
  <dcterms:modified xsi:type="dcterms:W3CDTF">2022-02-15T01:58:44Z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FA4E4DCB21634B2FA7749768DEAB9631</vt:lpwstr>
  </property>
  <property fmtid="{D5CDD505-2E9C-101B-9397-08002B2CF9AE}" pid="3" name="KSOProductBuildVer">
    <vt:lpwstr>2052-11.1.0.11194</vt:lpwstr>
  </property>
</Properties>
</file>