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1" r:id="rId3"/>
    <p:sldId id="299" r:id="rId4"/>
    <p:sldId id="279" r:id="rId5"/>
    <p:sldId id="281" r:id="rId6"/>
    <p:sldId id="304" r:id="rId7"/>
    <p:sldId id="305" r:id="rId8"/>
    <p:sldId id="306" r:id="rId9"/>
    <p:sldId id="307" r:id="rId10"/>
    <p:sldId id="288" r:id="rId11"/>
    <p:sldId id="280" r:id="rId12"/>
    <p:sldId id="303" r:id="rId14"/>
    <p:sldId id="300" r:id="rId15"/>
    <p:sldId id="272" r:id="rId16"/>
    <p:sldId id="294" r:id="rId17"/>
    <p:sldId id="295" r:id="rId18"/>
    <p:sldId id="291" r:id="rId19"/>
    <p:sldId id="286" r:id="rId20"/>
    <p:sldId id="296" r:id="rId21"/>
    <p:sldId id="284" r:id="rId22"/>
    <p:sldId id="283" r:id="rId23"/>
    <p:sldId id="297" r:id="rId24"/>
    <p:sldId id="293" r:id="rId25"/>
    <p:sldId id="287" r:id="rId26"/>
    <p:sldId id="285" r:id="rId27"/>
    <p:sldId id="298" r:id="rId28"/>
    <p:sldId id="261" r:id="rId29"/>
    <p:sldId id="302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标题页" id="{8F600172-22B0-4CF3-B287-75AE2982E017}">
          <p14:sldIdLst>
            <p14:sldId id="301"/>
          </p14:sldIdLst>
        </p14:section>
        <p14:section name="前言" id="{A44C12B2-B044-4137-9AE2-0C06493C67BD}">
          <p14:sldIdLst>
            <p14:sldId id="299"/>
          </p14:sldIdLst>
        </p14:section>
        <p14:section name="目录页" id="{DED6DF78-7199-4FEA-844C-02AB31AA0D92}">
          <p14:sldIdLst>
            <p14:sldId id="279"/>
          </p14:sldIdLst>
        </p14:section>
        <p14:section name="第一部分" id="{A48E79E2-B8AC-4387-AA57-958278AEA96F}">
          <p14:sldIdLst>
            <p14:sldId id="281"/>
            <p14:sldId id="304"/>
            <p14:sldId id="305"/>
            <p14:sldId id="306"/>
            <p14:sldId id="307"/>
            <p14:sldId id="288"/>
            <p14:sldId id="280"/>
            <p14:sldId id="303"/>
            <p14:sldId id="300"/>
            <p14:sldId id="272"/>
            <p14:sldId id="294"/>
          </p14:sldIdLst>
        </p14:section>
        <p14:section name="第二部分" id="{79FBD791-6A61-424A-A891-38B20CB2542F}">
          <p14:sldIdLst>
            <p14:sldId id="295"/>
            <p14:sldId id="291"/>
            <p14:sldId id="286"/>
          </p14:sldIdLst>
        </p14:section>
        <p14:section name="第三部分" id="{BCC6A616-A58B-4048-98A2-7DC2244375D7}">
          <p14:sldIdLst>
            <p14:sldId id="296"/>
            <p14:sldId id="284"/>
            <p14:sldId id="283"/>
          </p14:sldIdLst>
        </p14:section>
        <p14:section name="第四部分" id="{987B4169-43D0-4EFB-B56F-1B4DCA71F13E}">
          <p14:sldIdLst>
            <p14:sldId id="297"/>
            <p14:sldId id="293"/>
            <p14:sldId id="287"/>
            <p14:sldId id="285"/>
          </p14:sldIdLst>
        </p14:section>
        <p14:section name="第五部分" id="{07452709-FB74-4B3F-8E16-6436B48D5DA2}">
          <p14:sldIdLst>
            <p14:sldId id="298"/>
            <p14:sldId id="261"/>
          </p14:sldIdLst>
        </p14:section>
        <p14:section name="结尾页" id="{7882F9C1-7E45-4213-802B-52540C8855A9}">
          <p14:sldIdLst>
            <p14:sldId id="302"/>
          </p14:sldIdLst>
        </p14:section>
        <p14:section name="固定封底" id="{B17FE6FC-DDFB-46DE-B776-AF2835829060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FB"/>
    <a:srgbClr val="EDEEEA"/>
    <a:srgbClr val="F1F1F1"/>
    <a:srgbClr val="F5F9DF"/>
    <a:srgbClr val="DAC19B"/>
    <a:srgbClr val="94B621"/>
    <a:srgbClr val="97B525"/>
    <a:srgbClr val="658E09"/>
    <a:srgbClr val="F46868"/>
    <a:srgbClr val="F02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4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20" y="216"/>
      </p:cViewPr>
      <p:guideLst>
        <p:guide orient="horz" pos="3612"/>
        <p:guide pos="3840"/>
        <p:guide pos="393"/>
        <p:guide pos="7197"/>
        <p:guide orient="horz" pos="3680"/>
        <p:guide orient="horz" pos="686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网剧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0"/>
        <c:overlap val="2"/>
        <c:axId val="1434847056"/>
        <c:axId val="1434850664"/>
      </c:barChart>
      <c:catAx>
        <c:axId val="1434847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pPr>
          </a:p>
        </c:txPr>
        <c:crossAx val="1434850664"/>
        <c:crosses val="autoZero"/>
        <c:auto val="1"/>
        <c:lblAlgn val="ctr"/>
        <c:lblOffset val="100"/>
        <c:noMultiLvlLbl val="0"/>
      </c:catAx>
      <c:valAx>
        <c:axId val="143485066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43484705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46D299-82EC-4A0B-9F63-18EDD5740E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F576DD-E4F4-49B2-A92D-820DB7C1269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4A3DDF-A9B2-47E9-AF92-19533D18DCA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507A2-DEB1-4BB4-AE06-C19539A1BD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9CB03-214F-4465-98A1-710943AF0BF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microsoft.com/office/2007/relationships/hdphoto" Target="../media/image8.wdp"/><Relationship Id="rId7" Type="http://schemas.openxmlformats.org/officeDocument/2006/relationships/image" Target="../media/image7.png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.xml"/><Relationship Id="rId10" Type="http://schemas.microsoft.com/office/2007/relationships/hdphoto" Target="../media/image10.wdp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2.xml"/><Relationship Id="rId6" Type="http://schemas.openxmlformats.org/officeDocument/2006/relationships/image" Target="../media/image17.png"/><Relationship Id="rId5" Type="http://schemas.openxmlformats.org/officeDocument/2006/relationships/image" Target="../media/image38.png"/><Relationship Id="rId4" Type="http://schemas.openxmlformats.org/officeDocument/2006/relationships/image" Target="../media/image1.svg"/><Relationship Id="rId3" Type="http://schemas.openxmlformats.org/officeDocument/2006/relationships/image" Target="../media/image37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microsoft.com/office/2007/relationships/hdphoto" Target="../media/image14.wdp"/><Relationship Id="rId7" Type="http://schemas.openxmlformats.org/officeDocument/2006/relationships/image" Target="../media/image13.png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17.png"/><Relationship Id="rId3" Type="http://schemas.openxmlformats.org/officeDocument/2006/relationships/image" Target="../media/image31.png"/><Relationship Id="rId2" Type="http://schemas.microsoft.com/office/2007/relationships/hdphoto" Target="../media/image4.wdp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jpeg"/><Relationship Id="rId8" Type="http://schemas.openxmlformats.org/officeDocument/2006/relationships/image" Target="../media/image41.jpeg"/><Relationship Id="rId7" Type="http://schemas.microsoft.com/office/2007/relationships/hdphoto" Target="../media/image14.wdp"/><Relationship Id="rId6" Type="http://schemas.openxmlformats.org/officeDocument/2006/relationships/image" Target="../media/image13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3.jpe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9" Type="http://schemas.microsoft.com/office/2007/relationships/hdphoto" Target="../media/image47.wdp"/><Relationship Id="rId8" Type="http://schemas.openxmlformats.org/officeDocument/2006/relationships/image" Target="../media/image46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17.png"/><Relationship Id="rId2" Type="http://schemas.microsoft.com/office/2007/relationships/hdphoto" Target="../media/image4.wdp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3.xml"/><Relationship Id="rId13" Type="http://schemas.microsoft.com/office/2007/relationships/hdphoto" Target="../media/image49.wdp"/><Relationship Id="rId12" Type="http://schemas.openxmlformats.org/officeDocument/2006/relationships/image" Target="../media/image48.png"/><Relationship Id="rId11" Type="http://schemas.microsoft.com/office/2007/relationships/hdphoto" Target="../media/image8.wdp"/><Relationship Id="rId10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6" Type="http://schemas.microsoft.com/office/2007/relationships/hdphoto" Target="../media/image52.wdp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9" Type="http://schemas.microsoft.com/office/2007/relationships/hdphoto" Target="../media/image19.wdp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32.png"/><Relationship Id="rId3" Type="http://schemas.openxmlformats.org/officeDocument/2006/relationships/image" Target="../media/image53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.xml"/><Relationship Id="rId6" Type="http://schemas.openxmlformats.org/officeDocument/2006/relationships/image" Target="../media/image55.png"/><Relationship Id="rId5" Type="http://schemas.microsoft.com/office/2007/relationships/hdphoto" Target="../media/image49.wdp"/><Relationship Id="rId4" Type="http://schemas.openxmlformats.org/officeDocument/2006/relationships/image" Target="../media/image48.png"/><Relationship Id="rId3" Type="http://schemas.openxmlformats.org/officeDocument/2006/relationships/image" Target="../media/image4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9" Type="http://schemas.microsoft.com/office/2007/relationships/hdphoto" Target="../media/image19.wdp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58.png"/><Relationship Id="rId7" Type="http://schemas.openxmlformats.org/officeDocument/2006/relationships/image" Target="../media/image57.png"/><Relationship Id="rId6" Type="http://schemas.openxmlformats.org/officeDocument/2006/relationships/image" Target="../media/image17.png"/><Relationship Id="rId5" Type="http://schemas.microsoft.com/office/2007/relationships/hdphoto" Target="../media/image49.wdp"/><Relationship Id="rId4" Type="http://schemas.openxmlformats.org/officeDocument/2006/relationships/image" Target="../media/image48.png"/><Relationship Id="rId3" Type="http://schemas.openxmlformats.org/officeDocument/2006/relationships/image" Target="../media/image56.jpeg"/><Relationship Id="rId2" Type="http://schemas.microsoft.com/office/2007/relationships/hdphoto" Target="../media/image4.wdp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6" Type="http://schemas.microsoft.com/office/2007/relationships/hdphoto" Target="../media/image14.wdp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9.png"/><Relationship Id="rId6" Type="http://schemas.openxmlformats.org/officeDocument/2006/relationships/image" Target="../media/image17.png"/><Relationship Id="rId5" Type="http://schemas.microsoft.com/office/2007/relationships/hdphoto" Target="../media/image14.wdp"/><Relationship Id="rId4" Type="http://schemas.openxmlformats.org/officeDocument/2006/relationships/image" Target="../media/image13.png"/><Relationship Id="rId3" Type="http://schemas.openxmlformats.org/officeDocument/2006/relationships/image" Target="../media/image4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9" Type="http://schemas.microsoft.com/office/2007/relationships/hdphoto" Target="../media/image19.wdp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3.png"/><Relationship Id="rId6" Type="http://schemas.microsoft.com/office/2007/relationships/hdphoto" Target="../media/image62.wdp"/><Relationship Id="rId5" Type="http://schemas.openxmlformats.org/officeDocument/2006/relationships/image" Target="../media/image61.png"/><Relationship Id="rId4" Type="http://schemas.openxmlformats.org/officeDocument/2006/relationships/image" Target="../media/image30.png"/><Relationship Id="rId3" Type="http://schemas.openxmlformats.org/officeDocument/2006/relationships/image" Target="../media/image60.jpe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9" Type="http://schemas.microsoft.com/office/2007/relationships/hdphoto" Target="../media/image8.wdp"/><Relationship Id="rId8" Type="http://schemas.openxmlformats.org/officeDocument/2006/relationships/image" Target="../media/image7.png"/><Relationship Id="rId7" Type="http://schemas.microsoft.com/office/2007/relationships/hdphoto" Target="../media/image65.wdp"/><Relationship Id="rId6" Type="http://schemas.openxmlformats.org/officeDocument/2006/relationships/image" Target="../media/image64.png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32.png"/><Relationship Id="rId2" Type="http://schemas.microsoft.com/office/2007/relationships/hdphoto" Target="../media/image4.wdp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2.png"/><Relationship Id="rId8" Type="http://schemas.microsoft.com/office/2007/relationships/hdphoto" Target="../media/image71.wdp"/><Relationship Id="rId7" Type="http://schemas.openxmlformats.org/officeDocument/2006/relationships/image" Target="../media/image70.png"/><Relationship Id="rId6" Type="http://schemas.microsoft.com/office/2007/relationships/hdphoto" Target="../media/image69.wdp"/><Relationship Id="rId5" Type="http://schemas.openxmlformats.org/officeDocument/2006/relationships/image" Target="../media/image68.png"/><Relationship Id="rId4" Type="http://schemas.openxmlformats.org/officeDocument/2006/relationships/image" Target="../media/image67.jpeg"/><Relationship Id="rId3" Type="http://schemas.openxmlformats.org/officeDocument/2006/relationships/image" Target="../media/image66.jpeg"/><Relationship Id="rId2" Type="http://schemas.microsoft.com/office/2007/relationships/hdphoto" Target="../media/image4.wdp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73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9" Type="http://schemas.microsoft.com/office/2007/relationships/hdphoto" Target="../media/image19.wdp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9.jpeg"/><Relationship Id="rId8" Type="http://schemas.openxmlformats.org/officeDocument/2006/relationships/image" Target="../media/image78.jpeg"/><Relationship Id="rId7" Type="http://schemas.openxmlformats.org/officeDocument/2006/relationships/image" Target="../media/image77.jpeg"/><Relationship Id="rId6" Type="http://schemas.openxmlformats.org/officeDocument/2006/relationships/image" Target="../media/image76.jpeg"/><Relationship Id="rId5" Type="http://schemas.microsoft.com/office/2007/relationships/hdphoto" Target="../media/image75.wdp"/><Relationship Id="rId4" Type="http://schemas.openxmlformats.org/officeDocument/2006/relationships/image" Target="../media/image74.png"/><Relationship Id="rId3" Type="http://schemas.openxmlformats.org/officeDocument/2006/relationships/image" Target="../media/image35.png"/><Relationship Id="rId2" Type="http://schemas.microsoft.com/office/2007/relationships/hdphoto" Target="../media/image4.wdp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80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tags" Target="../tags/tag6.xml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6" Type="http://schemas.openxmlformats.org/officeDocument/2006/relationships/slideLayout" Target="../slideLayouts/slideLayout1.xml"/><Relationship Id="rId15" Type="http://schemas.microsoft.com/office/2007/relationships/hdphoto" Target="../media/image84.wdp"/><Relationship Id="rId14" Type="http://schemas.openxmlformats.org/officeDocument/2006/relationships/image" Target="../media/image83.png"/><Relationship Id="rId13" Type="http://schemas.microsoft.com/office/2007/relationships/hdphoto" Target="../media/image8.wdp"/><Relationship Id="rId12" Type="http://schemas.openxmlformats.org/officeDocument/2006/relationships/image" Target="../media/image7.png"/><Relationship Id="rId11" Type="http://schemas.microsoft.com/office/2007/relationships/hdphoto" Target="../media/image82.wdp"/><Relationship Id="rId10" Type="http://schemas.openxmlformats.org/officeDocument/2006/relationships/image" Target="../media/image81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microsoft.com/office/2007/relationships/hdphoto" Target="../media/image19.wdp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microsoft.com/office/2007/relationships/hdphoto" Target="../media/image8.wdp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7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microsoft.com/office/2007/relationships/hdphoto" Target="../media/image24.wdp"/><Relationship Id="rId8" Type="http://schemas.openxmlformats.org/officeDocument/2006/relationships/image" Target="../media/image23.png"/><Relationship Id="rId7" Type="http://schemas.microsoft.com/office/2007/relationships/hdphoto" Target="../media/image22.wdp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2.png"/><Relationship Id="rId3" Type="http://schemas.openxmlformats.org/officeDocument/2006/relationships/image" Target="../media/image17.png"/><Relationship Id="rId2" Type="http://schemas.microsoft.com/office/2007/relationships/hdphoto" Target="../media/image4.wdp"/><Relationship Id="rId14" Type="http://schemas.openxmlformats.org/officeDocument/2006/relationships/slideLayout" Target="../slideLayouts/slideLayout1.xml"/><Relationship Id="rId13" Type="http://schemas.microsoft.com/office/2007/relationships/hdphoto" Target="../media/image28.wdp"/><Relationship Id="rId12" Type="http://schemas.openxmlformats.org/officeDocument/2006/relationships/image" Target="../media/image27.png"/><Relationship Id="rId11" Type="http://schemas.microsoft.com/office/2007/relationships/hdphoto" Target="../media/image26.wdp"/><Relationship Id="rId10" Type="http://schemas.openxmlformats.org/officeDocument/2006/relationships/image" Target="../media/image25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12.png"/><Relationship Id="rId7" Type="http://schemas.openxmlformats.org/officeDocument/2006/relationships/image" Target="../media/image31.png"/><Relationship Id="rId6" Type="http://schemas.openxmlformats.org/officeDocument/2006/relationships/image" Target="../media/image17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16.png"/><Relationship Id="rId2" Type="http://schemas.microsoft.com/office/2007/relationships/hdphoto" Target="../media/image4.wdp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openxmlformats.org/officeDocument/2006/relationships/image" Target="../media/image29.png"/><Relationship Id="rId4" Type="http://schemas.openxmlformats.org/officeDocument/2006/relationships/image" Target="../media/image12.png"/><Relationship Id="rId3" Type="http://schemas.openxmlformats.org/officeDocument/2006/relationships/image" Target="../media/image17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11819063" cy="6858000"/>
          </a:xfrm>
          <a:custGeom>
            <a:avLst/>
            <a:gdLst>
              <a:gd name="connsiteX0" fmla="*/ 0 w 11819063"/>
              <a:gd name="connsiteY0" fmla="*/ 0 h 6858000"/>
              <a:gd name="connsiteX1" fmla="*/ 11819063 w 11819063"/>
              <a:gd name="connsiteY1" fmla="*/ 0 h 6858000"/>
              <a:gd name="connsiteX2" fmla="*/ 11819063 w 11819063"/>
              <a:gd name="connsiteY2" fmla="*/ 6858000 h 6858000"/>
              <a:gd name="connsiteX3" fmla="*/ 0 w 1181906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19063" h="6858000">
                <a:moveTo>
                  <a:pt x="0" y="0"/>
                </a:moveTo>
                <a:lnTo>
                  <a:pt x="11819063" y="0"/>
                </a:lnTo>
                <a:lnTo>
                  <a:pt x="1181906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48424" y="0"/>
            <a:ext cx="12043576" cy="6858000"/>
          </a:xfrm>
          <a:custGeom>
            <a:avLst/>
            <a:gdLst>
              <a:gd name="connsiteX0" fmla="*/ 0 w 12043576"/>
              <a:gd name="connsiteY0" fmla="*/ 0 h 6858000"/>
              <a:gd name="connsiteX1" fmla="*/ 12043576 w 12043576"/>
              <a:gd name="connsiteY1" fmla="*/ 0 h 6858000"/>
              <a:gd name="connsiteX2" fmla="*/ 12043576 w 12043576"/>
              <a:gd name="connsiteY2" fmla="*/ 6858000 h 6858000"/>
              <a:gd name="connsiteX3" fmla="*/ 0 w 1204357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43576" h="6858000">
                <a:moveTo>
                  <a:pt x="0" y="0"/>
                </a:moveTo>
                <a:lnTo>
                  <a:pt x="12043576" y="0"/>
                </a:lnTo>
                <a:lnTo>
                  <a:pt x="1204357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3" cstate="screen">
            <a:alphaModFix amt="85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687" y="809"/>
            <a:ext cx="12193687" cy="686469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1687" y="0"/>
            <a:ext cx="12193687" cy="686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 rot="7326227">
            <a:off x="3819168" y="1099696"/>
            <a:ext cx="4553664" cy="4585583"/>
            <a:chOff x="2968600" y="3051200"/>
            <a:chExt cx="1046312" cy="1053648"/>
          </a:xfrm>
        </p:grpSpPr>
        <p:sp>
          <p:nvSpPr>
            <p:cNvPr id="13" name="椭圆 12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6850557">
            <a:off x="8818488" y="1055827"/>
            <a:ext cx="1028820" cy="1014861"/>
            <a:chOff x="2296246" y="2734001"/>
            <a:chExt cx="1054629" cy="1040322"/>
          </a:xfrm>
        </p:grpSpPr>
        <p:sp>
          <p:nvSpPr>
            <p:cNvPr id="18" name="椭圆 17"/>
            <p:cNvSpPr/>
            <p:nvPr/>
          </p:nvSpPr>
          <p:spPr>
            <a:xfrm>
              <a:off x="2310554" y="2734002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algn="ctr" defTabSz="457200">
                <a:lnSpc>
                  <a:spcPct val="120000"/>
                </a:lnSpc>
              </a:pPr>
              <a:endParaRPr lang="zh-CN" altLang="en-US" kern="0"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latin typeface="阿里巴巴普惠体 L"/>
                <a:ea typeface="阿里巴巴普惠体 M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310554" y="2734002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algn="ctr" defTabSz="457200">
                <a:lnSpc>
                  <a:spcPct val="120000"/>
                </a:lnSpc>
              </a:pPr>
              <a:endParaRPr lang="zh-CN" altLang="en-US" kern="0"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latin typeface="阿里巴巴普惠体 L"/>
                <a:ea typeface="阿里巴巴普惠体 M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9629" y="2734001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algn="ctr" defTabSz="457200">
                <a:lnSpc>
                  <a:spcPct val="120000"/>
                </a:lnSpc>
              </a:pPr>
              <a:endParaRPr lang="zh-CN" altLang="en-US" kern="0"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latin typeface="阿里巴巴普惠体 L"/>
                <a:ea typeface="阿里巴巴普惠体 M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296246" y="2782686"/>
              <a:ext cx="941773" cy="94177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algn="ctr" defTabSz="457200">
                <a:lnSpc>
                  <a:spcPct val="120000"/>
                </a:lnSpc>
              </a:pPr>
              <a:endParaRPr lang="zh-CN" altLang="en-US" kern="0" dirty="0"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latin typeface="阿里巴巴普惠体 L"/>
                <a:ea typeface="阿里巴巴普惠体 M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7326227">
            <a:off x="3098901" y="2055796"/>
            <a:ext cx="711992" cy="702332"/>
            <a:chOff x="2296246" y="2734001"/>
            <a:chExt cx="1054629" cy="1040322"/>
          </a:xfrm>
        </p:grpSpPr>
        <p:sp>
          <p:nvSpPr>
            <p:cNvPr id="23" name="椭圆 22"/>
            <p:cNvSpPr/>
            <p:nvPr/>
          </p:nvSpPr>
          <p:spPr>
            <a:xfrm>
              <a:off x="2310554" y="2734002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algn="ctr" defTabSz="457200">
                <a:lnSpc>
                  <a:spcPct val="120000"/>
                </a:lnSpc>
              </a:pPr>
              <a:endParaRPr lang="zh-CN" altLang="en-US" kern="0"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latin typeface="阿里巴巴普惠体 L"/>
                <a:ea typeface="阿里巴巴普惠体 M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310554" y="2734002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algn="ctr" defTabSz="457200">
                <a:lnSpc>
                  <a:spcPct val="120000"/>
                </a:lnSpc>
              </a:pPr>
              <a:endParaRPr lang="zh-CN" altLang="en-US" kern="0"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latin typeface="阿里巴巴普惠体 L"/>
                <a:ea typeface="阿里巴巴普惠体 M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9629" y="2734001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algn="ctr" defTabSz="457200">
                <a:lnSpc>
                  <a:spcPct val="120000"/>
                </a:lnSpc>
              </a:pPr>
              <a:endParaRPr lang="zh-CN" altLang="en-US" kern="0"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latin typeface="阿里巴巴普惠体 L"/>
                <a:ea typeface="阿里巴巴普惠体 M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296246" y="2782686"/>
              <a:ext cx="941773" cy="94177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algn="ctr" defTabSz="457200">
                <a:lnSpc>
                  <a:spcPct val="120000"/>
                </a:lnSpc>
              </a:pPr>
              <a:endParaRPr lang="zh-CN" altLang="en-US" kern="0" dirty="0"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latin typeface="阿里巴巴普惠体 L"/>
                <a:ea typeface="阿里巴巴普惠体 M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7326227">
            <a:off x="7977414" y="5530678"/>
            <a:ext cx="860976" cy="867012"/>
            <a:chOff x="2968600" y="3051200"/>
            <a:chExt cx="1046312" cy="1053648"/>
          </a:xfrm>
        </p:grpSpPr>
        <p:sp>
          <p:nvSpPr>
            <p:cNvPr id="39" name="椭圆 38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7326227">
            <a:off x="1956006" y="4662406"/>
            <a:ext cx="724298" cy="741808"/>
            <a:chOff x="2968600" y="3051200"/>
            <a:chExt cx="1046312" cy="1053648"/>
          </a:xfrm>
        </p:grpSpPr>
        <p:sp>
          <p:nvSpPr>
            <p:cNvPr id="44" name="椭圆 43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6765966">
            <a:off x="10713586" y="3290064"/>
            <a:ext cx="493689" cy="488866"/>
            <a:chOff x="2296246" y="2734001"/>
            <a:chExt cx="1054629" cy="1040322"/>
          </a:xfrm>
        </p:grpSpPr>
        <p:sp>
          <p:nvSpPr>
            <p:cNvPr id="49" name="椭圆 48"/>
            <p:cNvSpPr/>
            <p:nvPr/>
          </p:nvSpPr>
          <p:spPr>
            <a:xfrm>
              <a:off x="2310554" y="2734002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algn="ctr" defTabSz="457200">
                <a:lnSpc>
                  <a:spcPct val="120000"/>
                </a:lnSpc>
              </a:pPr>
              <a:endParaRPr lang="zh-CN" altLang="en-US" kern="0"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latin typeface="阿里巴巴普惠体 L"/>
                <a:ea typeface="阿里巴巴普惠体 M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2310554" y="2734002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algn="ctr" defTabSz="457200">
                <a:lnSpc>
                  <a:spcPct val="120000"/>
                </a:lnSpc>
              </a:pPr>
              <a:endParaRPr lang="zh-CN" altLang="en-US" kern="0"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latin typeface="阿里巴巴普惠体 L"/>
                <a:ea typeface="阿里巴巴普惠体 M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309629" y="2734001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algn="ctr" defTabSz="457200">
                <a:lnSpc>
                  <a:spcPct val="120000"/>
                </a:lnSpc>
              </a:pPr>
              <a:endParaRPr lang="zh-CN" altLang="en-US" kern="0"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latin typeface="阿里巴巴普惠体 L"/>
                <a:ea typeface="阿里巴巴普惠体 M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2296246" y="2782686"/>
              <a:ext cx="941773" cy="94177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algn="ctr" defTabSz="457200">
                <a:lnSpc>
                  <a:spcPct val="120000"/>
                </a:lnSpc>
              </a:pPr>
              <a:endParaRPr lang="zh-CN" altLang="en-US" kern="0" dirty="0"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latin typeface="阿里巴巴普惠体 L"/>
                <a:ea typeface="阿里巴巴普惠体 M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20996251">
            <a:off x="4029718" y="3265488"/>
            <a:ext cx="4161423" cy="1670101"/>
            <a:chOff x="115996" y="4348845"/>
            <a:chExt cx="4748108" cy="1905554"/>
          </a:xfrm>
        </p:grpSpPr>
        <p:pic>
          <p:nvPicPr>
            <p:cNvPr id="54" name="图片 53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601989">
              <a:off x="2497383" y="4931947"/>
              <a:ext cx="1273585" cy="1371320"/>
            </a:xfrm>
            <a:prstGeom prst="rect">
              <a:avLst/>
            </a:prstGeom>
          </p:spPr>
        </p:pic>
        <p:pic>
          <p:nvPicPr>
            <p:cNvPr id="55" name="图片 54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7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H="1">
              <a:off x="3684068" y="5028189"/>
              <a:ext cx="1063078" cy="1296995"/>
            </a:xfrm>
            <a:prstGeom prst="rect">
              <a:avLst/>
            </a:prstGeom>
          </p:spPr>
        </p:pic>
        <p:pic>
          <p:nvPicPr>
            <p:cNvPr id="56" name="图片 55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9869825">
              <a:off x="115996" y="4348845"/>
              <a:ext cx="1273585" cy="1371320"/>
            </a:xfrm>
            <a:prstGeom prst="rect">
              <a:avLst/>
            </a:prstGeom>
          </p:spPr>
        </p:pic>
        <p:pic>
          <p:nvPicPr>
            <p:cNvPr id="57" name="图片 56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7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021991">
              <a:off x="1062279" y="4332710"/>
              <a:ext cx="1588787" cy="2178561"/>
            </a:xfrm>
            <a:prstGeom prst="rect">
              <a:avLst/>
            </a:prstGeom>
          </p:spPr>
        </p:pic>
      </p:grpSp>
      <p:pic>
        <p:nvPicPr>
          <p:cNvPr id="4" name="图片 3" descr="图片包含 物体, 烛台, 游戏机, 桌子&#10;&#10;描述已自动生成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CrisscrossEtching trans="7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55261" y="223937"/>
            <a:ext cx="6858000" cy="6526453"/>
          </a:xfrm>
          <a:prstGeom prst="rect">
            <a:avLst/>
          </a:prstGeom>
          <a:effectLst>
            <a:outerShdw blurRad="177800" dist="38100" dir="16200000" rotWithShape="0">
              <a:prstClr val="black">
                <a:alpha val="28000"/>
              </a:prstClr>
            </a:outerShdw>
          </a:effectLst>
        </p:spPr>
      </p:pic>
      <p:sp>
        <p:nvSpPr>
          <p:cNvPr id="37" name="PA-文本框 36"/>
          <p:cNvSpPr txBox="1"/>
          <p:nvPr>
            <p:custDataLst>
              <p:tags r:id="rId11"/>
            </p:custDataLst>
          </p:nvPr>
        </p:nvSpPr>
        <p:spPr>
          <a:xfrm>
            <a:off x="3339484" y="1284470"/>
            <a:ext cx="555715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n w="25400">
                  <a:gradFill flip="none" rotWithShape="1">
                    <a:gsLst>
                      <a:gs pos="0">
                        <a:schemeClr val="bg1">
                          <a:lumMod val="65000"/>
                          <a:lumOff val="35000"/>
                        </a:schemeClr>
                      </a:gs>
                      <a:gs pos="24000">
                        <a:schemeClr val="bg1">
                          <a:alpha val="1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endParaRPr lang="zh-CN" altLang="en-US" sz="13800" b="1" dirty="0">
              <a:ln w="25400">
                <a:gradFill flip="none" rotWithShape="1">
                  <a:gsLst>
                    <a:gs pos="0">
                      <a:schemeClr val="bg1">
                        <a:lumMod val="65000"/>
                        <a:lumOff val="35000"/>
                      </a:schemeClr>
                    </a:gs>
                    <a:gs pos="24000">
                      <a:schemeClr val="bg1">
                        <a:alpha val="1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</a:ln>
              <a:noFill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86175" y="2495406"/>
            <a:ext cx="4819650" cy="1940997"/>
            <a:chOff x="3483121" y="3423877"/>
            <a:chExt cx="4819650" cy="1940997"/>
          </a:xfrm>
        </p:grpSpPr>
        <p:sp>
          <p:nvSpPr>
            <p:cNvPr id="6" name="文本框 5"/>
            <p:cNvSpPr txBox="1"/>
            <p:nvPr/>
          </p:nvSpPr>
          <p:spPr>
            <a:xfrm>
              <a:off x="3483121" y="3425882"/>
              <a:ext cx="481965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ln w="88900">
                    <a:solidFill>
                      <a:schemeClr val="accent2"/>
                    </a:solidFill>
                  </a:ln>
                  <a:solidFill>
                    <a:schemeClr val="accent1"/>
                  </a:solidFill>
                  <a:latin typeface="+mj-ea"/>
                  <a:ea typeface="+mj-ea"/>
                </a:rPr>
                <a:t>行政管理部</a:t>
              </a:r>
              <a:endParaRPr lang="en-US" altLang="zh-CN" sz="6000" dirty="0">
                <a:ln w="88900">
                  <a:solidFill>
                    <a:schemeClr val="accent2"/>
                  </a:solidFill>
                </a:ln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6000" dirty="0">
                  <a:ln w="88900">
                    <a:solidFill>
                      <a:schemeClr val="accent2"/>
                    </a:solidFill>
                  </a:ln>
                  <a:solidFill>
                    <a:schemeClr val="accent1"/>
                  </a:solidFill>
                  <a:latin typeface="+mj-ea"/>
                  <a:ea typeface="+mj-ea"/>
                </a:rPr>
                <a:t>年度工作总结</a:t>
              </a:r>
              <a:endParaRPr lang="zh-CN" altLang="en-US" sz="6000" dirty="0">
                <a:ln w="88900">
                  <a:solidFill>
                    <a:schemeClr val="accent2"/>
                  </a:solidFill>
                </a:ln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483121" y="3423877"/>
              <a:ext cx="481965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+mj-ea"/>
                  <a:ea typeface="+mj-ea"/>
                </a:rPr>
                <a:t>行政管理部</a:t>
              </a:r>
              <a:endParaRPr lang="en-US" altLang="zh-CN" sz="60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+mj-ea"/>
                  <a:ea typeface="+mj-ea"/>
                </a:rPr>
                <a:t>年度工作总结</a:t>
              </a:r>
              <a:endParaRPr lang="zh-CN" altLang="en-US" sz="6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9" name="矩形: 圆角 58"/>
          <p:cNvSpPr/>
          <p:nvPr/>
        </p:nvSpPr>
        <p:spPr>
          <a:xfrm>
            <a:off x="4348681" y="4456700"/>
            <a:ext cx="1516071" cy="2423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127000" dist="38100" dir="18900000" algn="b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汇报人：</a:t>
            </a:r>
            <a:r>
              <a:rPr lang="en-US" altLang="zh-CN" sz="1400" dirty="0"/>
              <a:t>XXX</a:t>
            </a:r>
            <a:endParaRPr lang="en-US" altLang="zh-CN" sz="1400" dirty="0"/>
          </a:p>
        </p:txBody>
      </p:sp>
      <p:sp>
        <p:nvSpPr>
          <p:cNvPr id="60" name="矩形: 圆角 59"/>
          <p:cNvSpPr/>
          <p:nvPr/>
        </p:nvSpPr>
        <p:spPr>
          <a:xfrm>
            <a:off x="5997897" y="4450993"/>
            <a:ext cx="2003165" cy="2423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127000" dist="38100" dir="18900000" algn="b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汇报时间：</a:t>
            </a:r>
            <a:r>
              <a:rPr lang="en-US" altLang="zh-CN" sz="1400" dirty="0"/>
              <a:t>20XX</a:t>
            </a:r>
            <a:r>
              <a:rPr lang="zh-CN" altLang="en-US" sz="1400" dirty="0"/>
              <a:t>年</a:t>
            </a:r>
            <a:r>
              <a:rPr lang="en-US" altLang="zh-CN" sz="1400" dirty="0"/>
              <a:t>X</a:t>
            </a:r>
            <a:r>
              <a:rPr lang="zh-CN" altLang="en-US" sz="1400" dirty="0"/>
              <a:t>月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74" name="矩形 73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1278258"/>
            <a:ext cx="12192000" cy="5842358"/>
            <a:chOff x="0" y="1278258"/>
            <a:chExt cx="12192000" cy="5842358"/>
          </a:xfrm>
        </p:grpSpPr>
        <p:sp>
          <p:nvSpPr>
            <p:cNvPr id="81" name="矩形 33"/>
            <p:cNvSpPr/>
            <p:nvPr/>
          </p:nvSpPr>
          <p:spPr>
            <a:xfrm>
              <a:off x="0" y="5563000"/>
              <a:ext cx="12192000" cy="1433538"/>
            </a:xfrm>
            <a:custGeom>
              <a:avLst/>
              <a:gdLst>
                <a:gd name="connsiteX0" fmla="*/ 0 w 12581397"/>
                <a:gd name="connsiteY0" fmla="*/ 0 h 2002230"/>
                <a:gd name="connsiteX1" fmla="*/ 12581397 w 12581397"/>
                <a:gd name="connsiteY1" fmla="*/ 0 h 2002230"/>
                <a:gd name="connsiteX2" fmla="*/ 12581397 w 12581397"/>
                <a:gd name="connsiteY2" fmla="*/ 2002230 h 2002230"/>
                <a:gd name="connsiteX3" fmla="*/ 0 w 12581397"/>
                <a:gd name="connsiteY3" fmla="*/ 2002230 h 2002230"/>
                <a:gd name="connsiteX4" fmla="*/ 0 w 12581397"/>
                <a:gd name="connsiteY4" fmla="*/ 0 h 2002230"/>
                <a:gd name="connsiteX0-1" fmla="*/ 0 w 12581397"/>
                <a:gd name="connsiteY0-2" fmla="*/ 0 h 2002230"/>
                <a:gd name="connsiteX1-3" fmla="*/ 6174128 w 12581397"/>
                <a:gd name="connsiteY1-4" fmla="*/ 607670 h 2002230"/>
                <a:gd name="connsiteX2-5" fmla="*/ 12581397 w 12581397"/>
                <a:gd name="connsiteY2-6" fmla="*/ 0 h 2002230"/>
                <a:gd name="connsiteX3-7" fmla="*/ 12581397 w 12581397"/>
                <a:gd name="connsiteY3-8" fmla="*/ 2002230 h 2002230"/>
                <a:gd name="connsiteX4-9" fmla="*/ 0 w 12581397"/>
                <a:gd name="connsiteY4-10" fmla="*/ 2002230 h 2002230"/>
                <a:gd name="connsiteX5" fmla="*/ 0 w 12581397"/>
                <a:gd name="connsiteY5" fmla="*/ 0 h 2002230"/>
                <a:gd name="connsiteX0-11" fmla="*/ 0 w 12581397"/>
                <a:gd name="connsiteY0-12" fmla="*/ 0 h 2002230"/>
                <a:gd name="connsiteX1-13" fmla="*/ 6188643 w 12581397"/>
                <a:gd name="connsiteY1-14" fmla="*/ 622184 h 2002230"/>
                <a:gd name="connsiteX2-15" fmla="*/ 12581397 w 12581397"/>
                <a:gd name="connsiteY2-16" fmla="*/ 0 h 2002230"/>
                <a:gd name="connsiteX3-17" fmla="*/ 12581397 w 12581397"/>
                <a:gd name="connsiteY3-18" fmla="*/ 2002230 h 2002230"/>
                <a:gd name="connsiteX4-19" fmla="*/ 0 w 12581397"/>
                <a:gd name="connsiteY4-20" fmla="*/ 2002230 h 2002230"/>
                <a:gd name="connsiteX5-21" fmla="*/ 0 w 12581397"/>
                <a:gd name="connsiteY5-22" fmla="*/ 0 h 2002230"/>
                <a:gd name="connsiteX0-23" fmla="*/ 0 w 12581397"/>
                <a:gd name="connsiteY0-24" fmla="*/ 0 h 2002230"/>
                <a:gd name="connsiteX1-25" fmla="*/ 6473222 w 12581397"/>
                <a:gd name="connsiteY1-26" fmla="*/ 651213 h 2002230"/>
                <a:gd name="connsiteX2-27" fmla="*/ 12581397 w 12581397"/>
                <a:gd name="connsiteY2-28" fmla="*/ 0 h 2002230"/>
                <a:gd name="connsiteX3-29" fmla="*/ 12581397 w 12581397"/>
                <a:gd name="connsiteY3-30" fmla="*/ 2002230 h 2002230"/>
                <a:gd name="connsiteX4-31" fmla="*/ 0 w 12581397"/>
                <a:gd name="connsiteY4-32" fmla="*/ 2002230 h 2002230"/>
                <a:gd name="connsiteX5-33" fmla="*/ 0 w 12581397"/>
                <a:gd name="connsiteY5-34" fmla="*/ 0 h 2002230"/>
                <a:gd name="connsiteX0-35" fmla="*/ 0 w 12581397"/>
                <a:gd name="connsiteY0-36" fmla="*/ 0 h 2002230"/>
                <a:gd name="connsiteX1-37" fmla="*/ 6473222 w 12581397"/>
                <a:gd name="connsiteY1-38" fmla="*/ 651213 h 2002230"/>
                <a:gd name="connsiteX2-39" fmla="*/ 12581397 w 12581397"/>
                <a:gd name="connsiteY2-40" fmla="*/ 0 h 2002230"/>
                <a:gd name="connsiteX3-41" fmla="*/ 12581397 w 12581397"/>
                <a:gd name="connsiteY3-42" fmla="*/ 2002230 h 2002230"/>
                <a:gd name="connsiteX4-43" fmla="*/ 0 w 12581397"/>
                <a:gd name="connsiteY4-44" fmla="*/ 2002230 h 2002230"/>
                <a:gd name="connsiteX5-45" fmla="*/ 0 w 12581397"/>
                <a:gd name="connsiteY5-46" fmla="*/ 0 h 2002230"/>
                <a:gd name="connsiteX0-47" fmla="*/ 0 w 12581397"/>
                <a:gd name="connsiteY0-48" fmla="*/ 0 h 2002230"/>
                <a:gd name="connsiteX1-49" fmla="*/ 6473222 w 12581397"/>
                <a:gd name="connsiteY1-50" fmla="*/ 651213 h 2002230"/>
                <a:gd name="connsiteX2-51" fmla="*/ 12581397 w 12581397"/>
                <a:gd name="connsiteY2-52" fmla="*/ 0 h 2002230"/>
                <a:gd name="connsiteX3-53" fmla="*/ 12581397 w 12581397"/>
                <a:gd name="connsiteY3-54" fmla="*/ 2002230 h 2002230"/>
                <a:gd name="connsiteX4-55" fmla="*/ 0 w 12581397"/>
                <a:gd name="connsiteY4-56" fmla="*/ 2002230 h 2002230"/>
                <a:gd name="connsiteX5-57" fmla="*/ 0 w 12581397"/>
                <a:gd name="connsiteY5-58" fmla="*/ 0 h 2002230"/>
                <a:gd name="connsiteX0-59" fmla="*/ 0 w 12581397"/>
                <a:gd name="connsiteY0-60" fmla="*/ 0 h 2002230"/>
                <a:gd name="connsiteX1-61" fmla="*/ 6368378 w 12581397"/>
                <a:gd name="connsiteY1-62" fmla="*/ 665727 h 2002230"/>
                <a:gd name="connsiteX2-63" fmla="*/ 12581397 w 12581397"/>
                <a:gd name="connsiteY2-64" fmla="*/ 0 h 2002230"/>
                <a:gd name="connsiteX3-65" fmla="*/ 12581397 w 12581397"/>
                <a:gd name="connsiteY3-66" fmla="*/ 2002230 h 2002230"/>
                <a:gd name="connsiteX4-67" fmla="*/ 0 w 12581397"/>
                <a:gd name="connsiteY4-68" fmla="*/ 2002230 h 2002230"/>
                <a:gd name="connsiteX5-69" fmla="*/ 0 w 12581397"/>
                <a:gd name="connsiteY5-70" fmla="*/ 0 h 2002230"/>
                <a:gd name="connsiteX0-71" fmla="*/ 0 w 12581397"/>
                <a:gd name="connsiteY0-72" fmla="*/ 0 h 2002230"/>
                <a:gd name="connsiteX1-73" fmla="*/ 6368378 w 12581397"/>
                <a:gd name="connsiteY1-74" fmla="*/ 665727 h 2002230"/>
                <a:gd name="connsiteX2-75" fmla="*/ 12581397 w 12581397"/>
                <a:gd name="connsiteY2-76" fmla="*/ 0 h 2002230"/>
                <a:gd name="connsiteX3-77" fmla="*/ 12581397 w 12581397"/>
                <a:gd name="connsiteY3-78" fmla="*/ 2002230 h 2002230"/>
                <a:gd name="connsiteX4-79" fmla="*/ 0 w 12581397"/>
                <a:gd name="connsiteY4-80" fmla="*/ 2002230 h 2002230"/>
                <a:gd name="connsiteX5-81" fmla="*/ 0 w 12581397"/>
                <a:gd name="connsiteY5-82" fmla="*/ 0 h 2002230"/>
                <a:gd name="connsiteX0-83" fmla="*/ 0 w 12581397"/>
                <a:gd name="connsiteY0-84" fmla="*/ 0 h 2002230"/>
                <a:gd name="connsiteX1-85" fmla="*/ 6368378 w 12581397"/>
                <a:gd name="connsiteY1-86" fmla="*/ 665727 h 2002230"/>
                <a:gd name="connsiteX2-87" fmla="*/ 12581397 w 12581397"/>
                <a:gd name="connsiteY2-88" fmla="*/ 0 h 2002230"/>
                <a:gd name="connsiteX3-89" fmla="*/ 12581397 w 12581397"/>
                <a:gd name="connsiteY3-90" fmla="*/ 2002230 h 2002230"/>
                <a:gd name="connsiteX4-91" fmla="*/ 0 w 12581397"/>
                <a:gd name="connsiteY4-92" fmla="*/ 2002230 h 2002230"/>
                <a:gd name="connsiteX5-93" fmla="*/ 0 w 12581397"/>
                <a:gd name="connsiteY5-94" fmla="*/ 0 h 2002230"/>
                <a:gd name="connsiteX0-95" fmla="*/ 0 w 12581397"/>
                <a:gd name="connsiteY0-96" fmla="*/ 0 h 2002230"/>
                <a:gd name="connsiteX1-97" fmla="*/ 6368378 w 12581397"/>
                <a:gd name="connsiteY1-98" fmla="*/ 665727 h 2002230"/>
                <a:gd name="connsiteX2-99" fmla="*/ 12581397 w 12581397"/>
                <a:gd name="connsiteY2-100" fmla="*/ 0 h 2002230"/>
                <a:gd name="connsiteX3-101" fmla="*/ 12581397 w 12581397"/>
                <a:gd name="connsiteY3-102" fmla="*/ 2002230 h 2002230"/>
                <a:gd name="connsiteX4-103" fmla="*/ 0 w 12581397"/>
                <a:gd name="connsiteY4-104" fmla="*/ 2002230 h 2002230"/>
                <a:gd name="connsiteX5-105" fmla="*/ 0 w 12581397"/>
                <a:gd name="connsiteY5-106" fmla="*/ 0 h 20022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12581397" h="2002230">
                  <a:moveTo>
                    <a:pt x="0" y="0"/>
                  </a:moveTo>
                  <a:cubicBezTo>
                    <a:pt x="1075909" y="-643"/>
                    <a:pt x="5037845" y="550256"/>
                    <a:pt x="6368378" y="665727"/>
                  </a:cubicBezTo>
                  <a:cubicBezTo>
                    <a:pt x="7735425" y="487361"/>
                    <a:pt x="10510391" y="221909"/>
                    <a:pt x="12581397" y="0"/>
                  </a:cubicBezTo>
                  <a:lnTo>
                    <a:pt x="12581397" y="2002230"/>
                  </a:lnTo>
                  <a:lnTo>
                    <a:pt x="0" y="200223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7" name="îşḷïďè"/>
            <p:cNvSpPr/>
            <p:nvPr/>
          </p:nvSpPr>
          <p:spPr>
            <a:xfrm>
              <a:off x="3873955" y="3131103"/>
              <a:ext cx="4496383" cy="2230267"/>
            </a:xfrm>
            <a:custGeom>
              <a:avLst/>
              <a:gdLst>
                <a:gd name="connsiteX0" fmla="*/ 2184336 w 4368695"/>
                <a:gd name="connsiteY0" fmla="*/ 0 h 2184916"/>
                <a:gd name="connsiteX1" fmla="*/ 2238431 w 4368695"/>
                <a:gd name="connsiteY1" fmla="*/ 708 h 2184916"/>
                <a:gd name="connsiteX2" fmla="*/ 2238366 w 4368695"/>
                <a:gd name="connsiteY2" fmla="*/ 3340 h 2184916"/>
                <a:gd name="connsiteX3" fmla="*/ 2369596 w 4368695"/>
                <a:gd name="connsiteY3" fmla="*/ 7665 h 2184916"/>
                <a:gd name="connsiteX4" fmla="*/ 4368386 w 4368695"/>
                <a:gd name="connsiteY4" fmla="*/ 2146622 h 2184916"/>
                <a:gd name="connsiteX5" fmla="*/ 4368695 w 4368695"/>
                <a:gd name="connsiteY5" fmla="*/ 2184916 h 2184916"/>
                <a:gd name="connsiteX6" fmla="*/ 4273926 w 4368695"/>
                <a:gd name="connsiteY6" fmla="*/ 2178483 h 2184916"/>
                <a:gd name="connsiteX7" fmla="*/ 2398019 w 4368695"/>
                <a:gd name="connsiteY7" fmla="*/ 99116 h 2184916"/>
                <a:gd name="connsiteX8" fmla="*/ 2236184 w 4368695"/>
                <a:gd name="connsiteY8" fmla="*/ 90942 h 2184916"/>
                <a:gd name="connsiteX9" fmla="*/ 2236151 w 4368695"/>
                <a:gd name="connsiteY9" fmla="*/ 92252 h 2184916"/>
                <a:gd name="connsiteX10" fmla="*/ 92335 w 4368695"/>
                <a:gd name="connsiteY10" fmla="*/ 2133126 h 2184916"/>
                <a:gd name="connsiteX11" fmla="*/ 91610 w 4368695"/>
                <a:gd name="connsiteY11" fmla="*/ 2184916 h 2184916"/>
                <a:gd name="connsiteX12" fmla="*/ 0 w 4368695"/>
                <a:gd name="connsiteY12" fmla="*/ 2184916 h 2184916"/>
                <a:gd name="connsiteX13" fmla="*/ 1961001 w 4368695"/>
                <a:gd name="connsiteY13" fmla="*/ 11281 h 2184916"/>
                <a:gd name="connsiteX14" fmla="*/ 2146132 w 4368695"/>
                <a:gd name="connsiteY14" fmla="*/ 1930 h 2184916"/>
                <a:gd name="connsiteX15" fmla="*/ 2146101 w 4368695"/>
                <a:gd name="connsiteY15" fmla="*/ 299 h 2184916"/>
                <a:gd name="connsiteX16" fmla="*/ 2165654 w 4368695"/>
                <a:gd name="connsiteY16" fmla="*/ 944 h 218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368695" h="2184916">
                  <a:moveTo>
                    <a:pt x="2184336" y="0"/>
                  </a:moveTo>
                  <a:cubicBezTo>
                    <a:pt x="2202368" y="0"/>
                    <a:pt x="2220399" y="202"/>
                    <a:pt x="2238431" y="708"/>
                  </a:cubicBezTo>
                  <a:lnTo>
                    <a:pt x="2238366" y="3340"/>
                  </a:lnTo>
                  <a:lnTo>
                    <a:pt x="2369596" y="7665"/>
                  </a:lnTo>
                  <a:cubicBezTo>
                    <a:pt x="3472831" y="100237"/>
                    <a:pt x="4348514" y="1015502"/>
                    <a:pt x="4368386" y="2146622"/>
                  </a:cubicBezTo>
                  <a:cubicBezTo>
                    <a:pt x="4368592" y="2159387"/>
                    <a:pt x="4368695" y="2172151"/>
                    <a:pt x="4368695" y="2184916"/>
                  </a:cubicBezTo>
                  <a:lnTo>
                    <a:pt x="4273926" y="2178483"/>
                  </a:lnTo>
                  <a:cubicBezTo>
                    <a:pt x="4273926" y="1096188"/>
                    <a:pt x="3451668" y="206144"/>
                    <a:pt x="2398019" y="99116"/>
                  </a:cubicBezTo>
                  <a:lnTo>
                    <a:pt x="2236184" y="90942"/>
                  </a:lnTo>
                  <a:lnTo>
                    <a:pt x="2236151" y="92252"/>
                  </a:lnTo>
                  <a:cubicBezTo>
                    <a:pt x="1080769" y="63626"/>
                    <a:pt x="120938" y="977345"/>
                    <a:pt x="92335" y="2133126"/>
                  </a:cubicBezTo>
                  <a:cubicBezTo>
                    <a:pt x="91921" y="2150322"/>
                    <a:pt x="91610" y="2167619"/>
                    <a:pt x="91610" y="2184916"/>
                  </a:cubicBezTo>
                  <a:lnTo>
                    <a:pt x="0" y="2184916"/>
                  </a:lnTo>
                  <a:cubicBezTo>
                    <a:pt x="0" y="1053672"/>
                    <a:pt x="859541" y="123174"/>
                    <a:pt x="1961001" y="11281"/>
                  </a:cubicBezTo>
                  <a:lnTo>
                    <a:pt x="2146132" y="1930"/>
                  </a:lnTo>
                  <a:lnTo>
                    <a:pt x="2146101" y="299"/>
                  </a:lnTo>
                  <a:lnTo>
                    <a:pt x="2165654" y="944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43000" r="43000" b="100000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459354" y="4768121"/>
              <a:ext cx="780821" cy="78082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DDAF3E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7876341" y="4807158"/>
              <a:ext cx="780821" cy="780821"/>
              <a:chOff x="8324883" y="4626970"/>
              <a:chExt cx="905392" cy="905391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8324883" y="4626970"/>
                <a:ext cx="905392" cy="90539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DDAF3E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</p:txBody>
          </p:sp>
          <p:pic>
            <p:nvPicPr>
              <p:cNvPr id="70" name="图形 69" descr="剧院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539125" y="4816305"/>
                <a:ext cx="516796" cy="516797"/>
              </a:xfrm>
              <a:prstGeom prst="rect">
                <a:avLst/>
              </a:prstGeom>
              <a:effectLst>
                <a:outerShdw blurRad="50800" dist="63500" algn="l" rotWithShape="0">
                  <a:prstClr val="black">
                    <a:alpha val="20000"/>
                  </a:prstClr>
                </a:outerShdw>
              </a:effectLst>
            </p:spPr>
          </p:pic>
        </p:grpSp>
        <p:sp>
          <p:nvSpPr>
            <p:cNvPr id="149" name="椭圆 148"/>
            <p:cNvSpPr/>
            <p:nvPr/>
          </p:nvSpPr>
          <p:spPr>
            <a:xfrm>
              <a:off x="5705589" y="2685296"/>
              <a:ext cx="780821" cy="78082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DDAF3E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248038" y="3385136"/>
              <a:ext cx="780821" cy="78082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DDAF3E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042544" y="4473382"/>
              <a:ext cx="2426459" cy="1025397"/>
              <a:chOff x="417808" y="4236842"/>
              <a:chExt cx="2813570" cy="1188986"/>
            </a:xfrm>
          </p:grpSpPr>
          <p:sp>
            <p:nvSpPr>
              <p:cNvPr id="61" name="文本框 60"/>
              <p:cNvSpPr txBox="1"/>
              <p:nvPr/>
            </p:nvSpPr>
            <p:spPr>
              <a:xfrm>
                <a:off x="417808" y="4236842"/>
                <a:ext cx="2813570" cy="479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 b="1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5400000" scaled="0"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证照管理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661479" y="4725568"/>
                <a:ext cx="2404566" cy="700260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OPPOSans R" panose="00020600040101010101" pitchFamily="18" charset="-122"/>
                  </a:rPr>
                  <a:t>完成了公司的营业执照年审工作。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252687" y="2720015"/>
              <a:ext cx="2683945" cy="1309726"/>
              <a:chOff x="-110516" y="4052427"/>
              <a:chExt cx="3112135" cy="1518676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103227" y="4052427"/>
                <a:ext cx="2598359" cy="479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 b="1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5400000" scaled="0"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档案管理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-110516" y="4567508"/>
                <a:ext cx="3112135" cy="1003595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140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</a:rPr>
                  <a:t>认真做好档案合同的管理，共归档合同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</a:rPr>
                  <a:t>XX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</a:rPr>
                  <a:t>份并建立清晰的合同台账。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4737219" y="1278258"/>
              <a:ext cx="3022899" cy="1029829"/>
              <a:chOff x="528995" y="3996112"/>
              <a:chExt cx="3505165" cy="1194124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429404" y="3996112"/>
                <a:ext cx="1454943" cy="473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 b="1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5400000" scaled="0"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资产管理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528995" y="4498190"/>
                <a:ext cx="3505165" cy="692046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>
                <a:defPPr>
                  <a:defRPr lang="zh-CN"/>
                </a:defPPr>
                <a:lvl1pPr marR="0" lvl="0" indent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1400" b="0" i="0" u="none" strike="noStrike" cap="none" spc="0" normalizeH="0" baseline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全年进行两次固定资产盘点，随时更新资产台账、资产入库出库信息。</a:t>
                </a:r>
                <a:endParaRPr lang="zh-CN" altLang="en-US" dirty="0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209881" y="2594318"/>
              <a:ext cx="2962330" cy="1274895"/>
              <a:chOff x="1214527" y="4027994"/>
              <a:chExt cx="3434932" cy="1478287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431249" y="4027994"/>
                <a:ext cx="2445985" cy="479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 b="1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5400000" scaled="0"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报表上报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214527" y="4514457"/>
                <a:ext cx="3434932" cy="991824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>
                <a:defPPr>
                  <a:defRPr lang="zh-CN"/>
                </a:defPPr>
                <a:lvl1pPr marR="0" lvl="0" indent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1400" b="0" i="0" u="none" strike="noStrike" cap="none" spc="0" normalizeH="0" baseline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能够按照上级要求上报各项材料及文件，资料数据准确且无一次迟报漏报发生。</a:t>
                </a:r>
                <a:endParaRPr lang="zh-CN" altLang="en-US" dirty="0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8743714" y="4474129"/>
              <a:ext cx="2428497" cy="1261231"/>
              <a:chOff x="998755" y="4114978"/>
              <a:chExt cx="2815932" cy="1462444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1309948" y="4114978"/>
                <a:ext cx="2088890" cy="463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 b="1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5400000" scaled="0"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会议组织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998755" y="4585598"/>
                <a:ext cx="2815932" cy="991824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OPPOSans R" panose="00020600040101010101" pitchFamily="18" charset="-122"/>
                  </a:rPr>
                  <a:t>制定会议管理规定，组织大小会议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OPPOSans R" panose="00020600040101010101" pitchFamily="18" charset="-122"/>
                  </a:rPr>
                  <a:t>XX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OPPOSans R" panose="00020600040101010101" pitchFamily="18" charset="-122"/>
                  </a:rPr>
                  <a:t>次，每次均有会议记录。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</p:txBody>
          </p:sp>
        </p:grpSp>
        <p:sp>
          <p:nvSpPr>
            <p:cNvPr id="151" name="stamp_65696"/>
            <p:cNvSpPr/>
            <p:nvPr/>
          </p:nvSpPr>
          <p:spPr>
            <a:xfrm>
              <a:off x="5941203" y="2810008"/>
              <a:ext cx="309591" cy="469256"/>
            </a:xfrm>
            <a:custGeom>
              <a:avLst/>
              <a:gdLst>
                <a:gd name="connsiteX0" fmla="*/ 42403 w 380961"/>
                <a:gd name="connsiteY0" fmla="*/ 524911 h 577432"/>
                <a:gd name="connsiteX1" fmla="*/ 338558 w 380961"/>
                <a:gd name="connsiteY1" fmla="*/ 524911 h 577432"/>
                <a:gd name="connsiteX2" fmla="*/ 364391 w 380961"/>
                <a:gd name="connsiteY2" fmla="*/ 550711 h 577432"/>
                <a:gd name="connsiteX3" fmla="*/ 338558 w 380961"/>
                <a:gd name="connsiteY3" fmla="*/ 577432 h 577432"/>
                <a:gd name="connsiteX4" fmla="*/ 42403 w 380961"/>
                <a:gd name="connsiteY4" fmla="*/ 577432 h 577432"/>
                <a:gd name="connsiteX5" fmla="*/ 16570 w 380961"/>
                <a:gd name="connsiteY5" fmla="*/ 550711 h 577432"/>
                <a:gd name="connsiteX6" fmla="*/ 42403 w 380961"/>
                <a:gd name="connsiteY6" fmla="*/ 524911 h 577432"/>
                <a:gd name="connsiteX7" fmla="*/ 190020 w 380961"/>
                <a:gd name="connsiteY7" fmla="*/ 52496 h 577432"/>
                <a:gd name="connsiteX8" fmla="*/ 105157 w 380961"/>
                <a:gd name="connsiteY8" fmla="*/ 138146 h 577432"/>
                <a:gd name="connsiteX9" fmla="*/ 190020 w 380961"/>
                <a:gd name="connsiteY9" fmla="*/ 222876 h 577432"/>
                <a:gd name="connsiteX10" fmla="*/ 275805 w 380961"/>
                <a:gd name="connsiteY10" fmla="*/ 138146 h 577432"/>
                <a:gd name="connsiteX11" fmla="*/ 190020 w 380961"/>
                <a:gd name="connsiteY11" fmla="*/ 52496 h 577432"/>
                <a:gd name="connsiteX12" fmla="*/ 190020 w 380961"/>
                <a:gd name="connsiteY12" fmla="*/ 0 h 577432"/>
                <a:gd name="connsiteX13" fmla="*/ 328383 w 380961"/>
                <a:gd name="connsiteY13" fmla="*/ 138146 h 577432"/>
                <a:gd name="connsiteX14" fmla="*/ 261969 w 380961"/>
                <a:gd name="connsiteY14" fmla="*/ 255110 h 577432"/>
                <a:gd name="connsiteX15" fmla="*/ 269348 w 380961"/>
                <a:gd name="connsiteY15" fmla="*/ 270767 h 577432"/>
                <a:gd name="connsiteX16" fmla="*/ 265658 w 380961"/>
                <a:gd name="connsiteY16" fmla="*/ 281819 h 577432"/>
                <a:gd name="connsiteX17" fmla="*/ 269348 w 380961"/>
                <a:gd name="connsiteY17" fmla="*/ 292870 h 577432"/>
                <a:gd name="connsiteX18" fmla="*/ 249055 w 380961"/>
                <a:gd name="connsiteY18" fmla="*/ 317737 h 577432"/>
                <a:gd name="connsiteX19" fmla="*/ 249055 w 380961"/>
                <a:gd name="connsiteY19" fmla="*/ 345366 h 577432"/>
                <a:gd name="connsiteX20" fmla="*/ 380961 w 380961"/>
                <a:gd name="connsiteY20" fmla="*/ 433780 h 577432"/>
                <a:gd name="connsiteX21" fmla="*/ 380961 w 380961"/>
                <a:gd name="connsiteY21" fmla="*/ 473382 h 577432"/>
                <a:gd name="connsiteX22" fmla="*/ 354211 w 380961"/>
                <a:gd name="connsiteY22" fmla="*/ 499169 h 577432"/>
                <a:gd name="connsiteX23" fmla="*/ 25828 w 380961"/>
                <a:gd name="connsiteY23" fmla="*/ 499169 h 577432"/>
                <a:gd name="connsiteX24" fmla="*/ 0 w 380961"/>
                <a:gd name="connsiteY24" fmla="*/ 473382 h 577432"/>
                <a:gd name="connsiteX25" fmla="*/ 0 w 380961"/>
                <a:gd name="connsiteY25" fmla="*/ 433780 h 577432"/>
                <a:gd name="connsiteX26" fmla="*/ 130984 w 380961"/>
                <a:gd name="connsiteY26" fmla="*/ 345366 h 577432"/>
                <a:gd name="connsiteX27" fmla="*/ 130984 w 380961"/>
                <a:gd name="connsiteY27" fmla="*/ 317737 h 577432"/>
                <a:gd name="connsiteX28" fmla="*/ 111614 w 380961"/>
                <a:gd name="connsiteY28" fmla="*/ 292870 h 577432"/>
                <a:gd name="connsiteX29" fmla="*/ 114381 w 380961"/>
                <a:gd name="connsiteY29" fmla="*/ 281819 h 577432"/>
                <a:gd name="connsiteX30" fmla="*/ 111614 w 380961"/>
                <a:gd name="connsiteY30" fmla="*/ 270767 h 577432"/>
                <a:gd name="connsiteX31" fmla="*/ 118070 w 380961"/>
                <a:gd name="connsiteY31" fmla="*/ 255110 h 577432"/>
                <a:gd name="connsiteX32" fmla="*/ 52578 w 380961"/>
                <a:gd name="connsiteY32" fmla="*/ 138146 h 577432"/>
                <a:gd name="connsiteX33" fmla="*/ 190020 w 380961"/>
                <a:gd name="connsiteY33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80961" h="577432">
                  <a:moveTo>
                    <a:pt x="42403" y="524911"/>
                  </a:moveTo>
                  <a:lnTo>
                    <a:pt x="338558" y="524911"/>
                  </a:lnTo>
                  <a:cubicBezTo>
                    <a:pt x="352397" y="524911"/>
                    <a:pt x="364391" y="535968"/>
                    <a:pt x="364391" y="550711"/>
                  </a:cubicBezTo>
                  <a:cubicBezTo>
                    <a:pt x="364391" y="565454"/>
                    <a:pt x="352397" y="577432"/>
                    <a:pt x="338558" y="577432"/>
                  </a:cubicBezTo>
                  <a:lnTo>
                    <a:pt x="42403" y="577432"/>
                  </a:lnTo>
                  <a:cubicBezTo>
                    <a:pt x="27641" y="577432"/>
                    <a:pt x="16570" y="565454"/>
                    <a:pt x="16570" y="550711"/>
                  </a:cubicBezTo>
                  <a:cubicBezTo>
                    <a:pt x="16570" y="535968"/>
                    <a:pt x="27641" y="524911"/>
                    <a:pt x="42403" y="524911"/>
                  </a:cubicBezTo>
                  <a:close/>
                  <a:moveTo>
                    <a:pt x="190020" y="52496"/>
                  </a:moveTo>
                  <a:cubicBezTo>
                    <a:pt x="142976" y="52496"/>
                    <a:pt x="105157" y="91176"/>
                    <a:pt x="105157" y="138146"/>
                  </a:cubicBezTo>
                  <a:cubicBezTo>
                    <a:pt x="105157" y="185116"/>
                    <a:pt x="142976" y="222876"/>
                    <a:pt x="190020" y="222876"/>
                  </a:cubicBezTo>
                  <a:cubicBezTo>
                    <a:pt x="237063" y="222876"/>
                    <a:pt x="275805" y="185116"/>
                    <a:pt x="275805" y="138146"/>
                  </a:cubicBezTo>
                  <a:cubicBezTo>
                    <a:pt x="275805" y="90256"/>
                    <a:pt x="237063" y="52496"/>
                    <a:pt x="190020" y="52496"/>
                  </a:cubicBezTo>
                  <a:close/>
                  <a:moveTo>
                    <a:pt x="190020" y="0"/>
                  </a:moveTo>
                  <a:cubicBezTo>
                    <a:pt x="266581" y="0"/>
                    <a:pt x="328383" y="61705"/>
                    <a:pt x="328383" y="138146"/>
                  </a:cubicBezTo>
                  <a:cubicBezTo>
                    <a:pt x="328383" y="186958"/>
                    <a:pt x="301633" y="231165"/>
                    <a:pt x="261969" y="255110"/>
                  </a:cubicBezTo>
                  <a:cubicBezTo>
                    <a:pt x="266581" y="259715"/>
                    <a:pt x="269348" y="264320"/>
                    <a:pt x="269348" y="270767"/>
                  </a:cubicBezTo>
                  <a:cubicBezTo>
                    <a:pt x="269348" y="275372"/>
                    <a:pt x="268426" y="279056"/>
                    <a:pt x="265658" y="281819"/>
                  </a:cubicBezTo>
                  <a:cubicBezTo>
                    <a:pt x="268426" y="285502"/>
                    <a:pt x="269348" y="289186"/>
                    <a:pt x="269348" y="292870"/>
                  </a:cubicBezTo>
                  <a:cubicBezTo>
                    <a:pt x="269348" y="303922"/>
                    <a:pt x="261046" y="312211"/>
                    <a:pt x="249055" y="317737"/>
                  </a:cubicBezTo>
                  <a:lnTo>
                    <a:pt x="249055" y="345366"/>
                  </a:lnTo>
                  <a:cubicBezTo>
                    <a:pt x="359745" y="361943"/>
                    <a:pt x="380961" y="419965"/>
                    <a:pt x="380961" y="433780"/>
                  </a:cubicBezTo>
                  <a:lnTo>
                    <a:pt x="380961" y="473382"/>
                  </a:lnTo>
                  <a:cubicBezTo>
                    <a:pt x="380961" y="487196"/>
                    <a:pt x="368970" y="499169"/>
                    <a:pt x="354211" y="499169"/>
                  </a:cubicBezTo>
                  <a:lnTo>
                    <a:pt x="25828" y="499169"/>
                  </a:lnTo>
                  <a:cubicBezTo>
                    <a:pt x="11991" y="499169"/>
                    <a:pt x="0" y="487196"/>
                    <a:pt x="0" y="473382"/>
                  </a:cubicBezTo>
                  <a:lnTo>
                    <a:pt x="0" y="433780"/>
                  </a:lnTo>
                  <a:cubicBezTo>
                    <a:pt x="0" y="419965"/>
                    <a:pt x="20294" y="361022"/>
                    <a:pt x="130984" y="345366"/>
                  </a:cubicBezTo>
                  <a:lnTo>
                    <a:pt x="130984" y="317737"/>
                  </a:lnTo>
                  <a:cubicBezTo>
                    <a:pt x="118993" y="312211"/>
                    <a:pt x="111614" y="303922"/>
                    <a:pt x="111614" y="292870"/>
                  </a:cubicBezTo>
                  <a:cubicBezTo>
                    <a:pt x="111614" y="289186"/>
                    <a:pt x="112536" y="285502"/>
                    <a:pt x="114381" y="281819"/>
                  </a:cubicBezTo>
                  <a:cubicBezTo>
                    <a:pt x="112536" y="279056"/>
                    <a:pt x="111614" y="275372"/>
                    <a:pt x="111614" y="270767"/>
                  </a:cubicBezTo>
                  <a:cubicBezTo>
                    <a:pt x="111614" y="264320"/>
                    <a:pt x="114381" y="259715"/>
                    <a:pt x="118070" y="255110"/>
                  </a:cubicBezTo>
                  <a:cubicBezTo>
                    <a:pt x="79329" y="231165"/>
                    <a:pt x="52578" y="186958"/>
                    <a:pt x="52578" y="138146"/>
                  </a:cubicBezTo>
                  <a:cubicBezTo>
                    <a:pt x="52578" y="61705"/>
                    <a:pt x="114381" y="0"/>
                    <a:pt x="1900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030084" y="3375418"/>
              <a:ext cx="780821" cy="780821"/>
              <a:chOff x="3888836" y="3163570"/>
              <a:chExt cx="780821" cy="780821"/>
            </a:xfrm>
          </p:grpSpPr>
          <p:sp>
            <p:nvSpPr>
              <p:cNvPr id="153" name="椭圆 152"/>
              <p:cNvSpPr/>
              <p:nvPr/>
            </p:nvSpPr>
            <p:spPr>
              <a:xfrm>
                <a:off x="3888836" y="3163570"/>
                <a:ext cx="780821" cy="78082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DDAF3E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155" name="three-boxed-cabinet_20270"/>
              <p:cNvSpPr/>
              <p:nvPr/>
            </p:nvSpPr>
            <p:spPr>
              <a:xfrm>
                <a:off x="4108269" y="3325639"/>
                <a:ext cx="332557" cy="453741"/>
              </a:xfrm>
              <a:custGeom>
                <a:avLst/>
                <a:gdLst>
                  <a:gd name="connsiteX0" fmla="*/ 107384 w 445197"/>
                  <a:gd name="connsiteY0" fmla="*/ 486819 h 607427"/>
                  <a:gd name="connsiteX1" fmla="*/ 107384 w 445197"/>
                  <a:gd name="connsiteY1" fmla="*/ 557432 h 607427"/>
                  <a:gd name="connsiteX2" fmla="*/ 337813 w 445197"/>
                  <a:gd name="connsiteY2" fmla="*/ 557432 h 607427"/>
                  <a:gd name="connsiteX3" fmla="*/ 337813 w 445197"/>
                  <a:gd name="connsiteY3" fmla="*/ 486819 h 607427"/>
                  <a:gd name="connsiteX4" fmla="*/ 310450 w 445197"/>
                  <a:gd name="connsiteY4" fmla="*/ 486819 h 607427"/>
                  <a:gd name="connsiteX5" fmla="*/ 310450 w 445197"/>
                  <a:gd name="connsiteY5" fmla="*/ 530115 h 607427"/>
                  <a:gd name="connsiteX6" fmla="*/ 134747 w 445197"/>
                  <a:gd name="connsiteY6" fmla="*/ 530115 h 607427"/>
                  <a:gd name="connsiteX7" fmla="*/ 134747 w 445197"/>
                  <a:gd name="connsiteY7" fmla="*/ 486819 h 607427"/>
                  <a:gd name="connsiteX8" fmla="*/ 0 w 445197"/>
                  <a:gd name="connsiteY8" fmla="*/ 423251 h 607427"/>
                  <a:gd name="connsiteX9" fmla="*/ 445197 w 445197"/>
                  <a:gd name="connsiteY9" fmla="*/ 423251 h 607427"/>
                  <a:gd name="connsiteX10" fmla="*/ 445197 w 445197"/>
                  <a:gd name="connsiteY10" fmla="*/ 607427 h 607427"/>
                  <a:gd name="connsiteX11" fmla="*/ 0 w 445197"/>
                  <a:gd name="connsiteY11" fmla="*/ 607427 h 607427"/>
                  <a:gd name="connsiteX12" fmla="*/ 107384 w 445197"/>
                  <a:gd name="connsiteY12" fmla="*/ 275285 h 607427"/>
                  <a:gd name="connsiteX13" fmla="*/ 107384 w 445197"/>
                  <a:gd name="connsiteY13" fmla="*/ 345885 h 607427"/>
                  <a:gd name="connsiteX14" fmla="*/ 337813 w 445197"/>
                  <a:gd name="connsiteY14" fmla="*/ 345885 h 607427"/>
                  <a:gd name="connsiteX15" fmla="*/ 337813 w 445197"/>
                  <a:gd name="connsiteY15" fmla="*/ 275285 h 607427"/>
                  <a:gd name="connsiteX16" fmla="*/ 310450 w 445197"/>
                  <a:gd name="connsiteY16" fmla="*/ 275285 h 607427"/>
                  <a:gd name="connsiteX17" fmla="*/ 310450 w 445197"/>
                  <a:gd name="connsiteY17" fmla="*/ 318572 h 607427"/>
                  <a:gd name="connsiteX18" fmla="*/ 134747 w 445197"/>
                  <a:gd name="connsiteY18" fmla="*/ 318572 h 607427"/>
                  <a:gd name="connsiteX19" fmla="*/ 134747 w 445197"/>
                  <a:gd name="connsiteY19" fmla="*/ 275285 h 607427"/>
                  <a:gd name="connsiteX20" fmla="*/ 0 w 445197"/>
                  <a:gd name="connsiteY20" fmla="*/ 211555 h 607427"/>
                  <a:gd name="connsiteX21" fmla="*/ 445197 w 445197"/>
                  <a:gd name="connsiteY21" fmla="*/ 211555 h 607427"/>
                  <a:gd name="connsiteX22" fmla="*/ 445197 w 445197"/>
                  <a:gd name="connsiteY22" fmla="*/ 395872 h 607427"/>
                  <a:gd name="connsiteX23" fmla="*/ 0 w 445197"/>
                  <a:gd name="connsiteY23" fmla="*/ 395872 h 607427"/>
                  <a:gd name="connsiteX24" fmla="*/ 107384 w 445197"/>
                  <a:gd name="connsiteY24" fmla="*/ 63568 h 607427"/>
                  <a:gd name="connsiteX25" fmla="*/ 107384 w 445197"/>
                  <a:gd name="connsiteY25" fmla="*/ 134353 h 607427"/>
                  <a:gd name="connsiteX26" fmla="*/ 337813 w 445197"/>
                  <a:gd name="connsiteY26" fmla="*/ 134353 h 607427"/>
                  <a:gd name="connsiteX27" fmla="*/ 337813 w 445197"/>
                  <a:gd name="connsiteY27" fmla="*/ 63568 h 607427"/>
                  <a:gd name="connsiteX28" fmla="*/ 310450 w 445197"/>
                  <a:gd name="connsiteY28" fmla="*/ 63568 h 607427"/>
                  <a:gd name="connsiteX29" fmla="*/ 310450 w 445197"/>
                  <a:gd name="connsiteY29" fmla="*/ 106864 h 607427"/>
                  <a:gd name="connsiteX30" fmla="*/ 134747 w 445197"/>
                  <a:gd name="connsiteY30" fmla="*/ 106864 h 607427"/>
                  <a:gd name="connsiteX31" fmla="*/ 134747 w 445197"/>
                  <a:gd name="connsiteY31" fmla="*/ 63568 h 607427"/>
                  <a:gd name="connsiteX32" fmla="*/ 0 w 445197"/>
                  <a:gd name="connsiteY32" fmla="*/ 0 h 607427"/>
                  <a:gd name="connsiteX33" fmla="*/ 445197 w 445197"/>
                  <a:gd name="connsiteY33" fmla="*/ 0 h 607427"/>
                  <a:gd name="connsiteX34" fmla="*/ 445197 w 445197"/>
                  <a:gd name="connsiteY34" fmla="*/ 184176 h 607427"/>
                  <a:gd name="connsiteX35" fmla="*/ 0 w 445197"/>
                  <a:gd name="connsiteY35" fmla="*/ 184176 h 607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45197" h="607427">
                    <a:moveTo>
                      <a:pt x="107384" y="486819"/>
                    </a:moveTo>
                    <a:lnTo>
                      <a:pt x="107384" y="557432"/>
                    </a:lnTo>
                    <a:lnTo>
                      <a:pt x="337813" y="557432"/>
                    </a:lnTo>
                    <a:lnTo>
                      <a:pt x="337813" y="486819"/>
                    </a:lnTo>
                    <a:lnTo>
                      <a:pt x="310450" y="486819"/>
                    </a:lnTo>
                    <a:lnTo>
                      <a:pt x="310450" y="530115"/>
                    </a:lnTo>
                    <a:lnTo>
                      <a:pt x="134747" y="530115"/>
                    </a:lnTo>
                    <a:lnTo>
                      <a:pt x="134747" y="486819"/>
                    </a:lnTo>
                    <a:close/>
                    <a:moveTo>
                      <a:pt x="0" y="423251"/>
                    </a:moveTo>
                    <a:lnTo>
                      <a:pt x="445197" y="423251"/>
                    </a:lnTo>
                    <a:lnTo>
                      <a:pt x="445197" y="607427"/>
                    </a:lnTo>
                    <a:lnTo>
                      <a:pt x="0" y="607427"/>
                    </a:lnTo>
                    <a:close/>
                    <a:moveTo>
                      <a:pt x="107384" y="275285"/>
                    </a:moveTo>
                    <a:lnTo>
                      <a:pt x="107384" y="345885"/>
                    </a:lnTo>
                    <a:lnTo>
                      <a:pt x="337813" y="345885"/>
                    </a:lnTo>
                    <a:lnTo>
                      <a:pt x="337813" y="275285"/>
                    </a:lnTo>
                    <a:lnTo>
                      <a:pt x="310450" y="275285"/>
                    </a:lnTo>
                    <a:lnTo>
                      <a:pt x="310450" y="318572"/>
                    </a:lnTo>
                    <a:lnTo>
                      <a:pt x="134747" y="318572"/>
                    </a:lnTo>
                    <a:lnTo>
                      <a:pt x="134747" y="275285"/>
                    </a:lnTo>
                    <a:close/>
                    <a:moveTo>
                      <a:pt x="0" y="211555"/>
                    </a:moveTo>
                    <a:lnTo>
                      <a:pt x="445197" y="211555"/>
                    </a:lnTo>
                    <a:lnTo>
                      <a:pt x="445197" y="395872"/>
                    </a:lnTo>
                    <a:lnTo>
                      <a:pt x="0" y="395872"/>
                    </a:lnTo>
                    <a:close/>
                    <a:moveTo>
                      <a:pt x="107384" y="63568"/>
                    </a:moveTo>
                    <a:lnTo>
                      <a:pt x="107384" y="134353"/>
                    </a:lnTo>
                    <a:lnTo>
                      <a:pt x="337813" y="134353"/>
                    </a:lnTo>
                    <a:lnTo>
                      <a:pt x="337813" y="63568"/>
                    </a:lnTo>
                    <a:lnTo>
                      <a:pt x="310450" y="63568"/>
                    </a:lnTo>
                    <a:lnTo>
                      <a:pt x="310450" y="106864"/>
                    </a:lnTo>
                    <a:lnTo>
                      <a:pt x="134747" y="106864"/>
                    </a:lnTo>
                    <a:lnTo>
                      <a:pt x="134747" y="63568"/>
                    </a:lnTo>
                    <a:close/>
                    <a:moveTo>
                      <a:pt x="0" y="0"/>
                    </a:moveTo>
                    <a:lnTo>
                      <a:pt x="445197" y="0"/>
                    </a:lnTo>
                    <a:lnTo>
                      <a:pt x="445197" y="184176"/>
                    </a:lnTo>
                    <a:lnTo>
                      <a:pt x="0" y="1841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156" name="diploma_50031"/>
            <p:cNvSpPr/>
            <p:nvPr/>
          </p:nvSpPr>
          <p:spPr>
            <a:xfrm>
              <a:off x="3660488" y="4961771"/>
              <a:ext cx="355016" cy="426981"/>
            </a:xfrm>
            <a:custGeom>
              <a:avLst/>
              <a:gdLst>
                <a:gd name="connsiteX0" fmla="*/ 129017 w 492208"/>
                <a:gd name="connsiteY0" fmla="*/ 448528 h 591983"/>
                <a:gd name="connsiteX1" fmla="*/ 365949 w 492208"/>
                <a:gd name="connsiteY1" fmla="*/ 448528 h 591983"/>
                <a:gd name="connsiteX2" fmla="*/ 384616 w 492208"/>
                <a:gd name="connsiteY2" fmla="*/ 467265 h 591983"/>
                <a:gd name="connsiteX3" fmla="*/ 365949 w 492208"/>
                <a:gd name="connsiteY3" fmla="*/ 486001 h 591983"/>
                <a:gd name="connsiteX4" fmla="*/ 129017 w 492208"/>
                <a:gd name="connsiteY4" fmla="*/ 486001 h 591983"/>
                <a:gd name="connsiteX5" fmla="*/ 110350 w 492208"/>
                <a:gd name="connsiteY5" fmla="*/ 467265 h 591983"/>
                <a:gd name="connsiteX6" fmla="*/ 129017 w 492208"/>
                <a:gd name="connsiteY6" fmla="*/ 448528 h 591983"/>
                <a:gd name="connsiteX7" fmla="*/ 129017 w 492208"/>
                <a:gd name="connsiteY7" fmla="*/ 366915 h 591983"/>
                <a:gd name="connsiteX8" fmla="*/ 365949 w 492208"/>
                <a:gd name="connsiteY8" fmla="*/ 366915 h 591983"/>
                <a:gd name="connsiteX9" fmla="*/ 384616 w 492208"/>
                <a:gd name="connsiteY9" fmla="*/ 385537 h 591983"/>
                <a:gd name="connsiteX10" fmla="*/ 365949 w 492208"/>
                <a:gd name="connsiteY10" fmla="*/ 404158 h 591983"/>
                <a:gd name="connsiteX11" fmla="*/ 129017 w 492208"/>
                <a:gd name="connsiteY11" fmla="*/ 404158 h 591983"/>
                <a:gd name="connsiteX12" fmla="*/ 110350 w 492208"/>
                <a:gd name="connsiteY12" fmla="*/ 385537 h 591983"/>
                <a:gd name="connsiteX13" fmla="*/ 129017 w 492208"/>
                <a:gd name="connsiteY13" fmla="*/ 366915 h 591983"/>
                <a:gd name="connsiteX14" fmla="*/ 129017 w 492208"/>
                <a:gd name="connsiteY14" fmla="*/ 285301 h 591983"/>
                <a:gd name="connsiteX15" fmla="*/ 365949 w 492208"/>
                <a:gd name="connsiteY15" fmla="*/ 285301 h 591983"/>
                <a:gd name="connsiteX16" fmla="*/ 384616 w 492208"/>
                <a:gd name="connsiteY16" fmla="*/ 303923 h 591983"/>
                <a:gd name="connsiteX17" fmla="*/ 365949 w 492208"/>
                <a:gd name="connsiteY17" fmla="*/ 322544 h 591983"/>
                <a:gd name="connsiteX18" fmla="*/ 129017 w 492208"/>
                <a:gd name="connsiteY18" fmla="*/ 322544 h 591983"/>
                <a:gd name="connsiteX19" fmla="*/ 110350 w 492208"/>
                <a:gd name="connsiteY19" fmla="*/ 303923 h 591983"/>
                <a:gd name="connsiteX20" fmla="*/ 129017 w 492208"/>
                <a:gd name="connsiteY20" fmla="*/ 285301 h 591983"/>
                <a:gd name="connsiteX21" fmla="*/ 129019 w 492208"/>
                <a:gd name="connsiteY21" fmla="*/ 203458 h 591983"/>
                <a:gd name="connsiteX22" fmla="*/ 202261 w 492208"/>
                <a:gd name="connsiteY22" fmla="*/ 203458 h 591983"/>
                <a:gd name="connsiteX23" fmla="*/ 220930 w 492208"/>
                <a:gd name="connsiteY23" fmla="*/ 222080 h 591983"/>
                <a:gd name="connsiteX24" fmla="*/ 202261 w 492208"/>
                <a:gd name="connsiteY24" fmla="*/ 240701 h 591983"/>
                <a:gd name="connsiteX25" fmla="*/ 129019 w 492208"/>
                <a:gd name="connsiteY25" fmla="*/ 240701 h 591983"/>
                <a:gd name="connsiteX26" fmla="*/ 110350 w 492208"/>
                <a:gd name="connsiteY26" fmla="*/ 222080 h 591983"/>
                <a:gd name="connsiteX27" fmla="*/ 129019 w 492208"/>
                <a:gd name="connsiteY27" fmla="*/ 203458 h 591983"/>
                <a:gd name="connsiteX28" fmla="*/ 129019 w 492208"/>
                <a:gd name="connsiteY28" fmla="*/ 121845 h 591983"/>
                <a:gd name="connsiteX29" fmla="*/ 202261 w 492208"/>
                <a:gd name="connsiteY29" fmla="*/ 121845 h 591983"/>
                <a:gd name="connsiteX30" fmla="*/ 220930 w 492208"/>
                <a:gd name="connsiteY30" fmla="*/ 140494 h 591983"/>
                <a:gd name="connsiteX31" fmla="*/ 202261 w 492208"/>
                <a:gd name="connsiteY31" fmla="*/ 157709 h 591983"/>
                <a:gd name="connsiteX32" fmla="*/ 129019 w 492208"/>
                <a:gd name="connsiteY32" fmla="*/ 157709 h 591983"/>
                <a:gd name="connsiteX33" fmla="*/ 110350 w 492208"/>
                <a:gd name="connsiteY33" fmla="*/ 140494 h 591983"/>
                <a:gd name="connsiteX34" fmla="*/ 129019 w 492208"/>
                <a:gd name="connsiteY34" fmla="*/ 121845 h 591983"/>
                <a:gd name="connsiteX35" fmla="*/ 331538 w 492208"/>
                <a:gd name="connsiteY35" fmla="*/ 107591 h 591983"/>
                <a:gd name="connsiteX36" fmla="*/ 380312 w 492208"/>
                <a:gd name="connsiteY36" fmla="*/ 156255 h 591983"/>
                <a:gd name="connsiteX37" fmla="*/ 363098 w 492208"/>
                <a:gd name="connsiteY37" fmla="*/ 193468 h 591983"/>
                <a:gd name="connsiteX38" fmla="*/ 377443 w 492208"/>
                <a:gd name="connsiteY38" fmla="*/ 209213 h 591983"/>
                <a:gd name="connsiteX39" fmla="*/ 377443 w 492208"/>
                <a:gd name="connsiteY39" fmla="*/ 234976 h 591983"/>
                <a:gd name="connsiteX40" fmla="*/ 364532 w 492208"/>
                <a:gd name="connsiteY40" fmla="*/ 240701 h 591983"/>
                <a:gd name="connsiteX41" fmla="*/ 351621 w 492208"/>
                <a:gd name="connsiteY41" fmla="*/ 234976 h 591983"/>
                <a:gd name="connsiteX42" fmla="*/ 331538 w 492208"/>
                <a:gd name="connsiteY42" fmla="*/ 213507 h 591983"/>
                <a:gd name="connsiteX43" fmla="*/ 310020 w 492208"/>
                <a:gd name="connsiteY43" fmla="*/ 234976 h 591983"/>
                <a:gd name="connsiteX44" fmla="*/ 297109 w 492208"/>
                <a:gd name="connsiteY44" fmla="*/ 240701 h 591983"/>
                <a:gd name="connsiteX45" fmla="*/ 284198 w 492208"/>
                <a:gd name="connsiteY45" fmla="*/ 234976 h 591983"/>
                <a:gd name="connsiteX46" fmla="*/ 284198 w 492208"/>
                <a:gd name="connsiteY46" fmla="*/ 209213 h 591983"/>
                <a:gd name="connsiteX47" fmla="*/ 299978 w 492208"/>
                <a:gd name="connsiteY47" fmla="*/ 193468 h 591983"/>
                <a:gd name="connsiteX48" fmla="*/ 282763 w 492208"/>
                <a:gd name="connsiteY48" fmla="*/ 156255 h 591983"/>
                <a:gd name="connsiteX49" fmla="*/ 331538 w 492208"/>
                <a:gd name="connsiteY49" fmla="*/ 107591 h 591983"/>
                <a:gd name="connsiteX50" fmla="*/ 55965 w 492208"/>
                <a:gd name="connsiteY50" fmla="*/ 55901 h 591983"/>
                <a:gd name="connsiteX51" fmla="*/ 55965 w 492208"/>
                <a:gd name="connsiteY51" fmla="*/ 536082 h 591983"/>
                <a:gd name="connsiteX52" fmla="*/ 436243 w 492208"/>
                <a:gd name="connsiteY52" fmla="*/ 536082 h 591983"/>
                <a:gd name="connsiteX53" fmla="*/ 436243 w 492208"/>
                <a:gd name="connsiteY53" fmla="*/ 55901 h 591983"/>
                <a:gd name="connsiteX54" fmla="*/ 0 w 492208"/>
                <a:gd name="connsiteY54" fmla="*/ 0 h 591983"/>
                <a:gd name="connsiteX55" fmla="*/ 492208 w 492208"/>
                <a:gd name="connsiteY55" fmla="*/ 0 h 591983"/>
                <a:gd name="connsiteX56" fmla="*/ 492208 w 492208"/>
                <a:gd name="connsiteY56" fmla="*/ 591983 h 591983"/>
                <a:gd name="connsiteX57" fmla="*/ 0 w 492208"/>
                <a:gd name="connsiteY57" fmla="*/ 591983 h 5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92208" h="591983">
                  <a:moveTo>
                    <a:pt x="129017" y="448528"/>
                  </a:moveTo>
                  <a:lnTo>
                    <a:pt x="365949" y="448528"/>
                  </a:lnTo>
                  <a:cubicBezTo>
                    <a:pt x="376000" y="448528"/>
                    <a:pt x="384616" y="457176"/>
                    <a:pt x="384616" y="467265"/>
                  </a:cubicBezTo>
                  <a:cubicBezTo>
                    <a:pt x="384616" y="477353"/>
                    <a:pt x="376000" y="486001"/>
                    <a:pt x="365949" y="486001"/>
                  </a:cubicBezTo>
                  <a:lnTo>
                    <a:pt x="129017" y="486001"/>
                  </a:lnTo>
                  <a:cubicBezTo>
                    <a:pt x="118966" y="486001"/>
                    <a:pt x="110350" y="477353"/>
                    <a:pt x="110350" y="467265"/>
                  </a:cubicBezTo>
                  <a:cubicBezTo>
                    <a:pt x="110350" y="457176"/>
                    <a:pt x="118966" y="448528"/>
                    <a:pt x="129017" y="448528"/>
                  </a:cubicBezTo>
                  <a:close/>
                  <a:moveTo>
                    <a:pt x="129017" y="366915"/>
                  </a:moveTo>
                  <a:lnTo>
                    <a:pt x="365949" y="366915"/>
                  </a:lnTo>
                  <a:cubicBezTo>
                    <a:pt x="376000" y="366915"/>
                    <a:pt x="384616" y="375510"/>
                    <a:pt x="384616" y="385537"/>
                  </a:cubicBezTo>
                  <a:cubicBezTo>
                    <a:pt x="384616" y="395564"/>
                    <a:pt x="376000" y="404158"/>
                    <a:pt x="365949" y="404158"/>
                  </a:cubicBezTo>
                  <a:lnTo>
                    <a:pt x="129017" y="404158"/>
                  </a:lnTo>
                  <a:cubicBezTo>
                    <a:pt x="118966" y="404158"/>
                    <a:pt x="110350" y="395564"/>
                    <a:pt x="110350" y="385537"/>
                  </a:cubicBezTo>
                  <a:cubicBezTo>
                    <a:pt x="110350" y="375510"/>
                    <a:pt x="118966" y="366915"/>
                    <a:pt x="129017" y="366915"/>
                  </a:cubicBezTo>
                  <a:close/>
                  <a:moveTo>
                    <a:pt x="129017" y="285301"/>
                  </a:moveTo>
                  <a:lnTo>
                    <a:pt x="365949" y="285301"/>
                  </a:lnTo>
                  <a:cubicBezTo>
                    <a:pt x="376000" y="285301"/>
                    <a:pt x="384616" y="293896"/>
                    <a:pt x="384616" y="303923"/>
                  </a:cubicBezTo>
                  <a:cubicBezTo>
                    <a:pt x="384616" y="313950"/>
                    <a:pt x="376000" y="322544"/>
                    <a:pt x="365949" y="322544"/>
                  </a:cubicBezTo>
                  <a:lnTo>
                    <a:pt x="129017" y="322544"/>
                  </a:lnTo>
                  <a:cubicBezTo>
                    <a:pt x="118966" y="322544"/>
                    <a:pt x="110350" y="313950"/>
                    <a:pt x="110350" y="303923"/>
                  </a:cubicBezTo>
                  <a:cubicBezTo>
                    <a:pt x="110350" y="293896"/>
                    <a:pt x="118966" y="285301"/>
                    <a:pt x="129017" y="285301"/>
                  </a:cubicBezTo>
                  <a:close/>
                  <a:moveTo>
                    <a:pt x="129019" y="203458"/>
                  </a:moveTo>
                  <a:lnTo>
                    <a:pt x="202261" y="203458"/>
                  </a:lnTo>
                  <a:cubicBezTo>
                    <a:pt x="212313" y="203458"/>
                    <a:pt x="220930" y="212053"/>
                    <a:pt x="220930" y="222080"/>
                  </a:cubicBezTo>
                  <a:cubicBezTo>
                    <a:pt x="220930" y="232107"/>
                    <a:pt x="212313" y="240701"/>
                    <a:pt x="202261" y="240701"/>
                  </a:cubicBezTo>
                  <a:lnTo>
                    <a:pt x="129019" y="240701"/>
                  </a:lnTo>
                  <a:cubicBezTo>
                    <a:pt x="118967" y="240701"/>
                    <a:pt x="110350" y="232107"/>
                    <a:pt x="110350" y="222080"/>
                  </a:cubicBezTo>
                  <a:cubicBezTo>
                    <a:pt x="110350" y="212053"/>
                    <a:pt x="118967" y="203458"/>
                    <a:pt x="129019" y="203458"/>
                  </a:cubicBezTo>
                  <a:close/>
                  <a:moveTo>
                    <a:pt x="129019" y="121845"/>
                  </a:moveTo>
                  <a:lnTo>
                    <a:pt x="202261" y="121845"/>
                  </a:lnTo>
                  <a:cubicBezTo>
                    <a:pt x="212313" y="121845"/>
                    <a:pt x="220930" y="129018"/>
                    <a:pt x="220930" y="140494"/>
                  </a:cubicBezTo>
                  <a:cubicBezTo>
                    <a:pt x="220930" y="150536"/>
                    <a:pt x="212313" y="157709"/>
                    <a:pt x="202261" y="157709"/>
                  </a:cubicBezTo>
                  <a:lnTo>
                    <a:pt x="129019" y="157709"/>
                  </a:lnTo>
                  <a:cubicBezTo>
                    <a:pt x="118967" y="157709"/>
                    <a:pt x="110350" y="150536"/>
                    <a:pt x="110350" y="140494"/>
                  </a:cubicBezTo>
                  <a:cubicBezTo>
                    <a:pt x="110350" y="129018"/>
                    <a:pt x="118967" y="121845"/>
                    <a:pt x="129019" y="121845"/>
                  </a:cubicBezTo>
                  <a:close/>
                  <a:moveTo>
                    <a:pt x="331538" y="107591"/>
                  </a:moveTo>
                  <a:cubicBezTo>
                    <a:pt x="357360" y="107591"/>
                    <a:pt x="380312" y="130492"/>
                    <a:pt x="380312" y="156255"/>
                  </a:cubicBezTo>
                  <a:cubicBezTo>
                    <a:pt x="380312" y="171999"/>
                    <a:pt x="373140" y="184881"/>
                    <a:pt x="363098" y="193468"/>
                  </a:cubicBezTo>
                  <a:lnTo>
                    <a:pt x="377443" y="209213"/>
                  </a:lnTo>
                  <a:cubicBezTo>
                    <a:pt x="384616" y="216369"/>
                    <a:pt x="384616" y="227819"/>
                    <a:pt x="377443" y="234976"/>
                  </a:cubicBezTo>
                  <a:cubicBezTo>
                    <a:pt x="374574" y="237838"/>
                    <a:pt x="370271" y="240701"/>
                    <a:pt x="364532" y="240701"/>
                  </a:cubicBezTo>
                  <a:cubicBezTo>
                    <a:pt x="360229" y="240701"/>
                    <a:pt x="355925" y="237838"/>
                    <a:pt x="351621" y="234976"/>
                  </a:cubicBezTo>
                  <a:lnTo>
                    <a:pt x="331538" y="213507"/>
                  </a:lnTo>
                  <a:lnTo>
                    <a:pt x="310020" y="234976"/>
                  </a:lnTo>
                  <a:cubicBezTo>
                    <a:pt x="307150" y="237838"/>
                    <a:pt x="302847" y="240701"/>
                    <a:pt x="297109" y="240701"/>
                  </a:cubicBezTo>
                  <a:cubicBezTo>
                    <a:pt x="292805" y="240701"/>
                    <a:pt x="288501" y="237838"/>
                    <a:pt x="284198" y="234976"/>
                  </a:cubicBezTo>
                  <a:cubicBezTo>
                    <a:pt x="277025" y="227819"/>
                    <a:pt x="277025" y="216369"/>
                    <a:pt x="284198" y="209213"/>
                  </a:cubicBezTo>
                  <a:lnTo>
                    <a:pt x="299978" y="193468"/>
                  </a:lnTo>
                  <a:cubicBezTo>
                    <a:pt x="289936" y="184881"/>
                    <a:pt x="282763" y="171999"/>
                    <a:pt x="282763" y="156255"/>
                  </a:cubicBezTo>
                  <a:cubicBezTo>
                    <a:pt x="282763" y="130492"/>
                    <a:pt x="304281" y="107591"/>
                    <a:pt x="331538" y="107591"/>
                  </a:cubicBezTo>
                  <a:close/>
                  <a:moveTo>
                    <a:pt x="55965" y="55901"/>
                  </a:moveTo>
                  <a:lnTo>
                    <a:pt x="55965" y="536082"/>
                  </a:lnTo>
                  <a:lnTo>
                    <a:pt x="436243" y="536082"/>
                  </a:lnTo>
                  <a:lnTo>
                    <a:pt x="436243" y="55901"/>
                  </a:lnTo>
                  <a:close/>
                  <a:moveTo>
                    <a:pt x="0" y="0"/>
                  </a:moveTo>
                  <a:lnTo>
                    <a:pt x="492208" y="0"/>
                  </a:lnTo>
                  <a:lnTo>
                    <a:pt x="492208" y="591983"/>
                  </a:lnTo>
                  <a:lnTo>
                    <a:pt x="0" y="5919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7" name="document-with-image-and-content_18234"/>
            <p:cNvSpPr/>
            <p:nvPr/>
          </p:nvSpPr>
          <p:spPr>
            <a:xfrm>
              <a:off x="7482123" y="3547381"/>
              <a:ext cx="316095" cy="404924"/>
            </a:xfrm>
            <a:custGeom>
              <a:avLst/>
              <a:gdLst>
                <a:gd name="T0" fmla="*/ 570 w 4028"/>
                <a:gd name="T1" fmla="*/ 5168 h 5168"/>
                <a:gd name="T2" fmla="*/ 3458 w 4028"/>
                <a:gd name="T3" fmla="*/ 5168 h 5168"/>
                <a:gd name="T4" fmla="*/ 4028 w 4028"/>
                <a:gd name="T5" fmla="*/ 4599 h 5168"/>
                <a:gd name="T6" fmla="*/ 4028 w 4028"/>
                <a:gd name="T7" fmla="*/ 3583 h 5168"/>
                <a:gd name="T8" fmla="*/ 4028 w 4028"/>
                <a:gd name="T9" fmla="*/ 570 h 5168"/>
                <a:gd name="T10" fmla="*/ 3458 w 4028"/>
                <a:gd name="T11" fmla="*/ 0 h 5168"/>
                <a:gd name="T12" fmla="*/ 1314 w 4028"/>
                <a:gd name="T13" fmla="*/ 0 h 5168"/>
                <a:gd name="T14" fmla="*/ 570 w 4028"/>
                <a:gd name="T15" fmla="*/ 0 h 5168"/>
                <a:gd name="T16" fmla="*/ 1 w 4028"/>
                <a:gd name="T17" fmla="*/ 570 h 5168"/>
                <a:gd name="T18" fmla="*/ 1 w 4028"/>
                <a:gd name="T19" fmla="*/ 4599 h 5168"/>
                <a:gd name="T20" fmla="*/ 570 w 4028"/>
                <a:gd name="T21" fmla="*/ 5168 h 5168"/>
                <a:gd name="T22" fmla="*/ 656 w 4028"/>
                <a:gd name="T23" fmla="*/ 765 h 5168"/>
                <a:gd name="T24" fmla="*/ 733 w 4028"/>
                <a:gd name="T25" fmla="*/ 687 h 5168"/>
                <a:gd name="T26" fmla="*/ 1856 w 4028"/>
                <a:gd name="T27" fmla="*/ 687 h 5168"/>
                <a:gd name="T28" fmla="*/ 1933 w 4028"/>
                <a:gd name="T29" fmla="*/ 765 h 5168"/>
                <a:gd name="T30" fmla="*/ 1933 w 4028"/>
                <a:gd name="T31" fmla="*/ 2371 h 5168"/>
                <a:gd name="T32" fmla="*/ 1856 w 4028"/>
                <a:gd name="T33" fmla="*/ 2448 h 5168"/>
                <a:gd name="T34" fmla="*/ 733 w 4028"/>
                <a:gd name="T35" fmla="*/ 2448 h 5168"/>
                <a:gd name="T36" fmla="*/ 656 w 4028"/>
                <a:gd name="T37" fmla="*/ 2371 h 5168"/>
                <a:gd name="T38" fmla="*/ 656 w 4028"/>
                <a:gd name="T39" fmla="*/ 765 h 5168"/>
                <a:gd name="T40" fmla="*/ 774 w 4028"/>
                <a:gd name="T41" fmla="*/ 3083 h 5168"/>
                <a:gd name="T42" fmla="*/ 3236 w 4028"/>
                <a:gd name="T43" fmla="*/ 3083 h 5168"/>
                <a:gd name="T44" fmla="*/ 3372 w 4028"/>
                <a:gd name="T45" fmla="*/ 3219 h 5168"/>
                <a:gd name="T46" fmla="*/ 3236 w 4028"/>
                <a:gd name="T47" fmla="*/ 3355 h 5168"/>
                <a:gd name="T48" fmla="*/ 774 w 4028"/>
                <a:gd name="T49" fmla="*/ 3355 h 5168"/>
                <a:gd name="T50" fmla="*/ 638 w 4028"/>
                <a:gd name="T51" fmla="*/ 3219 h 5168"/>
                <a:gd name="T52" fmla="*/ 774 w 4028"/>
                <a:gd name="T53" fmla="*/ 3083 h 5168"/>
                <a:gd name="T54" fmla="*/ 774 w 4028"/>
                <a:gd name="T55" fmla="*/ 3654 h 5168"/>
                <a:gd name="T56" fmla="*/ 3236 w 4028"/>
                <a:gd name="T57" fmla="*/ 3654 h 5168"/>
                <a:gd name="T58" fmla="*/ 3372 w 4028"/>
                <a:gd name="T59" fmla="*/ 3790 h 5168"/>
                <a:gd name="T60" fmla="*/ 3236 w 4028"/>
                <a:gd name="T61" fmla="*/ 3927 h 5168"/>
                <a:gd name="T62" fmla="*/ 774 w 4028"/>
                <a:gd name="T63" fmla="*/ 3927 h 5168"/>
                <a:gd name="T64" fmla="*/ 638 w 4028"/>
                <a:gd name="T65" fmla="*/ 3790 h 5168"/>
                <a:gd name="T66" fmla="*/ 774 w 4028"/>
                <a:gd name="T67" fmla="*/ 3654 h 5168"/>
                <a:gd name="T68" fmla="*/ 774 w 4028"/>
                <a:gd name="T69" fmla="*/ 4225 h 5168"/>
                <a:gd name="T70" fmla="*/ 3236 w 4028"/>
                <a:gd name="T71" fmla="*/ 4225 h 5168"/>
                <a:gd name="T72" fmla="*/ 3372 w 4028"/>
                <a:gd name="T73" fmla="*/ 4361 h 5168"/>
                <a:gd name="T74" fmla="*/ 3236 w 4028"/>
                <a:gd name="T75" fmla="*/ 4497 h 5168"/>
                <a:gd name="T76" fmla="*/ 774 w 4028"/>
                <a:gd name="T77" fmla="*/ 4497 h 5168"/>
                <a:gd name="T78" fmla="*/ 638 w 4028"/>
                <a:gd name="T79" fmla="*/ 4361 h 5168"/>
                <a:gd name="T80" fmla="*/ 774 w 4028"/>
                <a:gd name="T81" fmla="*/ 4225 h 5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28" h="5168">
                  <a:moveTo>
                    <a:pt x="570" y="5168"/>
                  </a:moveTo>
                  <a:lnTo>
                    <a:pt x="3458" y="5168"/>
                  </a:lnTo>
                  <a:cubicBezTo>
                    <a:pt x="3772" y="5168"/>
                    <a:pt x="4028" y="4913"/>
                    <a:pt x="4028" y="4599"/>
                  </a:cubicBezTo>
                  <a:lnTo>
                    <a:pt x="4028" y="3583"/>
                  </a:lnTo>
                  <a:lnTo>
                    <a:pt x="4028" y="570"/>
                  </a:lnTo>
                  <a:cubicBezTo>
                    <a:pt x="4028" y="255"/>
                    <a:pt x="3772" y="0"/>
                    <a:pt x="3458" y="0"/>
                  </a:cubicBezTo>
                  <a:lnTo>
                    <a:pt x="1314" y="0"/>
                  </a:lnTo>
                  <a:lnTo>
                    <a:pt x="570" y="0"/>
                  </a:lnTo>
                  <a:cubicBezTo>
                    <a:pt x="256" y="0"/>
                    <a:pt x="1" y="255"/>
                    <a:pt x="1" y="570"/>
                  </a:cubicBezTo>
                  <a:lnTo>
                    <a:pt x="1" y="4599"/>
                  </a:lnTo>
                  <a:cubicBezTo>
                    <a:pt x="0" y="4913"/>
                    <a:pt x="256" y="5168"/>
                    <a:pt x="570" y="5168"/>
                  </a:cubicBezTo>
                  <a:close/>
                  <a:moveTo>
                    <a:pt x="656" y="765"/>
                  </a:moveTo>
                  <a:cubicBezTo>
                    <a:pt x="656" y="722"/>
                    <a:pt x="691" y="687"/>
                    <a:pt x="733" y="687"/>
                  </a:cubicBezTo>
                  <a:lnTo>
                    <a:pt x="1856" y="687"/>
                  </a:lnTo>
                  <a:cubicBezTo>
                    <a:pt x="1898" y="687"/>
                    <a:pt x="1933" y="722"/>
                    <a:pt x="1933" y="765"/>
                  </a:cubicBezTo>
                  <a:lnTo>
                    <a:pt x="1933" y="2371"/>
                  </a:lnTo>
                  <a:cubicBezTo>
                    <a:pt x="1933" y="2413"/>
                    <a:pt x="1898" y="2448"/>
                    <a:pt x="1856" y="2448"/>
                  </a:cubicBezTo>
                  <a:lnTo>
                    <a:pt x="733" y="2448"/>
                  </a:lnTo>
                  <a:cubicBezTo>
                    <a:pt x="691" y="2448"/>
                    <a:pt x="656" y="2413"/>
                    <a:pt x="656" y="2371"/>
                  </a:cubicBezTo>
                  <a:lnTo>
                    <a:pt x="656" y="765"/>
                  </a:lnTo>
                  <a:close/>
                  <a:moveTo>
                    <a:pt x="774" y="3083"/>
                  </a:moveTo>
                  <a:lnTo>
                    <a:pt x="3236" y="3083"/>
                  </a:lnTo>
                  <a:cubicBezTo>
                    <a:pt x="3311" y="3083"/>
                    <a:pt x="3372" y="3144"/>
                    <a:pt x="3372" y="3219"/>
                  </a:cubicBezTo>
                  <a:cubicBezTo>
                    <a:pt x="3372" y="3295"/>
                    <a:pt x="3311" y="3355"/>
                    <a:pt x="3236" y="3355"/>
                  </a:cubicBezTo>
                  <a:lnTo>
                    <a:pt x="774" y="3355"/>
                  </a:lnTo>
                  <a:cubicBezTo>
                    <a:pt x="699" y="3355"/>
                    <a:pt x="638" y="3295"/>
                    <a:pt x="638" y="3219"/>
                  </a:cubicBezTo>
                  <a:cubicBezTo>
                    <a:pt x="638" y="3144"/>
                    <a:pt x="699" y="3083"/>
                    <a:pt x="774" y="3083"/>
                  </a:cubicBezTo>
                  <a:close/>
                  <a:moveTo>
                    <a:pt x="774" y="3654"/>
                  </a:moveTo>
                  <a:lnTo>
                    <a:pt x="3236" y="3654"/>
                  </a:lnTo>
                  <a:cubicBezTo>
                    <a:pt x="3311" y="3654"/>
                    <a:pt x="3372" y="3715"/>
                    <a:pt x="3372" y="3790"/>
                  </a:cubicBezTo>
                  <a:cubicBezTo>
                    <a:pt x="3372" y="3866"/>
                    <a:pt x="3311" y="3927"/>
                    <a:pt x="3236" y="3927"/>
                  </a:cubicBezTo>
                  <a:lnTo>
                    <a:pt x="774" y="3927"/>
                  </a:lnTo>
                  <a:cubicBezTo>
                    <a:pt x="699" y="3927"/>
                    <a:pt x="638" y="3866"/>
                    <a:pt x="638" y="3790"/>
                  </a:cubicBezTo>
                  <a:cubicBezTo>
                    <a:pt x="638" y="3715"/>
                    <a:pt x="699" y="3654"/>
                    <a:pt x="774" y="3654"/>
                  </a:cubicBezTo>
                  <a:close/>
                  <a:moveTo>
                    <a:pt x="774" y="4225"/>
                  </a:moveTo>
                  <a:lnTo>
                    <a:pt x="3236" y="4225"/>
                  </a:lnTo>
                  <a:cubicBezTo>
                    <a:pt x="3311" y="4225"/>
                    <a:pt x="3372" y="4286"/>
                    <a:pt x="3372" y="4361"/>
                  </a:cubicBezTo>
                  <a:cubicBezTo>
                    <a:pt x="3372" y="4437"/>
                    <a:pt x="3311" y="4497"/>
                    <a:pt x="3236" y="4497"/>
                  </a:cubicBezTo>
                  <a:lnTo>
                    <a:pt x="774" y="4497"/>
                  </a:lnTo>
                  <a:cubicBezTo>
                    <a:pt x="699" y="4497"/>
                    <a:pt x="638" y="4437"/>
                    <a:pt x="638" y="4361"/>
                  </a:cubicBezTo>
                  <a:cubicBezTo>
                    <a:pt x="638" y="4286"/>
                    <a:pt x="699" y="4225"/>
                    <a:pt x="774" y="42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不完整圆 6"/>
            <p:cNvSpPr/>
            <p:nvPr/>
          </p:nvSpPr>
          <p:spPr>
            <a:xfrm rot="5400000">
              <a:off x="4439499" y="3826588"/>
              <a:ext cx="3277730" cy="3310326"/>
            </a:xfrm>
            <a:prstGeom prst="pie">
              <a:avLst>
                <a:gd name="adj1" fmla="val 5387683"/>
                <a:gd name="adj2" fmla="val 16200000"/>
              </a:avLst>
            </a:prstGeom>
            <a:gradFill>
              <a:gsLst>
                <a:gs pos="0">
                  <a:schemeClr val="accent2">
                    <a:alpha val="61000"/>
                  </a:schemeClr>
                </a:gs>
                <a:gs pos="54000">
                  <a:schemeClr val="accent1">
                    <a:alpha val="49000"/>
                  </a:schemeClr>
                </a:gs>
                <a:gs pos="100000">
                  <a:schemeClr val="accent1"/>
                </a:gs>
                <a:gs pos="22000">
                  <a:schemeClr val="accent2">
                    <a:alpha val="43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DDAF3E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pic>
          <p:nvPicPr>
            <p:cNvPr id="6" name="图片 5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5" cstate="screen"/>
            <a:srcRect r="4317"/>
            <a:stretch>
              <a:fillRect/>
            </a:stretch>
          </p:blipFill>
          <p:spPr>
            <a:xfrm>
              <a:off x="4405927" y="3065629"/>
              <a:ext cx="3218731" cy="3363963"/>
            </a:xfrm>
            <a:prstGeom prst="rect">
              <a:avLst/>
            </a:prstGeom>
            <a:effectLst>
              <a:outerShdw blurRad="114300" dist="38100" dir="16200000" rotWithShape="0">
                <a:prstClr val="black">
                  <a:alpha val="22000"/>
                </a:prstClr>
              </a:outerShdw>
            </a:effectLst>
          </p:spPr>
        </p:pic>
      </p:grpSp>
      <p:grpSp>
        <p:nvGrpSpPr>
          <p:cNvPr id="38" name="组合 37"/>
          <p:cNvGrpSpPr/>
          <p:nvPr/>
        </p:nvGrpSpPr>
        <p:grpSpPr>
          <a:xfrm>
            <a:off x="1109956" y="1236101"/>
            <a:ext cx="1925880" cy="369332"/>
            <a:chOff x="1384276" y="1185301"/>
            <a:chExt cx="1925880" cy="369332"/>
          </a:xfrm>
        </p:grpSpPr>
        <p:sp>
          <p:nvSpPr>
            <p:cNvPr id="39" name="椭圆 38"/>
            <p:cNvSpPr/>
            <p:nvPr/>
          </p:nvSpPr>
          <p:spPr>
            <a:xfrm rot="10800000">
              <a:off x="1384276" y="1203564"/>
              <a:ext cx="299215" cy="29454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56000">
                  <a:schemeClr val="accent1">
                    <a:alpha val="61000"/>
                  </a:schemeClr>
                </a:gs>
                <a:gs pos="100000">
                  <a:schemeClr val="accent1">
                    <a:lumMod val="100000"/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74000">
                    <a:schemeClr val="accent3"/>
                  </a:gs>
                  <a:gs pos="83000">
                    <a:schemeClr val="accent3"/>
                  </a:gs>
                  <a:gs pos="100000">
                    <a:schemeClr val="accent3"/>
                  </a:gs>
                </a:gsLst>
                <a:lin ang="5400000" scaled="1"/>
              </a:gradFill>
            </a:ln>
            <a:effectLst>
              <a:outerShdw blurRad="203200" dist="101600" dir="2700000" algn="tl" rotWithShape="0">
                <a:schemeClr val="accent1">
                  <a:alpha val="7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 cstate="screen">
              <a:alphaModFix amt="50000"/>
            </a:blip>
            <a:stretch>
              <a:fillRect/>
            </a:stretch>
          </p:blipFill>
          <p:spPr>
            <a:xfrm flipV="1">
              <a:off x="1721471" y="1359055"/>
              <a:ext cx="1525184" cy="141656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1717882" y="1185301"/>
              <a:ext cx="15922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基础工作部分</a:t>
              </a:r>
              <a:endPara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52" name="组合 51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重点工作完成情况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</p:spTree>
    <p:custDataLst>
      <p:tags r:id="rId7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1" cstate="screen">
            <a:alphaModFix amt="85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3687" cy="6864691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4797520" y="-18464"/>
            <a:ext cx="6858000" cy="6858000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-7689" y="-17549"/>
            <a:ext cx="12193687" cy="686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083032" y="1248801"/>
            <a:ext cx="1925880" cy="369332"/>
            <a:chOff x="1384276" y="1185301"/>
            <a:chExt cx="1925880" cy="369332"/>
          </a:xfrm>
        </p:grpSpPr>
        <p:sp>
          <p:nvSpPr>
            <p:cNvPr id="16" name="椭圆 15"/>
            <p:cNvSpPr/>
            <p:nvPr/>
          </p:nvSpPr>
          <p:spPr>
            <a:xfrm rot="10800000">
              <a:off x="1384276" y="1203564"/>
              <a:ext cx="299215" cy="29454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56000">
                  <a:schemeClr val="accent1">
                    <a:alpha val="61000"/>
                  </a:schemeClr>
                </a:gs>
                <a:gs pos="100000">
                  <a:schemeClr val="accent1">
                    <a:lumMod val="100000"/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74000">
                    <a:schemeClr val="accent3"/>
                  </a:gs>
                  <a:gs pos="83000">
                    <a:schemeClr val="accent3"/>
                  </a:gs>
                  <a:gs pos="100000">
                    <a:schemeClr val="accent3"/>
                  </a:gs>
                </a:gsLst>
                <a:lin ang="5400000" scaled="1"/>
              </a:gradFill>
            </a:ln>
            <a:effectLst>
              <a:outerShdw blurRad="203200" dist="101600" dir="2700000" algn="tl" rotWithShape="0">
                <a:schemeClr val="accent1">
                  <a:alpha val="7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screen">
              <a:alphaModFix amt="50000"/>
            </a:blip>
            <a:stretch>
              <a:fillRect/>
            </a:stretch>
          </p:blipFill>
          <p:spPr>
            <a:xfrm flipV="1">
              <a:off x="1721471" y="1359055"/>
              <a:ext cx="1525184" cy="141656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717882" y="1185301"/>
              <a:ext cx="15922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提升工作部分</a:t>
              </a:r>
              <a:endPara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21268" y="2488535"/>
            <a:ext cx="3216275" cy="2773203"/>
            <a:chOff x="936142" y="2488536"/>
            <a:chExt cx="3216275" cy="2773203"/>
          </a:xfrm>
        </p:grpSpPr>
        <p:pic>
          <p:nvPicPr>
            <p:cNvPr id="7" name="图片 6" descr="一群人在房间里&#10;&#10;描述已自动生成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1073688" y="2488536"/>
              <a:ext cx="3001125" cy="2000250"/>
            </a:xfrm>
            <a:prstGeom prst="rect">
              <a:avLst/>
            </a:prstGeom>
          </p:spPr>
        </p:pic>
        <p:sp>
          <p:nvSpPr>
            <p:cNvPr id="19" name="矩形: 圆顶角 18"/>
            <p:cNvSpPr/>
            <p:nvPr/>
          </p:nvSpPr>
          <p:spPr>
            <a:xfrm rot="10800000">
              <a:off x="936142" y="3747264"/>
              <a:ext cx="3216275" cy="1514475"/>
            </a:xfrm>
            <a:prstGeom prst="round2SameRect">
              <a:avLst/>
            </a:prstGeom>
            <a:solidFill>
              <a:schemeClr val="accent3">
                <a:alpha val="71000"/>
              </a:schemeClr>
            </a:solidFill>
            <a:ln>
              <a:noFill/>
            </a:ln>
            <a:effectLst>
              <a:outerShdw blurRad="203200" dist="76200" dir="16200000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顶角 27"/>
            <p:cNvSpPr/>
            <p:nvPr/>
          </p:nvSpPr>
          <p:spPr>
            <a:xfrm rot="10800000">
              <a:off x="1023305" y="3854422"/>
              <a:ext cx="3048163" cy="1295400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 descr="模糊的照片&#10;&#10;描述已自动生成"/>
            <p:cNvPicPr>
              <a:picLocks noChangeAspect="1"/>
            </p:cNvPicPr>
            <p:nvPr/>
          </p:nvPicPr>
          <p:blipFill>
            <a:blip r:embed="rId6" cstate="screen">
              <a:alphaModFix amt="57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019959" y="3856803"/>
              <a:ext cx="3048162" cy="1295400"/>
            </a:xfrm>
            <a:custGeom>
              <a:avLst/>
              <a:gdLst>
                <a:gd name="connsiteX0" fmla="*/ 0 w 3048162"/>
                <a:gd name="connsiteY0" fmla="*/ 0 h 1295400"/>
                <a:gd name="connsiteX1" fmla="*/ 3048162 w 3048162"/>
                <a:gd name="connsiteY1" fmla="*/ 0 h 1295400"/>
                <a:gd name="connsiteX2" fmla="*/ 3048162 w 3048162"/>
                <a:gd name="connsiteY2" fmla="*/ 1079496 h 1295400"/>
                <a:gd name="connsiteX3" fmla="*/ 2832258 w 3048162"/>
                <a:gd name="connsiteY3" fmla="*/ 1295400 h 1295400"/>
                <a:gd name="connsiteX4" fmla="*/ 215903 w 3048162"/>
                <a:gd name="connsiteY4" fmla="*/ 1295400 h 1295400"/>
                <a:gd name="connsiteX5" fmla="*/ 16966 w 3048162"/>
                <a:gd name="connsiteY5" fmla="*/ 1163536 h 1295400"/>
                <a:gd name="connsiteX6" fmla="*/ 0 w 3048162"/>
                <a:gd name="connsiteY6" fmla="*/ 1079501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8162" h="1295400">
                  <a:moveTo>
                    <a:pt x="0" y="0"/>
                  </a:moveTo>
                  <a:lnTo>
                    <a:pt x="3048162" y="0"/>
                  </a:lnTo>
                  <a:lnTo>
                    <a:pt x="3048162" y="1079496"/>
                  </a:lnTo>
                  <a:cubicBezTo>
                    <a:pt x="3048162" y="1198736"/>
                    <a:pt x="2951498" y="1295400"/>
                    <a:pt x="2832258" y="1295400"/>
                  </a:cubicBezTo>
                  <a:lnTo>
                    <a:pt x="215903" y="1295400"/>
                  </a:lnTo>
                  <a:cubicBezTo>
                    <a:pt x="126473" y="1295400"/>
                    <a:pt x="49742" y="1241027"/>
                    <a:pt x="16966" y="1163536"/>
                  </a:cubicBezTo>
                  <a:lnTo>
                    <a:pt x="0" y="1079501"/>
                  </a:lnTo>
                  <a:close/>
                </a:path>
              </a:pathLst>
            </a:custGeom>
          </p:spPr>
        </p:pic>
        <p:sp>
          <p:nvSpPr>
            <p:cNvPr id="20" name="矩形 19"/>
            <p:cNvSpPr/>
            <p:nvPr/>
          </p:nvSpPr>
          <p:spPr>
            <a:xfrm rot="5400000">
              <a:off x="2496875" y="3642711"/>
              <a:ext cx="154750" cy="411951"/>
            </a:xfrm>
            <a:custGeom>
              <a:avLst/>
              <a:gdLst>
                <a:gd name="connsiteX0" fmla="*/ 0 w 147607"/>
                <a:gd name="connsiteY0" fmla="*/ 0 h 411951"/>
                <a:gd name="connsiteX1" fmla="*/ 147607 w 147607"/>
                <a:gd name="connsiteY1" fmla="*/ 0 h 411951"/>
                <a:gd name="connsiteX2" fmla="*/ 147607 w 147607"/>
                <a:gd name="connsiteY2" fmla="*/ 411951 h 411951"/>
                <a:gd name="connsiteX3" fmla="*/ 0 w 147607"/>
                <a:gd name="connsiteY3" fmla="*/ 411951 h 411951"/>
                <a:gd name="connsiteX4" fmla="*/ 0 w 147607"/>
                <a:gd name="connsiteY4" fmla="*/ 0 h 411951"/>
                <a:gd name="connsiteX0-1" fmla="*/ 0 w 147607"/>
                <a:gd name="connsiteY0-2" fmla="*/ 0 h 411951"/>
                <a:gd name="connsiteX1-3" fmla="*/ 147607 w 147607"/>
                <a:gd name="connsiteY1-4" fmla="*/ 0 h 411951"/>
                <a:gd name="connsiteX2-5" fmla="*/ 147607 w 147607"/>
                <a:gd name="connsiteY2-6" fmla="*/ 411951 h 411951"/>
                <a:gd name="connsiteX3-7" fmla="*/ 4763 w 147607"/>
                <a:gd name="connsiteY3-8" fmla="*/ 392901 h 411951"/>
                <a:gd name="connsiteX4-9" fmla="*/ 0 w 147607"/>
                <a:gd name="connsiteY4-10" fmla="*/ 0 h 411951"/>
                <a:gd name="connsiteX0-11" fmla="*/ 0 w 147607"/>
                <a:gd name="connsiteY0-12" fmla="*/ 0 h 411951"/>
                <a:gd name="connsiteX1-13" fmla="*/ 145225 w 147607"/>
                <a:gd name="connsiteY1-14" fmla="*/ 33337 h 411951"/>
                <a:gd name="connsiteX2-15" fmla="*/ 147607 w 147607"/>
                <a:gd name="connsiteY2-16" fmla="*/ 411951 h 411951"/>
                <a:gd name="connsiteX3-17" fmla="*/ 4763 w 147607"/>
                <a:gd name="connsiteY3-18" fmla="*/ 392901 h 411951"/>
                <a:gd name="connsiteX4-19" fmla="*/ 0 w 147607"/>
                <a:gd name="connsiteY4-20" fmla="*/ 0 h 411951"/>
                <a:gd name="connsiteX0-21" fmla="*/ 0 w 154750"/>
                <a:gd name="connsiteY0-22" fmla="*/ 0 h 411951"/>
                <a:gd name="connsiteX1-23" fmla="*/ 154750 w 154750"/>
                <a:gd name="connsiteY1-24" fmla="*/ 30956 h 411951"/>
                <a:gd name="connsiteX2-25" fmla="*/ 147607 w 154750"/>
                <a:gd name="connsiteY2-26" fmla="*/ 411951 h 411951"/>
                <a:gd name="connsiteX3-27" fmla="*/ 4763 w 154750"/>
                <a:gd name="connsiteY3-28" fmla="*/ 392901 h 411951"/>
                <a:gd name="connsiteX4-29" fmla="*/ 0 w 154750"/>
                <a:gd name="connsiteY4-30" fmla="*/ 0 h 4119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4750" h="411951">
                  <a:moveTo>
                    <a:pt x="0" y="0"/>
                  </a:moveTo>
                  <a:lnTo>
                    <a:pt x="154750" y="30956"/>
                  </a:lnTo>
                  <a:lnTo>
                    <a:pt x="147607" y="411951"/>
                  </a:lnTo>
                  <a:lnTo>
                    <a:pt x="4763" y="392901"/>
                  </a:lnTo>
                  <a:cubicBezTo>
                    <a:pt x="3175" y="261934"/>
                    <a:pt x="1588" y="13096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112712" y="3920823"/>
              <a:ext cx="2909530" cy="1113891"/>
            </a:xfrm>
            <a:prstGeom prst="rect">
              <a:avLst/>
            </a:prstGeom>
          </p:spPr>
          <p:txBody>
            <a:bodyPr wrap="square" lIns="91436" tIns="45718" rIns="91436" bIns="45718">
              <a:normAutofit/>
            </a:bodyPr>
            <a:lstStyle/>
            <a:p>
              <a:pPr algn="just" hangingPunct="0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cs typeface="OPPOSans R" panose="00020600040101010101" pitchFamily="18" charset="-122"/>
                </a:rPr>
                <a:t>着重新员工的企业文化培训工作，为新员工讲解企业文化，培训过后设计企业文化培训试卷，让新员工更好更快的融入公司氛围。</a:t>
              </a:r>
              <a:endParaRPr lang="en-US" altLang="zh-CN" sz="1400" dirty="0">
                <a:solidFill>
                  <a:prstClr val="black"/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81257" y="2462084"/>
            <a:ext cx="3216275" cy="2773203"/>
            <a:chOff x="936142" y="2488536"/>
            <a:chExt cx="3216275" cy="2773203"/>
          </a:xfrm>
        </p:grpSpPr>
        <p:pic>
          <p:nvPicPr>
            <p:cNvPr id="33" name="图片 32" descr="一群人在房间里&#10;&#10;描述已自动生成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1073688" y="2488536"/>
              <a:ext cx="3001125" cy="2000250"/>
            </a:xfrm>
            <a:prstGeom prst="rect">
              <a:avLst/>
            </a:prstGeom>
          </p:spPr>
        </p:pic>
        <p:sp>
          <p:nvSpPr>
            <p:cNvPr id="34" name="矩形: 圆顶角 33"/>
            <p:cNvSpPr/>
            <p:nvPr/>
          </p:nvSpPr>
          <p:spPr>
            <a:xfrm rot="10800000">
              <a:off x="936142" y="3747264"/>
              <a:ext cx="3216275" cy="1514475"/>
            </a:xfrm>
            <a:prstGeom prst="round2SameRect">
              <a:avLst/>
            </a:prstGeom>
            <a:solidFill>
              <a:schemeClr val="accent3">
                <a:alpha val="71000"/>
              </a:schemeClr>
            </a:solidFill>
            <a:ln>
              <a:noFill/>
            </a:ln>
            <a:effectLst>
              <a:outerShdw blurRad="203200" dist="76200" dir="16200000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矩形: 圆顶角 34"/>
            <p:cNvSpPr/>
            <p:nvPr/>
          </p:nvSpPr>
          <p:spPr>
            <a:xfrm rot="10800000">
              <a:off x="1023305" y="3854422"/>
              <a:ext cx="3048163" cy="1295400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 descr="模糊的照片&#10;&#10;描述已自动生成"/>
            <p:cNvPicPr>
              <a:picLocks noChangeAspect="1"/>
            </p:cNvPicPr>
            <p:nvPr/>
          </p:nvPicPr>
          <p:blipFill>
            <a:blip r:embed="rId6" cstate="screen">
              <a:alphaModFix amt="57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019959" y="3856803"/>
              <a:ext cx="3048162" cy="1295400"/>
            </a:xfrm>
            <a:custGeom>
              <a:avLst/>
              <a:gdLst>
                <a:gd name="connsiteX0" fmla="*/ 0 w 3048162"/>
                <a:gd name="connsiteY0" fmla="*/ 0 h 1295400"/>
                <a:gd name="connsiteX1" fmla="*/ 3048162 w 3048162"/>
                <a:gd name="connsiteY1" fmla="*/ 0 h 1295400"/>
                <a:gd name="connsiteX2" fmla="*/ 3048162 w 3048162"/>
                <a:gd name="connsiteY2" fmla="*/ 1079496 h 1295400"/>
                <a:gd name="connsiteX3" fmla="*/ 2832258 w 3048162"/>
                <a:gd name="connsiteY3" fmla="*/ 1295400 h 1295400"/>
                <a:gd name="connsiteX4" fmla="*/ 215903 w 3048162"/>
                <a:gd name="connsiteY4" fmla="*/ 1295400 h 1295400"/>
                <a:gd name="connsiteX5" fmla="*/ 16966 w 3048162"/>
                <a:gd name="connsiteY5" fmla="*/ 1163536 h 1295400"/>
                <a:gd name="connsiteX6" fmla="*/ 0 w 3048162"/>
                <a:gd name="connsiteY6" fmla="*/ 1079501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8162" h="1295400">
                  <a:moveTo>
                    <a:pt x="0" y="0"/>
                  </a:moveTo>
                  <a:lnTo>
                    <a:pt x="3048162" y="0"/>
                  </a:lnTo>
                  <a:lnTo>
                    <a:pt x="3048162" y="1079496"/>
                  </a:lnTo>
                  <a:cubicBezTo>
                    <a:pt x="3048162" y="1198736"/>
                    <a:pt x="2951498" y="1295400"/>
                    <a:pt x="2832258" y="1295400"/>
                  </a:cubicBezTo>
                  <a:lnTo>
                    <a:pt x="215903" y="1295400"/>
                  </a:lnTo>
                  <a:cubicBezTo>
                    <a:pt x="126473" y="1295400"/>
                    <a:pt x="49742" y="1241027"/>
                    <a:pt x="16966" y="1163536"/>
                  </a:cubicBezTo>
                  <a:lnTo>
                    <a:pt x="0" y="1079501"/>
                  </a:lnTo>
                  <a:close/>
                </a:path>
              </a:pathLst>
            </a:custGeom>
          </p:spPr>
        </p:pic>
        <p:sp>
          <p:nvSpPr>
            <p:cNvPr id="37" name="矩形 19"/>
            <p:cNvSpPr/>
            <p:nvPr/>
          </p:nvSpPr>
          <p:spPr>
            <a:xfrm rot="5400000">
              <a:off x="2496875" y="3642711"/>
              <a:ext cx="154750" cy="411951"/>
            </a:xfrm>
            <a:custGeom>
              <a:avLst/>
              <a:gdLst>
                <a:gd name="connsiteX0" fmla="*/ 0 w 147607"/>
                <a:gd name="connsiteY0" fmla="*/ 0 h 411951"/>
                <a:gd name="connsiteX1" fmla="*/ 147607 w 147607"/>
                <a:gd name="connsiteY1" fmla="*/ 0 h 411951"/>
                <a:gd name="connsiteX2" fmla="*/ 147607 w 147607"/>
                <a:gd name="connsiteY2" fmla="*/ 411951 h 411951"/>
                <a:gd name="connsiteX3" fmla="*/ 0 w 147607"/>
                <a:gd name="connsiteY3" fmla="*/ 411951 h 411951"/>
                <a:gd name="connsiteX4" fmla="*/ 0 w 147607"/>
                <a:gd name="connsiteY4" fmla="*/ 0 h 411951"/>
                <a:gd name="connsiteX0-1" fmla="*/ 0 w 147607"/>
                <a:gd name="connsiteY0-2" fmla="*/ 0 h 411951"/>
                <a:gd name="connsiteX1-3" fmla="*/ 147607 w 147607"/>
                <a:gd name="connsiteY1-4" fmla="*/ 0 h 411951"/>
                <a:gd name="connsiteX2-5" fmla="*/ 147607 w 147607"/>
                <a:gd name="connsiteY2-6" fmla="*/ 411951 h 411951"/>
                <a:gd name="connsiteX3-7" fmla="*/ 4763 w 147607"/>
                <a:gd name="connsiteY3-8" fmla="*/ 392901 h 411951"/>
                <a:gd name="connsiteX4-9" fmla="*/ 0 w 147607"/>
                <a:gd name="connsiteY4-10" fmla="*/ 0 h 411951"/>
                <a:gd name="connsiteX0-11" fmla="*/ 0 w 147607"/>
                <a:gd name="connsiteY0-12" fmla="*/ 0 h 411951"/>
                <a:gd name="connsiteX1-13" fmla="*/ 145225 w 147607"/>
                <a:gd name="connsiteY1-14" fmla="*/ 33337 h 411951"/>
                <a:gd name="connsiteX2-15" fmla="*/ 147607 w 147607"/>
                <a:gd name="connsiteY2-16" fmla="*/ 411951 h 411951"/>
                <a:gd name="connsiteX3-17" fmla="*/ 4763 w 147607"/>
                <a:gd name="connsiteY3-18" fmla="*/ 392901 h 411951"/>
                <a:gd name="connsiteX4-19" fmla="*/ 0 w 147607"/>
                <a:gd name="connsiteY4-20" fmla="*/ 0 h 411951"/>
                <a:gd name="connsiteX0-21" fmla="*/ 0 w 154750"/>
                <a:gd name="connsiteY0-22" fmla="*/ 0 h 411951"/>
                <a:gd name="connsiteX1-23" fmla="*/ 154750 w 154750"/>
                <a:gd name="connsiteY1-24" fmla="*/ 30956 h 411951"/>
                <a:gd name="connsiteX2-25" fmla="*/ 147607 w 154750"/>
                <a:gd name="connsiteY2-26" fmla="*/ 411951 h 411951"/>
                <a:gd name="connsiteX3-27" fmla="*/ 4763 w 154750"/>
                <a:gd name="connsiteY3-28" fmla="*/ 392901 h 411951"/>
                <a:gd name="connsiteX4-29" fmla="*/ 0 w 154750"/>
                <a:gd name="connsiteY4-30" fmla="*/ 0 h 4119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4750" h="411951">
                  <a:moveTo>
                    <a:pt x="0" y="0"/>
                  </a:moveTo>
                  <a:lnTo>
                    <a:pt x="154750" y="30956"/>
                  </a:lnTo>
                  <a:lnTo>
                    <a:pt x="147607" y="411951"/>
                  </a:lnTo>
                  <a:lnTo>
                    <a:pt x="4763" y="392901"/>
                  </a:lnTo>
                  <a:cubicBezTo>
                    <a:pt x="3175" y="261934"/>
                    <a:pt x="1588" y="13096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112712" y="3920823"/>
              <a:ext cx="2909530" cy="1113891"/>
            </a:xfrm>
            <a:prstGeom prst="rect">
              <a:avLst/>
            </a:prstGeom>
          </p:spPr>
          <p:txBody>
            <a:bodyPr wrap="square" lIns="91436" tIns="45718" rIns="91436" bIns="45718">
              <a:normAutofit/>
            </a:bodyPr>
            <a:lstStyle/>
            <a:p>
              <a:pPr algn="just" hangingPunct="0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cs typeface="OPPOSans R" panose="00020600040101010101" pitchFamily="18" charset="-122"/>
                </a:rPr>
                <a:t>制度流程的宣讲今年工作的重点，我们进行了督办制度流程学习的工作，并开展组织进行了相应的专业考试。</a:t>
              </a:r>
              <a:endParaRPr lang="en-US" altLang="zh-CN" sz="1400" dirty="0">
                <a:solidFill>
                  <a:prstClr val="black"/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039584" y="2435632"/>
            <a:ext cx="3216275" cy="2773203"/>
            <a:chOff x="936142" y="2488536"/>
            <a:chExt cx="3216275" cy="2773203"/>
          </a:xfrm>
        </p:grpSpPr>
        <p:pic>
          <p:nvPicPr>
            <p:cNvPr id="40" name="图片 39" descr="一群人在房间里&#10;&#10;描述已自动生成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1073688" y="2488536"/>
              <a:ext cx="3001125" cy="2000250"/>
            </a:xfrm>
            <a:prstGeom prst="rect">
              <a:avLst/>
            </a:prstGeom>
          </p:spPr>
        </p:pic>
        <p:sp>
          <p:nvSpPr>
            <p:cNvPr id="41" name="矩形: 圆顶角 40"/>
            <p:cNvSpPr/>
            <p:nvPr/>
          </p:nvSpPr>
          <p:spPr>
            <a:xfrm rot="10800000">
              <a:off x="936142" y="3747264"/>
              <a:ext cx="3216275" cy="1514475"/>
            </a:xfrm>
            <a:prstGeom prst="round2SameRect">
              <a:avLst/>
            </a:prstGeom>
            <a:solidFill>
              <a:schemeClr val="accent3">
                <a:alpha val="71000"/>
              </a:schemeClr>
            </a:solidFill>
            <a:ln>
              <a:noFill/>
            </a:ln>
            <a:effectLst>
              <a:outerShdw blurRad="203200" dist="76200" dir="16200000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: 圆顶角 41"/>
            <p:cNvSpPr/>
            <p:nvPr/>
          </p:nvSpPr>
          <p:spPr>
            <a:xfrm rot="10800000">
              <a:off x="1023305" y="3854422"/>
              <a:ext cx="3048163" cy="1295400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 descr="模糊的照片&#10;&#10;描述已自动生成"/>
            <p:cNvPicPr>
              <a:picLocks noChangeAspect="1"/>
            </p:cNvPicPr>
            <p:nvPr/>
          </p:nvPicPr>
          <p:blipFill>
            <a:blip r:embed="rId6" cstate="screen">
              <a:alphaModFix amt="57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019959" y="3856803"/>
              <a:ext cx="3048162" cy="1295400"/>
            </a:xfrm>
            <a:custGeom>
              <a:avLst/>
              <a:gdLst>
                <a:gd name="connsiteX0" fmla="*/ 0 w 3048162"/>
                <a:gd name="connsiteY0" fmla="*/ 0 h 1295400"/>
                <a:gd name="connsiteX1" fmla="*/ 3048162 w 3048162"/>
                <a:gd name="connsiteY1" fmla="*/ 0 h 1295400"/>
                <a:gd name="connsiteX2" fmla="*/ 3048162 w 3048162"/>
                <a:gd name="connsiteY2" fmla="*/ 1079496 h 1295400"/>
                <a:gd name="connsiteX3" fmla="*/ 2832258 w 3048162"/>
                <a:gd name="connsiteY3" fmla="*/ 1295400 h 1295400"/>
                <a:gd name="connsiteX4" fmla="*/ 215903 w 3048162"/>
                <a:gd name="connsiteY4" fmla="*/ 1295400 h 1295400"/>
                <a:gd name="connsiteX5" fmla="*/ 16966 w 3048162"/>
                <a:gd name="connsiteY5" fmla="*/ 1163536 h 1295400"/>
                <a:gd name="connsiteX6" fmla="*/ 0 w 3048162"/>
                <a:gd name="connsiteY6" fmla="*/ 1079501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8162" h="1295400">
                  <a:moveTo>
                    <a:pt x="0" y="0"/>
                  </a:moveTo>
                  <a:lnTo>
                    <a:pt x="3048162" y="0"/>
                  </a:lnTo>
                  <a:lnTo>
                    <a:pt x="3048162" y="1079496"/>
                  </a:lnTo>
                  <a:cubicBezTo>
                    <a:pt x="3048162" y="1198736"/>
                    <a:pt x="2951498" y="1295400"/>
                    <a:pt x="2832258" y="1295400"/>
                  </a:cubicBezTo>
                  <a:lnTo>
                    <a:pt x="215903" y="1295400"/>
                  </a:lnTo>
                  <a:cubicBezTo>
                    <a:pt x="126473" y="1295400"/>
                    <a:pt x="49742" y="1241027"/>
                    <a:pt x="16966" y="1163536"/>
                  </a:cubicBezTo>
                  <a:lnTo>
                    <a:pt x="0" y="1079501"/>
                  </a:lnTo>
                  <a:close/>
                </a:path>
              </a:pathLst>
            </a:custGeom>
          </p:spPr>
        </p:pic>
        <p:sp>
          <p:nvSpPr>
            <p:cNvPr id="44" name="矩形 19"/>
            <p:cNvSpPr/>
            <p:nvPr/>
          </p:nvSpPr>
          <p:spPr>
            <a:xfrm rot="5400000">
              <a:off x="2496875" y="3642711"/>
              <a:ext cx="154750" cy="411951"/>
            </a:xfrm>
            <a:custGeom>
              <a:avLst/>
              <a:gdLst>
                <a:gd name="connsiteX0" fmla="*/ 0 w 147607"/>
                <a:gd name="connsiteY0" fmla="*/ 0 h 411951"/>
                <a:gd name="connsiteX1" fmla="*/ 147607 w 147607"/>
                <a:gd name="connsiteY1" fmla="*/ 0 h 411951"/>
                <a:gd name="connsiteX2" fmla="*/ 147607 w 147607"/>
                <a:gd name="connsiteY2" fmla="*/ 411951 h 411951"/>
                <a:gd name="connsiteX3" fmla="*/ 0 w 147607"/>
                <a:gd name="connsiteY3" fmla="*/ 411951 h 411951"/>
                <a:gd name="connsiteX4" fmla="*/ 0 w 147607"/>
                <a:gd name="connsiteY4" fmla="*/ 0 h 411951"/>
                <a:gd name="connsiteX0-1" fmla="*/ 0 w 147607"/>
                <a:gd name="connsiteY0-2" fmla="*/ 0 h 411951"/>
                <a:gd name="connsiteX1-3" fmla="*/ 147607 w 147607"/>
                <a:gd name="connsiteY1-4" fmla="*/ 0 h 411951"/>
                <a:gd name="connsiteX2-5" fmla="*/ 147607 w 147607"/>
                <a:gd name="connsiteY2-6" fmla="*/ 411951 h 411951"/>
                <a:gd name="connsiteX3-7" fmla="*/ 4763 w 147607"/>
                <a:gd name="connsiteY3-8" fmla="*/ 392901 h 411951"/>
                <a:gd name="connsiteX4-9" fmla="*/ 0 w 147607"/>
                <a:gd name="connsiteY4-10" fmla="*/ 0 h 411951"/>
                <a:gd name="connsiteX0-11" fmla="*/ 0 w 147607"/>
                <a:gd name="connsiteY0-12" fmla="*/ 0 h 411951"/>
                <a:gd name="connsiteX1-13" fmla="*/ 145225 w 147607"/>
                <a:gd name="connsiteY1-14" fmla="*/ 33337 h 411951"/>
                <a:gd name="connsiteX2-15" fmla="*/ 147607 w 147607"/>
                <a:gd name="connsiteY2-16" fmla="*/ 411951 h 411951"/>
                <a:gd name="connsiteX3-17" fmla="*/ 4763 w 147607"/>
                <a:gd name="connsiteY3-18" fmla="*/ 392901 h 411951"/>
                <a:gd name="connsiteX4-19" fmla="*/ 0 w 147607"/>
                <a:gd name="connsiteY4-20" fmla="*/ 0 h 411951"/>
                <a:gd name="connsiteX0-21" fmla="*/ 0 w 154750"/>
                <a:gd name="connsiteY0-22" fmla="*/ 0 h 411951"/>
                <a:gd name="connsiteX1-23" fmla="*/ 154750 w 154750"/>
                <a:gd name="connsiteY1-24" fmla="*/ 30956 h 411951"/>
                <a:gd name="connsiteX2-25" fmla="*/ 147607 w 154750"/>
                <a:gd name="connsiteY2-26" fmla="*/ 411951 h 411951"/>
                <a:gd name="connsiteX3-27" fmla="*/ 4763 w 154750"/>
                <a:gd name="connsiteY3-28" fmla="*/ 392901 h 411951"/>
                <a:gd name="connsiteX4-29" fmla="*/ 0 w 154750"/>
                <a:gd name="connsiteY4-30" fmla="*/ 0 h 4119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4750" h="411951">
                  <a:moveTo>
                    <a:pt x="0" y="0"/>
                  </a:moveTo>
                  <a:lnTo>
                    <a:pt x="154750" y="30956"/>
                  </a:lnTo>
                  <a:lnTo>
                    <a:pt x="147607" y="411951"/>
                  </a:lnTo>
                  <a:lnTo>
                    <a:pt x="4763" y="392901"/>
                  </a:lnTo>
                  <a:cubicBezTo>
                    <a:pt x="3175" y="261934"/>
                    <a:pt x="1588" y="13096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112712" y="3920823"/>
              <a:ext cx="2909530" cy="1113891"/>
            </a:xfrm>
            <a:prstGeom prst="rect">
              <a:avLst/>
            </a:prstGeom>
          </p:spPr>
          <p:txBody>
            <a:bodyPr wrap="square" lIns="91436" tIns="45718" rIns="91436" bIns="45718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cs typeface="OPPOSans R" panose="00020600040101010101" pitchFamily="18" charset="-122"/>
                </a:rPr>
                <a:t>行政管理部人员日常注重搜集员工喜好信息，能够投其所好地挑选生日礼物，营造仪式感给予员工感动和惊喜，提升员工满意度。</a:t>
              </a:r>
              <a:endParaRPr lang="en-US" altLang="zh-CN" sz="1400" dirty="0">
                <a:solidFill>
                  <a:prstClr val="black"/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384275" y="2032001"/>
            <a:ext cx="2055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企业文化建设</a:t>
            </a:r>
            <a:endParaRPr lang="zh-CN" altLang="en-US" sz="20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068194" y="1989299"/>
            <a:ext cx="2055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制度流程宣讲</a:t>
            </a:r>
            <a:endParaRPr lang="zh-CN" altLang="en-US" sz="20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638800" y="2975428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1228725" y="1994860"/>
            <a:ext cx="489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锐字云字库综艺GB" panose="02010604000000000000" pitchFamily="2" charset="-122"/>
                <a:ea typeface="锐字云字库综艺GB" panose="02010604000000000000" pitchFamily="2" charset="-122"/>
              </a:rPr>
              <a:t>“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atin typeface="锐字云字库综艺GB" panose="02010604000000000000" pitchFamily="2" charset="-122"/>
              <a:ea typeface="锐字云字库综艺GB" panose="02010604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895635" y="1956759"/>
            <a:ext cx="489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锐字云字库综艺GB" panose="02010604000000000000" pitchFamily="2" charset="-122"/>
                <a:ea typeface="锐字云字库综艺GB" panose="02010604000000000000" pitchFamily="2" charset="-122"/>
              </a:rPr>
              <a:t>“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atin typeface="锐字云字库综艺GB" panose="02010604000000000000" pitchFamily="2" charset="-122"/>
              <a:ea typeface="锐字云字库综艺GB" panose="02010604000000000000" pitchFamily="2" charset="-122"/>
            </a:endParaRPr>
          </a:p>
        </p:txBody>
      </p:sp>
      <p:pic>
        <p:nvPicPr>
          <p:cNvPr id="65" name="图片 64" descr="花瓶里插着绿色的植物&#10;&#10;描述已自动生成"/>
          <p:cNvPicPr>
            <a:picLocks noChangeAspect="1"/>
          </p:cNvPicPr>
          <p:nvPr/>
        </p:nvPicPr>
        <p:blipFill rotWithShape="1">
          <a:blip r:embed="rId7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Texturizer trans="28000" scaling="4"/>
                    </a14:imgEffect>
                    <a14:imgEffect>
                      <a14:backgroundRemoval t="10656" b="100000" l="1935" r="89032">
                        <a14:foregroundMark x1="43871" y1="13934" x2="47097" y2="11475"/>
                        <a14:foregroundMark x1="7097" y1="63115" x2="2581" y2="62295"/>
                        <a14:backgroundMark x1="84516" y1="90164" x2="82581" y2="86066"/>
                        <a14:backgroundMark x1="82581" y1="91803" x2="82581" y2="84426"/>
                        <a14:backgroundMark x1="81935" y1="90984" x2="85161" y2="87705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7287281">
            <a:off x="10566646" y="5401641"/>
            <a:ext cx="1802992" cy="1740504"/>
          </a:xfrm>
          <a:custGeom>
            <a:avLst/>
            <a:gdLst>
              <a:gd name="connsiteX0" fmla="*/ 1802992 w 1802992"/>
              <a:gd name="connsiteY0" fmla="*/ 0 h 1740504"/>
              <a:gd name="connsiteX1" fmla="*/ 1802992 w 1802992"/>
              <a:gd name="connsiteY1" fmla="*/ 1336861 h 1740504"/>
              <a:gd name="connsiteX2" fmla="*/ 569602 w 1802992"/>
              <a:gd name="connsiteY2" fmla="*/ 1740504 h 1740504"/>
              <a:gd name="connsiteX3" fmla="*/ 0 w 1802992"/>
              <a:gd name="connsiteY3" fmla="*/ 0 h 174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2992" h="1740504">
                <a:moveTo>
                  <a:pt x="1802992" y="0"/>
                </a:moveTo>
                <a:lnTo>
                  <a:pt x="1802992" y="1336861"/>
                </a:lnTo>
                <a:lnTo>
                  <a:pt x="569602" y="1740504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7" name="文本框 56"/>
          <p:cNvSpPr txBox="1"/>
          <p:nvPr/>
        </p:nvSpPr>
        <p:spPr>
          <a:xfrm>
            <a:off x="8649886" y="2018314"/>
            <a:ext cx="2055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员工满意度提升</a:t>
            </a:r>
            <a:endParaRPr lang="zh-CN" altLang="en-US" sz="20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377997" y="1979916"/>
            <a:ext cx="489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锐字云字库综艺GB" panose="02010604000000000000" pitchFamily="2" charset="-122"/>
                <a:ea typeface="锐字云字库综艺GB" panose="02010604000000000000" pitchFamily="2" charset="-122"/>
              </a:rPr>
              <a:t>“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atin typeface="锐字云字库综艺GB" panose="02010604000000000000" pitchFamily="2" charset="-122"/>
              <a:ea typeface="锐字云字库综艺GB" panose="02010604000000000000" pitchFamily="2" charset="-122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0" y="4476822"/>
            <a:ext cx="4220598" cy="2381178"/>
          </a:xfrm>
          <a:custGeom>
            <a:avLst/>
            <a:gdLst>
              <a:gd name="connsiteX0" fmla="*/ 0 w 4220598"/>
              <a:gd name="connsiteY0" fmla="*/ 0 h 2381178"/>
              <a:gd name="connsiteX1" fmla="*/ 4220598 w 4220598"/>
              <a:gd name="connsiteY1" fmla="*/ 0 h 2381178"/>
              <a:gd name="connsiteX2" fmla="*/ 4220598 w 4220598"/>
              <a:gd name="connsiteY2" fmla="*/ 2381178 h 2381178"/>
              <a:gd name="connsiteX3" fmla="*/ 0 w 4220598"/>
              <a:gd name="connsiteY3" fmla="*/ 2381178 h 2381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0598" h="2381178">
                <a:moveTo>
                  <a:pt x="0" y="0"/>
                </a:moveTo>
                <a:lnTo>
                  <a:pt x="4220598" y="0"/>
                </a:lnTo>
                <a:lnTo>
                  <a:pt x="4220598" y="2381178"/>
                </a:lnTo>
                <a:lnTo>
                  <a:pt x="0" y="2381178"/>
                </a:lnTo>
                <a:close/>
              </a:path>
            </a:pathLst>
          </a:custGeom>
        </p:spPr>
      </p:pic>
      <p:grpSp>
        <p:nvGrpSpPr>
          <p:cNvPr id="67" name="组合 66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68" name="组合 67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重点工作完成情况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 descr="图片包含 物体, 桌子, 蛋糕, 纸&#10;&#10;描述已自动生成"/>
          <p:cNvPicPr>
            <a:picLocks noChangeAspect="1"/>
          </p:cNvPicPr>
          <p:nvPr/>
        </p:nvPicPr>
        <p:blipFill>
          <a:blip r:embed="rId1" cstate="screen"/>
          <a:srcRect r="10830" b="2608"/>
          <a:stretch>
            <a:fillRect/>
          </a:stretch>
        </p:blipFill>
        <p:spPr>
          <a:xfrm>
            <a:off x="6076746" y="178886"/>
            <a:ext cx="6115254" cy="6679115"/>
          </a:xfrm>
          <a:custGeom>
            <a:avLst/>
            <a:gdLst>
              <a:gd name="connsiteX0" fmla="*/ 0 w 6115254"/>
              <a:gd name="connsiteY0" fmla="*/ 0 h 6679115"/>
              <a:gd name="connsiteX1" fmla="*/ 6115254 w 6115254"/>
              <a:gd name="connsiteY1" fmla="*/ 0 h 6679115"/>
              <a:gd name="connsiteX2" fmla="*/ 6115254 w 6115254"/>
              <a:gd name="connsiteY2" fmla="*/ 6679115 h 6679115"/>
              <a:gd name="connsiteX3" fmla="*/ 0 w 6115254"/>
              <a:gd name="connsiteY3" fmla="*/ 6679115 h 667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5254" h="6679115">
                <a:moveTo>
                  <a:pt x="0" y="0"/>
                </a:moveTo>
                <a:lnTo>
                  <a:pt x="6115254" y="0"/>
                </a:lnTo>
                <a:lnTo>
                  <a:pt x="6115254" y="6679115"/>
                </a:lnTo>
                <a:lnTo>
                  <a:pt x="0" y="6679115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screen">
            <a:alphaModFix amt="44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3687" cy="6864691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-20098" y="-23990"/>
            <a:ext cx="12193687" cy="686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198990" y="1679413"/>
            <a:ext cx="9700402" cy="4211839"/>
            <a:chOff x="1143001" y="1690320"/>
            <a:chExt cx="9816546" cy="4659677"/>
          </a:xfrm>
        </p:grpSpPr>
        <p:grpSp>
          <p:nvGrpSpPr>
            <p:cNvPr id="6" name="组合 5"/>
            <p:cNvGrpSpPr/>
            <p:nvPr/>
          </p:nvGrpSpPr>
          <p:grpSpPr>
            <a:xfrm>
              <a:off x="7898666" y="3848565"/>
              <a:ext cx="3060881" cy="2501432"/>
              <a:chOff x="1097570" y="2057331"/>
              <a:chExt cx="2591052" cy="3847019"/>
            </a:xfrm>
          </p:grpSpPr>
          <p:sp>
            <p:nvSpPr>
              <p:cNvPr id="7" name="矩形: 圆角 6"/>
              <p:cNvSpPr/>
              <p:nvPr/>
            </p:nvSpPr>
            <p:spPr>
              <a:xfrm>
                <a:off x="1193858" y="2224256"/>
                <a:ext cx="2494764" cy="3680094"/>
              </a:xfrm>
              <a:prstGeom prst="roundRect">
                <a:avLst>
                  <a:gd name="adj" fmla="val 7525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/>
              </a:p>
            </p:txBody>
          </p:sp>
          <p:sp>
            <p:nvSpPr>
              <p:cNvPr id="8" name="矩形: 圆角 7"/>
              <p:cNvSpPr/>
              <p:nvPr/>
            </p:nvSpPr>
            <p:spPr>
              <a:xfrm>
                <a:off x="1097570" y="2057331"/>
                <a:ext cx="2494764" cy="3703079"/>
              </a:xfrm>
              <a:prstGeom prst="roundRect">
                <a:avLst>
                  <a:gd name="adj" fmla="val 752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8104990" y="4062560"/>
              <a:ext cx="2562560" cy="151835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algn="just" hangingPunct="0"/>
              <a:r>
                <a:rPr lang="zh-CN" altLang="en-US" sz="1400" dirty="0">
                  <a:latin typeface="+mn-ea"/>
                  <a:ea typeface="+mn-ea"/>
                </a:rPr>
                <a:t>内部宣传公司正面形象，公众号发文</a:t>
              </a:r>
              <a:r>
                <a:rPr lang="en-US" altLang="zh-CN" sz="1400" dirty="0">
                  <a:latin typeface="+mn-ea"/>
                  <a:ea typeface="+mn-ea"/>
                </a:rPr>
                <a:t>XX</a:t>
              </a:r>
              <a:r>
                <a:rPr lang="zh-CN" altLang="en-US" sz="1400" dirty="0">
                  <a:latin typeface="+mn-ea"/>
                  <a:ea typeface="+mn-ea"/>
                </a:rPr>
                <a:t>篇，集团公众号</a:t>
              </a:r>
              <a:r>
                <a:rPr lang="en-US" altLang="zh-CN" sz="1400" dirty="0">
                  <a:latin typeface="+mn-ea"/>
                  <a:ea typeface="+mn-ea"/>
                </a:rPr>
                <a:t>XX</a:t>
              </a:r>
              <a:r>
                <a:rPr lang="zh-CN" altLang="en-US" sz="1400" dirty="0">
                  <a:latin typeface="+mn-ea"/>
                  <a:ea typeface="+mn-ea"/>
                </a:rPr>
                <a:t>篇，报刊发文</a:t>
              </a:r>
              <a:r>
                <a:rPr lang="en-US" altLang="zh-CN" sz="1400" dirty="0">
                  <a:latin typeface="+mn-ea"/>
                  <a:ea typeface="+mn-ea"/>
                </a:rPr>
                <a:t>XX</a:t>
              </a:r>
              <a:r>
                <a:rPr lang="zh-CN" altLang="en-US" sz="1400" dirty="0">
                  <a:latin typeface="+mn-ea"/>
                  <a:ea typeface="+mn-ea"/>
                </a:rPr>
                <a:t>篇。组织</a:t>
              </a:r>
              <a:r>
                <a:rPr lang="en-US" altLang="zh-CN" sz="1400" dirty="0">
                  <a:latin typeface="+mn-ea"/>
                  <a:ea typeface="+mn-ea"/>
                </a:rPr>
                <a:t>XXX</a:t>
              </a:r>
              <a:r>
                <a:rPr lang="zh-CN" altLang="en-US" sz="1400" dirty="0">
                  <a:latin typeface="+mn-ea"/>
                  <a:ea typeface="+mn-ea"/>
                </a:rPr>
                <a:t>活动</a:t>
              </a:r>
              <a:r>
                <a:rPr lang="en-US" altLang="zh-CN" sz="1400" dirty="0">
                  <a:latin typeface="+mn-ea"/>
                  <a:ea typeface="+mn-ea"/>
                </a:rPr>
                <a:t>XX</a:t>
              </a:r>
              <a:r>
                <a:rPr lang="zh-CN" altLang="en-US" sz="1400" dirty="0">
                  <a:latin typeface="+mn-ea"/>
                  <a:ea typeface="+mn-ea"/>
                </a:rPr>
                <a:t>次，组织</a:t>
              </a:r>
              <a:r>
                <a:rPr lang="en-US" altLang="zh-CN" sz="1400" dirty="0">
                  <a:latin typeface="+mn-ea"/>
                  <a:ea typeface="+mn-ea"/>
                </a:rPr>
                <a:t>XXX</a:t>
              </a:r>
              <a:r>
                <a:rPr lang="zh-CN" altLang="en-US" sz="1400" dirty="0">
                  <a:latin typeface="+mn-ea"/>
                  <a:ea typeface="+mn-ea"/>
                </a:rPr>
                <a:t>活动</a:t>
              </a:r>
              <a:r>
                <a:rPr lang="en-US" altLang="zh-CN" sz="1400" dirty="0">
                  <a:latin typeface="+mn-ea"/>
                  <a:ea typeface="+mn-ea"/>
                </a:rPr>
                <a:t>XX</a:t>
              </a:r>
              <a:r>
                <a:rPr lang="zh-CN" altLang="en-US" sz="1400" dirty="0">
                  <a:latin typeface="+mn-ea"/>
                  <a:ea typeface="+mn-ea"/>
                </a:rPr>
                <a:t>次。</a:t>
              </a:r>
              <a:endParaRPr lang="zh-CN" altLang="en-US" sz="1400" dirty="0">
                <a:latin typeface="+mn-ea"/>
                <a:ea typeface="+mn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46418" y="1690320"/>
              <a:ext cx="4488963" cy="1913226"/>
              <a:chOff x="1097570" y="2057331"/>
              <a:chExt cx="2528607" cy="3842368"/>
            </a:xfrm>
          </p:grpSpPr>
          <p:sp>
            <p:nvSpPr>
              <p:cNvPr id="11" name="矩形: 圆角 10"/>
              <p:cNvSpPr/>
              <p:nvPr/>
            </p:nvSpPr>
            <p:spPr>
              <a:xfrm>
                <a:off x="1131413" y="2364702"/>
                <a:ext cx="2494764" cy="3534997"/>
              </a:xfrm>
              <a:prstGeom prst="roundRect">
                <a:avLst>
                  <a:gd name="adj" fmla="val 7525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/>
              </a:p>
            </p:txBody>
          </p:sp>
          <p:sp>
            <p:nvSpPr>
              <p:cNvPr id="12" name="矩形: 圆角 11"/>
              <p:cNvSpPr/>
              <p:nvPr/>
            </p:nvSpPr>
            <p:spPr>
              <a:xfrm>
                <a:off x="1097570" y="2057331"/>
                <a:ext cx="2494764" cy="3703079"/>
              </a:xfrm>
              <a:prstGeom prst="roundRect">
                <a:avLst>
                  <a:gd name="adj" fmla="val 752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320800" y="2220822"/>
              <a:ext cx="4251987" cy="123233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latin typeface="+mn-ea"/>
                  <a:ea typeface="+mn-ea"/>
                </a:rPr>
                <a:t>行政管理部始终与政府保持着良好的关系，在财务部的帮助和配合下顺利通过了各类年审，对公司的运营、员工的稳定以及公司的平稳运营起到了良好的作用。</a:t>
              </a:r>
              <a:endParaRPr lang="zh-CN" altLang="en-US" sz="1400" dirty="0">
                <a:latin typeface="+mn-ea"/>
                <a:ea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43001" y="1869918"/>
              <a:ext cx="4429786" cy="3043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538703" y="1791207"/>
              <a:ext cx="3668710" cy="406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对外协调沟通</a:t>
              </a:r>
              <a:endParaRPr lang="zh-CN" altLang="en-US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898665" y="5737466"/>
              <a:ext cx="2943717" cy="35648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898664" y="5682839"/>
              <a:ext cx="2927479" cy="452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信息建设的完善</a:t>
              </a:r>
              <a:endParaRPr lang="zh-CN" altLang="en-US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49382" y="1202942"/>
            <a:ext cx="1925880" cy="369332"/>
            <a:chOff x="1384276" y="1185301"/>
            <a:chExt cx="1925880" cy="369332"/>
          </a:xfrm>
        </p:grpSpPr>
        <p:sp>
          <p:nvSpPr>
            <p:cNvPr id="36" name="椭圆 35"/>
            <p:cNvSpPr/>
            <p:nvPr/>
          </p:nvSpPr>
          <p:spPr>
            <a:xfrm rot="10800000">
              <a:off x="1384276" y="1203564"/>
              <a:ext cx="299215" cy="29454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56000">
                  <a:schemeClr val="accent1">
                    <a:alpha val="61000"/>
                  </a:schemeClr>
                </a:gs>
                <a:gs pos="100000">
                  <a:schemeClr val="accent1">
                    <a:lumMod val="100000"/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74000">
                    <a:schemeClr val="accent3"/>
                  </a:gs>
                  <a:gs pos="83000">
                    <a:schemeClr val="accent3"/>
                  </a:gs>
                  <a:gs pos="100000">
                    <a:schemeClr val="accent3"/>
                  </a:gs>
                </a:gsLst>
                <a:lin ang="5400000" scaled="1"/>
              </a:gradFill>
            </a:ln>
            <a:effectLst>
              <a:outerShdw blurRad="203200" dist="101600" dir="2700000" algn="tl" rotWithShape="0">
                <a:schemeClr val="accent1">
                  <a:alpha val="7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 cstate="screen">
              <a:alphaModFix amt="50000"/>
            </a:blip>
            <a:stretch>
              <a:fillRect/>
            </a:stretch>
          </p:blipFill>
          <p:spPr>
            <a:xfrm flipV="1">
              <a:off x="1721471" y="1359055"/>
              <a:ext cx="1525184" cy="141656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1717882" y="1185301"/>
              <a:ext cx="15922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提升工作部分</a:t>
              </a:r>
              <a:endPara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0" y="4476822"/>
            <a:ext cx="4220598" cy="2381178"/>
          </a:xfrm>
          <a:custGeom>
            <a:avLst/>
            <a:gdLst>
              <a:gd name="connsiteX0" fmla="*/ 0 w 4220598"/>
              <a:gd name="connsiteY0" fmla="*/ 0 h 2381178"/>
              <a:gd name="connsiteX1" fmla="*/ 4220598 w 4220598"/>
              <a:gd name="connsiteY1" fmla="*/ 0 h 2381178"/>
              <a:gd name="connsiteX2" fmla="*/ 4220598 w 4220598"/>
              <a:gd name="connsiteY2" fmla="*/ 2381178 h 2381178"/>
              <a:gd name="connsiteX3" fmla="*/ 0 w 4220598"/>
              <a:gd name="connsiteY3" fmla="*/ 2381178 h 2381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0598" h="2381178">
                <a:moveTo>
                  <a:pt x="0" y="0"/>
                </a:moveTo>
                <a:lnTo>
                  <a:pt x="4220598" y="0"/>
                </a:lnTo>
                <a:lnTo>
                  <a:pt x="4220598" y="2381178"/>
                </a:lnTo>
                <a:lnTo>
                  <a:pt x="0" y="2381178"/>
                </a:lnTo>
                <a:close/>
              </a:path>
            </a:pathLst>
          </a:custGeom>
        </p:spPr>
      </p:pic>
      <p:pic>
        <p:nvPicPr>
          <p:cNvPr id="45" name="图片 44" descr="花瓶里插着绿色的植物&#10;&#10;描述已自动生成"/>
          <p:cNvPicPr>
            <a:picLocks noChangeAspect="1"/>
          </p:cNvPicPr>
          <p:nvPr/>
        </p:nvPicPr>
        <p:blipFill rotWithShape="1">
          <a:blip r:embed="rId6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 trans="28000" scaling="4"/>
                    </a14:imgEffect>
                    <a14:imgEffect>
                      <a14:backgroundRemoval t="10656" b="100000" l="1935" r="89032">
                        <a14:foregroundMark x1="43871" y1="13934" x2="47097" y2="11475"/>
                        <a14:foregroundMark x1="7097" y1="63115" x2="2581" y2="62295"/>
                        <a14:backgroundMark x1="84516" y1="90164" x2="82581" y2="86066"/>
                        <a14:backgroundMark x1="82581" y1="91803" x2="82581" y2="84426"/>
                        <a14:backgroundMark x1="81935" y1="90984" x2="85161" y2="87705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7287281">
            <a:off x="10566646" y="5401641"/>
            <a:ext cx="1802992" cy="1740504"/>
          </a:xfrm>
          <a:custGeom>
            <a:avLst/>
            <a:gdLst>
              <a:gd name="connsiteX0" fmla="*/ 1802992 w 1802992"/>
              <a:gd name="connsiteY0" fmla="*/ 0 h 1740504"/>
              <a:gd name="connsiteX1" fmla="*/ 1802992 w 1802992"/>
              <a:gd name="connsiteY1" fmla="*/ 1336861 h 1740504"/>
              <a:gd name="connsiteX2" fmla="*/ 569602 w 1802992"/>
              <a:gd name="connsiteY2" fmla="*/ 1740504 h 1740504"/>
              <a:gd name="connsiteX3" fmla="*/ 0 w 1802992"/>
              <a:gd name="connsiteY3" fmla="*/ 0 h 174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2992" h="1740504">
                <a:moveTo>
                  <a:pt x="1802992" y="0"/>
                </a:moveTo>
                <a:lnTo>
                  <a:pt x="1802992" y="1336861"/>
                </a:lnTo>
                <a:lnTo>
                  <a:pt x="569602" y="174050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0" name="图片 49" descr="一群人在房间里&#10;&#10;描述已自动生成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5809133" y="1679413"/>
            <a:ext cx="5136252" cy="1699882"/>
          </a:xfrm>
          <a:custGeom>
            <a:avLst/>
            <a:gdLst>
              <a:gd name="connsiteX0" fmla="*/ 169019 w 5136252"/>
              <a:gd name="connsiteY0" fmla="*/ 0 h 1699882"/>
              <a:gd name="connsiteX1" fmla="*/ 4967233 w 5136252"/>
              <a:gd name="connsiteY1" fmla="*/ 0 h 1699882"/>
              <a:gd name="connsiteX2" fmla="*/ 5136252 w 5136252"/>
              <a:gd name="connsiteY2" fmla="*/ 169019 h 1699882"/>
              <a:gd name="connsiteX3" fmla="*/ 5136252 w 5136252"/>
              <a:gd name="connsiteY3" fmla="*/ 1530863 h 1699882"/>
              <a:gd name="connsiteX4" fmla="*/ 4967233 w 5136252"/>
              <a:gd name="connsiteY4" fmla="*/ 1699882 h 1699882"/>
              <a:gd name="connsiteX5" fmla="*/ 169019 w 5136252"/>
              <a:gd name="connsiteY5" fmla="*/ 1699882 h 1699882"/>
              <a:gd name="connsiteX6" fmla="*/ 0 w 5136252"/>
              <a:gd name="connsiteY6" fmla="*/ 1530863 h 1699882"/>
              <a:gd name="connsiteX7" fmla="*/ 0 w 5136252"/>
              <a:gd name="connsiteY7" fmla="*/ 169019 h 1699882"/>
              <a:gd name="connsiteX8" fmla="*/ 169019 w 5136252"/>
              <a:gd name="connsiteY8" fmla="*/ 0 h 169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36252" h="1699882">
                <a:moveTo>
                  <a:pt x="169019" y="0"/>
                </a:moveTo>
                <a:lnTo>
                  <a:pt x="4967233" y="0"/>
                </a:lnTo>
                <a:cubicBezTo>
                  <a:pt x="5060580" y="0"/>
                  <a:pt x="5136252" y="75672"/>
                  <a:pt x="5136252" y="169019"/>
                </a:cubicBezTo>
                <a:lnTo>
                  <a:pt x="5136252" y="1530863"/>
                </a:lnTo>
                <a:cubicBezTo>
                  <a:pt x="5136252" y="1624210"/>
                  <a:pt x="5060580" y="1699882"/>
                  <a:pt x="4967233" y="1699882"/>
                </a:cubicBezTo>
                <a:lnTo>
                  <a:pt x="169019" y="1699882"/>
                </a:lnTo>
                <a:cubicBezTo>
                  <a:pt x="75672" y="1699882"/>
                  <a:pt x="0" y="1624210"/>
                  <a:pt x="0" y="1530863"/>
                </a:cubicBezTo>
                <a:lnTo>
                  <a:pt x="0" y="169019"/>
                </a:lnTo>
                <a:cubicBezTo>
                  <a:pt x="0" y="75672"/>
                  <a:pt x="75672" y="0"/>
                  <a:pt x="169019" y="0"/>
                </a:cubicBezTo>
                <a:close/>
              </a:path>
            </a:pathLst>
          </a:custGeom>
        </p:spPr>
      </p:pic>
      <p:pic>
        <p:nvPicPr>
          <p:cNvPr id="53" name="图片 52" descr="一群人在餐厅用餐&#10;&#10;描述已自动生成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1213191" y="3607885"/>
            <a:ext cx="2954231" cy="2261023"/>
          </a:xfrm>
          <a:custGeom>
            <a:avLst/>
            <a:gdLst>
              <a:gd name="connsiteX0" fmla="*/ 224814 w 2954231"/>
              <a:gd name="connsiteY0" fmla="*/ 0 h 2261023"/>
              <a:gd name="connsiteX1" fmla="*/ 2729417 w 2954231"/>
              <a:gd name="connsiteY1" fmla="*/ 0 h 2261023"/>
              <a:gd name="connsiteX2" fmla="*/ 2954231 w 2954231"/>
              <a:gd name="connsiteY2" fmla="*/ 224814 h 2261023"/>
              <a:gd name="connsiteX3" fmla="*/ 2954231 w 2954231"/>
              <a:gd name="connsiteY3" fmla="*/ 2036209 h 2261023"/>
              <a:gd name="connsiteX4" fmla="*/ 2729417 w 2954231"/>
              <a:gd name="connsiteY4" fmla="*/ 2261023 h 2261023"/>
              <a:gd name="connsiteX5" fmla="*/ 224814 w 2954231"/>
              <a:gd name="connsiteY5" fmla="*/ 2261023 h 2261023"/>
              <a:gd name="connsiteX6" fmla="*/ 0 w 2954231"/>
              <a:gd name="connsiteY6" fmla="*/ 2036209 h 2261023"/>
              <a:gd name="connsiteX7" fmla="*/ 0 w 2954231"/>
              <a:gd name="connsiteY7" fmla="*/ 224814 h 2261023"/>
              <a:gd name="connsiteX8" fmla="*/ 224814 w 2954231"/>
              <a:gd name="connsiteY8" fmla="*/ 0 h 2261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54231" h="2261023">
                <a:moveTo>
                  <a:pt x="224814" y="0"/>
                </a:moveTo>
                <a:lnTo>
                  <a:pt x="2729417" y="0"/>
                </a:lnTo>
                <a:cubicBezTo>
                  <a:pt x="2853578" y="0"/>
                  <a:pt x="2954231" y="100653"/>
                  <a:pt x="2954231" y="224814"/>
                </a:cubicBezTo>
                <a:lnTo>
                  <a:pt x="2954231" y="2036209"/>
                </a:lnTo>
                <a:cubicBezTo>
                  <a:pt x="2954231" y="2160370"/>
                  <a:pt x="2853578" y="2261023"/>
                  <a:pt x="2729417" y="2261023"/>
                </a:cubicBezTo>
                <a:lnTo>
                  <a:pt x="224814" y="2261023"/>
                </a:lnTo>
                <a:cubicBezTo>
                  <a:pt x="100653" y="2261023"/>
                  <a:pt x="0" y="2160370"/>
                  <a:pt x="0" y="2036209"/>
                </a:cubicBezTo>
                <a:lnTo>
                  <a:pt x="0" y="224814"/>
                </a:lnTo>
                <a:cubicBezTo>
                  <a:pt x="0" y="100653"/>
                  <a:pt x="100653" y="0"/>
                  <a:pt x="224814" y="0"/>
                </a:cubicBezTo>
                <a:close/>
              </a:path>
            </a:pathLst>
          </a:cu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>
          <a:xfrm>
            <a:off x="4286821" y="3614671"/>
            <a:ext cx="3503223" cy="2261023"/>
          </a:xfrm>
          <a:custGeom>
            <a:avLst/>
            <a:gdLst>
              <a:gd name="connsiteX0" fmla="*/ 224814 w 3503223"/>
              <a:gd name="connsiteY0" fmla="*/ 0 h 2261023"/>
              <a:gd name="connsiteX1" fmla="*/ 3278409 w 3503223"/>
              <a:gd name="connsiteY1" fmla="*/ 0 h 2261023"/>
              <a:gd name="connsiteX2" fmla="*/ 3503223 w 3503223"/>
              <a:gd name="connsiteY2" fmla="*/ 224814 h 2261023"/>
              <a:gd name="connsiteX3" fmla="*/ 3503223 w 3503223"/>
              <a:gd name="connsiteY3" fmla="*/ 2036209 h 2261023"/>
              <a:gd name="connsiteX4" fmla="*/ 3278409 w 3503223"/>
              <a:gd name="connsiteY4" fmla="*/ 2261023 h 2261023"/>
              <a:gd name="connsiteX5" fmla="*/ 224814 w 3503223"/>
              <a:gd name="connsiteY5" fmla="*/ 2261023 h 2261023"/>
              <a:gd name="connsiteX6" fmla="*/ 0 w 3503223"/>
              <a:gd name="connsiteY6" fmla="*/ 2036209 h 2261023"/>
              <a:gd name="connsiteX7" fmla="*/ 0 w 3503223"/>
              <a:gd name="connsiteY7" fmla="*/ 224814 h 2261023"/>
              <a:gd name="connsiteX8" fmla="*/ 224814 w 3503223"/>
              <a:gd name="connsiteY8" fmla="*/ 0 h 2261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03223" h="2261023">
                <a:moveTo>
                  <a:pt x="224814" y="0"/>
                </a:moveTo>
                <a:lnTo>
                  <a:pt x="3278409" y="0"/>
                </a:lnTo>
                <a:cubicBezTo>
                  <a:pt x="3402570" y="0"/>
                  <a:pt x="3503223" y="100653"/>
                  <a:pt x="3503223" y="224814"/>
                </a:cubicBezTo>
                <a:lnTo>
                  <a:pt x="3503223" y="2036209"/>
                </a:lnTo>
                <a:cubicBezTo>
                  <a:pt x="3503223" y="2160370"/>
                  <a:pt x="3402570" y="2261023"/>
                  <a:pt x="3278409" y="2261023"/>
                </a:cubicBezTo>
                <a:lnTo>
                  <a:pt x="224814" y="2261023"/>
                </a:lnTo>
                <a:cubicBezTo>
                  <a:pt x="100653" y="2261023"/>
                  <a:pt x="0" y="2160370"/>
                  <a:pt x="0" y="2036209"/>
                </a:cubicBezTo>
                <a:lnTo>
                  <a:pt x="0" y="224814"/>
                </a:lnTo>
                <a:cubicBezTo>
                  <a:pt x="0" y="100653"/>
                  <a:pt x="100653" y="0"/>
                  <a:pt x="224814" y="0"/>
                </a:cubicBezTo>
                <a:close/>
              </a:path>
            </a:pathLst>
          </a:custGeom>
        </p:spPr>
      </p:pic>
      <p:grpSp>
        <p:nvGrpSpPr>
          <p:cNvPr id="66" name="组合 65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67" name="组合 66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重点工作完成情况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67" name="矩形 66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1521192" y="2048903"/>
            <a:ext cx="5949362" cy="2957668"/>
          </a:xfrm>
          <a:prstGeom prst="rect">
            <a:avLst/>
          </a:prstGeom>
          <a:gradFill>
            <a:gsLst>
              <a:gs pos="0">
                <a:schemeClr val="accent2">
                  <a:alpha val="23000"/>
                </a:schemeClr>
              </a:gs>
              <a:gs pos="100000">
                <a:schemeClr val="accent2">
                  <a:alpha val="1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61113" y="1916569"/>
            <a:ext cx="5833334" cy="29576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254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" name="不完整圆 2"/>
          <p:cNvSpPr/>
          <p:nvPr/>
        </p:nvSpPr>
        <p:spPr>
          <a:xfrm rot="10800000">
            <a:off x="1332847" y="1645434"/>
            <a:ext cx="634412" cy="523220"/>
          </a:xfrm>
          <a:prstGeom prst="pie">
            <a:avLst>
              <a:gd name="adj1" fmla="val 10800000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31048" y="2774509"/>
            <a:ext cx="4640355" cy="13724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行政管理部严格控制管理费用，减免不必要的支出，花小钱，办大事。我们经多方比价与供方达成协议，以低廉的价格集中修理办公设备及采买耗材。还对比多家机票公司、修车厂等，选择的合作方垫资能力强，付款周期长，能够一定程度的保护公司现金流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screen">
            <a:alphaModFix amt="50000"/>
          </a:blip>
          <a:stretch>
            <a:fillRect/>
          </a:stretch>
        </p:blipFill>
        <p:spPr>
          <a:xfrm>
            <a:off x="2030500" y="2362827"/>
            <a:ext cx="1282423" cy="11363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67259" y="216865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管理费用</a:t>
            </a:r>
            <a:r>
              <a:rPr lang="zh-CN" altLang="en-US" sz="1600" b="1" dirty="0">
                <a:solidFill>
                  <a:prstClr val="black"/>
                </a:solidFill>
                <a:latin typeface="+mn-ea"/>
                <a:cs typeface="OPPOSans R" panose="00020600040101010101" pitchFamily="18" charset="-122"/>
              </a:rPr>
              <a:t>控制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091597" y="2852993"/>
            <a:ext cx="979290" cy="1268111"/>
            <a:chOff x="8091597" y="2777837"/>
            <a:chExt cx="979290" cy="1268111"/>
          </a:xfrm>
        </p:grpSpPr>
        <p:sp>
          <p:nvSpPr>
            <p:cNvPr id="10" name="矩形 9"/>
            <p:cNvSpPr/>
            <p:nvPr/>
          </p:nvSpPr>
          <p:spPr>
            <a:xfrm>
              <a:off x="8091597" y="2823640"/>
              <a:ext cx="175384" cy="175384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095260" y="3144127"/>
              <a:ext cx="175384" cy="175384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091920" y="3504904"/>
              <a:ext cx="175384" cy="17538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091597" y="3848286"/>
              <a:ext cx="175384" cy="175384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80000"/>
              </a:schemeClr>
            </a:solidFill>
            <a:ln w="25400"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266981" y="2777837"/>
              <a:ext cx="4924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机票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270061" y="308909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rPr>
                <a:t>办公耗材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270668" y="3454096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rPr>
                <a:t>车辆维护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281539" y="3768949"/>
              <a:ext cx="4924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rPr>
                <a:t>其他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8" name="图片 17" descr="图片包含 斑马, 黑暗, 夜晚, 亮&#10;&#10;描述已自动生成"/>
          <p:cNvPicPr>
            <a:picLocks noChangeAspect="1"/>
          </p:cNvPicPr>
          <p:nvPr/>
        </p:nvPicPr>
        <p:blipFill rotWithShape="1">
          <a:blip r:embed="rId4" cstate="screen">
            <a:alphaModFix amt="35000"/>
          </a:blip>
          <a:srcRect t="40454"/>
          <a:stretch>
            <a:fillRect/>
          </a:stretch>
        </p:blipFill>
        <p:spPr>
          <a:xfrm>
            <a:off x="-215647" y="3923442"/>
            <a:ext cx="4960909" cy="2954036"/>
          </a:xfrm>
          <a:prstGeom prst="rect">
            <a:avLst/>
          </a:prstGeom>
        </p:spPr>
      </p:pic>
      <p:pic>
        <p:nvPicPr>
          <p:cNvPr id="33" name="图片 32" descr="夜晚的铁塔&#10;&#10;描述已自动生成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509487" y="1297795"/>
            <a:ext cx="4201976" cy="4201976"/>
          </a:xfrm>
          <a:prstGeom prst="rect">
            <a:avLst/>
          </a:prstGeom>
          <a:effectLst>
            <a:outerShdw blurRad="50800" dist="63500" algn="l" rotWithShape="0">
              <a:prstClr val="black">
                <a:alpha val="2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6038462" y="803791"/>
            <a:ext cx="4084436" cy="4841438"/>
            <a:chOff x="3571552" y="718334"/>
            <a:chExt cx="4574051" cy="5421797"/>
          </a:xfrm>
        </p:grpSpPr>
        <p:grpSp>
          <p:nvGrpSpPr>
            <p:cNvPr id="22" name="组合 21"/>
            <p:cNvGrpSpPr/>
            <p:nvPr/>
          </p:nvGrpSpPr>
          <p:grpSpPr>
            <a:xfrm rot="2951220" flipV="1">
              <a:off x="5490536" y="1627539"/>
              <a:ext cx="3564272" cy="1745862"/>
              <a:chOff x="417054" y="4135656"/>
              <a:chExt cx="4247919" cy="2080728"/>
            </a:xfrm>
          </p:grpSpPr>
          <p:pic>
            <p:nvPicPr>
              <p:cNvPr id="11" name="图片 10" descr="花瓶里插着绿色的植物&#10;&#10;描述已自动生成"/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Texturizer trans="36000"/>
                        </a14:imgEffect>
                        <a14:imgEffect>
                          <a14:backgroundRemoval t="3788" b="96212" l="3252" r="97561">
                            <a14:foregroundMark x1="56098" y1="13636" x2="60163" y2="8333"/>
                            <a14:foregroundMark x1="53659" y1="13636" x2="54472" y2="9091"/>
                            <a14:foregroundMark x1="85366" y1="40152" x2="90244" y2="36364"/>
                            <a14:foregroundMark x1="97561" y1="39394" x2="95122" y2="35606"/>
                            <a14:foregroundMark x1="67480" y1="90152" x2="65041" y2="93182"/>
                            <a14:foregroundMark x1="71545" y1="92424" x2="69919" y2="96970"/>
                            <a14:foregroundMark x1="26829" y1="66667" x2="22764" y2="67424"/>
                            <a14:foregroundMark x1="30081" y1="68182" x2="26016" y2="65152"/>
                            <a14:foregroundMark x1="36585" y1="65152" x2="30081" y2="65152"/>
                            <a14:foregroundMark x1="30894" y1="66667" x2="26016" y2="68939"/>
                            <a14:foregroundMark x1="22764" y1="71970" x2="19512" y2="71970"/>
                            <a14:foregroundMark x1="32520" y1="65152" x2="21138" y2="70455"/>
                            <a14:foregroundMark x1="19512" y1="71212" x2="18699" y2="72727"/>
                            <a14:foregroundMark x1="13821" y1="81061" x2="13821" y2="82576"/>
                            <a14:foregroundMark x1="60976" y1="4545" x2="54472" y2="3788"/>
                            <a14:backgroundMark x1="24390" y1="91667" x2="21951" y2="93939"/>
                            <a14:backgroundMark x1="7317" y1="85606" x2="7317" y2="87879"/>
                            <a14:backgroundMark x1="16260" y1="85606" x2="13821" y2="86364"/>
                            <a14:backgroundMark x1="11382" y1="90909" x2="11382" y2="90152"/>
                            <a14:backgroundMark x1="13008" y1="87879" x2="11382" y2="90152"/>
                            <a14:backgroundMark x1="0" y1="39394" x2="5691" y2="41667"/>
                            <a14:backgroundMark x1="46341" y1="78788" x2="42276" y2="94697"/>
                          </a14:backgroundRemoval>
                        </a14:imgEffect>
                        <a14:imgEffect>
                          <a14:saturation sat="2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17601989">
                <a:off x="2495945" y="4790013"/>
                <a:ext cx="1273585" cy="1371320"/>
              </a:xfrm>
              <a:prstGeom prst="rect">
                <a:avLst/>
              </a:prstGeom>
            </p:spPr>
          </p:pic>
          <p:pic>
            <p:nvPicPr>
              <p:cNvPr id="12" name="图片 11" descr="花瓶里插着绿色的植物&#10;&#10;描述已自动生成"/>
              <p:cNvPicPr>
                <a:picLocks noChangeAspect="1"/>
              </p:cNvPicPr>
              <p:nvPr/>
            </p:nvPicPr>
            <p:blipFill rotWithShape="1">
              <a:blip r:embed="rId8" cstate="screen">
                <a:alphaModFix amt="92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artisticTexturizer trans="28000" scaling="4"/>
                        </a14:imgEffect>
                        <a14:imgEffect>
                          <a14:backgroundRemoval t="7303" b="97191" l="4403" r="89308">
                            <a14:foregroundMark x1="45283" y1="9551" x2="48428" y2="7865"/>
                            <a14:foregroundMark x1="9434" y1="43258" x2="5031" y2="42697"/>
                            <a14:foregroundMark x1="41509" y1="89888" x2="36478" y2="92135"/>
                            <a14:foregroundMark x1="44654" y1="96629" x2="39623" y2="97753"/>
                            <a14:backgroundMark x1="75472" y1="84270" x2="74214" y2="87640"/>
                            <a14:backgroundMark x1="68553" y1="92697" x2="67296" y2="97191"/>
                            <a14:backgroundMark x1="86164" y1="78652" x2="83019" y2="76404"/>
                            <a14:backgroundMark x1="84906" y1="61798" x2="83019" y2="58989"/>
                            <a14:backgroundMark x1="83019" y1="62921" x2="83019" y2="57865"/>
                            <a14:backgroundMark x1="82390" y1="62360" x2="85535" y2="60112"/>
                            <a14:backgroundMark x1="81132" y1="77528" x2="84277" y2="78090"/>
                          </a14:backgroundRemoval>
                        </a14:imgEffect>
                        <a14:imgEffect>
                          <a14:colorTemperature colorTemp="7407"/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5400000" flipH="1">
                <a:off x="3484936" y="4553471"/>
                <a:ext cx="1063078" cy="1296996"/>
              </a:xfrm>
              <a:prstGeom prst="rect">
                <a:avLst/>
              </a:prstGeom>
            </p:spPr>
          </p:pic>
          <p:pic>
            <p:nvPicPr>
              <p:cNvPr id="13" name="图片 12" descr="花瓶里插着绿色的植物&#10;&#10;描述已自动生成"/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Texturizer trans="36000"/>
                        </a14:imgEffect>
                        <a14:imgEffect>
                          <a14:backgroundRemoval t="3788" b="96212" l="3252" r="97561">
                            <a14:foregroundMark x1="56098" y1="13636" x2="60163" y2="8333"/>
                            <a14:foregroundMark x1="53659" y1="13636" x2="54472" y2="9091"/>
                            <a14:foregroundMark x1="85366" y1="40152" x2="90244" y2="36364"/>
                            <a14:foregroundMark x1="97561" y1="39394" x2="95122" y2="35606"/>
                            <a14:foregroundMark x1="67480" y1="90152" x2="65041" y2="93182"/>
                            <a14:foregroundMark x1="71545" y1="92424" x2="69919" y2="96970"/>
                            <a14:foregroundMark x1="26829" y1="66667" x2="22764" y2="67424"/>
                            <a14:foregroundMark x1="30081" y1="68182" x2="26016" y2="65152"/>
                            <a14:foregroundMark x1="36585" y1="65152" x2="30081" y2="65152"/>
                            <a14:foregroundMark x1="30894" y1="66667" x2="26016" y2="68939"/>
                            <a14:foregroundMark x1="22764" y1="71970" x2="19512" y2="71970"/>
                            <a14:foregroundMark x1="32520" y1="65152" x2="21138" y2="70455"/>
                            <a14:foregroundMark x1="19512" y1="71212" x2="18699" y2="72727"/>
                            <a14:foregroundMark x1="13821" y1="81061" x2="13821" y2="82576"/>
                            <a14:foregroundMark x1="60976" y1="4545" x2="54472" y2="3788"/>
                            <a14:backgroundMark x1="24390" y1="91667" x2="21951" y2="93939"/>
                            <a14:backgroundMark x1="7317" y1="85606" x2="7317" y2="87879"/>
                            <a14:backgroundMark x1="16260" y1="85606" x2="13821" y2="86364"/>
                            <a14:backgroundMark x1="11382" y1="90909" x2="11382" y2="90152"/>
                            <a14:backgroundMark x1="13008" y1="87879" x2="11382" y2="90152"/>
                            <a14:backgroundMark x1="0" y1="39394" x2="5691" y2="41667"/>
                            <a14:backgroundMark x1="46341" y1="78788" x2="42276" y2="94697"/>
                          </a14:backgroundRemoval>
                        </a14:imgEffect>
                        <a14:imgEffect>
                          <a14:saturation sat="2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19869825">
                <a:off x="417054" y="4135656"/>
                <a:ext cx="1273585" cy="1371320"/>
              </a:xfrm>
              <a:prstGeom prst="rect">
                <a:avLst/>
              </a:prstGeom>
            </p:spPr>
          </p:pic>
          <p:pic>
            <p:nvPicPr>
              <p:cNvPr id="9" name="图片 8" descr="花瓶里插着绿色的植物&#10;&#10;描述已自动生成"/>
              <p:cNvPicPr>
                <a:picLocks noChangeAspect="1"/>
              </p:cNvPicPr>
              <p:nvPr/>
            </p:nvPicPr>
            <p:blipFill rotWithShape="1">
              <a:blip r:embed="rId10" cstate="screen">
                <a:alphaModFix amt="92000"/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artisticTexturizer trans="28000" scaling="4"/>
                        </a14:imgEffect>
                        <a14:imgEffect>
                          <a14:backgroundRemoval t="7303" b="97191" l="4403" r="89308">
                            <a14:foregroundMark x1="45283" y1="9551" x2="48428" y2="7865"/>
                            <a14:foregroundMark x1="9434" y1="43258" x2="5031" y2="42697"/>
                            <a14:foregroundMark x1="41509" y1="89888" x2="36478" y2="92135"/>
                            <a14:foregroundMark x1="44654" y1="96629" x2="39623" y2="97753"/>
                            <a14:backgroundMark x1="75472" y1="84270" x2="74214" y2="87640"/>
                            <a14:backgroundMark x1="68553" y1="92697" x2="67296" y2="97191"/>
                            <a14:backgroundMark x1="86164" y1="78652" x2="83019" y2="76404"/>
                            <a14:backgroundMark x1="84906" y1="61798" x2="83019" y2="58989"/>
                            <a14:backgroundMark x1="83019" y1="62921" x2="83019" y2="57865"/>
                            <a14:backgroundMark x1="82390" y1="62360" x2="85535" y2="60112"/>
                            <a14:backgroundMark x1="81132" y1="77528" x2="84277" y2="78090"/>
                          </a14:backgroundRemoval>
                        </a14:imgEffect>
                        <a14:imgEffect>
                          <a14:colorTemperature colorTemp="7407"/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17891030">
                <a:off x="1062279" y="4332710"/>
                <a:ext cx="1588787" cy="2178561"/>
              </a:xfrm>
              <a:prstGeom prst="rect">
                <a:avLst/>
              </a:prstGeom>
            </p:spPr>
          </p:pic>
        </p:grpSp>
        <p:pic>
          <p:nvPicPr>
            <p:cNvPr id="28" name="图片 27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10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287281">
              <a:off x="4482697" y="4939509"/>
              <a:ext cx="1012667" cy="1388578"/>
            </a:xfrm>
            <a:prstGeom prst="rect">
              <a:avLst/>
            </a:prstGeom>
          </p:spPr>
        </p:pic>
        <p:grpSp>
          <p:nvGrpSpPr>
            <p:cNvPr id="34" name="a2167e12-1c70-40e5-8585-f088ab0e6b70" descr="wA8AAB+LCAAAAAAABADlk11PwjAYhf9Lo3eTbN2iuDuMUYnRECB6YbhoWIWariOlIwjZf/ft2FdxJNsl7A7ej/ac0z17dKV+VxT5aBISqR4ZWUgSDhUNkYWGAfJFzLmFHpgImFg8yyherZH/tS/Wqp1PppYfhMdU7wqmGOGHv/6/+XzsjQkWxmE2ZvdsKJFtpeTYhyILAk6rY0OhqNwUNzi6lv6eKAkXPEUyJAou3NvJNcpayL/FPTvRywHdwpKFpgdZuZ5Mng6g1qduaJujaK1YJMqNEYHcKEiqMXu0VI6CLCoVmxM+4GwhQiq0YjBA1XwJ3ZdIsl0klNkfs8VSQfeV0lWW34Tt4L5vwtc0T2FJVvQd7snNpQXHgb0x5USxjTFi1ByUFL6KIR3H8ZhlHj0r4izjAbOg2kg5sU4mNKVb1S5TvVENtO71T7lJ5egDqtIzCe10D4KfeK3S92mlvtyresi+TnyMx819HSB9O/2kTzvMHqu0aKitMzqrsXouhN/bVcJx1wjHuAnhuBnh2CAcjj5bwvHlE467QnjfINztGuGu24RwtxnhrkE4HH22hLuXT7jbFcLvDMK9rhHueU0I95oR7hmEw9FnS7h3+YR77QifJX9NNicxwA8AAA=="/>
            <p:cNvGrpSpPr>
              <a:grpSpLocks noChangeAspect="1"/>
            </p:cNvGrpSpPr>
            <p:nvPr/>
          </p:nvGrpSpPr>
          <p:grpSpPr>
            <a:xfrm>
              <a:off x="3571552" y="1640551"/>
              <a:ext cx="4396152" cy="4396150"/>
              <a:chOff x="4300016" y="1605356"/>
              <a:chExt cx="3445660" cy="3445660"/>
            </a:xfrm>
          </p:grpSpPr>
          <p:sp>
            <p:nvSpPr>
              <p:cNvPr id="36" name="ValueShape1"/>
              <p:cNvSpPr/>
              <p:nvPr/>
            </p:nvSpPr>
            <p:spPr>
              <a:xfrm>
                <a:off x="4300016" y="1605356"/>
                <a:ext cx="3445660" cy="3445660"/>
              </a:xfrm>
              <a:prstGeom prst="blockArc">
                <a:avLst>
                  <a:gd name="adj1" fmla="val 16200000"/>
                  <a:gd name="adj2" fmla="val 4644000"/>
                  <a:gd name="adj3" fmla="val 5067"/>
                </a:avLst>
              </a:pr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 w="2540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8" name="ValueShape2"/>
              <p:cNvSpPr/>
              <p:nvPr/>
            </p:nvSpPr>
            <p:spPr>
              <a:xfrm>
                <a:off x="4478215" y="1783555"/>
                <a:ext cx="3089263" cy="3089263"/>
              </a:xfrm>
              <a:prstGeom prst="blockArc">
                <a:avLst>
                  <a:gd name="adj1" fmla="val 16200000"/>
                  <a:gd name="adj2" fmla="val 9180000"/>
                  <a:gd name="adj3" fmla="val 5772"/>
                </a:avLst>
              </a:prstGeom>
              <a:solidFill>
                <a:schemeClr val="accent1">
                  <a:lumMod val="75000"/>
                </a:schemeClr>
              </a:solidFill>
              <a:ln w="2540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9" name="ValueShape3"/>
              <p:cNvSpPr/>
              <p:nvPr/>
            </p:nvSpPr>
            <p:spPr>
              <a:xfrm>
                <a:off x="4654164" y="1959504"/>
                <a:ext cx="2737365" cy="2737365"/>
              </a:xfrm>
              <a:prstGeom prst="blockArc">
                <a:avLst>
                  <a:gd name="adj1" fmla="val 16200000"/>
                  <a:gd name="adj2" fmla="val 7560000"/>
                  <a:gd name="adj3" fmla="val 7146"/>
                </a:avLst>
              </a:prstGeom>
              <a:solidFill>
                <a:schemeClr val="accent2"/>
              </a:solidFill>
              <a:ln w="2540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" name="ValueShape4"/>
              <p:cNvSpPr/>
              <p:nvPr/>
            </p:nvSpPr>
            <p:spPr>
              <a:xfrm>
                <a:off x="4844774" y="2150114"/>
                <a:ext cx="2356143" cy="2356143"/>
              </a:xfrm>
              <a:prstGeom prst="blockArc">
                <a:avLst>
                  <a:gd name="adj1" fmla="val 16200000"/>
                  <a:gd name="adj2" fmla="val 5940000"/>
                  <a:gd name="adj3" fmla="val 8265"/>
                </a:avLst>
              </a:prstGeom>
              <a:solidFill>
                <a:schemeClr val="accent1"/>
              </a:solidFill>
              <a:ln w="2540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034445" y="1219755"/>
            <a:ext cx="1925880" cy="369332"/>
            <a:chOff x="1384276" y="1185301"/>
            <a:chExt cx="1925880" cy="369332"/>
          </a:xfrm>
        </p:grpSpPr>
        <p:sp>
          <p:nvSpPr>
            <p:cNvPr id="37" name="椭圆 36"/>
            <p:cNvSpPr/>
            <p:nvPr/>
          </p:nvSpPr>
          <p:spPr>
            <a:xfrm rot="10800000">
              <a:off x="1384276" y="1203564"/>
              <a:ext cx="299215" cy="29454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56000">
                  <a:schemeClr val="accent1">
                    <a:alpha val="61000"/>
                  </a:schemeClr>
                </a:gs>
                <a:gs pos="100000">
                  <a:schemeClr val="accent1">
                    <a:lumMod val="100000"/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74000">
                    <a:schemeClr val="accent3"/>
                  </a:gs>
                  <a:gs pos="83000">
                    <a:schemeClr val="accent3"/>
                  </a:gs>
                  <a:gs pos="100000">
                    <a:schemeClr val="accent3"/>
                  </a:gs>
                </a:gsLst>
                <a:lin ang="5400000" scaled="1"/>
              </a:gradFill>
            </a:ln>
            <a:effectLst>
              <a:outerShdw blurRad="203200" dist="101600" dir="2700000" algn="tl" rotWithShape="0">
                <a:schemeClr val="accent1">
                  <a:alpha val="7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screen">
              <a:alphaModFix amt="50000"/>
            </a:blip>
            <a:stretch>
              <a:fillRect/>
            </a:stretch>
          </p:blipFill>
          <p:spPr>
            <a:xfrm flipV="1">
              <a:off x="1721471" y="1359055"/>
              <a:ext cx="1525184" cy="141656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1717882" y="1185301"/>
              <a:ext cx="15922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提升工作部分</a:t>
              </a:r>
              <a:endPara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pic>
        <p:nvPicPr>
          <p:cNvPr id="44" name="图片 43" descr="花瓶里插着绿色的植物&#10;&#10;描述已自动生成"/>
          <p:cNvPicPr>
            <a:picLocks noChangeAspect="1"/>
          </p:cNvPicPr>
          <p:nvPr/>
        </p:nvPicPr>
        <p:blipFill rotWithShape="1">
          <a:blip r:embed="rId12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Texturizer trans="28000" scaling="4"/>
                    </a14:imgEffect>
                    <a14:imgEffect>
                      <a14:backgroundRemoval t="12150" b="100000" l="0" r="88435">
                        <a14:foregroundMark x1="40816" y1="15888" x2="44218" y2="13084"/>
                        <a14:foregroundMark x1="0" y1="71028" x2="1361" y2="71028"/>
                        <a14:backgroundMark x1="81633" y1="98131" x2="82313" y2="99065"/>
                        <a14:backgroundMark x1="81633" y1="96262" x2="81633" y2="99065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7287281">
            <a:off x="10725382" y="5523042"/>
            <a:ext cx="1704196" cy="1524379"/>
          </a:xfrm>
          <a:custGeom>
            <a:avLst/>
            <a:gdLst>
              <a:gd name="connsiteX0" fmla="*/ 1704196 w 1704196"/>
              <a:gd name="connsiteY0" fmla="*/ 0 h 1524379"/>
              <a:gd name="connsiteX1" fmla="*/ 1704196 w 1704196"/>
              <a:gd name="connsiteY1" fmla="*/ 1129922 h 1524379"/>
              <a:gd name="connsiteX2" fmla="*/ 498873 w 1704196"/>
              <a:gd name="connsiteY2" fmla="*/ 1524379 h 1524379"/>
              <a:gd name="connsiteX3" fmla="*/ 0 w 1704196"/>
              <a:gd name="connsiteY3" fmla="*/ 1 h 1524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4196" h="1524379">
                <a:moveTo>
                  <a:pt x="1704196" y="0"/>
                </a:moveTo>
                <a:lnTo>
                  <a:pt x="1704196" y="1129922"/>
                </a:lnTo>
                <a:lnTo>
                  <a:pt x="498873" y="1524379"/>
                </a:lnTo>
                <a:lnTo>
                  <a:pt x="0" y="1"/>
                </a:lnTo>
                <a:close/>
              </a:path>
            </a:pathLst>
          </a:custGeom>
        </p:spPr>
      </p:pic>
      <p:grpSp>
        <p:nvGrpSpPr>
          <p:cNvPr id="45" name="组合 44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46" name="组合 45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重点工作完成情况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7326227">
            <a:off x="6081148" y="1173254"/>
            <a:ext cx="430110" cy="440508"/>
            <a:chOff x="2968600" y="3051200"/>
            <a:chExt cx="1046312" cy="1053648"/>
          </a:xfrm>
        </p:grpSpPr>
        <p:sp>
          <p:nvSpPr>
            <p:cNvPr id="55" name="椭圆 54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rot="7326227">
            <a:off x="894586" y="5044514"/>
            <a:ext cx="430110" cy="440508"/>
            <a:chOff x="2968600" y="3051200"/>
            <a:chExt cx="1046312" cy="1053648"/>
          </a:xfrm>
        </p:grpSpPr>
        <p:sp>
          <p:nvSpPr>
            <p:cNvPr id="60" name="椭圆 59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</p:spTree>
    <p:custDataLst>
      <p:tags r:id="rId1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2" cstate="screen">
            <a:alphaModFix amt="85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3687" cy="6864691"/>
          </a:xfrm>
          <a:prstGeom prst="rect">
            <a:avLst/>
          </a:prstGeom>
        </p:spPr>
      </p:pic>
      <p:pic>
        <p:nvPicPr>
          <p:cNvPr id="7" name="图片 6" descr="图片包含 桌子, 大, 黑暗, 水&#10;&#10;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4644" y="-1505091"/>
            <a:ext cx="8003929" cy="8003929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8995" y="-13647"/>
            <a:ext cx="12193687" cy="686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 rot="7326227">
            <a:off x="2740435" y="1579268"/>
            <a:ext cx="430110" cy="440508"/>
            <a:chOff x="2968600" y="3051200"/>
            <a:chExt cx="1046312" cy="1053648"/>
          </a:xfrm>
        </p:grpSpPr>
        <p:sp>
          <p:nvSpPr>
            <p:cNvPr id="56" name="椭圆 55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sp>
        <p:nvSpPr>
          <p:cNvPr id="10" name="任意多边形: 形状 9"/>
          <p:cNvSpPr/>
          <p:nvPr/>
        </p:nvSpPr>
        <p:spPr>
          <a:xfrm>
            <a:off x="9525" y="885747"/>
            <a:ext cx="12174440" cy="5569028"/>
          </a:xfrm>
          <a:custGeom>
            <a:avLst/>
            <a:gdLst>
              <a:gd name="connsiteX0" fmla="*/ 12139023 w 12174440"/>
              <a:gd name="connsiteY0" fmla="*/ 0 h 5877293"/>
              <a:gd name="connsiteX1" fmla="*/ 12174440 w 12174440"/>
              <a:gd name="connsiteY1" fmla="*/ 0 h 5877293"/>
              <a:gd name="connsiteX2" fmla="*/ 12174440 w 12174440"/>
              <a:gd name="connsiteY2" fmla="*/ 5877293 h 5877293"/>
              <a:gd name="connsiteX3" fmla="*/ 12108408 w 12174440"/>
              <a:gd name="connsiteY3" fmla="*/ 5835424 h 5877293"/>
              <a:gd name="connsiteX4" fmla="*/ 6049865 w 12174440"/>
              <a:gd name="connsiteY4" fmla="*/ 4664411 h 5877293"/>
              <a:gd name="connsiteX5" fmla="*/ 222899 w 12174440"/>
              <a:gd name="connsiteY5" fmla="*/ 5707328 h 5877293"/>
              <a:gd name="connsiteX6" fmla="*/ 0 w 12174440"/>
              <a:gd name="connsiteY6" fmla="*/ 5830624 h 5877293"/>
              <a:gd name="connsiteX7" fmla="*/ 0 w 12174440"/>
              <a:gd name="connsiteY7" fmla="*/ 24212 h 5877293"/>
              <a:gd name="connsiteX8" fmla="*/ 222899 w 12174440"/>
              <a:gd name="connsiteY8" fmla="*/ 147509 h 5877293"/>
              <a:gd name="connsiteX9" fmla="*/ 6049865 w 12174440"/>
              <a:gd name="connsiteY9" fmla="*/ 1190425 h 5877293"/>
              <a:gd name="connsiteX10" fmla="*/ 12108408 w 12174440"/>
              <a:gd name="connsiteY10" fmla="*/ 19412 h 5877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74440" h="5877293">
                <a:moveTo>
                  <a:pt x="12139023" y="0"/>
                </a:moveTo>
                <a:lnTo>
                  <a:pt x="12174440" y="0"/>
                </a:lnTo>
                <a:lnTo>
                  <a:pt x="12174440" y="5877293"/>
                </a:lnTo>
                <a:lnTo>
                  <a:pt x="12108408" y="5835424"/>
                </a:lnTo>
                <a:cubicBezTo>
                  <a:pt x="10941636" y="5137917"/>
                  <a:pt x="8666025" y="4664411"/>
                  <a:pt x="6049865" y="4664411"/>
                </a:cubicBezTo>
                <a:cubicBezTo>
                  <a:pt x="3597215" y="4664411"/>
                  <a:pt x="1443876" y="5080578"/>
                  <a:pt x="222899" y="5707328"/>
                </a:cubicBezTo>
                <a:lnTo>
                  <a:pt x="0" y="5830624"/>
                </a:lnTo>
                <a:lnTo>
                  <a:pt x="0" y="24212"/>
                </a:lnTo>
                <a:lnTo>
                  <a:pt x="222899" y="147509"/>
                </a:lnTo>
                <a:cubicBezTo>
                  <a:pt x="1443876" y="774259"/>
                  <a:pt x="3597215" y="1190425"/>
                  <a:pt x="6049865" y="1190425"/>
                </a:cubicBezTo>
                <a:cubicBezTo>
                  <a:pt x="8666025" y="1190425"/>
                  <a:pt x="10941636" y="716920"/>
                  <a:pt x="12108408" y="19412"/>
                </a:cubicBezTo>
                <a:close/>
              </a:path>
            </a:pathLst>
          </a:custGeom>
          <a:solidFill>
            <a:schemeClr val="accent3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OPPOSans R"/>
              <a:cs typeface="+mn-cs"/>
            </a:endParaRPr>
          </a:p>
        </p:txBody>
      </p:sp>
      <p:sp>
        <p:nvSpPr>
          <p:cNvPr id="11" name="任意多边形: 形状 10"/>
          <p:cNvSpPr/>
          <p:nvPr/>
        </p:nvSpPr>
        <p:spPr>
          <a:xfrm>
            <a:off x="9839" y="971977"/>
            <a:ext cx="12192000" cy="5301823"/>
          </a:xfrm>
          <a:custGeom>
            <a:avLst/>
            <a:gdLst>
              <a:gd name="connsiteX0" fmla="*/ 12156583 w 12192000"/>
              <a:gd name="connsiteY0" fmla="*/ 0 h 5564534"/>
              <a:gd name="connsiteX1" fmla="*/ 12192000 w 12192000"/>
              <a:gd name="connsiteY1" fmla="*/ 0 h 5564534"/>
              <a:gd name="connsiteX2" fmla="*/ 12192000 w 12192000"/>
              <a:gd name="connsiteY2" fmla="*/ 5564534 h 5564534"/>
              <a:gd name="connsiteX3" fmla="*/ 12125968 w 12192000"/>
              <a:gd name="connsiteY3" fmla="*/ 5524893 h 5564534"/>
              <a:gd name="connsiteX4" fmla="*/ 6067425 w 12192000"/>
              <a:gd name="connsiteY4" fmla="*/ 4416196 h 5564534"/>
              <a:gd name="connsiteX5" fmla="*/ 8882 w 12192000"/>
              <a:gd name="connsiteY5" fmla="*/ 5524893 h 5564534"/>
              <a:gd name="connsiteX6" fmla="*/ 0 w 12192000"/>
              <a:gd name="connsiteY6" fmla="*/ 5530225 h 5564534"/>
              <a:gd name="connsiteX7" fmla="*/ 0 w 12192000"/>
              <a:gd name="connsiteY7" fmla="*/ 13047 h 5564534"/>
              <a:gd name="connsiteX8" fmla="*/ 8882 w 12192000"/>
              <a:gd name="connsiteY8" fmla="*/ 18379 h 5564534"/>
              <a:gd name="connsiteX9" fmla="*/ 6067425 w 12192000"/>
              <a:gd name="connsiteY9" fmla="*/ 1127077 h 5564534"/>
              <a:gd name="connsiteX10" fmla="*/ 12125968 w 12192000"/>
              <a:gd name="connsiteY10" fmla="*/ 18379 h 556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564534">
                <a:moveTo>
                  <a:pt x="12156583" y="0"/>
                </a:moveTo>
                <a:lnTo>
                  <a:pt x="12192000" y="0"/>
                </a:lnTo>
                <a:lnTo>
                  <a:pt x="12192000" y="5564534"/>
                </a:lnTo>
                <a:lnTo>
                  <a:pt x="12125968" y="5524893"/>
                </a:lnTo>
                <a:cubicBezTo>
                  <a:pt x="10959196" y="4864504"/>
                  <a:pt x="8683585" y="4416196"/>
                  <a:pt x="6067425" y="4416196"/>
                </a:cubicBezTo>
                <a:cubicBezTo>
                  <a:pt x="3451265" y="4416196"/>
                  <a:pt x="1175654" y="4864504"/>
                  <a:pt x="8882" y="5524893"/>
                </a:cubicBezTo>
                <a:lnTo>
                  <a:pt x="0" y="5530225"/>
                </a:lnTo>
                <a:lnTo>
                  <a:pt x="0" y="13047"/>
                </a:lnTo>
                <a:lnTo>
                  <a:pt x="8882" y="18379"/>
                </a:lnTo>
                <a:cubicBezTo>
                  <a:pt x="1175654" y="678770"/>
                  <a:pt x="3451265" y="1127077"/>
                  <a:pt x="6067425" y="1127077"/>
                </a:cubicBezTo>
                <a:cubicBezTo>
                  <a:pt x="8683585" y="1127077"/>
                  <a:pt x="10959196" y="678770"/>
                  <a:pt x="12125968" y="18379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48000"/>
                </a:schemeClr>
              </a:gs>
              <a:gs pos="30000">
                <a:schemeClr val="accent1">
                  <a:alpha val="76000"/>
                </a:schemeClr>
              </a:gs>
              <a:gs pos="77000">
                <a:schemeClr val="accent2">
                  <a:alpha val="52000"/>
                </a:schemeClr>
              </a:gs>
              <a:gs pos="100000">
                <a:schemeClr val="accent2">
                  <a:alpha val="35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OPPOSans R"/>
              <a:cs typeface="+mn-cs"/>
            </a:endParaRPr>
          </a:p>
        </p:txBody>
      </p:sp>
      <p:sp>
        <p:nvSpPr>
          <p:cNvPr id="34" name="ïṧļïḑe"/>
          <p:cNvSpPr/>
          <p:nvPr/>
        </p:nvSpPr>
        <p:spPr bwMode="auto">
          <a:xfrm>
            <a:off x="1047137" y="2891799"/>
            <a:ext cx="1466404" cy="273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0333" y="2249550"/>
            <a:ext cx="5734770" cy="3020949"/>
            <a:chOff x="780331" y="2374242"/>
            <a:chExt cx="2042788" cy="2540740"/>
          </a:xfrm>
        </p:grpSpPr>
        <p:sp>
          <p:nvSpPr>
            <p:cNvPr id="27" name="iṩḻiḓe"/>
            <p:cNvSpPr/>
            <p:nvPr/>
          </p:nvSpPr>
          <p:spPr bwMode="auto">
            <a:xfrm rot="16200000">
              <a:off x="531355" y="2623218"/>
              <a:ext cx="2540740" cy="204278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lin ang="10800000" scaled="1"/>
            </a:gradFill>
            <a:ln w="9525">
              <a:noFill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OPPOSans R"/>
                <a:cs typeface="+mn-cs"/>
              </a:endParaRPr>
            </a:p>
          </p:txBody>
        </p:sp>
        <p:sp>
          <p:nvSpPr>
            <p:cNvPr id="43" name="矩形: 圆角 42"/>
            <p:cNvSpPr/>
            <p:nvPr/>
          </p:nvSpPr>
          <p:spPr>
            <a:xfrm>
              <a:off x="831581" y="2458303"/>
              <a:ext cx="1928203" cy="2220980"/>
            </a:xfrm>
            <a:prstGeom prst="roundRect">
              <a:avLst>
                <a:gd name="adj" fmla="val 100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OPPOSans R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949022" y="2249551"/>
            <a:ext cx="4318770" cy="2874899"/>
            <a:chOff x="780330" y="2413473"/>
            <a:chExt cx="2042788" cy="2816386"/>
          </a:xfrm>
        </p:grpSpPr>
        <p:sp>
          <p:nvSpPr>
            <p:cNvPr id="26" name="iṩḻiḓe"/>
            <p:cNvSpPr/>
            <p:nvPr/>
          </p:nvSpPr>
          <p:spPr bwMode="auto">
            <a:xfrm rot="16200000">
              <a:off x="393531" y="2800272"/>
              <a:ext cx="2816386" cy="204278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lin ang="10800000" scaled="1"/>
            </a:gradFill>
            <a:ln w="9525">
              <a:noFill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OPPOSans R"/>
                <a:cs typeface="+mn-cs"/>
              </a:endParaRPr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867091" y="2560450"/>
              <a:ext cx="1864667" cy="2477586"/>
            </a:xfrm>
            <a:prstGeom prst="roundRect">
              <a:avLst>
                <a:gd name="adj" fmla="val 100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OPPOSans R"/>
                <a:cs typeface="+mn-cs"/>
              </a:endParaRPr>
            </a:p>
          </p:txBody>
        </p:sp>
      </p:grpSp>
      <p:graphicFrame>
        <p:nvGraphicFramePr>
          <p:cNvPr id="33" name="图表 32"/>
          <p:cNvGraphicFramePr/>
          <p:nvPr/>
        </p:nvGraphicFramePr>
        <p:xfrm>
          <a:off x="1259348" y="2100714"/>
          <a:ext cx="4623591" cy="2845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9" name="ïṧļïḑe"/>
          <p:cNvSpPr/>
          <p:nvPr/>
        </p:nvSpPr>
        <p:spPr bwMode="auto">
          <a:xfrm>
            <a:off x="7393649" y="2591027"/>
            <a:ext cx="3455261" cy="219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输入你的内容部分，输入你的内容部分，输入你的内容部分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  <a:p>
            <a:pPr lvl="0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</a:rPr>
              <a:t>输入你的内容部分，输入你的内容部分，输入你的内容部分</a:t>
            </a:r>
            <a:endParaRPr lang="en-US" altLang="zh-CN" sz="1400" dirty="0">
              <a:solidFill>
                <a:prstClr val="black"/>
              </a:solidFill>
              <a:latin typeface="+mn-ea"/>
            </a:endParaRPr>
          </a:p>
          <a:p>
            <a:pPr lvl="0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</a:rPr>
              <a:t>输入你的内容部分，输入你的内容部分，输入你的内容部分</a:t>
            </a:r>
            <a:endParaRPr lang="en-US" altLang="zh-CN" sz="1400" dirty="0">
              <a:solidFill>
                <a:prstClr val="black"/>
              </a:solidFill>
              <a:latin typeface="+mn-ea"/>
            </a:endParaRPr>
          </a:p>
          <a:p>
            <a:pPr lvl="0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</a:rPr>
              <a:t>输入你的内容部分，输入你的内容部分，输入你的内容部分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49" name="图片 48" descr="图片包含 桌子, 大, 黑暗, 水&#10;&#10;描述已自动生成"/>
          <p:cNvPicPr>
            <a:picLocks noChangeAspect="1"/>
          </p:cNvPicPr>
          <p:nvPr/>
        </p:nvPicPr>
        <p:blipFill rotWithShape="1">
          <a:blip r:embed="rId5" cstate="screen">
            <a:alphaModFix amt="8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t="32050"/>
          <a:stretch>
            <a:fillRect/>
          </a:stretch>
        </p:blipFill>
        <p:spPr>
          <a:xfrm>
            <a:off x="3270731" y="4208832"/>
            <a:ext cx="6325815" cy="4298370"/>
          </a:xfrm>
          <a:prstGeom prst="rect">
            <a:avLst/>
          </a:prstGeom>
          <a:effectLst>
            <a:outerShdw blurRad="101600" dist="38100" dir="16200000" rotWithShape="0">
              <a:prstClr val="black">
                <a:alpha val="27000"/>
              </a:prstClr>
            </a:outerShdw>
          </a:effectLst>
        </p:spPr>
      </p:pic>
      <p:grpSp>
        <p:nvGrpSpPr>
          <p:cNvPr id="36" name="组合 35"/>
          <p:cNvGrpSpPr/>
          <p:nvPr/>
        </p:nvGrpSpPr>
        <p:grpSpPr>
          <a:xfrm>
            <a:off x="817399" y="1793734"/>
            <a:ext cx="1925880" cy="369332"/>
            <a:chOff x="1384276" y="1185301"/>
            <a:chExt cx="1925880" cy="369332"/>
          </a:xfrm>
        </p:grpSpPr>
        <p:sp>
          <p:nvSpPr>
            <p:cNvPr id="37" name="椭圆 36"/>
            <p:cNvSpPr/>
            <p:nvPr/>
          </p:nvSpPr>
          <p:spPr>
            <a:xfrm rot="10800000">
              <a:off x="1384276" y="1203564"/>
              <a:ext cx="299215" cy="29454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56000">
                  <a:schemeClr val="accent1">
                    <a:alpha val="61000"/>
                  </a:schemeClr>
                </a:gs>
                <a:gs pos="100000">
                  <a:schemeClr val="accent1">
                    <a:lumMod val="100000"/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74000">
                    <a:schemeClr val="accent3"/>
                  </a:gs>
                  <a:gs pos="83000">
                    <a:schemeClr val="accent3"/>
                  </a:gs>
                  <a:gs pos="100000">
                    <a:schemeClr val="accent3"/>
                  </a:gs>
                </a:gsLst>
                <a:lin ang="5400000" scaled="1"/>
              </a:gradFill>
            </a:ln>
            <a:effectLst>
              <a:outerShdw blurRad="203200" dist="101600" dir="2700000" algn="tl" rotWithShape="0">
                <a:schemeClr val="accent1">
                  <a:alpha val="7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 cstate="screen">
              <a:alphaModFix amt="50000"/>
            </a:blip>
            <a:stretch>
              <a:fillRect/>
            </a:stretch>
          </p:blipFill>
          <p:spPr>
            <a:xfrm flipV="1">
              <a:off x="1721471" y="1359055"/>
              <a:ext cx="1525184" cy="141656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1717882" y="1185301"/>
              <a:ext cx="15922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图标页标题</a:t>
              </a:r>
              <a:endPara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42" name="组合 41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重点工作完成情况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 rot="7326227">
            <a:off x="10153784" y="5578551"/>
            <a:ext cx="430110" cy="440508"/>
            <a:chOff x="2968600" y="3051200"/>
            <a:chExt cx="1046312" cy="1053648"/>
          </a:xfrm>
        </p:grpSpPr>
        <p:sp>
          <p:nvSpPr>
            <p:cNvPr id="61" name="椭圆 60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rot="7326227">
            <a:off x="2135025" y="4782446"/>
            <a:ext cx="720472" cy="737890"/>
            <a:chOff x="2968600" y="3051200"/>
            <a:chExt cx="1046312" cy="1053648"/>
          </a:xfrm>
        </p:grpSpPr>
        <p:sp>
          <p:nvSpPr>
            <p:cNvPr id="66" name="椭圆 65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46" name="矩形 45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20996251">
            <a:off x="440182" y="4010255"/>
            <a:ext cx="4911779" cy="2475788"/>
            <a:chOff x="417054" y="4135656"/>
            <a:chExt cx="4218496" cy="2126338"/>
          </a:xfrm>
        </p:grpSpPr>
        <p:pic>
          <p:nvPicPr>
            <p:cNvPr id="21" name="图片 20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601989">
              <a:off x="2389485" y="4939542"/>
              <a:ext cx="1273585" cy="1371320"/>
            </a:xfrm>
            <a:prstGeom prst="rect">
              <a:avLst/>
            </a:prstGeom>
          </p:spPr>
        </p:pic>
        <p:pic>
          <p:nvPicPr>
            <p:cNvPr id="26" name="图片 25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5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H="1">
              <a:off x="3455514" y="4714156"/>
              <a:ext cx="1063078" cy="1296995"/>
            </a:xfrm>
            <a:prstGeom prst="rect">
              <a:avLst/>
            </a:prstGeom>
          </p:spPr>
        </p:pic>
        <p:pic>
          <p:nvPicPr>
            <p:cNvPr id="27" name="图片 26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9869825">
              <a:off x="417054" y="4135656"/>
              <a:ext cx="1273585" cy="1371320"/>
            </a:xfrm>
            <a:prstGeom prst="rect">
              <a:avLst/>
            </a:prstGeom>
          </p:spPr>
        </p:pic>
        <p:pic>
          <p:nvPicPr>
            <p:cNvPr id="28" name="图片 27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5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891030">
              <a:off x="1062279" y="4332710"/>
              <a:ext cx="1588787" cy="2178561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7" cstate="screen">
            <a:alphaModFix amt="50000"/>
          </a:blip>
          <a:stretch>
            <a:fillRect/>
          </a:stretch>
        </p:blipFill>
        <p:spPr>
          <a:xfrm>
            <a:off x="5359400" y="3354455"/>
            <a:ext cx="5209117" cy="483813"/>
          </a:xfrm>
          <a:prstGeom prst="rect">
            <a:avLst/>
          </a:prstGeom>
        </p:spPr>
      </p:pic>
      <p:pic>
        <p:nvPicPr>
          <p:cNvPr id="24" name="图片 23" descr="花瓶里插着绿色的植物&#10;&#10;描述已自动生成"/>
          <p:cNvPicPr>
            <a:picLocks noChangeAspect="1"/>
          </p:cNvPicPr>
          <p:nvPr/>
        </p:nvPicPr>
        <p:blipFill rotWithShape="1">
          <a:blip r:embed="rId5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 trans="28000" scaling="4"/>
                    </a14:imgEffect>
                    <a14:imgEffect>
                      <a14:backgroundRemoval t="7303" b="97191" l="4403" r="89308">
                        <a14:foregroundMark x1="45283" y1="9551" x2="48428" y2="7865"/>
                        <a14:foregroundMark x1="9434" y1="43258" x2="5031" y2="42697"/>
                        <a14:foregroundMark x1="41509" y1="89888" x2="36478" y2="92135"/>
                        <a14:foregroundMark x1="44654" y1="96629" x2="39623" y2="97753"/>
                        <a14:backgroundMark x1="75472" y1="84270" x2="74214" y2="87640"/>
                        <a14:backgroundMark x1="68553" y1="92697" x2="67296" y2="97191"/>
                        <a14:backgroundMark x1="86164" y1="78652" x2="83019" y2="76404"/>
                        <a14:backgroundMark x1="84906" y1="61798" x2="83019" y2="58989"/>
                        <a14:backgroundMark x1="83019" y1="62921" x2="83019" y2="57865"/>
                        <a14:backgroundMark x1="82390" y1="62360" x2="85535" y2="60112"/>
                        <a14:backgroundMark x1="81132" y1="77528" x2="84277" y2="78090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4796251" flipH="1">
            <a:off x="3234084" y="4852652"/>
            <a:ext cx="1237788" cy="1510148"/>
          </a:xfrm>
          <a:prstGeom prst="rect">
            <a:avLst/>
          </a:prstGeom>
        </p:spPr>
      </p:pic>
      <p:sp>
        <p:nvSpPr>
          <p:cNvPr id="29" name="任意多边形: 形状 28"/>
          <p:cNvSpPr/>
          <p:nvPr/>
        </p:nvSpPr>
        <p:spPr>
          <a:xfrm>
            <a:off x="1" y="0"/>
            <a:ext cx="4201593" cy="3289012"/>
          </a:xfrm>
          <a:custGeom>
            <a:avLst/>
            <a:gdLst>
              <a:gd name="connsiteX0" fmla="*/ 0 w 4201593"/>
              <a:gd name="connsiteY0" fmla="*/ 0 h 3289012"/>
              <a:gd name="connsiteX1" fmla="*/ 4119114 w 4201593"/>
              <a:gd name="connsiteY1" fmla="*/ 0 h 3289012"/>
              <a:gd name="connsiteX2" fmla="*/ 4150653 w 4201593"/>
              <a:gd name="connsiteY2" fmla="*/ 128671 h 3289012"/>
              <a:gd name="connsiteX3" fmla="*/ 4201593 w 4201593"/>
              <a:gd name="connsiteY3" fmla="*/ 658759 h 3289012"/>
              <a:gd name="connsiteX4" fmla="*/ 1694249 w 4201593"/>
              <a:gd name="connsiteY4" fmla="*/ 3289012 h 3289012"/>
              <a:gd name="connsiteX5" fmla="*/ 99345 w 4201593"/>
              <a:gd name="connsiteY5" fmla="*/ 2688390 h 3289012"/>
              <a:gd name="connsiteX6" fmla="*/ 0 w 4201593"/>
              <a:gd name="connsiteY6" fmla="*/ 2593673 h 32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1593" h="3289012">
                <a:moveTo>
                  <a:pt x="0" y="0"/>
                </a:moveTo>
                <a:lnTo>
                  <a:pt x="4119114" y="0"/>
                </a:lnTo>
                <a:lnTo>
                  <a:pt x="4150653" y="128671"/>
                </a:lnTo>
                <a:cubicBezTo>
                  <a:pt x="4184053" y="299895"/>
                  <a:pt x="4201593" y="477178"/>
                  <a:pt x="4201593" y="658759"/>
                </a:cubicBezTo>
                <a:cubicBezTo>
                  <a:pt x="4201593" y="2111408"/>
                  <a:pt x="3079017" y="3289012"/>
                  <a:pt x="1694249" y="3289012"/>
                </a:cubicBezTo>
                <a:cubicBezTo>
                  <a:pt x="1088413" y="3289012"/>
                  <a:pt x="532762" y="3063611"/>
                  <a:pt x="99345" y="2688390"/>
                </a:cubicBezTo>
                <a:lnTo>
                  <a:pt x="0" y="2593673"/>
                </a:lnTo>
                <a:close/>
              </a:path>
            </a:pathLst>
          </a:custGeom>
          <a:solidFill>
            <a:schemeClr val="bg1">
              <a:alpha val="44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0"/>
            <a:ext cx="4088459" cy="3145203"/>
          </a:xfrm>
          <a:custGeom>
            <a:avLst/>
            <a:gdLst>
              <a:gd name="connsiteX0" fmla="*/ 0 w 4088459"/>
              <a:gd name="connsiteY0" fmla="*/ 0 h 3145203"/>
              <a:gd name="connsiteX1" fmla="*/ 4001662 w 4088459"/>
              <a:gd name="connsiteY1" fmla="*/ 0 h 3145203"/>
              <a:gd name="connsiteX2" fmla="*/ 4040304 w 4088459"/>
              <a:gd name="connsiteY2" fmla="*/ 157652 h 3145203"/>
              <a:gd name="connsiteX3" fmla="*/ 4088459 w 4088459"/>
              <a:gd name="connsiteY3" fmla="*/ 658757 h 3145203"/>
              <a:gd name="connsiteX4" fmla="*/ 1718201 w 4088459"/>
              <a:gd name="connsiteY4" fmla="*/ 3145203 h 3145203"/>
              <a:gd name="connsiteX5" fmla="*/ 42176 w 4088459"/>
              <a:gd name="connsiteY5" fmla="*/ 2416940 h 3145203"/>
              <a:gd name="connsiteX6" fmla="*/ 0 w 4088459"/>
              <a:gd name="connsiteY6" fmla="*/ 2368260 h 3145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88459" h="3145203">
                <a:moveTo>
                  <a:pt x="0" y="0"/>
                </a:moveTo>
                <a:lnTo>
                  <a:pt x="4001662" y="0"/>
                </a:lnTo>
                <a:lnTo>
                  <a:pt x="4040304" y="157652"/>
                </a:lnTo>
                <a:cubicBezTo>
                  <a:pt x="4071878" y="319513"/>
                  <a:pt x="4088459" y="487104"/>
                  <a:pt x="4088459" y="658757"/>
                </a:cubicBezTo>
                <a:cubicBezTo>
                  <a:pt x="4088459" y="2031983"/>
                  <a:pt x="3027258" y="3145203"/>
                  <a:pt x="1718201" y="3145203"/>
                </a:cubicBezTo>
                <a:cubicBezTo>
                  <a:pt x="1063673" y="3145203"/>
                  <a:pt x="471108" y="2866898"/>
                  <a:pt x="42176" y="2416940"/>
                </a:cubicBezTo>
                <a:lnTo>
                  <a:pt x="0" y="23682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8" name="图片 17" descr="花瓶里插着绿色的植物&#10;&#10;描述已自动生成"/>
          <p:cNvPicPr>
            <a:picLocks noChangeAspect="1"/>
          </p:cNvPicPr>
          <p:nvPr/>
        </p:nvPicPr>
        <p:blipFill rotWithShape="1">
          <a:blip r:embed="rId8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Texturizer trans="28000" scaling="4"/>
                    </a14:imgEffect>
                    <a14:imgEffect>
                      <a14:backgroundRemoval t="14444" b="100000" l="0" r="85470">
                        <a14:foregroundMark x1="25641" y1="18889" x2="29915" y2="15556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7287281">
            <a:off x="10990559" y="5775315"/>
            <a:ext cx="1355612" cy="1272908"/>
          </a:xfrm>
          <a:custGeom>
            <a:avLst/>
            <a:gdLst>
              <a:gd name="connsiteX0" fmla="*/ 1355612 w 1355612"/>
              <a:gd name="connsiteY0" fmla="*/ 0 h 1272908"/>
              <a:gd name="connsiteX1" fmla="*/ 1355612 w 1355612"/>
              <a:gd name="connsiteY1" fmla="*/ 965596 h 1272908"/>
              <a:gd name="connsiteX2" fmla="*/ 416575 w 1355612"/>
              <a:gd name="connsiteY2" fmla="*/ 1272908 h 1272908"/>
              <a:gd name="connsiteX3" fmla="*/ 0 w 1355612"/>
              <a:gd name="connsiteY3" fmla="*/ 0 h 127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5612" h="1272908">
                <a:moveTo>
                  <a:pt x="1355612" y="0"/>
                </a:moveTo>
                <a:lnTo>
                  <a:pt x="1355612" y="965596"/>
                </a:lnTo>
                <a:lnTo>
                  <a:pt x="416575" y="127290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6818149" y="1419983"/>
            <a:ext cx="187904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solidFill>
                  <a:srgbClr val="97B525"/>
                </a:solidFill>
                <a:effectLst/>
                <a:uLnTx/>
                <a:uFillTx/>
                <a:latin typeface="锐字云字库综艺GB" panose="02010604000000000000" pitchFamily="2" charset="-122"/>
                <a:ea typeface="锐字云字库综艺GB" panose="02010604000000000000" pitchFamily="2" charset="-122"/>
                <a:cs typeface="+mn-cs"/>
              </a:rPr>
              <a:t>02</a:t>
            </a:r>
            <a:endParaRPr kumimoji="0" lang="zh-CN" altLang="en-US" sz="11500" b="0" i="0" u="none" strike="noStrike" kern="1200" cap="none" spc="0" normalizeH="0" baseline="0" noProof="0" dirty="0">
              <a:solidFill>
                <a:srgbClr val="97B525"/>
              </a:solidFill>
              <a:effectLst/>
              <a:uLnTx/>
              <a:uFillTx/>
              <a:latin typeface="锐字云字库综艺GB" panose="02010604000000000000" pitchFamily="2" charset="-122"/>
              <a:ea typeface="锐字云字库综艺GB" panose="02010604000000000000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549038" y="-26727"/>
            <a:ext cx="6563868" cy="656386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6805448" y="1383390"/>
            <a:ext cx="187904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chemeClr val="accent2"/>
                </a:solidFill>
                <a:effectLst/>
                <a:uLnTx/>
                <a:uFillTx/>
                <a:latin typeface="锐字云字库综艺GB" panose="02010604000000000000" pitchFamily="2" charset="-122"/>
                <a:ea typeface="锐字云字库综艺GB" panose="02010604000000000000" pitchFamily="2" charset="-122"/>
                <a:cs typeface="+mn-cs"/>
              </a:rPr>
              <a:t>02</a:t>
            </a:r>
            <a:endParaRPr kumimoji="0" lang="zh-CN" altLang="en-US" sz="11500" b="0" i="0" u="none" strike="noStrike" kern="1200" cap="none" spc="0" normalizeH="0" baseline="0" noProof="0" dirty="0">
              <a:ln>
                <a:solidFill>
                  <a:prstClr val="white"/>
                </a:solidFill>
              </a:ln>
              <a:solidFill>
                <a:schemeClr val="accent2"/>
              </a:solidFill>
              <a:effectLst/>
              <a:uLnTx/>
              <a:uFillTx/>
              <a:latin typeface="锐字云字库综艺GB" panose="02010604000000000000" pitchFamily="2" charset="-122"/>
              <a:ea typeface="锐字云字库综艺GB" panose="02010604000000000000" pitchFamily="2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 rot="7326227">
            <a:off x="4586845" y="693728"/>
            <a:ext cx="724298" cy="741808"/>
            <a:chOff x="2968600" y="3051200"/>
            <a:chExt cx="1046312" cy="1053648"/>
          </a:xfrm>
        </p:grpSpPr>
        <p:sp>
          <p:nvSpPr>
            <p:cNvPr id="23" name="椭圆 22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7326227">
            <a:off x="517344" y="3801108"/>
            <a:ext cx="511755" cy="524127"/>
            <a:chOff x="2968600" y="3051200"/>
            <a:chExt cx="1046312" cy="1053648"/>
          </a:xfrm>
        </p:grpSpPr>
        <p:sp>
          <p:nvSpPr>
            <p:cNvPr id="34" name="椭圆 33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7326227">
            <a:off x="10636754" y="1839444"/>
            <a:ext cx="511755" cy="524127"/>
            <a:chOff x="2968600" y="3051200"/>
            <a:chExt cx="1046312" cy="1053648"/>
          </a:xfrm>
        </p:grpSpPr>
        <p:sp>
          <p:nvSpPr>
            <p:cNvPr id="39" name="椭圆 38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5465192" y="3105834"/>
            <a:ext cx="5014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600" dirty="0">
                <a:solidFill>
                  <a:prstClr val="black"/>
                </a:solidFill>
                <a:latin typeface="+mj-ea"/>
                <a:ea typeface="+mj-ea"/>
              </a:rPr>
              <a:t>工作中存在的不足</a:t>
            </a:r>
            <a:endParaRPr lang="zh-CN" altLang="en-US" sz="36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55" name="矩形 54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01225" y="1196580"/>
            <a:ext cx="6830571" cy="1434590"/>
            <a:chOff x="932844" y="1473675"/>
            <a:chExt cx="6830571" cy="1434590"/>
          </a:xfrm>
        </p:grpSpPr>
        <p:sp>
          <p:nvSpPr>
            <p:cNvPr id="10" name="箭头: 下 9"/>
            <p:cNvSpPr/>
            <p:nvPr/>
          </p:nvSpPr>
          <p:spPr>
            <a:xfrm rot="16200000">
              <a:off x="3630835" y="-1224316"/>
              <a:ext cx="1434590" cy="6830571"/>
            </a:xfrm>
            <a:prstGeom prst="downArrow">
              <a:avLst>
                <a:gd name="adj1" fmla="val 63782"/>
                <a:gd name="adj2" fmla="val 50000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对角圆角 27"/>
            <p:cNvSpPr/>
            <p:nvPr/>
          </p:nvSpPr>
          <p:spPr>
            <a:xfrm>
              <a:off x="1441803" y="1882341"/>
              <a:ext cx="2314565" cy="631849"/>
            </a:xfrm>
            <a:prstGeom prst="round2DiagRect">
              <a:avLst>
                <a:gd name="adj1" fmla="val 25993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人员素质参差不齐</a:t>
              </a:r>
              <a:endParaRPr lang="zh-CN" altLang="en-US" sz="20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941064" y="1936655"/>
              <a:ext cx="29533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latin typeface="+mn-ea"/>
                </a:rPr>
                <a:t>打造学习型组织，多举办线上线下培训，了解行业新趋势</a:t>
              </a:r>
              <a:endParaRPr lang="zh-CN" altLang="en-US" sz="1400" dirty="0"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614666" y="2711705"/>
            <a:ext cx="6830571" cy="1434590"/>
            <a:chOff x="932844" y="1473675"/>
            <a:chExt cx="6830571" cy="1434590"/>
          </a:xfrm>
        </p:grpSpPr>
        <p:sp>
          <p:nvSpPr>
            <p:cNvPr id="34" name="箭头: 下 33"/>
            <p:cNvSpPr/>
            <p:nvPr/>
          </p:nvSpPr>
          <p:spPr>
            <a:xfrm rot="16200000">
              <a:off x="3630835" y="-1224316"/>
              <a:ext cx="1434590" cy="6830571"/>
            </a:xfrm>
            <a:prstGeom prst="downArrow">
              <a:avLst>
                <a:gd name="adj1" fmla="val 63782"/>
                <a:gd name="adj2" fmla="val 50000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对角圆角 34"/>
            <p:cNvSpPr/>
            <p:nvPr/>
          </p:nvSpPr>
          <p:spPr>
            <a:xfrm>
              <a:off x="1441803" y="1882341"/>
              <a:ext cx="2314565" cy="631849"/>
            </a:xfrm>
            <a:prstGeom prst="round2DiagRect">
              <a:avLst>
                <a:gd name="adj1" fmla="val 25993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工作标准不明确</a:t>
              </a:r>
              <a:endParaRPr lang="zh-CN" altLang="en-US" sz="20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941064" y="1936655"/>
              <a:ext cx="2852927" cy="55374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latin typeface="+mn-ea"/>
                </a:rPr>
                <a:t>制定板块行政工作质量标准</a:t>
              </a:r>
              <a:endParaRPr lang="zh-CN" altLang="en-US" sz="1400" dirty="0">
                <a:latin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+mn-ea"/>
                </a:rPr>
                <a:t>年初公布本年度重点改善工作</a:t>
              </a:r>
              <a:endParaRPr lang="zh-CN" altLang="en-US" sz="1400" dirty="0">
                <a:latin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055277" y="4226831"/>
            <a:ext cx="6830571" cy="1434590"/>
            <a:chOff x="932844" y="1473675"/>
            <a:chExt cx="6830571" cy="1434590"/>
          </a:xfrm>
        </p:grpSpPr>
        <p:sp>
          <p:nvSpPr>
            <p:cNvPr id="39" name="箭头: 下 38"/>
            <p:cNvSpPr/>
            <p:nvPr/>
          </p:nvSpPr>
          <p:spPr>
            <a:xfrm rot="16200000">
              <a:off x="3630835" y="-1224316"/>
              <a:ext cx="1434590" cy="6830571"/>
            </a:xfrm>
            <a:prstGeom prst="downArrow">
              <a:avLst>
                <a:gd name="adj1" fmla="val 63782"/>
                <a:gd name="adj2" fmla="val 50000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对角圆角 39"/>
            <p:cNvSpPr/>
            <p:nvPr/>
          </p:nvSpPr>
          <p:spPr>
            <a:xfrm>
              <a:off x="1441803" y="1882341"/>
              <a:ext cx="2314565" cy="631849"/>
            </a:xfrm>
            <a:prstGeom prst="round2DiagRect">
              <a:avLst>
                <a:gd name="adj1" fmla="val 25993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工作前瞻能力不强</a:t>
              </a:r>
              <a:endParaRPr lang="zh-CN" altLang="en-US" sz="20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931920" y="1946561"/>
              <a:ext cx="303147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latin typeface="+mn-ea"/>
                </a:rPr>
                <a:t>要做好行政工作必须多想一步，提高工作前瞻能力是下一阶段的工作重点</a:t>
              </a:r>
              <a:endParaRPr lang="zh-CN" altLang="en-US" sz="1400" dirty="0">
                <a:latin typeface="+mn-ea"/>
              </a:endParaRPr>
            </a:p>
          </p:txBody>
        </p:sp>
      </p:grpSp>
      <p:sp>
        <p:nvSpPr>
          <p:cNvPr id="56" name="椭圆 55"/>
          <p:cNvSpPr/>
          <p:nvPr/>
        </p:nvSpPr>
        <p:spPr>
          <a:xfrm>
            <a:off x="6302463" y="2237095"/>
            <a:ext cx="479394" cy="4793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7604986" y="3755147"/>
            <a:ext cx="479394" cy="4793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 rot="10800000">
            <a:off x="6442998" y="2418094"/>
            <a:ext cx="203107" cy="181830"/>
          </a:xfrm>
          <a:prstGeom prst="triangle">
            <a:avLst>
              <a:gd name="adj" fmla="val 53674"/>
            </a:avLst>
          </a:prstGeom>
          <a:solidFill>
            <a:schemeClr val="bg1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10800000">
            <a:off x="7743129" y="3922498"/>
            <a:ext cx="203107" cy="181830"/>
          </a:xfrm>
          <a:prstGeom prst="triangle">
            <a:avLst>
              <a:gd name="adj" fmla="val 53674"/>
            </a:avLst>
          </a:prstGeom>
          <a:solidFill>
            <a:schemeClr val="bg1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箭头: 下 60"/>
          <p:cNvSpPr/>
          <p:nvPr/>
        </p:nvSpPr>
        <p:spPr>
          <a:xfrm rot="5400000">
            <a:off x="9966747" y="3891439"/>
            <a:ext cx="240483" cy="4210022"/>
          </a:xfrm>
          <a:prstGeom prst="downArrow">
            <a:avLst>
              <a:gd name="adj1" fmla="val 43255"/>
              <a:gd name="adj2" fmla="val 56842"/>
            </a:avLst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61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箭头: 下 63"/>
          <p:cNvSpPr/>
          <p:nvPr/>
        </p:nvSpPr>
        <p:spPr>
          <a:xfrm rot="5400000">
            <a:off x="8432677" y="3748470"/>
            <a:ext cx="240483" cy="4817153"/>
          </a:xfrm>
          <a:prstGeom prst="downArrow">
            <a:avLst>
              <a:gd name="adj1" fmla="val 43255"/>
              <a:gd name="adj2" fmla="val 56842"/>
            </a:avLst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5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箭头: 下 64"/>
          <p:cNvSpPr/>
          <p:nvPr/>
        </p:nvSpPr>
        <p:spPr>
          <a:xfrm rot="5400000">
            <a:off x="9151961" y="3925315"/>
            <a:ext cx="240483" cy="4817153"/>
          </a:xfrm>
          <a:prstGeom prst="downArrow">
            <a:avLst>
              <a:gd name="adj1" fmla="val 43255"/>
              <a:gd name="adj2" fmla="val 56842"/>
            </a:avLst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67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" y="5625344"/>
            <a:ext cx="2897345" cy="1232656"/>
          </a:xfrm>
          <a:custGeom>
            <a:avLst/>
            <a:gdLst>
              <a:gd name="connsiteX0" fmla="*/ 0 w 2897345"/>
              <a:gd name="connsiteY0" fmla="*/ 0 h 1232656"/>
              <a:gd name="connsiteX1" fmla="*/ 2897345 w 2897345"/>
              <a:gd name="connsiteY1" fmla="*/ 0 h 1232656"/>
              <a:gd name="connsiteX2" fmla="*/ 2897345 w 2897345"/>
              <a:gd name="connsiteY2" fmla="*/ 1232656 h 1232656"/>
              <a:gd name="connsiteX3" fmla="*/ 0 w 2897345"/>
              <a:gd name="connsiteY3" fmla="*/ 1232656 h 12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7345" h="1232656">
                <a:moveTo>
                  <a:pt x="0" y="0"/>
                </a:moveTo>
                <a:lnTo>
                  <a:pt x="2897345" y="0"/>
                </a:lnTo>
                <a:lnTo>
                  <a:pt x="2897345" y="1232656"/>
                </a:lnTo>
                <a:lnTo>
                  <a:pt x="0" y="1232656"/>
                </a:lnTo>
                <a:close/>
              </a:path>
            </a:pathLst>
          </a:cu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4" cstate="screen"/>
          <a:srcRect l="23840" b="8428"/>
          <a:stretch>
            <a:fillRect/>
          </a:stretch>
        </p:blipFill>
        <p:spPr>
          <a:xfrm>
            <a:off x="1" y="2482508"/>
            <a:ext cx="3639083" cy="4375493"/>
          </a:xfrm>
          <a:custGeom>
            <a:avLst/>
            <a:gdLst>
              <a:gd name="connsiteX0" fmla="*/ 0 w 3639083"/>
              <a:gd name="connsiteY0" fmla="*/ 0 h 4375493"/>
              <a:gd name="connsiteX1" fmla="*/ 3639083 w 3639083"/>
              <a:gd name="connsiteY1" fmla="*/ 0 h 4375493"/>
              <a:gd name="connsiteX2" fmla="*/ 3639083 w 3639083"/>
              <a:gd name="connsiteY2" fmla="*/ 4375493 h 4375493"/>
              <a:gd name="connsiteX3" fmla="*/ 0 w 3639083"/>
              <a:gd name="connsiteY3" fmla="*/ 4375493 h 43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9083" h="4375493">
                <a:moveTo>
                  <a:pt x="0" y="0"/>
                </a:moveTo>
                <a:lnTo>
                  <a:pt x="3639083" y="0"/>
                </a:lnTo>
                <a:lnTo>
                  <a:pt x="3639083" y="4375493"/>
                </a:lnTo>
                <a:lnTo>
                  <a:pt x="0" y="4375493"/>
                </a:lnTo>
                <a:close/>
              </a:path>
            </a:pathLst>
          </a:custGeom>
          <a:effectLst>
            <a:outerShdw blurRad="50800" dist="63500" algn="l" rotWithShape="0">
              <a:prstClr val="black">
                <a:alpha val="20000"/>
              </a:prstClr>
            </a:outerShdw>
          </a:effec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9221670" y="0"/>
            <a:ext cx="2970330" cy="1085854"/>
          </a:xfrm>
          <a:custGeom>
            <a:avLst/>
            <a:gdLst>
              <a:gd name="connsiteX0" fmla="*/ 0 w 2970330"/>
              <a:gd name="connsiteY0" fmla="*/ 0 h 1085854"/>
              <a:gd name="connsiteX1" fmla="*/ 2970330 w 2970330"/>
              <a:gd name="connsiteY1" fmla="*/ 0 h 1085854"/>
              <a:gd name="connsiteX2" fmla="*/ 2970330 w 2970330"/>
              <a:gd name="connsiteY2" fmla="*/ 1085854 h 1085854"/>
              <a:gd name="connsiteX3" fmla="*/ 0 w 2970330"/>
              <a:gd name="connsiteY3" fmla="*/ 1085854 h 108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0330" h="1085854">
                <a:moveTo>
                  <a:pt x="0" y="0"/>
                </a:moveTo>
                <a:lnTo>
                  <a:pt x="2970330" y="0"/>
                </a:lnTo>
                <a:lnTo>
                  <a:pt x="2970330" y="1085854"/>
                </a:lnTo>
                <a:lnTo>
                  <a:pt x="0" y="1085854"/>
                </a:lnTo>
                <a:close/>
              </a:path>
            </a:pathLst>
          </a:cu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4" cstate="screen"/>
          <a:srcRect l="21201" b="15268"/>
          <a:stretch>
            <a:fillRect/>
          </a:stretch>
        </p:blipFill>
        <p:spPr>
          <a:xfrm rot="10800000">
            <a:off x="8426801" y="0"/>
            <a:ext cx="3765199" cy="4048671"/>
          </a:xfrm>
          <a:custGeom>
            <a:avLst/>
            <a:gdLst>
              <a:gd name="connsiteX0" fmla="*/ 3765199 w 3765199"/>
              <a:gd name="connsiteY0" fmla="*/ 4048671 h 4048671"/>
              <a:gd name="connsiteX1" fmla="*/ 0 w 3765199"/>
              <a:gd name="connsiteY1" fmla="*/ 4048671 h 4048671"/>
              <a:gd name="connsiteX2" fmla="*/ 0 w 3765199"/>
              <a:gd name="connsiteY2" fmla="*/ 0 h 4048671"/>
              <a:gd name="connsiteX3" fmla="*/ 3765199 w 3765199"/>
              <a:gd name="connsiteY3" fmla="*/ 0 h 404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5199" h="4048671">
                <a:moveTo>
                  <a:pt x="3765199" y="4048671"/>
                </a:moveTo>
                <a:lnTo>
                  <a:pt x="0" y="4048671"/>
                </a:lnTo>
                <a:lnTo>
                  <a:pt x="0" y="0"/>
                </a:lnTo>
                <a:lnTo>
                  <a:pt x="3765199" y="0"/>
                </a:lnTo>
                <a:close/>
              </a:path>
            </a:pathLst>
          </a:custGeom>
          <a:effectLst>
            <a:outerShdw blurRad="50800" dist="63500" algn="l" rotWithShape="0">
              <a:prstClr val="black">
                <a:alpha val="20000"/>
              </a:prstClr>
            </a:outerShdw>
          </a:effectLst>
        </p:spPr>
      </p:pic>
      <p:grpSp>
        <p:nvGrpSpPr>
          <p:cNvPr id="77" name="组合 76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78" name="组合 77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工作中存在的不足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 rot="12058678">
            <a:off x="1583921" y="3887387"/>
            <a:ext cx="401970" cy="411688"/>
            <a:chOff x="2968600" y="3051200"/>
            <a:chExt cx="1046312" cy="1053648"/>
          </a:xfrm>
        </p:grpSpPr>
        <p:sp>
          <p:nvSpPr>
            <p:cNvPr id="85" name="椭圆 84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 rot="12058678">
            <a:off x="376687" y="4797347"/>
            <a:ext cx="401970" cy="411688"/>
            <a:chOff x="2968600" y="3051200"/>
            <a:chExt cx="1046312" cy="1053648"/>
          </a:xfrm>
        </p:grpSpPr>
        <p:sp>
          <p:nvSpPr>
            <p:cNvPr id="90" name="椭圆 89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 rot="12058678">
            <a:off x="9808303" y="919694"/>
            <a:ext cx="401970" cy="411688"/>
            <a:chOff x="2968600" y="3051200"/>
            <a:chExt cx="1046312" cy="1053648"/>
          </a:xfrm>
        </p:grpSpPr>
        <p:sp>
          <p:nvSpPr>
            <p:cNvPr id="95" name="椭圆 94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 rot="12058678">
            <a:off x="11171747" y="3621074"/>
            <a:ext cx="401970" cy="411688"/>
            <a:chOff x="2968600" y="3051200"/>
            <a:chExt cx="1046312" cy="1053648"/>
          </a:xfrm>
        </p:grpSpPr>
        <p:sp>
          <p:nvSpPr>
            <p:cNvPr id="100" name="椭圆 99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104" name="矩形 103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-13177" y="2499227"/>
            <a:ext cx="12192000" cy="2341319"/>
          </a:xfrm>
          <a:prstGeom prst="rect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51" name="图片 50" descr="夜晚的铁塔&#10;&#10;描述已自动生成"/>
          <p:cNvPicPr>
            <a:picLocks noChangeAspect="1"/>
          </p:cNvPicPr>
          <p:nvPr/>
        </p:nvPicPr>
        <p:blipFill>
          <a:blip r:embed="rId3" cstate="screen"/>
          <a:srcRect l="21008" b="11268"/>
          <a:stretch>
            <a:fillRect/>
          </a:stretch>
        </p:blipFill>
        <p:spPr>
          <a:xfrm>
            <a:off x="1" y="772776"/>
            <a:ext cx="5417257" cy="6085225"/>
          </a:xfrm>
          <a:custGeom>
            <a:avLst/>
            <a:gdLst>
              <a:gd name="connsiteX0" fmla="*/ 0 w 5417257"/>
              <a:gd name="connsiteY0" fmla="*/ 0 h 6085225"/>
              <a:gd name="connsiteX1" fmla="*/ 5417257 w 5417257"/>
              <a:gd name="connsiteY1" fmla="*/ 0 h 6085225"/>
              <a:gd name="connsiteX2" fmla="*/ 5417257 w 5417257"/>
              <a:gd name="connsiteY2" fmla="*/ 6085225 h 6085225"/>
              <a:gd name="connsiteX3" fmla="*/ 0 w 5417257"/>
              <a:gd name="connsiteY3" fmla="*/ 6085225 h 608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7257" h="6085225">
                <a:moveTo>
                  <a:pt x="0" y="0"/>
                </a:moveTo>
                <a:lnTo>
                  <a:pt x="5417257" y="0"/>
                </a:lnTo>
                <a:lnTo>
                  <a:pt x="5417257" y="6085225"/>
                </a:lnTo>
                <a:lnTo>
                  <a:pt x="0" y="6085225"/>
                </a:lnTo>
                <a:close/>
              </a:path>
            </a:pathLst>
          </a:custGeom>
          <a:effectLst>
            <a:outerShdw blurRad="50800" dist="63500" algn="l" rotWithShape="0">
              <a:prstClr val="black">
                <a:alpha val="2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2886075" y="1189476"/>
            <a:ext cx="2579338" cy="1978173"/>
            <a:chOff x="1233136" y="2249716"/>
            <a:chExt cx="4434388" cy="2652348"/>
          </a:xfrm>
        </p:grpSpPr>
        <p:grpSp>
          <p:nvGrpSpPr>
            <p:cNvPr id="3" name="组合 2"/>
            <p:cNvGrpSpPr/>
            <p:nvPr/>
          </p:nvGrpSpPr>
          <p:grpSpPr>
            <a:xfrm>
              <a:off x="1233136" y="2249716"/>
              <a:ext cx="4434388" cy="2652348"/>
              <a:chOff x="1233136" y="2249716"/>
              <a:chExt cx="4434388" cy="2652348"/>
            </a:xfrm>
          </p:grpSpPr>
          <p:sp>
            <p:nvSpPr>
              <p:cNvPr id="38" name="任意多边形: 形状 37"/>
              <p:cNvSpPr/>
              <p:nvPr/>
            </p:nvSpPr>
            <p:spPr>
              <a:xfrm>
                <a:off x="1233136" y="2249716"/>
                <a:ext cx="4434388" cy="2652348"/>
              </a:xfrm>
              <a:custGeom>
                <a:avLst/>
                <a:gdLst>
                  <a:gd name="connsiteX0" fmla="*/ 425944 w 4434388"/>
                  <a:gd name="connsiteY0" fmla="*/ 0 h 2728685"/>
                  <a:gd name="connsiteX1" fmla="*/ 4001493 w 4434388"/>
                  <a:gd name="connsiteY1" fmla="*/ 0 h 2728685"/>
                  <a:gd name="connsiteX2" fmla="*/ 4427437 w 4434388"/>
                  <a:gd name="connsiteY2" fmla="*/ 425944 h 2728685"/>
                  <a:gd name="connsiteX3" fmla="*/ 4432180 w 4434388"/>
                  <a:gd name="connsiteY3" fmla="*/ 1997210 h 2728685"/>
                  <a:gd name="connsiteX4" fmla="*/ 4434388 w 4434388"/>
                  <a:gd name="connsiteY4" fmla="*/ 2728685 h 2728685"/>
                  <a:gd name="connsiteX5" fmla="*/ 0 w 4434388"/>
                  <a:gd name="connsiteY5" fmla="*/ 2728685 h 2728685"/>
                  <a:gd name="connsiteX6" fmla="*/ 0 w 4434388"/>
                  <a:gd name="connsiteY6" fmla="*/ 425944 h 2728685"/>
                  <a:gd name="connsiteX7" fmla="*/ 425944 w 4434388"/>
                  <a:gd name="connsiteY7" fmla="*/ 0 h 2728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4388" h="2728685">
                    <a:moveTo>
                      <a:pt x="425944" y="0"/>
                    </a:moveTo>
                    <a:lnTo>
                      <a:pt x="4001493" y="0"/>
                    </a:lnTo>
                    <a:cubicBezTo>
                      <a:pt x="4236735" y="0"/>
                      <a:pt x="4427437" y="190702"/>
                      <a:pt x="4427437" y="425944"/>
                    </a:cubicBezTo>
                    <a:cubicBezTo>
                      <a:pt x="4429018" y="952118"/>
                      <a:pt x="4430599" y="1474664"/>
                      <a:pt x="4432180" y="1997210"/>
                    </a:cubicBezTo>
                    <a:lnTo>
                      <a:pt x="4434388" y="2728685"/>
                    </a:lnTo>
                    <a:lnTo>
                      <a:pt x="0" y="2728685"/>
                    </a:lnTo>
                    <a:lnTo>
                      <a:pt x="0" y="425944"/>
                    </a:lnTo>
                    <a:cubicBezTo>
                      <a:pt x="0" y="190702"/>
                      <a:pt x="190702" y="0"/>
                      <a:pt x="425944" y="0"/>
                    </a:cubicBezTo>
                    <a:close/>
                  </a:path>
                </a:pathLst>
              </a:custGeom>
              <a:solidFill>
                <a:schemeClr val="bg1">
                  <a:alpha val="5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1364344" y="2392672"/>
                <a:ext cx="4173277" cy="2380304"/>
              </a:xfrm>
              <a:custGeom>
                <a:avLst/>
                <a:gdLst>
                  <a:gd name="connsiteX0" fmla="*/ 394651 w 4173277"/>
                  <a:gd name="connsiteY0" fmla="*/ 0 h 2380304"/>
                  <a:gd name="connsiteX1" fmla="*/ 3770949 w 4173277"/>
                  <a:gd name="connsiteY1" fmla="*/ 0 h 2380304"/>
                  <a:gd name="connsiteX2" fmla="*/ 4165600 w 4173277"/>
                  <a:gd name="connsiteY2" fmla="*/ 394651 h 2380304"/>
                  <a:gd name="connsiteX3" fmla="*/ 4173277 w 4173277"/>
                  <a:gd name="connsiteY3" fmla="*/ 2380304 h 2380304"/>
                  <a:gd name="connsiteX4" fmla="*/ 0 w 4173277"/>
                  <a:gd name="connsiteY4" fmla="*/ 2380304 h 2380304"/>
                  <a:gd name="connsiteX5" fmla="*/ 0 w 4173277"/>
                  <a:gd name="connsiteY5" fmla="*/ 394651 h 2380304"/>
                  <a:gd name="connsiteX6" fmla="*/ 394651 w 4173277"/>
                  <a:gd name="connsiteY6" fmla="*/ 0 h 238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73277" h="2380304">
                    <a:moveTo>
                      <a:pt x="394651" y="0"/>
                    </a:moveTo>
                    <a:lnTo>
                      <a:pt x="3770949" y="0"/>
                    </a:lnTo>
                    <a:cubicBezTo>
                      <a:pt x="3988909" y="0"/>
                      <a:pt x="4165600" y="176691"/>
                      <a:pt x="4165600" y="394651"/>
                    </a:cubicBezTo>
                    <a:lnTo>
                      <a:pt x="4173277" y="2380304"/>
                    </a:lnTo>
                    <a:lnTo>
                      <a:pt x="0" y="2380304"/>
                    </a:lnTo>
                    <a:lnTo>
                      <a:pt x="0" y="394651"/>
                    </a:lnTo>
                    <a:cubicBezTo>
                      <a:pt x="0" y="176691"/>
                      <a:pt x="176691" y="0"/>
                      <a:pt x="3946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sx="96000" sy="96000" algn="ctr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24" name="任意多边形: 形状 23"/>
            <p:cNvSpPr/>
            <p:nvPr/>
          </p:nvSpPr>
          <p:spPr>
            <a:xfrm>
              <a:off x="1364344" y="2392672"/>
              <a:ext cx="4166189" cy="641206"/>
            </a:xfrm>
            <a:custGeom>
              <a:avLst/>
              <a:gdLst>
                <a:gd name="connsiteX0" fmla="*/ 394651 w 4166189"/>
                <a:gd name="connsiteY0" fmla="*/ 0 h 641206"/>
                <a:gd name="connsiteX1" fmla="*/ 3770949 w 4166189"/>
                <a:gd name="connsiteY1" fmla="*/ 0 h 641206"/>
                <a:gd name="connsiteX2" fmla="*/ 4165600 w 4166189"/>
                <a:gd name="connsiteY2" fmla="*/ 462740 h 641206"/>
                <a:gd name="connsiteX3" fmla="*/ 4166189 w 4166189"/>
                <a:gd name="connsiteY3" fmla="*/ 641206 h 641206"/>
                <a:gd name="connsiteX4" fmla="*/ 0 w 4166189"/>
                <a:gd name="connsiteY4" fmla="*/ 641206 h 641206"/>
                <a:gd name="connsiteX5" fmla="*/ 0 w 4166189"/>
                <a:gd name="connsiteY5" fmla="*/ 462740 h 641206"/>
                <a:gd name="connsiteX6" fmla="*/ 394651 w 4166189"/>
                <a:gd name="connsiteY6" fmla="*/ 0 h 641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66189" h="641206">
                  <a:moveTo>
                    <a:pt x="394651" y="0"/>
                  </a:moveTo>
                  <a:lnTo>
                    <a:pt x="3770949" y="0"/>
                  </a:lnTo>
                  <a:cubicBezTo>
                    <a:pt x="3988909" y="0"/>
                    <a:pt x="4165600" y="207175"/>
                    <a:pt x="4165600" y="462740"/>
                  </a:cubicBezTo>
                  <a:lnTo>
                    <a:pt x="4166189" y="641206"/>
                  </a:lnTo>
                  <a:lnTo>
                    <a:pt x="0" y="641206"/>
                  </a:lnTo>
                  <a:lnTo>
                    <a:pt x="0" y="462740"/>
                  </a:lnTo>
                  <a:cubicBezTo>
                    <a:pt x="0" y="207175"/>
                    <a:pt x="176691" y="0"/>
                    <a:pt x="394651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40000"/>
                  </a:schemeClr>
                </a:gs>
                <a:gs pos="56000">
                  <a:schemeClr val="accent2">
                    <a:alpha val="61000"/>
                  </a:schemeClr>
                </a:gs>
                <a:gs pos="79000">
                  <a:schemeClr val="accent2">
                    <a:alpha val="27000"/>
                  </a:schemeClr>
                </a:gs>
                <a:gs pos="100000">
                  <a:schemeClr val="accent2"/>
                </a:gs>
              </a:gsLst>
              <a:lin ang="4200000" scaled="0"/>
            </a:gradFill>
            <a:ln>
              <a:noFill/>
            </a:ln>
            <a:effectLst>
              <a:outerShdw blurRad="63500" sx="96000" sy="96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pic>
        <p:nvPicPr>
          <p:cNvPr id="49" name="图片 48" descr="花瓶里插着绿色的植物&#10;&#10;描述已自动生成"/>
          <p:cNvPicPr>
            <a:picLocks noChangeAspect="1"/>
          </p:cNvPicPr>
          <p:nvPr/>
        </p:nvPicPr>
        <p:blipFill rotWithShape="1">
          <a:blip r:embed="rId4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 trans="28000" scaling="4"/>
                    </a14:imgEffect>
                    <a14:imgEffect>
                      <a14:backgroundRemoval t="12150" b="100000" l="0" r="88435">
                        <a14:foregroundMark x1="40816" y1="15888" x2="44218" y2="13084"/>
                        <a14:foregroundMark x1="0" y1="71028" x2="1361" y2="71028"/>
                        <a14:backgroundMark x1="81633" y1="98131" x2="82313" y2="99065"/>
                        <a14:backgroundMark x1="81633" y1="96262" x2="81633" y2="99065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7287281">
            <a:off x="10725382" y="5523042"/>
            <a:ext cx="1704196" cy="1524379"/>
          </a:xfrm>
          <a:custGeom>
            <a:avLst/>
            <a:gdLst>
              <a:gd name="connsiteX0" fmla="*/ 1704196 w 1704196"/>
              <a:gd name="connsiteY0" fmla="*/ 0 h 1524379"/>
              <a:gd name="connsiteX1" fmla="*/ 1704196 w 1704196"/>
              <a:gd name="connsiteY1" fmla="*/ 1129922 h 1524379"/>
              <a:gd name="connsiteX2" fmla="*/ 498873 w 1704196"/>
              <a:gd name="connsiteY2" fmla="*/ 1524379 h 1524379"/>
              <a:gd name="connsiteX3" fmla="*/ 0 w 1704196"/>
              <a:gd name="connsiteY3" fmla="*/ 1 h 1524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4196" h="1524379">
                <a:moveTo>
                  <a:pt x="1704196" y="0"/>
                </a:moveTo>
                <a:lnTo>
                  <a:pt x="1704196" y="1129922"/>
                </a:lnTo>
                <a:lnTo>
                  <a:pt x="498873" y="1524379"/>
                </a:lnTo>
                <a:lnTo>
                  <a:pt x="0" y="1"/>
                </a:lnTo>
                <a:close/>
              </a:path>
            </a:pathLst>
          </a:custGeom>
        </p:spPr>
      </p:pic>
      <p:grpSp>
        <p:nvGrpSpPr>
          <p:cNvPr id="67" name="组合 66"/>
          <p:cNvGrpSpPr/>
          <p:nvPr/>
        </p:nvGrpSpPr>
        <p:grpSpPr>
          <a:xfrm rot="10800000">
            <a:off x="4580891" y="3601840"/>
            <a:ext cx="2460662" cy="1978172"/>
            <a:chOff x="1233136" y="2249717"/>
            <a:chExt cx="4434388" cy="2652346"/>
          </a:xfrm>
        </p:grpSpPr>
        <p:grpSp>
          <p:nvGrpSpPr>
            <p:cNvPr id="68" name="组合 67"/>
            <p:cNvGrpSpPr/>
            <p:nvPr/>
          </p:nvGrpSpPr>
          <p:grpSpPr>
            <a:xfrm>
              <a:off x="1233136" y="2249717"/>
              <a:ext cx="4434388" cy="2652346"/>
              <a:chOff x="1233136" y="2249717"/>
              <a:chExt cx="4434388" cy="2652346"/>
            </a:xfrm>
          </p:grpSpPr>
          <p:sp>
            <p:nvSpPr>
              <p:cNvPr id="70" name="任意多边形: 形状 69"/>
              <p:cNvSpPr/>
              <p:nvPr/>
            </p:nvSpPr>
            <p:spPr>
              <a:xfrm>
                <a:off x="1233136" y="2249717"/>
                <a:ext cx="4434388" cy="2652346"/>
              </a:xfrm>
              <a:custGeom>
                <a:avLst/>
                <a:gdLst>
                  <a:gd name="connsiteX0" fmla="*/ 425944 w 4434388"/>
                  <a:gd name="connsiteY0" fmla="*/ 0 h 2728685"/>
                  <a:gd name="connsiteX1" fmla="*/ 4001493 w 4434388"/>
                  <a:gd name="connsiteY1" fmla="*/ 0 h 2728685"/>
                  <a:gd name="connsiteX2" fmla="*/ 4427437 w 4434388"/>
                  <a:gd name="connsiteY2" fmla="*/ 425944 h 2728685"/>
                  <a:gd name="connsiteX3" fmla="*/ 4432180 w 4434388"/>
                  <a:gd name="connsiteY3" fmla="*/ 1997210 h 2728685"/>
                  <a:gd name="connsiteX4" fmla="*/ 4434388 w 4434388"/>
                  <a:gd name="connsiteY4" fmla="*/ 2728685 h 2728685"/>
                  <a:gd name="connsiteX5" fmla="*/ 0 w 4434388"/>
                  <a:gd name="connsiteY5" fmla="*/ 2728685 h 2728685"/>
                  <a:gd name="connsiteX6" fmla="*/ 0 w 4434388"/>
                  <a:gd name="connsiteY6" fmla="*/ 425944 h 2728685"/>
                  <a:gd name="connsiteX7" fmla="*/ 425944 w 4434388"/>
                  <a:gd name="connsiteY7" fmla="*/ 0 h 2728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4388" h="2728685">
                    <a:moveTo>
                      <a:pt x="425944" y="0"/>
                    </a:moveTo>
                    <a:lnTo>
                      <a:pt x="4001493" y="0"/>
                    </a:lnTo>
                    <a:cubicBezTo>
                      <a:pt x="4236735" y="0"/>
                      <a:pt x="4427437" y="190702"/>
                      <a:pt x="4427437" y="425944"/>
                    </a:cubicBezTo>
                    <a:cubicBezTo>
                      <a:pt x="4429018" y="952118"/>
                      <a:pt x="4430599" y="1474664"/>
                      <a:pt x="4432180" y="1997210"/>
                    </a:cubicBezTo>
                    <a:lnTo>
                      <a:pt x="4434388" y="2728685"/>
                    </a:lnTo>
                    <a:lnTo>
                      <a:pt x="0" y="2728685"/>
                    </a:lnTo>
                    <a:lnTo>
                      <a:pt x="0" y="425944"/>
                    </a:lnTo>
                    <a:cubicBezTo>
                      <a:pt x="0" y="190702"/>
                      <a:pt x="190702" y="0"/>
                      <a:pt x="425944" y="0"/>
                    </a:cubicBezTo>
                    <a:close/>
                  </a:path>
                </a:pathLst>
              </a:custGeom>
              <a:solidFill>
                <a:schemeClr val="bg1">
                  <a:alpha val="5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1364344" y="2392672"/>
                <a:ext cx="4173277" cy="2380304"/>
              </a:xfrm>
              <a:custGeom>
                <a:avLst/>
                <a:gdLst>
                  <a:gd name="connsiteX0" fmla="*/ 394651 w 4173277"/>
                  <a:gd name="connsiteY0" fmla="*/ 0 h 2380304"/>
                  <a:gd name="connsiteX1" fmla="*/ 3770949 w 4173277"/>
                  <a:gd name="connsiteY1" fmla="*/ 0 h 2380304"/>
                  <a:gd name="connsiteX2" fmla="*/ 4165600 w 4173277"/>
                  <a:gd name="connsiteY2" fmla="*/ 394651 h 2380304"/>
                  <a:gd name="connsiteX3" fmla="*/ 4173277 w 4173277"/>
                  <a:gd name="connsiteY3" fmla="*/ 2380304 h 2380304"/>
                  <a:gd name="connsiteX4" fmla="*/ 0 w 4173277"/>
                  <a:gd name="connsiteY4" fmla="*/ 2380304 h 2380304"/>
                  <a:gd name="connsiteX5" fmla="*/ 0 w 4173277"/>
                  <a:gd name="connsiteY5" fmla="*/ 394651 h 2380304"/>
                  <a:gd name="connsiteX6" fmla="*/ 394651 w 4173277"/>
                  <a:gd name="connsiteY6" fmla="*/ 0 h 238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73277" h="2380304">
                    <a:moveTo>
                      <a:pt x="394651" y="0"/>
                    </a:moveTo>
                    <a:lnTo>
                      <a:pt x="3770949" y="0"/>
                    </a:lnTo>
                    <a:cubicBezTo>
                      <a:pt x="3988909" y="0"/>
                      <a:pt x="4165600" y="176691"/>
                      <a:pt x="4165600" y="394651"/>
                    </a:cubicBezTo>
                    <a:lnTo>
                      <a:pt x="4173277" y="2380304"/>
                    </a:lnTo>
                    <a:lnTo>
                      <a:pt x="0" y="2380304"/>
                    </a:lnTo>
                    <a:lnTo>
                      <a:pt x="0" y="394651"/>
                    </a:lnTo>
                    <a:cubicBezTo>
                      <a:pt x="0" y="176691"/>
                      <a:pt x="176691" y="0"/>
                      <a:pt x="3946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sx="96000" sy="96000" algn="ctr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69" name="任意多边形: 形状 68"/>
            <p:cNvSpPr/>
            <p:nvPr/>
          </p:nvSpPr>
          <p:spPr>
            <a:xfrm>
              <a:off x="1364344" y="2392672"/>
              <a:ext cx="4166189" cy="641206"/>
            </a:xfrm>
            <a:custGeom>
              <a:avLst/>
              <a:gdLst>
                <a:gd name="connsiteX0" fmla="*/ 394651 w 4166189"/>
                <a:gd name="connsiteY0" fmla="*/ 0 h 641206"/>
                <a:gd name="connsiteX1" fmla="*/ 3770949 w 4166189"/>
                <a:gd name="connsiteY1" fmla="*/ 0 h 641206"/>
                <a:gd name="connsiteX2" fmla="*/ 4165600 w 4166189"/>
                <a:gd name="connsiteY2" fmla="*/ 462740 h 641206"/>
                <a:gd name="connsiteX3" fmla="*/ 4166189 w 4166189"/>
                <a:gd name="connsiteY3" fmla="*/ 641206 h 641206"/>
                <a:gd name="connsiteX4" fmla="*/ 0 w 4166189"/>
                <a:gd name="connsiteY4" fmla="*/ 641206 h 641206"/>
                <a:gd name="connsiteX5" fmla="*/ 0 w 4166189"/>
                <a:gd name="connsiteY5" fmla="*/ 462740 h 641206"/>
                <a:gd name="connsiteX6" fmla="*/ 394651 w 4166189"/>
                <a:gd name="connsiteY6" fmla="*/ 0 h 641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66189" h="641206">
                  <a:moveTo>
                    <a:pt x="394651" y="0"/>
                  </a:moveTo>
                  <a:lnTo>
                    <a:pt x="3770949" y="0"/>
                  </a:lnTo>
                  <a:cubicBezTo>
                    <a:pt x="3988909" y="0"/>
                    <a:pt x="4165600" y="207175"/>
                    <a:pt x="4165600" y="462740"/>
                  </a:cubicBezTo>
                  <a:lnTo>
                    <a:pt x="4166189" y="641206"/>
                  </a:lnTo>
                  <a:lnTo>
                    <a:pt x="0" y="641206"/>
                  </a:lnTo>
                  <a:lnTo>
                    <a:pt x="0" y="462740"/>
                  </a:lnTo>
                  <a:cubicBezTo>
                    <a:pt x="0" y="207175"/>
                    <a:pt x="176691" y="0"/>
                    <a:pt x="394651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40000"/>
                  </a:schemeClr>
                </a:gs>
                <a:gs pos="56000">
                  <a:schemeClr val="accent2">
                    <a:alpha val="61000"/>
                  </a:schemeClr>
                </a:gs>
                <a:gs pos="79000">
                  <a:schemeClr val="accent2">
                    <a:alpha val="27000"/>
                  </a:schemeClr>
                </a:gs>
                <a:gs pos="100000">
                  <a:schemeClr val="accent2"/>
                </a:gs>
              </a:gsLst>
              <a:lin ang="4200000" scaled="0"/>
            </a:gradFill>
            <a:ln>
              <a:noFill/>
            </a:ln>
            <a:effectLst>
              <a:outerShdw blurRad="63500" sx="96000" sy="96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 rot="10800000">
            <a:off x="8520111" y="3601840"/>
            <a:ext cx="2460663" cy="2017122"/>
            <a:chOff x="1233136" y="2249717"/>
            <a:chExt cx="4434388" cy="2704571"/>
          </a:xfrm>
        </p:grpSpPr>
        <p:grpSp>
          <p:nvGrpSpPr>
            <p:cNvPr id="73" name="组合 72"/>
            <p:cNvGrpSpPr/>
            <p:nvPr/>
          </p:nvGrpSpPr>
          <p:grpSpPr>
            <a:xfrm>
              <a:off x="1233136" y="2249717"/>
              <a:ext cx="4434388" cy="2704571"/>
              <a:chOff x="1233136" y="2249717"/>
              <a:chExt cx="4434388" cy="2704571"/>
            </a:xfrm>
          </p:grpSpPr>
          <p:sp>
            <p:nvSpPr>
              <p:cNvPr id="75" name="任意多边形: 形状 74"/>
              <p:cNvSpPr/>
              <p:nvPr/>
            </p:nvSpPr>
            <p:spPr>
              <a:xfrm>
                <a:off x="1233136" y="2249717"/>
                <a:ext cx="4434388" cy="2704571"/>
              </a:xfrm>
              <a:custGeom>
                <a:avLst/>
                <a:gdLst>
                  <a:gd name="connsiteX0" fmla="*/ 425944 w 4434388"/>
                  <a:gd name="connsiteY0" fmla="*/ 0 h 2728685"/>
                  <a:gd name="connsiteX1" fmla="*/ 4001493 w 4434388"/>
                  <a:gd name="connsiteY1" fmla="*/ 0 h 2728685"/>
                  <a:gd name="connsiteX2" fmla="*/ 4427437 w 4434388"/>
                  <a:gd name="connsiteY2" fmla="*/ 425944 h 2728685"/>
                  <a:gd name="connsiteX3" fmla="*/ 4432180 w 4434388"/>
                  <a:gd name="connsiteY3" fmla="*/ 1997210 h 2728685"/>
                  <a:gd name="connsiteX4" fmla="*/ 4434388 w 4434388"/>
                  <a:gd name="connsiteY4" fmla="*/ 2728685 h 2728685"/>
                  <a:gd name="connsiteX5" fmla="*/ 0 w 4434388"/>
                  <a:gd name="connsiteY5" fmla="*/ 2728685 h 2728685"/>
                  <a:gd name="connsiteX6" fmla="*/ 0 w 4434388"/>
                  <a:gd name="connsiteY6" fmla="*/ 425944 h 2728685"/>
                  <a:gd name="connsiteX7" fmla="*/ 425944 w 4434388"/>
                  <a:gd name="connsiteY7" fmla="*/ 0 h 2728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4388" h="2728685">
                    <a:moveTo>
                      <a:pt x="425944" y="0"/>
                    </a:moveTo>
                    <a:lnTo>
                      <a:pt x="4001493" y="0"/>
                    </a:lnTo>
                    <a:cubicBezTo>
                      <a:pt x="4236735" y="0"/>
                      <a:pt x="4427437" y="190702"/>
                      <a:pt x="4427437" y="425944"/>
                    </a:cubicBezTo>
                    <a:cubicBezTo>
                      <a:pt x="4429018" y="952118"/>
                      <a:pt x="4430599" y="1474664"/>
                      <a:pt x="4432180" y="1997210"/>
                    </a:cubicBezTo>
                    <a:lnTo>
                      <a:pt x="4434388" y="2728685"/>
                    </a:lnTo>
                    <a:lnTo>
                      <a:pt x="0" y="2728685"/>
                    </a:lnTo>
                    <a:lnTo>
                      <a:pt x="0" y="425944"/>
                    </a:lnTo>
                    <a:cubicBezTo>
                      <a:pt x="0" y="190702"/>
                      <a:pt x="190702" y="0"/>
                      <a:pt x="425944" y="0"/>
                    </a:cubicBezTo>
                    <a:close/>
                  </a:path>
                </a:pathLst>
              </a:custGeom>
              <a:solidFill>
                <a:schemeClr val="bg1">
                  <a:alpha val="5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1364344" y="2392672"/>
                <a:ext cx="4173277" cy="2380304"/>
              </a:xfrm>
              <a:custGeom>
                <a:avLst/>
                <a:gdLst>
                  <a:gd name="connsiteX0" fmla="*/ 394651 w 4173277"/>
                  <a:gd name="connsiteY0" fmla="*/ 0 h 2380304"/>
                  <a:gd name="connsiteX1" fmla="*/ 3770949 w 4173277"/>
                  <a:gd name="connsiteY1" fmla="*/ 0 h 2380304"/>
                  <a:gd name="connsiteX2" fmla="*/ 4165600 w 4173277"/>
                  <a:gd name="connsiteY2" fmla="*/ 394651 h 2380304"/>
                  <a:gd name="connsiteX3" fmla="*/ 4173277 w 4173277"/>
                  <a:gd name="connsiteY3" fmla="*/ 2380304 h 2380304"/>
                  <a:gd name="connsiteX4" fmla="*/ 0 w 4173277"/>
                  <a:gd name="connsiteY4" fmla="*/ 2380304 h 2380304"/>
                  <a:gd name="connsiteX5" fmla="*/ 0 w 4173277"/>
                  <a:gd name="connsiteY5" fmla="*/ 394651 h 2380304"/>
                  <a:gd name="connsiteX6" fmla="*/ 394651 w 4173277"/>
                  <a:gd name="connsiteY6" fmla="*/ 0 h 238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73277" h="2380304">
                    <a:moveTo>
                      <a:pt x="394651" y="0"/>
                    </a:moveTo>
                    <a:lnTo>
                      <a:pt x="3770949" y="0"/>
                    </a:lnTo>
                    <a:cubicBezTo>
                      <a:pt x="3988909" y="0"/>
                      <a:pt x="4165600" y="176691"/>
                      <a:pt x="4165600" y="394651"/>
                    </a:cubicBezTo>
                    <a:lnTo>
                      <a:pt x="4173277" y="2380304"/>
                    </a:lnTo>
                    <a:lnTo>
                      <a:pt x="0" y="2380304"/>
                    </a:lnTo>
                    <a:lnTo>
                      <a:pt x="0" y="394651"/>
                    </a:lnTo>
                    <a:cubicBezTo>
                      <a:pt x="0" y="176691"/>
                      <a:pt x="176691" y="0"/>
                      <a:pt x="3946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sx="96000" sy="96000" algn="ctr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74" name="任意多边形: 形状 73"/>
            <p:cNvSpPr/>
            <p:nvPr/>
          </p:nvSpPr>
          <p:spPr>
            <a:xfrm>
              <a:off x="1364344" y="2392672"/>
              <a:ext cx="4166189" cy="641206"/>
            </a:xfrm>
            <a:custGeom>
              <a:avLst/>
              <a:gdLst>
                <a:gd name="connsiteX0" fmla="*/ 394651 w 4166189"/>
                <a:gd name="connsiteY0" fmla="*/ 0 h 641206"/>
                <a:gd name="connsiteX1" fmla="*/ 3770949 w 4166189"/>
                <a:gd name="connsiteY1" fmla="*/ 0 h 641206"/>
                <a:gd name="connsiteX2" fmla="*/ 4165600 w 4166189"/>
                <a:gd name="connsiteY2" fmla="*/ 462740 h 641206"/>
                <a:gd name="connsiteX3" fmla="*/ 4166189 w 4166189"/>
                <a:gd name="connsiteY3" fmla="*/ 641206 h 641206"/>
                <a:gd name="connsiteX4" fmla="*/ 0 w 4166189"/>
                <a:gd name="connsiteY4" fmla="*/ 641206 h 641206"/>
                <a:gd name="connsiteX5" fmla="*/ 0 w 4166189"/>
                <a:gd name="connsiteY5" fmla="*/ 462740 h 641206"/>
                <a:gd name="connsiteX6" fmla="*/ 394651 w 4166189"/>
                <a:gd name="connsiteY6" fmla="*/ 0 h 641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66189" h="641206">
                  <a:moveTo>
                    <a:pt x="394651" y="0"/>
                  </a:moveTo>
                  <a:lnTo>
                    <a:pt x="3770949" y="0"/>
                  </a:lnTo>
                  <a:cubicBezTo>
                    <a:pt x="3988909" y="0"/>
                    <a:pt x="4165600" y="207175"/>
                    <a:pt x="4165600" y="462740"/>
                  </a:cubicBezTo>
                  <a:lnTo>
                    <a:pt x="4166189" y="641206"/>
                  </a:lnTo>
                  <a:lnTo>
                    <a:pt x="0" y="641206"/>
                  </a:lnTo>
                  <a:lnTo>
                    <a:pt x="0" y="462740"/>
                  </a:lnTo>
                  <a:cubicBezTo>
                    <a:pt x="0" y="207175"/>
                    <a:pt x="176691" y="0"/>
                    <a:pt x="394651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40000"/>
                  </a:schemeClr>
                </a:gs>
                <a:gs pos="56000">
                  <a:schemeClr val="accent2">
                    <a:alpha val="61000"/>
                  </a:schemeClr>
                </a:gs>
                <a:gs pos="79000">
                  <a:schemeClr val="accent2">
                    <a:alpha val="27000"/>
                  </a:schemeClr>
                </a:gs>
                <a:gs pos="100000">
                  <a:schemeClr val="accent2"/>
                </a:gs>
              </a:gsLst>
              <a:lin ang="4200000" scaled="0"/>
            </a:gradFill>
            <a:ln>
              <a:noFill/>
            </a:ln>
            <a:effectLst>
              <a:outerShdw blurRad="63500" sx="96000" sy="96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822328" y="1189477"/>
            <a:ext cx="2483597" cy="1978174"/>
            <a:chOff x="1233136" y="2249717"/>
            <a:chExt cx="4434388" cy="2652349"/>
          </a:xfrm>
        </p:grpSpPr>
        <p:grpSp>
          <p:nvGrpSpPr>
            <p:cNvPr id="78" name="组合 77"/>
            <p:cNvGrpSpPr/>
            <p:nvPr/>
          </p:nvGrpSpPr>
          <p:grpSpPr>
            <a:xfrm>
              <a:off x="1233136" y="2249717"/>
              <a:ext cx="4434388" cy="2652349"/>
              <a:chOff x="1233136" y="2249717"/>
              <a:chExt cx="4434388" cy="2652349"/>
            </a:xfrm>
          </p:grpSpPr>
          <p:sp>
            <p:nvSpPr>
              <p:cNvPr id="80" name="任意多边形: 形状 79"/>
              <p:cNvSpPr/>
              <p:nvPr/>
            </p:nvSpPr>
            <p:spPr>
              <a:xfrm>
                <a:off x="1233136" y="2249717"/>
                <a:ext cx="4434388" cy="2652349"/>
              </a:xfrm>
              <a:custGeom>
                <a:avLst/>
                <a:gdLst>
                  <a:gd name="connsiteX0" fmla="*/ 425944 w 4434388"/>
                  <a:gd name="connsiteY0" fmla="*/ 0 h 2728685"/>
                  <a:gd name="connsiteX1" fmla="*/ 4001493 w 4434388"/>
                  <a:gd name="connsiteY1" fmla="*/ 0 h 2728685"/>
                  <a:gd name="connsiteX2" fmla="*/ 4427437 w 4434388"/>
                  <a:gd name="connsiteY2" fmla="*/ 425944 h 2728685"/>
                  <a:gd name="connsiteX3" fmla="*/ 4432180 w 4434388"/>
                  <a:gd name="connsiteY3" fmla="*/ 1997210 h 2728685"/>
                  <a:gd name="connsiteX4" fmla="*/ 4434388 w 4434388"/>
                  <a:gd name="connsiteY4" fmla="*/ 2728685 h 2728685"/>
                  <a:gd name="connsiteX5" fmla="*/ 0 w 4434388"/>
                  <a:gd name="connsiteY5" fmla="*/ 2728685 h 2728685"/>
                  <a:gd name="connsiteX6" fmla="*/ 0 w 4434388"/>
                  <a:gd name="connsiteY6" fmla="*/ 425944 h 2728685"/>
                  <a:gd name="connsiteX7" fmla="*/ 425944 w 4434388"/>
                  <a:gd name="connsiteY7" fmla="*/ 0 h 2728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4388" h="2728685">
                    <a:moveTo>
                      <a:pt x="425944" y="0"/>
                    </a:moveTo>
                    <a:lnTo>
                      <a:pt x="4001493" y="0"/>
                    </a:lnTo>
                    <a:cubicBezTo>
                      <a:pt x="4236735" y="0"/>
                      <a:pt x="4427437" y="190702"/>
                      <a:pt x="4427437" y="425944"/>
                    </a:cubicBezTo>
                    <a:cubicBezTo>
                      <a:pt x="4429018" y="952118"/>
                      <a:pt x="4430599" y="1474664"/>
                      <a:pt x="4432180" y="1997210"/>
                    </a:cubicBezTo>
                    <a:lnTo>
                      <a:pt x="4434388" y="2728685"/>
                    </a:lnTo>
                    <a:lnTo>
                      <a:pt x="0" y="2728685"/>
                    </a:lnTo>
                    <a:lnTo>
                      <a:pt x="0" y="425944"/>
                    </a:lnTo>
                    <a:cubicBezTo>
                      <a:pt x="0" y="190702"/>
                      <a:pt x="190702" y="0"/>
                      <a:pt x="425944" y="0"/>
                    </a:cubicBezTo>
                    <a:close/>
                  </a:path>
                </a:pathLst>
              </a:custGeom>
              <a:solidFill>
                <a:schemeClr val="bg1">
                  <a:alpha val="5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1364344" y="2392672"/>
                <a:ext cx="4173277" cy="2380304"/>
              </a:xfrm>
              <a:custGeom>
                <a:avLst/>
                <a:gdLst>
                  <a:gd name="connsiteX0" fmla="*/ 394651 w 4173277"/>
                  <a:gd name="connsiteY0" fmla="*/ 0 h 2380304"/>
                  <a:gd name="connsiteX1" fmla="*/ 3770949 w 4173277"/>
                  <a:gd name="connsiteY1" fmla="*/ 0 h 2380304"/>
                  <a:gd name="connsiteX2" fmla="*/ 4165600 w 4173277"/>
                  <a:gd name="connsiteY2" fmla="*/ 394651 h 2380304"/>
                  <a:gd name="connsiteX3" fmla="*/ 4173277 w 4173277"/>
                  <a:gd name="connsiteY3" fmla="*/ 2380304 h 2380304"/>
                  <a:gd name="connsiteX4" fmla="*/ 0 w 4173277"/>
                  <a:gd name="connsiteY4" fmla="*/ 2380304 h 2380304"/>
                  <a:gd name="connsiteX5" fmla="*/ 0 w 4173277"/>
                  <a:gd name="connsiteY5" fmla="*/ 394651 h 2380304"/>
                  <a:gd name="connsiteX6" fmla="*/ 394651 w 4173277"/>
                  <a:gd name="connsiteY6" fmla="*/ 0 h 238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73277" h="2380304">
                    <a:moveTo>
                      <a:pt x="394651" y="0"/>
                    </a:moveTo>
                    <a:lnTo>
                      <a:pt x="3770949" y="0"/>
                    </a:lnTo>
                    <a:cubicBezTo>
                      <a:pt x="3988909" y="0"/>
                      <a:pt x="4165600" y="176691"/>
                      <a:pt x="4165600" y="394651"/>
                    </a:cubicBezTo>
                    <a:lnTo>
                      <a:pt x="4173277" y="2380304"/>
                    </a:lnTo>
                    <a:lnTo>
                      <a:pt x="0" y="2380304"/>
                    </a:lnTo>
                    <a:lnTo>
                      <a:pt x="0" y="394651"/>
                    </a:lnTo>
                    <a:cubicBezTo>
                      <a:pt x="0" y="176691"/>
                      <a:pt x="176691" y="0"/>
                      <a:pt x="3946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sx="96000" sy="96000" algn="ctr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79" name="任意多边形: 形状 78"/>
            <p:cNvSpPr/>
            <p:nvPr/>
          </p:nvSpPr>
          <p:spPr>
            <a:xfrm>
              <a:off x="1364344" y="2392672"/>
              <a:ext cx="4166189" cy="641206"/>
            </a:xfrm>
            <a:custGeom>
              <a:avLst/>
              <a:gdLst>
                <a:gd name="connsiteX0" fmla="*/ 394651 w 4166189"/>
                <a:gd name="connsiteY0" fmla="*/ 0 h 641206"/>
                <a:gd name="connsiteX1" fmla="*/ 3770949 w 4166189"/>
                <a:gd name="connsiteY1" fmla="*/ 0 h 641206"/>
                <a:gd name="connsiteX2" fmla="*/ 4165600 w 4166189"/>
                <a:gd name="connsiteY2" fmla="*/ 462740 h 641206"/>
                <a:gd name="connsiteX3" fmla="*/ 4166189 w 4166189"/>
                <a:gd name="connsiteY3" fmla="*/ 641206 h 641206"/>
                <a:gd name="connsiteX4" fmla="*/ 0 w 4166189"/>
                <a:gd name="connsiteY4" fmla="*/ 641206 h 641206"/>
                <a:gd name="connsiteX5" fmla="*/ 0 w 4166189"/>
                <a:gd name="connsiteY5" fmla="*/ 462740 h 641206"/>
                <a:gd name="connsiteX6" fmla="*/ 394651 w 4166189"/>
                <a:gd name="connsiteY6" fmla="*/ 0 h 641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66189" h="641206">
                  <a:moveTo>
                    <a:pt x="394651" y="0"/>
                  </a:moveTo>
                  <a:lnTo>
                    <a:pt x="3770949" y="0"/>
                  </a:lnTo>
                  <a:cubicBezTo>
                    <a:pt x="3988909" y="0"/>
                    <a:pt x="4165600" y="207175"/>
                    <a:pt x="4165600" y="462740"/>
                  </a:cubicBezTo>
                  <a:lnTo>
                    <a:pt x="4166189" y="641206"/>
                  </a:lnTo>
                  <a:lnTo>
                    <a:pt x="0" y="641206"/>
                  </a:lnTo>
                  <a:lnTo>
                    <a:pt x="0" y="462740"/>
                  </a:lnTo>
                  <a:cubicBezTo>
                    <a:pt x="0" y="207175"/>
                    <a:pt x="176691" y="0"/>
                    <a:pt x="394651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40000"/>
                  </a:schemeClr>
                </a:gs>
                <a:gs pos="56000">
                  <a:schemeClr val="accent2">
                    <a:alpha val="61000"/>
                  </a:schemeClr>
                </a:gs>
                <a:gs pos="79000">
                  <a:schemeClr val="accent2">
                    <a:alpha val="27000"/>
                  </a:schemeClr>
                </a:gs>
                <a:gs pos="100000">
                  <a:schemeClr val="accent2"/>
                </a:gs>
              </a:gsLst>
              <a:lin ang="4200000" scaled="0"/>
            </a:gradFill>
            <a:ln>
              <a:noFill/>
            </a:ln>
            <a:effectLst>
              <a:outerShdw blurRad="63500" sx="96000" sy="96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82" name="出自【趣你的PPT】(微信:qunideppt)：最优质的PPT资源库"/>
          <p:cNvSpPr txBox="1"/>
          <p:nvPr/>
        </p:nvSpPr>
        <p:spPr>
          <a:xfrm>
            <a:off x="3176287" y="1364707"/>
            <a:ext cx="2100035" cy="351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66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rPr>
              <a:t>提升时间管理能力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3" name="TextBox 13"/>
          <p:cNvSpPr txBox="1"/>
          <p:nvPr/>
        </p:nvSpPr>
        <p:spPr>
          <a:xfrm>
            <a:off x="3221714" y="2121969"/>
            <a:ext cx="2009180" cy="54758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66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Arial" panose="020B0604020202020204" pitchFamily="34" charset="0"/>
              </a:rPr>
              <a:t>行政工作繁杂，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OPPOSans R" panose="00020600040101010101" pitchFamily="18" charset="-122"/>
              <a:sym typeface="Arial" panose="020B0604020202020204" pitchFamily="34" charset="0"/>
            </a:endParaRPr>
          </a:p>
          <a:p>
            <a:pPr marL="0" marR="0" lvl="0" indent="0" algn="l" defTabSz="121666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Arial" panose="020B0604020202020204" pitchFamily="34" charset="0"/>
              </a:rPr>
              <a:t>需要绝佳的时间管理能力。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4" name="出自【趣你的PPT】(微信:qunideppt)：最优质的PPT资源库"/>
          <p:cNvSpPr txBox="1"/>
          <p:nvPr/>
        </p:nvSpPr>
        <p:spPr>
          <a:xfrm>
            <a:off x="6978749" y="1338274"/>
            <a:ext cx="2100035" cy="351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121666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rPr>
              <a:t>发挥团队优势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81705" y="2062915"/>
            <a:ext cx="1894397" cy="639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666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Arial" panose="020B0604020202020204" pitchFamily="34" charset="0"/>
              </a:rPr>
              <a:t>激发团队主动性，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OPPOSans R" panose="00020600040101010101" pitchFamily="18" charset="-122"/>
              <a:sym typeface="Arial" panose="020B0604020202020204" pitchFamily="34" charset="0"/>
            </a:endParaRPr>
          </a:p>
          <a:p>
            <a:pPr marL="0" marR="0" lvl="0" indent="0" algn="l" defTabSz="121666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Arial" panose="020B0604020202020204" pitchFamily="34" charset="0"/>
              </a:rPr>
              <a:t>人尽其才，各司其职。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5" name="出自【趣你的PPT】(微信:qunideppt)：最优质的PPT资源库"/>
          <p:cNvSpPr txBox="1"/>
          <p:nvPr/>
        </p:nvSpPr>
        <p:spPr>
          <a:xfrm>
            <a:off x="4722294" y="5058560"/>
            <a:ext cx="2100035" cy="351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R="0" lvl="0" indent="0" algn="ctr" defTabSz="121666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 kumimoji="0" sz="20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提高专业能力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86" name="出自【趣你的PPT】(微信:qunideppt)：最优质的PPT资源库"/>
          <p:cNvSpPr txBox="1"/>
          <p:nvPr/>
        </p:nvSpPr>
        <p:spPr>
          <a:xfrm>
            <a:off x="8709572" y="5097727"/>
            <a:ext cx="2100035" cy="351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R="0" lvl="0" indent="0" algn="ctr" defTabSz="121666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 kumimoji="0" sz="20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提升沟通能力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87" name="TextBox 13"/>
          <p:cNvSpPr txBox="1"/>
          <p:nvPr/>
        </p:nvSpPr>
        <p:spPr>
          <a:xfrm>
            <a:off x="5059855" y="4054133"/>
            <a:ext cx="1636220" cy="5454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660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l" defTabSz="121666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Arial" panose="020B0604020202020204" pitchFamily="34" charset="0"/>
              </a:rPr>
              <a:t>积极学习专业技能，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OPPOSans R" panose="00020600040101010101" pitchFamily="18" charset="-122"/>
              <a:sym typeface="Arial" panose="020B0604020202020204" pitchFamily="34" charset="0"/>
            </a:endParaRPr>
          </a:p>
          <a:p>
            <a:pPr marL="0" marR="0" lvl="0" indent="0" algn="l" defTabSz="121666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Arial" panose="020B0604020202020204" pitchFamily="34" charset="0"/>
              </a:rPr>
              <a:t>提高工作效率。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8" name="TextBox 13"/>
          <p:cNvSpPr txBox="1"/>
          <p:nvPr/>
        </p:nvSpPr>
        <p:spPr>
          <a:xfrm>
            <a:off x="8911850" y="4131197"/>
            <a:ext cx="1828085" cy="5044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660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l" defTabSz="121666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Arial" panose="020B0604020202020204" pitchFamily="34" charset="0"/>
              </a:rPr>
              <a:t>提升与各部门沟通的能力，加强工作前瞻性。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2118401" y="2393019"/>
            <a:ext cx="10354476" cy="1514370"/>
          </a:xfrm>
          <a:custGeom>
            <a:avLst/>
            <a:gdLst>
              <a:gd name="connsiteX0" fmla="*/ 0 w 10996501"/>
              <a:gd name="connsiteY0" fmla="*/ 1293156 h 1514370"/>
              <a:gd name="connsiteX1" fmla="*/ 2314575 w 10996501"/>
              <a:gd name="connsiteY1" fmla="*/ 464481 h 1514370"/>
              <a:gd name="connsiteX2" fmla="*/ 4191000 w 10996501"/>
              <a:gd name="connsiteY2" fmla="*/ 1464606 h 1514370"/>
              <a:gd name="connsiteX3" fmla="*/ 6619875 w 10996501"/>
              <a:gd name="connsiteY3" fmla="*/ 454956 h 1514370"/>
              <a:gd name="connsiteX4" fmla="*/ 8334375 w 10996501"/>
              <a:gd name="connsiteY4" fmla="*/ 1512231 h 1514370"/>
              <a:gd name="connsiteX5" fmla="*/ 10791825 w 10996501"/>
              <a:gd name="connsiteY5" fmla="*/ 112056 h 1514370"/>
              <a:gd name="connsiteX6" fmla="*/ 10687050 w 10996501"/>
              <a:gd name="connsiteY6" fmla="*/ 188256 h 1514370"/>
              <a:gd name="connsiteX0-1" fmla="*/ 0 w 10354476"/>
              <a:gd name="connsiteY0-2" fmla="*/ 981871 h 1514370"/>
              <a:gd name="connsiteX1-3" fmla="*/ 1672550 w 10354476"/>
              <a:gd name="connsiteY1-4" fmla="*/ 464481 h 1514370"/>
              <a:gd name="connsiteX2-5" fmla="*/ 3548975 w 10354476"/>
              <a:gd name="connsiteY2-6" fmla="*/ 1464606 h 1514370"/>
              <a:gd name="connsiteX3-7" fmla="*/ 5977850 w 10354476"/>
              <a:gd name="connsiteY3-8" fmla="*/ 454956 h 1514370"/>
              <a:gd name="connsiteX4-9" fmla="*/ 7692350 w 10354476"/>
              <a:gd name="connsiteY4-10" fmla="*/ 1512231 h 1514370"/>
              <a:gd name="connsiteX5-11" fmla="*/ 10149800 w 10354476"/>
              <a:gd name="connsiteY5-12" fmla="*/ 112056 h 1514370"/>
              <a:gd name="connsiteX6-13" fmla="*/ 10045025 w 10354476"/>
              <a:gd name="connsiteY6-14" fmla="*/ 188256 h 15143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0354476" h="1514370">
                <a:moveTo>
                  <a:pt x="0" y="981871"/>
                </a:moveTo>
                <a:cubicBezTo>
                  <a:pt x="808037" y="553246"/>
                  <a:pt x="1081054" y="384025"/>
                  <a:pt x="1672550" y="464481"/>
                </a:cubicBezTo>
                <a:cubicBezTo>
                  <a:pt x="2264046" y="544937"/>
                  <a:pt x="2831425" y="1466194"/>
                  <a:pt x="3548975" y="1464606"/>
                </a:cubicBezTo>
                <a:cubicBezTo>
                  <a:pt x="4266525" y="1463019"/>
                  <a:pt x="5287288" y="447019"/>
                  <a:pt x="5977850" y="454956"/>
                </a:cubicBezTo>
                <a:cubicBezTo>
                  <a:pt x="6668412" y="462893"/>
                  <a:pt x="6997025" y="1569381"/>
                  <a:pt x="7692350" y="1512231"/>
                </a:cubicBezTo>
                <a:cubicBezTo>
                  <a:pt x="8387675" y="1455081"/>
                  <a:pt x="9757688" y="332718"/>
                  <a:pt x="10149800" y="112056"/>
                </a:cubicBezTo>
                <a:cubicBezTo>
                  <a:pt x="10541912" y="-108606"/>
                  <a:pt x="10293468" y="39825"/>
                  <a:pt x="10045025" y="188256"/>
                </a:cubicBezTo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2148287" y="2158717"/>
            <a:ext cx="10353571" cy="2034375"/>
          </a:xfrm>
          <a:custGeom>
            <a:avLst/>
            <a:gdLst>
              <a:gd name="connsiteX0" fmla="*/ 0 w 10353571"/>
              <a:gd name="connsiteY0" fmla="*/ 1441849 h 2034375"/>
              <a:gd name="connsiteX1" fmla="*/ 2276475 w 10353571"/>
              <a:gd name="connsiteY1" fmla="*/ 584599 h 2034375"/>
              <a:gd name="connsiteX2" fmla="*/ 3933825 w 10353571"/>
              <a:gd name="connsiteY2" fmla="*/ 1946674 h 2034375"/>
              <a:gd name="connsiteX3" fmla="*/ 6629400 w 10353571"/>
              <a:gd name="connsiteY3" fmla="*/ 594124 h 2034375"/>
              <a:gd name="connsiteX4" fmla="*/ 8134350 w 10353571"/>
              <a:gd name="connsiteY4" fmla="*/ 2032399 h 2034375"/>
              <a:gd name="connsiteX5" fmla="*/ 10058400 w 10353571"/>
              <a:gd name="connsiteY5" fmla="*/ 213124 h 2034375"/>
              <a:gd name="connsiteX6" fmla="*/ 10315575 w 10353571"/>
              <a:gd name="connsiteY6" fmla="*/ 108349 h 203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53571" h="2034375">
                <a:moveTo>
                  <a:pt x="0" y="1441849"/>
                </a:moveTo>
                <a:cubicBezTo>
                  <a:pt x="810419" y="971155"/>
                  <a:pt x="1620838" y="500461"/>
                  <a:pt x="2276475" y="584599"/>
                </a:cubicBezTo>
                <a:cubicBezTo>
                  <a:pt x="2932113" y="668736"/>
                  <a:pt x="3208338" y="1945087"/>
                  <a:pt x="3933825" y="1946674"/>
                </a:cubicBezTo>
                <a:cubicBezTo>
                  <a:pt x="4659312" y="1948261"/>
                  <a:pt x="5929313" y="579837"/>
                  <a:pt x="6629400" y="594124"/>
                </a:cubicBezTo>
                <a:cubicBezTo>
                  <a:pt x="7329487" y="608411"/>
                  <a:pt x="7562850" y="2095899"/>
                  <a:pt x="8134350" y="2032399"/>
                </a:cubicBezTo>
                <a:cubicBezTo>
                  <a:pt x="8705850" y="1968899"/>
                  <a:pt x="9694862" y="533799"/>
                  <a:pt x="10058400" y="213124"/>
                </a:cubicBezTo>
                <a:cubicBezTo>
                  <a:pt x="10421938" y="-107551"/>
                  <a:pt x="10368756" y="399"/>
                  <a:pt x="10315575" y="108349"/>
                </a:cubicBezTo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100000">
                  <a:schemeClr val="accent1">
                    <a:lumMod val="30000"/>
                    <a:lumOff val="70000"/>
                    <a:alpha val="45000"/>
                  </a:schemeClr>
                </a:gs>
              </a:gsLst>
              <a:lin ang="21594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0" y="4640180"/>
            <a:ext cx="3629466" cy="2217821"/>
          </a:xfrm>
          <a:custGeom>
            <a:avLst/>
            <a:gdLst>
              <a:gd name="connsiteX0" fmla="*/ 0 w 3629466"/>
              <a:gd name="connsiteY0" fmla="*/ 0 h 2217821"/>
              <a:gd name="connsiteX1" fmla="*/ 3629466 w 3629466"/>
              <a:gd name="connsiteY1" fmla="*/ 0 h 2217821"/>
              <a:gd name="connsiteX2" fmla="*/ 3629466 w 3629466"/>
              <a:gd name="connsiteY2" fmla="*/ 2217821 h 2217821"/>
              <a:gd name="connsiteX3" fmla="*/ 0 w 3629466"/>
              <a:gd name="connsiteY3" fmla="*/ 2217821 h 2217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9466" h="2217821">
                <a:moveTo>
                  <a:pt x="0" y="0"/>
                </a:moveTo>
                <a:lnTo>
                  <a:pt x="3629466" y="0"/>
                </a:lnTo>
                <a:lnTo>
                  <a:pt x="3629466" y="2217821"/>
                </a:lnTo>
                <a:lnTo>
                  <a:pt x="0" y="2217821"/>
                </a:lnTo>
                <a:close/>
              </a:path>
            </a:pathLst>
          </a:custGeom>
        </p:spPr>
      </p:pic>
      <p:grpSp>
        <p:nvGrpSpPr>
          <p:cNvPr id="52" name="组合 51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53" name="组合 52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工作中存在的不足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rot="7326227">
            <a:off x="4679228" y="2783396"/>
            <a:ext cx="333122" cy="341175"/>
            <a:chOff x="2968600" y="3051200"/>
            <a:chExt cx="1046312" cy="1053648"/>
          </a:xfrm>
        </p:grpSpPr>
        <p:sp>
          <p:nvSpPr>
            <p:cNvPr id="60" name="椭圆 59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rot="7326227">
            <a:off x="5443167" y="3692899"/>
            <a:ext cx="287894" cy="294854"/>
            <a:chOff x="2968600" y="3051200"/>
            <a:chExt cx="1046312" cy="1053648"/>
          </a:xfrm>
        </p:grpSpPr>
        <p:sp>
          <p:nvSpPr>
            <p:cNvPr id="65" name="椭圆 64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 rot="7326227">
            <a:off x="8233835" y="2765961"/>
            <a:ext cx="287894" cy="294854"/>
            <a:chOff x="2968600" y="3051200"/>
            <a:chExt cx="1046312" cy="1053648"/>
          </a:xfrm>
        </p:grpSpPr>
        <p:sp>
          <p:nvSpPr>
            <p:cNvPr id="92" name="椭圆 91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 rot="7326227">
            <a:off x="9927650" y="3756996"/>
            <a:ext cx="287894" cy="294854"/>
            <a:chOff x="2968600" y="3051200"/>
            <a:chExt cx="1046312" cy="1053648"/>
          </a:xfrm>
        </p:grpSpPr>
        <p:sp>
          <p:nvSpPr>
            <p:cNvPr id="97" name="椭圆 96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</p:spTree>
    <p:custDataLst>
      <p:tags r:id="rId7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46" name="矩形 45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20996251">
            <a:off x="440182" y="4010255"/>
            <a:ext cx="4911779" cy="2475788"/>
            <a:chOff x="417054" y="4135656"/>
            <a:chExt cx="4218496" cy="2126338"/>
          </a:xfrm>
        </p:grpSpPr>
        <p:pic>
          <p:nvPicPr>
            <p:cNvPr id="21" name="图片 20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601989">
              <a:off x="2389485" y="4939542"/>
              <a:ext cx="1273585" cy="1371320"/>
            </a:xfrm>
            <a:prstGeom prst="rect">
              <a:avLst/>
            </a:prstGeom>
          </p:spPr>
        </p:pic>
        <p:pic>
          <p:nvPicPr>
            <p:cNvPr id="26" name="图片 25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5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H="1">
              <a:off x="3455514" y="4714156"/>
              <a:ext cx="1063078" cy="1296995"/>
            </a:xfrm>
            <a:prstGeom prst="rect">
              <a:avLst/>
            </a:prstGeom>
          </p:spPr>
        </p:pic>
        <p:pic>
          <p:nvPicPr>
            <p:cNvPr id="27" name="图片 26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9869825">
              <a:off x="417054" y="4135656"/>
              <a:ext cx="1273585" cy="1371320"/>
            </a:xfrm>
            <a:prstGeom prst="rect">
              <a:avLst/>
            </a:prstGeom>
          </p:spPr>
        </p:pic>
        <p:pic>
          <p:nvPicPr>
            <p:cNvPr id="28" name="图片 27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5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891030">
              <a:off x="1062279" y="4332710"/>
              <a:ext cx="1588787" cy="2178561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7" cstate="screen">
            <a:alphaModFix amt="50000"/>
          </a:blip>
          <a:stretch>
            <a:fillRect/>
          </a:stretch>
        </p:blipFill>
        <p:spPr>
          <a:xfrm>
            <a:off x="5359400" y="3354455"/>
            <a:ext cx="5209117" cy="483813"/>
          </a:xfrm>
          <a:prstGeom prst="rect">
            <a:avLst/>
          </a:prstGeom>
        </p:spPr>
      </p:pic>
      <p:pic>
        <p:nvPicPr>
          <p:cNvPr id="24" name="图片 23" descr="花瓶里插着绿色的植物&#10;&#10;描述已自动生成"/>
          <p:cNvPicPr>
            <a:picLocks noChangeAspect="1"/>
          </p:cNvPicPr>
          <p:nvPr/>
        </p:nvPicPr>
        <p:blipFill rotWithShape="1">
          <a:blip r:embed="rId5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 trans="28000" scaling="4"/>
                    </a14:imgEffect>
                    <a14:imgEffect>
                      <a14:backgroundRemoval t="7303" b="97191" l="4403" r="89308">
                        <a14:foregroundMark x1="45283" y1="9551" x2="48428" y2="7865"/>
                        <a14:foregroundMark x1="9434" y1="43258" x2="5031" y2="42697"/>
                        <a14:foregroundMark x1="41509" y1="89888" x2="36478" y2="92135"/>
                        <a14:foregroundMark x1="44654" y1="96629" x2="39623" y2="97753"/>
                        <a14:backgroundMark x1="75472" y1="84270" x2="74214" y2="87640"/>
                        <a14:backgroundMark x1="68553" y1="92697" x2="67296" y2="97191"/>
                        <a14:backgroundMark x1="86164" y1="78652" x2="83019" y2="76404"/>
                        <a14:backgroundMark x1="84906" y1="61798" x2="83019" y2="58989"/>
                        <a14:backgroundMark x1="83019" y1="62921" x2="83019" y2="57865"/>
                        <a14:backgroundMark x1="82390" y1="62360" x2="85535" y2="60112"/>
                        <a14:backgroundMark x1="81132" y1="77528" x2="84277" y2="78090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4796251" flipH="1">
            <a:off x="3234084" y="4852652"/>
            <a:ext cx="1237788" cy="1510148"/>
          </a:xfrm>
          <a:prstGeom prst="rect">
            <a:avLst/>
          </a:prstGeom>
        </p:spPr>
      </p:pic>
      <p:sp>
        <p:nvSpPr>
          <p:cNvPr id="29" name="任意多边形: 形状 28"/>
          <p:cNvSpPr/>
          <p:nvPr/>
        </p:nvSpPr>
        <p:spPr>
          <a:xfrm>
            <a:off x="1" y="0"/>
            <a:ext cx="4201593" cy="3289012"/>
          </a:xfrm>
          <a:custGeom>
            <a:avLst/>
            <a:gdLst>
              <a:gd name="connsiteX0" fmla="*/ 0 w 4201593"/>
              <a:gd name="connsiteY0" fmla="*/ 0 h 3289012"/>
              <a:gd name="connsiteX1" fmla="*/ 4119114 w 4201593"/>
              <a:gd name="connsiteY1" fmla="*/ 0 h 3289012"/>
              <a:gd name="connsiteX2" fmla="*/ 4150653 w 4201593"/>
              <a:gd name="connsiteY2" fmla="*/ 128671 h 3289012"/>
              <a:gd name="connsiteX3" fmla="*/ 4201593 w 4201593"/>
              <a:gd name="connsiteY3" fmla="*/ 658759 h 3289012"/>
              <a:gd name="connsiteX4" fmla="*/ 1694249 w 4201593"/>
              <a:gd name="connsiteY4" fmla="*/ 3289012 h 3289012"/>
              <a:gd name="connsiteX5" fmla="*/ 99345 w 4201593"/>
              <a:gd name="connsiteY5" fmla="*/ 2688390 h 3289012"/>
              <a:gd name="connsiteX6" fmla="*/ 0 w 4201593"/>
              <a:gd name="connsiteY6" fmla="*/ 2593673 h 32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1593" h="3289012">
                <a:moveTo>
                  <a:pt x="0" y="0"/>
                </a:moveTo>
                <a:lnTo>
                  <a:pt x="4119114" y="0"/>
                </a:lnTo>
                <a:lnTo>
                  <a:pt x="4150653" y="128671"/>
                </a:lnTo>
                <a:cubicBezTo>
                  <a:pt x="4184053" y="299895"/>
                  <a:pt x="4201593" y="477178"/>
                  <a:pt x="4201593" y="658759"/>
                </a:cubicBezTo>
                <a:cubicBezTo>
                  <a:pt x="4201593" y="2111408"/>
                  <a:pt x="3079017" y="3289012"/>
                  <a:pt x="1694249" y="3289012"/>
                </a:cubicBezTo>
                <a:cubicBezTo>
                  <a:pt x="1088413" y="3289012"/>
                  <a:pt x="532762" y="3063611"/>
                  <a:pt x="99345" y="2688390"/>
                </a:cubicBezTo>
                <a:lnTo>
                  <a:pt x="0" y="2593673"/>
                </a:lnTo>
                <a:close/>
              </a:path>
            </a:pathLst>
          </a:custGeom>
          <a:solidFill>
            <a:schemeClr val="bg1">
              <a:alpha val="44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0"/>
            <a:ext cx="4088459" cy="3145203"/>
          </a:xfrm>
          <a:custGeom>
            <a:avLst/>
            <a:gdLst>
              <a:gd name="connsiteX0" fmla="*/ 0 w 4088459"/>
              <a:gd name="connsiteY0" fmla="*/ 0 h 3145203"/>
              <a:gd name="connsiteX1" fmla="*/ 4001662 w 4088459"/>
              <a:gd name="connsiteY1" fmla="*/ 0 h 3145203"/>
              <a:gd name="connsiteX2" fmla="*/ 4040304 w 4088459"/>
              <a:gd name="connsiteY2" fmla="*/ 157652 h 3145203"/>
              <a:gd name="connsiteX3" fmla="*/ 4088459 w 4088459"/>
              <a:gd name="connsiteY3" fmla="*/ 658757 h 3145203"/>
              <a:gd name="connsiteX4" fmla="*/ 1718201 w 4088459"/>
              <a:gd name="connsiteY4" fmla="*/ 3145203 h 3145203"/>
              <a:gd name="connsiteX5" fmla="*/ 42176 w 4088459"/>
              <a:gd name="connsiteY5" fmla="*/ 2416940 h 3145203"/>
              <a:gd name="connsiteX6" fmla="*/ 0 w 4088459"/>
              <a:gd name="connsiteY6" fmla="*/ 2368260 h 3145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88459" h="3145203">
                <a:moveTo>
                  <a:pt x="0" y="0"/>
                </a:moveTo>
                <a:lnTo>
                  <a:pt x="4001662" y="0"/>
                </a:lnTo>
                <a:lnTo>
                  <a:pt x="4040304" y="157652"/>
                </a:lnTo>
                <a:cubicBezTo>
                  <a:pt x="4071878" y="319513"/>
                  <a:pt x="4088459" y="487104"/>
                  <a:pt x="4088459" y="658757"/>
                </a:cubicBezTo>
                <a:cubicBezTo>
                  <a:pt x="4088459" y="2031983"/>
                  <a:pt x="3027258" y="3145203"/>
                  <a:pt x="1718201" y="3145203"/>
                </a:cubicBezTo>
                <a:cubicBezTo>
                  <a:pt x="1063673" y="3145203"/>
                  <a:pt x="471108" y="2866898"/>
                  <a:pt x="42176" y="2416940"/>
                </a:cubicBezTo>
                <a:lnTo>
                  <a:pt x="0" y="23682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8" name="图片 17" descr="花瓶里插着绿色的植物&#10;&#10;描述已自动生成"/>
          <p:cNvPicPr>
            <a:picLocks noChangeAspect="1"/>
          </p:cNvPicPr>
          <p:nvPr/>
        </p:nvPicPr>
        <p:blipFill rotWithShape="1">
          <a:blip r:embed="rId8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Texturizer trans="28000" scaling="4"/>
                    </a14:imgEffect>
                    <a14:imgEffect>
                      <a14:backgroundRemoval t="14444" b="100000" l="0" r="85470">
                        <a14:foregroundMark x1="25641" y1="18889" x2="29915" y2="15556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7287281">
            <a:off x="10990559" y="5775315"/>
            <a:ext cx="1355612" cy="1272908"/>
          </a:xfrm>
          <a:custGeom>
            <a:avLst/>
            <a:gdLst>
              <a:gd name="connsiteX0" fmla="*/ 1355612 w 1355612"/>
              <a:gd name="connsiteY0" fmla="*/ 0 h 1272908"/>
              <a:gd name="connsiteX1" fmla="*/ 1355612 w 1355612"/>
              <a:gd name="connsiteY1" fmla="*/ 965596 h 1272908"/>
              <a:gd name="connsiteX2" fmla="*/ 416575 w 1355612"/>
              <a:gd name="connsiteY2" fmla="*/ 1272908 h 1272908"/>
              <a:gd name="connsiteX3" fmla="*/ 0 w 1355612"/>
              <a:gd name="connsiteY3" fmla="*/ 0 h 127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5612" h="1272908">
                <a:moveTo>
                  <a:pt x="1355612" y="0"/>
                </a:moveTo>
                <a:lnTo>
                  <a:pt x="1355612" y="965596"/>
                </a:lnTo>
                <a:lnTo>
                  <a:pt x="416575" y="127290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6818149" y="1419983"/>
            <a:ext cx="187904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solidFill>
                  <a:srgbClr val="97B525"/>
                </a:solidFill>
                <a:effectLst/>
                <a:uLnTx/>
                <a:uFillTx/>
                <a:latin typeface="锐字云字库综艺GB" panose="02010604000000000000" pitchFamily="2" charset="-122"/>
                <a:ea typeface="锐字云字库综艺GB" panose="02010604000000000000" pitchFamily="2" charset="-122"/>
                <a:cs typeface="+mn-cs"/>
              </a:rPr>
              <a:t>03</a:t>
            </a:r>
            <a:endParaRPr kumimoji="0" lang="zh-CN" altLang="en-US" sz="11500" b="0" i="0" u="none" strike="noStrike" kern="1200" cap="none" spc="0" normalizeH="0" baseline="0" noProof="0" dirty="0">
              <a:solidFill>
                <a:srgbClr val="97B525"/>
              </a:solidFill>
              <a:effectLst/>
              <a:uLnTx/>
              <a:uFillTx/>
              <a:latin typeface="锐字云字库综艺GB" panose="02010604000000000000" pitchFamily="2" charset="-122"/>
              <a:ea typeface="锐字云字库综艺GB" panose="02010604000000000000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549038" y="-26727"/>
            <a:ext cx="6563868" cy="656386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6805448" y="1434190"/>
            <a:ext cx="187904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chemeClr val="accent2"/>
                </a:solidFill>
                <a:effectLst/>
                <a:uLnTx/>
                <a:uFillTx/>
                <a:latin typeface="锐字云字库综艺GB" panose="02010604000000000000" pitchFamily="2" charset="-122"/>
                <a:ea typeface="锐字云字库综艺GB" panose="02010604000000000000" pitchFamily="2" charset="-122"/>
                <a:cs typeface="+mn-cs"/>
              </a:rPr>
              <a:t>03</a:t>
            </a:r>
            <a:endParaRPr kumimoji="0" lang="zh-CN" altLang="en-US" sz="11500" b="0" i="0" u="none" strike="noStrike" kern="1200" cap="none" spc="0" normalizeH="0" baseline="0" noProof="0" dirty="0">
              <a:ln>
                <a:solidFill>
                  <a:prstClr val="white"/>
                </a:solidFill>
              </a:ln>
              <a:solidFill>
                <a:schemeClr val="accent2"/>
              </a:solidFill>
              <a:effectLst/>
              <a:uLnTx/>
              <a:uFillTx/>
              <a:latin typeface="锐字云字库综艺GB" panose="02010604000000000000" pitchFamily="2" charset="-122"/>
              <a:ea typeface="锐字云字库综艺GB" panose="02010604000000000000" pitchFamily="2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 rot="7326227">
            <a:off x="4586845" y="693728"/>
            <a:ext cx="724298" cy="741808"/>
            <a:chOff x="2968600" y="3051200"/>
            <a:chExt cx="1046312" cy="1053648"/>
          </a:xfrm>
        </p:grpSpPr>
        <p:sp>
          <p:nvSpPr>
            <p:cNvPr id="23" name="椭圆 22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7326227">
            <a:off x="517344" y="3801108"/>
            <a:ext cx="511755" cy="524127"/>
            <a:chOff x="2968600" y="3051200"/>
            <a:chExt cx="1046312" cy="1053648"/>
          </a:xfrm>
        </p:grpSpPr>
        <p:sp>
          <p:nvSpPr>
            <p:cNvPr id="34" name="椭圆 33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7326227">
            <a:off x="10636754" y="1839444"/>
            <a:ext cx="511755" cy="524127"/>
            <a:chOff x="2968600" y="3051200"/>
            <a:chExt cx="1046312" cy="1053648"/>
          </a:xfrm>
        </p:grpSpPr>
        <p:sp>
          <p:nvSpPr>
            <p:cNvPr id="39" name="椭圆 38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5497239" y="3119513"/>
            <a:ext cx="5014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600" dirty="0">
                <a:solidFill>
                  <a:prstClr val="black"/>
                </a:solidFill>
                <a:latin typeface="+mj-ea"/>
                <a:ea typeface="+mj-ea"/>
              </a:rPr>
              <a:t>明年工作计划</a:t>
            </a:r>
            <a:endParaRPr lang="zh-CN" altLang="en-US" sz="36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77" name="矩形 76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 descr="图片包含 草, 田地, 树, 水&#10;&#10;描述已自动生成"/>
          <p:cNvPicPr>
            <a:picLocks noChangeAspect="1"/>
          </p:cNvPicPr>
          <p:nvPr/>
        </p:nvPicPr>
        <p:blipFill rotWithShape="1">
          <a:blip r:embed="rId3" cstate="screen"/>
          <a:srcRect l="-357" r="-1680"/>
          <a:stretch>
            <a:fillRect/>
          </a:stretch>
        </p:blipFill>
        <p:spPr>
          <a:xfrm>
            <a:off x="-59630" y="1125537"/>
            <a:ext cx="12440316" cy="460851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59630" y="1125538"/>
            <a:ext cx="12251630" cy="4616330"/>
          </a:xfrm>
          <a:prstGeom prst="rect">
            <a:avLst/>
          </a:prstGeom>
          <a:gradFill>
            <a:gsLst>
              <a:gs pos="0">
                <a:schemeClr val="accent1">
                  <a:alpha val="37000"/>
                </a:schemeClr>
              </a:gs>
              <a:gs pos="56000">
                <a:schemeClr val="accent1">
                  <a:alpha val="40000"/>
                </a:schemeClr>
              </a:gs>
              <a:gs pos="79000">
                <a:schemeClr val="accent2">
                  <a:alpha val="27000"/>
                </a:schemeClr>
              </a:gs>
              <a:gs pos="100000">
                <a:schemeClr val="accent2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1116132"/>
            <a:ext cx="12180328" cy="4625736"/>
          </a:xfrm>
          <a:prstGeom prst="rect">
            <a:avLst/>
          </a:prstGeom>
          <a:solidFill>
            <a:schemeClr val="bg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5" name="任意多边形: 形状 74"/>
          <p:cNvSpPr/>
          <p:nvPr/>
        </p:nvSpPr>
        <p:spPr>
          <a:xfrm>
            <a:off x="-59630" y="1866537"/>
            <a:ext cx="12251630" cy="4991463"/>
          </a:xfrm>
          <a:custGeom>
            <a:avLst/>
            <a:gdLst>
              <a:gd name="connsiteX0" fmla="*/ 12192000 w 12192000"/>
              <a:gd name="connsiteY0" fmla="*/ 0 h 4991463"/>
              <a:gd name="connsiteX1" fmla="*/ 12192000 w 12192000"/>
              <a:gd name="connsiteY1" fmla="*/ 4991463 h 4991463"/>
              <a:gd name="connsiteX2" fmla="*/ 0 w 12192000"/>
              <a:gd name="connsiteY2" fmla="*/ 4991463 h 4991463"/>
              <a:gd name="connsiteX3" fmla="*/ 0 w 12192000"/>
              <a:gd name="connsiteY3" fmla="*/ 1038135 h 4991463"/>
              <a:gd name="connsiteX4" fmla="*/ 1001485 w 12192000"/>
              <a:gd name="connsiteY4" fmla="*/ 1079863 h 4991463"/>
              <a:gd name="connsiteX5" fmla="*/ 2307771 w 12192000"/>
              <a:gd name="connsiteY5" fmla="*/ 775063 h 4991463"/>
              <a:gd name="connsiteX6" fmla="*/ 3483429 w 12192000"/>
              <a:gd name="connsiteY6" fmla="*/ 833120 h 4991463"/>
              <a:gd name="connsiteX7" fmla="*/ 5109029 w 12192000"/>
              <a:gd name="connsiteY7" fmla="*/ 1137920 h 4991463"/>
              <a:gd name="connsiteX8" fmla="*/ 5718629 w 12192000"/>
              <a:gd name="connsiteY8" fmla="*/ 1718492 h 4991463"/>
              <a:gd name="connsiteX9" fmla="*/ 7315200 w 12192000"/>
              <a:gd name="connsiteY9" fmla="*/ 2865120 h 4991463"/>
              <a:gd name="connsiteX10" fmla="*/ 8911771 w 12192000"/>
              <a:gd name="connsiteY10" fmla="*/ 2516777 h 4991463"/>
              <a:gd name="connsiteX11" fmla="*/ 10406743 w 12192000"/>
              <a:gd name="connsiteY11" fmla="*/ 2270034 h 4991463"/>
              <a:gd name="connsiteX12" fmla="*/ 11248571 w 12192000"/>
              <a:gd name="connsiteY12" fmla="*/ 1283063 h 4991463"/>
              <a:gd name="connsiteX13" fmla="*/ 12032343 w 12192000"/>
              <a:gd name="connsiteY13" fmla="*/ 63863 h 499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4991463">
                <a:moveTo>
                  <a:pt x="12192000" y="0"/>
                </a:moveTo>
                <a:lnTo>
                  <a:pt x="12192000" y="4991463"/>
                </a:lnTo>
                <a:lnTo>
                  <a:pt x="0" y="4991463"/>
                </a:lnTo>
                <a:lnTo>
                  <a:pt x="0" y="1038135"/>
                </a:lnTo>
                <a:lnTo>
                  <a:pt x="1001485" y="1079863"/>
                </a:lnTo>
                <a:cubicBezTo>
                  <a:pt x="1465943" y="1036320"/>
                  <a:pt x="1872342" y="876663"/>
                  <a:pt x="2307771" y="775063"/>
                </a:cubicBezTo>
                <a:cubicBezTo>
                  <a:pt x="2757714" y="620244"/>
                  <a:pt x="3091543" y="813768"/>
                  <a:pt x="3483429" y="833120"/>
                </a:cubicBezTo>
                <a:cubicBezTo>
                  <a:pt x="4126896" y="905691"/>
                  <a:pt x="4552648" y="963749"/>
                  <a:pt x="5109029" y="1137920"/>
                </a:cubicBezTo>
                <a:cubicBezTo>
                  <a:pt x="5413829" y="1331444"/>
                  <a:pt x="5515429" y="1524968"/>
                  <a:pt x="5718629" y="1718492"/>
                </a:cubicBezTo>
                <a:cubicBezTo>
                  <a:pt x="6178247" y="2158758"/>
                  <a:pt x="6724953" y="2526454"/>
                  <a:pt x="7315200" y="2865120"/>
                </a:cubicBezTo>
                <a:cubicBezTo>
                  <a:pt x="7919961" y="3024777"/>
                  <a:pt x="8350552" y="2749005"/>
                  <a:pt x="8911771" y="2516777"/>
                </a:cubicBezTo>
                <a:cubicBezTo>
                  <a:pt x="9497180" y="2303901"/>
                  <a:pt x="9908419" y="2352282"/>
                  <a:pt x="10406743" y="2270034"/>
                </a:cubicBezTo>
                <a:cubicBezTo>
                  <a:pt x="10905067" y="1912016"/>
                  <a:pt x="10967962" y="1612053"/>
                  <a:pt x="11248571" y="1283063"/>
                </a:cubicBezTo>
                <a:cubicBezTo>
                  <a:pt x="11519504" y="915368"/>
                  <a:pt x="11865429" y="281577"/>
                  <a:pt x="12032343" y="63863"/>
                </a:cubicBezTo>
                <a:close/>
              </a:path>
            </a:pathLst>
          </a:custGeom>
          <a:noFill/>
          <a:ln w="444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5000">
                  <a:schemeClr val="accent1">
                    <a:lumMod val="45000"/>
                    <a:lumOff val="55000"/>
                  </a:schemeClr>
                </a:gs>
                <a:gs pos="6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图片 51" descr="花瓶里插着绿色的植物&#10;&#10;描述已自动生成"/>
          <p:cNvPicPr>
            <a:picLocks noChangeAspect="1"/>
          </p:cNvPicPr>
          <p:nvPr/>
        </p:nvPicPr>
        <p:blipFill rotWithShape="1">
          <a:blip r:embed="rId4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 trans="28000" scaling="4"/>
                    </a14:imgEffect>
                    <a14:imgEffect>
                      <a14:backgroundRemoval t="12150" b="100000" l="0" r="88435">
                        <a14:foregroundMark x1="40816" y1="15888" x2="44218" y2="13084"/>
                        <a14:foregroundMark x1="0" y1="71028" x2="1361" y2="71028"/>
                        <a14:backgroundMark x1="81633" y1="98131" x2="82313" y2="99065"/>
                        <a14:backgroundMark x1="81633" y1="96262" x2="81633" y2="99065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7287281">
            <a:off x="10725382" y="5523042"/>
            <a:ext cx="1704196" cy="1524379"/>
          </a:xfrm>
          <a:custGeom>
            <a:avLst/>
            <a:gdLst>
              <a:gd name="connsiteX0" fmla="*/ 1704196 w 1704196"/>
              <a:gd name="connsiteY0" fmla="*/ 0 h 1524379"/>
              <a:gd name="connsiteX1" fmla="*/ 1704196 w 1704196"/>
              <a:gd name="connsiteY1" fmla="*/ 1129922 h 1524379"/>
              <a:gd name="connsiteX2" fmla="*/ 498873 w 1704196"/>
              <a:gd name="connsiteY2" fmla="*/ 1524379 h 1524379"/>
              <a:gd name="connsiteX3" fmla="*/ 0 w 1704196"/>
              <a:gd name="connsiteY3" fmla="*/ 1 h 1524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4196" h="1524379">
                <a:moveTo>
                  <a:pt x="1704196" y="0"/>
                </a:moveTo>
                <a:lnTo>
                  <a:pt x="1704196" y="1129922"/>
                </a:lnTo>
                <a:lnTo>
                  <a:pt x="498873" y="1524379"/>
                </a:lnTo>
                <a:lnTo>
                  <a:pt x="0" y="1"/>
                </a:lnTo>
                <a:close/>
              </a:path>
            </a:pathLst>
          </a:custGeom>
        </p:spPr>
      </p:pic>
      <p:sp>
        <p:nvSpPr>
          <p:cNvPr id="30" name="Rectangle 25"/>
          <p:cNvSpPr/>
          <p:nvPr/>
        </p:nvSpPr>
        <p:spPr>
          <a:xfrm>
            <a:off x="959440" y="3947174"/>
            <a:ext cx="1508515" cy="523220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组织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年底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活动</a:t>
            </a:r>
            <a:endParaRPr kumimoji="0" lang="ms-MY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组织年会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1673600" y="3255151"/>
            <a:ext cx="10057" cy="531263"/>
          </a:xfrm>
          <a:prstGeom prst="straightConnector1">
            <a:avLst/>
          </a:prstGeom>
          <a:solidFill>
            <a:schemeClr val="accent2"/>
          </a:solidFill>
          <a:ln>
            <a:solidFill>
              <a:schemeClr val="bg1"/>
            </a:solidFill>
            <a:tailEnd type="oval"/>
          </a:ln>
          <a:effectLst>
            <a:outerShdw blurRad="228600" dist="292100" dir="1800000" algn="tl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接箭头连接符 41"/>
          <p:cNvCxnSpPr/>
          <p:nvPr/>
        </p:nvCxnSpPr>
        <p:spPr>
          <a:xfrm>
            <a:off x="3602783" y="2947551"/>
            <a:ext cx="10057" cy="531263"/>
          </a:xfrm>
          <a:prstGeom prst="straightConnector1">
            <a:avLst/>
          </a:prstGeom>
          <a:solidFill>
            <a:schemeClr val="accent2"/>
          </a:solidFill>
          <a:ln>
            <a:solidFill>
              <a:schemeClr val="bg1"/>
            </a:solidFill>
            <a:tailEnd type="oval"/>
          </a:ln>
          <a:effectLst>
            <a:outerShdw blurRad="228600" dist="292100" dir="1800000" algn="tl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Rectangle 25"/>
          <p:cNvSpPr/>
          <p:nvPr/>
        </p:nvSpPr>
        <p:spPr>
          <a:xfrm>
            <a:off x="2741813" y="3737295"/>
            <a:ext cx="1801921" cy="738664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组织食堂全面清洁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员工福利安排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各项费用申请</a:t>
            </a:r>
            <a:endParaRPr kumimoji="0" lang="ms-MY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cxnSp>
        <p:nvCxnSpPr>
          <p:cNvPr id="46" name="直接箭头连接符 45"/>
          <p:cNvCxnSpPr/>
          <p:nvPr/>
        </p:nvCxnSpPr>
        <p:spPr>
          <a:xfrm>
            <a:off x="5731052" y="3796102"/>
            <a:ext cx="10057" cy="531263"/>
          </a:xfrm>
          <a:prstGeom prst="straightConnector1">
            <a:avLst/>
          </a:prstGeom>
          <a:solidFill>
            <a:schemeClr val="accent2"/>
          </a:solidFill>
          <a:ln>
            <a:solidFill>
              <a:schemeClr val="bg1"/>
            </a:solidFill>
            <a:tailEnd type="oval"/>
          </a:ln>
          <a:effectLst>
            <a:outerShdw blurRad="228600" dist="292100" dir="1800000" algn="tl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8" name="Rectangle 47"/>
          <p:cNvSpPr/>
          <p:nvPr/>
        </p:nvSpPr>
        <p:spPr>
          <a:xfrm>
            <a:off x="4919614" y="4516879"/>
            <a:ext cx="1654211" cy="738664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营业执照年审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车辆年检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上年度档案存档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406890" y="2712611"/>
            <a:ext cx="510076" cy="510076"/>
            <a:chOff x="1406890" y="2496711"/>
            <a:chExt cx="510076" cy="510076"/>
          </a:xfrm>
        </p:grpSpPr>
        <p:sp>
          <p:nvSpPr>
            <p:cNvPr id="50" name="椭圆 49"/>
            <p:cNvSpPr/>
            <p:nvPr/>
          </p:nvSpPr>
          <p:spPr>
            <a:xfrm>
              <a:off x="1406890" y="2496711"/>
              <a:ext cx="510076" cy="510076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427140" y="2596297"/>
              <a:ext cx="48763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1</a:t>
              </a: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月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348056" y="2450865"/>
            <a:ext cx="526320" cy="510076"/>
            <a:chOff x="1406890" y="2496711"/>
            <a:chExt cx="526320" cy="510076"/>
          </a:xfrm>
        </p:grpSpPr>
        <p:sp>
          <p:nvSpPr>
            <p:cNvPr id="54" name="椭圆 53"/>
            <p:cNvSpPr/>
            <p:nvPr/>
          </p:nvSpPr>
          <p:spPr>
            <a:xfrm>
              <a:off x="1406890" y="2496711"/>
              <a:ext cx="510076" cy="510076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413515" y="2596297"/>
              <a:ext cx="51488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3</a:t>
              </a:r>
              <a:r>
                <a:rPr lang="zh-CN" altLang="en-US" sz="1600" dirty="0">
                  <a:solidFill>
                    <a:prstClr val="white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月</a:t>
              </a:r>
              <a:endParaRPr lang="zh-CN" altLang="en-US" sz="1600" dirty="0">
                <a:solidFill>
                  <a:prstClr val="whit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470297" y="3304882"/>
            <a:ext cx="526320" cy="510076"/>
            <a:chOff x="1406890" y="2496711"/>
            <a:chExt cx="526320" cy="510076"/>
          </a:xfrm>
        </p:grpSpPr>
        <p:sp>
          <p:nvSpPr>
            <p:cNvPr id="57" name="椭圆 56"/>
            <p:cNvSpPr/>
            <p:nvPr/>
          </p:nvSpPr>
          <p:spPr>
            <a:xfrm>
              <a:off x="1406890" y="2496711"/>
              <a:ext cx="510076" cy="510076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413515" y="2596297"/>
              <a:ext cx="51488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6</a:t>
              </a:r>
              <a:r>
                <a:rPr lang="zh-CN" altLang="en-US" sz="1600" dirty="0">
                  <a:solidFill>
                    <a:prstClr val="white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月</a:t>
              </a:r>
              <a:endParaRPr lang="zh-CN" altLang="en-US" sz="1600" dirty="0">
                <a:solidFill>
                  <a:prstClr val="whit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503437" y="4481644"/>
            <a:ext cx="526320" cy="510076"/>
            <a:chOff x="1406890" y="2496711"/>
            <a:chExt cx="526320" cy="510076"/>
          </a:xfrm>
        </p:grpSpPr>
        <p:sp>
          <p:nvSpPr>
            <p:cNvPr id="60" name="椭圆 59"/>
            <p:cNvSpPr/>
            <p:nvPr/>
          </p:nvSpPr>
          <p:spPr>
            <a:xfrm>
              <a:off x="1406890" y="2496711"/>
              <a:ext cx="510076" cy="510076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1413515" y="2596297"/>
              <a:ext cx="51488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9</a:t>
              </a:r>
              <a:r>
                <a:rPr lang="zh-CN" altLang="en-US" sz="1600" dirty="0">
                  <a:solidFill>
                    <a:prstClr val="white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月</a:t>
              </a:r>
              <a:endParaRPr lang="zh-CN" altLang="en-US" sz="1600" dirty="0">
                <a:solidFill>
                  <a:prstClr val="whit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cxnSp>
        <p:nvCxnSpPr>
          <p:cNvPr id="62" name="直接箭头连接符 61"/>
          <p:cNvCxnSpPr/>
          <p:nvPr/>
        </p:nvCxnSpPr>
        <p:spPr>
          <a:xfrm flipV="1">
            <a:off x="7778979" y="3947174"/>
            <a:ext cx="0" cy="523221"/>
          </a:xfrm>
          <a:prstGeom prst="straightConnector1">
            <a:avLst/>
          </a:prstGeom>
          <a:solidFill>
            <a:schemeClr val="accent2"/>
          </a:solidFill>
          <a:ln>
            <a:solidFill>
              <a:schemeClr val="bg1"/>
            </a:solidFill>
            <a:tailEnd type="oval"/>
          </a:ln>
          <a:effectLst>
            <a:outerShdw blurRad="228600" dist="292100" dir="1800000" algn="tl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4" name="Rectangle 47"/>
          <p:cNvSpPr/>
          <p:nvPr/>
        </p:nvSpPr>
        <p:spPr>
          <a:xfrm>
            <a:off x="6900898" y="3201731"/>
            <a:ext cx="1858779" cy="523220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组织档案管理评比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组织员工活动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9769775" y="3947174"/>
            <a:ext cx="622286" cy="510076"/>
            <a:chOff x="1359815" y="2496711"/>
            <a:chExt cx="622286" cy="510076"/>
          </a:xfrm>
        </p:grpSpPr>
        <p:sp>
          <p:nvSpPr>
            <p:cNvPr id="66" name="椭圆 65"/>
            <p:cNvSpPr/>
            <p:nvPr/>
          </p:nvSpPr>
          <p:spPr>
            <a:xfrm>
              <a:off x="1406890" y="2496711"/>
              <a:ext cx="510076" cy="510076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371837" y="2596297"/>
              <a:ext cx="5982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12</a:t>
              </a:r>
              <a:r>
                <a:rPr lang="zh-CN" altLang="en-US" sz="1600" dirty="0">
                  <a:solidFill>
                    <a:prstClr val="white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月</a:t>
              </a:r>
              <a:endParaRPr lang="zh-CN" altLang="en-US" sz="1600" dirty="0">
                <a:solidFill>
                  <a:prstClr val="whit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cxnSp>
        <p:nvCxnSpPr>
          <p:cNvPr id="68" name="直接箭头连接符 67"/>
          <p:cNvCxnSpPr/>
          <p:nvPr/>
        </p:nvCxnSpPr>
        <p:spPr>
          <a:xfrm flipV="1">
            <a:off x="10053067" y="3428288"/>
            <a:ext cx="0" cy="523221"/>
          </a:xfrm>
          <a:prstGeom prst="straightConnector1">
            <a:avLst/>
          </a:prstGeom>
          <a:solidFill>
            <a:schemeClr val="accent2"/>
          </a:solidFill>
          <a:ln>
            <a:solidFill>
              <a:schemeClr val="bg1"/>
            </a:solidFill>
            <a:tailEnd type="oval"/>
          </a:ln>
          <a:effectLst>
            <a:outerShdw blurRad="228600" dist="292100" dir="1800000" algn="tl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矩形 24"/>
          <p:cNvSpPr/>
          <p:nvPr/>
        </p:nvSpPr>
        <p:spPr>
          <a:xfrm>
            <a:off x="9189420" y="2776599"/>
            <a:ext cx="1858780" cy="523220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编制各项费用预算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年底固定资产盘点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43" name="椭圆 42"/>
          <p:cNvSpPr/>
          <p:nvPr/>
        </p:nvSpPr>
        <p:spPr>
          <a:xfrm rot="10800000">
            <a:off x="922073" y="1278444"/>
            <a:ext cx="299215" cy="29454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56000">
                <a:schemeClr val="accent1">
                  <a:alpha val="61000"/>
                </a:schemeClr>
              </a:gs>
              <a:gs pos="100000">
                <a:schemeClr val="accent1">
                  <a:lumMod val="100000"/>
                  <a:alpha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3"/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03200" dist="101600" dir="2700000" algn="tl" rotWithShape="0">
              <a:schemeClr val="accent1">
                <a:alpha val="7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dist="304800" dir="2700000" algn="tl" rotWithShape="0">
                  <a:prstClr val="white"/>
                </a:outerShdw>
              </a:effectLst>
              <a:uLnTx/>
              <a:uFillTx/>
              <a:latin typeface="阿里巴巴普惠体 L"/>
              <a:ea typeface="阿里巴巴普惠体 M"/>
              <a:cs typeface="+mn-cs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6" cstate="screen">
            <a:alphaModFix amt="50000"/>
          </a:blip>
          <a:stretch>
            <a:fillRect/>
          </a:stretch>
        </p:blipFill>
        <p:spPr>
          <a:xfrm flipV="1">
            <a:off x="1259268" y="1433935"/>
            <a:ext cx="1525184" cy="14165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92178" y="1260181"/>
            <a:ext cx="1663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全年任务铺排</a:t>
            </a:r>
            <a:endParaRPr lang="zh-CN" alt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0" y="4790190"/>
            <a:ext cx="3547113" cy="2067810"/>
          </a:xfrm>
          <a:custGeom>
            <a:avLst/>
            <a:gdLst>
              <a:gd name="connsiteX0" fmla="*/ 0 w 3547113"/>
              <a:gd name="connsiteY0" fmla="*/ 0 h 2067810"/>
              <a:gd name="connsiteX1" fmla="*/ 3547113 w 3547113"/>
              <a:gd name="connsiteY1" fmla="*/ 0 h 2067810"/>
              <a:gd name="connsiteX2" fmla="*/ 3547113 w 3547113"/>
              <a:gd name="connsiteY2" fmla="*/ 2067810 h 2067810"/>
              <a:gd name="connsiteX3" fmla="*/ 0 w 3547113"/>
              <a:gd name="connsiteY3" fmla="*/ 2067810 h 2067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113" h="2067810">
                <a:moveTo>
                  <a:pt x="0" y="0"/>
                </a:moveTo>
                <a:lnTo>
                  <a:pt x="3547113" y="0"/>
                </a:lnTo>
                <a:lnTo>
                  <a:pt x="3547113" y="2067810"/>
                </a:lnTo>
                <a:lnTo>
                  <a:pt x="0" y="2067810"/>
                </a:lnTo>
                <a:close/>
              </a:path>
            </a:pathLst>
          </a:custGeom>
        </p:spPr>
      </p:pic>
      <p:grpSp>
        <p:nvGrpSpPr>
          <p:cNvPr id="63" name="组合 62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69" name="组合 68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明年工作计划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pic>
        <p:nvPicPr>
          <p:cNvPr id="78" name="图片 77" descr="徽标&#10;&#10;描述已自动生成"/>
          <p:cNvPicPr>
            <a:picLocks noChangeAspect="1"/>
          </p:cNvPicPr>
          <p:nvPr/>
        </p:nvPicPr>
        <p:blipFill>
          <a:blip r:embed="rId8" cstate="screen">
            <a:biLevel thresh="50000"/>
          </a:blip>
          <a:stretch>
            <a:fillRect/>
          </a:stretch>
        </p:blipFill>
        <p:spPr>
          <a:xfrm>
            <a:off x="9410009" y="273209"/>
            <a:ext cx="2084171" cy="734196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物体, 桌子, 蛋糕, 纸&#10;&#10;描述已自动生成"/>
          <p:cNvPicPr>
            <a:picLocks noChangeAspect="1"/>
          </p:cNvPicPr>
          <p:nvPr/>
        </p:nvPicPr>
        <p:blipFill>
          <a:blip r:embed="rId1">
            <a:alphaModFix amt="50000"/>
          </a:blip>
          <a:stretch>
            <a:fillRect/>
          </a:stretch>
        </p:blipFill>
        <p:spPr>
          <a:xfrm>
            <a:off x="2494859" y="-241300"/>
            <a:ext cx="6858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>
            <a:alphaModFix amt="6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4378"/>
            <a:ext cx="12193687" cy="68646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 flipV="1">
            <a:off x="-1687" y="-1470"/>
            <a:ext cx="12192000" cy="1755968"/>
          </a:xfrm>
          <a:custGeom>
            <a:avLst/>
            <a:gdLst>
              <a:gd name="connsiteX0" fmla="*/ 0 w 12192000"/>
              <a:gd name="connsiteY0" fmla="*/ 0 h 1755968"/>
              <a:gd name="connsiteX1" fmla="*/ 12192000 w 12192000"/>
              <a:gd name="connsiteY1" fmla="*/ 0 h 1755968"/>
              <a:gd name="connsiteX2" fmla="*/ 12192000 w 12192000"/>
              <a:gd name="connsiteY2" fmla="*/ 1755968 h 1755968"/>
              <a:gd name="connsiteX3" fmla="*/ 0 w 12192000"/>
              <a:gd name="connsiteY3" fmla="*/ 1755968 h 175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55968">
                <a:moveTo>
                  <a:pt x="0" y="0"/>
                </a:moveTo>
                <a:lnTo>
                  <a:pt x="12192000" y="0"/>
                </a:lnTo>
                <a:lnTo>
                  <a:pt x="12192000" y="1755968"/>
                </a:lnTo>
                <a:lnTo>
                  <a:pt x="0" y="1755968"/>
                </a:lnTo>
                <a:close/>
              </a:path>
            </a:pathLst>
          </a:custGeom>
        </p:spPr>
      </p:pic>
      <p:cxnSp>
        <p:nvCxnSpPr>
          <p:cNvPr id="7" name="直接连接符 6"/>
          <p:cNvCxnSpPr/>
          <p:nvPr/>
        </p:nvCxnSpPr>
        <p:spPr>
          <a:xfrm>
            <a:off x="7558191" y="5382078"/>
            <a:ext cx="2905225" cy="1611"/>
          </a:xfrm>
          <a:prstGeom prst="line">
            <a:avLst/>
          </a:prstGeom>
          <a:noFill/>
          <a:ln w="3175" cap="flat" cmpd="sng" algn="ctr">
            <a:solidFill>
              <a:sysClr val="windowText" lastClr="000000">
                <a:lumMod val="50000"/>
                <a:lumOff val="50000"/>
                <a:alpha val="33000"/>
              </a:sysClr>
            </a:solidFill>
            <a:prstDash val="solid"/>
            <a:miter lim="800000"/>
            <a:headEnd type="diamond"/>
            <a:tailEnd type="diamond"/>
          </a:ln>
          <a:effectLst/>
        </p:spPr>
      </p:cxnSp>
      <p:pic>
        <p:nvPicPr>
          <p:cNvPr id="11" name="图片 10" descr="花瓶里插着绿色的植物&#10;&#10;描述已自动生成"/>
          <p:cNvPicPr>
            <a:picLocks noChangeAspect="1"/>
          </p:cNvPicPr>
          <p:nvPr/>
        </p:nvPicPr>
        <p:blipFill rotWithShape="1">
          <a:blip r:embed="rId5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 trans="28000" scaling="4"/>
                    </a14:imgEffect>
                    <a14:imgEffect>
                      <a14:backgroundRemoval t="10656" b="100000" l="1935" r="89032">
                        <a14:foregroundMark x1="43871" y1="13934" x2="47097" y2="11475"/>
                        <a14:foregroundMark x1="7097" y1="63115" x2="2581" y2="62295"/>
                        <a14:backgroundMark x1="84516" y1="90164" x2="82581" y2="86066"/>
                        <a14:backgroundMark x1="82581" y1="91803" x2="82581" y2="84426"/>
                        <a14:backgroundMark x1="81935" y1="90984" x2="85161" y2="87705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7287281">
            <a:off x="10566646" y="5401641"/>
            <a:ext cx="1802992" cy="1740504"/>
          </a:xfrm>
          <a:custGeom>
            <a:avLst/>
            <a:gdLst>
              <a:gd name="connsiteX0" fmla="*/ 1802992 w 1802992"/>
              <a:gd name="connsiteY0" fmla="*/ 0 h 1740504"/>
              <a:gd name="connsiteX1" fmla="*/ 1802992 w 1802992"/>
              <a:gd name="connsiteY1" fmla="*/ 1336861 h 1740504"/>
              <a:gd name="connsiteX2" fmla="*/ 569602 w 1802992"/>
              <a:gd name="connsiteY2" fmla="*/ 1740504 h 1740504"/>
              <a:gd name="connsiteX3" fmla="*/ 0 w 1802992"/>
              <a:gd name="connsiteY3" fmla="*/ 0 h 174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2992" h="1740504">
                <a:moveTo>
                  <a:pt x="1802992" y="0"/>
                </a:moveTo>
                <a:lnTo>
                  <a:pt x="1802992" y="1336861"/>
                </a:lnTo>
                <a:lnTo>
                  <a:pt x="569602" y="174050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0" y="4476822"/>
            <a:ext cx="4220598" cy="2381178"/>
          </a:xfrm>
          <a:custGeom>
            <a:avLst/>
            <a:gdLst>
              <a:gd name="connsiteX0" fmla="*/ 0 w 4220598"/>
              <a:gd name="connsiteY0" fmla="*/ 0 h 2381178"/>
              <a:gd name="connsiteX1" fmla="*/ 4220598 w 4220598"/>
              <a:gd name="connsiteY1" fmla="*/ 0 h 2381178"/>
              <a:gd name="connsiteX2" fmla="*/ 4220598 w 4220598"/>
              <a:gd name="connsiteY2" fmla="*/ 2381178 h 2381178"/>
              <a:gd name="connsiteX3" fmla="*/ 0 w 4220598"/>
              <a:gd name="connsiteY3" fmla="*/ 2381178 h 2381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0598" h="2381178">
                <a:moveTo>
                  <a:pt x="0" y="0"/>
                </a:moveTo>
                <a:lnTo>
                  <a:pt x="4220598" y="0"/>
                </a:lnTo>
                <a:lnTo>
                  <a:pt x="4220598" y="2381178"/>
                </a:lnTo>
                <a:lnTo>
                  <a:pt x="0" y="2381178"/>
                </a:lnTo>
                <a:close/>
              </a:path>
            </a:pathLst>
          </a:custGeom>
        </p:spPr>
      </p:pic>
      <p:sp>
        <p:nvSpPr>
          <p:cNvPr id="15" name="矩形 14"/>
          <p:cNvSpPr/>
          <p:nvPr/>
        </p:nvSpPr>
        <p:spPr>
          <a:xfrm>
            <a:off x="1687" y="-9660"/>
            <a:ext cx="12193687" cy="686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5100" y="2289939"/>
            <a:ext cx="9169400" cy="2644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600" kern="100" dirty="0">
                <a:latin typeface="+mn-ea"/>
                <a:cs typeface="Times New Roman" panose="02020603050405020304" pitchFamily="18" charset="0"/>
              </a:rPr>
              <a:t> 时间飞逝岁月如梭，</a:t>
            </a:r>
            <a:r>
              <a:rPr lang="zh-CN" altLang="zh-CN" sz="1600" kern="100" dirty="0">
                <a:latin typeface="+mn-ea"/>
                <a:cs typeface="Times New Roman" panose="02020603050405020304" pitchFamily="18" charset="0"/>
              </a:rPr>
              <a:t>尽管逝去的时光把一切了无痕迹</a:t>
            </a:r>
            <a:r>
              <a:rPr lang="zh-CN" altLang="en-US" sz="1600" kern="100" dirty="0">
                <a:latin typeface="+mn-ea"/>
                <a:cs typeface="Times New Roman" panose="02020603050405020304" pitchFamily="18" charset="0"/>
              </a:rPr>
              <a:t>地</a:t>
            </a:r>
            <a:r>
              <a:rPr lang="zh-CN" altLang="zh-CN" sz="1600" kern="100" dirty="0">
                <a:latin typeface="+mn-ea"/>
                <a:cs typeface="Times New Roman" panose="02020603050405020304" pitchFamily="18" charset="0"/>
              </a:rPr>
              <a:t>带走，但心底里总有一些梦想和感悟无法抹去。</a:t>
            </a:r>
            <a:endParaRPr lang="zh-CN" altLang="zh-CN" sz="1600" kern="100" dirty="0">
              <a:latin typeface="+mn-ea"/>
              <a:cs typeface="Times New Roman" panose="02020603050405020304" pitchFamily="18" charset="0"/>
            </a:endParaRPr>
          </a:p>
          <a:p>
            <a:pPr indent="3556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600" kern="100" dirty="0">
                <a:latin typeface="+mn-ea"/>
                <a:cs typeface="Times New Roman" panose="02020603050405020304" pitchFamily="18" charset="0"/>
              </a:rPr>
              <a:t>  一年来</a:t>
            </a:r>
            <a:r>
              <a:rPr lang="zh-CN" altLang="zh-CN" sz="1600" kern="100" dirty="0">
                <a:latin typeface="+mn-ea"/>
                <a:cs typeface="Times New Roman" panose="02020603050405020304" pitchFamily="18" charset="0"/>
              </a:rPr>
              <a:t>，我严格要求自己，秉承</a:t>
            </a:r>
            <a:r>
              <a:rPr lang="en-US" altLang="zh-CN" sz="1600" kern="100" dirty="0"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zh-CN" sz="1600" kern="100" dirty="0">
                <a:latin typeface="+mn-ea"/>
                <a:cs typeface="Times New Roman" panose="02020603050405020304" pitchFamily="18" charset="0"/>
              </a:rPr>
              <a:t>能内部消化的问题不扩散到外部，能自己解决的问题不麻烦领导，不与业务部门抢夺公司资源，不给公司增加财务负担</a:t>
            </a:r>
            <a:r>
              <a:rPr lang="en-US" altLang="zh-CN" sz="1600" kern="100" dirty="0"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zh-CN" sz="1600" kern="100" dirty="0">
                <a:latin typeface="+mn-ea"/>
                <a:cs typeface="Times New Roman" panose="02020603050405020304" pitchFamily="18" charset="0"/>
              </a:rPr>
              <a:t>的原则，时刻以公司利益为先，在公司领导的关怀和支持下，在各部门及各位同事的积极配合下，和</a:t>
            </a:r>
            <a:r>
              <a:rPr lang="zh-CN" altLang="en-US" sz="1600" kern="100" dirty="0">
                <a:latin typeface="+mn-ea"/>
                <a:cs typeface="Times New Roman" panose="02020603050405020304" pitchFamily="18" charset="0"/>
              </a:rPr>
              <a:t>行政管理部</a:t>
            </a:r>
            <a:r>
              <a:rPr lang="zh-CN" altLang="zh-CN" sz="1600" kern="100" dirty="0">
                <a:latin typeface="+mn-ea"/>
                <a:cs typeface="Times New Roman" panose="02020603050405020304" pitchFamily="18" charset="0"/>
              </a:rPr>
              <a:t>的全体同事一起，立足于本职岗位，认真履行职责，不等不靠，低调而扎实</a:t>
            </a:r>
            <a:r>
              <a:rPr lang="zh-CN" altLang="en-US" sz="1600" kern="100" dirty="0">
                <a:latin typeface="+mn-ea"/>
                <a:cs typeface="Times New Roman" panose="02020603050405020304" pitchFamily="18" charset="0"/>
              </a:rPr>
              <a:t>地</a:t>
            </a:r>
            <a:r>
              <a:rPr lang="zh-CN" altLang="zh-CN" sz="1600" kern="100" dirty="0">
                <a:latin typeface="+mn-ea"/>
                <a:cs typeface="Times New Roman" panose="02020603050405020304" pitchFamily="18" charset="0"/>
              </a:rPr>
              <a:t>完成了</a:t>
            </a:r>
            <a:r>
              <a:rPr lang="zh-CN" altLang="en-US" sz="1600" kern="100" dirty="0">
                <a:latin typeface="+mn-ea"/>
                <a:cs typeface="Times New Roman" panose="02020603050405020304" pitchFamily="18" charset="0"/>
              </a:rPr>
              <a:t>本部门</a:t>
            </a:r>
            <a:r>
              <a:rPr lang="en-US" altLang="zh-CN" sz="1600" kern="100" dirty="0">
                <a:latin typeface="+mn-ea"/>
                <a:cs typeface="Times New Roman" panose="02020603050405020304" pitchFamily="18" charset="0"/>
              </a:rPr>
              <a:t>20XX</a:t>
            </a:r>
            <a:r>
              <a:rPr lang="zh-CN" altLang="en-US" sz="1600" kern="100" dirty="0">
                <a:latin typeface="+mn-ea"/>
                <a:cs typeface="Times New Roman" panose="02020603050405020304" pitchFamily="18" charset="0"/>
              </a:rPr>
              <a:t>年</a:t>
            </a:r>
            <a:r>
              <a:rPr lang="zh-CN" altLang="zh-CN" sz="1600" kern="100" dirty="0">
                <a:latin typeface="+mn-ea"/>
                <a:cs typeface="Times New Roman" panose="02020603050405020304" pitchFamily="18" charset="0"/>
              </a:rPr>
              <a:t>的工作</a:t>
            </a:r>
            <a:r>
              <a:rPr lang="zh-CN" altLang="en-US" sz="1600" kern="100" dirty="0">
                <a:latin typeface="+mn-ea"/>
                <a:cs typeface="Times New Roman" panose="02020603050405020304" pitchFamily="18" charset="0"/>
              </a:rPr>
              <a:t>目标，下面我代表行政管理部将</a:t>
            </a:r>
            <a:r>
              <a:rPr lang="en-US" altLang="zh-CN" sz="1600" kern="100" dirty="0">
                <a:latin typeface="+mn-ea"/>
                <a:cs typeface="Times New Roman" panose="02020603050405020304" pitchFamily="18" charset="0"/>
              </a:rPr>
              <a:t>20XX</a:t>
            </a:r>
            <a:r>
              <a:rPr lang="zh-CN" altLang="en-US" sz="1600" kern="100" dirty="0">
                <a:latin typeface="+mn-ea"/>
                <a:cs typeface="Times New Roman" panose="02020603050405020304" pitchFamily="18" charset="0"/>
              </a:rPr>
              <a:t>全年主要工作情况汇报如下：</a:t>
            </a:r>
            <a:endParaRPr lang="zh-CN" altLang="zh-CN" sz="16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6098" y="1201738"/>
            <a:ext cx="4891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锐字云字库综艺GB" panose="02010604000000000000" pitchFamily="2" charset="-122"/>
                <a:ea typeface="锐字云字库综艺GB" panose="02010604000000000000" pitchFamily="2" charset="-122"/>
              </a:rPr>
              <a:t>“</a:t>
            </a:r>
            <a:endParaRPr lang="zh-CN" altLang="en-US" sz="4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atin typeface="锐字云字库综艺GB" panose="02010604000000000000" pitchFamily="2" charset="-122"/>
              <a:ea typeface="锐字云字库综艺GB" panose="02010604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14986" y="1319471"/>
            <a:ext cx="1041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前言</a:t>
            </a:r>
            <a:endParaRPr lang="zh-CN" altLang="en-US" sz="28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563803" y="1845220"/>
            <a:ext cx="2905225" cy="1611"/>
          </a:xfrm>
          <a:prstGeom prst="line">
            <a:avLst/>
          </a:prstGeom>
          <a:noFill/>
          <a:ln w="3175" cap="flat" cmpd="sng" algn="ctr">
            <a:solidFill>
              <a:sysClr val="windowText" lastClr="000000">
                <a:lumMod val="50000"/>
                <a:lumOff val="50000"/>
                <a:alpha val="33000"/>
              </a:sysClr>
            </a:solidFill>
            <a:prstDash val="solid"/>
            <a:miter lim="800000"/>
            <a:headEnd type="diamond"/>
            <a:tailEnd type="diamond"/>
          </a:ln>
          <a:effectLst/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75" name="矩形 74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1" name="图片 80" descr="夜晚的铁塔&#10;&#10;描述已自动生成"/>
          <p:cNvPicPr>
            <a:picLocks noChangeAspect="1"/>
          </p:cNvPicPr>
          <p:nvPr/>
        </p:nvPicPr>
        <p:blipFill rotWithShape="1">
          <a:blip r:embed="rId3" cstate="screen"/>
          <a:srcRect l="41367" r="20167" b="10022"/>
          <a:stretch>
            <a:fillRect/>
          </a:stretch>
        </p:blipFill>
        <p:spPr>
          <a:xfrm>
            <a:off x="0" y="677801"/>
            <a:ext cx="2637950" cy="6170674"/>
          </a:xfrm>
          <a:custGeom>
            <a:avLst/>
            <a:gdLst>
              <a:gd name="connsiteX0" fmla="*/ 0 w 2637950"/>
              <a:gd name="connsiteY0" fmla="*/ 0 h 6170674"/>
              <a:gd name="connsiteX1" fmla="*/ 2637950 w 2637950"/>
              <a:gd name="connsiteY1" fmla="*/ 0 h 6170674"/>
              <a:gd name="connsiteX2" fmla="*/ 2637950 w 2637950"/>
              <a:gd name="connsiteY2" fmla="*/ 6170674 h 6170674"/>
              <a:gd name="connsiteX3" fmla="*/ 0 w 2637950"/>
              <a:gd name="connsiteY3" fmla="*/ 6170674 h 6170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7950" h="6170674">
                <a:moveTo>
                  <a:pt x="0" y="0"/>
                </a:moveTo>
                <a:lnTo>
                  <a:pt x="2637950" y="0"/>
                </a:lnTo>
                <a:lnTo>
                  <a:pt x="2637950" y="6170674"/>
                </a:lnTo>
                <a:lnTo>
                  <a:pt x="0" y="6170674"/>
                </a:lnTo>
                <a:close/>
              </a:path>
            </a:pathLst>
          </a:custGeom>
          <a:effectLst>
            <a:outerShdw blurRad="50800" dist="63500" algn="l" rotWithShape="0">
              <a:prstClr val="black">
                <a:alpha val="20000"/>
              </a:prstClr>
            </a:outerShdw>
          </a:effectLst>
        </p:spPr>
      </p:pic>
      <p:pic>
        <p:nvPicPr>
          <p:cNvPr id="83" name="图片 82" descr="花瓶里插着绿色的植物&#10;&#10;描述已自动生成"/>
          <p:cNvPicPr>
            <a:picLocks noChangeAspect="1"/>
          </p:cNvPicPr>
          <p:nvPr/>
        </p:nvPicPr>
        <p:blipFill rotWithShape="1">
          <a:blip r:embed="rId4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 trans="28000" scaling="4"/>
                    </a14:imgEffect>
                    <a14:imgEffect>
                      <a14:backgroundRemoval t="10656" b="100000" l="1935" r="89032">
                        <a14:foregroundMark x1="43871" y1="13934" x2="47097" y2="11475"/>
                        <a14:foregroundMark x1="7097" y1="63115" x2="2581" y2="62295"/>
                        <a14:backgroundMark x1="84516" y1="90164" x2="82581" y2="86066"/>
                        <a14:backgroundMark x1="82581" y1="91803" x2="82581" y2="84426"/>
                        <a14:backgroundMark x1="81935" y1="90984" x2="85161" y2="87705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7287281">
            <a:off x="10566646" y="5401641"/>
            <a:ext cx="1802992" cy="1740504"/>
          </a:xfrm>
          <a:custGeom>
            <a:avLst/>
            <a:gdLst>
              <a:gd name="connsiteX0" fmla="*/ 1802992 w 1802992"/>
              <a:gd name="connsiteY0" fmla="*/ 0 h 1740504"/>
              <a:gd name="connsiteX1" fmla="*/ 1802992 w 1802992"/>
              <a:gd name="connsiteY1" fmla="*/ 1336861 h 1740504"/>
              <a:gd name="connsiteX2" fmla="*/ 569602 w 1802992"/>
              <a:gd name="connsiteY2" fmla="*/ 1740504 h 1740504"/>
              <a:gd name="connsiteX3" fmla="*/ 0 w 1802992"/>
              <a:gd name="connsiteY3" fmla="*/ 0 h 174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2992" h="1740504">
                <a:moveTo>
                  <a:pt x="1802992" y="0"/>
                </a:moveTo>
                <a:lnTo>
                  <a:pt x="1802992" y="1336861"/>
                </a:lnTo>
                <a:lnTo>
                  <a:pt x="569602" y="1740504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899644" y="1248801"/>
            <a:ext cx="1934040" cy="369332"/>
            <a:chOff x="1384276" y="1185301"/>
            <a:chExt cx="1934040" cy="369332"/>
          </a:xfrm>
        </p:grpSpPr>
        <p:sp>
          <p:nvSpPr>
            <p:cNvPr id="77" name="椭圆 76"/>
            <p:cNvSpPr/>
            <p:nvPr/>
          </p:nvSpPr>
          <p:spPr>
            <a:xfrm rot="10800000">
              <a:off x="1384276" y="1203564"/>
              <a:ext cx="299215" cy="29454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56000">
                  <a:schemeClr val="accent1">
                    <a:alpha val="61000"/>
                  </a:schemeClr>
                </a:gs>
                <a:gs pos="100000">
                  <a:schemeClr val="accent1">
                    <a:lumMod val="100000"/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74000">
                    <a:schemeClr val="accent3"/>
                  </a:gs>
                  <a:gs pos="83000">
                    <a:schemeClr val="accent3"/>
                  </a:gs>
                  <a:gs pos="100000">
                    <a:schemeClr val="accent3"/>
                  </a:gs>
                </a:gsLst>
                <a:lin ang="5400000" scaled="1"/>
              </a:gradFill>
            </a:ln>
            <a:effectLst>
              <a:outerShdw blurRad="203200" dist="101600" dir="2700000" algn="tl" rotWithShape="0">
                <a:schemeClr val="accent1">
                  <a:alpha val="7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6" cstate="screen">
              <a:alphaModFix amt="50000"/>
            </a:blip>
            <a:stretch>
              <a:fillRect/>
            </a:stretch>
          </p:blipFill>
          <p:spPr>
            <a:xfrm flipV="1">
              <a:off x="1721471" y="1359055"/>
              <a:ext cx="1525184" cy="141656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1654381" y="1185301"/>
              <a:ext cx="16639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全年任务铺排</a:t>
              </a:r>
              <a:endPara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0" y="5075187"/>
            <a:ext cx="2770754" cy="1782813"/>
          </a:xfrm>
          <a:custGeom>
            <a:avLst/>
            <a:gdLst>
              <a:gd name="connsiteX0" fmla="*/ 0 w 2770754"/>
              <a:gd name="connsiteY0" fmla="*/ 0 h 1782813"/>
              <a:gd name="connsiteX1" fmla="*/ 2770754 w 2770754"/>
              <a:gd name="connsiteY1" fmla="*/ 0 h 1782813"/>
              <a:gd name="connsiteX2" fmla="*/ 2770754 w 2770754"/>
              <a:gd name="connsiteY2" fmla="*/ 1782813 h 1782813"/>
              <a:gd name="connsiteX3" fmla="*/ 0 w 2770754"/>
              <a:gd name="connsiteY3" fmla="*/ 1782813 h 1782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0754" h="1782813">
                <a:moveTo>
                  <a:pt x="0" y="0"/>
                </a:moveTo>
                <a:lnTo>
                  <a:pt x="2770754" y="0"/>
                </a:lnTo>
                <a:lnTo>
                  <a:pt x="2770754" y="1782813"/>
                </a:lnTo>
                <a:lnTo>
                  <a:pt x="0" y="1782813"/>
                </a:lnTo>
                <a:close/>
              </a:path>
            </a:pathLst>
          </a:custGeom>
        </p:spPr>
      </p:pic>
      <p:grpSp>
        <p:nvGrpSpPr>
          <p:cNvPr id="84" name="组合 83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85" name="组合 84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明年工作计划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 rot="17305760">
            <a:off x="10382099" y="4841009"/>
            <a:ext cx="719525" cy="736920"/>
            <a:chOff x="2968600" y="3051200"/>
            <a:chExt cx="1046312" cy="1053648"/>
          </a:xfrm>
        </p:grpSpPr>
        <p:sp>
          <p:nvSpPr>
            <p:cNvPr id="92" name="椭圆 91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31" name="íṣlíḍé"/>
          <p:cNvGrpSpPr/>
          <p:nvPr/>
        </p:nvGrpSpPr>
        <p:grpSpPr>
          <a:xfrm>
            <a:off x="1580801" y="1899076"/>
            <a:ext cx="9310549" cy="3312481"/>
            <a:chOff x="669925" y="1727200"/>
            <a:chExt cx="10850563" cy="3162102"/>
          </a:xfrm>
        </p:grpSpPr>
        <p:sp>
          <p:nvSpPr>
            <p:cNvPr id="33" name="iṧľïḑe"/>
            <p:cNvSpPr/>
            <p:nvPr/>
          </p:nvSpPr>
          <p:spPr>
            <a:xfrm>
              <a:off x="669925" y="1727200"/>
              <a:ext cx="739775" cy="5270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序号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35" name="ïṩḻîḑè"/>
            <p:cNvSpPr/>
            <p:nvPr/>
          </p:nvSpPr>
          <p:spPr>
            <a:xfrm>
              <a:off x="1409699" y="1727200"/>
              <a:ext cx="3257550" cy="5270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任务简述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37" name="íṧ1idé"/>
            <p:cNvSpPr/>
            <p:nvPr/>
          </p:nvSpPr>
          <p:spPr>
            <a:xfrm>
              <a:off x="4667248" y="1727200"/>
              <a:ext cx="3257550" cy="5270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工作标准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0" name="ïslíḋe"/>
            <p:cNvSpPr/>
            <p:nvPr/>
          </p:nvSpPr>
          <p:spPr>
            <a:xfrm>
              <a:off x="7924800" y="1727200"/>
              <a:ext cx="1346199" cy="5270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完成时间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1" name="iṡ1ídé"/>
            <p:cNvSpPr/>
            <p:nvPr/>
          </p:nvSpPr>
          <p:spPr>
            <a:xfrm>
              <a:off x="9271000" y="1727200"/>
              <a:ext cx="1346199" cy="5270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负责人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2" name="iš1îḓè"/>
            <p:cNvSpPr/>
            <p:nvPr/>
          </p:nvSpPr>
          <p:spPr>
            <a:xfrm>
              <a:off x="10617200" y="1727200"/>
              <a:ext cx="903288" cy="5270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备注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3" name="í$liḋê"/>
            <p:cNvSpPr/>
            <p:nvPr/>
          </p:nvSpPr>
          <p:spPr>
            <a:xfrm>
              <a:off x="669925" y="2342952"/>
              <a:ext cx="739775" cy="4381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1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4" name="ïṣľíďe"/>
            <p:cNvSpPr/>
            <p:nvPr/>
          </p:nvSpPr>
          <p:spPr>
            <a:xfrm>
              <a:off x="1409699" y="2342952"/>
              <a:ext cx="3257550" cy="4381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制度流程汇编宣贯学习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5" name="iśľïḑe"/>
            <p:cNvSpPr/>
            <p:nvPr/>
          </p:nvSpPr>
          <p:spPr>
            <a:xfrm>
              <a:off x="4667248" y="2342952"/>
              <a:ext cx="3257550" cy="4381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组织全体员工及时查看学习相关管理制度，落实到位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6" name="íŝļíďè"/>
            <p:cNvSpPr/>
            <p:nvPr/>
          </p:nvSpPr>
          <p:spPr>
            <a:xfrm>
              <a:off x="7924800" y="2342952"/>
              <a:ext cx="1346199" cy="4381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月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日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7" name="iṣlíḍé"/>
            <p:cNvSpPr/>
            <p:nvPr/>
          </p:nvSpPr>
          <p:spPr>
            <a:xfrm>
              <a:off x="9271000" y="2342952"/>
              <a:ext cx="1346199" cy="4381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XX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8" name="íš1îḑê"/>
            <p:cNvSpPr/>
            <p:nvPr/>
          </p:nvSpPr>
          <p:spPr>
            <a:xfrm>
              <a:off x="10617200" y="2342952"/>
              <a:ext cx="903288" cy="4381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9" name="íṧḻíḓé"/>
            <p:cNvSpPr/>
            <p:nvPr/>
          </p:nvSpPr>
          <p:spPr>
            <a:xfrm>
              <a:off x="669925" y="2870002"/>
              <a:ext cx="739775" cy="4381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2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50" name="îṥľidê"/>
            <p:cNvSpPr/>
            <p:nvPr/>
          </p:nvSpPr>
          <p:spPr>
            <a:xfrm>
              <a:off x="1409699" y="2870002"/>
              <a:ext cx="3257550" cy="4381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加强公文管理规范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51" name="iṩľïḋê"/>
            <p:cNvSpPr/>
            <p:nvPr/>
          </p:nvSpPr>
          <p:spPr>
            <a:xfrm>
              <a:off x="4667248" y="2870002"/>
              <a:ext cx="3257550" cy="4381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《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发文信息登记表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》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更新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52" name="ïSlïďé"/>
            <p:cNvSpPr/>
            <p:nvPr/>
          </p:nvSpPr>
          <p:spPr>
            <a:xfrm>
              <a:off x="7924800" y="2870002"/>
              <a:ext cx="1346199" cy="4381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月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日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53" name="îṩlïde"/>
            <p:cNvSpPr/>
            <p:nvPr/>
          </p:nvSpPr>
          <p:spPr>
            <a:xfrm>
              <a:off x="9271000" y="2870002"/>
              <a:ext cx="1346199" cy="4381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XXX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54" name="ïṩḷíḍé"/>
            <p:cNvSpPr/>
            <p:nvPr/>
          </p:nvSpPr>
          <p:spPr>
            <a:xfrm>
              <a:off x="10617200" y="2870002"/>
              <a:ext cx="903288" cy="4381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55" name="ís1ïḓè"/>
            <p:cNvSpPr/>
            <p:nvPr/>
          </p:nvSpPr>
          <p:spPr>
            <a:xfrm>
              <a:off x="669925" y="3397052"/>
              <a:ext cx="739775" cy="4381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3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56" name="ïSļídê"/>
            <p:cNvSpPr/>
            <p:nvPr/>
          </p:nvSpPr>
          <p:spPr>
            <a:xfrm>
              <a:off x="1409699" y="3397052"/>
              <a:ext cx="3257550" cy="4381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档案管理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57" name="íṣḷiďè"/>
            <p:cNvSpPr/>
            <p:nvPr/>
          </p:nvSpPr>
          <p:spPr>
            <a:xfrm>
              <a:off x="4667248" y="3397052"/>
              <a:ext cx="3257550" cy="4381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上一年度形成的文件全面归档，立卷成册，规范档案目标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58" name="ïśḻíḓe"/>
            <p:cNvSpPr/>
            <p:nvPr/>
          </p:nvSpPr>
          <p:spPr>
            <a:xfrm>
              <a:off x="7924800" y="3397052"/>
              <a:ext cx="1346199" cy="4381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月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日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59" name="íşļídé"/>
            <p:cNvSpPr/>
            <p:nvPr/>
          </p:nvSpPr>
          <p:spPr>
            <a:xfrm>
              <a:off x="9271000" y="3397052"/>
              <a:ext cx="1346199" cy="4381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XX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60" name="iŝḻîḑe"/>
            <p:cNvSpPr/>
            <p:nvPr/>
          </p:nvSpPr>
          <p:spPr>
            <a:xfrm>
              <a:off x="10617200" y="3397052"/>
              <a:ext cx="903288" cy="4381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61" name="ïSľïḋê"/>
            <p:cNvSpPr/>
            <p:nvPr/>
          </p:nvSpPr>
          <p:spPr>
            <a:xfrm>
              <a:off x="669925" y="3924102"/>
              <a:ext cx="739775" cy="4381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4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62" name="isľíḍè"/>
            <p:cNvSpPr/>
            <p:nvPr/>
          </p:nvSpPr>
          <p:spPr>
            <a:xfrm>
              <a:off x="1409699" y="3924102"/>
              <a:ext cx="3257550" cy="4381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建立大事记存档专门文件夹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63" name="íšļíḓe"/>
            <p:cNvSpPr/>
            <p:nvPr/>
          </p:nvSpPr>
          <p:spPr>
            <a:xfrm>
              <a:off x="4667248" y="3924102"/>
              <a:ext cx="3257550" cy="4381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及时更新公司重大事件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64" name="ïSľïḍê"/>
            <p:cNvSpPr/>
            <p:nvPr/>
          </p:nvSpPr>
          <p:spPr>
            <a:xfrm>
              <a:off x="7924800" y="3924102"/>
              <a:ext cx="1346199" cy="4381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月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日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65" name="ïṡḻïḋè"/>
            <p:cNvSpPr/>
            <p:nvPr/>
          </p:nvSpPr>
          <p:spPr>
            <a:xfrm>
              <a:off x="9271000" y="3924102"/>
              <a:ext cx="1346199" cy="4381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XX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66" name="ïŝ1îḋê"/>
            <p:cNvSpPr/>
            <p:nvPr/>
          </p:nvSpPr>
          <p:spPr>
            <a:xfrm>
              <a:off x="10617200" y="3924102"/>
              <a:ext cx="903288" cy="4381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67" name="iş1ïḋé"/>
            <p:cNvSpPr/>
            <p:nvPr/>
          </p:nvSpPr>
          <p:spPr>
            <a:xfrm>
              <a:off x="669925" y="4451152"/>
              <a:ext cx="739775" cy="4381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5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68" name="ï$ľidè"/>
            <p:cNvSpPr/>
            <p:nvPr/>
          </p:nvSpPr>
          <p:spPr>
            <a:xfrm>
              <a:off x="1409699" y="4451152"/>
              <a:ext cx="3257550" cy="4381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印鉴管理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69" name="iš1ïḓè"/>
            <p:cNvSpPr/>
            <p:nvPr/>
          </p:nvSpPr>
          <p:spPr>
            <a:xfrm>
              <a:off x="4667248" y="4451152"/>
              <a:ext cx="3257550" cy="4381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建立印鉴管理员档案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70" name="îsļîďê"/>
            <p:cNvSpPr/>
            <p:nvPr/>
          </p:nvSpPr>
          <p:spPr>
            <a:xfrm>
              <a:off x="7924800" y="4451152"/>
              <a:ext cx="1346199" cy="4381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月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日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71" name="ï$ḻïḋê"/>
            <p:cNvSpPr/>
            <p:nvPr/>
          </p:nvSpPr>
          <p:spPr>
            <a:xfrm>
              <a:off x="9271000" y="4451152"/>
              <a:ext cx="1346199" cy="4381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XXX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72" name="íṧļïdê"/>
            <p:cNvSpPr/>
            <p:nvPr/>
          </p:nvSpPr>
          <p:spPr>
            <a:xfrm>
              <a:off x="10617200" y="4451152"/>
              <a:ext cx="903288" cy="4381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46" name="矩形 45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20996251">
            <a:off x="440182" y="4010255"/>
            <a:ext cx="4911779" cy="2475788"/>
            <a:chOff x="417054" y="4135656"/>
            <a:chExt cx="4218496" cy="2126338"/>
          </a:xfrm>
        </p:grpSpPr>
        <p:pic>
          <p:nvPicPr>
            <p:cNvPr id="21" name="图片 20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601989">
              <a:off x="2389485" y="4939542"/>
              <a:ext cx="1273585" cy="1371320"/>
            </a:xfrm>
            <a:prstGeom prst="rect">
              <a:avLst/>
            </a:prstGeom>
          </p:spPr>
        </p:pic>
        <p:pic>
          <p:nvPicPr>
            <p:cNvPr id="26" name="图片 25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5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H="1">
              <a:off x="3455514" y="4714156"/>
              <a:ext cx="1063078" cy="1296995"/>
            </a:xfrm>
            <a:prstGeom prst="rect">
              <a:avLst/>
            </a:prstGeom>
          </p:spPr>
        </p:pic>
        <p:pic>
          <p:nvPicPr>
            <p:cNvPr id="27" name="图片 26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9869825">
              <a:off x="417054" y="4135656"/>
              <a:ext cx="1273585" cy="1371320"/>
            </a:xfrm>
            <a:prstGeom prst="rect">
              <a:avLst/>
            </a:prstGeom>
          </p:spPr>
        </p:pic>
        <p:pic>
          <p:nvPicPr>
            <p:cNvPr id="28" name="图片 27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5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891030">
              <a:off x="1062279" y="4332710"/>
              <a:ext cx="1588787" cy="2178561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7" cstate="screen">
            <a:alphaModFix amt="50000"/>
          </a:blip>
          <a:stretch>
            <a:fillRect/>
          </a:stretch>
        </p:blipFill>
        <p:spPr>
          <a:xfrm>
            <a:off x="5359400" y="3354455"/>
            <a:ext cx="5209117" cy="483813"/>
          </a:xfrm>
          <a:prstGeom prst="rect">
            <a:avLst/>
          </a:prstGeom>
        </p:spPr>
      </p:pic>
      <p:pic>
        <p:nvPicPr>
          <p:cNvPr id="24" name="图片 23" descr="花瓶里插着绿色的植物&#10;&#10;描述已自动生成"/>
          <p:cNvPicPr>
            <a:picLocks noChangeAspect="1"/>
          </p:cNvPicPr>
          <p:nvPr/>
        </p:nvPicPr>
        <p:blipFill rotWithShape="1">
          <a:blip r:embed="rId5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 trans="28000" scaling="4"/>
                    </a14:imgEffect>
                    <a14:imgEffect>
                      <a14:backgroundRemoval t="7303" b="97191" l="4403" r="89308">
                        <a14:foregroundMark x1="45283" y1="9551" x2="48428" y2="7865"/>
                        <a14:foregroundMark x1="9434" y1="43258" x2="5031" y2="42697"/>
                        <a14:foregroundMark x1="41509" y1="89888" x2="36478" y2="92135"/>
                        <a14:foregroundMark x1="44654" y1="96629" x2="39623" y2="97753"/>
                        <a14:backgroundMark x1="75472" y1="84270" x2="74214" y2="87640"/>
                        <a14:backgroundMark x1="68553" y1="92697" x2="67296" y2="97191"/>
                        <a14:backgroundMark x1="86164" y1="78652" x2="83019" y2="76404"/>
                        <a14:backgroundMark x1="84906" y1="61798" x2="83019" y2="58989"/>
                        <a14:backgroundMark x1="83019" y1="62921" x2="83019" y2="57865"/>
                        <a14:backgroundMark x1="82390" y1="62360" x2="85535" y2="60112"/>
                        <a14:backgroundMark x1="81132" y1="77528" x2="84277" y2="78090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4796251" flipH="1">
            <a:off x="3234084" y="4852652"/>
            <a:ext cx="1237788" cy="1510148"/>
          </a:xfrm>
          <a:prstGeom prst="rect">
            <a:avLst/>
          </a:prstGeom>
        </p:spPr>
      </p:pic>
      <p:sp>
        <p:nvSpPr>
          <p:cNvPr id="29" name="任意多边形: 形状 28"/>
          <p:cNvSpPr/>
          <p:nvPr/>
        </p:nvSpPr>
        <p:spPr>
          <a:xfrm>
            <a:off x="1" y="0"/>
            <a:ext cx="4201593" cy="3289012"/>
          </a:xfrm>
          <a:custGeom>
            <a:avLst/>
            <a:gdLst>
              <a:gd name="connsiteX0" fmla="*/ 0 w 4201593"/>
              <a:gd name="connsiteY0" fmla="*/ 0 h 3289012"/>
              <a:gd name="connsiteX1" fmla="*/ 4119114 w 4201593"/>
              <a:gd name="connsiteY1" fmla="*/ 0 h 3289012"/>
              <a:gd name="connsiteX2" fmla="*/ 4150653 w 4201593"/>
              <a:gd name="connsiteY2" fmla="*/ 128671 h 3289012"/>
              <a:gd name="connsiteX3" fmla="*/ 4201593 w 4201593"/>
              <a:gd name="connsiteY3" fmla="*/ 658759 h 3289012"/>
              <a:gd name="connsiteX4" fmla="*/ 1694249 w 4201593"/>
              <a:gd name="connsiteY4" fmla="*/ 3289012 h 3289012"/>
              <a:gd name="connsiteX5" fmla="*/ 99345 w 4201593"/>
              <a:gd name="connsiteY5" fmla="*/ 2688390 h 3289012"/>
              <a:gd name="connsiteX6" fmla="*/ 0 w 4201593"/>
              <a:gd name="connsiteY6" fmla="*/ 2593673 h 32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1593" h="3289012">
                <a:moveTo>
                  <a:pt x="0" y="0"/>
                </a:moveTo>
                <a:lnTo>
                  <a:pt x="4119114" y="0"/>
                </a:lnTo>
                <a:lnTo>
                  <a:pt x="4150653" y="128671"/>
                </a:lnTo>
                <a:cubicBezTo>
                  <a:pt x="4184053" y="299895"/>
                  <a:pt x="4201593" y="477178"/>
                  <a:pt x="4201593" y="658759"/>
                </a:cubicBezTo>
                <a:cubicBezTo>
                  <a:pt x="4201593" y="2111408"/>
                  <a:pt x="3079017" y="3289012"/>
                  <a:pt x="1694249" y="3289012"/>
                </a:cubicBezTo>
                <a:cubicBezTo>
                  <a:pt x="1088413" y="3289012"/>
                  <a:pt x="532762" y="3063611"/>
                  <a:pt x="99345" y="2688390"/>
                </a:cubicBezTo>
                <a:lnTo>
                  <a:pt x="0" y="2593673"/>
                </a:lnTo>
                <a:close/>
              </a:path>
            </a:pathLst>
          </a:custGeom>
          <a:solidFill>
            <a:schemeClr val="bg1">
              <a:alpha val="44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0"/>
            <a:ext cx="4088459" cy="3145203"/>
          </a:xfrm>
          <a:custGeom>
            <a:avLst/>
            <a:gdLst>
              <a:gd name="connsiteX0" fmla="*/ 0 w 4088459"/>
              <a:gd name="connsiteY0" fmla="*/ 0 h 3145203"/>
              <a:gd name="connsiteX1" fmla="*/ 4001662 w 4088459"/>
              <a:gd name="connsiteY1" fmla="*/ 0 h 3145203"/>
              <a:gd name="connsiteX2" fmla="*/ 4040304 w 4088459"/>
              <a:gd name="connsiteY2" fmla="*/ 157652 h 3145203"/>
              <a:gd name="connsiteX3" fmla="*/ 4088459 w 4088459"/>
              <a:gd name="connsiteY3" fmla="*/ 658757 h 3145203"/>
              <a:gd name="connsiteX4" fmla="*/ 1718201 w 4088459"/>
              <a:gd name="connsiteY4" fmla="*/ 3145203 h 3145203"/>
              <a:gd name="connsiteX5" fmla="*/ 42176 w 4088459"/>
              <a:gd name="connsiteY5" fmla="*/ 2416940 h 3145203"/>
              <a:gd name="connsiteX6" fmla="*/ 0 w 4088459"/>
              <a:gd name="connsiteY6" fmla="*/ 2368260 h 3145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88459" h="3145203">
                <a:moveTo>
                  <a:pt x="0" y="0"/>
                </a:moveTo>
                <a:lnTo>
                  <a:pt x="4001662" y="0"/>
                </a:lnTo>
                <a:lnTo>
                  <a:pt x="4040304" y="157652"/>
                </a:lnTo>
                <a:cubicBezTo>
                  <a:pt x="4071878" y="319513"/>
                  <a:pt x="4088459" y="487104"/>
                  <a:pt x="4088459" y="658757"/>
                </a:cubicBezTo>
                <a:cubicBezTo>
                  <a:pt x="4088459" y="2031983"/>
                  <a:pt x="3027258" y="3145203"/>
                  <a:pt x="1718201" y="3145203"/>
                </a:cubicBezTo>
                <a:cubicBezTo>
                  <a:pt x="1063673" y="3145203"/>
                  <a:pt x="471108" y="2866898"/>
                  <a:pt x="42176" y="2416940"/>
                </a:cubicBezTo>
                <a:lnTo>
                  <a:pt x="0" y="23682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8" name="图片 17" descr="花瓶里插着绿色的植物&#10;&#10;描述已自动生成"/>
          <p:cNvPicPr>
            <a:picLocks noChangeAspect="1"/>
          </p:cNvPicPr>
          <p:nvPr/>
        </p:nvPicPr>
        <p:blipFill rotWithShape="1">
          <a:blip r:embed="rId8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Texturizer trans="28000" scaling="4"/>
                    </a14:imgEffect>
                    <a14:imgEffect>
                      <a14:backgroundRemoval t="14444" b="100000" l="0" r="85470">
                        <a14:foregroundMark x1="25641" y1="18889" x2="29915" y2="15556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7287281">
            <a:off x="10990559" y="5775315"/>
            <a:ext cx="1355612" cy="1272908"/>
          </a:xfrm>
          <a:custGeom>
            <a:avLst/>
            <a:gdLst>
              <a:gd name="connsiteX0" fmla="*/ 1355612 w 1355612"/>
              <a:gd name="connsiteY0" fmla="*/ 0 h 1272908"/>
              <a:gd name="connsiteX1" fmla="*/ 1355612 w 1355612"/>
              <a:gd name="connsiteY1" fmla="*/ 965596 h 1272908"/>
              <a:gd name="connsiteX2" fmla="*/ 416575 w 1355612"/>
              <a:gd name="connsiteY2" fmla="*/ 1272908 h 1272908"/>
              <a:gd name="connsiteX3" fmla="*/ 0 w 1355612"/>
              <a:gd name="connsiteY3" fmla="*/ 0 h 127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5612" h="1272908">
                <a:moveTo>
                  <a:pt x="1355612" y="0"/>
                </a:moveTo>
                <a:lnTo>
                  <a:pt x="1355612" y="965596"/>
                </a:lnTo>
                <a:lnTo>
                  <a:pt x="416575" y="127290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文本框 15"/>
          <p:cNvSpPr txBox="1"/>
          <p:nvPr/>
        </p:nvSpPr>
        <p:spPr>
          <a:xfrm>
            <a:off x="5497239" y="3119513"/>
            <a:ext cx="5014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600" dirty="0">
                <a:solidFill>
                  <a:prstClr val="black"/>
                </a:solidFill>
                <a:latin typeface="+mj-ea"/>
                <a:ea typeface="+mj-ea"/>
              </a:rPr>
              <a:t>工作完成思路保障</a:t>
            </a:r>
            <a:endParaRPr lang="zh-CN" altLang="en-US" sz="36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18149" y="1419983"/>
            <a:ext cx="187904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solidFill>
                  <a:srgbClr val="97B525"/>
                </a:solidFill>
                <a:effectLst/>
                <a:uLnTx/>
                <a:uFillTx/>
                <a:latin typeface="锐字云字库综艺GB" panose="02010604000000000000" pitchFamily="2" charset="-122"/>
                <a:ea typeface="锐字云字库综艺GB" panose="02010604000000000000" pitchFamily="2" charset="-122"/>
                <a:cs typeface="+mn-cs"/>
              </a:rPr>
              <a:t>04</a:t>
            </a:r>
            <a:endParaRPr kumimoji="0" lang="zh-CN" altLang="en-US" sz="11500" b="0" i="0" u="none" strike="noStrike" kern="1200" cap="none" spc="0" normalizeH="0" baseline="0" noProof="0" dirty="0">
              <a:solidFill>
                <a:srgbClr val="97B525"/>
              </a:solidFill>
              <a:effectLst/>
              <a:uLnTx/>
              <a:uFillTx/>
              <a:latin typeface="锐字云字库综艺GB" panose="02010604000000000000" pitchFamily="2" charset="-122"/>
              <a:ea typeface="锐字云字库综艺GB" panose="02010604000000000000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549038" y="-26727"/>
            <a:ext cx="6563868" cy="656386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6805448" y="1396090"/>
            <a:ext cx="187904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chemeClr val="accent2"/>
                </a:solidFill>
                <a:effectLst/>
                <a:uLnTx/>
                <a:uFillTx/>
                <a:latin typeface="锐字云字库综艺GB" panose="02010604000000000000" pitchFamily="2" charset="-122"/>
                <a:ea typeface="锐字云字库综艺GB" panose="02010604000000000000" pitchFamily="2" charset="-122"/>
                <a:cs typeface="+mn-cs"/>
              </a:rPr>
              <a:t>04</a:t>
            </a:r>
            <a:endParaRPr kumimoji="0" lang="zh-CN" altLang="en-US" sz="11500" b="0" i="0" u="none" strike="noStrike" kern="1200" cap="none" spc="0" normalizeH="0" baseline="0" noProof="0" dirty="0">
              <a:ln>
                <a:solidFill>
                  <a:prstClr val="white"/>
                </a:solidFill>
              </a:ln>
              <a:solidFill>
                <a:schemeClr val="accent2"/>
              </a:solidFill>
              <a:effectLst/>
              <a:uLnTx/>
              <a:uFillTx/>
              <a:latin typeface="锐字云字库综艺GB" panose="02010604000000000000" pitchFamily="2" charset="-122"/>
              <a:ea typeface="锐字云字库综艺GB" panose="02010604000000000000" pitchFamily="2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 rot="7326227">
            <a:off x="4586845" y="693728"/>
            <a:ext cx="724298" cy="741808"/>
            <a:chOff x="2968600" y="3051200"/>
            <a:chExt cx="1046312" cy="1053648"/>
          </a:xfrm>
        </p:grpSpPr>
        <p:sp>
          <p:nvSpPr>
            <p:cNvPr id="23" name="椭圆 22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7326227">
            <a:off x="517344" y="3801108"/>
            <a:ext cx="511755" cy="524127"/>
            <a:chOff x="2968600" y="3051200"/>
            <a:chExt cx="1046312" cy="1053648"/>
          </a:xfrm>
        </p:grpSpPr>
        <p:sp>
          <p:nvSpPr>
            <p:cNvPr id="34" name="椭圆 33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7326227">
            <a:off x="10636754" y="1839444"/>
            <a:ext cx="511755" cy="524127"/>
            <a:chOff x="2968600" y="3051200"/>
            <a:chExt cx="1046312" cy="1053648"/>
          </a:xfrm>
        </p:grpSpPr>
        <p:sp>
          <p:nvSpPr>
            <p:cNvPr id="39" name="椭圆 38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94" name="矩形 93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90" name="矩形 89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91" name="图片 90" descr="模糊的照片&#10;&#10;描述已自动生成"/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453940" y="1208888"/>
            <a:ext cx="8989317" cy="4529765"/>
          </a:xfrm>
          <a:custGeom>
            <a:avLst/>
            <a:gdLst>
              <a:gd name="connsiteX0" fmla="*/ 0 w 8989317"/>
              <a:gd name="connsiteY0" fmla="*/ 0 h 4529765"/>
              <a:gd name="connsiteX1" fmla="*/ 8989317 w 8989317"/>
              <a:gd name="connsiteY1" fmla="*/ 0 h 4529765"/>
              <a:gd name="connsiteX2" fmla="*/ 8989317 w 8989317"/>
              <a:gd name="connsiteY2" fmla="*/ 4529765 h 4529765"/>
              <a:gd name="connsiteX3" fmla="*/ 0 w 8989317"/>
              <a:gd name="connsiteY3" fmla="*/ 4529765 h 4529765"/>
              <a:gd name="connsiteX4" fmla="*/ 0 w 8989317"/>
              <a:gd name="connsiteY4" fmla="*/ 0 h 4529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89317" h="4529765">
                <a:moveTo>
                  <a:pt x="0" y="0"/>
                </a:moveTo>
                <a:lnTo>
                  <a:pt x="8989317" y="0"/>
                </a:lnTo>
                <a:lnTo>
                  <a:pt x="8989317" y="4529765"/>
                </a:lnTo>
                <a:lnTo>
                  <a:pt x="0" y="452976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41" name="矩形 640"/>
          <p:cNvSpPr/>
          <p:nvPr/>
        </p:nvSpPr>
        <p:spPr>
          <a:xfrm>
            <a:off x="2435721" y="1222814"/>
            <a:ext cx="8989317" cy="4529765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1" name="图片 700"/>
          <p:cNvPicPr>
            <a:picLocks noChangeAspect="1"/>
          </p:cNvPicPr>
          <p:nvPr/>
        </p:nvPicPr>
        <p:blipFill>
          <a:blip r:embed="rId4" cstate="screen"/>
          <a:srcRect l="13646"/>
          <a:stretch>
            <a:fillRect/>
          </a:stretch>
        </p:blipFill>
        <p:spPr>
          <a:xfrm>
            <a:off x="0" y="666519"/>
            <a:ext cx="4413737" cy="5992286"/>
          </a:xfrm>
          <a:custGeom>
            <a:avLst/>
            <a:gdLst>
              <a:gd name="connsiteX0" fmla="*/ 0 w 4413737"/>
              <a:gd name="connsiteY0" fmla="*/ 0 h 5992286"/>
              <a:gd name="connsiteX1" fmla="*/ 4413737 w 4413737"/>
              <a:gd name="connsiteY1" fmla="*/ 0 h 5992286"/>
              <a:gd name="connsiteX2" fmla="*/ 4413737 w 4413737"/>
              <a:gd name="connsiteY2" fmla="*/ 5992286 h 5992286"/>
              <a:gd name="connsiteX3" fmla="*/ 0 w 4413737"/>
              <a:gd name="connsiteY3" fmla="*/ 5992286 h 599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3737" h="5992286">
                <a:moveTo>
                  <a:pt x="0" y="0"/>
                </a:moveTo>
                <a:lnTo>
                  <a:pt x="4413737" y="0"/>
                </a:lnTo>
                <a:lnTo>
                  <a:pt x="4413737" y="5992286"/>
                </a:lnTo>
                <a:lnTo>
                  <a:pt x="0" y="5992286"/>
                </a:lnTo>
                <a:close/>
              </a:path>
            </a:pathLst>
          </a:custGeom>
          <a:effectLst>
            <a:outerShdw blurRad="50800" dist="63500" algn="l" rotWithShape="0">
              <a:prstClr val="black">
                <a:alpha val="20000"/>
              </a:prstClr>
            </a:outerShdw>
          </a:effectLst>
        </p:spPr>
      </p:pic>
      <p:grpSp>
        <p:nvGrpSpPr>
          <p:cNvPr id="642" name="组合 641"/>
          <p:cNvGrpSpPr/>
          <p:nvPr/>
        </p:nvGrpSpPr>
        <p:grpSpPr>
          <a:xfrm>
            <a:off x="4158544" y="1391740"/>
            <a:ext cx="6048375" cy="1227392"/>
            <a:chOff x="4608202" y="1402712"/>
            <a:chExt cx="6048375" cy="1227392"/>
          </a:xfrm>
        </p:grpSpPr>
        <p:grpSp>
          <p:nvGrpSpPr>
            <p:cNvPr id="605" name="组合 604"/>
            <p:cNvGrpSpPr/>
            <p:nvPr/>
          </p:nvGrpSpPr>
          <p:grpSpPr>
            <a:xfrm>
              <a:off x="4608202" y="1402712"/>
              <a:ext cx="6048375" cy="1227392"/>
              <a:chOff x="1509462" y="1432524"/>
              <a:chExt cx="8358368" cy="1394344"/>
            </a:xfrm>
          </p:grpSpPr>
          <p:sp>
            <p:nvSpPr>
              <p:cNvPr id="16" name="矩形: 圆角 15"/>
              <p:cNvSpPr/>
              <p:nvPr/>
            </p:nvSpPr>
            <p:spPr>
              <a:xfrm>
                <a:off x="1509462" y="1432524"/>
                <a:ext cx="8358368" cy="1381708"/>
              </a:xfrm>
              <a:prstGeom prst="roundRect">
                <a:avLst>
                  <a:gd name="adj" fmla="val 7525"/>
                </a:avLst>
              </a:prstGeom>
              <a:gradFill>
                <a:gsLst>
                  <a:gs pos="0">
                    <a:schemeClr val="accent2">
                      <a:alpha val="23000"/>
                    </a:schemeClr>
                  </a:gs>
                  <a:gs pos="100000">
                    <a:schemeClr val="accent2">
                      <a:alpha val="1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1527286" y="1438344"/>
                <a:ext cx="1777243" cy="1388524"/>
              </a:xfrm>
              <a:custGeom>
                <a:avLst/>
                <a:gdLst>
                  <a:gd name="connsiteX0" fmla="*/ 106629 w 2320693"/>
                  <a:gd name="connsiteY0" fmla="*/ 0 h 1416997"/>
                  <a:gd name="connsiteX1" fmla="*/ 1856992 w 2320693"/>
                  <a:gd name="connsiteY1" fmla="*/ 0 h 1416997"/>
                  <a:gd name="connsiteX2" fmla="*/ 1777275 w 2320693"/>
                  <a:gd name="connsiteY2" fmla="*/ 137506 h 1416997"/>
                  <a:gd name="connsiteX3" fmla="*/ 1741466 w 2320693"/>
                  <a:gd name="connsiteY3" fmla="*/ 335903 h 1416997"/>
                  <a:gd name="connsiteX4" fmla="*/ 2320201 w 2320693"/>
                  <a:gd name="connsiteY4" fmla="*/ 1076684 h 1416997"/>
                  <a:gd name="connsiteX5" fmla="*/ 2231493 w 2320693"/>
                  <a:gd name="connsiteY5" fmla="*/ 1386849 h 1416997"/>
                  <a:gd name="connsiteX6" fmla="*/ 2216325 w 2320693"/>
                  <a:gd name="connsiteY6" fmla="*/ 1416997 h 1416997"/>
                  <a:gd name="connsiteX7" fmla="*/ 106629 w 2320693"/>
                  <a:gd name="connsiteY7" fmla="*/ 1416997 h 1416997"/>
                  <a:gd name="connsiteX8" fmla="*/ 0 w 2320693"/>
                  <a:gd name="connsiteY8" fmla="*/ 1310368 h 1416997"/>
                  <a:gd name="connsiteX9" fmla="*/ 0 w 2320693"/>
                  <a:gd name="connsiteY9" fmla="*/ 106629 h 1416997"/>
                  <a:gd name="connsiteX10" fmla="*/ 106629 w 2320693"/>
                  <a:gd name="connsiteY10" fmla="*/ 0 h 141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0693" h="1416997">
                    <a:moveTo>
                      <a:pt x="106629" y="0"/>
                    </a:moveTo>
                    <a:lnTo>
                      <a:pt x="1856992" y="0"/>
                    </a:lnTo>
                    <a:lnTo>
                      <a:pt x="1777275" y="137506"/>
                    </a:lnTo>
                    <a:cubicBezTo>
                      <a:pt x="1746892" y="205447"/>
                      <a:pt x="1730374" y="272242"/>
                      <a:pt x="1741466" y="335903"/>
                    </a:cubicBezTo>
                    <a:cubicBezTo>
                      <a:pt x="1785836" y="590546"/>
                      <a:pt x="2339491" y="769955"/>
                      <a:pt x="2320201" y="1076684"/>
                    </a:cubicBezTo>
                    <a:cubicBezTo>
                      <a:pt x="2315379" y="1153366"/>
                      <a:pt x="2284393" y="1264411"/>
                      <a:pt x="2231493" y="1386849"/>
                    </a:cubicBezTo>
                    <a:lnTo>
                      <a:pt x="2216325" y="1416997"/>
                    </a:lnTo>
                    <a:lnTo>
                      <a:pt x="106629" y="1416997"/>
                    </a:lnTo>
                    <a:cubicBezTo>
                      <a:pt x="47739" y="1416997"/>
                      <a:pt x="0" y="1369258"/>
                      <a:pt x="0" y="1310368"/>
                    </a:cubicBezTo>
                    <a:lnTo>
                      <a:pt x="0" y="106629"/>
                    </a:lnTo>
                    <a:cubicBezTo>
                      <a:pt x="0" y="47739"/>
                      <a:pt x="47739" y="0"/>
                      <a:pt x="106629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1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122678" y="1545962"/>
              <a:ext cx="4102593" cy="904331"/>
              <a:chOff x="3286460" y="1590675"/>
              <a:chExt cx="4239082" cy="904331"/>
            </a:xfrm>
          </p:grpSpPr>
          <p:sp>
            <p:nvSpPr>
              <p:cNvPr id="3" name="ValueBack"/>
              <p:cNvSpPr/>
              <p:nvPr/>
            </p:nvSpPr>
            <p:spPr>
              <a:xfrm>
                <a:off x="3286460" y="1590675"/>
                <a:ext cx="1680610" cy="380999"/>
              </a:xfrm>
              <a:prstGeom prst="rect">
                <a:avLst/>
              </a:prstGeom>
              <a:solidFill>
                <a:schemeClr val="accent2"/>
              </a:solidFill>
              <a:ln w="50800">
                <a:solidFill>
                  <a:schemeClr val="bg1"/>
                </a:solidFill>
              </a:ln>
            </p:spPr>
            <p:txBody>
              <a:bodyPr rtlCol="0" anchor="ctr"/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理解公司战略目标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4" name="ExtraShape"/>
              <p:cNvCxnSpPr/>
              <p:nvPr/>
            </p:nvCxnSpPr>
            <p:spPr>
              <a:xfrm>
                <a:off x="5189750" y="1809750"/>
                <a:ext cx="444675" cy="0"/>
              </a:xfrm>
              <a:prstGeom prst="straightConnector1">
                <a:avLst/>
              </a:prstGeom>
              <a:ln w="50800">
                <a:solidFill>
                  <a:schemeClr val="accent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ValueBack"/>
              <p:cNvSpPr/>
              <p:nvPr/>
            </p:nvSpPr>
            <p:spPr>
              <a:xfrm>
                <a:off x="5759259" y="1590675"/>
                <a:ext cx="857258" cy="381000"/>
              </a:xfrm>
              <a:prstGeom prst="rect">
                <a:avLst/>
              </a:prstGeom>
              <a:solidFill>
                <a:schemeClr val="accent2"/>
              </a:solidFill>
              <a:ln w="50800">
                <a:solidFill>
                  <a:schemeClr val="bg1"/>
                </a:solidFill>
              </a:ln>
            </p:spPr>
            <p:txBody>
              <a:bodyPr rtlCol="0" anchor="ctr"/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找关联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" name="ExtraShape"/>
              <p:cNvSpPr/>
              <p:nvPr/>
            </p:nvSpPr>
            <p:spPr bwMode="auto">
              <a:xfrm>
                <a:off x="6926944" y="1809750"/>
                <a:ext cx="598598" cy="397775"/>
              </a:xfrm>
              <a:custGeom>
                <a:avLst/>
                <a:gdLst>
                  <a:gd name="T0" fmla="*/ 0 w 1672"/>
                  <a:gd name="T1" fmla="*/ 0 h 752"/>
                  <a:gd name="T2" fmla="*/ 1296 w 1672"/>
                  <a:gd name="T3" fmla="*/ 0 h 752"/>
                  <a:gd name="T4" fmla="*/ 1672 w 1672"/>
                  <a:gd name="T5" fmla="*/ 376 h 752"/>
                  <a:gd name="T6" fmla="*/ 1672 w 1672"/>
                  <a:gd name="T7" fmla="*/ 376 h 752"/>
                  <a:gd name="T8" fmla="*/ 1296 w 1672"/>
                  <a:gd name="T9" fmla="*/ 752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2" h="752">
                    <a:moveTo>
                      <a:pt x="0" y="0"/>
                    </a:moveTo>
                    <a:cubicBezTo>
                      <a:pt x="1296" y="0"/>
                      <a:pt x="1296" y="0"/>
                      <a:pt x="1296" y="0"/>
                    </a:cubicBezTo>
                    <a:cubicBezTo>
                      <a:pt x="1503" y="0"/>
                      <a:pt x="1672" y="169"/>
                      <a:pt x="1672" y="376"/>
                    </a:cubicBezTo>
                    <a:cubicBezTo>
                      <a:pt x="1672" y="376"/>
                      <a:pt x="1672" y="376"/>
                      <a:pt x="1672" y="376"/>
                    </a:cubicBezTo>
                    <a:cubicBezTo>
                      <a:pt x="1672" y="583"/>
                      <a:pt x="1503" y="752"/>
                      <a:pt x="1296" y="752"/>
                    </a:cubicBezTo>
                  </a:path>
                </a:pathLst>
              </a:custGeom>
              <a:noFill/>
              <a:ln w="50800" cap="flat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cxnSp>
            <p:nvCxnSpPr>
              <p:cNvPr id="7" name="ExtraShape"/>
              <p:cNvCxnSpPr/>
              <p:nvPr/>
            </p:nvCxnSpPr>
            <p:spPr>
              <a:xfrm flipH="1">
                <a:off x="7033805" y="2209353"/>
                <a:ext cx="380295" cy="0"/>
              </a:xfrm>
              <a:prstGeom prst="straightConnector1">
                <a:avLst/>
              </a:prstGeom>
              <a:ln w="50800">
                <a:solidFill>
                  <a:schemeClr val="accent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ValueBack"/>
              <p:cNvSpPr/>
              <p:nvPr/>
            </p:nvSpPr>
            <p:spPr>
              <a:xfrm>
                <a:off x="5740433" y="2103942"/>
                <a:ext cx="1121776" cy="381000"/>
              </a:xfrm>
              <a:prstGeom prst="rect">
                <a:avLst/>
              </a:prstGeom>
              <a:solidFill>
                <a:schemeClr val="accent2"/>
              </a:solidFill>
              <a:ln w="50800">
                <a:solidFill>
                  <a:schemeClr val="bg1"/>
                </a:solidFill>
              </a:ln>
            </p:spPr>
            <p:txBody>
              <a:bodyPr rtlCol="0" anchor="ctr"/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发现价值点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0" name="ExtraShape"/>
              <p:cNvCxnSpPr/>
              <p:nvPr/>
            </p:nvCxnSpPr>
            <p:spPr>
              <a:xfrm flipH="1">
                <a:off x="5163252" y="2265866"/>
                <a:ext cx="437448" cy="0"/>
              </a:xfrm>
              <a:prstGeom prst="straightConnector1">
                <a:avLst/>
              </a:prstGeom>
              <a:ln w="50800">
                <a:solidFill>
                  <a:schemeClr val="accent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ValueBack"/>
              <p:cNvSpPr/>
              <p:nvPr/>
            </p:nvSpPr>
            <p:spPr>
              <a:xfrm>
                <a:off x="3293812" y="2114006"/>
                <a:ext cx="1680609" cy="381000"/>
              </a:xfrm>
              <a:prstGeom prst="rect">
                <a:avLst/>
              </a:prstGeom>
              <a:solidFill>
                <a:schemeClr val="accent2"/>
              </a:solidFill>
              <a:ln w="50800">
                <a:solidFill>
                  <a:schemeClr val="bg1"/>
                </a:solidFill>
              </a:ln>
            </p:spPr>
            <p:txBody>
              <a:bodyPr rtlCol="0" anchor="ctr"/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调整工作重心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44" name="组合 643"/>
          <p:cNvGrpSpPr/>
          <p:nvPr/>
        </p:nvGrpSpPr>
        <p:grpSpPr>
          <a:xfrm>
            <a:off x="4183943" y="2847476"/>
            <a:ext cx="6048375" cy="1228380"/>
            <a:chOff x="1509462" y="1432524"/>
            <a:chExt cx="8358368" cy="1395466"/>
          </a:xfrm>
        </p:grpSpPr>
        <p:sp>
          <p:nvSpPr>
            <p:cNvPr id="654" name="矩形: 圆角 653"/>
            <p:cNvSpPr/>
            <p:nvPr/>
          </p:nvSpPr>
          <p:spPr>
            <a:xfrm>
              <a:off x="1509462" y="1432524"/>
              <a:ext cx="8358368" cy="1381708"/>
            </a:xfrm>
            <a:prstGeom prst="roundRect">
              <a:avLst>
                <a:gd name="adj" fmla="val 7525"/>
              </a:avLst>
            </a:pr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chemeClr val="accent2">
                    <a:alpha val="1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5" name="任意多边形: 形状 654"/>
            <p:cNvSpPr/>
            <p:nvPr/>
          </p:nvSpPr>
          <p:spPr>
            <a:xfrm flipH="1">
              <a:off x="8073316" y="1439466"/>
              <a:ext cx="1777243" cy="1388524"/>
            </a:xfrm>
            <a:custGeom>
              <a:avLst/>
              <a:gdLst>
                <a:gd name="connsiteX0" fmla="*/ 106629 w 2320693"/>
                <a:gd name="connsiteY0" fmla="*/ 0 h 1416997"/>
                <a:gd name="connsiteX1" fmla="*/ 1856992 w 2320693"/>
                <a:gd name="connsiteY1" fmla="*/ 0 h 1416997"/>
                <a:gd name="connsiteX2" fmla="*/ 1777275 w 2320693"/>
                <a:gd name="connsiteY2" fmla="*/ 137506 h 1416997"/>
                <a:gd name="connsiteX3" fmla="*/ 1741466 w 2320693"/>
                <a:gd name="connsiteY3" fmla="*/ 335903 h 1416997"/>
                <a:gd name="connsiteX4" fmla="*/ 2320201 w 2320693"/>
                <a:gd name="connsiteY4" fmla="*/ 1076684 h 1416997"/>
                <a:gd name="connsiteX5" fmla="*/ 2231493 w 2320693"/>
                <a:gd name="connsiteY5" fmla="*/ 1386849 h 1416997"/>
                <a:gd name="connsiteX6" fmla="*/ 2216325 w 2320693"/>
                <a:gd name="connsiteY6" fmla="*/ 1416997 h 1416997"/>
                <a:gd name="connsiteX7" fmla="*/ 106629 w 2320693"/>
                <a:gd name="connsiteY7" fmla="*/ 1416997 h 1416997"/>
                <a:gd name="connsiteX8" fmla="*/ 0 w 2320693"/>
                <a:gd name="connsiteY8" fmla="*/ 1310368 h 1416997"/>
                <a:gd name="connsiteX9" fmla="*/ 0 w 2320693"/>
                <a:gd name="connsiteY9" fmla="*/ 106629 h 1416997"/>
                <a:gd name="connsiteX10" fmla="*/ 106629 w 2320693"/>
                <a:gd name="connsiteY10" fmla="*/ 0 h 1416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20693" h="1416997">
                  <a:moveTo>
                    <a:pt x="106629" y="0"/>
                  </a:moveTo>
                  <a:lnTo>
                    <a:pt x="1856992" y="0"/>
                  </a:lnTo>
                  <a:lnTo>
                    <a:pt x="1777275" y="137506"/>
                  </a:lnTo>
                  <a:cubicBezTo>
                    <a:pt x="1746892" y="205447"/>
                    <a:pt x="1730374" y="272242"/>
                    <a:pt x="1741466" y="335903"/>
                  </a:cubicBezTo>
                  <a:cubicBezTo>
                    <a:pt x="1785836" y="590546"/>
                    <a:pt x="2339491" y="769955"/>
                    <a:pt x="2320201" y="1076684"/>
                  </a:cubicBezTo>
                  <a:cubicBezTo>
                    <a:pt x="2315379" y="1153366"/>
                    <a:pt x="2284393" y="1264411"/>
                    <a:pt x="2231493" y="1386849"/>
                  </a:cubicBezTo>
                  <a:lnTo>
                    <a:pt x="2216325" y="1416997"/>
                  </a:lnTo>
                  <a:lnTo>
                    <a:pt x="106629" y="1416997"/>
                  </a:lnTo>
                  <a:cubicBezTo>
                    <a:pt x="47739" y="1416997"/>
                    <a:pt x="0" y="1369258"/>
                    <a:pt x="0" y="1310368"/>
                  </a:cubicBezTo>
                  <a:lnTo>
                    <a:pt x="0" y="106629"/>
                  </a:lnTo>
                  <a:cubicBezTo>
                    <a:pt x="0" y="47739"/>
                    <a:pt x="47739" y="0"/>
                    <a:pt x="106629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>
                    <a:alpha val="1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5" name="组合 644"/>
          <p:cNvGrpSpPr/>
          <p:nvPr/>
        </p:nvGrpSpPr>
        <p:grpSpPr>
          <a:xfrm>
            <a:off x="4555419" y="3003426"/>
            <a:ext cx="4102593" cy="904331"/>
            <a:chOff x="3286460" y="1590675"/>
            <a:chExt cx="4239082" cy="904331"/>
          </a:xfrm>
        </p:grpSpPr>
        <p:sp>
          <p:nvSpPr>
            <p:cNvPr id="646" name="ValueBack"/>
            <p:cNvSpPr/>
            <p:nvPr/>
          </p:nvSpPr>
          <p:spPr>
            <a:xfrm>
              <a:off x="3286460" y="1590675"/>
              <a:ext cx="1680610" cy="380999"/>
            </a:xfrm>
            <a:prstGeom prst="rect">
              <a:avLst/>
            </a:prstGeom>
            <a:solidFill>
              <a:schemeClr val="accent2"/>
            </a:solidFill>
            <a:ln w="50800">
              <a:solidFill>
                <a:schemeClr val="bg1"/>
              </a:solidFill>
            </a:ln>
          </p:spPr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时刻关注标杆项目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647" name="ExtraShape"/>
            <p:cNvCxnSpPr/>
            <p:nvPr/>
          </p:nvCxnSpPr>
          <p:spPr>
            <a:xfrm>
              <a:off x="5189750" y="1809750"/>
              <a:ext cx="444675" cy="0"/>
            </a:xfrm>
            <a:prstGeom prst="straightConnector1">
              <a:avLst/>
            </a:prstGeom>
            <a:ln w="508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8" name="ValueBack"/>
            <p:cNvSpPr/>
            <p:nvPr/>
          </p:nvSpPr>
          <p:spPr>
            <a:xfrm>
              <a:off x="5759259" y="1590675"/>
              <a:ext cx="857258" cy="381000"/>
            </a:xfrm>
            <a:prstGeom prst="rect">
              <a:avLst/>
            </a:prstGeom>
            <a:solidFill>
              <a:schemeClr val="accent2"/>
            </a:solidFill>
            <a:ln w="50800">
              <a:solidFill>
                <a:schemeClr val="bg1"/>
              </a:solidFill>
            </a:ln>
          </p:spPr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找差距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649" name="ExtraShape"/>
            <p:cNvSpPr/>
            <p:nvPr/>
          </p:nvSpPr>
          <p:spPr bwMode="auto">
            <a:xfrm>
              <a:off x="6926944" y="1809750"/>
              <a:ext cx="598598" cy="397775"/>
            </a:xfrm>
            <a:custGeom>
              <a:avLst/>
              <a:gdLst>
                <a:gd name="T0" fmla="*/ 0 w 1672"/>
                <a:gd name="T1" fmla="*/ 0 h 752"/>
                <a:gd name="T2" fmla="*/ 1296 w 1672"/>
                <a:gd name="T3" fmla="*/ 0 h 752"/>
                <a:gd name="T4" fmla="*/ 1672 w 1672"/>
                <a:gd name="T5" fmla="*/ 376 h 752"/>
                <a:gd name="T6" fmla="*/ 1672 w 1672"/>
                <a:gd name="T7" fmla="*/ 376 h 752"/>
                <a:gd name="T8" fmla="*/ 1296 w 1672"/>
                <a:gd name="T9" fmla="*/ 752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2" h="752">
                  <a:moveTo>
                    <a:pt x="0" y="0"/>
                  </a:moveTo>
                  <a:cubicBezTo>
                    <a:pt x="1296" y="0"/>
                    <a:pt x="1296" y="0"/>
                    <a:pt x="1296" y="0"/>
                  </a:cubicBezTo>
                  <a:cubicBezTo>
                    <a:pt x="1503" y="0"/>
                    <a:pt x="1672" y="169"/>
                    <a:pt x="1672" y="376"/>
                  </a:cubicBezTo>
                  <a:cubicBezTo>
                    <a:pt x="1672" y="376"/>
                    <a:pt x="1672" y="376"/>
                    <a:pt x="1672" y="376"/>
                  </a:cubicBezTo>
                  <a:cubicBezTo>
                    <a:pt x="1672" y="583"/>
                    <a:pt x="1503" y="752"/>
                    <a:pt x="1296" y="752"/>
                  </a:cubicBezTo>
                </a:path>
              </a:pathLst>
            </a:custGeom>
            <a:noFill/>
            <a:ln w="508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cxnSp>
          <p:nvCxnSpPr>
            <p:cNvPr id="650" name="ExtraShape"/>
            <p:cNvCxnSpPr/>
            <p:nvPr/>
          </p:nvCxnSpPr>
          <p:spPr>
            <a:xfrm flipH="1">
              <a:off x="7033805" y="2209353"/>
              <a:ext cx="380295" cy="0"/>
            </a:xfrm>
            <a:prstGeom prst="straightConnector1">
              <a:avLst/>
            </a:prstGeom>
            <a:ln w="508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1" name="ValueBack"/>
            <p:cNvSpPr/>
            <p:nvPr/>
          </p:nvSpPr>
          <p:spPr>
            <a:xfrm>
              <a:off x="5740433" y="2103942"/>
              <a:ext cx="1121776" cy="381000"/>
            </a:xfrm>
            <a:prstGeom prst="rect">
              <a:avLst/>
            </a:prstGeom>
            <a:solidFill>
              <a:schemeClr val="accent2"/>
            </a:solidFill>
            <a:ln w="50800">
              <a:solidFill>
                <a:schemeClr val="bg1"/>
              </a:solidFill>
            </a:ln>
          </p:spPr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发现隐患点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652" name="ExtraShape"/>
            <p:cNvCxnSpPr/>
            <p:nvPr/>
          </p:nvCxnSpPr>
          <p:spPr>
            <a:xfrm flipH="1">
              <a:off x="5163252" y="2265866"/>
              <a:ext cx="437448" cy="0"/>
            </a:xfrm>
            <a:prstGeom prst="straightConnector1">
              <a:avLst/>
            </a:prstGeom>
            <a:ln w="508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3" name="ValueBack"/>
            <p:cNvSpPr/>
            <p:nvPr/>
          </p:nvSpPr>
          <p:spPr>
            <a:xfrm>
              <a:off x="3293812" y="2114006"/>
              <a:ext cx="1680609" cy="381000"/>
            </a:xfrm>
            <a:prstGeom prst="rect">
              <a:avLst/>
            </a:prstGeom>
            <a:solidFill>
              <a:schemeClr val="accent2"/>
            </a:solidFill>
            <a:ln w="50800">
              <a:solidFill>
                <a:schemeClr val="bg1"/>
              </a:solidFill>
            </a:ln>
          </p:spPr>
          <p:txBody>
            <a:bodyPr rtlCol="0" anchor="ctr"/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</a:rPr>
                <a:t>优化工作流程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6" name="组合 655"/>
          <p:cNvGrpSpPr/>
          <p:nvPr/>
        </p:nvGrpSpPr>
        <p:grpSpPr>
          <a:xfrm>
            <a:off x="4195067" y="4337657"/>
            <a:ext cx="6048375" cy="1227392"/>
            <a:chOff x="4608202" y="1402712"/>
            <a:chExt cx="6048375" cy="1227392"/>
          </a:xfrm>
        </p:grpSpPr>
        <p:grpSp>
          <p:nvGrpSpPr>
            <p:cNvPr id="657" name="组合 656"/>
            <p:cNvGrpSpPr/>
            <p:nvPr/>
          </p:nvGrpSpPr>
          <p:grpSpPr>
            <a:xfrm>
              <a:off x="4608202" y="1402712"/>
              <a:ext cx="6048375" cy="1227392"/>
              <a:chOff x="1509462" y="1432524"/>
              <a:chExt cx="8358368" cy="1394344"/>
            </a:xfrm>
          </p:grpSpPr>
          <p:sp>
            <p:nvSpPr>
              <p:cNvPr id="667" name="矩形: 圆角 666"/>
              <p:cNvSpPr/>
              <p:nvPr/>
            </p:nvSpPr>
            <p:spPr>
              <a:xfrm>
                <a:off x="1509462" y="1432524"/>
                <a:ext cx="8358368" cy="1381708"/>
              </a:xfrm>
              <a:prstGeom prst="roundRect">
                <a:avLst>
                  <a:gd name="adj" fmla="val 7525"/>
                </a:avLst>
              </a:prstGeom>
              <a:gradFill>
                <a:gsLst>
                  <a:gs pos="0">
                    <a:schemeClr val="accent2">
                      <a:alpha val="23000"/>
                    </a:schemeClr>
                  </a:gs>
                  <a:gs pos="100000">
                    <a:schemeClr val="accent2">
                      <a:alpha val="1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68" name="任意多边形: 形状 667"/>
              <p:cNvSpPr/>
              <p:nvPr/>
            </p:nvSpPr>
            <p:spPr>
              <a:xfrm>
                <a:off x="1527286" y="1438344"/>
                <a:ext cx="1777243" cy="1388524"/>
              </a:xfrm>
              <a:custGeom>
                <a:avLst/>
                <a:gdLst>
                  <a:gd name="connsiteX0" fmla="*/ 106629 w 2320693"/>
                  <a:gd name="connsiteY0" fmla="*/ 0 h 1416997"/>
                  <a:gd name="connsiteX1" fmla="*/ 1856992 w 2320693"/>
                  <a:gd name="connsiteY1" fmla="*/ 0 h 1416997"/>
                  <a:gd name="connsiteX2" fmla="*/ 1777275 w 2320693"/>
                  <a:gd name="connsiteY2" fmla="*/ 137506 h 1416997"/>
                  <a:gd name="connsiteX3" fmla="*/ 1741466 w 2320693"/>
                  <a:gd name="connsiteY3" fmla="*/ 335903 h 1416997"/>
                  <a:gd name="connsiteX4" fmla="*/ 2320201 w 2320693"/>
                  <a:gd name="connsiteY4" fmla="*/ 1076684 h 1416997"/>
                  <a:gd name="connsiteX5" fmla="*/ 2231493 w 2320693"/>
                  <a:gd name="connsiteY5" fmla="*/ 1386849 h 1416997"/>
                  <a:gd name="connsiteX6" fmla="*/ 2216325 w 2320693"/>
                  <a:gd name="connsiteY6" fmla="*/ 1416997 h 1416997"/>
                  <a:gd name="connsiteX7" fmla="*/ 106629 w 2320693"/>
                  <a:gd name="connsiteY7" fmla="*/ 1416997 h 1416997"/>
                  <a:gd name="connsiteX8" fmla="*/ 0 w 2320693"/>
                  <a:gd name="connsiteY8" fmla="*/ 1310368 h 1416997"/>
                  <a:gd name="connsiteX9" fmla="*/ 0 w 2320693"/>
                  <a:gd name="connsiteY9" fmla="*/ 106629 h 1416997"/>
                  <a:gd name="connsiteX10" fmla="*/ 106629 w 2320693"/>
                  <a:gd name="connsiteY10" fmla="*/ 0 h 141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0693" h="1416997">
                    <a:moveTo>
                      <a:pt x="106629" y="0"/>
                    </a:moveTo>
                    <a:lnTo>
                      <a:pt x="1856992" y="0"/>
                    </a:lnTo>
                    <a:lnTo>
                      <a:pt x="1777275" y="137506"/>
                    </a:lnTo>
                    <a:cubicBezTo>
                      <a:pt x="1746892" y="205447"/>
                      <a:pt x="1730374" y="272242"/>
                      <a:pt x="1741466" y="335903"/>
                    </a:cubicBezTo>
                    <a:cubicBezTo>
                      <a:pt x="1785836" y="590546"/>
                      <a:pt x="2339491" y="769955"/>
                      <a:pt x="2320201" y="1076684"/>
                    </a:cubicBezTo>
                    <a:cubicBezTo>
                      <a:pt x="2315379" y="1153366"/>
                      <a:pt x="2284393" y="1264411"/>
                      <a:pt x="2231493" y="1386849"/>
                    </a:cubicBezTo>
                    <a:lnTo>
                      <a:pt x="2216325" y="1416997"/>
                    </a:lnTo>
                    <a:lnTo>
                      <a:pt x="106629" y="1416997"/>
                    </a:lnTo>
                    <a:cubicBezTo>
                      <a:pt x="47739" y="1416997"/>
                      <a:pt x="0" y="1369258"/>
                      <a:pt x="0" y="1310368"/>
                    </a:cubicBezTo>
                    <a:lnTo>
                      <a:pt x="0" y="106629"/>
                    </a:lnTo>
                    <a:cubicBezTo>
                      <a:pt x="0" y="47739"/>
                      <a:pt x="47739" y="0"/>
                      <a:pt x="106629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1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8" name="组合 657"/>
            <p:cNvGrpSpPr/>
            <p:nvPr/>
          </p:nvGrpSpPr>
          <p:grpSpPr>
            <a:xfrm>
              <a:off x="6122678" y="1545962"/>
              <a:ext cx="4102593" cy="904331"/>
              <a:chOff x="3286460" y="1590675"/>
              <a:chExt cx="4239082" cy="904331"/>
            </a:xfrm>
          </p:grpSpPr>
          <p:sp>
            <p:nvSpPr>
              <p:cNvPr id="659" name="ValueBack"/>
              <p:cNvSpPr/>
              <p:nvPr/>
            </p:nvSpPr>
            <p:spPr>
              <a:xfrm>
                <a:off x="3286460" y="1590675"/>
                <a:ext cx="1680610" cy="380999"/>
              </a:xfrm>
              <a:prstGeom prst="rect">
                <a:avLst/>
              </a:prstGeom>
              <a:solidFill>
                <a:schemeClr val="accent2"/>
              </a:solidFill>
              <a:ln w="50800">
                <a:solidFill>
                  <a:schemeClr val="bg1"/>
                </a:solidFill>
              </a:ln>
            </p:spPr>
            <p:txBody>
              <a:bodyPr rtlCol="0" anchor="ctr"/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牢牢跟进环境变化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660" name="ExtraShape"/>
              <p:cNvCxnSpPr/>
              <p:nvPr/>
            </p:nvCxnSpPr>
            <p:spPr>
              <a:xfrm>
                <a:off x="5189750" y="1809750"/>
                <a:ext cx="444675" cy="0"/>
              </a:xfrm>
              <a:prstGeom prst="straightConnector1">
                <a:avLst/>
              </a:prstGeom>
              <a:ln w="50800">
                <a:solidFill>
                  <a:schemeClr val="accent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1" name="ValueBack"/>
              <p:cNvSpPr/>
              <p:nvPr/>
            </p:nvSpPr>
            <p:spPr>
              <a:xfrm>
                <a:off x="5759259" y="1590675"/>
                <a:ext cx="857258" cy="381000"/>
              </a:xfrm>
              <a:prstGeom prst="rect">
                <a:avLst/>
              </a:prstGeom>
              <a:solidFill>
                <a:schemeClr val="accent2"/>
              </a:solidFill>
              <a:ln w="50800">
                <a:solidFill>
                  <a:schemeClr val="bg1"/>
                </a:solidFill>
              </a:ln>
            </p:spPr>
            <p:txBody>
              <a:bodyPr rtlCol="0" anchor="ctr"/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找机会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62" name="ExtraShape"/>
              <p:cNvSpPr/>
              <p:nvPr/>
            </p:nvSpPr>
            <p:spPr bwMode="auto">
              <a:xfrm>
                <a:off x="6926944" y="1809750"/>
                <a:ext cx="598598" cy="397775"/>
              </a:xfrm>
              <a:custGeom>
                <a:avLst/>
                <a:gdLst>
                  <a:gd name="T0" fmla="*/ 0 w 1672"/>
                  <a:gd name="T1" fmla="*/ 0 h 752"/>
                  <a:gd name="T2" fmla="*/ 1296 w 1672"/>
                  <a:gd name="T3" fmla="*/ 0 h 752"/>
                  <a:gd name="T4" fmla="*/ 1672 w 1672"/>
                  <a:gd name="T5" fmla="*/ 376 h 752"/>
                  <a:gd name="T6" fmla="*/ 1672 w 1672"/>
                  <a:gd name="T7" fmla="*/ 376 h 752"/>
                  <a:gd name="T8" fmla="*/ 1296 w 1672"/>
                  <a:gd name="T9" fmla="*/ 752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2" h="752">
                    <a:moveTo>
                      <a:pt x="0" y="0"/>
                    </a:moveTo>
                    <a:cubicBezTo>
                      <a:pt x="1296" y="0"/>
                      <a:pt x="1296" y="0"/>
                      <a:pt x="1296" y="0"/>
                    </a:cubicBezTo>
                    <a:cubicBezTo>
                      <a:pt x="1503" y="0"/>
                      <a:pt x="1672" y="169"/>
                      <a:pt x="1672" y="376"/>
                    </a:cubicBezTo>
                    <a:cubicBezTo>
                      <a:pt x="1672" y="376"/>
                      <a:pt x="1672" y="376"/>
                      <a:pt x="1672" y="376"/>
                    </a:cubicBezTo>
                    <a:cubicBezTo>
                      <a:pt x="1672" y="583"/>
                      <a:pt x="1503" y="752"/>
                      <a:pt x="1296" y="752"/>
                    </a:cubicBezTo>
                  </a:path>
                </a:pathLst>
              </a:custGeom>
              <a:noFill/>
              <a:ln w="50800" cap="flat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cxnSp>
            <p:nvCxnSpPr>
              <p:cNvPr id="663" name="ExtraShape"/>
              <p:cNvCxnSpPr/>
              <p:nvPr/>
            </p:nvCxnSpPr>
            <p:spPr>
              <a:xfrm flipH="1">
                <a:off x="7033805" y="2209353"/>
                <a:ext cx="380295" cy="0"/>
              </a:xfrm>
              <a:prstGeom prst="straightConnector1">
                <a:avLst/>
              </a:prstGeom>
              <a:ln w="50800">
                <a:solidFill>
                  <a:schemeClr val="accent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4" name="ValueBack"/>
              <p:cNvSpPr/>
              <p:nvPr/>
            </p:nvSpPr>
            <p:spPr>
              <a:xfrm>
                <a:off x="5740433" y="2103942"/>
                <a:ext cx="1121776" cy="381000"/>
              </a:xfrm>
              <a:prstGeom prst="rect">
                <a:avLst/>
              </a:prstGeom>
              <a:solidFill>
                <a:schemeClr val="accent2"/>
              </a:solidFill>
              <a:ln w="50800">
                <a:solidFill>
                  <a:schemeClr val="bg1"/>
                </a:solidFill>
              </a:ln>
            </p:spPr>
            <p:txBody>
              <a:bodyPr rtlCol="0" anchor="ctr"/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把握时间点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665" name="ExtraShape"/>
              <p:cNvCxnSpPr/>
              <p:nvPr/>
            </p:nvCxnSpPr>
            <p:spPr>
              <a:xfrm flipH="1">
                <a:off x="5163252" y="2265866"/>
                <a:ext cx="437448" cy="0"/>
              </a:xfrm>
              <a:prstGeom prst="straightConnector1">
                <a:avLst/>
              </a:prstGeom>
              <a:ln w="50800">
                <a:solidFill>
                  <a:schemeClr val="accent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6" name="ValueBack"/>
              <p:cNvSpPr/>
              <p:nvPr/>
            </p:nvSpPr>
            <p:spPr>
              <a:xfrm>
                <a:off x="3293812" y="2114006"/>
                <a:ext cx="1680609" cy="381000"/>
              </a:xfrm>
              <a:prstGeom prst="rect">
                <a:avLst/>
              </a:prstGeom>
              <a:solidFill>
                <a:schemeClr val="accent2"/>
              </a:solidFill>
              <a:ln w="50800">
                <a:solidFill>
                  <a:schemeClr val="bg1"/>
                </a:solidFill>
              </a:ln>
            </p:spPr>
            <p:txBody>
              <a:bodyPr rtlCol="0" anchor="ctr"/>
              <a:lstStyle/>
              <a:p>
                <a:pPr algn="dist"/>
                <a:r>
                  <a:rPr lang="zh-CN" altLang="en-US" sz="1400" dirty="0">
                    <a:solidFill>
                      <a:schemeClr val="bg1"/>
                    </a:solidFill>
                  </a:rPr>
                  <a:t>创新与延续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71" name="组合 670"/>
          <p:cNvGrpSpPr/>
          <p:nvPr/>
        </p:nvGrpSpPr>
        <p:grpSpPr>
          <a:xfrm>
            <a:off x="4216965" y="1461494"/>
            <a:ext cx="1074407" cy="1015009"/>
            <a:chOff x="2531091" y="939494"/>
            <a:chExt cx="1074407" cy="1015009"/>
          </a:xfrm>
        </p:grpSpPr>
        <p:sp>
          <p:nvSpPr>
            <p:cNvPr id="672" name="矩形 671"/>
            <p:cNvSpPr/>
            <p:nvPr/>
          </p:nvSpPr>
          <p:spPr>
            <a:xfrm>
              <a:off x="2531091" y="1427240"/>
              <a:ext cx="1061509" cy="5136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ln>
                    <a:gradFill>
                      <a:gsLst>
                        <a:gs pos="0">
                          <a:schemeClr val="bg1">
                            <a:alpha val="71000"/>
                          </a:schemeClr>
                        </a:gs>
                        <a:gs pos="100000">
                          <a:schemeClr val="bg1">
                            <a:alpha val="51000"/>
                          </a:schemeClr>
                        </a:gs>
                      </a:gsLst>
                      <a:lin ang="600000" scaled="0"/>
                    </a:gradFill>
                  </a:ln>
                  <a:noFill/>
                  <a:latin typeface="+mj-ea"/>
                  <a:ea typeface="+mj-ea"/>
                </a:rPr>
                <a:t>STEP 1</a:t>
              </a:r>
              <a:endParaRPr lang="en-US" altLang="zh-CN" sz="2000" b="1" dirty="0">
                <a:ln>
                  <a:gradFill>
                    <a:gsLst>
                      <a:gs pos="0">
                        <a:schemeClr val="bg1">
                          <a:alpha val="71000"/>
                        </a:schemeClr>
                      </a:gs>
                      <a:gs pos="100000">
                        <a:schemeClr val="bg1">
                          <a:alpha val="51000"/>
                        </a:schemeClr>
                      </a:gs>
                    </a:gsLst>
                    <a:lin ang="600000" scaled="0"/>
                  </a:gra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673" name="椭圆 672"/>
            <p:cNvSpPr/>
            <p:nvPr/>
          </p:nvSpPr>
          <p:spPr>
            <a:xfrm>
              <a:off x="2644842" y="939494"/>
              <a:ext cx="539836" cy="539836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674" name="矩形 673"/>
            <p:cNvSpPr/>
            <p:nvPr/>
          </p:nvSpPr>
          <p:spPr>
            <a:xfrm>
              <a:off x="2543990" y="1440901"/>
              <a:ext cx="1061508" cy="5136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  <a:ea typeface="+mj-ea"/>
                </a:rPr>
                <a:t>STEP 1</a:t>
              </a:r>
              <a:endParaRPr lang="en-US" altLang="zh-CN" sz="2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75" name="iconfont-1186-600061"/>
          <p:cNvSpPr/>
          <p:nvPr/>
        </p:nvSpPr>
        <p:spPr>
          <a:xfrm>
            <a:off x="4486353" y="1614617"/>
            <a:ext cx="261367" cy="237649"/>
          </a:xfrm>
          <a:custGeom>
            <a:avLst/>
            <a:gdLst>
              <a:gd name="T0" fmla="*/ 56 w 12800"/>
              <a:gd name="T1" fmla="*/ 0 h 11520"/>
              <a:gd name="T2" fmla="*/ 0 w 12800"/>
              <a:gd name="T3" fmla="*/ 11464 h 11520"/>
              <a:gd name="T4" fmla="*/ 2337 w 12800"/>
              <a:gd name="T5" fmla="*/ 11520 h 11520"/>
              <a:gd name="T6" fmla="*/ 4424 w 12800"/>
              <a:gd name="T7" fmla="*/ 9322 h 11520"/>
              <a:gd name="T8" fmla="*/ 6706 w 12800"/>
              <a:gd name="T9" fmla="*/ 11520 h 11520"/>
              <a:gd name="T10" fmla="*/ 6762 w 12800"/>
              <a:gd name="T11" fmla="*/ 83 h 11520"/>
              <a:gd name="T12" fmla="*/ 2894 w 12800"/>
              <a:gd name="T13" fmla="*/ 7652 h 11520"/>
              <a:gd name="T14" fmla="*/ 1280 w 12800"/>
              <a:gd name="T15" fmla="*/ 6066 h 11520"/>
              <a:gd name="T16" fmla="*/ 2894 w 12800"/>
              <a:gd name="T17" fmla="*/ 7652 h 11520"/>
              <a:gd name="T18" fmla="*/ 1280 w 12800"/>
              <a:gd name="T19" fmla="*/ 5287 h 11520"/>
              <a:gd name="T20" fmla="*/ 2894 w 12800"/>
              <a:gd name="T21" fmla="*/ 3701 h 11520"/>
              <a:gd name="T22" fmla="*/ 2894 w 12800"/>
              <a:gd name="T23" fmla="*/ 2922 h 11520"/>
              <a:gd name="T24" fmla="*/ 1280 w 12800"/>
              <a:gd name="T25" fmla="*/ 1336 h 11520"/>
              <a:gd name="T26" fmla="*/ 2894 w 12800"/>
              <a:gd name="T27" fmla="*/ 2922 h 11520"/>
              <a:gd name="T28" fmla="*/ 3840 w 12800"/>
              <a:gd name="T29" fmla="*/ 7652 h 11520"/>
              <a:gd name="T30" fmla="*/ 5454 w 12800"/>
              <a:gd name="T31" fmla="*/ 6066 h 11520"/>
              <a:gd name="T32" fmla="*/ 5454 w 12800"/>
              <a:gd name="T33" fmla="*/ 5287 h 11520"/>
              <a:gd name="T34" fmla="*/ 3840 w 12800"/>
              <a:gd name="T35" fmla="*/ 3701 h 11520"/>
              <a:gd name="T36" fmla="*/ 5454 w 12800"/>
              <a:gd name="T37" fmla="*/ 5287 h 11520"/>
              <a:gd name="T38" fmla="*/ 3840 w 12800"/>
              <a:gd name="T39" fmla="*/ 2922 h 11520"/>
              <a:gd name="T40" fmla="*/ 5454 w 12800"/>
              <a:gd name="T41" fmla="*/ 1336 h 11520"/>
              <a:gd name="T42" fmla="*/ 12466 w 12800"/>
              <a:gd name="T43" fmla="*/ 3701 h 11520"/>
              <a:gd name="T44" fmla="*/ 7763 w 12800"/>
              <a:gd name="T45" fmla="*/ 4035 h 11520"/>
              <a:gd name="T46" fmla="*/ 7791 w 12800"/>
              <a:gd name="T47" fmla="*/ 11492 h 11520"/>
              <a:gd name="T48" fmla="*/ 9544 w 12800"/>
              <a:gd name="T49" fmla="*/ 10045 h 11520"/>
              <a:gd name="T50" fmla="*/ 11019 w 12800"/>
              <a:gd name="T51" fmla="*/ 11492 h 11520"/>
              <a:gd name="T52" fmla="*/ 12772 w 12800"/>
              <a:gd name="T53" fmla="*/ 11464 h 11520"/>
              <a:gd name="T54" fmla="*/ 12466 w 12800"/>
              <a:gd name="T55" fmla="*/ 3701 h 11520"/>
              <a:gd name="T56" fmla="*/ 8403 w 12800"/>
              <a:gd name="T57" fmla="*/ 8821 h 11520"/>
              <a:gd name="T58" fmla="*/ 12104 w 12800"/>
              <a:gd name="T59" fmla="*/ 8042 h 11520"/>
              <a:gd name="T60" fmla="*/ 12104 w 12800"/>
              <a:gd name="T61" fmla="*/ 7263 h 11520"/>
              <a:gd name="T62" fmla="*/ 8403 w 12800"/>
              <a:gd name="T63" fmla="*/ 6483 h 11520"/>
              <a:gd name="T64" fmla="*/ 12104 w 12800"/>
              <a:gd name="T65" fmla="*/ 7263 h 11520"/>
              <a:gd name="T66" fmla="*/ 8403 w 12800"/>
              <a:gd name="T67" fmla="*/ 5677 h 11520"/>
              <a:gd name="T68" fmla="*/ 12104 w 12800"/>
              <a:gd name="T69" fmla="*/ 4897 h 11520"/>
              <a:gd name="T70" fmla="*/ 12104 w 12800"/>
              <a:gd name="T71" fmla="*/ 5677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00" h="11520">
                <a:moveTo>
                  <a:pt x="6706" y="0"/>
                </a:moveTo>
                <a:lnTo>
                  <a:pt x="56" y="0"/>
                </a:lnTo>
                <a:cubicBezTo>
                  <a:pt x="28" y="0"/>
                  <a:pt x="0" y="28"/>
                  <a:pt x="0" y="83"/>
                </a:cubicBezTo>
                <a:lnTo>
                  <a:pt x="0" y="11464"/>
                </a:lnTo>
                <a:cubicBezTo>
                  <a:pt x="0" y="11492"/>
                  <a:pt x="28" y="11520"/>
                  <a:pt x="56" y="11520"/>
                </a:cubicBezTo>
                <a:lnTo>
                  <a:pt x="2337" y="11520"/>
                </a:lnTo>
                <a:lnTo>
                  <a:pt x="2337" y="9322"/>
                </a:lnTo>
                <a:lnTo>
                  <a:pt x="4424" y="9322"/>
                </a:lnTo>
                <a:lnTo>
                  <a:pt x="4424" y="11520"/>
                </a:lnTo>
                <a:lnTo>
                  <a:pt x="6706" y="11520"/>
                </a:lnTo>
                <a:cubicBezTo>
                  <a:pt x="6734" y="11520"/>
                  <a:pt x="6762" y="11492"/>
                  <a:pt x="6762" y="11464"/>
                </a:cubicBezTo>
                <a:lnTo>
                  <a:pt x="6762" y="83"/>
                </a:lnTo>
                <a:cubicBezTo>
                  <a:pt x="6762" y="28"/>
                  <a:pt x="6734" y="0"/>
                  <a:pt x="6706" y="0"/>
                </a:cubicBezTo>
                <a:close/>
                <a:moveTo>
                  <a:pt x="2894" y="7652"/>
                </a:moveTo>
                <a:lnTo>
                  <a:pt x="1280" y="7652"/>
                </a:lnTo>
                <a:lnTo>
                  <a:pt x="1280" y="6066"/>
                </a:lnTo>
                <a:lnTo>
                  <a:pt x="2894" y="6066"/>
                </a:lnTo>
                <a:lnTo>
                  <a:pt x="2894" y="7652"/>
                </a:lnTo>
                <a:close/>
                <a:moveTo>
                  <a:pt x="2894" y="5287"/>
                </a:moveTo>
                <a:lnTo>
                  <a:pt x="1280" y="5287"/>
                </a:lnTo>
                <a:lnTo>
                  <a:pt x="1280" y="3701"/>
                </a:lnTo>
                <a:lnTo>
                  <a:pt x="2894" y="3701"/>
                </a:lnTo>
                <a:lnTo>
                  <a:pt x="2894" y="5287"/>
                </a:lnTo>
                <a:close/>
                <a:moveTo>
                  <a:pt x="2894" y="2922"/>
                </a:moveTo>
                <a:lnTo>
                  <a:pt x="1280" y="2922"/>
                </a:lnTo>
                <a:lnTo>
                  <a:pt x="1280" y="1336"/>
                </a:lnTo>
                <a:lnTo>
                  <a:pt x="2894" y="1336"/>
                </a:lnTo>
                <a:lnTo>
                  <a:pt x="2894" y="2922"/>
                </a:lnTo>
                <a:close/>
                <a:moveTo>
                  <a:pt x="5454" y="7652"/>
                </a:moveTo>
                <a:lnTo>
                  <a:pt x="3840" y="7652"/>
                </a:lnTo>
                <a:lnTo>
                  <a:pt x="3840" y="6066"/>
                </a:lnTo>
                <a:lnTo>
                  <a:pt x="5454" y="6066"/>
                </a:lnTo>
                <a:lnTo>
                  <a:pt x="5454" y="7652"/>
                </a:lnTo>
                <a:close/>
                <a:moveTo>
                  <a:pt x="5454" y="5287"/>
                </a:moveTo>
                <a:lnTo>
                  <a:pt x="3840" y="5287"/>
                </a:lnTo>
                <a:lnTo>
                  <a:pt x="3840" y="3701"/>
                </a:lnTo>
                <a:lnTo>
                  <a:pt x="5454" y="3701"/>
                </a:lnTo>
                <a:lnTo>
                  <a:pt x="5454" y="5287"/>
                </a:lnTo>
                <a:close/>
                <a:moveTo>
                  <a:pt x="5454" y="2922"/>
                </a:moveTo>
                <a:lnTo>
                  <a:pt x="3840" y="2922"/>
                </a:lnTo>
                <a:lnTo>
                  <a:pt x="3840" y="1336"/>
                </a:lnTo>
                <a:lnTo>
                  <a:pt x="5454" y="1336"/>
                </a:lnTo>
                <a:lnTo>
                  <a:pt x="5454" y="2922"/>
                </a:lnTo>
                <a:close/>
                <a:moveTo>
                  <a:pt x="12466" y="3701"/>
                </a:moveTo>
                <a:lnTo>
                  <a:pt x="8097" y="3701"/>
                </a:lnTo>
                <a:cubicBezTo>
                  <a:pt x="7903" y="3701"/>
                  <a:pt x="7763" y="3840"/>
                  <a:pt x="7763" y="4035"/>
                </a:cubicBezTo>
                <a:lnTo>
                  <a:pt x="7763" y="11464"/>
                </a:lnTo>
                <a:cubicBezTo>
                  <a:pt x="7763" y="11492"/>
                  <a:pt x="7791" y="11492"/>
                  <a:pt x="7791" y="11492"/>
                </a:cubicBezTo>
                <a:lnTo>
                  <a:pt x="9544" y="11492"/>
                </a:lnTo>
                <a:lnTo>
                  <a:pt x="9544" y="10045"/>
                </a:lnTo>
                <a:lnTo>
                  <a:pt x="11019" y="10045"/>
                </a:lnTo>
                <a:lnTo>
                  <a:pt x="11019" y="11492"/>
                </a:lnTo>
                <a:lnTo>
                  <a:pt x="12744" y="11492"/>
                </a:lnTo>
                <a:cubicBezTo>
                  <a:pt x="12772" y="11492"/>
                  <a:pt x="12772" y="11464"/>
                  <a:pt x="12772" y="11464"/>
                </a:cubicBezTo>
                <a:lnTo>
                  <a:pt x="12772" y="4035"/>
                </a:lnTo>
                <a:cubicBezTo>
                  <a:pt x="12800" y="3868"/>
                  <a:pt x="12633" y="3701"/>
                  <a:pt x="12466" y="3701"/>
                </a:cubicBezTo>
                <a:close/>
                <a:moveTo>
                  <a:pt x="12104" y="8821"/>
                </a:moveTo>
                <a:lnTo>
                  <a:pt x="8403" y="8821"/>
                </a:lnTo>
                <a:lnTo>
                  <a:pt x="8403" y="8042"/>
                </a:lnTo>
                <a:lnTo>
                  <a:pt x="12104" y="8042"/>
                </a:lnTo>
                <a:lnTo>
                  <a:pt x="12104" y="8821"/>
                </a:lnTo>
                <a:close/>
                <a:moveTo>
                  <a:pt x="12104" y="7263"/>
                </a:moveTo>
                <a:lnTo>
                  <a:pt x="8403" y="7263"/>
                </a:lnTo>
                <a:lnTo>
                  <a:pt x="8403" y="6483"/>
                </a:lnTo>
                <a:lnTo>
                  <a:pt x="12104" y="6483"/>
                </a:lnTo>
                <a:lnTo>
                  <a:pt x="12104" y="7263"/>
                </a:lnTo>
                <a:close/>
                <a:moveTo>
                  <a:pt x="12104" y="5677"/>
                </a:moveTo>
                <a:lnTo>
                  <a:pt x="8403" y="5677"/>
                </a:lnTo>
                <a:lnTo>
                  <a:pt x="8403" y="4897"/>
                </a:lnTo>
                <a:lnTo>
                  <a:pt x="12104" y="4897"/>
                </a:lnTo>
                <a:lnTo>
                  <a:pt x="12104" y="5677"/>
                </a:lnTo>
                <a:close/>
                <a:moveTo>
                  <a:pt x="12104" y="567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微软雅黑" panose="020B0503020204020204" charset="-122"/>
            </a:endParaRPr>
          </a:p>
        </p:txBody>
      </p:sp>
      <p:grpSp>
        <p:nvGrpSpPr>
          <p:cNvPr id="676" name="组合 675"/>
          <p:cNvGrpSpPr/>
          <p:nvPr/>
        </p:nvGrpSpPr>
        <p:grpSpPr>
          <a:xfrm>
            <a:off x="4221539" y="4446409"/>
            <a:ext cx="1111260" cy="1005641"/>
            <a:chOff x="2513458" y="939494"/>
            <a:chExt cx="1111260" cy="1005641"/>
          </a:xfrm>
        </p:grpSpPr>
        <p:sp>
          <p:nvSpPr>
            <p:cNvPr id="677" name="矩形 676"/>
            <p:cNvSpPr/>
            <p:nvPr/>
          </p:nvSpPr>
          <p:spPr>
            <a:xfrm>
              <a:off x="2513458" y="1427240"/>
              <a:ext cx="1096775" cy="5136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ln>
                    <a:gradFill>
                      <a:gsLst>
                        <a:gs pos="0">
                          <a:schemeClr val="bg1">
                            <a:alpha val="71000"/>
                          </a:schemeClr>
                        </a:gs>
                        <a:gs pos="100000">
                          <a:schemeClr val="bg1">
                            <a:alpha val="51000"/>
                          </a:schemeClr>
                        </a:gs>
                      </a:gsLst>
                      <a:lin ang="600000" scaled="0"/>
                    </a:gradFill>
                  </a:ln>
                  <a:noFill/>
                  <a:latin typeface="+mj-ea"/>
                  <a:ea typeface="+mj-ea"/>
                </a:rPr>
                <a:t>STEP 3</a:t>
              </a:r>
              <a:endParaRPr lang="en-US" altLang="zh-CN" sz="2000" b="1" dirty="0">
                <a:ln>
                  <a:gradFill>
                    <a:gsLst>
                      <a:gs pos="0">
                        <a:schemeClr val="bg1">
                          <a:alpha val="71000"/>
                        </a:schemeClr>
                      </a:gs>
                      <a:gs pos="100000">
                        <a:schemeClr val="bg1">
                          <a:alpha val="51000"/>
                        </a:schemeClr>
                      </a:gs>
                    </a:gsLst>
                    <a:lin ang="600000" scaled="0"/>
                  </a:gra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678" name="椭圆 677"/>
            <p:cNvSpPr/>
            <p:nvPr/>
          </p:nvSpPr>
          <p:spPr>
            <a:xfrm>
              <a:off x="2644842" y="939494"/>
              <a:ext cx="539836" cy="539836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679" name="矩形 678"/>
            <p:cNvSpPr/>
            <p:nvPr/>
          </p:nvSpPr>
          <p:spPr>
            <a:xfrm>
              <a:off x="2527944" y="1431533"/>
              <a:ext cx="1096774" cy="5136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  <a:ea typeface="+mj-ea"/>
                </a:rPr>
                <a:t>STEP 3</a:t>
              </a:r>
              <a:endParaRPr lang="en-US" altLang="zh-CN" sz="2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80" name="组合 679"/>
          <p:cNvGrpSpPr/>
          <p:nvPr/>
        </p:nvGrpSpPr>
        <p:grpSpPr>
          <a:xfrm>
            <a:off x="9081271" y="2917227"/>
            <a:ext cx="1125574" cy="1064028"/>
            <a:chOff x="2331989" y="882987"/>
            <a:chExt cx="1125574" cy="1064028"/>
          </a:xfrm>
        </p:grpSpPr>
        <p:sp>
          <p:nvSpPr>
            <p:cNvPr id="681" name="矩形 680"/>
            <p:cNvSpPr/>
            <p:nvPr/>
          </p:nvSpPr>
          <p:spPr>
            <a:xfrm>
              <a:off x="2331989" y="1433413"/>
              <a:ext cx="1096775" cy="5136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ln>
                    <a:gradFill>
                      <a:gsLst>
                        <a:gs pos="0">
                          <a:schemeClr val="bg1">
                            <a:alpha val="71000"/>
                          </a:schemeClr>
                        </a:gs>
                        <a:gs pos="100000">
                          <a:schemeClr val="bg1">
                            <a:alpha val="51000"/>
                          </a:schemeClr>
                        </a:gs>
                      </a:gsLst>
                      <a:lin ang="600000" scaled="0"/>
                    </a:gradFill>
                  </a:ln>
                  <a:noFill/>
                  <a:latin typeface="+mj-ea"/>
                  <a:ea typeface="+mj-ea"/>
                </a:rPr>
                <a:t>STEP 2</a:t>
              </a:r>
              <a:endParaRPr lang="en-US" altLang="zh-CN" sz="2000" b="1" dirty="0">
                <a:ln>
                  <a:gradFill>
                    <a:gsLst>
                      <a:gs pos="0">
                        <a:schemeClr val="bg1">
                          <a:alpha val="71000"/>
                        </a:schemeClr>
                      </a:gs>
                      <a:gs pos="100000">
                        <a:schemeClr val="bg1">
                          <a:alpha val="51000"/>
                        </a:schemeClr>
                      </a:gs>
                    </a:gsLst>
                    <a:lin ang="600000" scaled="0"/>
                  </a:gra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682" name="椭圆 681"/>
            <p:cNvSpPr/>
            <p:nvPr/>
          </p:nvSpPr>
          <p:spPr>
            <a:xfrm>
              <a:off x="2721782" y="882987"/>
              <a:ext cx="539836" cy="539836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683" name="矩形 682"/>
            <p:cNvSpPr/>
            <p:nvPr/>
          </p:nvSpPr>
          <p:spPr>
            <a:xfrm>
              <a:off x="2360788" y="1426216"/>
              <a:ext cx="1096775" cy="5136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  <a:ea typeface="+mj-ea"/>
                </a:rPr>
                <a:t>STEP 2</a:t>
              </a:r>
              <a:endParaRPr lang="en-US" altLang="zh-CN" sz="2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84" name="iconfont-1187-868526"/>
          <p:cNvSpPr/>
          <p:nvPr/>
        </p:nvSpPr>
        <p:spPr>
          <a:xfrm>
            <a:off x="9613634" y="3109624"/>
            <a:ext cx="247757" cy="168233"/>
          </a:xfrm>
          <a:custGeom>
            <a:avLst/>
            <a:gdLst>
              <a:gd name="T0" fmla="*/ 6403 w 12806"/>
              <a:gd name="T1" fmla="*/ 0 h 7319"/>
              <a:gd name="T2" fmla="*/ 0 w 12806"/>
              <a:gd name="T3" fmla="*/ 3659 h 7319"/>
              <a:gd name="T4" fmla="*/ 6403 w 12806"/>
              <a:gd name="T5" fmla="*/ 7319 h 7319"/>
              <a:gd name="T6" fmla="*/ 12806 w 12806"/>
              <a:gd name="T7" fmla="*/ 3701 h 7319"/>
              <a:gd name="T8" fmla="*/ 6403 w 12806"/>
              <a:gd name="T9" fmla="*/ 0 h 7319"/>
              <a:gd name="T10" fmla="*/ 6403 w 12806"/>
              <a:gd name="T11" fmla="*/ 6269 h 7319"/>
              <a:gd name="T12" fmla="*/ 3842 w 12806"/>
              <a:gd name="T13" fmla="*/ 3659 h 7319"/>
              <a:gd name="T14" fmla="*/ 6403 w 12806"/>
              <a:gd name="T15" fmla="*/ 1050 h 7319"/>
              <a:gd name="T16" fmla="*/ 8965 w 12806"/>
              <a:gd name="T17" fmla="*/ 3659 h 7319"/>
              <a:gd name="T18" fmla="*/ 6403 w 12806"/>
              <a:gd name="T19" fmla="*/ 6269 h 7319"/>
              <a:gd name="T20" fmla="*/ 6403 w 12806"/>
              <a:gd name="T21" fmla="*/ 6269 h 7319"/>
              <a:gd name="T22" fmla="*/ 6403 w 12806"/>
              <a:gd name="T23" fmla="*/ 2744 h 7319"/>
              <a:gd name="T24" fmla="*/ 6621 w 12806"/>
              <a:gd name="T25" fmla="*/ 2151 h 7319"/>
              <a:gd name="T26" fmla="*/ 6403 w 12806"/>
              <a:gd name="T27" fmla="*/ 2135 h 7319"/>
              <a:gd name="T28" fmla="*/ 4908 w 12806"/>
              <a:gd name="T29" fmla="*/ 3659 h 7319"/>
              <a:gd name="T30" fmla="*/ 6403 w 12806"/>
              <a:gd name="T31" fmla="*/ 5183 h 7319"/>
              <a:gd name="T32" fmla="*/ 7898 w 12806"/>
              <a:gd name="T33" fmla="*/ 3659 h 7319"/>
              <a:gd name="T34" fmla="*/ 7886 w 12806"/>
              <a:gd name="T35" fmla="*/ 3461 h 7319"/>
              <a:gd name="T36" fmla="*/ 7319 w 12806"/>
              <a:gd name="T37" fmla="*/ 3659 h 7319"/>
              <a:gd name="T38" fmla="*/ 6403 w 12806"/>
              <a:gd name="T39" fmla="*/ 2744 h 7319"/>
              <a:gd name="T40" fmla="*/ 6403 w 12806"/>
              <a:gd name="T41" fmla="*/ 2744 h 7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06" h="7319">
                <a:moveTo>
                  <a:pt x="6403" y="0"/>
                </a:moveTo>
                <a:cubicBezTo>
                  <a:pt x="4063" y="0"/>
                  <a:pt x="2238" y="1396"/>
                  <a:pt x="0" y="3659"/>
                </a:cubicBezTo>
                <a:cubicBezTo>
                  <a:pt x="1927" y="5593"/>
                  <a:pt x="3544" y="7319"/>
                  <a:pt x="6403" y="7319"/>
                </a:cubicBezTo>
                <a:cubicBezTo>
                  <a:pt x="9259" y="7319"/>
                  <a:pt x="11359" y="5135"/>
                  <a:pt x="12806" y="3701"/>
                </a:cubicBezTo>
                <a:cubicBezTo>
                  <a:pt x="11327" y="2020"/>
                  <a:pt x="9227" y="0"/>
                  <a:pt x="6403" y="0"/>
                </a:cubicBezTo>
                <a:close/>
                <a:moveTo>
                  <a:pt x="6403" y="6269"/>
                </a:moveTo>
                <a:cubicBezTo>
                  <a:pt x="4991" y="6269"/>
                  <a:pt x="3842" y="5097"/>
                  <a:pt x="3842" y="3659"/>
                </a:cubicBezTo>
                <a:cubicBezTo>
                  <a:pt x="3842" y="2219"/>
                  <a:pt x="4991" y="1050"/>
                  <a:pt x="6403" y="1050"/>
                </a:cubicBezTo>
                <a:cubicBezTo>
                  <a:pt x="7815" y="1050"/>
                  <a:pt x="8965" y="2222"/>
                  <a:pt x="8965" y="3659"/>
                </a:cubicBezTo>
                <a:cubicBezTo>
                  <a:pt x="8965" y="5100"/>
                  <a:pt x="7815" y="6269"/>
                  <a:pt x="6403" y="6269"/>
                </a:cubicBezTo>
                <a:close/>
                <a:moveTo>
                  <a:pt x="6403" y="6269"/>
                </a:moveTo>
                <a:close/>
                <a:moveTo>
                  <a:pt x="6403" y="2744"/>
                </a:moveTo>
                <a:cubicBezTo>
                  <a:pt x="6403" y="2516"/>
                  <a:pt x="6487" y="2311"/>
                  <a:pt x="6621" y="2151"/>
                </a:cubicBezTo>
                <a:cubicBezTo>
                  <a:pt x="6550" y="2138"/>
                  <a:pt x="6477" y="2135"/>
                  <a:pt x="6403" y="2135"/>
                </a:cubicBezTo>
                <a:cubicBezTo>
                  <a:pt x="5580" y="2135"/>
                  <a:pt x="4908" y="2817"/>
                  <a:pt x="4908" y="3659"/>
                </a:cubicBezTo>
                <a:cubicBezTo>
                  <a:pt x="4908" y="4501"/>
                  <a:pt x="5580" y="5183"/>
                  <a:pt x="6403" y="5183"/>
                </a:cubicBezTo>
                <a:cubicBezTo>
                  <a:pt x="7226" y="5183"/>
                  <a:pt x="7898" y="4501"/>
                  <a:pt x="7898" y="3659"/>
                </a:cubicBezTo>
                <a:cubicBezTo>
                  <a:pt x="7898" y="3592"/>
                  <a:pt x="7892" y="3528"/>
                  <a:pt x="7886" y="3461"/>
                </a:cubicBezTo>
                <a:cubicBezTo>
                  <a:pt x="7729" y="3582"/>
                  <a:pt x="7533" y="3659"/>
                  <a:pt x="7319" y="3659"/>
                </a:cubicBezTo>
                <a:cubicBezTo>
                  <a:pt x="6813" y="3659"/>
                  <a:pt x="6403" y="3249"/>
                  <a:pt x="6403" y="2744"/>
                </a:cubicBezTo>
                <a:close/>
                <a:moveTo>
                  <a:pt x="6403" y="2744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微软雅黑" panose="020B0503020204020204" charset="-122"/>
            </a:endParaRPr>
          </a:p>
        </p:txBody>
      </p:sp>
      <p:sp>
        <p:nvSpPr>
          <p:cNvPr id="685" name="iconfont-1191-801550"/>
          <p:cNvSpPr/>
          <p:nvPr/>
        </p:nvSpPr>
        <p:spPr>
          <a:xfrm>
            <a:off x="4489734" y="4596998"/>
            <a:ext cx="241723" cy="237649"/>
          </a:xfrm>
          <a:custGeom>
            <a:avLst/>
            <a:gdLst>
              <a:gd name="T0" fmla="*/ 3779 w 7964"/>
              <a:gd name="T1" fmla="*/ 2906 h 7964"/>
              <a:gd name="T2" fmla="*/ 2906 w 7964"/>
              <a:gd name="T3" fmla="*/ 3779 h 7964"/>
              <a:gd name="T4" fmla="*/ 3779 w 7964"/>
              <a:gd name="T5" fmla="*/ 4651 h 7964"/>
              <a:gd name="T6" fmla="*/ 4651 w 7964"/>
              <a:gd name="T7" fmla="*/ 3779 h 7964"/>
              <a:gd name="T8" fmla="*/ 3779 w 7964"/>
              <a:gd name="T9" fmla="*/ 2906 h 7964"/>
              <a:gd name="T10" fmla="*/ 4198 w 7964"/>
              <a:gd name="T11" fmla="*/ 3444 h 7964"/>
              <a:gd name="T12" fmla="*/ 3779 w 7964"/>
              <a:gd name="T13" fmla="*/ 3242 h 7964"/>
              <a:gd name="T14" fmla="*/ 3339 w 7964"/>
              <a:gd name="T15" fmla="*/ 3470 h 7964"/>
              <a:gd name="T16" fmla="*/ 3229 w 7964"/>
              <a:gd name="T17" fmla="*/ 3394 h 7964"/>
              <a:gd name="T18" fmla="*/ 3779 w 7964"/>
              <a:gd name="T19" fmla="*/ 3107 h 7964"/>
              <a:gd name="T20" fmla="*/ 4303 w 7964"/>
              <a:gd name="T21" fmla="*/ 3360 h 7964"/>
              <a:gd name="T22" fmla="*/ 4198 w 7964"/>
              <a:gd name="T23" fmla="*/ 3444 h 7964"/>
              <a:gd name="T24" fmla="*/ 7651 w 7964"/>
              <a:gd name="T25" fmla="*/ 2432 h 7964"/>
              <a:gd name="T26" fmla="*/ 6798 w 7964"/>
              <a:gd name="T27" fmla="*/ 1166 h 7964"/>
              <a:gd name="T28" fmla="*/ 5532 w 7964"/>
              <a:gd name="T29" fmla="*/ 313 h 7964"/>
              <a:gd name="T30" fmla="*/ 3982 w 7964"/>
              <a:gd name="T31" fmla="*/ 0 h 7964"/>
              <a:gd name="T32" fmla="*/ 2432 w 7964"/>
              <a:gd name="T33" fmla="*/ 313 h 7964"/>
              <a:gd name="T34" fmla="*/ 1166 w 7964"/>
              <a:gd name="T35" fmla="*/ 1166 h 7964"/>
              <a:gd name="T36" fmla="*/ 313 w 7964"/>
              <a:gd name="T37" fmla="*/ 2432 h 7964"/>
              <a:gd name="T38" fmla="*/ 0 w 7964"/>
              <a:gd name="T39" fmla="*/ 3982 h 7964"/>
              <a:gd name="T40" fmla="*/ 313 w 7964"/>
              <a:gd name="T41" fmla="*/ 5532 h 7964"/>
              <a:gd name="T42" fmla="*/ 1166 w 7964"/>
              <a:gd name="T43" fmla="*/ 6798 h 7964"/>
              <a:gd name="T44" fmla="*/ 2432 w 7964"/>
              <a:gd name="T45" fmla="*/ 7651 h 7964"/>
              <a:gd name="T46" fmla="*/ 3982 w 7964"/>
              <a:gd name="T47" fmla="*/ 7964 h 7964"/>
              <a:gd name="T48" fmla="*/ 5532 w 7964"/>
              <a:gd name="T49" fmla="*/ 7651 h 7964"/>
              <a:gd name="T50" fmla="*/ 6798 w 7964"/>
              <a:gd name="T51" fmla="*/ 6798 h 7964"/>
              <a:gd name="T52" fmla="*/ 7651 w 7964"/>
              <a:gd name="T53" fmla="*/ 5532 h 7964"/>
              <a:gd name="T54" fmla="*/ 7964 w 7964"/>
              <a:gd name="T55" fmla="*/ 3982 h 7964"/>
              <a:gd name="T56" fmla="*/ 7651 w 7964"/>
              <a:gd name="T57" fmla="*/ 2432 h 7964"/>
              <a:gd name="T58" fmla="*/ 5292 w 7964"/>
              <a:gd name="T59" fmla="*/ 5141 h 7964"/>
              <a:gd name="T60" fmla="*/ 5161 w 7964"/>
              <a:gd name="T61" fmla="*/ 5289 h 7964"/>
              <a:gd name="T62" fmla="*/ 4960 w 7964"/>
              <a:gd name="T63" fmla="*/ 5285 h 7964"/>
              <a:gd name="T64" fmla="*/ 4423 w 7964"/>
              <a:gd name="T65" fmla="*/ 4739 h 7964"/>
              <a:gd name="T66" fmla="*/ 4414 w 7964"/>
              <a:gd name="T67" fmla="*/ 4726 h 7964"/>
              <a:gd name="T68" fmla="*/ 3779 w 7964"/>
              <a:gd name="T69" fmla="*/ 4920 h 7964"/>
              <a:gd name="T70" fmla="*/ 2637 w 7964"/>
              <a:gd name="T71" fmla="*/ 3779 h 7964"/>
              <a:gd name="T72" fmla="*/ 3779 w 7964"/>
              <a:gd name="T73" fmla="*/ 2638 h 7964"/>
              <a:gd name="T74" fmla="*/ 4920 w 7964"/>
              <a:gd name="T75" fmla="*/ 3779 h 7964"/>
              <a:gd name="T76" fmla="*/ 4734 w 7964"/>
              <a:gd name="T77" fmla="*/ 4402 h 7964"/>
              <a:gd name="T78" fmla="*/ 4740 w 7964"/>
              <a:gd name="T79" fmla="*/ 4406 h 7964"/>
              <a:gd name="T80" fmla="*/ 5281 w 7964"/>
              <a:gd name="T81" fmla="*/ 4947 h 7964"/>
              <a:gd name="T82" fmla="*/ 5292 w 7964"/>
              <a:gd name="T83" fmla="*/ 5141 h 7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64" h="7964">
                <a:moveTo>
                  <a:pt x="3779" y="2906"/>
                </a:moveTo>
                <a:cubicBezTo>
                  <a:pt x="3297" y="2906"/>
                  <a:pt x="2906" y="3297"/>
                  <a:pt x="2906" y="3779"/>
                </a:cubicBezTo>
                <a:cubicBezTo>
                  <a:pt x="2906" y="4260"/>
                  <a:pt x="3297" y="4651"/>
                  <a:pt x="3779" y="4651"/>
                </a:cubicBezTo>
                <a:cubicBezTo>
                  <a:pt x="4261" y="4651"/>
                  <a:pt x="4651" y="4260"/>
                  <a:pt x="4651" y="3779"/>
                </a:cubicBezTo>
                <a:cubicBezTo>
                  <a:pt x="4651" y="3297"/>
                  <a:pt x="4261" y="2906"/>
                  <a:pt x="3779" y="2906"/>
                </a:cubicBezTo>
                <a:close/>
                <a:moveTo>
                  <a:pt x="4198" y="3444"/>
                </a:moveTo>
                <a:cubicBezTo>
                  <a:pt x="4100" y="3321"/>
                  <a:pt x="3949" y="3242"/>
                  <a:pt x="3779" y="3242"/>
                </a:cubicBezTo>
                <a:cubicBezTo>
                  <a:pt x="3597" y="3242"/>
                  <a:pt x="3437" y="3332"/>
                  <a:pt x="3339" y="3470"/>
                </a:cubicBezTo>
                <a:lnTo>
                  <a:pt x="3229" y="3394"/>
                </a:lnTo>
                <a:cubicBezTo>
                  <a:pt x="3351" y="3221"/>
                  <a:pt x="3551" y="3107"/>
                  <a:pt x="3779" y="3107"/>
                </a:cubicBezTo>
                <a:cubicBezTo>
                  <a:pt x="3991" y="3107"/>
                  <a:pt x="4180" y="3206"/>
                  <a:pt x="4303" y="3360"/>
                </a:cubicBezTo>
                <a:lnTo>
                  <a:pt x="4198" y="3444"/>
                </a:lnTo>
                <a:close/>
                <a:moveTo>
                  <a:pt x="7651" y="2432"/>
                </a:moveTo>
                <a:cubicBezTo>
                  <a:pt x="7451" y="1958"/>
                  <a:pt x="7164" y="1532"/>
                  <a:pt x="6798" y="1166"/>
                </a:cubicBezTo>
                <a:cubicBezTo>
                  <a:pt x="6432" y="800"/>
                  <a:pt x="6006" y="513"/>
                  <a:pt x="5532" y="313"/>
                </a:cubicBezTo>
                <a:cubicBezTo>
                  <a:pt x="5041" y="105"/>
                  <a:pt x="4520" y="0"/>
                  <a:pt x="3982" y="0"/>
                </a:cubicBezTo>
                <a:cubicBezTo>
                  <a:pt x="3444" y="0"/>
                  <a:pt x="2923" y="105"/>
                  <a:pt x="2432" y="313"/>
                </a:cubicBezTo>
                <a:cubicBezTo>
                  <a:pt x="1958" y="513"/>
                  <a:pt x="1532" y="800"/>
                  <a:pt x="1166" y="1166"/>
                </a:cubicBezTo>
                <a:cubicBezTo>
                  <a:pt x="800" y="1532"/>
                  <a:pt x="513" y="1958"/>
                  <a:pt x="313" y="2432"/>
                </a:cubicBezTo>
                <a:cubicBezTo>
                  <a:pt x="105" y="2923"/>
                  <a:pt x="0" y="3444"/>
                  <a:pt x="0" y="3982"/>
                </a:cubicBezTo>
                <a:cubicBezTo>
                  <a:pt x="0" y="4520"/>
                  <a:pt x="105" y="5041"/>
                  <a:pt x="313" y="5532"/>
                </a:cubicBezTo>
                <a:cubicBezTo>
                  <a:pt x="513" y="6006"/>
                  <a:pt x="800" y="6432"/>
                  <a:pt x="1166" y="6798"/>
                </a:cubicBezTo>
                <a:cubicBezTo>
                  <a:pt x="1532" y="7164"/>
                  <a:pt x="1958" y="7451"/>
                  <a:pt x="2432" y="7651"/>
                </a:cubicBezTo>
                <a:cubicBezTo>
                  <a:pt x="2923" y="7859"/>
                  <a:pt x="3444" y="7964"/>
                  <a:pt x="3982" y="7964"/>
                </a:cubicBezTo>
                <a:cubicBezTo>
                  <a:pt x="4520" y="7964"/>
                  <a:pt x="5041" y="7859"/>
                  <a:pt x="5532" y="7651"/>
                </a:cubicBezTo>
                <a:cubicBezTo>
                  <a:pt x="6006" y="7451"/>
                  <a:pt x="6432" y="7164"/>
                  <a:pt x="6798" y="6798"/>
                </a:cubicBezTo>
                <a:cubicBezTo>
                  <a:pt x="7164" y="6432"/>
                  <a:pt x="7451" y="6006"/>
                  <a:pt x="7651" y="5532"/>
                </a:cubicBezTo>
                <a:cubicBezTo>
                  <a:pt x="7859" y="5041"/>
                  <a:pt x="7964" y="4520"/>
                  <a:pt x="7964" y="3982"/>
                </a:cubicBezTo>
                <a:cubicBezTo>
                  <a:pt x="7964" y="3444"/>
                  <a:pt x="7859" y="2923"/>
                  <a:pt x="7651" y="2432"/>
                </a:cubicBezTo>
                <a:close/>
                <a:moveTo>
                  <a:pt x="5292" y="5141"/>
                </a:moveTo>
                <a:lnTo>
                  <a:pt x="5161" y="5289"/>
                </a:lnTo>
                <a:cubicBezTo>
                  <a:pt x="5109" y="5342"/>
                  <a:pt x="5013" y="5337"/>
                  <a:pt x="4960" y="5285"/>
                </a:cubicBezTo>
                <a:lnTo>
                  <a:pt x="4423" y="4739"/>
                </a:lnTo>
                <a:cubicBezTo>
                  <a:pt x="4419" y="4736"/>
                  <a:pt x="4417" y="4730"/>
                  <a:pt x="4414" y="4726"/>
                </a:cubicBezTo>
                <a:cubicBezTo>
                  <a:pt x="4232" y="4848"/>
                  <a:pt x="4014" y="4920"/>
                  <a:pt x="3779" y="4920"/>
                </a:cubicBezTo>
                <a:cubicBezTo>
                  <a:pt x="3148" y="4920"/>
                  <a:pt x="2637" y="4409"/>
                  <a:pt x="2637" y="3779"/>
                </a:cubicBezTo>
                <a:cubicBezTo>
                  <a:pt x="2637" y="3148"/>
                  <a:pt x="3148" y="2638"/>
                  <a:pt x="3779" y="2638"/>
                </a:cubicBezTo>
                <a:cubicBezTo>
                  <a:pt x="4409" y="2638"/>
                  <a:pt x="4920" y="3148"/>
                  <a:pt x="4920" y="3779"/>
                </a:cubicBezTo>
                <a:cubicBezTo>
                  <a:pt x="4920" y="4009"/>
                  <a:pt x="4851" y="4223"/>
                  <a:pt x="4734" y="4402"/>
                </a:cubicBezTo>
                <a:cubicBezTo>
                  <a:pt x="4736" y="4404"/>
                  <a:pt x="4738" y="4404"/>
                  <a:pt x="4740" y="4406"/>
                </a:cubicBezTo>
                <a:lnTo>
                  <a:pt x="5281" y="4947"/>
                </a:lnTo>
                <a:cubicBezTo>
                  <a:pt x="5334" y="5000"/>
                  <a:pt x="5345" y="5089"/>
                  <a:pt x="5292" y="51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微软雅黑" panose="020B0503020204020204" charset="-122"/>
            </a:endParaRPr>
          </a:p>
        </p:txBody>
      </p:sp>
      <p:pic>
        <p:nvPicPr>
          <p:cNvPr id="699" name="图片 698" descr="花瓶里插着绿色的植物&#10;&#10;描述已自动生成"/>
          <p:cNvPicPr>
            <a:picLocks noChangeAspect="1"/>
          </p:cNvPicPr>
          <p:nvPr/>
        </p:nvPicPr>
        <p:blipFill rotWithShape="1">
          <a:blip r:embed="rId5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 trans="28000" scaling="4"/>
                    </a14:imgEffect>
                    <a14:imgEffect>
                      <a14:backgroundRemoval t="11504" b="100000" l="0" r="88742">
                        <a14:foregroundMark x1="42384" y1="15044" x2="45695" y2="12389"/>
                        <a14:foregroundMark x1="0" y1="67257" x2="3974" y2="67257"/>
                        <a14:backgroundMark x1="84106" y1="97345" x2="82119" y2="92920"/>
                        <a14:backgroundMark x1="82119" y1="91150" x2="82119" y2="98230"/>
                        <a14:backgroundMark x1="81457" y1="98230" x2="84768" y2="94690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7287281">
            <a:off x="10877003" y="5665879"/>
            <a:ext cx="1510102" cy="1377480"/>
          </a:xfrm>
          <a:custGeom>
            <a:avLst/>
            <a:gdLst>
              <a:gd name="connsiteX0" fmla="*/ 1510102 w 1510102"/>
              <a:gd name="connsiteY0" fmla="*/ 0 h 1377480"/>
              <a:gd name="connsiteX1" fmla="*/ 1510102 w 1510102"/>
              <a:gd name="connsiteY1" fmla="*/ 1030809 h 1377480"/>
              <a:gd name="connsiteX2" fmla="*/ 450798 w 1510102"/>
              <a:gd name="connsiteY2" fmla="*/ 1377480 h 1377480"/>
              <a:gd name="connsiteX3" fmla="*/ 0 w 1510102"/>
              <a:gd name="connsiteY3" fmla="*/ 0 h 137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102" h="1377480">
                <a:moveTo>
                  <a:pt x="1510102" y="0"/>
                </a:moveTo>
                <a:lnTo>
                  <a:pt x="1510102" y="1030809"/>
                </a:lnTo>
                <a:lnTo>
                  <a:pt x="450798" y="137748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97" name="图片 696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0" y="5293138"/>
            <a:ext cx="2306357" cy="1564863"/>
          </a:xfrm>
          <a:custGeom>
            <a:avLst/>
            <a:gdLst>
              <a:gd name="connsiteX0" fmla="*/ 0 w 2306357"/>
              <a:gd name="connsiteY0" fmla="*/ 0 h 1564863"/>
              <a:gd name="connsiteX1" fmla="*/ 2306357 w 2306357"/>
              <a:gd name="connsiteY1" fmla="*/ 0 h 1564863"/>
              <a:gd name="connsiteX2" fmla="*/ 2306357 w 2306357"/>
              <a:gd name="connsiteY2" fmla="*/ 1564863 h 1564863"/>
              <a:gd name="connsiteX3" fmla="*/ 0 w 2306357"/>
              <a:gd name="connsiteY3" fmla="*/ 1564863 h 1564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357" h="1564863">
                <a:moveTo>
                  <a:pt x="0" y="0"/>
                </a:moveTo>
                <a:lnTo>
                  <a:pt x="2306357" y="0"/>
                </a:lnTo>
                <a:lnTo>
                  <a:pt x="2306357" y="1564863"/>
                </a:lnTo>
                <a:lnTo>
                  <a:pt x="0" y="1564863"/>
                </a:lnTo>
                <a:close/>
              </a:path>
            </a:pathLst>
          </a:custGeom>
        </p:spPr>
      </p:pic>
      <p:grpSp>
        <p:nvGrpSpPr>
          <p:cNvPr id="709" name="组合 708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710" name="组合 709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712" name="椭圆 711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713" name="椭圆 712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714" name="椭圆 713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715" name="椭圆 714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711" name="文本框 710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dirty="0">
                  <a:solidFill>
                    <a:prstClr val="black"/>
                  </a:solidFill>
                  <a:latin typeface="+mj-ea"/>
                  <a:ea typeface="+mj-ea"/>
                </a:rPr>
                <a:t>全年工作完成思路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716" name="组合 715"/>
          <p:cNvGrpSpPr/>
          <p:nvPr/>
        </p:nvGrpSpPr>
        <p:grpSpPr>
          <a:xfrm rot="7326227">
            <a:off x="2773224" y="1780839"/>
            <a:ext cx="724298" cy="741808"/>
            <a:chOff x="2968600" y="3051200"/>
            <a:chExt cx="1046312" cy="1053648"/>
          </a:xfrm>
        </p:grpSpPr>
        <p:sp>
          <p:nvSpPr>
            <p:cNvPr id="717" name="椭圆 716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18" name="椭圆 717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19" name="椭圆 718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20" name="椭圆 719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721" name="组合 720"/>
          <p:cNvGrpSpPr/>
          <p:nvPr/>
        </p:nvGrpSpPr>
        <p:grpSpPr>
          <a:xfrm rot="7326227">
            <a:off x="3508201" y="2821077"/>
            <a:ext cx="498356" cy="510404"/>
            <a:chOff x="2968600" y="3051200"/>
            <a:chExt cx="1046312" cy="1053648"/>
          </a:xfrm>
        </p:grpSpPr>
        <p:sp>
          <p:nvSpPr>
            <p:cNvPr id="722" name="椭圆 721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23" name="椭圆 722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24" name="椭圆 723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25" name="椭圆 724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726" name="组合 725"/>
          <p:cNvGrpSpPr/>
          <p:nvPr/>
        </p:nvGrpSpPr>
        <p:grpSpPr>
          <a:xfrm rot="7326227">
            <a:off x="3047698" y="3528199"/>
            <a:ext cx="401970" cy="411688"/>
            <a:chOff x="2968600" y="3051200"/>
            <a:chExt cx="1046312" cy="1053648"/>
          </a:xfrm>
        </p:grpSpPr>
        <p:sp>
          <p:nvSpPr>
            <p:cNvPr id="727" name="椭圆 726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28" name="椭圆 727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29" name="椭圆 728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30" name="椭圆 729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731" name="组合 730"/>
          <p:cNvGrpSpPr/>
          <p:nvPr/>
        </p:nvGrpSpPr>
        <p:grpSpPr>
          <a:xfrm rot="12058678">
            <a:off x="10716951" y="4612265"/>
            <a:ext cx="401970" cy="411688"/>
            <a:chOff x="2968600" y="3051200"/>
            <a:chExt cx="1046312" cy="1053648"/>
          </a:xfrm>
        </p:grpSpPr>
        <p:sp>
          <p:nvSpPr>
            <p:cNvPr id="732" name="椭圆 731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33" name="椭圆 732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34" name="椭圆 733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35" name="椭圆 734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iŝ1iḓe"/>
          <p:cNvSpPr/>
          <p:nvPr/>
        </p:nvSpPr>
        <p:spPr bwMode="auto">
          <a:xfrm rot="21193340">
            <a:off x="4366404" y="1691594"/>
            <a:ext cx="3572553" cy="3592236"/>
          </a:xfrm>
          <a:custGeom>
            <a:avLst/>
            <a:gdLst>
              <a:gd name="T0" fmla="*/ 4889 w 5792"/>
              <a:gd name="T1" fmla="*/ 1345 h 5824"/>
              <a:gd name="T2" fmla="*/ 3799 w 5792"/>
              <a:gd name="T3" fmla="*/ 547 h 5824"/>
              <a:gd name="T4" fmla="*/ 3315 w 5792"/>
              <a:gd name="T5" fmla="*/ 416 h 5824"/>
              <a:gd name="T6" fmla="*/ 3015 w 5792"/>
              <a:gd name="T7" fmla="*/ 386 h 5824"/>
              <a:gd name="T8" fmla="*/ 2747 w 5792"/>
              <a:gd name="T9" fmla="*/ 388 h 5824"/>
              <a:gd name="T10" fmla="*/ 2472 w 5792"/>
              <a:gd name="T11" fmla="*/ 421 h 5824"/>
              <a:gd name="T12" fmla="*/ 2047 w 5792"/>
              <a:gd name="T13" fmla="*/ 534 h 5824"/>
              <a:gd name="T14" fmla="*/ 1857 w 5792"/>
              <a:gd name="T15" fmla="*/ 611 h 5824"/>
              <a:gd name="T16" fmla="*/ 1565 w 5792"/>
              <a:gd name="T17" fmla="*/ 770 h 5824"/>
              <a:gd name="T18" fmla="*/ 1292 w 5792"/>
              <a:gd name="T19" fmla="*/ 966 h 5824"/>
              <a:gd name="T20" fmla="*/ 990 w 5792"/>
              <a:gd name="T21" fmla="*/ 1266 h 5824"/>
              <a:gd name="T22" fmla="*/ 807 w 5792"/>
              <a:gd name="T23" fmla="*/ 1509 h 5824"/>
              <a:gd name="T24" fmla="*/ 653 w 5792"/>
              <a:gd name="T25" fmla="*/ 1772 h 5824"/>
              <a:gd name="T26" fmla="*/ 503 w 5792"/>
              <a:gd name="T27" fmla="*/ 2134 h 5824"/>
              <a:gd name="T28" fmla="*/ 411 w 5792"/>
              <a:gd name="T29" fmla="*/ 2518 h 5824"/>
              <a:gd name="T30" fmla="*/ 382 w 5792"/>
              <a:gd name="T31" fmla="*/ 2958 h 5824"/>
              <a:gd name="T32" fmla="*/ 411 w 5792"/>
              <a:gd name="T33" fmla="*/ 3308 h 5824"/>
              <a:gd name="T34" fmla="*/ 517 w 5792"/>
              <a:gd name="T35" fmla="*/ 3734 h 5824"/>
              <a:gd name="T36" fmla="*/ 651 w 5792"/>
              <a:gd name="T37" fmla="*/ 4054 h 5824"/>
              <a:gd name="T38" fmla="*/ 879 w 5792"/>
              <a:gd name="T39" fmla="*/ 4421 h 5824"/>
              <a:gd name="T40" fmla="*/ 1191 w 5792"/>
              <a:gd name="T41" fmla="*/ 4769 h 5824"/>
              <a:gd name="T42" fmla="*/ 1486 w 5792"/>
              <a:gd name="T43" fmla="*/ 5004 h 5824"/>
              <a:gd name="T44" fmla="*/ 1804 w 5792"/>
              <a:gd name="T45" fmla="*/ 5190 h 5824"/>
              <a:gd name="T46" fmla="*/ 2371 w 5792"/>
              <a:gd name="T47" fmla="*/ 5386 h 5824"/>
              <a:gd name="T48" fmla="*/ 2903 w 5792"/>
              <a:gd name="T49" fmla="*/ 5443 h 5824"/>
              <a:gd name="T50" fmla="*/ 3273 w 5792"/>
              <a:gd name="T51" fmla="*/ 5415 h 5824"/>
              <a:gd name="T52" fmla="*/ 3549 w 5792"/>
              <a:gd name="T53" fmla="*/ 5361 h 5824"/>
              <a:gd name="T54" fmla="*/ 3874 w 5792"/>
              <a:gd name="T55" fmla="*/ 5252 h 5824"/>
              <a:gd name="T56" fmla="*/ 4136 w 5792"/>
              <a:gd name="T57" fmla="*/ 5123 h 5824"/>
              <a:gd name="T58" fmla="*/ 4715 w 5792"/>
              <a:gd name="T59" fmla="*/ 4679 h 5824"/>
              <a:gd name="T60" fmla="*/ 4589 w 5792"/>
              <a:gd name="T61" fmla="*/ 4314 h 5824"/>
              <a:gd name="T62" fmla="*/ 5092 w 5792"/>
              <a:gd name="T63" fmla="*/ 4833 h 5824"/>
              <a:gd name="T64" fmla="*/ 4475 w 5792"/>
              <a:gd name="T65" fmla="*/ 5363 h 5824"/>
              <a:gd name="T66" fmla="*/ 4158 w 5792"/>
              <a:gd name="T67" fmla="*/ 5542 h 5824"/>
              <a:gd name="T68" fmla="*/ 3723 w 5792"/>
              <a:gd name="T69" fmla="*/ 5708 h 5824"/>
              <a:gd name="T70" fmla="*/ 3408 w 5792"/>
              <a:gd name="T71" fmla="*/ 5782 h 5824"/>
              <a:gd name="T72" fmla="*/ 3074 w 5792"/>
              <a:gd name="T73" fmla="*/ 5820 h 5824"/>
              <a:gd name="T74" fmla="*/ 2468 w 5792"/>
              <a:gd name="T75" fmla="*/ 5792 h 5824"/>
              <a:gd name="T76" fmla="*/ 1767 w 5792"/>
              <a:gd name="T77" fmla="*/ 5592 h 5824"/>
              <a:gd name="T78" fmla="*/ 1349 w 5792"/>
              <a:gd name="T79" fmla="*/ 5373 h 5824"/>
              <a:gd name="T80" fmla="*/ 968 w 5792"/>
              <a:gd name="T81" fmla="*/ 5083 h 5824"/>
              <a:gd name="T82" fmla="*/ 663 w 5792"/>
              <a:gd name="T83" fmla="*/ 4766 h 5824"/>
              <a:gd name="T84" fmla="*/ 358 w 5792"/>
              <a:gd name="T85" fmla="*/ 4314 h 5824"/>
              <a:gd name="T86" fmla="*/ 181 w 5792"/>
              <a:gd name="T87" fmla="*/ 3927 h 5824"/>
              <a:gd name="T88" fmla="*/ 84 w 5792"/>
              <a:gd name="T89" fmla="*/ 3614 h 5824"/>
              <a:gd name="T90" fmla="*/ 9 w 5792"/>
              <a:gd name="T91" fmla="*/ 3166 h 5824"/>
              <a:gd name="T92" fmla="*/ 15 w 5792"/>
              <a:gd name="T93" fmla="*/ 2611 h 5824"/>
              <a:gd name="T94" fmla="*/ 97 w 5792"/>
              <a:gd name="T95" fmla="*/ 2161 h 5824"/>
              <a:gd name="T96" fmla="*/ 270 w 5792"/>
              <a:gd name="T97" fmla="*/ 1688 h 5824"/>
              <a:gd name="T98" fmla="*/ 436 w 5792"/>
              <a:gd name="T99" fmla="*/ 1380 h 5824"/>
              <a:gd name="T100" fmla="*/ 636 w 5792"/>
              <a:gd name="T101" fmla="*/ 1094 h 5824"/>
              <a:gd name="T102" fmla="*/ 866 w 5792"/>
              <a:gd name="T103" fmla="*/ 837 h 5824"/>
              <a:gd name="T104" fmla="*/ 1203 w 5792"/>
              <a:gd name="T105" fmla="*/ 554 h 5824"/>
              <a:gd name="T106" fmla="*/ 1634 w 5792"/>
              <a:gd name="T107" fmla="*/ 293 h 5824"/>
              <a:gd name="T108" fmla="*/ 1874 w 5792"/>
              <a:gd name="T109" fmla="*/ 189 h 5824"/>
              <a:gd name="T110" fmla="*/ 2231 w 5792"/>
              <a:gd name="T111" fmla="*/ 81 h 5824"/>
              <a:gd name="T112" fmla="*/ 2634 w 5792"/>
              <a:gd name="T113" fmla="*/ 14 h 5824"/>
              <a:gd name="T114" fmla="*/ 2900 w 5792"/>
              <a:gd name="T115" fmla="*/ 0 h 5824"/>
              <a:gd name="T116" fmla="*/ 3205 w 5792"/>
              <a:gd name="T117" fmla="*/ 16 h 5824"/>
              <a:gd name="T118" fmla="*/ 3703 w 5792"/>
              <a:gd name="T119" fmla="*/ 113 h 5824"/>
              <a:gd name="T120" fmla="*/ 4359 w 5792"/>
              <a:gd name="T121" fmla="*/ 391 h 5824"/>
              <a:gd name="T122" fmla="*/ 5784 w 5792"/>
              <a:gd name="T123" fmla="*/ 2516 h 5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92" h="5824">
                <a:moveTo>
                  <a:pt x="5413" y="2611"/>
                </a:moveTo>
                <a:cubicBezTo>
                  <a:pt x="5413" y="2611"/>
                  <a:pt x="5410" y="2596"/>
                  <a:pt x="5408" y="2569"/>
                </a:cubicBezTo>
                <a:cubicBezTo>
                  <a:pt x="5403" y="2540"/>
                  <a:pt x="5398" y="2498"/>
                  <a:pt x="5386" y="2444"/>
                </a:cubicBezTo>
                <a:cubicBezTo>
                  <a:pt x="5366" y="2335"/>
                  <a:pt x="5331" y="2178"/>
                  <a:pt x="5255" y="1988"/>
                </a:cubicBezTo>
                <a:cubicBezTo>
                  <a:pt x="5238" y="1938"/>
                  <a:pt x="5215" y="1889"/>
                  <a:pt x="5193" y="1837"/>
                </a:cubicBezTo>
                <a:cubicBezTo>
                  <a:pt x="5166" y="1786"/>
                  <a:pt x="5141" y="1732"/>
                  <a:pt x="5112" y="1680"/>
                </a:cubicBezTo>
                <a:cubicBezTo>
                  <a:pt x="5049" y="1571"/>
                  <a:pt x="4977" y="1459"/>
                  <a:pt x="4889" y="1345"/>
                </a:cubicBezTo>
                <a:cubicBezTo>
                  <a:pt x="4800" y="1234"/>
                  <a:pt x="4695" y="1123"/>
                  <a:pt x="4577" y="1015"/>
                </a:cubicBezTo>
                <a:cubicBezTo>
                  <a:pt x="4456" y="909"/>
                  <a:pt x="4319" y="810"/>
                  <a:pt x="4168" y="720"/>
                </a:cubicBezTo>
                <a:cubicBezTo>
                  <a:pt x="4129" y="698"/>
                  <a:pt x="4089" y="678"/>
                  <a:pt x="4050" y="658"/>
                </a:cubicBezTo>
                <a:cubicBezTo>
                  <a:pt x="4030" y="646"/>
                  <a:pt x="4010" y="636"/>
                  <a:pt x="3990" y="628"/>
                </a:cubicBezTo>
                <a:cubicBezTo>
                  <a:pt x="3967" y="618"/>
                  <a:pt x="3948" y="608"/>
                  <a:pt x="3928" y="599"/>
                </a:cubicBezTo>
                <a:cubicBezTo>
                  <a:pt x="3906" y="589"/>
                  <a:pt x="3886" y="581"/>
                  <a:pt x="3864" y="571"/>
                </a:cubicBezTo>
                <a:cubicBezTo>
                  <a:pt x="3844" y="564"/>
                  <a:pt x="3822" y="554"/>
                  <a:pt x="3799" y="547"/>
                </a:cubicBezTo>
                <a:cubicBezTo>
                  <a:pt x="3755" y="529"/>
                  <a:pt x="3713" y="515"/>
                  <a:pt x="3666" y="500"/>
                </a:cubicBezTo>
                <a:cubicBezTo>
                  <a:pt x="3644" y="492"/>
                  <a:pt x="3621" y="485"/>
                  <a:pt x="3599" y="480"/>
                </a:cubicBezTo>
                <a:cubicBezTo>
                  <a:pt x="3574" y="472"/>
                  <a:pt x="3552" y="468"/>
                  <a:pt x="3529" y="460"/>
                </a:cubicBezTo>
                <a:cubicBezTo>
                  <a:pt x="3517" y="458"/>
                  <a:pt x="3505" y="455"/>
                  <a:pt x="3492" y="453"/>
                </a:cubicBezTo>
                <a:cubicBezTo>
                  <a:pt x="3483" y="450"/>
                  <a:pt x="3470" y="448"/>
                  <a:pt x="3458" y="445"/>
                </a:cubicBezTo>
                <a:cubicBezTo>
                  <a:pt x="3436" y="440"/>
                  <a:pt x="3411" y="433"/>
                  <a:pt x="3386" y="428"/>
                </a:cubicBezTo>
                <a:cubicBezTo>
                  <a:pt x="3364" y="423"/>
                  <a:pt x="3339" y="421"/>
                  <a:pt x="3315" y="416"/>
                </a:cubicBezTo>
                <a:cubicBezTo>
                  <a:pt x="3290" y="413"/>
                  <a:pt x="3264" y="408"/>
                  <a:pt x="3240" y="406"/>
                </a:cubicBezTo>
                <a:cubicBezTo>
                  <a:pt x="3215" y="403"/>
                  <a:pt x="3190" y="401"/>
                  <a:pt x="3166" y="396"/>
                </a:cubicBezTo>
                <a:cubicBezTo>
                  <a:pt x="3148" y="396"/>
                  <a:pt x="3148" y="396"/>
                  <a:pt x="3148" y="396"/>
                </a:cubicBezTo>
                <a:cubicBezTo>
                  <a:pt x="3141" y="393"/>
                  <a:pt x="3136" y="393"/>
                  <a:pt x="3129" y="393"/>
                </a:cubicBezTo>
                <a:cubicBezTo>
                  <a:pt x="3116" y="393"/>
                  <a:pt x="3104" y="391"/>
                  <a:pt x="3092" y="391"/>
                </a:cubicBezTo>
                <a:cubicBezTo>
                  <a:pt x="3079" y="391"/>
                  <a:pt x="3067" y="388"/>
                  <a:pt x="3055" y="388"/>
                </a:cubicBezTo>
                <a:cubicBezTo>
                  <a:pt x="3042" y="388"/>
                  <a:pt x="3030" y="386"/>
                  <a:pt x="3015" y="386"/>
                </a:cubicBezTo>
                <a:cubicBezTo>
                  <a:pt x="2990" y="386"/>
                  <a:pt x="2966" y="383"/>
                  <a:pt x="2941" y="383"/>
                </a:cubicBezTo>
                <a:cubicBezTo>
                  <a:pt x="2926" y="383"/>
                  <a:pt x="2914" y="383"/>
                  <a:pt x="2900" y="383"/>
                </a:cubicBezTo>
                <a:cubicBezTo>
                  <a:pt x="2888" y="383"/>
                  <a:pt x="2876" y="383"/>
                  <a:pt x="2863" y="383"/>
                </a:cubicBezTo>
                <a:cubicBezTo>
                  <a:pt x="2836" y="386"/>
                  <a:pt x="2812" y="386"/>
                  <a:pt x="2784" y="386"/>
                </a:cubicBezTo>
                <a:cubicBezTo>
                  <a:pt x="2775" y="386"/>
                  <a:pt x="2775" y="386"/>
                  <a:pt x="2775" y="386"/>
                </a:cubicBezTo>
                <a:cubicBezTo>
                  <a:pt x="2765" y="388"/>
                  <a:pt x="2765" y="388"/>
                  <a:pt x="2765" y="388"/>
                </a:cubicBezTo>
                <a:cubicBezTo>
                  <a:pt x="2747" y="388"/>
                  <a:pt x="2747" y="388"/>
                  <a:pt x="2747" y="388"/>
                </a:cubicBezTo>
                <a:cubicBezTo>
                  <a:pt x="2733" y="391"/>
                  <a:pt x="2720" y="391"/>
                  <a:pt x="2708" y="391"/>
                </a:cubicBezTo>
                <a:cubicBezTo>
                  <a:pt x="2696" y="393"/>
                  <a:pt x="2681" y="393"/>
                  <a:pt x="2668" y="396"/>
                </a:cubicBezTo>
                <a:cubicBezTo>
                  <a:pt x="2649" y="396"/>
                  <a:pt x="2649" y="396"/>
                  <a:pt x="2649" y="396"/>
                </a:cubicBezTo>
                <a:cubicBezTo>
                  <a:pt x="2644" y="396"/>
                  <a:pt x="2636" y="398"/>
                  <a:pt x="2629" y="398"/>
                </a:cubicBezTo>
                <a:cubicBezTo>
                  <a:pt x="2604" y="401"/>
                  <a:pt x="2577" y="406"/>
                  <a:pt x="2552" y="408"/>
                </a:cubicBezTo>
                <a:cubicBezTo>
                  <a:pt x="2539" y="411"/>
                  <a:pt x="2524" y="411"/>
                  <a:pt x="2512" y="413"/>
                </a:cubicBezTo>
                <a:cubicBezTo>
                  <a:pt x="2500" y="416"/>
                  <a:pt x="2487" y="418"/>
                  <a:pt x="2472" y="421"/>
                </a:cubicBezTo>
                <a:cubicBezTo>
                  <a:pt x="2448" y="425"/>
                  <a:pt x="2421" y="430"/>
                  <a:pt x="2396" y="435"/>
                </a:cubicBezTo>
                <a:cubicBezTo>
                  <a:pt x="2369" y="440"/>
                  <a:pt x="2344" y="448"/>
                  <a:pt x="2317" y="453"/>
                </a:cubicBezTo>
                <a:cubicBezTo>
                  <a:pt x="2305" y="455"/>
                  <a:pt x="2292" y="458"/>
                  <a:pt x="2280" y="463"/>
                </a:cubicBezTo>
                <a:cubicBezTo>
                  <a:pt x="2265" y="465"/>
                  <a:pt x="2253" y="470"/>
                  <a:pt x="2240" y="472"/>
                </a:cubicBezTo>
                <a:cubicBezTo>
                  <a:pt x="2213" y="480"/>
                  <a:pt x="2189" y="487"/>
                  <a:pt x="2163" y="495"/>
                </a:cubicBezTo>
                <a:cubicBezTo>
                  <a:pt x="2136" y="502"/>
                  <a:pt x="2111" y="512"/>
                  <a:pt x="2084" y="519"/>
                </a:cubicBezTo>
                <a:cubicBezTo>
                  <a:pt x="2072" y="524"/>
                  <a:pt x="2059" y="529"/>
                  <a:pt x="2047" y="534"/>
                </a:cubicBezTo>
                <a:cubicBezTo>
                  <a:pt x="2039" y="534"/>
                  <a:pt x="2035" y="537"/>
                  <a:pt x="2027" y="539"/>
                </a:cubicBezTo>
                <a:cubicBezTo>
                  <a:pt x="2010" y="547"/>
                  <a:pt x="2010" y="547"/>
                  <a:pt x="2010" y="547"/>
                </a:cubicBezTo>
                <a:cubicBezTo>
                  <a:pt x="1983" y="557"/>
                  <a:pt x="1958" y="566"/>
                  <a:pt x="1933" y="579"/>
                </a:cubicBezTo>
                <a:cubicBezTo>
                  <a:pt x="1923" y="581"/>
                  <a:pt x="1923" y="581"/>
                  <a:pt x="1923" y="581"/>
                </a:cubicBezTo>
                <a:cubicBezTo>
                  <a:pt x="1914" y="586"/>
                  <a:pt x="1914" y="586"/>
                  <a:pt x="1914" y="586"/>
                </a:cubicBezTo>
                <a:cubicBezTo>
                  <a:pt x="1896" y="594"/>
                  <a:pt x="1896" y="594"/>
                  <a:pt x="1896" y="594"/>
                </a:cubicBezTo>
                <a:cubicBezTo>
                  <a:pt x="1857" y="611"/>
                  <a:pt x="1857" y="611"/>
                  <a:pt x="1857" y="611"/>
                </a:cubicBezTo>
                <a:cubicBezTo>
                  <a:pt x="1819" y="628"/>
                  <a:pt x="1819" y="628"/>
                  <a:pt x="1819" y="628"/>
                </a:cubicBezTo>
                <a:cubicBezTo>
                  <a:pt x="1814" y="631"/>
                  <a:pt x="1806" y="633"/>
                  <a:pt x="1802" y="638"/>
                </a:cubicBezTo>
                <a:cubicBezTo>
                  <a:pt x="1782" y="646"/>
                  <a:pt x="1782" y="646"/>
                  <a:pt x="1782" y="646"/>
                </a:cubicBezTo>
                <a:cubicBezTo>
                  <a:pt x="1757" y="658"/>
                  <a:pt x="1732" y="670"/>
                  <a:pt x="1710" y="685"/>
                </a:cubicBezTo>
                <a:cubicBezTo>
                  <a:pt x="1685" y="698"/>
                  <a:pt x="1661" y="712"/>
                  <a:pt x="1636" y="725"/>
                </a:cubicBezTo>
                <a:cubicBezTo>
                  <a:pt x="1602" y="748"/>
                  <a:pt x="1602" y="748"/>
                  <a:pt x="1602" y="748"/>
                </a:cubicBezTo>
                <a:cubicBezTo>
                  <a:pt x="1589" y="753"/>
                  <a:pt x="1577" y="763"/>
                  <a:pt x="1565" y="770"/>
                </a:cubicBezTo>
                <a:cubicBezTo>
                  <a:pt x="1542" y="785"/>
                  <a:pt x="1518" y="800"/>
                  <a:pt x="1495" y="815"/>
                </a:cubicBezTo>
                <a:cubicBezTo>
                  <a:pt x="1473" y="830"/>
                  <a:pt x="1448" y="847"/>
                  <a:pt x="1425" y="864"/>
                </a:cubicBezTo>
                <a:cubicBezTo>
                  <a:pt x="1415" y="872"/>
                  <a:pt x="1403" y="879"/>
                  <a:pt x="1391" y="889"/>
                </a:cubicBezTo>
                <a:cubicBezTo>
                  <a:pt x="1359" y="914"/>
                  <a:pt x="1359" y="914"/>
                  <a:pt x="1359" y="914"/>
                </a:cubicBezTo>
                <a:cubicBezTo>
                  <a:pt x="1327" y="941"/>
                  <a:pt x="1327" y="941"/>
                  <a:pt x="1327" y="941"/>
                </a:cubicBezTo>
                <a:cubicBezTo>
                  <a:pt x="1309" y="953"/>
                  <a:pt x="1309" y="953"/>
                  <a:pt x="1309" y="953"/>
                </a:cubicBezTo>
                <a:cubicBezTo>
                  <a:pt x="1304" y="958"/>
                  <a:pt x="1297" y="961"/>
                  <a:pt x="1292" y="966"/>
                </a:cubicBezTo>
                <a:cubicBezTo>
                  <a:pt x="1250" y="1003"/>
                  <a:pt x="1206" y="1040"/>
                  <a:pt x="1166" y="1079"/>
                </a:cubicBezTo>
                <a:cubicBezTo>
                  <a:pt x="1134" y="1110"/>
                  <a:pt x="1134" y="1110"/>
                  <a:pt x="1134" y="1110"/>
                </a:cubicBezTo>
                <a:cubicBezTo>
                  <a:pt x="1119" y="1125"/>
                  <a:pt x="1119" y="1125"/>
                  <a:pt x="1119" y="1125"/>
                </a:cubicBezTo>
                <a:cubicBezTo>
                  <a:pt x="1104" y="1140"/>
                  <a:pt x="1104" y="1140"/>
                  <a:pt x="1104" y="1140"/>
                </a:cubicBezTo>
                <a:cubicBezTo>
                  <a:pt x="1084" y="1162"/>
                  <a:pt x="1064" y="1182"/>
                  <a:pt x="1044" y="1202"/>
                </a:cubicBezTo>
                <a:cubicBezTo>
                  <a:pt x="1034" y="1214"/>
                  <a:pt x="1027" y="1224"/>
                  <a:pt x="1017" y="1234"/>
                </a:cubicBezTo>
                <a:cubicBezTo>
                  <a:pt x="990" y="1266"/>
                  <a:pt x="990" y="1266"/>
                  <a:pt x="990" y="1266"/>
                </a:cubicBezTo>
                <a:cubicBezTo>
                  <a:pt x="960" y="1301"/>
                  <a:pt x="960" y="1301"/>
                  <a:pt x="960" y="1301"/>
                </a:cubicBezTo>
                <a:cubicBezTo>
                  <a:pt x="950" y="1311"/>
                  <a:pt x="943" y="1323"/>
                  <a:pt x="933" y="1333"/>
                </a:cubicBezTo>
                <a:cubicBezTo>
                  <a:pt x="916" y="1355"/>
                  <a:pt x="899" y="1380"/>
                  <a:pt x="881" y="1402"/>
                </a:cubicBezTo>
                <a:cubicBezTo>
                  <a:pt x="864" y="1424"/>
                  <a:pt x="847" y="1449"/>
                  <a:pt x="832" y="1472"/>
                </a:cubicBezTo>
                <a:cubicBezTo>
                  <a:pt x="817" y="1490"/>
                  <a:pt x="817" y="1490"/>
                  <a:pt x="817" y="1490"/>
                </a:cubicBezTo>
                <a:cubicBezTo>
                  <a:pt x="812" y="1500"/>
                  <a:pt x="812" y="1500"/>
                  <a:pt x="812" y="1500"/>
                </a:cubicBezTo>
                <a:cubicBezTo>
                  <a:pt x="807" y="1509"/>
                  <a:pt x="807" y="1509"/>
                  <a:pt x="807" y="1509"/>
                </a:cubicBezTo>
                <a:cubicBezTo>
                  <a:pt x="783" y="1544"/>
                  <a:pt x="783" y="1544"/>
                  <a:pt x="783" y="1544"/>
                </a:cubicBezTo>
                <a:cubicBezTo>
                  <a:pt x="760" y="1581"/>
                  <a:pt x="760" y="1581"/>
                  <a:pt x="760" y="1581"/>
                </a:cubicBezTo>
                <a:cubicBezTo>
                  <a:pt x="748" y="1598"/>
                  <a:pt x="748" y="1598"/>
                  <a:pt x="748" y="1598"/>
                </a:cubicBezTo>
                <a:cubicBezTo>
                  <a:pt x="743" y="1606"/>
                  <a:pt x="741" y="1611"/>
                  <a:pt x="738" y="1618"/>
                </a:cubicBezTo>
                <a:cubicBezTo>
                  <a:pt x="722" y="1643"/>
                  <a:pt x="707" y="1668"/>
                  <a:pt x="693" y="1692"/>
                </a:cubicBezTo>
                <a:cubicBezTo>
                  <a:pt x="685" y="1705"/>
                  <a:pt x="678" y="1720"/>
                  <a:pt x="673" y="1732"/>
                </a:cubicBezTo>
                <a:cubicBezTo>
                  <a:pt x="653" y="1772"/>
                  <a:pt x="653" y="1772"/>
                  <a:pt x="653" y="1772"/>
                </a:cubicBezTo>
                <a:cubicBezTo>
                  <a:pt x="633" y="1809"/>
                  <a:pt x="633" y="1809"/>
                  <a:pt x="633" y="1809"/>
                </a:cubicBezTo>
                <a:cubicBezTo>
                  <a:pt x="626" y="1821"/>
                  <a:pt x="621" y="1837"/>
                  <a:pt x="614" y="1849"/>
                </a:cubicBezTo>
                <a:cubicBezTo>
                  <a:pt x="604" y="1877"/>
                  <a:pt x="591" y="1904"/>
                  <a:pt x="579" y="1928"/>
                </a:cubicBezTo>
                <a:cubicBezTo>
                  <a:pt x="569" y="1956"/>
                  <a:pt x="557" y="1983"/>
                  <a:pt x="547" y="2010"/>
                </a:cubicBezTo>
                <a:cubicBezTo>
                  <a:pt x="542" y="2025"/>
                  <a:pt x="535" y="2037"/>
                  <a:pt x="532" y="2052"/>
                </a:cubicBezTo>
                <a:cubicBezTo>
                  <a:pt x="517" y="2092"/>
                  <a:pt x="517" y="2092"/>
                  <a:pt x="517" y="2092"/>
                </a:cubicBezTo>
                <a:cubicBezTo>
                  <a:pt x="503" y="2134"/>
                  <a:pt x="503" y="2134"/>
                  <a:pt x="503" y="2134"/>
                </a:cubicBezTo>
                <a:cubicBezTo>
                  <a:pt x="498" y="2149"/>
                  <a:pt x="493" y="2161"/>
                  <a:pt x="490" y="2176"/>
                </a:cubicBezTo>
                <a:cubicBezTo>
                  <a:pt x="466" y="2261"/>
                  <a:pt x="466" y="2261"/>
                  <a:pt x="466" y="2261"/>
                </a:cubicBezTo>
                <a:cubicBezTo>
                  <a:pt x="461" y="2283"/>
                  <a:pt x="461" y="2283"/>
                  <a:pt x="461" y="2283"/>
                </a:cubicBezTo>
                <a:cubicBezTo>
                  <a:pt x="456" y="2303"/>
                  <a:pt x="456" y="2303"/>
                  <a:pt x="456" y="2303"/>
                </a:cubicBezTo>
                <a:cubicBezTo>
                  <a:pt x="446" y="2345"/>
                  <a:pt x="446" y="2345"/>
                  <a:pt x="446" y="2345"/>
                </a:cubicBezTo>
                <a:cubicBezTo>
                  <a:pt x="438" y="2375"/>
                  <a:pt x="431" y="2402"/>
                  <a:pt x="429" y="2432"/>
                </a:cubicBezTo>
                <a:cubicBezTo>
                  <a:pt x="411" y="2518"/>
                  <a:pt x="411" y="2518"/>
                  <a:pt x="411" y="2518"/>
                </a:cubicBezTo>
                <a:cubicBezTo>
                  <a:pt x="406" y="2548"/>
                  <a:pt x="404" y="2576"/>
                  <a:pt x="401" y="2606"/>
                </a:cubicBezTo>
                <a:cubicBezTo>
                  <a:pt x="394" y="2650"/>
                  <a:pt x="394" y="2650"/>
                  <a:pt x="394" y="2650"/>
                </a:cubicBezTo>
                <a:cubicBezTo>
                  <a:pt x="394" y="2665"/>
                  <a:pt x="392" y="2680"/>
                  <a:pt x="392" y="2695"/>
                </a:cubicBezTo>
                <a:cubicBezTo>
                  <a:pt x="384" y="2781"/>
                  <a:pt x="384" y="2781"/>
                  <a:pt x="384" y="2781"/>
                </a:cubicBezTo>
                <a:cubicBezTo>
                  <a:pt x="382" y="2868"/>
                  <a:pt x="382" y="2868"/>
                  <a:pt x="382" y="2868"/>
                </a:cubicBezTo>
                <a:cubicBezTo>
                  <a:pt x="382" y="2912"/>
                  <a:pt x="382" y="2912"/>
                  <a:pt x="382" y="2912"/>
                </a:cubicBezTo>
                <a:cubicBezTo>
                  <a:pt x="382" y="2958"/>
                  <a:pt x="382" y="2958"/>
                  <a:pt x="382" y="2958"/>
                </a:cubicBezTo>
                <a:cubicBezTo>
                  <a:pt x="384" y="3047"/>
                  <a:pt x="384" y="3047"/>
                  <a:pt x="384" y="3047"/>
                </a:cubicBezTo>
                <a:cubicBezTo>
                  <a:pt x="392" y="3134"/>
                  <a:pt x="392" y="3134"/>
                  <a:pt x="392" y="3134"/>
                </a:cubicBezTo>
                <a:cubicBezTo>
                  <a:pt x="392" y="3148"/>
                  <a:pt x="394" y="3163"/>
                  <a:pt x="394" y="3178"/>
                </a:cubicBezTo>
                <a:cubicBezTo>
                  <a:pt x="401" y="3220"/>
                  <a:pt x="401" y="3220"/>
                  <a:pt x="401" y="3220"/>
                </a:cubicBezTo>
                <a:cubicBezTo>
                  <a:pt x="406" y="3265"/>
                  <a:pt x="406" y="3265"/>
                  <a:pt x="406" y="3265"/>
                </a:cubicBezTo>
                <a:cubicBezTo>
                  <a:pt x="409" y="3287"/>
                  <a:pt x="409" y="3287"/>
                  <a:pt x="409" y="3287"/>
                </a:cubicBezTo>
                <a:cubicBezTo>
                  <a:pt x="409" y="3293"/>
                  <a:pt x="411" y="3300"/>
                  <a:pt x="411" y="3308"/>
                </a:cubicBezTo>
                <a:cubicBezTo>
                  <a:pt x="424" y="3367"/>
                  <a:pt x="431" y="3424"/>
                  <a:pt x="446" y="3481"/>
                </a:cubicBezTo>
                <a:cubicBezTo>
                  <a:pt x="456" y="3523"/>
                  <a:pt x="456" y="3523"/>
                  <a:pt x="456" y="3523"/>
                </a:cubicBezTo>
                <a:cubicBezTo>
                  <a:pt x="461" y="3545"/>
                  <a:pt x="461" y="3545"/>
                  <a:pt x="461" y="3545"/>
                </a:cubicBezTo>
                <a:cubicBezTo>
                  <a:pt x="466" y="3565"/>
                  <a:pt x="466" y="3565"/>
                  <a:pt x="466" y="3565"/>
                </a:cubicBezTo>
                <a:cubicBezTo>
                  <a:pt x="473" y="3592"/>
                  <a:pt x="483" y="3622"/>
                  <a:pt x="490" y="3649"/>
                </a:cubicBezTo>
                <a:cubicBezTo>
                  <a:pt x="493" y="3665"/>
                  <a:pt x="498" y="3677"/>
                  <a:pt x="503" y="3692"/>
                </a:cubicBezTo>
                <a:cubicBezTo>
                  <a:pt x="517" y="3734"/>
                  <a:pt x="517" y="3734"/>
                  <a:pt x="517" y="3734"/>
                </a:cubicBezTo>
                <a:cubicBezTo>
                  <a:pt x="532" y="3774"/>
                  <a:pt x="532" y="3774"/>
                  <a:pt x="532" y="3774"/>
                </a:cubicBezTo>
                <a:cubicBezTo>
                  <a:pt x="532" y="3781"/>
                  <a:pt x="535" y="3789"/>
                  <a:pt x="540" y="3794"/>
                </a:cubicBezTo>
                <a:cubicBezTo>
                  <a:pt x="547" y="3816"/>
                  <a:pt x="547" y="3816"/>
                  <a:pt x="547" y="3816"/>
                </a:cubicBezTo>
                <a:cubicBezTo>
                  <a:pt x="557" y="3843"/>
                  <a:pt x="567" y="3868"/>
                  <a:pt x="579" y="3895"/>
                </a:cubicBezTo>
                <a:cubicBezTo>
                  <a:pt x="591" y="3922"/>
                  <a:pt x="601" y="3949"/>
                  <a:pt x="614" y="3974"/>
                </a:cubicBezTo>
                <a:cubicBezTo>
                  <a:pt x="621" y="3989"/>
                  <a:pt x="626" y="4001"/>
                  <a:pt x="631" y="4014"/>
                </a:cubicBezTo>
                <a:cubicBezTo>
                  <a:pt x="651" y="4054"/>
                  <a:pt x="651" y="4054"/>
                  <a:pt x="651" y="4054"/>
                </a:cubicBezTo>
                <a:cubicBezTo>
                  <a:pt x="670" y="4091"/>
                  <a:pt x="670" y="4091"/>
                  <a:pt x="670" y="4091"/>
                </a:cubicBezTo>
                <a:cubicBezTo>
                  <a:pt x="678" y="4106"/>
                  <a:pt x="685" y="4119"/>
                  <a:pt x="693" y="4131"/>
                </a:cubicBezTo>
                <a:cubicBezTo>
                  <a:pt x="705" y="4156"/>
                  <a:pt x="720" y="4180"/>
                  <a:pt x="735" y="4205"/>
                </a:cubicBezTo>
                <a:cubicBezTo>
                  <a:pt x="746" y="4225"/>
                  <a:pt x="746" y="4225"/>
                  <a:pt x="746" y="4225"/>
                </a:cubicBezTo>
                <a:cubicBezTo>
                  <a:pt x="758" y="4242"/>
                  <a:pt x="758" y="4242"/>
                  <a:pt x="758" y="4242"/>
                </a:cubicBezTo>
                <a:cubicBezTo>
                  <a:pt x="780" y="4279"/>
                  <a:pt x="780" y="4279"/>
                  <a:pt x="780" y="4279"/>
                </a:cubicBezTo>
                <a:cubicBezTo>
                  <a:pt x="812" y="4326"/>
                  <a:pt x="844" y="4373"/>
                  <a:pt x="879" y="4421"/>
                </a:cubicBezTo>
                <a:cubicBezTo>
                  <a:pt x="896" y="4444"/>
                  <a:pt x="913" y="4466"/>
                  <a:pt x="931" y="4488"/>
                </a:cubicBezTo>
                <a:cubicBezTo>
                  <a:pt x="958" y="4523"/>
                  <a:pt x="958" y="4523"/>
                  <a:pt x="958" y="4523"/>
                </a:cubicBezTo>
                <a:cubicBezTo>
                  <a:pt x="985" y="4555"/>
                  <a:pt x="985" y="4555"/>
                  <a:pt x="985" y="4555"/>
                </a:cubicBezTo>
                <a:cubicBezTo>
                  <a:pt x="1005" y="4575"/>
                  <a:pt x="1022" y="4597"/>
                  <a:pt x="1042" y="4619"/>
                </a:cubicBezTo>
                <a:cubicBezTo>
                  <a:pt x="1061" y="4639"/>
                  <a:pt x="1079" y="4659"/>
                  <a:pt x="1099" y="4681"/>
                </a:cubicBezTo>
                <a:cubicBezTo>
                  <a:pt x="1119" y="4701"/>
                  <a:pt x="1139" y="4721"/>
                  <a:pt x="1161" y="4741"/>
                </a:cubicBezTo>
                <a:cubicBezTo>
                  <a:pt x="1191" y="4769"/>
                  <a:pt x="1191" y="4769"/>
                  <a:pt x="1191" y="4769"/>
                </a:cubicBezTo>
                <a:cubicBezTo>
                  <a:pt x="1206" y="4784"/>
                  <a:pt x="1206" y="4784"/>
                  <a:pt x="1206" y="4784"/>
                </a:cubicBezTo>
                <a:cubicBezTo>
                  <a:pt x="1211" y="4789"/>
                  <a:pt x="1216" y="4793"/>
                  <a:pt x="1223" y="4798"/>
                </a:cubicBezTo>
                <a:cubicBezTo>
                  <a:pt x="1243" y="4816"/>
                  <a:pt x="1265" y="4836"/>
                  <a:pt x="1285" y="4853"/>
                </a:cubicBezTo>
                <a:cubicBezTo>
                  <a:pt x="1290" y="4858"/>
                  <a:pt x="1297" y="4863"/>
                  <a:pt x="1302" y="4868"/>
                </a:cubicBezTo>
                <a:cubicBezTo>
                  <a:pt x="1317" y="4880"/>
                  <a:pt x="1317" y="4880"/>
                  <a:pt x="1317" y="4880"/>
                </a:cubicBezTo>
                <a:cubicBezTo>
                  <a:pt x="1351" y="4905"/>
                  <a:pt x="1351" y="4905"/>
                  <a:pt x="1351" y="4905"/>
                </a:cubicBezTo>
                <a:cubicBezTo>
                  <a:pt x="1393" y="4942"/>
                  <a:pt x="1440" y="4972"/>
                  <a:pt x="1486" y="5004"/>
                </a:cubicBezTo>
                <a:cubicBezTo>
                  <a:pt x="1495" y="5014"/>
                  <a:pt x="1508" y="5019"/>
                  <a:pt x="1520" y="5028"/>
                </a:cubicBezTo>
                <a:cubicBezTo>
                  <a:pt x="1555" y="5051"/>
                  <a:pt x="1555" y="5051"/>
                  <a:pt x="1555" y="5051"/>
                </a:cubicBezTo>
                <a:cubicBezTo>
                  <a:pt x="1589" y="5073"/>
                  <a:pt x="1589" y="5073"/>
                  <a:pt x="1589" y="5073"/>
                </a:cubicBezTo>
                <a:cubicBezTo>
                  <a:pt x="1602" y="5080"/>
                  <a:pt x="1614" y="5085"/>
                  <a:pt x="1624" y="5093"/>
                </a:cubicBezTo>
                <a:cubicBezTo>
                  <a:pt x="1648" y="5109"/>
                  <a:pt x="1673" y="5121"/>
                  <a:pt x="1695" y="5136"/>
                </a:cubicBezTo>
                <a:cubicBezTo>
                  <a:pt x="1720" y="5148"/>
                  <a:pt x="1745" y="5161"/>
                  <a:pt x="1769" y="5173"/>
                </a:cubicBezTo>
                <a:cubicBezTo>
                  <a:pt x="1779" y="5178"/>
                  <a:pt x="1792" y="5185"/>
                  <a:pt x="1804" y="5190"/>
                </a:cubicBezTo>
                <a:cubicBezTo>
                  <a:pt x="1816" y="5198"/>
                  <a:pt x="1830" y="5203"/>
                  <a:pt x="1842" y="5208"/>
                </a:cubicBezTo>
                <a:cubicBezTo>
                  <a:pt x="1867" y="5220"/>
                  <a:pt x="1891" y="5230"/>
                  <a:pt x="1916" y="5242"/>
                </a:cubicBezTo>
                <a:cubicBezTo>
                  <a:pt x="2015" y="5282"/>
                  <a:pt x="2116" y="5321"/>
                  <a:pt x="2218" y="5349"/>
                </a:cubicBezTo>
                <a:cubicBezTo>
                  <a:pt x="2231" y="5351"/>
                  <a:pt x="2243" y="5353"/>
                  <a:pt x="2255" y="5358"/>
                </a:cubicBezTo>
                <a:cubicBezTo>
                  <a:pt x="2275" y="5363"/>
                  <a:pt x="2275" y="5363"/>
                  <a:pt x="2275" y="5363"/>
                </a:cubicBezTo>
                <a:cubicBezTo>
                  <a:pt x="2295" y="5368"/>
                  <a:pt x="2295" y="5368"/>
                  <a:pt x="2295" y="5368"/>
                </a:cubicBezTo>
                <a:cubicBezTo>
                  <a:pt x="2319" y="5373"/>
                  <a:pt x="2347" y="5381"/>
                  <a:pt x="2371" y="5386"/>
                </a:cubicBezTo>
                <a:cubicBezTo>
                  <a:pt x="2396" y="5393"/>
                  <a:pt x="2421" y="5396"/>
                  <a:pt x="2448" y="5400"/>
                </a:cubicBezTo>
                <a:cubicBezTo>
                  <a:pt x="2472" y="5405"/>
                  <a:pt x="2497" y="5410"/>
                  <a:pt x="2524" y="5415"/>
                </a:cubicBezTo>
                <a:cubicBezTo>
                  <a:pt x="2550" y="5418"/>
                  <a:pt x="2575" y="5420"/>
                  <a:pt x="2602" y="5423"/>
                </a:cubicBezTo>
                <a:cubicBezTo>
                  <a:pt x="2614" y="5425"/>
                  <a:pt x="2626" y="5428"/>
                  <a:pt x="2639" y="5428"/>
                </a:cubicBezTo>
                <a:cubicBezTo>
                  <a:pt x="2651" y="5430"/>
                  <a:pt x="2664" y="5430"/>
                  <a:pt x="2678" y="5433"/>
                </a:cubicBezTo>
                <a:cubicBezTo>
                  <a:pt x="2728" y="5435"/>
                  <a:pt x="2777" y="5440"/>
                  <a:pt x="2829" y="5440"/>
                </a:cubicBezTo>
                <a:cubicBezTo>
                  <a:pt x="2854" y="5443"/>
                  <a:pt x="2878" y="5443"/>
                  <a:pt x="2903" y="5443"/>
                </a:cubicBezTo>
                <a:cubicBezTo>
                  <a:pt x="2929" y="5443"/>
                  <a:pt x="2956" y="5443"/>
                  <a:pt x="2980" y="5443"/>
                </a:cubicBezTo>
                <a:cubicBezTo>
                  <a:pt x="3005" y="5443"/>
                  <a:pt x="3030" y="5440"/>
                  <a:pt x="3055" y="5438"/>
                </a:cubicBezTo>
                <a:cubicBezTo>
                  <a:pt x="3064" y="5438"/>
                  <a:pt x="3077" y="5438"/>
                  <a:pt x="3089" y="5435"/>
                </a:cubicBezTo>
                <a:cubicBezTo>
                  <a:pt x="3109" y="5435"/>
                  <a:pt x="3109" y="5435"/>
                  <a:pt x="3109" y="5435"/>
                </a:cubicBezTo>
                <a:cubicBezTo>
                  <a:pt x="3126" y="5433"/>
                  <a:pt x="3126" y="5433"/>
                  <a:pt x="3126" y="5433"/>
                </a:cubicBezTo>
                <a:cubicBezTo>
                  <a:pt x="3151" y="5430"/>
                  <a:pt x="3175" y="5428"/>
                  <a:pt x="3200" y="5425"/>
                </a:cubicBezTo>
                <a:cubicBezTo>
                  <a:pt x="3222" y="5423"/>
                  <a:pt x="3247" y="5420"/>
                  <a:pt x="3273" y="5415"/>
                </a:cubicBezTo>
                <a:cubicBezTo>
                  <a:pt x="3283" y="5415"/>
                  <a:pt x="3295" y="5413"/>
                  <a:pt x="3307" y="5410"/>
                </a:cubicBezTo>
                <a:cubicBezTo>
                  <a:pt x="3320" y="5410"/>
                  <a:pt x="3332" y="5408"/>
                  <a:pt x="3342" y="5405"/>
                </a:cubicBezTo>
                <a:cubicBezTo>
                  <a:pt x="3354" y="5403"/>
                  <a:pt x="3367" y="5400"/>
                  <a:pt x="3379" y="5398"/>
                </a:cubicBezTo>
                <a:cubicBezTo>
                  <a:pt x="3389" y="5396"/>
                  <a:pt x="3401" y="5396"/>
                  <a:pt x="3413" y="5393"/>
                </a:cubicBezTo>
                <a:cubicBezTo>
                  <a:pt x="3436" y="5388"/>
                  <a:pt x="3458" y="5383"/>
                  <a:pt x="3483" y="5376"/>
                </a:cubicBezTo>
                <a:cubicBezTo>
                  <a:pt x="3492" y="5376"/>
                  <a:pt x="3505" y="5371"/>
                  <a:pt x="3515" y="5368"/>
                </a:cubicBezTo>
                <a:cubicBezTo>
                  <a:pt x="3527" y="5366"/>
                  <a:pt x="3539" y="5363"/>
                  <a:pt x="3549" y="5361"/>
                </a:cubicBezTo>
                <a:cubicBezTo>
                  <a:pt x="3562" y="5356"/>
                  <a:pt x="3571" y="5353"/>
                  <a:pt x="3584" y="5351"/>
                </a:cubicBezTo>
                <a:cubicBezTo>
                  <a:pt x="3594" y="5349"/>
                  <a:pt x="3606" y="5344"/>
                  <a:pt x="3616" y="5341"/>
                </a:cubicBezTo>
                <a:cubicBezTo>
                  <a:pt x="3639" y="5334"/>
                  <a:pt x="3661" y="5329"/>
                  <a:pt x="3683" y="5321"/>
                </a:cubicBezTo>
                <a:cubicBezTo>
                  <a:pt x="3703" y="5314"/>
                  <a:pt x="3725" y="5306"/>
                  <a:pt x="3748" y="5299"/>
                </a:cubicBezTo>
                <a:cubicBezTo>
                  <a:pt x="3758" y="5297"/>
                  <a:pt x="3767" y="5292"/>
                  <a:pt x="3780" y="5289"/>
                </a:cubicBezTo>
                <a:cubicBezTo>
                  <a:pt x="3790" y="5284"/>
                  <a:pt x="3799" y="5279"/>
                  <a:pt x="3809" y="5277"/>
                </a:cubicBezTo>
                <a:cubicBezTo>
                  <a:pt x="3832" y="5267"/>
                  <a:pt x="3851" y="5259"/>
                  <a:pt x="3874" y="5252"/>
                </a:cubicBezTo>
                <a:cubicBezTo>
                  <a:pt x="3893" y="5242"/>
                  <a:pt x="3913" y="5235"/>
                  <a:pt x="3933" y="5225"/>
                </a:cubicBezTo>
                <a:cubicBezTo>
                  <a:pt x="3953" y="5217"/>
                  <a:pt x="3972" y="5208"/>
                  <a:pt x="3992" y="5198"/>
                </a:cubicBezTo>
                <a:cubicBezTo>
                  <a:pt x="4003" y="5193"/>
                  <a:pt x="4013" y="5188"/>
                  <a:pt x="4023" y="5183"/>
                </a:cubicBezTo>
                <a:cubicBezTo>
                  <a:pt x="4037" y="5175"/>
                  <a:pt x="4037" y="5175"/>
                  <a:pt x="4037" y="5175"/>
                </a:cubicBezTo>
                <a:cubicBezTo>
                  <a:pt x="4052" y="5168"/>
                  <a:pt x="4052" y="5168"/>
                  <a:pt x="4052" y="5168"/>
                </a:cubicBezTo>
                <a:cubicBezTo>
                  <a:pt x="4070" y="5158"/>
                  <a:pt x="4089" y="5148"/>
                  <a:pt x="4109" y="5138"/>
                </a:cubicBezTo>
                <a:cubicBezTo>
                  <a:pt x="4116" y="5133"/>
                  <a:pt x="4126" y="5128"/>
                  <a:pt x="4136" y="5123"/>
                </a:cubicBezTo>
                <a:cubicBezTo>
                  <a:pt x="4146" y="5118"/>
                  <a:pt x="4153" y="5114"/>
                  <a:pt x="4163" y="5109"/>
                </a:cubicBezTo>
                <a:cubicBezTo>
                  <a:pt x="4200" y="5088"/>
                  <a:pt x="4235" y="5063"/>
                  <a:pt x="4269" y="5043"/>
                </a:cubicBezTo>
                <a:cubicBezTo>
                  <a:pt x="4282" y="5033"/>
                  <a:pt x="4282" y="5033"/>
                  <a:pt x="4282" y="5033"/>
                </a:cubicBezTo>
                <a:cubicBezTo>
                  <a:pt x="4294" y="5026"/>
                  <a:pt x="4294" y="5026"/>
                  <a:pt x="4294" y="5026"/>
                </a:cubicBezTo>
                <a:cubicBezTo>
                  <a:pt x="4304" y="5021"/>
                  <a:pt x="4311" y="5014"/>
                  <a:pt x="4321" y="5009"/>
                </a:cubicBezTo>
                <a:cubicBezTo>
                  <a:pt x="4336" y="4996"/>
                  <a:pt x="4353" y="4986"/>
                  <a:pt x="4372" y="4974"/>
                </a:cubicBezTo>
                <a:cubicBezTo>
                  <a:pt x="4500" y="4880"/>
                  <a:pt x="4616" y="4781"/>
                  <a:pt x="4715" y="4679"/>
                </a:cubicBezTo>
                <a:cubicBezTo>
                  <a:pt x="4740" y="4651"/>
                  <a:pt x="4765" y="4627"/>
                  <a:pt x="4787" y="4600"/>
                </a:cubicBezTo>
                <a:cubicBezTo>
                  <a:pt x="4795" y="4595"/>
                  <a:pt x="4800" y="4587"/>
                  <a:pt x="4805" y="4580"/>
                </a:cubicBezTo>
                <a:cubicBezTo>
                  <a:pt x="4807" y="4577"/>
                  <a:pt x="4810" y="4575"/>
                  <a:pt x="4812" y="4572"/>
                </a:cubicBezTo>
                <a:cubicBezTo>
                  <a:pt x="4817" y="4567"/>
                  <a:pt x="4822" y="4562"/>
                  <a:pt x="4824" y="4557"/>
                </a:cubicBezTo>
                <a:cubicBezTo>
                  <a:pt x="4832" y="4548"/>
                  <a:pt x="4839" y="4543"/>
                  <a:pt x="4842" y="4538"/>
                </a:cubicBezTo>
                <a:cubicBezTo>
                  <a:pt x="4847" y="4533"/>
                  <a:pt x="4849" y="4530"/>
                  <a:pt x="4849" y="4530"/>
                </a:cubicBezTo>
                <a:cubicBezTo>
                  <a:pt x="4589" y="4314"/>
                  <a:pt x="4589" y="4314"/>
                  <a:pt x="4589" y="4314"/>
                </a:cubicBezTo>
                <a:cubicBezTo>
                  <a:pt x="4881" y="4237"/>
                  <a:pt x="5181" y="4089"/>
                  <a:pt x="5451" y="3865"/>
                </a:cubicBezTo>
                <a:cubicBezTo>
                  <a:pt x="5510" y="4210"/>
                  <a:pt x="5498" y="4597"/>
                  <a:pt x="5401" y="4989"/>
                </a:cubicBezTo>
                <a:cubicBezTo>
                  <a:pt x="5141" y="4774"/>
                  <a:pt x="5141" y="4774"/>
                  <a:pt x="5141" y="4774"/>
                </a:cubicBezTo>
                <a:cubicBezTo>
                  <a:pt x="5141" y="4774"/>
                  <a:pt x="5139" y="4776"/>
                  <a:pt x="5136" y="4784"/>
                </a:cubicBezTo>
                <a:cubicBezTo>
                  <a:pt x="5131" y="4789"/>
                  <a:pt x="5124" y="4796"/>
                  <a:pt x="5114" y="4806"/>
                </a:cubicBezTo>
                <a:cubicBezTo>
                  <a:pt x="5112" y="4811"/>
                  <a:pt x="5107" y="4816"/>
                  <a:pt x="5099" y="4823"/>
                </a:cubicBezTo>
                <a:cubicBezTo>
                  <a:pt x="5097" y="4826"/>
                  <a:pt x="5094" y="4828"/>
                  <a:pt x="5092" y="4833"/>
                </a:cubicBezTo>
                <a:cubicBezTo>
                  <a:pt x="5085" y="4840"/>
                  <a:pt x="5079" y="4848"/>
                  <a:pt x="5071" y="4855"/>
                </a:cubicBezTo>
                <a:cubicBezTo>
                  <a:pt x="5044" y="4885"/>
                  <a:pt x="5017" y="4915"/>
                  <a:pt x="4987" y="4944"/>
                </a:cubicBezTo>
                <a:cubicBezTo>
                  <a:pt x="4874" y="5061"/>
                  <a:pt x="4743" y="5178"/>
                  <a:pt x="4591" y="5287"/>
                </a:cubicBezTo>
                <a:cubicBezTo>
                  <a:pt x="4574" y="5299"/>
                  <a:pt x="4554" y="5311"/>
                  <a:pt x="4535" y="5324"/>
                </a:cubicBezTo>
                <a:cubicBezTo>
                  <a:pt x="4525" y="5331"/>
                  <a:pt x="4515" y="5339"/>
                  <a:pt x="4505" y="5344"/>
                </a:cubicBezTo>
                <a:cubicBezTo>
                  <a:pt x="4490" y="5353"/>
                  <a:pt x="4490" y="5353"/>
                  <a:pt x="4490" y="5353"/>
                </a:cubicBezTo>
                <a:cubicBezTo>
                  <a:pt x="4475" y="5363"/>
                  <a:pt x="4475" y="5363"/>
                  <a:pt x="4475" y="5363"/>
                </a:cubicBezTo>
                <a:cubicBezTo>
                  <a:pt x="4436" y="5388"/>
                  <a:pt x="4396" y="5415"/>
                  <a:pt x="4353" y="5438"/>
                </a:cubicBezTo>
                <a:cubicBezTo>
                  <a:pt x="4344" y="5445"/>
                  <a:pt x="4331" y="5450"/>
                  <a:pt x="4321" y="5457"/>
                </a:cubicBezTo>
                <a:cubicBezTo>
                  <a:pt x="4311" y="5462"/>
                  <a:pt x="4299" y="5470"/>
                  <a:pt x="4289" y="5476"/>
                </a:cubicBezTo>
                <a:cubicBezTo>
                  <a:pt x="4267" y="5486"/>
                  <a:pt x="4245" y="5498"/>
                  <a:pt x="4225" y="5510"/>
                </a:cubicBezTo>
                <a:cubicBezTo>
                  <a:pt x="4208" y="5518"/>
                  <a:pt x="4208" y="5518"/>
                  <a:pt x="4208" y="5518"/>
                </a:cubicBezTo>
                <a:cubicBezTo>
                  <a:pt x="4190" y="5525"/>
                  <a:pt x="4190" y="5525"/>
                  <a:pt x="4190" y="5525"/>
                </a:cubicBezTo>
                <a:cubicBezTo>
                  <a:pt x="4181" y="5533"/>
                  <a:pt x="4168" y="5538"/>
                  <a:pt x="4158" y="5542"/>
                </a:cubicBezTo>
                <a:cubicBezTo>
                  <a:pt x="4134" y="5552"/>
                  <a:pt x="4112" y="5565"/>
                  <a:pt x="4089" y="5575"/>
                </a:cubicBezTo>
                <a:cubicBezTo>
                  <a:pt x="4065" y="5585"/>
                  <a:pt x="4042" y="5594"/>
                  <a:pt x="4020" y="5604"/>
                </a:cubicBezTo>
                <a:cubicBezTo>
                  <a:pt x="3995" y="5614"/>
                  <a:pt x="3970" y="5624"/>
                  <a:pt x="3948" y="5632"/>
                </a:cubicBezTo>
                <a:cubicBezTo>
                  <a:pt x="3935" y="5636"/>
                  <a:pt x="3923" y="5641"/>
                  <a:pt x="3911" y="5646"/>
                </a:cubicBezTo>
                <a:cubicBezTo>
                  <a:pt x="3898" y="5651"/>
                  <a:pt x="3886" y="5656"/>
                  <a:pt x="3874" y="5659"/>
                </a:cubicBezTo>
                <a:cubicBezTo>
                  <a:pt x="3849" y="5669"/>
                  <a:pt x="3824" y="5676"/>
                  <a:pt x="3799" y="5686"/>
                </a:cubicBezTo>
                <a:cubicBezTo>
                  <a:pt x="3775" y="5693"/>
                  <a:pt x="3750" y="5701"/>
                  <a:pt x="3723" y="5708"/>
                </a:cubicBezTo>
                <a:cubicBezTo>
                  <a:pt x="3711" y="5711"/>
                  <a:pt x="3698" y="5716"/>
                  <a:pt x="3686" y="5718"/>
                </a:cubicBezTo>
                <a:cubicBezTo>
                  <a:pt x="3674" y="5723"/>
                  <a:pt x="3659" y="5726"/>
                  <a:pt x="3646" y="5730"/>
                </a:cubicBezTo>
                <a:cubicBezTo>
                  <a:pt x="3634" y="5733"/>
                  <a:pt x="3621" y="5735"/>
                  <a:pt x="3606" y="5740"/>
                </a:cubicBezTo>
                <a:cubicBezTo>
                  <a:pt x="3594" y="5743"/>
                  <a:pt x="3581" y="5745"/>
                  <a:pt x="3569" y="5750"/>
                </a:cubicBezTo>
                <a:cubicBezTo>
                  <a:pt x="3542" y="5755"/>
                  <a:pt x="3515" y="5760"/>
                  <a:pt x="3487" y="5768"/>
                </a:cubicBezTo>
                <a:cubicBezTo>
                  <a:pt x="3475" y="5770"/>
                  <a:pt x="3463" y="5773"/>
                  <a:pt x="3448" y="5775"/>
                </a:cubicBezTo>
                <a:cubicBezTo>
                  <a:pt x="3436" y="5777"/>
                  <a:pt x="3421" y="5780"/>
                  <a:pt x="3408" y="5782"/>
                </a:cubicBezTo>
                <a:cubicBezTo>
                  <a:pt x="3394" y="5785"/>
                  <a:pt x="3381" y="5787"/>
                  <a:pt x="3367" y="5790"/>
                </a:cubicBezTo>
                <a:cubicBezTo>
                  <a:pt x="3354" y="5790"/>
                  <a:pt x="3339" y="5792"/>
                  <a:pt x="3327" y="5795"/>
                </a:cubicBezTo>
                <a:cubicBezTo>
                  <a:pt x="3300" y="5797"/>
                  <a:pt x="3273" y="5802"/>
                  <a:pt x="3242" y="5805"/>
                </a:cubicBezTo>
                <a:cubicBezTo>
                  <a:pt x="3215" y="5807"/>
                  <a:pt x="3188" y="5812"/>
                  <a:pt x="3161" y="5815"/>
                </a:cubicBezTo>
                <a:cubicBezTo>
                  <a:pt x="3138" y="5817"/>
                  <a:pt x="3138" y="5817"/>
                  <a:pt x="3138" y="5817"/>
                </a:cubicBezTo>
                <a:cubicBezTo>
                  <a:pt x="3116" y="5817"/>
                  <a:pt x="3116" y="5817"/>
                  <a:pt x="3116" y="5817"/>
                </a:cubicBezTo>
                <a:cubicBezTo>
                  <a:pt x="3104" y="5817"/>
                  <a:pt x="3089" y="5820"/>
                  <a:pt x="3074" y="5820"/>
                </a:cubicBezTo>
                <a:cubicBezTo>
                  <a:pt x="3047" y="5822"/>
                  <a:pt x="3017" y="5824"/>
                  <a:pt x="2990" y="5824"/>
                </a:cubicBezTo>
                <a:cubicBezTo>
                  <a:pt x="2961" y="5824"/>
                  <a:pt x="2934" y="5824"/>
                  <a:pt x="2903" y="5824"/>
                </a:cubicBezTo>
                <a:cubicBezTo>
                  <a:pt x="2876" y="5824"/>
                  <a:pt x="2846" y="5824"/>
                  <a:pt x="2817" y="5822"/>
                </a:cubicBezTo>
                <a:cubicBezTo>
                  <a:pt x="2760" y="5822"/>
                  <a:pt x="2701" y="5817"/>
                  <a:pt x="2644" y="5812"/>
                </a:cubicBezTo>
                <a:cubicBezTo>
                  <a:pt x="2629" y="5812"/>
                  <a:pt x="2614" y="5812"/>
                  <a:pt x="2599" y="5810"/>
                </a:cubicBezTo>
                <a:cubicBezTo>
                  <a:pt x="2585" y="5807"/>
                  <a:pt x="2570" y="5805"/>
                  <a:pt x="2555" y="5802"/>
                </a:cubicBezTo>
                <a:cubicBezTo>
                  <a:pt x="2524" y="5800"/>
                  <a:pt x="2497" y="5795"/>
                  <a:pt x="2468" y="5792"/>
                </a:cubicBezTo>
                <a:cubicBezTo>
                  <a:pt x="2438" y="5787"/>
                  <a:pt x="2408" y="5782"/>
                  <a:pt x="2379" y="5777"/>
                </a:cubicBezTo>
                <a:cubicBezTo>
                  <a:pt x="2349" y="5770"/>
                  <a:pt x="2319" y="5768"/>
                  <a:pt x="2290" y="5760"/>
                </a:cubicBezTo>
                <a:cubicBezTo>
                  <a:pt x="2260" y="5753"/>
                  <a:pt x="2233" y="5745"/>
                  <a:pt x="2203" y="5738"/>
                </a:cubicBezTo>
                <a:cubicBezTo>
                  <a:pt x="2180" y="5733"/>
                  <a:pt x="2180" y="5733"/>
                  <a:pt x="2180" y="5733"/>
                </a:cubicBezTo>
                <a:cubicBezTo>
                  <a:pt x="2158" y="5728"/>
                  <a:pt x="2158" y="5728"/>
                  <a:pt x="2158" y="5728"/>
                </a:cubicBezTo>
                <a:cubicBezTo>
                  <a:pt x="2143" y="5723"/>
                  <a:pt x="2128" y="5718"/>
                  <a:pt x="2114" y="5716"/>
                </a:cubicBezTo>
                <a:cubicBezTo>
                  <a:pt x="1998" y="5683"/>
                  <a:pt x="1881" y="5639"/>
                  <a:pt x="1767" y="5592"/>
                </a:cubicBezTo>
                <a:cubicBezTo>
                  <a:pt x="1737" y="5580"/>
                  <a:pt x="1710" y="5567"/>
                  <a:pt x="1681" y="5555"/>
                </a:cubicBezTo>
                <a:cubicBezTo>
                  <a:pt x="1666" y="5547"/>
                  <a:pt x="1653" y="5542"/>
                  <a:pt x="1639" y="5535"/>
                </a:cubicBezTo>
                <a:cubicBezTo>
                  <a:pt x="1624" y="5528"/>
                  <a:pt x="1611" y="5520"/>
                  <a:pt x="1597" y="5513"/>
                </a:cubicBezTo>
                <a:cubicBezTo>
                  <a:pt x="1569" y="5498"/>
                  <a:pt x="1540" y="5486"/>
                  <a:pt x="1513" y="5470"/>
                </a:cubicBezTo>
                <a:cubicBezTo>
                  <a:pt x="1486" y="5452"/>
                  <a:pt x="1457" y="5438"/>
                  <a:pt x="1430" y="5423"/>
                </a:cubicBezTo>
                <a:cubicBezTo>
                  <a:pt x="1418" y="5413"/>
                  <a:pt x="1403" y="5408"/>
                  <a:pt x="1391" y="5398"/>
                </a:cubicBezTo>
                <a:cubicBezTo>
                  <a:pt x="1376" y="5391"/>
                  <a:pt x="1364" y="5381"/>
                  <a:pt x="1349" y="5373"/>
                </a:cubicBezTo>
                <a:cubicBezTo>
                  <a:pt x="1336" y="5363"/>
                  <a:pt x="1324" y="5356"/>
                  <a:pt x="1309" y="5346"/>
                </a:cubicBezTo>
                <a:cubicBezTo>
                  <a:pt x="1297" y="5339"/>
                  <a:pt x="1282" y="5329"/>
                  <a:pt x="1270" y="5321"/>
                </a:cubicBezTo>
                <a:cubicBezTo>
                  <a:pt x="1218" y="5284"/>
                  <a:pt x="1166" y="5247"/>
                  <a:pt x="1117" y="5208"/>
                </a:cubicBezTo>
                <a:cubicBezTo>
                  <a:pt x="1076" y="5178"/>
                  <a:pt x="1076" y="5178"/>
                  <a:pt x="1076" y="5178"/>
                </a:cubicBezTo>
                <a:cubicBezTo>
                  <a:pt x="1059" y="5163"/>
                  <a:pt x="1059" y="5163"/>
                  <a:pt x="1059" y="5163"/>
                </a:cubicBezTo>
                <a:cubicBezTo>
                  <a:pt x="1052" y="5158"/>
                  <a:pt x="1047" y="5151"/>
                  <a:pt x="1039" y="5146"/>
                </a:cubicBezTo>
                <a:cubicBezTo>
                  <a:pt x="1015" y="5126"/>
                  <a:pt x="992" y="5103"/>
                  <a:pt x="968" y="5083"/>
                </a:cubicBezTo>
                <a:cubicBezTo>
                  <a:pt x="960" y="5075"/>
                  <a:pt x="955" y="5070"/>
                  <a:pt x="948" y="5066"/>
                </a:cubicBezTo>
                <a:cubicBezTo>
                  <a:pt x="931" y="5048"/>
                  <a:pt x="931" y="5048"/>
                  <a:pt x="931" y="5048"/>
                </a:cubicBezTo>
                <a:cubicBezTo>
                  <a:pt x="896" y="5016"/>
                  <a:pt x="896" y="5016"/>
                  <a:pt x="896" y="5016"/>
                </a:cubicBezTo>
                <a:cubicBezTo>
                  <a:pt x="874" y="4994"/>
                  <a:pt x="849" y="4972"/>
                  <a:pt x="827" y="4947"/>
                </a:cubicBezTo>
                <a:cubicBezTo>
                  <a:pt x="805" y="4925"/>
                  <a:pt x="783" y="4900"/>
                  <a:pt x="760" y="4878"/>
                </a:cubicBezTo>
                <a:cubicBezTo>
                  <a:pt x="738" y="4853"/>
                  <a:pt x="717" y="4828"/>
                  <a:pt x="695" y="4803"/>
                </a:cubicBezTo>
                <a:cubicBezTo>
                  <a:pt x="663" y="4766"/>
                  <a:pt x="663" y="4766"/>
                  <a:pt x="663" y="4766"/>
                </a:cubicBezTo>
                <a:cubicBezTo>
                  <a:pt x="633" y="4726"/>
                  <a:pt x="633" y="4726"/>
                  <a:pt x="633" y="4726"/>
                </a:cubicBezTo>
                <a:cubicBezTo>
                  <a:pt x="611" y="4701"/>
                  <a:pt x="591" y="4674"/>
                  <a:pt x="572" y="4649"/>
                </a:cubicBezTo>
                <a:cubicBezTo>
                  <a:pt x="535" y="4595"/>
                  <a:pt x="495" y="4543"/>
                  <a:pt x="461" y="4486"/>
                </a:cubicBezTo>
                <a:cubicBezTo>
                  <a:pt x="433" y="4444"/>
                  <a:pt x="433" y="4444"/>
                  <a:pt x="433" y="4444"/>
                </a:cubicBezTo>
                <a:cubicBezTo>
                  <a:pt x="421" y="4424"/>
                  <a:pt x="421" y="4424"/>
                  <a:pt x="421" y="4424"/>
                </a:cubicBezTo>
                <a:cubicBezTo>
                  <a:pt x="409" y="4402"/>
                  <a:pt x="409" y="4402"/>
                  <a:pt x="409" y="4402"/>
                </a:cubicBezTo>
                <a:cubicBezTo>
                  <a:pt x="392" y="4371"/>
                  <a:pt x="373" y="4344"/>
                  <a:pt x="358" y="4314"/>
                </a:cubicBezTo>
                <a:cubicBezTo>
                  <a:pt x="349" y="4299"/>
                  <a:pt x="341" y="4284"/>
                  <a:pt x="334" y="4270"/>
                </a:cubicBezTo>
                <a:cubicBezTo>
                  <a:pt x="312" y="4225"/>
                  <a:pt x="312" y="4225"/>
                  <a:pt x="312" y="4225"/>
                </a:cubicBezTo>
                <a:cubicBezTo>
                  <a:pt x="289" y="4180"/>
                  <a:pt x="289" y="4180"/>
                  <a:pt x="289" y="4180"/>
                </a:cubicBezTo>
                <a:cubicBezTo>
                  <a:pt x="282" y="4166"/>
                  <a:pt x="275" y="4151"/>
                  <a:pt x="267" y="4136"/>
                </a:cubicBezTo>
                <a:cubicBezTo>
                  <a:pt x="255" y="4106"/>
                  <a:pt x="240" y="4077"/>
                  <a:pt x="228" y="4044"/>
                </a:cubicBezTo>
                <a:cubicBezTo>
                  <a:pt x="215" y="4014"/>
                  <a:pt x="203" y="3982"/>
                  <a:pt x="191" y="3952"/>
                </a:cubicBezTo>
                <a:cubicBezTo>
                  <a:pt x="181" y="3927"/>
                  <a:pt x="181" y="3927"/>
                  <a:pt x="181" y="3927"/>
                </a:cubicBezTo>
                <a:cubicBezTo>
                  <a:pt x="178" y="3920"/>
                  <a:pt x="176" y="3912"/>
                  <a:pt x="173" y="3905"/>
                </a:cubicBezTo>
                <a:cubicBezTo>
                  <a:pt x="156" y="3855"/>
                  <a:pt x="156" y="3855"/>
                  <a:pt x="156" y="3855"/>
                </a:cubicBezTo>
                <a:cubicBezTo>
                  <a:pt x="141" y="3808"/>
                  <a:pt x="141" y="3808"/>
                  <a:pt x="141" y="3808"/>
                </a:cubicBezTo>
                <a:cubicBezTo>
                  <a:pt x="134" y="3794"/>
                  <a:pt x="129" y="3776"/>
                  <a:pt x="126" y="3761"/>
                </a:cubicBezTo>
                <a:cubicBezTo>
                  <a:pt x="117" y="3729"/>
                  <a:pt x="107" y="3697"/>
                  <a:pt x="97" y="3665"/>
                </a:cubicBezTo>
                <a:cubicBezTo>
                  <a:pt x="92" y="3639"/>
                  <a:pt x="92" y="3639"/>
                  <a:pt x="92" y="3639"/>
                </a:cubicBezTo>
                <a:cubicBezTo>
                  <a:pt x="84" y="3614"/>
                  <a:pt x="84" y="3614"/>
                  <a:pt x="84" y="3614"/>
                </a:cubicBezTo>
                <a:cubicBezTo>
                  <a:pt x="75" y="3565"/>
                  <a:pt x="75" y="3565"/>
                  <a:pt x="75" y="3565"/>
                </a:cubicBezTo>
                <a:cubicBezTo>
                  <a:pt x="57" y="3501"/>
                  <a:pt x="47" y="3434"/>
                  <a:pt x="35" y="3367"/>
                </a:cubicBezTo>
                <a:cubicBezTo>
                  <a:pt x="33" y="3360"/>
                  <a:pt x="33" y="3350"/>
                  <a:pt x="33" y="3342"/>
                </a:cubicBezTo>
                <a:cubicBezTo>
                  <a:pt x="28" y="3318"/>
                  <a:pt x="28" y="3318"/>
                  <a:pt x="28" y="3318"/>
                </a:cubicBezTo>
                <a:cubicBezTo>
                  <a:pt x="23" y="3267"/>
                  <a:pt x="23" y="3267"/>
                  <a:pt x="23" y="3267"/>
                </a:cubicBezTo>
                <a:cubicBezTo>
                  <a:pt x="15" y="3215"/>
                  <a:pt x="15" y="3215"/>
                  <a:pt x="15" y="3215"/>
                </a:cubicBezTo>
                <a:cubicBezTo>
                  <a:pt x="13" y="3200"/>
                  <a:pt x="13" y="3183"/>
                  <a:pt x="9" y="3166"/>
                </a:cubicBezTo>
                <a:cubicBezTo>
                  <a:pt x="2" y="3064"/>
                  <a:pt x="2" y="3064"/>
                  <a:pt x="2" y="3064"/>
                </a:cubicBezTo>
                <a:cubicBezTo>
                  <a:pt x="0" y="2965"/>
                  <a:pt x="0" y="2965"/>
                  <a:pt x="0" y="2965"/>
                </a:cubicBezTo>
                <a:cubicBezTo>
                  <a:pt x="0" y="2912"/>
                  <a:pt x="0" y="2912"/>
                  <a:pt x="0" y="2912"/>
                </a:cubicBezTo>
                <a:cubicBezTo>
                  <a:pt x="0" y="2863"/>
                  <a:pt x="0" y="2863"/>
                  <a:pt x="0" y="2863"/>
                </a:cubicBezTo>
                <a:cubicBezTo>
                  <a:pt x="2" y="2762"/>
                  <a:pt x="2" y="2762"/>
                  <a:pt x="2" y="2762"/>
                </a:cubicBezTo>
                <a:cubicBezTo>
                  <a:pt x="9" y="2660"/>
                  <a:pt x="9" y="2660"/>
                  <a:pt x="9" y="2660"/>
                </a:cubicBezTo>
                <a:cubicBezTo>
                  <a:pt x="13" y="2645"/>
                  <a:pt x="13" y="2628"/>
                  <a:pt x="15" y="2611"/>
                </a:cubicBezTo>
                <a:cubicBezTo>
                  <a:pt x="23" y="2561"/>
                  <a:pt x="23" y="2561"/>
                  <a:pt x="23" y="2561"/>
                </a:cubicBezTo>
                <a:cubicBezTo>
                  <a:pt x="25" y="2526"/>
                  <a:pt x="30" y="2493"/>
                  <a:pt x="35" y="2459"/>
                </a:cubicBezTo>
                <a:cubicBezTo>
                  <a:pt x="52" y="2360"/>
                  <a:pt x="52" y="2360"/>
                  <a:pt x="52" y="2360"/>
                </a:cubicBezTo>
                <a:cubicBezTo>
                  <a:pt x="57" y="2328"/>
                  <a:pt x="67" y="2293"/>
                  <a:pt x="75" y="2261"/>
                </a:cubicBezTo>
                <a:cubicBezTo>
                  <a:pt x="84" y="2211"/>
                  <a:pt x="84" y="2211"/>
                  <a:pt x="84" y="2211"/>
                </a:cubicBezTo>
                <a:cubicBezTo>
                  <a:pt x="92" y="2186"/>
                  <a:pt x="92" y="2186"/>
                  <a:pt x="92" y="2186"/>
                </a:cubicBezTo>
                <a:cubicBezTo>
                  <a:pt x="97" y="2161"/>
                  <a:pt x="97" y="2161"/>
                  <a:pt x="97" y="2161"/>
                </a:cubicBezTo>
                <a:cubicBezTo>
                  <a:pt x="126" y="2064"/>
                  <a:pt x="126" y="2064"/>
                  <a:pt x="126" y="2064"/>
                </a:cubicBezTo>
                <a:cubicBezTo>
                  <a:pt x="129" y="2050"/>
                  <a:pt x="136" y="2032"/>
                  <a:pt x="141" y="2018"/>
                </a:cubicBezTo>
                <a:cubicBezTo>
                  <a:pt x="156" y="1968"/>
                  <a:pt x="156" y="1968"/>
                  <a:pt x="156" y="1968"/>
                </a:cubicBezTo>
                <a:cubicBezTo>
                  <a:pt x="173" y="1921"/>
                  <a:pt x="173" y="1921"/>
                  <a:pt x="173" y="1921"/>
                </a:cubicBezTo>
                <a:cubicBezTo>
                  <a:pt x="178" y="1906"/>
                  <a:pt x="186" y="1891"/>
                  <a:pt x="191" y="1874"/>
                </a:cubicBezTo>
                <a:cubicBezTo>
                  <a:pt x="203" y="1844"/>
                  <a:pt x="215" y="1811"/>
                  <a:pt x="228" y="1779"/>
                </a:cubicBezTo>
                <a:cubicBezTo>
                  <a:pt x="242" y="1749"/>
                  <a:pt x="255" y="1720"/>
                  <a:pt x="270" y="1688"/>
                </a:cubicBezTo>
                <a:cubicBezTo>
                  <a:pt x="275" y="1673"/>
                  <a:pt x="282" y="1658"/>
                  <a:pt x="289" y="1643"/>
                </a:cubicBezTo>
                <a:cubicBezTo>
                  <a:pt x="312" y="1598"/>
                  <a:pt x="312" y="1598"/>
                  <a:pt x="312" y="1598"/>
                </a:cubicBezTo>
                <a:cubicBezTo>
                  <a:pt x="336" y="1554"/>
                  <a:pt x="336" y="1554"/>
                  <a:pt x="336" y="1554"/>
                </a:cubicBezTo>
                <a:cubicBezTo>
                  <a:pt x="344" y="1539"/>
                  <a:pt x="351" y="1524"/>
                  <a:pt x="358" y="1509"/>
                </a:cubicBezTo>
                <a:cubicBezTo>
                  <a:pt x="377" y="1480"/>
                  <a:pt x="394" y="1452"/>
                  <a:pt x="409" y="1422"/>
                </a:cubicBezTo>
                <a:cubicBezTo>
                  <a:pt x="414" y="1414"/>
                  <a:pt x="419" y="1407"/>
                  <a:pt x="421" y="1400"/>
                </a:cubicBezTo>
                <a:cubicBezTo>
                  <a:pt x="436" y="1380"/>
                  <a:pt x="436" y="1380"/>
                  <a:pt x="436" y="1380"/>
                </a:cubicBezTo>
                <a:cubicBezTo>
                  <a:pt x="463" y="1338"/>
                  <a:pt x="463" y="1338"/>
                  <a:pt x="463" y="1338"/>
                </a:cubicBezTo>
                <a:cubicBezTo>
                  <a:pt x="490" y="1296"/>
                  <a:pt x="490" y="1296"/>
                  <a:pt x="490" y="1296"/>
                </a:cubicBezTo>
                <a:cubicBezTo>
                  <a:pt x="495" y="1286"/>
                  <a:pt x="495" y="1286"/>
                  <a:pt x="495" y="1286"/>
                </a:cubicBezTo>
                <a:cubicBezTo>
                  <a:pt x="503" y="1273"/>
                  <a:pt x="503" y="1273"/>
                  <a:pt x="503" y="1273"/>
                </a:cubicBezTo>
                <a:cubicBezTo>
                  <a:pt x="517" y="1254"/>
                  <a:pt x="517" y="1254"/>
                  <a:pt x="517" y="1254"/>
                </a:cubicBezTo>
                <a:cubicBezTo>
                  <a:pt x="537" y="1226"/>
                  <a:pt x="557" y="1199"/>
                  <a:pt x="574" y="1174"/>
                </a:cubicBezTo>
                <a:cubicBezTo>
                  <a:pt x="594" y="1147"/>
                  <a:pt x="616" y="1120"/>
                  <a:pt x="636" y="1094"/>
                </a:cubicBezTo>
                <a:cubicBezTo>
                  <a:pt x="646" y="1082"/>
                  <a:pt x="656" y="1067"/>
                  <a:pt x="666" y="1055"/>
                </a:cubicBezTo>
                <a:cubicBezTo>
                  <a:pt x="700" y="1018"/>
                  <a:pt x="700" y="1018"/>
                  <a:pt x="700" y="1018"/>
                </a:cubicBezTo>
                <a:cubicBezTo>
                  <a:pt x="732" y="981"/>
                  <a:pt x="732" y="981"/>
                  <a:pt x="732" y="981"/>
                </a:cubicBezTo>
                <a:cubicBezTo>
                  <a:pt x="743" y="968"/>
                  <a:pt x="753" y="956"/>
                  <a:pt x="765" y="943"/>
                </a:cubicBezTo>
                <a:cubicBezTo>
                  <a:pt x="787" y="921"/>
                  <a:pt x="810" y="896"/>
                  <a:pt x="832" y="872"/>
                </a:cubicBezTo>
                <a:cubicBezTo>
                  <a:pt x="849" y="854"/>
                  <a:pt x="849" y="854"/>
                  <a:pt x="849" y="854"/>
                </a:cubicBezTo>
                <a:cubicBezTo>
                  <a:pt x="866" y="837"/>
                  <a:pt x="866" y="837"/>
                  <a:pt x="866" y="837"/>
                </a:cubicBezTo>
                <a:cubicBezTo>
                  <a:pt x="903" y="805"/>
                  <a:pt x="903" y="805"/>
                  <a:pt x="903" y="805"/>
                </a:cubicBezTo>
                <a:cubicBezTo>
                  <a:pt x="950" y="758"/>
                  <a:pt x="1000" y="715"/>
                  <a:pt x="1049" y="673"/>
                </a:cubicBezTo>
                <a:cubicBezTo>
                  <a:pt x="1054" y="668"/>
                  <a:pt x="1061" y="663"/>
                  <a:pt x="1066" y="658"/>
                </a:cubicBezTo>
                <a:cubicBezTo>
                  <a:pt x="1086" y="643"/>
                  <a:pt x="1086" y="643"/>
                  <a:pt x="1086" y="643"/>
                </a:cubicBezTo>
                <a:cubicBezTo>
                  <a:pt x="1124" y="611"/>
                  <a:pt x="1124" y="611"/>
                  <a:pt x="1124" y="611"/>
                </a:cubicBezTo>
                <a:cubicBezTo>
                  <a:pt x="1164" y="581"/>
                  <a:pt x="1164" y="581"/>
                  <a:pt x="1164" y="581"/>
                </a:cubicBezTo>
                <a:cubicBezTo>
                  <a:pt x="1176" y="571"/>
                  <a:pt x="1191" y="564"/>
                  <a:pt x="1203" y="554"/>
                </a:cubicBezTo>
                <a:cubicBezTo>
                  <a:pt x="1228" y="534"/>
                  <a:pt x="1255" y="517"/>
                  <a:pt x="1282" y="497"/>
                </a:cubicBezTo>
                <a:cubicBezTo>
                  <a:pt x="1309" y="480"/>
                  <a:pt x="1336" y="463"/>
                  <a:pt x="1364" y="445"/>
                </a:cubicBezTo>
                <a:cubicBezTo>
                  <a:pt x="1376" y="438"/>
                  <a:pt x="1388" y="428"/>
                  <a:pt x="1403" y="421"/>
                </a:cubicBezTo>
                <a:cubicBezTo>
                  <a:pt x="1445" y="396"/>
                  <a:pt x="1445" y="396"/>
                  <a:pt x="1445" y="396"/>
                </a:cubicBezTo>
                <a:cubicBezTo>
                  <a:pt x="1473" y="381"/>
                  <a:pt x="1500" y="363"/>
                  <a:pt x="1528" y="348"/>
                </a:cubicBezTo>
                <a:cubicBezTo>
                  <a:pt x="1557" y="333"/>
                  <a:pt x="1584" y="318"/>
                  <a:pt x="1614" y="303"/>
                </a:cubicBezTo>
                <a:cubicBezTo>
                  <a:pt x="1634" y="293"/>
                  <a:pt x="1634" y="293"/>
                  <a:pt x="1634" y="293"/>
                </a:cubicBezTo>
                <a:cubicBezTo>
                  <a:pt x="1641" y="291"/>
                  <a:pt x="1648" y="286"/>
                  <a:pt x="1656" y="283"/>
                </a:cubicBezTo>
                <a:cubicBezTo>
                  <a:pt x="1671" y="276"/>
                  <a:pt x="1685" y="271"/>
                  <a:pt x="1698" y="264"/>
                </a:cubicBezTo>
                <a:cubicBezTo>
                  <a:pt x="1713" y="256"/>
                  <a:pt x="1727" y="251"/>
                  <a:pt x="1742" y="244"/>
                </a:cubicBezTo>
                <a:cubicBezTo>
                  <a:pt x="1764" y="234"/>
                  <a:pt x="1764" y="234"/>
                  <a:pt x="1764" y="234"/>
                </a:cubicBezTo>
                <a:cubicBezTo>
                  <a:pt x="1774" y="229"/>
                  <a:pt x="1774" y="229"/>
                  <a:pt x="1774" y="229"/>
                </a:cubicBezTo>
                <a:cubicBezTo>
                  <a:pt x="1784" y="224"/>
                  <a:pt x="1784" y="224"/>
                  <a:pt x="1784" y="224"/>
                </a:cubicBezTo>
                <a:cubicBezTo>
                  <a:pt x="1814" y="214"/>
                  <a:pt x="1844" y="202"/>
                  <a:pt x="1874" y="189"/>
                </a:cubicBezTo>
                <a:cubicBezTo>
                  <a:pt x="1896" y="182"/>
                  <a:pt x="1896" y="182"/>
                  <a:pt x="1896" y="182"/>
                </a:cubicBezTo>
                <a:cubicBezTo>
                  <a:pt x="1904" y="180"/>
                  <a:pt x="1909" y="177"/>
                  <a:pt x="1916" y="175"/>
                </a:cubicBezTo>
                <a:cubicBezTo>
                  <a:pt x="1931" y="170"/>
                  <a:pt x="1946" y="165"/>
                  <a:pt x="1960" y="160"/>
                </a:cubicBezTo>
                <a:cubicBezTo>
                  <a:pt x="1990" y="150"/>
                  <a:pt x="2020" y="138"/>
                  <a:pt x="2049" y="130"/>
                </a:cubicBezTo>
                <a:cubicBezTo>
                  <a:pt x="2079" y="120"/>
                  <a:pt x="2109" y="113"/>
                  <a:pt x="2138" y="103"/>
                </a:cubicBezTo>
                <a:cubicBezTo>
                  <a:pt x="2153" y="100"/>
                  <a:pt x="2168" y="95"/>
                  <a:pt x="2183" y="91"/>
                </a:cubicBezTo>
                <a:cubicBezTo>
                  <a:pt x="2198" y="88"/>
                  <a:pt x="2216" y="86"/>
                  <a:pt x="2231" y="81"/>
                </a:cubicBezTo>
                <a:cubicBezTo>
                  <a:pt x="2260" y="73"/>
                  <a:pt x="2290" y="68"/>
                  <a:pt x="2319" y="61"/>
                </a:cubicBezTo>
                <a:cubicBezTo>
                  <a:pt x="2349" y="56"/>
                  <a:pt x="2379" y="48"/>
                  <a:pt x="2408" y="44"/>
                </a:cubicBezTo>
                <a:cubicBezTo>
                  <a:pt x="2423" y="41"/>
                  <a:pt x="2438" y="39"/>
                  <a:pt x="2453" y="36"/>
                </a:cubicBezTo>
                <a:cubicBezTo>
                  <a:pt x="2468" y="34"/>
                  <a:pt x="2482" y="31"/>
                  <a:pt x="2500" y="31"/>
                </a:cubicBezTo>
                <a:cubicBezTo>
                  <a:pt x="2529" y="26"/>
                  <a:pt x="2560" y="21"/>
                  <a:pt x="2589" y="19"/>
                </a:cubicBezTo>
                <a:cubicBezTo>
                  <a:pt x="2597" y="19"/>
                  <a:pt x="2604" y="16"/>
                  <a:pt x="2612" y="16"/>
                </a:cubicBezTo>
                <a:cubicBezTo>
                  <a:pt x="2634" y="14"/>
                  <a:pt x="2634" y="14"/>
                  <a:pt x="2634" y="14"/>
                </a:cubicBezTo>
                <a:cubicBezTo>
                  <a:pt x="2649" y="14"/>
                  <a:pt x="2664" y="10"/>
                  <a:pt x="2678" y="10"/>
                </a:cubicBezTo>
                <a:cubicBezTo>
                  <a:pt x="2693" y="8"/>
                  <a:pt x="2708" y="8"/>
                  <a:pt x="2723" y="5"/>
                </a:cubicBezTo>
                <a:cubicBezTo>
                  <a:pt x="2745" y="5"/>
                  <a:pt x="2745" y="5"/>
                  <a:pt x="2745" y="5"/>
                </a:cubicBezTo>
                <a:cubicBezTo>
                  <a:pt x="2757" y="3"/>
                  <a:pt x="2757" y="3"/>
                  <a:pt x="2757" y="3"/>
                </a:cubicBezTo>
                <a:cubicBezTo>
                  <a:pt x="2767" y="3"/>
                  <a:pt x="2767" y="3"/>
                  <a:pt x="2767" y="3"/>
                </a:cubicBezTo>
                <a:cubicBezTo>
                  <a:pt x="2797" y="3"/>
                  <a:pt x="2826" y="3"/>
                  <a:pt x="2856" y="0"/>
                </a:cubicBezTo>
                <a:cubicBezTo>
                  <a:pt x="2871" y="0"/>
                  <a:pt x="2886" y="0"/>
                  <a:pt x="2900" y="0"/>
                </a:cubicBezTo>
                <a:cubicBezTo>
                  <a:pt x="2916" y="0"/>
                  <a:pt x="2931" y="0"/>
                  <a:pt x="2946" y="0"/>
                </a:cubicBezTo>
                <a:cubicBezTo>
                  <a:pt x="2973" y="0"/>
                  <a:pt x="3003" y="3"/>
                  <a:pt x="3032" y="3"/>
                </a:cubicBezTo>
                <a:cubicBezTo>
                  <a:pt x="3047" y="3"/>
                  <a:pt x="3062" y="5"/>
                  <a:pt x="3077" y="5"/>
                </a:cubicBezTo>
                <a:cubicBezTo>
                  <a:pt x="3089" y="5"/>
                  <a:pt x="3104" y="8"/>
                  <a:pt x="3119" y="8"/>
                </a:cubicBezTo>
                <a:cubicBezTo>
                  <a:pt x="3133" y="10"/>
                  <a:pt x="3148" y="10"/>
                  <a:pt x="3163" y="10"/>
                </a:cubicBezTo>
                <a:cubicBezTo>
                  <a:pt x="3171" y="14"/>
                  <a:pt x="3175" y="14"/>
                  <a:pt x="3183" y="14"/>
                </a:cubicBezTo>
                <a:cubicBezTo>
                  <a:pt x="3205" y="16"/>
                  <a:pt x="3205" y="16"/>
                  <a:pt x="3205" y="16"/>
                </a:cubicBezTo>
                <a:cubicBezTo>
                  <a:pt x="3235" y="21"/>
                  <a:pt x="3262" y="24"/>
                  <a:pt x="3292" y="26"/>
                </a:cubicBezTo>
                <a:cubicBezTo>
                  <a:pt x="3320" y="29"/>
                  <a:pt x="3347" y="36"/>
                  <a:pt x="3376" y="39"/>
                </a:cubicBezTo>
                <a:cubicBezTo>
                  <a:pt x="3404" y="44"/>
                  <a:pt x="3431" y="48"/>
                  <a:pt x="3458" y="53"/>
                </a:cubicBezTo>
                <a:cubicBezTo>
                  <a:pt x="3487" y="61"/>
                  <a:pt x="3515" y="66"/>
                  <a:pt x="3542" y="71"/>
                </a:cubicBezTo>
                <a:cubicBezTo>
                  <a:pt x="3554" y="73"/>
                  <a:pt x="3569" y="78"/>
                  <a:pt x="3581" y="81"/>
                </a:cubicBezTo>
                <a:cubicBezTo>
                  <a:pt x="3596" y="83"/>
                  <a:pt x="3608" y="88"/>
                  <a:pt x="3623" y="91"/>
                </a:cubicBezTo>
                <a:cubicBezTo>
                  <a:pt x="3649" y="98"/>
                  <a:pt x="3676" y="105"/>
                  <a:pt x="3703" y="113"/>
                </a:cubicBezTo>
                <a:cubicBezTo>
                  <a:pt x="3730" y="120"/>
                  <a:pt x="3755" y="128"/>
                  <a:pt x="3782" y="135"/>
                </a:cubicBezTo>
                <a:cubicBezTo>
                  <a:pt x="3834" y="150"/>
                  <a:pt x="3883" y="170"/>
                  <a:pt x="3935" y="189"/>
                </a:cubicBezTo>
                <a:cubicBezTo>
                  <a:pt x="3960" y="197"/>
                  <a:pt x="3985" y="209"/>
                  <a:pt x="4010" y="219"/>
                </a:cubicBezTo>
                <a:cubicBezTo>
                  <a:pt x="4035" y="229"/>
                  <a:pt x="4057" y="239"/>
                  <a:pt x="4082" y="249"/>
                </a:cubicBezTo>
                <a:cubicBezTo>
                  <a:pt x="4107" y="259"/>
                  <a:pt x="4129" y="271"/>
                  <a:pt x="4153" y="281"/>
                </a:cubicBezTo>
                <a:cubicBezTo>
                  <a:pt x="4176" y="293"/>
                  <a:pt x="4200" y="303"/>
                  <a:pt x="4223" y="316"/>
                </a:cubicBezTo>
                <a:cubicBezTo>
                  <a:pt x="4269" y="340"/>
                  <a:pt x="4314" y="363"/>
                  <a:pt x="4359" y="391"/>
                </a:cubicBezTo>
                <a:cubicBezTo>
                  <a:pt x="4532" y="492"/>
                  <a:pt x="4690" y="606"/>
                  <a:pt x="4829" y="730"/>
                </a:cubicBezTo>
                <a:cubicBezTo>
                  <a:pt x="4968" y="852"/>
                  <a:pt x="5087" y="981"/>
                  <a:pt x="5188" y="1110"/>
                </a:cubicBezTo>
                <a:cubicBezTo>
                  <a:pt x="5289" y="1239"/>
                  <a:pt x="5373" y="1367"/>
                  <a:pt x="5443" y="1492"/>
                </a:cubicBezTo>
                <a:cubicBezTo>
                  <a:pt x="5481" y="1554"/>
                  <a:pt x="5508" y="1616"/>
                  <a:pt x="5537" y="1675"/>
                </a:cubicBezTo>
                <a:cubicBezTo>
                  <a:pt x="5564" y="1735"/>
                  <a:pt x="5589" y="1791"/>
                  <a:pt x="5611" y="1847"/>
                </a:cubicBezTo>
                <a:cubicBezTo>
                  <a:pt x="5698" y="2067"/>
                  <a:pt x="5740" y="2249"/>
                  <a:pt x="5762" y="2375"/>
                </a:cubicBezTo>
                <a:cubicBezTo>
                  <a:pt x="5774" y="2437"/>
                  <a:pt x="5779" y="2484"/>
                  <a:pt x="5784" y="2516"/>
                </a:cubicBezTo>
                <a:cubicBezTo>
                  <a:pt x="5789" y="2548"/>
                  <a:pt x="5792" y="2566"/>
                  <a:pt x="5792" y="2566"/>
                </a:cubicBezTo>
                <a:lnTo>
                  <a:pt x="5413" y="2611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08" name="îś1îḑè"/>
          <p:cNvSpPr/>
          <p:nvPr/>
        </p:nvSpPr>
        <p:spPr>
          <a:xfrm>
            <a:off x="7651172" y="2638570"/>
            <a:ext cx="4540828" cy="92917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09" name="îśļîḓè"/>
          <p:cNvSpPr/>
          <p:nvPr/>
        </p:nvSpPr>
        <p:spPr>
          <a:xfrm>
            <a:off x="0" y="2638570"/>
            <a:ext cx="4540828" cy="9291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10" name="îṥḻïḓé"/>
          <p:cNvGrpSpPr/>
          <p:nvPr/>
        </p:nvGrpSpPr>
        <p:grpSpPr>
          <a:xfrm>
            <a:off x="3953685" y="2499618"/>
            <a:ext cx="4284631" cy="1207077"/>
            <a:chOff x="3993572" y="2499618"/>
            <a:chExt cx="4284631" cy="1207077"/>
          </a:xfrm>
        </p:grpSpPr>
        <p:sp>
          <p:nvSpPr>
            <p:cNvPr id="111" name="ïşlíḑé"/>
            <p:cNvSpPr/>
            <p:nvPr/>
          </p:nvSpPr>
          <p:spPr>
            <a:xfrm>
              <a:off x="3993572" y="2499618"/>
              <a:ext cx="1207078" cy="120707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444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分析战略</a:t>
              </a:r>
              <a:endParaRPr kumimoji="0" lang="id-ID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112" name="îšliḍe"/>
            <p:cNvSpPr/>
            <p:nvPr/>
          </p:nvSpPr>
          <p:spPr>
            <a:xfrm>
              <a:off x="7071125" y="2499619"/>
              <a:ext cx="1207078" cy="120707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444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800" b="1" i="0" u="none" strike="noStrike" kern="1200" cap="none" spc="0" normalizeH="0" baseline="0" noProof="0" dirty="0">
                <a:ln>
                  <a:noFill/>
                </a:ln>
                <a:solidFill>
                  <a:srgbClr val="97B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13" name="ïšḻidé"/>
          <p:cNvSpPr/>
          <p:nvPr/>
        </p:nvSpPr>
        <p:spPr bwMode="auto">
          <a:xfrm>
            <a:off x="916838" y="2645906"/>
            <a:ext cx="2830083" cy="92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    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分析公司战略目标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14" name="íṣḷiḓe"/>
          <p:cNvSpPr/>
          <p:nvPr/>
        </p:nvSpPr>
        <p:spPr bwMode="auto">
          <a:xfrm>
            <a:off x="8329482" y="2647521"/>
            <a:ext cx="3184207" cy="9291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调整部门工作重心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15" name="îṩlïde"/>
          <p:cNvSpPr/>
          <p:nvPr/>
        </p:nvSpPr>
        <p:spPr bwMode="auto">
          <a:xfrm>
            <a:off x="1287342" y="3723774"/>
            <a:ext cx="2151014" cy="1133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战略目标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XXXXX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战略目标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XXXXX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战略目标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XXXXX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战略目标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XXXXX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7034735" y="2750789"/>
            <a:ext cx="12070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调整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重心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9" name="任意多边形: 形状 28"/>
          <p:cNvSpPr/>
          <p:nvPr/>
        </p:nvSpPr>
        <p:spPr>
          <a:xfrm>
            <a:off x="0" y="5687244"/>
            <a:ext cx="12192000" cy="1170757"/>
          </a:xfrm>
          <a:custGeom>
            <a:avLst/>
            <a:gdLst>
              <a:gd name="connsiteX0" fmla="*/ 7532915 w 12192000"/>
              <a:gd name="connsiteY0" fmla="*/ 312 h 1170757"/>
              <a:gd name="connsiteX1" fmla="*/ 9405257 w 12192000"/>
              <a:gd name="connsiteY1" fmla="*/ 595398 h 1170757"/>
              <a:gd name="connsiteX2" fmla="*/ 10508343 w 12192000"/>
              <a:gd name="connsiteY2" fmla="*/ 130941 h 1170757"/>
              <a:gd name="connsiteX3" fmla="*/ 11219543 w 12192000"/>
              <a:gd name="connsiteY3" fmla="*/ 551855 h 1170757"/>
              <a:gd name="connsiteX4" fmla="*/ 12164253 w 12192000"/>
              <a:gd name="connsiteY4" fmla="*/ 93504 h 1170757"/>
              <a:gd name="connsiteX5" fmla="*/ 12192000 w 12192000"/>
              <a:gd name="connsiteY5" fmla="*/ 85015 h 1170757"/>
              <a:gd name="connsiteX6" fmla="*/ 12192000 w 12192000"/>
              <a:gd name="connsiteY6" fmla="*/ 1170757 h 1170757"/>
              <a:gd name="connsiteX7" fmla="*/ 0 w 12192000"/>
              <a:gd name="connsiteY7" fmla="*/ 1170757 h 1170757"/>
              <a:gd name="connsiteX8" fmla="*/ 0 w 12192000"/>
              <a:gd name="connsiteY8" fmla="*/ 115362 h 1170757"/>
              <a:gd name="connsiteX9" fmla="*/ 23133 w 12192000"/>
              <a:gd name="connsiteY9" fmla="*/ 109737 h 1170757"/>
              <a:gd name="connsiteX10" fmla="*/ 783772 w 12192000"/>
              <a:gd name="connsiteY10" fmla="*/ 14827 h 1170757"/>
              <a:gd name="connsiteX11" fmla="*/ 2467429 w 12192000"/>
              <a:gd name="connsiteY11" fmla="*/ 493798 h 1170757"/>
              <a:gd name="connsiteX12" fmla="*/ 3889829 w 12192000"/>
              <a:gd name="connsiteY12" fmla="*/ 159970 h 1170757"/>
              <a:gd name="connsiteX13" fmla="*/ 5341257 w 12192000"/>
              <a:gd name="connsiteY13" fmla="*/ 508312 h 1170757"/>
              <a:gd name="connsiteX14" fmla="*/ 7532915 w 12192000"/>
              <a:gd name="connsiteY14" fmla="*/ 312 h 1170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1170757">
                <a:moveTo>
                  <a:pt x="7532915" y="312"/>
                </a:moveTo>
                <a:cubicBezTo>
                  <a:pt x="8210248" y="14826"/>
                  <a:pt x="8909352" y="573627"/>
                  <a:pt x="9405257" y="595398"/>
                </a:cubicBezTo>
                <a:cubicBezTo>
                  <a:pt x="9901162" y="617169"/>
                  <a:pt x="10205962" y="138198"/>
                  <a:pt x="10508343" y="130941"/>
                </a:cubicBezTo>
                <a:cubicBezTo>
                  <a:pt x="10810724" y="123684"/>
                  <a:pt x="10885714" y="551855"/>
                  <a:pt x="11219543" y="551855"/>
                </a:cubicBezTo>
                <a:cubicBezTo>
                  <a:pt x="11449050" y="551855"/>
                  <a:pt x="11851208" y="208842"/>
                  <a:pt x="12164253" y="93504"/>
                </a:cubicBezTo>
                <a:lnTo>
                  <a:pt x="12192000" y="85015"/>
                </a:lnTo>
                <a:lnTo>
                  <a:pt x="12192000" y="1170757"/>
                </a:lnTo>
                <a:lnTo>
                  <a:pt x="0" y="1170757"/>
                </a:lnTo>
                <a:lnTo>
                  <a:pt x="0" y="115362"/>
                </a:lnTo>
                <a:lnTo>
                  <a:pt x="23133" y="109737"/>
                </a:lnTo>
                <a:cubicBezTo>
                  <a:pt x="292328" y="52927"/>
                  <a:pt x="564244" y="20270"/>
                  <a:pt x="783772" y="14827"/>
                </a:cubicBezTo>
                <a:cubicBezTo>
                  <a:pt x="1369181" y="313"/>
                  <a:pt x="1949753" y="469608"/>
                  <a:pt x="2467429" y="493798"/>
                </a:cubicBezTo>
                <a:cubicBezTo>
                  <a:pt x="2985105" y="517988"/>
                  <a:pt x="3410858" y="157551"/>
                  <a:pt x="3889829" y="159970"/>
                </a:cubicBezTo>
                <a:cubicBezTo>
                  <a:pt x="4368801" y="162389"/>
                  <a:pt x="4734076" y="534922"/>
                  <a:pt x="5341257" y="508312"/>
                </a:cubicBezTo>
                <a:cubicBezTo>
                  <a:pt x="5948438" y="481702"/>
                  <a:pt x="6855582" y="-14202"/>
                  <a:pt x="7532915" y="312"/>
                </a:cubicBezTo>
                <a:close/>
              </a:path>
            </a:pathLst>
          </a:custGeom>
          <a:solidFill>
            <a:schemeClr val="bg1">
              <a:lumMod val="8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7" name="任意多边形: 形状 26"/>
          <p:cNvSpPr/>
          <p:nvPr/>
        </p:nvSpPr>
        <p:spPr>
          <a:xfrm>
            <a:off x="0" y="5812114"/>
            <a:ext cx="12192000" cy="1045887"/>
          </a:xfrm>
          <a:custGeom>
            <a:avLst/>
            <a:gdLst>
              <a:gd name="connsiteX0" fmla="*/ 7532915 w 12192000"/>
              <a:gd name="connsiteY0" fmla="*/ 312 h 1045887"/>
              <a:gd name="connsiteX1" fmla="*/ 9405257 w 12192000"/>
              <a:gd name="connsiteY1" fmla="*/ 595398 h 1045887"/>
              <a:gd name="connsiteX2" fmla="*/ 10508343 w 12192000"/>
              <a:gd name="connsiteY2" fmla="*/ 130941 h 1045887"/>
              <a:gd name="connsiteX3" fmla="*/ 11219543 w 12192000"/>
              <a:gd name="connsiteY3" fmla="*/ 551855 h 1045887"/>
              <a:gd name="connsiteX4" fmla="*/ 12164253 w 12192000"/>
              <a:gd name="connsiteY4" fmla="*/ 93504 h 1045887"/>
              <a:gd name="connsiteX5" fmla="*/ 12192000 w 12192000"/>
              <a:gd name="connsiteY5" fmla="*/ 85015 h 1045887"/>
              <a:gd name="connsiteX6" fmla="*/ 12192000 w 12192000"/>
              <a:gd name="connsiteY6" fmla="*/ 1045887 h 1045887"/>
              <a:gd name="connsiteX7" fmla="*/ 0 w 12192000"/>
              <a:gd name="connsiteY7" fmla="*/ 1045887 h 1045887"/>
              <a:gd name="connsiteX8" fmla="*/ 0 w 12192000"/>
              <a:gd name="connsiteY8" fmla="*/ 115362 h 1045887"/>
              <a:gd name="connsiteX9" fmla="*/ 23133 w 12192000"/>
              <a:gd name="connsiteY9" fmla="*/ 109737 h 1045887"/>
              <a:gd name="connsiteX10" fmla="*/ 783772 w 12192000"/>
              <a:gd name="connsiteY10" fmla="*/ 14827 h 1045887"/>
              <a:gd name="connsiteX11" fmla="*/ 2467429 w 12192000"/>
              <a:gd name="connsiteY11" fmla="*/ 493798 h 1045887"/>
              <a:gd name="connsiteX12" fmla="*/ 3889829 w 12192000"/>
              <a:gd name="connsiteY12" fmla="*/ 159970 h 1045887"/>
              <a:gd name="connsiteX13" fmla="*/ 5341257 w 12192000"/>
              <a:gd name="connsiteY13" fmla="*/ 508312 h 1045887"/>
              <a:gd name="connsiteX14" fmla="*/ 7532915 w 12192000"/>
              <a:gd name="connsiteY14" fmla="*/ 312 h 1045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1045887">
                <a:moveTo>
                  <a:pt x="7532915" y="312"/>
                </a:moveTo>
                <a:cubicBezTo>
                  <a:pt x="8210248" y="14826"/>
                  <a:pt x="8909352" y="573627"/>
                  <a:pt x="9405257" y="595398"/>
                </a:cubicBezTo>
                <a:cubicBezTo>
                  <a:pt x="9901162" y="617169"/>
                  <a:pt x="10205962" y="138198"/>
                  <a:pt x="10508343" y="130941"/>
                </a:cubicBezTo>
                <a:cubicBezTo>
                  <a:pt x="10810724" y="123684"/>
                  <a:pt x="10885714" y="551855"/>
                  <a:pt x="11219543" y="551855"/>
                </a:cubicBezTo>
                <a:cubicBezTo>
                  <a:pt x="11449050" y="551855"/>
                  <a:pt x="11851208" y="208842"/>
                  <a:pt x="12164253" y="93504"/>
                </a:cubicBezTo>
                <a:lnTo>
                  <a:pt x="12192000" y="85015"/>
                </a:lnTo>
                <a:lnTo>
                  <a:pt x="12192000" y="1045887"/>
                </a:lnTo>
                <a:lnTo>
                  <a:pt x="0" y="1045887"/>
                </a:lnTo>
                <a:lnTo>
                  <a:pt x="0" y="115362"/>
                </a:lnTo>
                <a:lnTo>
                  <a:pt x="23133" y="109737"/>
                </a:lnTo>
                <a:cubicBezTo>
                  <a:pt x="292328" y="52927"/>
                  <a:pt x="564244" y="20270"/>
                  <a:pt x="783772" y="14827"/>
                </a:cubicBezTo>
                <a:cubicBezTo>
                  <a:pt x="1369181" y="313"/>
                  <a:pt x="1949753" y="469608"/>
                  <a:pt x="2467429" y="493798"/>
                </a:cubicBezTo>
                <a:cubicBezTo>
                  <a:pt x="2985105" y="517988"/>
                  <a:pt x="3410858" y="157551"/>
                  <a:pt x="3889829" y="159970"/>
                </a:cubicBezTo>
                <a:cubicBezTo>
                  <a:pt x="4368801" y="162389"/>
                  <a:pt x="4734076" y="534922"/>
                  <a:pt x="5341257" y="508312"/>
                </a:cubicBezTo>
                <a:cubicBezTo>
                  <a:pt x="5948438" y="481702"/>
                  <a:pt x="6855582" y="-14202"/>
                  <a:pt x="7532915" y="312"/>
                </a:cubicBezTo>
                <a:close/>
              </a:path>
            </a:pathLst>
          </a:cu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5" name="îṩlïde"/>
          <p:cNvSpPr/>
          <p:nvPr/>
        </p:nvSpPr>
        <p:spPr bwMode="auto">
          <a:xfrm>
            <a:off x="8861803" y="3732007"/>
            <a:ext cx="2119563" cy="127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工作重心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XXXXX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工作重心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XXXXX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工作重心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XXXXX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工作重心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XXXXX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/>
          <a:srcRect l="18324" r="20608" b="11647"/>
          <a:stretch>
            <a:fillRect/>
          </a:stretch>
        </p:blipFill>
        <p:spPr>
          <a:xfrm>
            <a:off x="4544325" y="817203"/>
            <a:ext cx="2842302" cy="4112288"/>
          </a:xfrm>
          <a:prstGeom prst="rect">
            <a:avLst/>
          </a:prstGeom>
        </p:spPr>
      </p:pic>
      <p:grpSp>
        <p:nvGrpSpPr>
          <p:cNvPr id="119" name="组合 118"/>
          <p:cNvGrpSpPr/>
          <p:nvPr/>
        </p:nvGrpSpPr>
        <p:grpSpPr>
          <a:xfrm>
            <a:off x="4252732" y="3752535"/>
            <a:ext cx="3004114" cy="1685037"/>
            <a:chOff x="417054" y="4135656"/>
            <a:chExt cx="4067138" cy="2281298"/>
          </a:xfrm>
        </p:grpSpPr>
        <p:pic>
          <p:nvPicPr>
            <p:cNvPr id="120" name="图片 119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601989">
              <a:off x="2363996" y="5094502"/>
              <a:ext cx="1273585" cy="1371319"/>
            </a:xfrm>
            <a:prstGeom prst="rect">
              <a:avLst/>
            </a:prstGeom>
          </p:spPr>
        </p:pic>
        <p:pic>
          <p:nvPicPr>
            <p:cNvPr id="121" name="图片 120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6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H="1">
              <a:off x="3304156" y="5154419"/>
              <a:ext cx="1063078" cy="1296995"/>
            </a:xfrm>
            <a:prstGeom prst="rect">
              <a:avLst/>
            </a:prstGeom>
          </p:spPr>
        </p:pic>
        <p:pic>
          <p:nvPicPr>
            <p:cNvPr id="122" name="图片 121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9869825">
              <a:off x="417054" y="4135656"/>
              <a:ext cx="1273585" cy="1371320"/>
            </a:xfrm>
            <a:prstGeom prst="rect">
              <a:avLst/>
            </a:prstGeom>
          </p:spPr>
        </p:pic>
        <p:pic>
          <p:nvPicPr>
            <p:cNvPr id="123" name="图片 122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8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891030">
              <a:off x="1062279" y="4332710"/>
              <a:ext cx="1588787" cy="2178561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31" name="组合 30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dirty="0">
                  <a:solidFill>
                    <a:prstClr val="black"/>
                  </a:solidFill>
                  <a:latin typeface="+mj-ea"/>
                  <a:ea typeface="+mj-ea"/>
                </a:rPr>
                <a:t>全年工作完成思路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任意多边形: 形状 50"/>
          <p:cNvSpPr/>
          <p:nvPr/>
        </p:nvSpPr>
        <p:spPr>
          <a:xfrm rot="16200000" flipH="1">
            <a:off x="6216268" y="882268"/>
            <a:ext cx="5944498" cy="6006967"/>
          </a:xfrm>
          <a:custGeom>
            <a:avLst/>
            <a:gdLst>
              <a:gd name="connsiteX0" fmla="*/ 0 w 5944498"/>
              <a:gd name="connsiteY0" fmla="*/ 5961029 h 6006967"/>
              <a:gd name="connsiteX1" fmla="*/ 2194 w 5944498"/>
              <a:gd name="connsiteY1" fmla="*/ 6006967 h 6006967"/>
              <a:gd name="connsiteX2" fmla="*/ 5241022 w 5944498"/>
              <a:gd name="connsiteY2" fmla="*/ 6006967 h 6006967"/>
              <a:gd name="connsiteX3" fmla="*/ 5944498 w 5944498"/>
              <a:gd name="connsiteY3" fmla="*/ 3193060 h 6006967"/>
              <a:gd name="connsiteX4" fmla="*/ 5944498 w 5944498"/>
              <a:gd name="connsiteY4" fmla="*/ 0 h 6006967"/>
              <a:gd name="connsiteX5" fmla="*/ 1719227 w 5944498"/>
              <a:gd name="connsiteY5" fmla="*/ 0 h 6006967"/>
              <a:gd name="connsiteX6" fmla="*/ 1347097 w 5944498"/>
              <a:gd name="connsiteY6" fmla="*/ 3154415 h 6006967"/>
              <a:gd name="connsiteX7" fmla="*/ 0 w 5944498"/>
              <a:gd name="connsiteY7" fmla="*/ 5961029 h 6006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44498" h="6006967">
                <a:moveTo>
                  <a:pt x="0" y="5961029"/>
                </a:moveTo>
                <a:lnTo>
                  <a:pt x="2194" y="6006967"/>
                </a:lnTo>
                <a:lnTo>
                  <a:pt x="5241022" y="6006967"/>
                </a:lnTo>
                <a:lnTo>
                  <a:pt x="5944498" y="3193060"/>
                </a:lnTo>
                <a:lnTo>
                  <a:pt x="5944498" y="0"/>
                </a:lnTo>
                <a:lnTo>
                  <a:pt x="1719227" y="0"/>
                </a:lnTo>
                <a:cubicBezTo>
                  <a:pt x="822066" y="396619"/>
                  <a:pt x="1432949" y="2163323"/>
                  <a:pt x="1347097" y="3154415"/>
                </a:cubicBezTo>
                <a:cubicBezTo>
                  <a:pt x="1274660" y="3990649"/>
                  <a:pt x="12210" y="5206319"/>
                  <a:pt x="0" y="5961029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bg1">
                  <a:alpha val="14000"/>
                </a:schemeClr>
              </a:gs>
            </a:gsLst>
            <a:lin ang="2700000" scaled="0"/>
          </a:gradFill>
          <a:ln>
            <a:noFill/>
          </a:ln>
          <a:effectLst>
            <a:outerShdw blurRad="63500" sx="96000" sy="96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2" name="任意多边形: 形状 51"/>
          <p:cNvSpPr/>
          <p:nvPr/>
        </p:nvSpPr>
        <p:spPr>
          <a:xfrm rot="5400000">
            <a:off x="8309" y="905195"/>
            <a:ext cx="5944497" cy="5961115"/>
          </a:xfrm>
          <a:custGeom>
            <a:avLst/>
            <a:gdLst>
              <a:gd name="connsiteX0" fmla="*/ 0 w 5944497"/>
              <a:gd name="connsiteY0" fmla="*/ 5961029 h 5961115"/>
              <a:gd name="connsiteX1" fmla="*/ 1347097 w 5944497"/>
              <a:gd name="connsiteY1" fmla="*/ 3154415 h 5961115"/>
              <a:gd name="connsiteX2" fmla="*/ 1719227 w 5944497"/>
              <a:gd name="connsiteY2" fmla="*/ 0 h 5961115"/>
              <a:gd name="connsiteX3" fmla="*/ 5944497 w 5944497"/>
              <a:gd name="connsiteY3" fmla="*/ 0 h 5961115"/>
              <a:gd name="connsiteX4" fmla="*/ 5944497 w 5944497"/>
              <a:gd name="connsiteY4" fmla="*/ 3193064 h 5961115"/>
              <a:gd name="connsiteX5" fmla="*/ 5252484 w 5944497"/>
              <a:gd name="connsiteY5" fmla="*/ 5961115 h 5961115"/>
              <a:gd name="connsiteX6" fmla="*/ 4 w 5944497"/>
              <a:gd name="connsiteY6" fmla="*/ 5961115 h 5961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4497" h="5961115">
                <a:moveTo>
                  <a:pt x="0" y="5961029"/>
                </a:moveTo>
                <a:cubicBezTo>
                  <a:pt x="12210" y="5206319"/>
                  <a:pt x="1274659" y="3990649"/>
                  <a:pt x="1347097" y="3154415"/>
                </a:cubicBezTo>
                <a:cubicBezTo>
                  <a:pt x="1432949" y="2163323"/>
                  <a:pt x="822066" y="396619"/>
                  <a:pt x="1719227" y="0"/>
                </a:cubicBezTo>
                <a:lnTo>
                  <a:pt x="5944497" y="0"/>
                </a:lnTo>
                <a:lnTo>
                  <a:pt x="5944497" y="3193064"/>
                </a:lnTo>
                <a:lnTo>
                  <a:pt x="5252484" y="5961115"/>
                </a:lnTo>
                <a:lnTo>
                  <a:pt x="4" y="596111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14000"/>
                </a:schemeClr>
              </a:gs>
            </a:gsLst>
            <a:lin ang="2700000" scaled="0"/>
          </a:gradFill>
          <a:ln>
            <a:noFill/>
          </a:ln>
          <a:effectLst>
            <a:outerShdw blurRad="63500" sx="96000" sy="96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6176955" y="2952534"/>
            <a:ext cx="3965399" cy="2679383"/>
          </a:xfrm>
          <a:prstGeom prst="parallelogram">
            <a:avLst>
              <a:gd name="adj" fmla="val 119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7" name="ïṥḷíḑé"/>
          <p:cNvSpPr txBox="1"/>
          <p:nvPr/>
        </p:nvSpPr>
        <p:spPr>
          <a:xfrm flipH="1">
            <a:off x="7018019" y="3818131"/>
            <a:ext cx="2725017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企业文化和员工关怀是行政管理的延伸工作和构建基础，公司的团队氛围、工作环境决定着公司员工的稳定性和工作效率。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42" name="平行四边形 41"/>
          <p:cNvSpPr/>
          <p:nvPr/>
        </p:nvSpPr>
        <p:spPr>
          <a:xfrm>
            <a:off x="1980256" y="2956529"/>
            <a:ext cx="3965399" cy="2679383"/>
          </a:xfrm>
          <a:prstGeom prst="parallelogram">
            <a:avLst>
              <a:gd name="adj" fmla="val 119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3" name="ïṥḷíḑé"/>
          <p:cNvSpPr txBox="1"/>
          <p:nvPr/>
        </p:nvSpPr>
        <p:spPr>
          <a:xfrm>
            <a:off x="2407160" y="3738929"/>
            <a:ext cx="2812700" cy="1372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完善制度和优化流程是行政管理的职能定位和工作抓手，行政部门有义务将制度流程在全公司层面宣讲到位，督促贯彻执行。养成用制度说话的好习惯。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pic>
        <p:nvPicPr>
          <p:cNvPr id="47" name="图片 46" descr="一群人在餐厅用餐&#10;&#10;描述已自动生成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89348" y="2959756"/>
            <a:ext cx="1612490" cy="2679383"/>
          </a:xfrm>
          <a:custGeom>
            <a:avLst/>
            <a:gdLst>
              <a:gd name="connsiteX0" fmla="*/ 314226 w 1612490"/>
              <a:gd name="connsiteY0" fmla="*/ 0 h 2679383"/>
              <a:gd name="connsiteX1" fmla="*/ 1612490 w 1612490"/>
              <a:gd name="connsiteY1" fmla="*/ 0 h 2679383"/>
              <a:gd name="connsiteX2" fmla="*/ 1298264 w 1612490"/>
              <a:gd name="connsiteY2" fmla="*/ 2679383 h 2679383"/>
              <a:gd name="connsiteX3" fmla="*/ 0 w 1612490"/>
              <a:gd name="connsiteY3" fmla="*/ 2679383 h 267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2490" h="2679383">
                <a:moveTo>
                  <a:pt x="314226" y="0"/>
                </a:moveTo>
                <a:lnTo>
                  <a:pt x="1612490" y="0"/>
                </a:lnTo>
                <a:lnTo>
                  <a:pt x="1298264" y="2679383"/>
                </a:lnTo>
                <a:lnTo>
                  <a:pt x="0" y="2679383"/>
                </a:lnTo>
                <a:close/>
              </a:path>
            </a:pathLst>
          </a:cu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9812748" y="2945146"/>
            <a:ext cx="1612490" cy="2679383"/>
          </a:xfrm>
          <a:custGeom>
            <a:avLst/>
            <a:gdLst>
              <a:gd name="connsiteX0" fmla="*/ 0 w 1612490"/>
              <a:gd name="connsiteY0" fmla="*/ 0 h 2679383"/>
              <a:gd name="connsiteX1" fmla="*/ 1298264 w 1612490"/>
              <a:gd name="connsiteY1" fmla="*/ 0 h 2679383"/>
              <a:gd name="connsiteX2" fmla="*/ 1612490 w 1612490"/>
              <a:gd name="connsiteY2" fmla="*/ 2679383 h 2679383"/>
              <a:gd name="connsiteX3" fmla="*/ 314226 w 1612490"/>
              <a:gd name="connsiteY3" fmla="*/ 2679383 h 267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2490" h="2679383">
                <a:moveTo>
                  <a:pt x="0" y="0"/>
                </a:moveTo>
                <a:lnTo>
                  <a:pt x="1298264" y="0"/>
                </a:lnTo>
                <a:lnTo>
                  <a:pt x="1612490" y="2679383"/>
                </a:lnTo>
                <a:lnTo>
                  <a:pt x="314226" y="2679383"/>
                </a:lnTo>
                <a:close/>
              </a:path>
            </a:pathLst>
          </a:custGeom>
        </p:spPr>
      </p:pic>
      <p:sp>
        <p:nvSpPr>
          <p:cNvPr id="46" name="矩形 45"/>
          <p:cNvSpPr/>
          <p:nvPr/>
        </p:nvSpPr>
        <p:spPr>
          <a:xfrm rot="466151">
            <a:off x="2143448" y="2939706"/>
            <a:ext cx="202237" cy="1097203"/>
          </a:xfrm>
          <a:custGeom>
            <a:avLst/>
            <a:gdLst>
              <a:gd name="connsiteX0" fmla="*/ 0 w 199771"/>
              <a:gd name="connsiteY0" fmla="*/ 0 h 1080044"/>
              <a:gd name="connsiteX1" fmla="*/ 199771 w 199771"/>
              <a:gd name="connsiteY1" fmla="*/ 0 h 1080044"/>
              <a:gd name="connsiteX2" fmla="*/ 199771 w 199771"/>
              <a:gd name="connsiteY2" fmla="*/ 1080044 h 1080044"/>
              <a:gd name="connsiteX3" fmla="*/ 0 w 199771"/>
              <a:gd name="connsiteY3" fmla="*/ 1080044 h 1080044"/>
              <a:gd name="connsiteX4" fmla="*/ 0 w 199771"/>
              <a:gd name="connsiteY4" fmla="*/ 0 h 1080044"/>
              <a:gd name="connsiteX0-1" fmla="*/ 1610 w 199771"/>
              <a:gd name="connsiteY0-2" fmla="*/ 11797 h 1080044"/>
              <a:gd name="connsiteX1-3" fmla="*/ 199771 w 199771"/>
              <a:gd name="connsiteY1-4" fmla="*/ 0 h 1080044"/>
              <a:gd name="connsiteX2-5" fmla="*/ 199771 w 199771"/>
              <a:gd name="connsiteY2-6" fmla="*/ 1080044 h 1080044"/>
              <a:gd name="connsiteX3-7" fmla="*/ 0 w 199771"/>
              <a:gd name="connsiteY3-8" fmla="*/ 1080044 h 1080044"/>
              <a:gd name="connsiteX4-9" fmla="*/ 1610 w 199771"/>
              <a:gd name="connsiteY4-10" fmla="*/ 11797 h 1080044"/>
              <a:gd name="connsiteX0-11" fmla="*/ 1610 w 199771"/>
              <a:gd name="connsiteY0-12" fmla="*/ 28312 h 1096559"/>
              <a:gd name="connsiteX1-13" fmla="*/ 197518 w 199771"/>
              <a:gd name="connsiteY1-14" fmla="*/ 0 h 1096559"/>
              <a:gd name="connsiteX2-15" fmla="*/ 199771 w 199771"/>
              <a:gd name="connsiteY2-16" fmla="*/ 1096559 h 1096559"/>
              <a:gd name="connsiteX3-17" fmla="*/ 0 w 199771"/>
              <a:gd name="connsiteY3-18" fmla="*/ 1096559 h 1096559"/>
              <a:gd name="connsiteX4-19" fmla="*/ 1610 w 199771"/>
              <a:gd name="connsiteY4-20" fmla="*/ 28312 h 1096559"/>
              <a:gd name="connsiteX0-21" fmla="*/ 1610 w 202237"/>
              <a:gd name="connsiteY0-22" fmla="*/ 28956 h 1097203"/>
              <a:gd name="connsiteX1-23" fmla="*/ 202237 w 202237"/>
              <a:gd name="connsiteY1-24" fmla="*/ 0 h 1097203"/>
              <a:gd name="connsiteX2-25" fmla="*/ 199771 w 202237"/>
              <a:gd name="connsiteY2-26" fmla="*/ 1097203 h 1097203"/>
              <a:gd name="connsiteX3-27" fmla="*/ 0 w 202237"/>
              <a:gd name="connsiteY3-28" fmla="*/ 1097203 h 1097203"/>
              <a:gd name="connsiteX4-29" fmla="*/ 1610 w 202237"/>
              <a:gd name="connsiteY4-30" fmla="*/ 28956 h 10972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2237" h="1097203">
                <a:moveTo>
                  <a:pt x="1610" y="28956"/>
                </a:moveTo>
                <a:lnTo>
                  <a:pt x="202237" y="0"/>
                </a:lnTo>
                <a:lnTo>
                  <a:pt x="199771" y="1097203"/>
                </a:lnTo>
                <a:lnTo>
                  <a:pt x="0" y="1097203"/>
                </a:lnTo>
                <a:cubicBezTo>
                  <a:pt x="537" y="741121"/>
                  <a:pt x="1073" y="385038"/>
                  <a:pt x="1610" y="28956"/>
                </a:cubicBezTo>
                <a:close/>
              </a:path>
            </a:pathLst>
          </a:cu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6" name="矩形 55"/>
          <p:cNvSpPr/>
          <p:nvPr/>
        </p:nvSpPr>
        <p:spPr>
          <a:xfrm rot="466151">
            <a:off x="2064628" y="3121792"/>
            <a:ext cx="187798" cy="1219200"/>
          </a:xfrm>
          <a:prstGeom prst="rect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7" name="矩形 56"/>
          <p:cNvSpPr/>
          <p:nvPr/>
        </p:nvSpPr>
        <p:spPr>
          <a:xfrm rot="466151">
            <a:off x="1950948" y="5118606"/>
            <a:ext cx="125446" cy="620897"/>
          </a:xfrm>
          <a:prstGeom prst="rect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 rot="466151">
            <a:off x="1879244" y="5148996"/>
            <a:ext cx="154487" cy="515568"/>
          </a:xfrm>
          <a:prstGeom prst="rect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 rot="466151">
            <a:off x="749031" y="2850979"/>
            <a:ext cx="199771" cy="1509509"/>
          </a:xfrm>
          <a:prstGeom prst="rect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 rot="466151">
            <a:off x="816931" y="3253822"/>
            <a:ext cx="152031" cy="1509509"/>
          </a:xfrm>
          <a:prstGeom prst="rect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8" name="矩形: 圆角 47"/>
          <p:cNvSpPr/>
          <p:nvPr/>
        </p:nvSpPr>
        <p:spPr>
          <a:xfrm>
            <a:off x="2713410" y="3106521"/>
            <a:ext cx="2306508" cy="368806"/>
          </a:xfrm>
          <a:prstGeom prst="roundRect">
            <a:avLst>
              <a:gd name="adj" fmla="val 39669"/>
            </a:avLst>
          </a:prstGeom>
          <a:ln>
            <a:solidFill>
              <a:schemeClr val="accent1"/>
            </a:solidFill>
          </a:ln>
          <a:effectLst>
            <a:outerShdw blurRad="228600" dist="38100" dir="5400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772274" y="3093651"/>
            <a:ext cx="2165978" cy="408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完善制度  坚守原则</a:t>
            </a:r>
            <a:endParaRPr kumimoji="0" lang="en-US" altLang="zh-CN" sz="1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62" name="矩形 45"/>
          <p:cNvSpPr/>
          <p:nvPr/>
        </p:nvSpPr>
        <p:spPr>
          <a:xfrm rot="21133849" flipH="1">
            <a:off x="9756400" y="2926726"/>
            <a:ext cx="202237" cy="1097203"/>
          </a:xfrm>
          <a:custGeom>
            <a:avLst/>
            <a:gdLst>
              <a:gd name="connsiteX0" fmla="*/ 0 w 199771"/>
              <a:gd name="connsiteY0" fmla="*/ 0 h 1080044"/>
              <a:gd name="connsiteX1" fmla="*/ 199771 w 199771"/>
              <a:gd name="connsiteY1" fmla="*/ 0 h 1080044"/>
              <a:gd name="connsiteX2" fmla="*/ 199771 w 199771"/>
              <a:gd name="connsiteY2" fmla="*/ 1080044 h 1080044"/>
              <a:gd name="connsiteX3" fmla="*/ 0 w 199771"/>
              <a:gd name="connsiteY3" fmla="*/ 1080044 h 1080044"/>
              <a:gd name="connsiteX4" fmla="*/ 0 w 199771"/>
              <a:gd name="connsiteY4" fmla="*/ 0 h 1080044"/>
              <a:gd name="connsiteX0-1" fmla="*/ 1610 w 199771"/>
              <a:gd name="connsiteY0-2" fmla="*/ 11797 h 1080044"/>
              <a:gd name="connsiteX1-3" fmla="*/ 199771 w 199771"/>
              <a:gd name="connsiteY1-4" fmla="*/ 0 h 1080044"/>
              <a:gd name="connsiteX2-5" fmla="*/ 199771 w 199771"/>
              <a:gd name="connsiteY2-6" fmla="*/ 1080044 h 1080044"/>
              <a:gd name="connsiteX3-7" fmla="*/ 0 w 199771"/>
              <a:gd name="connsiteY3-8" fmla="*/ 1080044 h 1080044"/>
              <a:gd name="connsiteX4-9" fmla="*/ 1610 w 199771"/>
              <a:gd name="connsiteY4-10" fmla="*/ 11797 h 1080044"/>
              <a:gd name="connsiteX0-11" fmla="*/ 1610 w 199771"/>
              <a:gd name="connsiteY0-12" fmla="*/ 28312 h 1096559"/>
              <a:gd name="connsiteX1-13" fmla="*/ 197518 w 199771"/>
              <a:gd name="connsiteY1-14" fmla="*/ 0 h 1096559"/>
              <a:gd name="connsiteX2-15" fmla="*/ 199771 w 199771"/>
              <a:gd name="connsiteY2-16" fmla="*/ 1096559 h 1096559"/>
              <a:gd name="connsiteX3-17" fmla="*/ 0 w 199771"/>
              <a:gd name="connsiteY3-18" fmla="*/ 1096559 h 1096559"/>
              <a:gd name="connsiteX4-19" fmla="*/ 1610 w 199771"/>
              <a:gd name="connsiteY4-20" fmla="*/ 28312 h 1096559"/>
              <a:gd name="connsiteX0-21" fmla="*/ 1610 w 202237"/>
              <a:gd name="connsiteY0-22" fmla="*/ 28956 h 1097203"/>
              <a:gd name="connsiteX1-23" fmla="*/ 202237 w 202237"/>
              <a:gd name="connsiteY1-24" fmla="*/ 0 h 1097203"/>
              <a:gd name="connsiteX2-25" fmla="*/ 199771 w 202237"/>
              <a:gd name="connsiteY2-26" fmla="*/ 1097203 h 1097203"/>
              <a:gd name="connsiteX3-27" fmla="*/ 0 w 202237"/>
              <a:gd name="connsiteY3-28" fmla="*/ 1097203 h 1097203"/>
              <a:gd name="connsiteX4-29" fmla="*/ 1610 w 202237"/>
              <a:gd name="connsiteY4-30" fmla="*/ 28956 h 10972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2237" h="1097203">
                <a:moveTo>
                  <a:pt x="1610" y="28956"/>
                </a:moveTo>
                <a:lnTo>
                  <a:pt x="202237" y="0"/>
                </a:lnTo>
                <a:lnTo>
                  <a:pt x="199771" y="1097203"/>
                </a:lnTo>
                <a:lnTo>
                  <a:pt x="0" y="1097203"/>
                </a:lnTo>
                <a:cubicBezTo>
                  <a:pt x="537" y="741121"/>
                  <a:pt x="1073" y="385038"/>
                  <a:pt x="1610" y="28956"/>
                </a:cubicBezTo>
                <a:close/>
              </a:path>
            </a:pathLst>
          </a:custGeom>
          <a:solidFill>
            <a:schemeClr val="accent2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 rot="21133849" flipH="1">
            <a:off x="9852442" y="3150781"/>
            <a:ext cx="187798" cy="1219200"/>
          </a:xfrm>
          <a:prstGeom prst="rect">
            <a:avLst/>
          </a:prstGeom>
          <a:solidFill>
            <a:schemeClr val="accent2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4" name="矩形 63"/>
          <p:cNvSpPr/>
          <p:nvPr/>
        </p:nvSpPr>
        <p:spPr>
          <a:xfrm rot="466151">
            <a:off x="983768" y="2651547"/>
            <a:ext cx="187798" cy="1219200"/>
          </a:xfrm>
          <a:prstGeom prst="rect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5" name="矩形 64"/>
          <p:cNvSpPr/>
          <p:nvPr/>
        </p:nvSpPr>
        <p:spPr>
          <a:xfrm rot="21133849" flipH="1">
            <a:off x="9979914" y="4967636"/>
            <a:ext cx="187798" cy="728200"/>
          </a:xfrm>
          <a:prstGeom prst="rect">
            <a:avLst/>
          </a:prstGeom>
          <a:solidFill>
            <a:schemeClr val="accent2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 rot="21259151" flipH="1">
            <a:off x="10072985" y="4874331"/>
            <a:ext cx="130378" cy="721105"/>
          </a:xfrm>
          <a:prstGeom prst="rect">
            <a:avLst/>
          </a:prstGeom>
          <a:solidFill>
            <a:schemeClr val="accent2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 rot="21133849" flipH="1">
            <a:off x="11078349" y="2774335"/>
            <a:ext cx="199771" cy="1509509"/>
          </a:xfrm>
          <a:prstGeom prst="rect">
            <a:avLst/>
          </a:prstGeom>
          <a:solidFill>
            <a:schemeClr val="accent2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8" name="矩形 67"/>
          <p:cNvSpPr/>
          <p:nvPr/>
        </p:nvSpPr>
        <p:spPr>
          <a:xfrm rot="21133849" flipH="1">
            <a:off x="11146249" y="3177178"/>
            <a:ext cx="152031" cy="1509509"/>
          </a:xfrm>
          <a:prstGeom prst="rect">
            <a:avLst/>
          </a:prstGeom>
          <a:solidFill>
            <a:schemeClr val="accent2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9" name="矩形: 圆角 68"/>
          <p:cNvSpPr/>
          <p:nvPr/>
        </p:nvSpPr>
        <p:spPr>
          <a:xfrm>
            <a:off x="7091433" y="3115637"/>
            <a:ext cx="2306508" cy="368806"/>
          </a:xfrm>
          <a:prstGeom prst="roundRect">
            <a:avLst>
              <a:gd name="adj" fmla="val 39669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outerShdw blurRad="228600" dist="38100" dir="5400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7186831" y="3099466"/>
            <a:ext cx="2165978" cy="408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企业文化  员工关怀</a:t>
            </a:r>
            <a:endParaRPr kumimoji="0" lang="en-US" altLang="zh-CN" sz="1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74" name="图片 73" descr="图片包含 形状&#10;&#10;描述已自动生成"/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49" b="100000" l="0" r="100000">
                        <a14:foregroundMark x1="52444" y1="4453" x2="45333" y2="13765"/>
                        <a14:foregroundMark x1="45333" y1="13765" x2="64889" y2="6680"/>
                        <a14:foregroundMark x1="64889" y1="6680" x2="37778" y2="5668"/>
                        <a14:foregroundMark x1="37778" y1="5668" x2="50667" y2="13765"/>
                        <a14:foregroundMark x1="50667" y1="13765" x2="72889" y2="17206"/>
                        <a14:foregroundMark x1="72889" y1="17206" x2="77333" y2="14170"/>
                        <a14:foregroundMark x1="66222" y1="6275" x2="44889" y2="5061"/>
                        <a14:foregroundMark x1="44889" y1="5061" x2="68444" y2="9514"/>
                        <a14:foregroundMark x1="68444" y1="9514" x2="54667" y2="4049"/>
                      </a14:backgroundRemoval>
                    </a14:imgEffect>
                  </a14:imgLayer>
                </a14:imgProps>
              </a:ext>
            </a:extLst>
          </a:blip>
          <a:srcRect t="-243"/>
          <a:stretch>
            <a:fillRect/>
          </a:stretch>
        </p:blipFill>
        <p:spPr>
          <a:xfrm>
            <a:off x="4844352" y="1920462"/>
            <a:ext cx="2250314" cy="4937539"/>
          </a:xfrm>
          <a:custGeom>
            <a:avLst/>
            <a:gdLst>
              <a:gd name="connsiteX0" fmla="*/ 0 w 2250314"/>
              <a:gd name="connsiteY0" fmla="*/ 0 h 4937539"/>
              <a:gd name="connsiteX1" fmla="*/ 2250314 w 2250314"/>
              <a:gd name="connsiteY1" fmla="*/ 0 h 4937539"/>
              <a:gd name="connsiteX2" fmla="*/ 2250314 w 2250314"/>
              <a:gd name="connsiteY2" fmla="*/ 3787498 h 4937539"/>
              <a:gd name="connsiteX3" fmla="*/ 2227763 w 2250314"/>
              <a:gd name="connsiteY3" fmla="*/ 3787498 h 4937539"/>
              <a:gd name="connsiteX4" fmla="*/ 2227763 w 2250314"/>
              <a:gd name="connsiteY4" fmla="*/ 4937539 h 4937539"/>
              <a:gd name="connsiteX5" fmla="*/ 105848 w 2250314"/>
              <a:gd name="connsiteY5" fmla="*/ 4937539 h 4937539"/>
              <a:gd name="connsiteX6" fmla="*/ 105848 w 2250314"/>
              <a:gd name="connsiteY6" fmla="*/ 3392451 h 4937539"/>
              <a:gd name="connsiteX7" fmla="*/ 0 w 2250314"/>
              <a:gd name="connsiteY7" fmla="*/ 3392451 h 4937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50314" h="4937539">
                <a:moveTo>
                  <a:pt x="0" y="0"/>
                </a:moveTo>
                <a:lnTo>
                  <a:pt x="2250314" y="0"/>
                </a:lnTo>
                <a:lnTo>
                  <a:pt x="2250314" y="3787498"/>
                </a:lnTo>
                <a:lnTo>
                  <a:pt x="2227763" y="3787498"/>
                </a:lnTo>
                <a:lnTo>
                  <a:pt x="2227763" y="4937539"/>
                </a:lnTo>
                <a:lnTo>
                  <a:pt x="105848" y="4937539"/>
                </a:lnTo>
                <a:lnTo>
                  <a:pt x="105848" y="3392451"/>
                </a:lnTo>
                <a:lnTo>
                  <a:pt x="0" y="3392451"/>
                </a:lnTo>
                <a:close/>
              </a:path>
            </a:pathLst>
          </a:custGeom>
        </p:spPr>
      </p:pic>
      <p:pic>
        <p:nvPicPr>
          <p:cNvPr id="73" name="图片 72" descr="图片包含 形状&#10;&#10;描述已自动生成"/>
          <p:cNvPicPr>
            <a:picLocks noChangeAspect="1"/>
          </p:cNvPicPr>
          <p:nvPr/>
        </p:nvPicPr>
        <p:blipFill rotWithShape="1">
          <a:blip r:embed="rId7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706" b="100000" l="0" r="100000">
                        <a14:foregroundMark x1="48387" y1="5176" x2="41014" y2="16000"/>
                        <a14:foregroundMark x1="41014" y1="16000" x2="61290" y2="7765"/>
                        <a14:foregroundMark x1="61290" y1="7765" x2="33180" y2="6588"/>
                        <a14:foregroundMark x1="33180" y1="6588" x2="46544" y2="16000"/>
                        <a14:foregroundMark x1="46544" y1="16000" x2="69585" y2="20000"/>
                        <a14:foregroundMark x1="69585" y1="20000" x2="74194" y2="16471"/>
                        <a14:foregroundMark x1="62673" y1="7294" x2="40553" y2="5882"/>
                        <a14:foregroundMark x1="40553" y1="5882" x2="64977" y2="11059"/>
                        <a14:foregroundMark x1="64977" y1="11059" x2="50691" y2="470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5312556" y="2620972"/>
            <a:ext cx="1833184" cy="4237028"/>
          </a:xfrm>
          <a:custGeom>
            <a:avLst/>
            <a:gdLst>
              <a:gd name="connsiteX0" fmla="*/ 1833184 w 1833184"/>
              <a:gd name="connsiteY0" fmla="*/ 0 h 4237028"/>
              <a:gd name="connsiteX1" fmla="*/ 0 w 1833184"/>
              <a:gd name="connsiteY1" fmla="*/ 0 h 4237028"/>
              <a:gd name="connsiteX2" fmla="*/ 0 w 1833184"/>
              <a:gd name="connsiteY2" fmla="*/ 3392451 h 4237028"/>
              <a:gd name="connsiteX3" fmla="*/ 86227 w 1833184"/>
              <a:gd name="connsiteY3" fmla="*/ 3392451 h 4237028"/>
              <a:gd name="connsiteX4" fmla="*/ 86227 w 1833184"/>
              <a:gd name="connsiteY4" fmla="*/ 4237028 h 4237028"/>
              <a:gd name="connsiteX5" fmla="*/ 1814813 w 1833184"/>
              <a:gd name="connsiteY5" fmla="*/ 4237028 h 4237028"/>
              <a:gd name="connsiteX6" fmla="*/ 1814813 w 1833184"/>
              <a:gd name="connsiteY6" fmla="*/ 3787498 h 4237028"/>
              <a:gd name="connsiteX7" fmla="*/ 1833184 w 1833184"/>
              <a:gd name="connsiteY7" fmla="*/ 3787498 h 42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33184" h="4237028">
                <a:moveTo>
                  <a:pt x="1833184" y="0"/>
                </a:moveTo>
                <a:lnTo>
                  <a:pt x="0" y="0"/>
                </a:lnTo>
                <a:lnTo>
                  <a:pt x="0" y="3392451"/>
                </a:lnTo>
                <a:lnTo>
                  <a:pt x="86227" y="3392451"/>
                </a:lnTo>
                <a:lnTo>
                  <a:pt x="86227" y="4237028"/>
                </a:lnTo>
                <a:lnTo>
                  <a:pt x="1814813" y="4237028"/>
                </a:lnTo>
                <a:lnTo>
                  <a:pt x="1814813" y="3787498"/>
                </a:lnTo>
                <a:lnTo>
                  <a:pt x="1833184" y="3787498"/>
                </a:lnTo>
                <a:close/>
              </a:path>
            </a:pathLst>
          </a:cu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1" y="5057398"/>
            <a:ext cx="3279655" cy="1800603"/>
          </a:xfrm>
          <a:custGeom>
            <a:avLst/>
            <a:gdLst>
              <a:gd name="connsiteX0" fmla="*/ 0 w 3279655"/>
              <a:gd name="connsiteY0" fmla="*/ 0 h 1800603"/>
              <a:gd name="connsiteX1" fmla="*/ 3279655 w 3279655"/>
              <a:gd name="connsiteY1" fmla="*/ 0 h 1800603"/>
              <a:gd name="connsiteX2" fmla="*/ 3279655 w 3279655"/>
              <a:gd name="connsiteY2" fmla="*/ 1800603 h 1800603"/>
              <a:gd name="connsiteX3" fmla="*/ 0 w 3279655"/>
              <a:gd name="connsiteY3" fmla="*/ 1800603 h 1800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9655" h="1800603">
                <a:moveTo>
                  <a:pt x="0" y="0"/>
                </a:moveTo>
                <a:lnTo>
                  <a:pt x="3279655" y="0"/>
                </a:lnTo>
                <a:lnTo>
                  <a:pt x="3279655" y="1800603"/>
                </a:lnTo>
                <a:lnTo>
                  <a:pt x="0" y="1800603"/>
                </a:lnTo>
                <a:close/>
              </a:path>
            </a:pathLst>
          </a:cu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>
          <a:xfrm>
            <a:off x="8914330" y="5052026"/>
            <a:ext cx="3277670" cy="1805974"/>
          </a:xfrm>
          <a:custGeom>
            <a:avLst/>
            <a:gdLst>
              <a:gd name="connsiteX0" fmla="*/ 0 w 3277670"/>
              <a:gd name="connsiteY0" fmla="*/ 0 h 1805974"/>
              <a:gd name="connsiteX1" fmla="*/ 3277670 w 3277670"/>
              <a:gd name="connsiteY1" fmla="*/ 0 h 1805974"/>
              <a:gd name="connsiteX2" fmla="*/ 3277670 w 3277670"/>
              <a:gd name="connsiteY2" fmla="*/ 1805974 h 1805974"/>
              <a:gd name="connsiteX3" fmla="*/ 0 w 3277670"/>
              <a:gd name="connsiteY3" fmla="*/ 1805974 h 1805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7670" h="1805974">
                <a:moveTo>
                  <a:pt x="0" y="0"/>
                </a:moveTo>
                <a:lnTo>
                  <a:pt x="3277670" y="0"/>
                </a:lnTo>
                <a:lnTo>
                  <a:pt x="3277670" y="1805974"/>
                </a:lnTo>
                <a:lnTo>
                  <a:pt x="0" y="1805974"/>
                </a:lnTo>
                <a:close/>
              </a:path>
            </a:pathLst>
          </a:custGeom>
        </p:spPr>
      </p:pic>
      <p:grpSp>
        <p:nvGrpSpPr>
          <p:cNvPr id="75" name="组合 74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76" name="组合 75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dirty="0">
                  <a:solidFill>
                    <a:prstClr val="black"/>
                  </a:solidFill>
                  <a:latin typeface="+mj-ea"/>
                  <a:ea typeface="+mj-ea"/>
                </a:rPr>
                <a:t>全年工作完成思路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46" name="矩形 45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20996251">
            <a:off x="440182" y="4010255"/>
            <a:ext cx="4911779" cy="2475788"/>
            <a:chOff x="417054" y="4135656"/>
            <a:chExt cx="4218496" cy="2126338"/>
          </a:xfrm>
        </p:grpSpPr>
        <p:pic>
          <p:nvPicPr>
            <p:cNvPr id="21" name="图片 20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601989">
              <a:off x="2389485" y="4939542"/>
              <a:ext cx="1273585" cy="1371320"/>
            </a:xfrm>
            <a:prstGeom prst="rect">
              <a:avLst/>
            </a:prstGeom>
          </p:spPr>
        </p:pic>
        <p:pic>
          <p:nvPicPr>
            <p:cNvPr id="26" name="图片 25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5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H="1">
              <a:off x="3455514" y="4714156"/>
              <a:ext cx="1063078" cy="1296995"/>
            </a:xfrm>
            <a:prstGeom prst="rect">
              <a:avLst/>
            </a:prstGeom>
          </p:spPr>
        </p:pic>
        <p:pic>
          <p:nvPicPr>
            <p:cNvPr id="27" name="图片 26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9869825">
              <a:off x="417054" y="4135656"/>
              <a:ext cx="1273585" cy="1371320"/>
            </a:xfrm>
            <a:prstGeom prst="rect">
              <a:avLst/>
            </a:prstGeom>
          </p:spPr>
        </p:pic>
        <p:pic>
          <p:nvPicPr>
            <p:cNvPr id="28" name="图片 27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5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891030">
              <a:off x="1062279" y="4332710"/>
              <a:ext cx="1588787" cy="2178561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7" cstate="screen">
            <a:alphaModFix amt="50000"/>
          </a:blip>
          <a:stretch>
            <a:fillRect/>
          </a:stretch>
        </p:blipFill>
        <p:spPr>
          <a:xfrm>
            <a:off x="5359400" y="3354455"/>
            <a:ext cx="5209117" cy="483813"/>
          </a:xfrm>
          <a:prstGeom prst="rect">
            <a:avLst/>
          </a:prstGeom>
        </p:spPr>
      </p:pic>
      <p:pic>
        <p:nvPicPr>
          <p:cNvPr id="24" name="图片 23" descr="花瓶里插着绿色的植物&#10;&#10;描述已自动生成"/>
          <p:cNvPicPr>
            <a:picLocks noChangeAspect="1"/>
          </p:cNvPicPr>
          <p:nvPr/>
        </p:nvPicPr>
        <p:blipFill rotWithShape="1">
          <a:blip r:embed="rId5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 trans="28000" scaling="4"/>
                    </a14:imgEffect>
                    <a14:imgEffect>
                      <a14:backgroundRemoval t="7303" b="97191" l="4403" r="89308">
                        <a14:foregroundMark x1="45283" y1="9551" x2="48428" y2="7865"/>
                        <a14:foregroundMark x1="9434" y1="43258" x2="5031" y2="42697"/>
                        <a14:foregroundMark x1="41509" y1="89888" x2="36478" y2="92135"/>
                        <a14:foregroundMark x1="44654" y1="96629" x2="39623" y2="97753"/>
                        <a14:backgroundMark x1="75472" y1="84270" x2="74214" y2="87640"/>
                        <a14:backgroundMark x1="68553" y1="92697" x2="67296" y2="97191"/>
                        <a14:backgroundMark x1="86164" y1="78652" x2="83019" y2="76404"/>
                        <a14:backgroundMark x1="84906" y1="61798" x2="83019" y2="58989"/>
                        <a14:backgroundMark x1="83019" y1="62921" x2="83019" y2="57865"/>
                        <a14:backgroundMark x1="82390" y1="62360" x2="85535" y2="60112"/>
                        <a14:backgroundMark x1="81132" y1="77528" x2="84277" y2="78090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4796251" flipH="1">
            <a:off x="3234084" y="4852652"/>
            <a:ext cx="1237788" cy="1510148"/>
          </a:xfrm>
          <a:prstGeom prst="rect">
            <a:avLst/>
          </a:prstGeom>
        </p:spPr>
      </p:pic>
      <p:sp>
        <p:nvSpPr>
          <p:cNvPr id="29" name="任意多边形: 形状 28"/>
          <p:cNvSpPr/>
          <p:nvPr/>
        </p:nvSpPr>
        <p:spPr>
          <a:xfrm>
            <a:off x="1" y="0"/>
            <a:ext cx="4201593" cy="3289012"/>
          </a:xfrm>
          <a:custGeom>
            <a:avLst/>
            <a:gdLst>
              <a:gd name="connsiteX0" fmla="*/ 0 w 4201593"/>
              <a:gd name="connsiteY0" fmla="*/ 0 h 3289012"/>
              <a:gd name="connsiteX1" fmla="*/ 4119114 w 4201593"/>
              <a:gd name="connsiteY1" fmla="*/ 0 h 3289012"/>
              <a:gd name="connsiteX2" fmla="*/ 4150653 w 4201593"/>
              <a:gd name="connsiteY2" fmla="*/ 128671 h 3289012"/>
              <a:gd name="connsiteX3" fmla="*/ 4201593 w 4201593"/>
              <a:gd name="connsiteY3" fmla="*/ 658759 h 3289012"/>
              <a:gd name="connsiteX4" fmla="*/ 1694249 w 4201593"/>
              <a:gd name="connsiteY4" fmla="*/ 3289012 h 3289012"/>
              <a:gd name="connsiteX5" fmla="*/ 99345 w 4201593"/>
              <a:gd name="connsiteY5" fmla="*/ 2688390 h 3289012"/>
              <a:gd name="connsiteX6" fmla="*/ 0 w 4201593"/>
              <a:gd name="connsiteY6" fmla="*/ 2593673 h 32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1593" h="3289012">
                <a:moveTo>
                  <a:pt x="0" y="0"/>
                </a:moveTo>
                <a:lnTo>
                  <a:pt x="4119114" y="0"/>
                </a:lnTo>
                <a:lnTo>
                  <a:pt x="4150653" y="128671"/>
                </a:lnTo>
                <a:cubicBezTo>
                  <a:pt x="4184053" y="299895"/>
                  <a:pt x="4201593" y="477178"/>
                  <a:pt x="4201593" y="658759"/>
                </a:cubicBezTo>
                <a:cubicBezTo>
                  <a:pt x="4201593" y="2111408"/>
                  <a:pt x="3079017" y="3289012"/>
                  <a:pt x="1694249" y="3289012"/>
                </a:cubicBezTo>
                <a:cubicBezTo>
                  <a:pt x="1088413" y="3289012"/>
                  <a:pt x="532762" y="3063611"/>
                  <a:pt x="99345" y="2688390"/>
                </a:cubicBezTo>
                <a:lnTo>
                  <a:pt x="0" y="2593673"/>
                </a:lnTo>
                <a:close/>
              </a:path>
            </a:pathLst>
          </a:custGeom>
          <a:solidFill>
            <a:schemeClr val="bg1">
              <a:alpha val="44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0"/>
            <a:ext cx="4088459" cy="3145203"/>
          </a:xfrm>
          <a:custGeom>
            <a:avLst/>
            <a:gdLst>
              <a:gd name="connsiteX0" fmla="*/ 0 w 4088459"/>
              <a:gd name="connsiteY0" fmla="*/ 0 h 3145203"/>
              <a:gd name="connsiteX1" fmla="*/ 4001662 w 4088459"/>
              <a:gd name="connsiteY1" fmla="*/ 0 h 3145203"/>
              <a:gd name="connsiteX2" fmla="*/ 4040304 w 4088459"/>
              <a:gd name="connsiteY2" fmla="*/ 157652 h 3145203"/>
              <a:gd name="connsiteX3" fmla="*/ 4088459 w 4088459"/>
              <a:gd name="connsiteY3" fmla="*/ 658757 h 3145203"/>
              <a:gd name="connsiteX4" fmla="*/ 1718201 w 4088459"/>
              <a:gd name="connsiteY4" fmla="*/ 3145203 h 3145203"/>
              <a:gd name="connsiteX5" fmla="*/ 42176 w 4088459"/>
              <a:gd name="connsiteY5" fmla="*/ 2416940 h 3145203"/>
              <a:gd name="connsiteX6" fmla="*/ 0 w 4088459"/>
              <a:gd name="connsiteY6" fmla="*/ 2368260 h 3145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88459" h="3145203">
                <a:moveTo>
                  <a:pt x="0" y="0"/>
                </a:moveTo>
                <a:lnTo>
                  <a:pt x="4001662" y="0"/>
                </a:lnTo>
                <a:lnTo>
                  <a:pt x="4040304" y="157652"/>
                </a:lnTo>
                <a:cubicBezTo>
                  <a:pt x="4071878" y="319513"/>
                  <a:pt x="4088459" y="487104"/>
                  <a:pt x="4088459" y="658757"/>
                </a:cubicBezTo>
                <a:cubicBezTo>
                  <a:pt x="4088459" y="2031983"/>
                  <a:pt x="3027258" y="3145203"/>
                  <a:pt x="1718201" y="3145203"/>
                </a:cubicBezTo>
                <a:cubicBezTo>
                  <a:pt x="1063673" y="3145203"/>
                  <a:pt x="471108" y="2866898"/>
                  <a:pt x="42176" y="2416940"/>
                </a:cubicBezTo>
                <a:lnTo>
                  <a:pt x="0" y="23682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8" name="图片 17" descr="花瓶里插着绿色的植物&#10;&#10;描述已自动生成"/>
          <p:cNvPicPr>
            <a:picLocks noChangeAspect="1"/>
          </p:cNvPicPr>
          <p:nvPr/>
        </p:nvPicPr>
        <p:blipFill rotWithShape="1">
          <a:blip r:embed="rId8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Texturizer trans="28000" scaling="4"/>
                    </a14:imgEffect>
                    <a14:imgEffect>
                      <a14:backgroundRemoval t="14444" b="100000" l="0" r="85470">
                        <a14:foregroundMark x1="25641" y1="18889" x2="29915" y2="15556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7287281">
            <a:off x="10990559" y="5775315"/>
            <a:ext cx="1355612" cy="1272908"/>
          </a:xfrm>
          <a:custGeom>
            <a:avLst/>
            <a:gdLst>
              <a:gd name="connsiteX0" fmla="*/ 1355612 w 1355612"/>
              <a:gd name="connsiteY0" fmla="*/ 0 h 1272908"/>
              <a:gd name="connsiteX1" fmla="*/ 1355612 w 1355612"/>
              <a:gd name="connsiteY1" fmla="*/ 965596 h 1272908"/>
              <a:gd name="connsiteX2" fmla="*/ 416575 w 1355612"/>
              <a:gd name="connsiteY2" fmla="*/ 1272908 h 1272908"/>
              <a:gd name="connsiteX3" fmla="*/ 0 w 1355612"/>
              <a:gd name="connsiteY3" fmla="*/ 0 h 127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5612" h="1272908">
                <a:moveTo>
                  <a:pt x="1355612" y="0"/>
                </a:moveTo>
                <a:lnTo>
                  <a:pt x="1355612" y="965596"/>
                </a:lnTo>
                <a:lnTo>
                  <a:pt x="416575" y="127290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文本框 15"/>
          <p:cNvSpPr txBox="1"/>
          <p:nvPr/>
        </p:nvSpPr>
        <p:spPr>
          <a:xfrm>
            <a:off x="5497239" y="3119513"/>
            <a:ext cx="5014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3600" dirty="0">
                <a:solidFill>
                  <a:prstClr val="black"/>
                </a:solidFill>
                <a:latin typeface="+mj-ea"/>
                <a:ea typeface="+mj-ea"/>
              </a:rPr>
              <a:t>工作思考感悟</a:t>
            </a:r>
            <a:endParaRPr lang="zh-CN" altLang="en-US" sz="36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18149" y="1419983"/>
            <a:ext cx="187904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solidFill>
                  <a:srgbClr val="97B525"/>
                </a:solidFill>
                <a:effectLst/>
                <a:uLnTx/>
                <a:uFillTx/>
                <a:latin typeface="锐字云字库综艺GB" panose="02010604000000000000" pitchFamily="2" charset="-122"/>
                <a:ea typeface="锐字云字库综艺GB" panose="02010604000000000000" pitchFamily="2" charset="-122"/>
                <a:cs typeface="+mn-cs"/>
              </a:rPr>
              <a:t>05</a:t>
            </a:r>
            <a:endParaRPr kumimoji="0" lang="zh-CN" altLang="en-US" sz="11500" b="0" i="0" u="none" strike="noStrike" kern="1200" cap="none" spc="0" normalizeH="0" baseline="0" noProof="0" dirty="0">
              <a:solidFill>
                <a:srgbClr val="97B525"/>
              </a:solidFill>
              <a:effectLst/>
              <a:uLnTx/>
              <a:uFillTx/>
              <a:latin typeface="锐字云字库综艺GB" panose="02010604000000000000" pitchFamily="2" charset="-122"/>
              <a:ea typeface="锐字云字库综艺GB" panose="02010604000000000000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549038" y="-26727"/>
            <a:ext cx="6563868" cy="656386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6805448" y="1434190"/>
            <a:ext cx="187904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chemeClr val="accent2"/>
                </a:solidFill>
                <a:effectLst/>
                <a:uLnTx/>
                <a:uFillTx/>
                <a:latin typeface="锐字云字库综艺GB" panose="02010604000000000000" pitchFamily="2" charset="-122"/>
                <a:ea typeface="锐字云字库综艺GB" panose="02010604000000000000" pitchFamily="2" charset="-122"/>
                <a:cs typeface="+mn-cs"/>
              </a:rPr>
              <a:t>05</a:t>
            </a:r>
            <a:endParaRPr kumimoji="0" lang="zh-CN" altLang="en-US" sz="11500" b="0" i="0" u="none" strike="noStrike" kern="1200" cap="none" spc="0" normalizeH="0" baseline="0" noProof="0" dirty="0">
              <a:ln>
                <a:solidFill>
                  <a:prstClr val="white"/>
                </a:solidFill>
              </a:ln>
              <a:solidFill>
                <a:schemeClr val="accent2"/>
              </a:solidFill>
              <a:effectLst/>
              <a:uLnTx/>
              <a:uFillTx/>
              <a:latin typeface="锐字云字库综艺GB" panose="02010604000000000000" pitchFamily="2" charset="-122"/>
              <a:ea typeface="锐字云字库综艺GB" panose="02010604000000000000" pitchFamily="2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 rot="7326227">
            <a:off x="4586845" y="693728"/>
            <a:ext cx="724298" cy="741808"/>
            <a:chOff x="2968600" y="3051200"/>
            <a:chExt cx="1046312" cy="1053648"/>
          </a:xfrm>
        </p:grpSpPr>
        <p:sp>
          <p:nvSpPr>
            <p:cNvPr id="23" name="椭圆 22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7326227">
            <a:off x="517344" y="3801108"/>
            <a:ext cx="511755" cy="524127"/>
            <a:chOff x="2968600" y="3051200"/>
            <a:chExt cx="1046312" cy="1053648"/>
          </a:xfrm>
        </p:grpSpPr>
        <p:sp>
          <p:nvSpPr>
            <p:cNvPr id="34" name="椭圆 33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7326227">
            <a:off x="10636754" y="1839444"/>
            <a:ext cx="511755" cy="524127"/>
            <a:chOff x="2968600" y="3051200"/>
            <a:chExt cx="1046312" cy="1053648"/>
          </a:xfrm>
        </p:grpSpPr>
        <p:sp>
          <p:nvSpPr>
            <p:cNvPr id="39" name="椭圆 38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47" name="矩形 46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 descr="图片包含 桌子, 蛋糕, 男人, 前&#10;&#10;描述已自动生成"/>
          <p:cNvPicPr>
            <a:picLocks noChangeAspect="1"/>
          </p:cNvPicPr>
          <p:nvPr/>
        </p:nvPicPr>
        <p:blipFill>
          <a:blip r:embed="rId3" cstate="screen">
            <a:alphaModFix amt="35000"/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r="18944" b="310"/>
          <a:stretch>
            <a:fillRect/>
          </a:stretch>
        </p:blipFill>
        <p:spPr>
          <a:xfrm>
            <a:off x="6633194" y="21246"/>
            <a:ext cx="5558807" cy="6836755"/>
          </a:xfrm>
          <a:custGeom>
            <a:avLst/>
            <a:gdLst>
              <a:gd name="connsiteX0" fmla="*/ 0 w 5558807"/>
              <a:gd name="connsiteY0" fmla="*/ 0 h 6836755"/>
              <a:gd name="connsiteX1" fmla="*/ 5558807 w 5558807"/>
              <a:gd name="connsiteY1" fmla="*/ 0 h 6836755"/>
              <a:gd name="connsiteX2" fmla="*/ 5558807 w 5558807"/>
              <a:gd name="connsiteY2" fmla="*/ 6836755 h 6836755"/>
              <a:gd name="connsiteX3" fmla="*/ 0 w 5558807"/>
              <a:gd name="connsiteY3" fmla="*/ 6836755 h 683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8807" h="6836755">
                <a:moveTo>
                  <a:pt x="0" y="0"/>
                </a:moveTo>
                <a:lnTo>
                  <a:pt x="5558807" y="0"/>
                </a:lnTo>
                <a:lnTo>
                  <a:pt x="5558807" y="6836755"/>
                </a:lnTo>
                <a:lnTo>
                  <a:pt x="0" y="6836755"/>
                </a:lnTo>
                <a:close/>
              </a:path>
            </a:pathLst>
          </a:custGeom>
        </p:spPr>
      </p:pic>
      <p:sp>
        <p:nvSpPr>
          <p:cNvPr id="2" name="矩形: 对角圆角 1"/>
          <p:cNvSpPr/>
          <p:nvPr/>
        </p:nvSpPr>
        <p:spPr>
          <a:xfrm>
            <a:off x="7460342" y="-32701"/>
            <a:ext cx="4731657" cy="6901252"/>
          </a:xfrm>
          <a:prstGeom prst="round2DiagRect">
            <a:avLst/>
          </a:prstGeom>
          <a:solidFill>
            <a:schemeClr val="accent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0" name="图片 29" descr="花瓶里插着绿色的植物&#10;&#10;描述已自动生成"/>
          <p:cNvPicPr>
            <a:picLocks noChangeAspect="1"/>
          </p:cNvPicPr>
          <p:nvPr/>
        </p:nvPicPr>
        <p:blipFill rotWithShape="1">
          <a:blip r:embed="rId4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 trans="28000" scaling="4"/>
                    </a14:imgEffect>
                    <a14:imgEffect>
                      <a14:backgroundRemoval t="0" b="96622" l="7527" r="100000">
                        <a14:foregroundMark x1="16129" y1="31757" x2="8602" y2="31081"/>
                        <a14:foregroundMark x1="70968" y1="87838" x2="62366" y2="90541"/>
                        <a14:foregroundMark x1="76344" y1="95946" x2="67742" y2="97297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3408312">
            <a:off x="11296796" y="5810245"/>
            <a:ext cx="861548" cy="1673663"/>
          </a:xfrm>
          <a:custGeom>
            <a:avLst/>
            <a:gdLst>
              <a:gd name="connsiteX0" fmla="*/ 0 w 861548"/>
              <a:gd name="connsiteY0" fmla="*/ 0 h 1673663"/>
              <a:gd name="connsiteX1" fmla="*/ 861548 w 861548"/>
              <a:gd name="connsiteY1" fmla="*/ 563669 h 1673663"/>
              <a:gd name="connsiteX2" fmla="*/ 135332 w 861548"/>
              <a:gd name="connsiteY2" fmla="*/ 1673663 h 1673663"/>
              <a:gd name="connsiteX3" fmla="*/ 0 w 861548"/>
              <a:gd name="connsiteY3" fmla="*/ 1673663 h 167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1548" h="1673663">
                <a:moveTo>
                  <a:pt x="0" y="0"/>
                </a:moveTo>
                <a:lnTo>
                  <a:pt x="861548" y="563669"/>
                </a:lnTo>
                <a:lnTo>
                  <a:pt x="135332" y="1673663"/>
                </a:lnTo>
                <a:lnTo>
                  <a:pt x="0" y="1673663"/>
                </a:lnTo>
                <a:close/>
              </a:path>
            </a:pathLst>
          </a:custGeom>
        </p:spPr>
      </p:pic>
      <p:grpSp>
        <p:nvGrpSpPr>
          <p:cNvPr id="3" name="组合 2"/>
          <p:cNvGrpSpPr/>
          <p:nvPr/>
        </p:nvGrpSpPr>
        <p:grpSpPr>
          <a:xfrm>
            <a:off x="1265007" y="1667338"/>
            <a:ext cx="9661985" cy="2393001"/>
            <a:chOff x="955593" y="1702210"/>
            <a:chExt cx="10357639" cy="2565295"/>
          </a:xfrm>
        </p:grpSpPr>
        <p:sp>
          <p:nvSpPr>
            <p:cNvPr id="6" name="矩形: 对角圆角 5"/>
            <p:cNvSpPr/>
            <p:nvPr/>
          </p:nvSpPr>
          <p:spPr>
            <a:xfrm>
              <a:off x="1088033" y="1881616"/>
              <a:ext cx="2293091" cy="2385889"/>
            </a:xfrm>
            <a:prstGeom prst="round2DiagRect">
              <a:avLst/>
            </a:prstGeom>
            <a:gradFill>
              <a:gsLst>
                <a:gs pos="0">
                  <a:schemeClr val="accent2">
                    <a:alpha val="40000"/>
                  </a:schemeClr>
                </a:gs>
                <a:gs pos="56000">
                  <a:schemeClr val="accent2">
                    <a:alpha val="61000"/>
                  </a:schemeClr>
                </a:gs>
                <a:gs pos="79000">
                  <a:schemeClr val="accent2">
                    <a:alpha val="27000"/>
                  </a:schemeClr>
                </a:gs>
                <a:gs pos="100000">
                  <a:schemeClr val="accent2"/>
                </a:gs>
              </a:gsLst>
              <a:lin ang="4200000" scaled="0"/>
            </a:gradFill>
            <a:ln>
              <a:noFill/>
            </a:ln>
            <a:effectLst>
              <a:outerShdw blurRad="63500" sx="96000" sy="96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3" name="矩形: 对角圆角 82"/>
            <p:cNvSpPr/>
            <p:nvPr/>
          </p:nvSpPr>
          <p:spPr>
            <a:xfrm>
              <a:off x="3764779" y="1881613"/>
              <a:ext cx="2293091" cy="2385889"/>
            </a:xfrm>
            <a:prstGeom prst="round2DiagRect">
              <a:avLst/>
            </a:prstGeom>
            <a:gradFill>
              <a:gsLst>
                <a:gs pos="0">
                  <a:schemeClr val="accent2">
                    <a:alpha val="40000"/>
                  </a:schemeClr>
                </a:gs>
                <a:gs pos="56000">
                  <a:schemeClr val="accent2">
                    <a:alpha val="61000"/>
                  </a:schemeClr>
                </a:gs>
                <a:gs pos="79000">
                  <a:schemeClr val="accent2">
                    <a:alpha val="27000"/>
                  </a:schemeClr>
                </a:gs>
                <a:gs pos="100000">
                  <a:schemeClr val="accent2"/>
                </a:gs>
              </a:gsLst>
              <a:lin ang="4200000" scaled="0"/>
            </a:gradFill>
            <a:ln>
              <a:noFill/>
            </a:ln>
            <a:effectLst>
              <a:outerShdw blurRad="63500" sx="96000" sy="96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4" name="矩形: 对角圆角 83"/>
            <p:cNvSpPr/>
            <p:nvPr/>
          </p:nvSpPr>
          <p:spPr>
            <a:xfrm>
              <a:off x="6375898" y="1881612"/>
              <a:ext cx="2293091" cy="2385889"/>
            </a:xfrm>
            <a:prstGeom prst="round2DiagRect">
              <a:avLst/>
            </a:prstGeom>
            <a:gradFill>
              <a:gsLst>
                <a:gs pos="0">
                  <a:schemeClr val="accent2">
                    <a:alpha val="40000"/>
                  </a:schemeClr>
                </a:gs>
                <a:gs pos="56000">
                  <a:schemeClr val="accent2">
                    <a:alpha val="61000"/>
                  </a:schemeClr>
                </a:gs>
                <a:gs pos="79000">
                  <a:schemeClr val="accent2">
                    <a:alpha val="27000"/>
                  </a:schemeClr>
                </a:gs>
                <a:gs pos="100000">
                  <a:schemeClr val="accent2"/>
                </a:gs>
              </a:gsLst>
              <a:lin ang="4200000" scaled="0"/>
            </a:gradFill>
            <a:ln>
              <a:noFill/>
            </a:ln>
            <a:effectLst>
              <a:outerShdw blurRad="63500" sx="96000" sy="96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5" name="矩形: 对角圆角 84"/>
            <p:cNvSpPr/>
            <p:nvPr/>
          </p:nvSpPr>
          <p:spPr>
            <a:xfrm>
              <a:off x="9020141" y="1874482"/>
              <a:ext cx="2293091" cy="2385889"/>
            </a:xfrm>
            <a:prstGeom prst="round2DiagRect">
              <a:avLst/>
            </a:prstGeom>
            <a:gradFill>
              <a:gsLst>
                <a:gs pos="0">
                  <a:schemeClr val="accent2">
                    <a:alpha val="40000"/>
                  </a:schemeClr>
                </a:gs>
                <a:gs pos="56000">
                  <a:schemeClr val="accent2">
                    <a:alpha val="61000"/>
                  </a:schemeClr>
                </a:gs>
                <a:gs pos="79000">
                  <a:schemeClr val="accent2">
                    <a:alpha val="27000"/>
                  </a:schemeClr>
                </a:gs>
                <a:gs pos="100000">
                  <a:schemeClr val="accent2"/>
                </a:gs>
              </a:gsLst>
              <a:lin ang="4200000" scaled="0"/>
            </a:gradFill>
            <a:ln>
              <a:noFill/>
            </a:ln>
            <a:effectLst>
              <a:outerShdw blurRad="63500" sx="96000" sy="96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>
            <a:xfrm>
              <a:off x="955593" y="1702211"/>
              <a:ext cx="2293091" cy="2385889"/>
            </a:xfrm>
            <a:custGeom>
              <a:avLst/>
              <a:gdLst>
                <a:gd name="connsiteX0" fmla="*/ 382189 w 2293091"/>
                <a:gd name="connsiteY0" fmla="*/ 0 h 2385889"/>
                <a:gd name="connsiteX1" fmla="*/ 2293091 w 2293091"/>
                <a:gd name="connsiteY1" fmla="*/ 0 h 2385889"/>
                <a:gd name="connsiteX2" fmla="*/ 2293091 w 2293091"/>
                <a:gd name="connsiteY2" fmla="*/ 2003700 h 2385889"/>
                <a:gd name="connsiteX3" fmla="*/ 1910902 w 2293091"/>
                <a:gd name="connsiteY3" fmla="*/ 2385889 h 2385889"/>
                <a:gd name="connsiteX4" fmla="*/ 0 w 2293091"/>
                <a:gd name="connsiteY4" fmla="*/ 2385889 h 2385889"/>
                <a:gd name="connsiteX5" fmla="*/ 0 w 2293091"/>
                <a:gd name="connsiteY5" fmla="*/ 382189 h 2385889"/>
                <a:gd name="connsiteX6" fmla="*/ 382189 w 2293091"/>
                <a:gd name="connsiteY6" fmla="*/ 0 h 2385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93091" h="2385889">
                  <a:moveTo>
                    <a:pt x="382189" y="0"/>
                  </a:moveTo>
                  <a:lnTo>
                    <a:pt x="2293091" y="0"/>
                  </a:lnTo>
                  <a:lnTo>
                    <a:pt x="2293091" y="2003700"/>
                  </a:lnTo>
                  <a:cubicBezTo>
                    <a:pt x="2293091" y="2214777"/>
                    <a:pt x="2121979" y="2385889"/>
                    <a:pt x="1910902" y="2385889"/>
                  </a:cubicBezTo>
                  <a:lnTo>
                    <a:pt x="0" y="2385889"/>
                  </a:lnTo>
                  <a:lnTo>
                    <a:pt x="0" y="382189"/>
                  </a:lnTo>
                  <a:cubicBezTo>
                    <a:pt x="0" y="171112"/>
                    <a:pt x="171112" y="0"/>
                    <a:pt x="382189" y="0"/>
                  </a:cubicBezTo>
                  <a:close/>
                </a:path>
              </a:pathLst>
            </a:custGeom>
            <a:effectLst>
              <a:outerShdw blurRad="152400" dist="38100" dir="2700000" algn="tl" rotWithShape="0">
                <a:prstClr val="black">
                  <a:alpha val="22000"/>
                </a:prstClr>
              </a:outerShdw>
            </a:effectLst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>
            <a:xfrm>
              <a:off x="3586904" y="1702211"/>
              <a:ext cx="2293091" cy="2385889"/>
            </a:xfrm>
            <a:custGeom>
              <a:avLst/>
              <a:gdLst>
                <a:gd name="connsiteX0" fmla="*/ 382189 w 2293091"/>
                <a:gd name="connsiteY0" fmla="*/ 0 h 2385889"/>
                <a:gd name="connsiteX1" fmla="*/ 2293091 w 2293091"/>
                <a:gd name="connsiteY1" fmla="*/ 0 h 2385889"/>
                <a:gd name="connsiteX2" fmla="*/ 2293091 w 2293091"/>
                <a:gd name="connsiteY2" fmla="*/ 2003700 h 2385889"/>
                <a:gd name="connsiteX3" fmla="*/ 1910902 w 2293091"/>
                <a:gd name="connsiteY3" fmla="*/ 2385889 h 2385889"/>
                <a:gd name="connsiteX4" fmla="*/ 0 w 2293091"/>
                <a:gd name="connsiteY4" fmla="*/ 2385889 h 2385889"/>
                <a:gd name="connsiteX5" fmla="*/ 0 w 2293091"/>
                <a:gd name="connsiteY5" fmla="*/ 382189 h 2385889"/>
                <a:gd name="connsiteX6" fmla="*/ 382189 w 2293091"/>
                <a:gd name="connsiteY6" fmla="*/ 0 h 2385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93091" h="2385889">
                  <a:moveTo>
                    <a:pt x="382189" y="0"/>
                  </a:moveTo>
                  <a:lnTo>
                    <a:pt x="2293091" y="0"/>
                  </a:lnTo>
                  <a:lnTo>
                    <a:pt x="2293091" y="2003700"/>
                  </a:lnTo>
                  <a:cubicBezTo>
                    <a:pt x="2293091" y="2214777"/>
                    <a:pt x="2121979" y="2385889"/>
                    <a:pt x="1910902" y="2385889"/>
                  </a:cubicBezTo>
                  <a:lnTo>
                    <a:pt x="0" y="2385889"/>
                  </a:lnTo>
                  <a:lnTo>
                    <a:pt x="0" y="382189"/>
                  </a:lnTo>
                  <a:cubicBezTo>
                    <a:pt x="0" y="171112"/>
                    <a:pt x="171112" y="0"/>
                    <a:pt x="382189" y="0"/>
                  </a:cubicBezTo>
                  <a:close/>
                </a:path>
              </a:pathLst>
            </a:custGeom>
            <a:effectLst>
              <a:outerShdw blurRad="152400" dist="38100" dir="2700000" algn="tl" rotWithShape="0">
                <a:prstClr val="black">
                  <a:alpha val="22000"/>
                </a:prstClr>
              </a:outerShdw>
            </a:effectLst>
          </p:spPr>
        </p:pic>
        <p:pic>
          <p:nvPicPr>
            <p:cNvPr id="96" name="图片 95" descr="人拿着笔记本电脑&#10;&#10;描述已自动生成"/>
            <p:cNvPicPr>
              <a:picLocks noChangeAspect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>
            <a:xfrm>
              <a:off x="6230667" y="1702210"/>
              <a:ext cx="2293091" cy="2385889"/>
            </a:xfrm>
            <a:custGeom>
              <a:avLst/>
              <a:gdLst>
                <a:gd name="connsiteX0" fmla="*/ 382189 w 2293091"/>
                <a:gd name="connsiteY0" fmla="*/ 0 h 2385889"/>
                <a:gd name="connsiteX1" fmla="*/ 2293091 w 2293091"/>
                <a:gd name="connsiteY1" fmla="*/ 0 h 2385889"/>
                <a:gd name="connsiteX2" fmla="*/ 2293091 w 2293091"/>
                <a:gd name="connsiteY2" fmla="*/ 2003700 h 2385889"/>
                <a:gd name="connsiteX3" fmla="*/ 1910902 w 2293091"/>
                <a:gd name="connsiteY3" fmla="*/ 2385889 h 2385889"/>
                <a:gd name="connsiteX4" fmla="*/ 0 w 2293091"/>
                <a:gd name="connsiteY4" fmla="*/ 2385889 h 2385889"/>
                <a:gd name="connsiteX5" fmla="*/ 0 w 2293091"/>
                <a:gd name="connsiteY5" fmla="*/ 382189 h 2385889"/>
                <a:gd name="connsiteX6" fmla="*/ 382189 w 2293091"/>
                <a:gd name="connsiteY6" fmla="*/ 0 h 2385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93091" h="2385889">
                  <a:moveTo>
                    <a:pt x="382189" y="0"/>
                  </a:moveTo>
                  <a:lnTo>
                    <a:pt x="2293091" y="0"/>
                  </a:lnTo>
                  <a:lnTo>
                    <a:pt x="2293091" y="2003700"/>
                  </a:lnTo>
                  <a:cubicBezTo>
                    <a:pt x="2293091" y="2214777"/>
                    <a:pt x="2121979" y="2385889"/>
                    <a:pt x="1910902" y="2385889"/>
                  </a:cubicBezTo>
                  <a:lnTo>
                    <a:pt x="0" y="2385889"/>
                  </a:lnTo>
                  <a:lnTo>
                    <a:pt x="0" y="382189"/>
                  </a:lnTo>
                  <a:cubicBezTo>
                    <a:pt x="0" y="171112"/>
                    <a:pt x="171112" y="0"/>
                    <a:pt x="382189" y="0"/>
                  </a:cubicBezTo>
                  <a:close/>
                </a:path>
              </a:pathLst>
            </a:custGeom>
            <a:effectLst>
              <a:outerShdw blurRad="152400" dist="38100" dir="2700000" algn="tl" rotWithShape="0">
                <a:prstClr val="black">
                  <a:alpha val="22000"/>
                </a:prstClr>
              </a:outerShdw>
            </a:effectLst>
          </p:spPr>
        </p:pic>
        <p:pic>
          <p:nvPicPr>
            <p:cNvPr id="98" name="图片 97" descr="图片包含 游戏机, 桌子, 房间&#10;&#10;描述已自动生成"/>
            <p:cNvPicPr>
              <a:picLocks noChangeAspect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>
            <a:xfrm>
              <a:off x="8844565" y="1743913"/>
              <a:ext cx="2293091" cy="2385889"/>
            </a:xfrm>
            <a:custGeom>
              <a:avLst/>
              <a:gdLst>
                <a:gd name="connsiteX0" fmla="*/ 382189 w 2293091"/>
                <a:gd name="connsiteY0" fmla="*/ 0 h 2385889"/>
                <a:gd name="connsiteX1" fmla="*/ 2293091 w 2293091"/>
                <a:gd name="connsiteY1" fmla="*/ 0 h 2385889"/>
                <a:gd name="connsiteX2" fmla="*/ 2293091 w 2293091"/>
                <a:gd name="connsiteY2" fmla="*/ 2003700 h 2385889"/>
                <a:gd name="connsiteX3" fmla="*/ 1910902 w 2293091"/>
                <a:gd name="connsiteY3" fmla="*/ 2385889 h 2385889"/>
                <a:gd name="connsiteX4" fmla="*/ 0 w 2293091"/>
                <a:gd name="connsiteY4" fmla="*/ 2385889 h 2385889"/>
                <a:gd name="connsiteX5" fmla="*/ 0 w 2293091"/>
                <a:gd name="connsiteY5" fmla="*/ 382189 h 2385889"/>
                <a:gd name="connsiteX6" fmla="*/ 382189 w 2293091"/>
                <a:gd name="connsiteY6" fmla="*/ 0 h 2385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93091" h="2385889">
                  <a:moveTo>
                    <a:pt x="382189" y="0"/>
                  </a:moveTo>
                  <a:lnTo>
                    <a:pt x="2293091" y="0"/>
                  </a:lnTo>
                  <a:lnTo>
                    <a:pt x="2293091" y="2003700"/>
                  </a:lnTo>
                  <a:cubicBezTo>
                    <a:pt x="2293091" y="2214777"/>
                    <a:pt x="2121979" y="2385889"/>
                    <a:pt x="1910902" y="2385889"/>
                  </a:cubicBezTo>
                  <a:lnTo>
                    <a:pt x="0" y="2385889"/>
                  </a:lnTo>
                  <a:lnTo>
                    <a:pt x="0" y="382189"/>
                  </a:lnTo>
                  <a:cubicBezTo>
                    <a:pt x="0" y="171112"/>
                    <a:pt x="171112" y="0"/>
                    <a:pt x="382189" y="0"/>
                  </a:cubicBezTo>
                  <a:close/>
                </a:path>
              </a:pathLst>
            </a:custGeom>
            <a:effectLst>
              <a:outerShdw blurRad="152400" dist="38100" dir="2700000" algn="tl" rotWithShape="0">
                <a:prstClr val="black">
                  <a:alpha val="22000"/>
                </a:prstClr>
              </a:outerShdw>
            </a:effectLst>
          </p:spPr>
        </p:pic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>
          <a:xfrm>
            <a:off x="1" y="4335944"/>
            <a:ext cx="4265845" cy="2522056"/>
          </a:xfrm>
          <a:custGeom>
            <a:avLst/>
            <a:gdLst>
              <a:gd name="connsiteX0" fmla="*/ 0 w 4265845"/>
              <a:gd name="connsiteY0" fmla="*/ 0 h 2522056"/>
              <a:gd name="connsiteX1" fmla="*/ 4265845 w 4265845"/>
              <a:gd name="connsiteY1" fmla="*/ 0 h 2522056"/>
              <a:gd name="connsiteX2" fmla="*/ 4265845 w 4265845"/>
              <a:gd name="connsiteY2" fmla="*/ 2522056 h 2522056"/>
              <a:gd name="connsiteX3" fmla="*/ 0 w 4265845"/>
              <a:gd name="connsiteY3" fmla="*/ 2522056 h 2522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5845" h="2522056">
                <a:moveTo>
                  <a:pt x="0" y="0"/>
                </a:moveTo>
                <a:lnTo>
                  <a:pt x="4265845" y="0"/>
                </a:lnTo>
                <a:lnTo>
                  <a:pt x="4265845" y="2522056"/>
                </a:lnTo>
                <a:lnTo>
                  <a:pt x="0" y="2522056"/>
                </a:lnTo>
                <a:close/>
              </a:path>
            </a:pathLst>
          </a:custGeom>
        </p:spPr>
      </p:pic>
      <p:grpSp>
        <p:nvGrpSpPr>
          <p:cNvPr id="33" name="组合 32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34" name="组合 33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工作思考感悟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rot="7326227">
            <a:off x="1068728" y="4206682"/>
            <a:ext cx="511755" cy="524127"/>
            <a:chOff x="2968600" y="3051200"/>
            <a:chExt cx="1046312" cy="1053648"/>
          </a:xfrm>
        </p:grpSpPr>
        <p:sp>
          <p:nvSpPr>
            <p:cNvPr id="41" name="椭圆 40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133475" y="4388325"/>
            <a:ext cx="9793517" cy="85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由于时代巨变，企业对于行政的要求同样在不断变化，出现了很多新的工作内容细分及岗位说明，比如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97B525">
                    <a:lumMod val="50000"/>
                  </a:srgb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项目思维与产品逻辑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、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97B525">
                    <a:lumMod val="50000"/>
                  </a:srgb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利用基数和数据进行空间管理创新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等。作为行政管理从业人员，要不断更新行政管理类知识，不断学习，加强资源整合的能力，才能与时俱进，不落伍不被淘汰。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11819063" cy="6858000"/>
          </a:xfrm>
          <a:custGeom>
            <a:avLst/>
            <a:gdLst>
              <a:gd name="connsiteX0" fmla="*/ 0 w 11819063"/>
              <a:gd name="connsiteY0" fmla="*/ 0 h 6858000"/>
              <a:gd name="connsiteX1" fmla="*/ 11819063 w 11819063"/>
              <a:gd name="connsiteY1" fmla="*/ 0 h 6858000"/>
              <a:gd name="connsiteX2" fmla="*/ 11819063 w 11819063"/>
              <a:gd name="connsiteY2" fmla="*/ 6858000 h 6858000"/>
              <a:gd name="connsiteX3" fmla="*/ 0 w 1181906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19063" h="6858000">
                <a:moveTo>
                  <a:pt x="0" y="0"/>
                </a:moveTo>
                <a:lnTo>
                  <a:pt x="11819063" y="0"/>
                </a:lnTo>
                <a:lnTo>
                  <a:pt x="1181906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48424" y="0"/>
            <a:ext cx="12043576" cy="6858000"/>
          </a:xfrm>
          <a:custGeom>
            <a:avLst/>
            <a:gdLst>
              <a:gd name="connsiteX0" fmla="*/ 0 w 12043576"/>
              <a:gd name="connsiteY0" fmla="*/ 0 h 6858000"/>
              <a:gd name="connsiteX1" fmla="*/ 12043576 w 12043576"/>
              <a:gd name="connsiteY1" fmla="*/ 0 h 6858000"/>
              <a:gd name="connsiteX2" fmla="*/ 12043576 w 12043576"/>
              <a:gd name="connsiteY2" fmla="*/ 6858000 h 6858000"/>
              <a:gd name="connsiteX3" fmla="*/ 0 w 1204357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43576" h="6858000">
                <a:moveTo>
                  <a:pt x="0" y="0"/>
                </a:moveTo>
                <a:lnTo>
                  <a:pt x="12043576" y="0"/>
                </a:lnTo>
                <a:lnTo>
                  <a:pt x="1204357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53" name="组合 52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55" name="矩形 54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 descr="图片包含 物体, 烛台, 游戏机, 桌子&#10;&#10;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 trans="7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71353" y="322783"/>
            <a:ext cx="6541908" cy="6541908"/>
          </a:xfrm>
          <a:prstGeom prst="rect">
            <a:avLst/>
          </a:prstGeom>
          <a:effectLst>
            <a:outerShdw blurRad="177800" dist="38100" dir="16200000" rotWithShape="0">
              <a:prstClr val="black">
                <a:alpha val="28000"/>
              </a:prstClr>
            </a:outerShdw>
          </a:effectLst>
        </p:spPr>
      </p:pic>
      <p:grpSp>
        <p:nvGrpSpPr>
          <p:cNvPr id="12" name="组合 11"/>
          <p:cNvGrpSpPr/>
          <p:nvPr/>
        </p:nvGrpSpPr>
        <p:grpSpPr>
          <a:xfrm rot="7326227">
            <a:off x="4493341" y="1710916"/>
            <a:ext cx="3353742" cy="3377250"/>
            <a:chOff x="2968600" y="3051200"/>
            <a:chExt cx="1046312" cy="1053648"/>
          </a:xfrm>
        </p:grpSpPr>
        <p:sp>
          <p:nvSpPr>
            <p:cNvPr id="13" name="椭圆 12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8070670">
            <a:off x="8818488" y="1055827"/>
            <a:ext cx="1028820" cy="1014861"/>
            <a:chOff x="2296246" y="2734001"/>
            <a:chExt cx="1054629" cy="1040322"/>
          </a:xfrm>
        </p:grpSpPr>
        <p:sp>
          <p:nvSpPr>
            <p:cNvPr id="18" name="椭圆 17"/>
            <p:cNvSpPr/>
            <p:nvPr/>
          </p:nvSpPr>
          <p:spPr>
            <a:xfrm>
              <a:off x="2310554" y="2734002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310554" y="2734002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9629" y="2734001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296246" y="2782686"/>
              <a:ext cx="941773" cy="94177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7326227">
            <a:off x="3098901" y="2055796"/>
            <a:ext cx="711992" cy="702332"/>
            <a:chOff x="2296246" y="2734001"/>
            <a:chExt cx="1054629" cy="1040322"/>
          </a:xfrm>
        </p:grpSpPr>
        <p:sp>
          <p:nvSpPr>
            <p:cNvPr id="23" name="椭圆 22"/>
            <p:cNvSpPr/>
            <p:nvPr/>
          </p:nvSpPr>
          <p:spPr>
            <a:xfrm>
              <a:off x="2310554" y="2734002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310554" y="2734002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9629" y="2734001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296246" y="2782686"/>
              <a:ext cx="941773" cy="94177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7326227">
            <a:off x="7977414" y="5530678"/>
            <a:ext cx="860976" cy="867012"/>
            <a:chOff x="2968600" y="3051200"/>
            <a:chExt cx="1046312" cy="1053648"/>
          </a:xfrm>
        </p:grpSpPr>
        <p:sp>
          <p:nvSpPr>
            <p:cNvPr id="39" name="椭圆 38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7326227">
            <a:off x="1956006" y="4662406"/>
            <a:ext cx="724298" cy="741808"/>
            <a:chOff x="2968600" y="3051200"/>
            <a:chExt cx="1046312" cy="1053648"/>
          </a:xfrm>
        </p:grpSpPr>
        <p:sp>
          <p:nvSpPr>
            <p:cNvPr id="44" name="椭圆 43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6458114">
            <a:off x="10713586" y="3290064"/>
            <a:ext cx="493689" cy="488866"/>
            <a:chOff x="2296246" y="2734001"/>
            <a:chExt cx="1054629" cy="1040322"/>
          </a:xfrm>
        </p:grpSpPr>
        <p:sp>
          <p:nvSpPr>
            <p:cNvPr id="49" name="椭圆 48"/>
            <p:cNvSpPr/>
            <p:nvPr/>
          </p:nvSpPr>
          <p:spPr>
            <a:xfrm>
              <a:off x="2310554" y="2734002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2310554" y="2734002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309629" y="2734001"/>
              <a:ext cx="1040321" cy="104032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2296246" y="2782686"/>
              <a:ext cx="941773" cy="94177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sp>
        <p:nvSpPr>
          <p:cNvPr id="37" name="PA-文本框 36"/>
          <p:cNvSpPr txBox="1"/>
          <p:nvPr>
            <p:custDataLst>
              <p:tags r:id="rId7"/>
            </p:custDataLst>
          </p:nvPr>
        </p:nvSpPr>
        <p:spPr>
          <a:xfrm>
            <a:off x="3467812" y="2438597"/>
            <a:ext cx="555715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 w="25400">
                  <a:gradFill flip="none" rotWithShape="1">
                    <a:gsLst>
                      <a:gs pos="0">
                        <a:prstClr val="white">
                          <a:lumMod val="65000"/>
                          <a:lumOff val="35000"/>
                        </a:prstClr>
                      </a:gs>
                      <a:gs pos="24000">
                        <a:prstClr val="white">
                          <a:alpha val="15000"/>
                        </a:prstClr>
                      </a:gs>
                      <a:gs pos="83000">
                        <a:srgbClr val="9BDAC1">
                          <a:lumMod val="45000"/>
                          <a:lumOff val="55000"/>
                        </a:srgbClr>
                      </a:gs>
                      <a:gs pos="100000">
                        <a:srgbClr val="9BDAC1">
                          <a:lumMod val="30000"/>
                          <a:lumOff val="70000"/>
                        </a:srgbClr>
                      </a:gs>
                    </a:gsLst>
                    <a:lin ang="16200000" scaled="1"/>
                    <a:tileRect/>
                  </a:gradFill>
                </a:ln>
                <a:noFill/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endParaRPr kumimoji="0" lang="zh-CN" altLang="en-US" sz="13800" b="1" i="0" u="none" strike="noStrike" kern="1200" cap="none" spc="0" normalizeH="0" baseline="0" noProof="0" dirty="0">
              <a:ln w="25400">
                <a:gradFill flip="none" rotWithShape="1">
                  <a:gsLst>
                    <a:gs pos="0">
                      <a:prstClr val="white">
                        <a:lumMod val="65000"/>
                        <a:lumOff val="35000"/>
                      </a:prstClr>
                    </a:gs>
                    <a:gs pos="24000">
                      <a:prstClr val="white">
                        <a:alpha val="15000"/>
                      </a:prstClr>
                    </a:gs>
                    <a:gs pos="83000">
                      <a:srgbClr val="9BDAC1">
                        <a:lumMod val="45000"/>
                        <a:lumOff val="55000"/>
                      </a:srgbClr>
                    </a:gs>
                    <a:gs pos="100000">
                      <a:srgbClr val="9BDAC1">
                        <a:lumMod val="30000"/>
                        <a:lumOff val="70000"/>
                      </a:srgbClr>
                    </a:gs>
                  </a:gsLst>
                  <a:lin ang="16200000" scaled="1"/>
                  <a:tileRect/>
                </a:gradFill>
              </a:ln>
              <a:noFill/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0481" y="1996194"/>
            <a:ext cx="3233650" cy="3046988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n w="31750">
                  <a:solidFill>
                    <a:schemeClr val="accent2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感谢相伴</a:t>
            </a:r>
            <a:endParaRPr lang="zh-CN" altLang="en-US" sz="9600" dirty="0">
              <a:ln w="31750">
                <a:solidFill>
                  <a:schemeClr val="accent2"/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072703" y="3757680"/>
            <a:ext cx="2990858" cy="1740756"/>
            <a:chOff x="900415" y="3877267"/>
            <a:chExt cx="3381917" cy="1968363"/>
          </a:xfrm>
        </p:grpSpPr>
        <p:pic>
          <p:nvPicPr>
            <p:cNvPr id="59" name="图片 58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601989">
              <a:off x="2327677" y="4697399"/>
              <a:ext cx="1105800" cy="1190661"/>
            </a:xfrm>
            <a:prstGeom prst="rect">
              <a:avLst/>
            </a:prstGeom>
          </p:spPr>
        </p:pic>
        <p:pic>
          <p:nvPicPr>
            <p:cNvPr id="60" name="图片 59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10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H="1">
              <a:off x="3257756" y="4710731"/>
              <a:ext cx="923026" cy="1126127"/>
            </a:xfrm>
            <a:prstGeom prst="rect">
              <a:avLst/>
            </a:prstGeom>
          </p:spPr>
        </p:pic>
        <p:pic>
          <p:nvPicPr>
            <p:cNvPr id="61" name="图片 60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9869825">
              <a:off x="900415" y="3877267"/>
              <a:ext cx="1105800" cy="1190661"/>
            </a:xfrm>
            <a:prstGeom prst="rect">
              <a:avLst/>
            </a:prstGeom>
          </p:spPr>
        </p:pic>
        <p:pic>
          <p:nvPicPr>
            <p:cNvPr id="62" name="图片 61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12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891030">
              <a:off x="1175316" y="4170514"/>
              <a:ext cx="1379478" cy="1891553"/>
            </a:xfrm>
            <a:prstGeom prst="rect">
              <a:avLst/>
            </a:prstGeom>
          </p:spPr>
        </p:pic>
      </p:grpSp>
      <p:grpSp>
        <p:nvGrpSpPr>
          <p:cNvPr id="63" name="组合 62"/>
          <p:cNvGrpSpPr/>
          <p:nvPr/>
        </p:nvGrpSpPr>
        <p:grpSpPr>
          <a:xfrm rot="11296502">
            <a:off x="4994999" y="1329989"/>
            <a:ext cx="3298612" cy="1764079"/>
            <a:chOff x="709848" y="3953730"/>
            <a:chExt cx="3537622" cy="1891900"/>
          </a:xfrm>
        </p:grpSpPr>
        <p:pic>
          <p:nvPicPr>
            <p:cNvPr id="64" name="图片 63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601989">
              <a:off x="2327677" y="4697399"/>
              <a:ext cx="1105800" cy="1190661"/>
            </a:xfrm>
            <a:prstGeom prst="rect">
              <a:avLst/>
            </a:prstGeom>
          </p:spPr>
        </p:pic>
        <p:pic>
          <p:nvPicPr>
            <p:cNvPr id="65" name="图片 64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14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H="1">
              <a:off x="3222894" y="4594274"/>
              <a:ext cx="923026" cy="1126127"/>
            </a:xfrm>
            <a:prstGeom prst="rect">
              <a:avLst/>
            </a:prstGeom>
          </p:spPr>
        </p:pic>
        <p:pic>
          <p:nvPicPr>
            <p:cNvPr id="66" name="图片 65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9869825">
              <a:off x="709848" y="3953730"/>
              <a:ext cx="1105800" cy="1190661"/>
            </a:xfrm>
            <a:prstGeom prst="rect">
              <a:avLst/>
            </a:prstGeom>
          </p:spPr>
        </p:pic>
        <p:pic>
          <p:nvPicPr>
            <p:cNvPr id="67" name="图片 66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12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891030">
              <a:off x="1175316" y="4170514"/>
              <a:ext cx="1379478" cy="18915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25842" y="0"/>
            <a:ext cx="12193687" cy="6865500"/>
            <a:chOff x="-172985" y="6899315"/>
            <a:chExt cx="12193687" cy="6865500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95" name="矩形 94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0716" y="1837099"/>
            <a:ext cx="3742433" cy="3925884"/>
            <a:chOff x="910716" y="1837099"/>
            <a:chExt cx="3742433" cy="3925884"/>
          </a:xfrm>
        </p:grpSpPr>
        <p:sp>
          <p:nvSpPr>
            <p:cNvPr id="17" name="椭圆 16"/>
            <p:cNvSpPr/>
            <p:nvPr/>
          </p:nvSpPr>
          <p:spPr>
            <a:xfrm>
              <a:off x="910716" y="1837099"/>
              <a:ext cx="3742433" cy="3925884"/>
            </a:xfrm>
            <a:prstGeom prst="ellipse">
              <a:avLst/>
            </a:prstGeom>
            <a:solidFill>
              <a:schemeClr val="bg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030898" y="1944420"/>
              <a:ext cx="3537819" cy="37112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820692" y="3259723"/>
            <a:ext cx="1331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gradFill>
                    <a:gsLst>
                      <a:gs pos="0">
                        <a:srgbClr val="9BDAC1">
                          <a:lumMod val="5000"/>
                          <a:lumOff val="95000"/>
                        </a:srgbClr>
                      </a:gs>
                      <a:gs pos="74000">
                        <a:prstClr val="white">
                          <a:alpha val="0"/>
                        </a:prstClr>
                      </a:gs>
                      <a:gs pos="83000">
                        <a:prstClr val="white">
                          <a:alpha val="0"/>
                        </a:prstClr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CONTENTS</a:t>
            </a:r>
            <a:endParaRPr kumimoji="0" lang="zh-CN" altLang="en-US" sz="1200" b="0" i="0" u="none" strike="noStrike" kern="1200" cap="none" spc="0" normalizeH="0" baseline="0" noProof="0" dirty="0">
              <a:ln>
                <a:gradFill>
                  <a:gsLst>
                    <a:gs pos="0">
                      <a:srgbClr val="9BDAC1">
                        <a:lumMod val="5000"/>
                        <a:lumOff val="95000"/>
                      </a:srgbClr>
                    </a:gs>
                    <a:gs pos="74000">
                      <a:prstClr val="white">
                        <a:alpha val="0"/>
                      </a:prstClr>
                    </a:gs>
                    <a:gs pos="83000">
                      <a:prstClr val="white">
                        <a:alpha val="0"/>
                      </a:prstClr>
                    </a:gs>
                    <a:gs pos="100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998066" y="1309784"/>
            <a:ext cx="4628045" cy="4238432"/>
            <a:chOff x="5817666" y="995133"/>
            <a:chExt cx="5375960" cy="4923384"/>
          </a:xfrm>
        </p:grpSpPr>
        <p:sp>
          <p:nvSpPr>
            <p:cNvPr id="8" name="矩形 7"/>
            <p:cNvSpPr/>
            <p:nvPr/>
          </p:nvSpPr>
          <p:spPr>
            <a:xfrm>
              <a:off x="6493035" y="1308683"/>
              <a:ext cx="4661280" cy="250806"/>
            </a:xfrm>
            <a:prstGeom prst="rect">
              <a:avLst/>
            </a:prstGeom>
            <a:solidFill>
              <a:schemeClr val="accent3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818654" y="1019197"/>
              <a:ext cx="554807" cy="554806"/>
              <a:chOff x="5217799" y="1071484"/>
              <a:chExt cx="763778" cy="763778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592119" y="1453373"/>
                <a:ext cx="389457" cy="38188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5222354" y="1071484"/>
                <a:ext cx="389457" cy="38188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5217799" y="1071484"/>
                <a:ext cx="763778" cy="76377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6493071" y="2361901"/>
              <a:ext cx="4661280" cy="250806"/>
            </a:xfrm>
            <a:prstGeom prst="rect">
              <a:avLst/>
            </a:prstGeom>
            <a:solidFill>
              <a:schemeClr val="accent3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5818690" y="2072415"/>
              <a:ext cx="554807" cy="554806"/>
              <a:chOff x="5217799" y="1071484"/>
              <a:chExt cx="763778" cy="763778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5592119" y="1453373"/>
                <a:ext cx="389457" cy="38188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5222354" y="1071484"/>
                <a:ext cx="389457" cy="38188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5217799" y="1071484"/>
                <a:ext cx="763778" cy="76377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6532346" y="4231492"/>
              <a:ext cx="4661280" cy="536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工作完成思路保障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6501283" y="3487621"/>
              <a:ext cx="4661280" cy="250806"/>
            </a:xfrm>
            <a:prstGeom prst="rect">
              <a:avLst/>
            </a:prstGeom>
            <a:solidFill>
              <a:schemeClr val="accent3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5826902" y="3198135"/>
              <a:ext cx="554807" cy="554806"/>
              <a:chOff x="5217799" y="1071484"/>
              <a:chExt cx="763778" cy="763778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5592119" y="1453373"/>
                <a:ext cx="389457" cy="38188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5222354" y="1071484"/>
                <a:ext cx="389457" cy="38188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5217799" y="1071484"/>
                <a:ext cx="763778" cy="76377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69" name="矩形 68"/>
            <p:cNvSpPr/>
            <p:nvPr/>
          </p:nvSpPr>
          <p:spPr>
            <a:xfrm>
              <a:off x="6492048" y="4585338"/>
              <a:ext cx="4661280" cy="250806"/>
            </a:xfrm>
            <a:prstGeom prst="rect">
              <a:avLst/>
            </a:prstGeom>
            <a:solidFill>
              <a:schemeClr val="accent3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5817667" y="4295852"/>
              <a:ext cx="554807" cy="554806"/>
              <a:chOff x="5217799" y="1071484"/>
              <a:chExt cx="763778" cy="763778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5592119" y="1453373"/>
                <a:ext cx="389457" cy="38188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5222354" y="1071484"/>
                <a:ext cx="389457" cy="38188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5217799" y="1071484"/>
                <a:ext cx="763778" cy="76377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6507312" y="5653197"/>
              <a:ext cx="4661280" cy="250806"/>
            </a:xfrm>
            <a:prstGeom prst="rect">
              <a:avLst/>
            </a:prstGeom>
            <a:solidFill>
              <a:schemeClr val="accent3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5832931" y="5363711"/>
              <a:ext cx="554807" cy="554806"/>
              <a:chOff x="5217799" y="1071484"/>
              <a:chExt cx="763778" cy="763778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5592119" y="1453373"/>
                <a:ext cx="389457" cy="38188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5222354" y="1071484"/>
                <a:ext cx="389457" cy="38188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5217799" y="1071484"/>
                <a:ext cx="763778" cy="76377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81" name="矩形 80"/>
            <p:cNvSpPr/>
            <p:nvPr/>
          </p:nvSpPr>
          <p:spPr>
            <a:xfrm>
              <a:off x="5852815" y="1123190"/>
              <a:ext cx="486370" cy="4290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5840896" y="2176488"/>
              <a:ext cx="523610" cy="4290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5826039" y="3275958"/>
              <a:ext cx="523610" cy="4290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5817666" y="4370829"/>
              <a:ext cx="523610" cy="4290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04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5826039" y="5436502"/>
              <a:ext cx="523610" cy="4290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05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493035" y="995133"/>
              <a:ext cx="4661280" cy="536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重点工作完成情况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532346" y="2048949"/>
              <a:ext cx="4661280" cy="536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工作中存在的不足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6501283" y="3146276"/>
              <a:ext cx="4661280" cy="536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明年工作计划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6507312" y="5339647"/>
              <a:ext cx="4661280" cy="536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工作思考感悟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pic>
        <p:nvPicPr>
          <p:cNvPr id="27" name="图片 26" descr="图片包含 形状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441377" y="1414216"/>
            <a:ext cx="4532216" cy="4532216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 rot="7326227">
            <a:off x="4231386" y="3042278"/>
            <a:ext cx="724298" cy="741808"/>
            <a:chOff x="2968600" y="3051200"/>
            <a:chExt cx="1046312" cy="1053648"/>
          </a:xfrm>
        </p:grpSpPr>
        <p:sp>
          <p:nvSpPr>
            <p:cNvPr id="49" name="椭圆 48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7326227">
            <a:off x="4845034" y="1868316"/>
            <a:ext cx="511755" cy="524127"/>
            <a:chOff x="2968600" y="3051200"/>
            <a:chExt cx="1046312" cy="1053648"/>
          </a:xfrm>
        </p:grpSpPr>
        <p:sp>
          <p:nvSpPr>
            <p:cNvPr id="54" name="椭圆 53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 rot="7326227">
            <a:off x="5397263" y="3960138"/>
            <a:ext cx="415398" cy="425441"/>
            <a:chOff x="2968600" y="3051200"/>
            <a:chExt cx="1046312" cy="1053648"/>
          </a:xfrm>
        </p:grpSpPr>
        <p:sp>
          <p:nvSpPr>
            <p:cNvPr id="88" name="椭圆 87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53373" y="1801329"/>
            <a:ext cx="957454" cy="2046429"/>
            <a:chOff x="3411029" y="1770006"/>
            <a:chExt cx="1020905" cy="2182048"/>
          </a:xfrm>
        </p:grpSpPr>
        <p:sp>
          <p:nvSpPr>
            <p:cNvPr id="16" name="文本框 15"/>
            <p:cNvSpPr txBox="1"/>
            <p:nvPr/>
          </p:nvSpPr>
          <p:spPr>
            <a:xfrm>
              <a:off x="3411029" y="1770006"/>
              <a:ext cx="984520" cy="218204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 w="31750">
                    <a:gradFill>
                      <a:gsLst>
                        <a:gs pos="0">
                          <a:srgbClr val="9BDAC1">
                            <a:lumMod val="5000"/>
                            <a:lumOff val="95000"/>
                            <a:alpha val="0"/>
                          </a:srgbClr>
                        </a:gs>
                        <a:gs pos="74000">
                          <a:prstClr val="white">
                            <a:alpha val="52000"/>
                          </a:prstClr>
                        </a:gs>
                        <a:gs pos="83000">
                          <a:prstClr val="white">
                            <a:alpha val="42000"/>
                          </a:prstClr>
                        </a:gs>
                        <a:gs pos="100000">
                          <a:prstClr val="white">
                            <a:alpha val="34000"/>
                          </a:prstClr>
                        </a:gs>
                      </a:gsLst>
                      <a:lin ang="5400000" scaled="1"/>
                    </a:gradFill>
                  </a:ln>
                  <a:noFill/>
                  <a:effectLst/>
                  <a:uLnTx/>
                  <a:uFillTx/>
                  <a:latin typeface="锐字云字库综艺GB" panose="02010604000000000000" pitchFamily="2" charset="-122"/>
                  <a:ea typeface="锐字云字库综艺GB" panose="02010604000000000000" pitchFamily="2" charset="-122"/>
                  <a:cs typeface="+mn-cs"/>
                </a:rPr>
                <a:t>目录</a:t>
              </a:r>
              <a:endParaRPr kumimoji="0" lang="zh-CN" altLang="en-US" sz="4800" b="0" i="0" u="none" strike="noStrike" kern="1200" cap="none" spc="0" normalizeH="0" baseline="0" noProof="0" dirty="0">
                <a:ln w="31750">
                  <a:gradFill>
                    <a:gsLst>
                      <a:gs pos="0">
                        <a:srgbClr val="9BDAC1">
                          <a:lumMod val="5000"/>
                          <a:lumOff val="95000"/>
                          <a:alpha val="0"/>
                        </a:srgbClr>
                      </a:gs>
                      <a:gs pos="74000">
                        <a:prstClr val="white">
                          <a:alpha val="52000"/>
                        </a:prstClr>
                      </a:gs>
                      <a:gs pos="83000">
                        <a:prstClr val="white">
                          <a:alpha val="42000"/>
                        </a:prstClr>
                      </a:gs>
                      <a:gs pos="100000">
                        <a:prstClr val="white">
                          <a:alpha val="3400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锐字云字库综艺GB" panose="02010604000000000000" pitchFamily="2" charset="-122"/>
                <a:ea typeface="锐字云字库综艺GB" panose="02010604000000000000" pitchFamily="2" charset="-122"/>
                <a:cs typeface="+mn-cs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513050" y="1835263"/>
              <a:ext cx="918884" cy="18710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 w="15875">
                    <a:solidFill>
                      <a:prstClr val="white"/>
                    </a:solidFill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目录</a:t>
              </a:r>
              <a:endParaRPr kumimoji="0" lang="zh-CN" altLang="en-US" sz="4400" b="0" i="0" u="none" strike="noStrike" kern="1200" cap="none" spc="0" normalizeH="0" baseline="0" noProof="0" dirty="0">
                <a:ln w="15875">
                  <a:solidFill>
                    <a:prstClr val="white"/>
                  </a:solidFill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-1688" y="-7500"/>
            <a:ext cx="12193687" cy="6865500"/>
            <a:chOff x="-172985" y="6899315"/>
            <a:chExt cx="12193687" cy="6865500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20996251">
            <a:off x="440182" y="4010255"/>
            <a:ext cx="4911779" cy="2475788"/>
            <a:chOff x="417054" y="4135656"/>
            <a:chExt cx="4218496" cy="2126338"/>
          </a:xfrm>
        </p:grpSpPr>
        <p:pic>
          <p:nvPicPr>
            <p:cNvPr id="21" name="图片 20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601989">
              <a:off x="2389485" y="4939542"/>
              <a:ext cx="1273585" cy="1371320"/>
            </a:xfrm>
            <a:prstGeom prst="rect">
              <a:avLst/>
            </a:prstGeom>
          </p:spPr>
        </p:pic>
        <p:pic>
          <p:nvPicPr>
            <p:cNvPr id="26" name="图片 25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5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H="1">
              <a:off x="3455514" y="4714156"/>
              <a:ext cx="1063078" cy="1296995"/>
            </a:xfrm>
            <a:prstGeom prst="rect">
              <a:avLst/>
            </a:prstGeom>
          </p:spPr>
        </p:pic>
        <p:pic>
          <p:nvPicPr>
            <p:cNvPr id="27" name="图片 26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9869825">
              <a:off x="417054" y="4135656"/>
              <a:ext cx="1273585" cy="1371320"/>
            </a:xfrm>
            <a:prstGeom prst="rect">
              <a:avLst/>
            </a:prstGeom>
          </p:spPr>
        </p:pic>
        <p:pic>
          <p:nvPicPr>
            <p:cNvPr id="28" name="图片 27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5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891030">
              <a:off x="1062279" y="4332710"/>
              <a:ext cx="1588787" cy="2178561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7" cstate="screen">
            <a:alphaModFix amt="50000"/>
          </a:blip>
          <a:stretch>
            <a:fillRect/>
          </a:stretch>
        </p:blipFill>
        <p:spPr>
          <a:xfrm>
            <a:off x="5359400" y="3354455"/>
            <a:ext cx="5209117" cy="483813"/>
          </a:xfrm>
          <a:prstGeom prst="rect">
            <a:avLst/>
          </a:prstGeom>
        </p:spPr>
      </p:pic>
      <p:pic>
        <p:nvPicPr>
          <p:cNvPr id="24" name="图片 23" descr="花瓶里插着绿色的植物&#10;&#10;描述已自动生成"/>
          <p:cNvPicPr>
            <a:picLocks noChangeAspect="1"/>
          </p:cNvPicPr>
          <p:nvPr/>
        </p:nvPicPr>
        <p:blipFill rotWithShape="1">
          <a:blip r:embed="rId5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 trans="28000" scaling="4"/>
                    </a14:imgEffect>
                    <a14:imgEffect>
                      <a14:backgroundRemoval t="7303" b="97191" l="4403" r="89308">
                        <a14:foregroundMark x1="45283" y1="9551" x2="48428" y2="7865"/>
                        <a14:foregroundMark x1="9434" y1="43258" x2="5031" y2="42697"/>
                        <a14:foregroundMark x1="41509" y1="89888" x2="36478" y2="92135"/>
                        <a14:foregroundMark x1="44654" y1="96629" x2="39623" y2="97753"/>
                        <a14:backgroundMark x1="75472" y1="84270" x2="74214" y2="87640"/>
                        <a14:backgroundMark x1="68553" y1="92697" x2="67296" y2="97191"/>
                        <a14:backgroundMark x1="86164" y1="78652" x2="83019" y2="76404"/>
                        <a14:backgroundMark x1="84906" y1="61798" x2="83019" y2="58989"/>
                        <a14:backgroundMark x1="83019" y1="62921" x2="83019" y2="57865"/>
                        <a14:backgroundMark x1="82390" y1="62360" x2="85535" y2="60112"/>
                        <a14:backgroundMark x1="81132" y1="77528" x2="84277" y2="78090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4796251" flipH="1">
            <a:off x="3234084" y="4852652"/>
            <a:ext cx="1237788" cy="1510148"/>
          </a:xfrm>
          <a:prstGeom prst="rect">
            <a:avLst/>
          </a:prstGeom>
        </p:spPr>
      </p:pic>
      <p:sp>
        <p:nvSpPr>
          <p:cNvPr id="29" name="任意多边形: 形状 28"/>
          <p:cNvSpPr/>
          <p:nvPr/>
        </p:nvSpPr>
        <p:spPr>
          <a:xfrm>
            <a:off x="1" y="0"/>
            <a:ext cx="4201593" cy="3289012"/>
          </a:xfrm>
          <a:custGeom>
            <a:avLst/>
            <a:gdLst>
              <a:gd name="connsiteX0" fmla="*/ 0 w 4201593"/>
              <a:gd name="connsiteY0" fmla="*/ 0 h 3289012"/>
              <a:gd name="connsiteX1" fmla="*/ 4119114 w 4201593"/>
              <a:gd name="connsiteY1" fmla="*/ 0 h 3289012"/>
              <a:gd name="connsiteX2" fmla="*/ 4150653 w 4201593"/>
              <a:gd name="connsiteY2" fmla="*/ 128671 h 3289012"/>
              <a:gd name="connsiteX3" fmla="*/ 4201593 w 4201593"/>
              <a:gd name="connsiteY3" fmla="*/ 658759 h 3289012"/>
              <a:gd name="connsiteX4" fmla="*/ 1694249 w 4201593"/>
              <a:gd name="connsiteY4" fmla="*/ 3289012 h 3289012"/>
              <a:gd name="connsiteX5" fmla="*/ 99345 w 4201593"/>
              <a:gd name="connsiteY5" fmla="*/ 2688390 h 3289012"/>
              <a:gd name="connsiteX6" fmla="*/ 0 w 4201593"/>
              <a:gd name="connsiteY6" fmla="*/ 2593673 h 32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1593" h="3289012">
                <a:moveTo>
                  <a:pt x="0" y="0"/>
                </a:moveTo>
                <a:lnTo>
                  <a:pt x="4119114" y="0"/>
                </a:lnTo>
                <a:lnTo>
                  <a:pt x="4150653" y="128671"/>
                </a:lnTo>
                <a:cubicBezTo>
                  <a:pt x="4184053" y="299895"/>
                  <a:pt x="4201593" y="477178"/>
                  <a:pt x="4201593" y="658759"/>
                </a:cubicBezTo>
                <a:cubicBezTo>
                  <a:pt x="4201593" y="2111408"/>
                  <a:pt x="3079017" y="3289012"/>
                  <a:pt x="1694249" y="3289012"/>
                </a:cubicBezTo>
                <a:cubicBezTo>
                  <a:pt x="1088413" y="3289012"/>
                  <a:pt x="532762" y="3063611"/>
                  <a:pt x="99345" y="2688390"/>
                </a:cubicBezTo>
                <a:lnTo>
                  <a:pt x="0" y="2593673"/>
                </a:lnTo>
                <a:close/>
              </a:path>
            </a:pathLst>
          </a:custGeom>
          <a:solidFill>
            <a:schemeClr val="bg1">
              <a:alpha val="44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0"/>
            <a:ext cx="4088459" cy="3145203"/>
          </a:xfrm>
          <a:custGeom>
            <a:avLst/>
            <a:gdLst>
              <a:gd name="connsiteX0" fmla="*/ 0 w 4088459"/>
              <a:gd name="connsiteY0" fmla="*/ 0 h 3145203"/>
              <a:gd name="connsiteX1" fmla="*/ 4001662 w 4088459"/>
              <a:gd name="connsiteY1" fmla="*/ 0 h 3145203"/>
              <a:gd name="connsiteX2" fmla="*/ 4040304 w 4088459"/>
              <a:gd name="connsiteY2" fmla="*/ 157652 h 3145203"/>
              <a:gd name="connsiteX3" fmla="*/ 4088459 w 4088459"/>
              <a:gd name="connsiteY3" fmla="*/ 658757 h 3145203"/>
              <a:gd name="connsiteX4" fmla="*/ 1718201 w 4088459"/>
              <a:gd name="connsiteY4" fmla="*/ 3145203 h 3145203"/>
              <a:gd name="connsiteX5" fmla="*/ 42176 w 4088459"/>
              <a:gd name="connsiteY5" fmla="*/ 2416940 h 3145203"/>
              <a:gd name="connsiteX6" fmla="*/ 0 w 4088459"/>
              <a:gd name="connsiteY6" fmla="*/ 2368260 h 3145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88459" h="3145203">
                <a:moveTo>
                  <a:pt x="0" y="0"/>
                </a:moveTo>
                <a:lnTo>
                  <a:pt x="4001662" y="0"/>
                </a:lnTo>
                <a:lnTo>
                  <a:pt x="4040304" y="157652"/>
                </a:lnTo>
                <a:cubicBezTo>
                  <a:pt x="4071878" y="319513"/>
                  <a:pt x="4088459" y="487104"/>
                  <a:pt x="4088459" y="658757"/>
                </a:cubicBezTo>
                <a:cubicBezTo>
                  <a:pt x="4088459" y="2031983"/>
                  <a:pt x="3027258" y="3145203"/>
                  <a:pt x="1718201" y="3145203"/>
                </a:cubicBezTo>
                <a:cubicBezTo>
                  <a:pt x="1063673" y="3145203"/>
                  <a:pt x="471108" y="2866898"/>
                  <a:pt x="42176" y="2416940"/>
                </a:cubicBezTo>
                <a:lnTo>
                  <a:pt x="0" y="23682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8" name="图片 17" descr="花瓶里插着绿色的植物&#10;&#10;描述已自动生成"/>
          <p:cNvPicPr>
            <a:picLocks noChangeAspect="1"/>
          </p:cNvPicPr>
          <p:nvPr/>
        </p:nvPicPr>
        <p:blipFill rotWithShape="1">
          <a:blip r:embed="rId8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Texturizer trans="28000" scaling="4"/>
                    </a14:imgEffect>
                    <a14:imgEffect>
                      <a14:backgroundRemoval t="14444" b="100000" l="0" r="85470">
                        <a14:foregroundMark x1="25641" y1="18889" x2="29915" y2="15556"/>
                      </a14:backgroundRemoval>
                    </a14:imgEffect>
                    <a14:imgEffect>
                      <a14:colorTemperature colorTemp="74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7287281">
            <a:off x="10990559" y="5775315"/>
            <a:ext cx="1355612" cy="1272908"/>
          </a:xfrm>
          <a:custGeom>
            <a:avLst/>
            <a:gdLst>
              <a:gd name="connsiteX0" fmla="*/ 1355612 w 1355612"/>
              <a:gd name="connsiteY0" fmla="*/ 0 h 1272908"/>
              <a:gd name="connsiteX1" fmla="*/ 1355612 w 1355612"/>
              <a:gd name="connsiteY1" fmla="*/ 965596 h 1272908"/>
              <a:gd name="connsiteX2" fmla="*/ 416575 w 1355612"/>
              <a:gd name="connsiteY2" fmla="*/ 1272908 h 1272908"/>
              <a:gd name="connsiteX3" fmla="*/ 0 w 1355612"/>
              <a:gd name="connsiteY3" fmla="*/ 0 h 127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5612" h="1272908">
                <a:moveTo>
                  <a:pt x="1355612" y="0"/>
                </a:moveTo>
                <a:lnTo>
                  <a:pt x="1355612" y="965596"/>
                </a:lnTo>
                <a:lnTo>
                  <a:pt x="416575" y="127290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文本框 15"/>
          <p:cNvSpPr txBox="1"/>
          <p:nvPr/>
        </p:nvSpPr>
        <p:spPr>
          <a:xfrm>
            <a:off x="5497239" y="3119513"/>
            <a:ext cx="5014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重点工作完成情况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19138" y="1419983"/>
            <a:ext cx="1677062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solidFill>
                  <a:schemeClr val="accent2"/>
                </a:solidFill>
                <a:effectLst/>
                <a:uLnTx/>
                <a:uFillTx/>
                <a:latin typeface="锐字云字库综艺GB" panose="02010604000000000000" pitchFamily="2" charset="-122"/>
                <a:ea typeface="锐字云字库综艺GB" panose="02010604000000000000" pitchFamily="2" charset="-122"/>
                <a:cs typeface="+mn-cs"/>
              </a:rPr>
              <a:t>01</a:t>
            </a:r>
            <a:endParaRPr kumimoji="0" lang="zh-CN" altLang="en-US" sz="11500" b="0" i="0" u="none" strike="noStrike" kern="1200" cap="none" spc="0" normalizeH="0" baseline="0" noProof="0" dirty="0">
              <a:solidFill>
                <a:schemeClr val="accent2"/>
              </a:solidFill>
              <a:effectLst/>
              <a:uLnTx/>
              <a:uFillTx/>
              <a:latin typeface="锐字云字库综艺GB" panose="02010604000000000000" pitchFamily="2" charset="-122"/>
              <a:ea typeface="锐字云字库综艺GB" panose="02010604000000000000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549038" y="-26727"/>
            <a:ext cx="6563868" cy="656386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6961113" y="1374936"/>
            <a:ext cx="1677062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solidFill>
                    <a:schemeClr val="bg1"/>
                  </a:solidFill>
                </a:ln>
                <a:noFill/>
                <a:effectLst/>
                <a:uLnTx/>
                <a:uFillTx/>
                <a:latin typeface="锐字云字库综艺GB" panose="02010604000000000000" pitchFamily="2" charset="-122"/>
                <a:ea typeface="锐字云字库综艺GB" panose="02010604000000000000" pitchFamily="2" charset="-122"/>
                <a:cs typeface="+mn-cs"/>
              </a:rPr>
              <a:t>01</a:t>
            </a:r>
            <a:endParaRPr kumimoji="0" lang="zh-CN" altLang="en-US" sz="11500" b="0" i="0" u="none" strike="noStrike" kern="1200" cap="none" spc="0" normalizeH="0" baseline="0" noProof="0" dirty="0">
              <a:ln>
                <a:solidFill>
                  <a:schemeClr val="bg1"/>
                </a:solidFill>
              </a:ln>
              <a:noFill/>
              <a:effectLst/>
              <a:uLnTx/>
              <a:uFillTx/>
              <a:latin typeface="锐字云字库综艺GB" panose="02010604000000000000" pitchFamily="2" charset="-122"/>
              <a:ea typeface="锐字云字库综艺GB" panose="02010604000000000000" pitchFamily="2" charset="-122"/>
              <a:cs typeface="+mn-cs"/>
            </a:endParaRPr>
          </a:p>
        </p:txBody>
      </p:sp>
      <p:grpSp>
        <p:nvGrpSpPr>
          <p:cNvPr id="31" name="组合 30"/>
          <p:cNvGrpSpPr/>
          <p:nvPr/>
        </p:nvGrpSpPr>
        <p:grpSpPr>
          <a:xfrm rot="7326227">
            <a:off x="4586845" y="693728"/>
            <a:ext cx="724298" cy="741808"/>
            <a:chOff x="2968600" y="3051200"/>
            <a:chExt cx="1046312" cy="1053648"/>
          </a:xfrm>
        </p:grpSpPr>
        <p:sp>
          <p:nvSpPr>
            <p:cNvPr id="32" name="椭圆 31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rot="7326227">
            <a:off x="517344" y="3801108"/>
            <a:ext cx="511755" cy="524127"/>
            <a:chOff x="2968600" y="3051200"/>
            <a:chExt cx="1046312" cy="1053648"/>
          </a:xfrm>
        </p:grpSpPr>
        <p:sp>
          <p:nvSpPr>
            <p:cNvPr id="37" name="椭圆 36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rot="7326227">
            <a:off x="10636754" y="1839444"/>
            <a:ext cx="511755" cy="524127"/>
            <a:chOff x="2968600" y="3051200"/>
            <a:chExt cx="1046312" cy="1053648"/>
          </a:xfrm>
        </p:grpSpPr>
        <p:sp>
          <p:nvSpPr>
            <p:cNvPr id="42" name="椭圆 41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1" cstate="screen">
            <a:alphaModFix amt="85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40262"/>
            <a:ext cx="12193687" cy="6864691"/>
          </a:xfrm>
          <a:prstGeom prst="rect">
            <a:avLst/>
          </a:prstGeom>
        </p:spPr>
      </p:pic>
      <p:sp>
        <p:nvSpPr>
          <p:cNvPr id="152" name="任意多边形: 形状 151"/>
          <p:cNvSpPr/>
          <p:nvPr/>
        </p:nvSpPr>
        <p:spPr>
          <a:xfrm>
            <a:off x="2149690" y="963056"/>
            <a:ext cx="8087814" cy="5894944"/>
          </a:xfrm>
          <a:custGeom>
            <a:avLst/>
            <a:gdLst>
              <a:gd name="connsiteX0" fmla="*/ 4043907 w 8087814"/>
              <a:gd name="connsiteY0" fmla="*/ 0 h 5894944"/>
              <a:gd name="connsiteX1" fmla="*/ 8087814 w 8087814"/>
              <a:gd name="connsiteY1" fmla="*/ 4242136 h 5894944"/>
              <a:gd name="connsiteX2" fmla="*/ 7770024 w 8087814"/>
              <a:gd name="connsiteY2" fmla="*/ 5893367 h 5894944"/>
              <a:gd name="connsiteX3" fmla="*/ 7769299 w 8087814"/>
              <a:gd name="connsiteY3" fmla="*/ 5894944 h 5894944"/>
              <a:gd name="connsiteX4" fmla="*/ 318515 w 8087814"/>
              <a:gd name="connsiteY4" fmla="*/ 5894944 h 5894944"/>
              <a:gd name="connsiteX5" fmla="*/ 317790 w 8087814"/>
              <a:gd name="connsiteY5" fmla="*/ 5893367 h 5894944"/>
              <a:gd name="connsiteX6" fmla="*/ 0 w 8087814"/>
              <a:gd name="connsiteY6" fmla="*/ 4242136 h 5894944"/>
              <a:gd name="connsiteX7" fmla="*/ 4043907 w 8087814"/>
              <a:gd name="connsiteY7" fmla="*/ 0 h 5894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87814" h="5894944">
                <a:moveTo>
                  <a:pt x="4043907" y="0"/>
                </a:moveTo>
                <a:cubicBezTo>
                  <a:pt x="6277295" y="0"/>
                  <a:pt x="8087814" y="1899269"/>
                  <a:pt x="8087814" y="4242136"/>
                </a:cubicBezTo>
                <a:cubicBezTo>
                  <a:pt x="8087814" y="4827853"/>
                  <a:pt x="7974657" y="5385845"/>
                  <a:pt x="7770024" y="5893367"/>
                </a:cubicBezTo>
                <a:lnTo>
                  <a:pt x="7769299" y="5894944"/>
                </a:lnTo>
                <a:lnTo>
                  <a:pt x="318515" y="5894944"/>
                </a:lnTo>
                <a:lnTo>
                  <a:pt x="317790" y="5893367"/>
                </a:lnTo>
                <a:cubicBezTo>
                  <a:pt x="113158" y="5385845"/>
                  <a:pt x="0" y="4827853"/>
                  <a:pt x="0" y="4242136"/>
                </a:cubicBezTo>
                <a:cubicBezTo>
                  <a:pt x="0" y="1899269"/>
                  <a:pt x="1810519" y="0"/>
                  <a:pt x="4043907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0" y="-3750"/>
            <a:ext cx="12193687" cy="686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066268" y="1236101"/>
            <a:ext cx="1501799" cy="369332"/>
            <a:chOff x="1384276" y="1185301"/>
            <a:chExt cx="1501799" cy="369332"/>
          </a:xfrm>
        </p:grpSpPr>
        <p:sp>
          <p:nvSpPr>
            <p:cNvPr id="11" name="椭圆 10"/>
            <p:cNvSpPr/>
            <p:nvPr/>
          </p:nvSpPr>
          <p:spPr>
            <a:xfrm rot="10800000">
              <a:off x="1384276" y="1203564"/>
              <a:ext cx="299215" cy="29454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56000">
                  <a:schemeClr val="accent1">
                    <a:alpha val="61000"/>
                  </a:schemeClr>
                </a:gs>
                <a:gs pos="100000">
                  <a:schemeClr val="accent1">
                    <a:lumMod val="100000"/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74000">
                    <a:schemeClr val="accent3"/>
                  </a:gs>
                  <a:gs pos="83000">
                    <a:schemeClr val="accent3"/>
                  </a:gs>
                  <a:gs pos="100000">
                    <a:schemeClr val="accent3"/>
                  </a:gs>
                </a:gsLst>
                <a:lin ang="5400000" scaled="1"/>
              </a:gradFill>
            </a:ln>
            <a:effectLst>
              <a:outerShdw blurRad="203200" dist="101600" dir="2700000" algn="tl" rotWithShape="0">
                <a:schemeClr val="accent1">
                  <a:alpha val="7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>
              <a:alphaModFix amt="50000"/>
            </a:blip>
            <a:stretch>
              <a:fillRect/>
            </a:stretch>
          </p:blipFill>
          <p:spPr>
            <a:xfrm flipV="1">
              <a:off x="1721472" y="1368425"/>
              <a:ext cx="1088404" cy="186208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717882" y="1185301"/>
              <a:ext cx="11681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工作分解</a:t>
              </a:r>
              <a:endPara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0" y="5102032"/>
            <a:ext cx="12192000" cy="1755968"/>
          </a:xfrm>
          <a:custGeom>
            <a:avLst/>
            <a:gdLst>
              <a:gd name="connsiteX0" fmla="*/ 0 w 12192000"/>
              <a:gd name="connsiteY0" fmla="*/ 0 h 1755968"/>
              <a:gd name="connsiteX1" fmla="*/ 12192000 w 12192000"/>
              <a:gd name="connsiteY1" fmla="*/ 0 h 1755968"/>
              <a:gd name="connsiteX2" fmla="*/ 12192000 w 12192000"/>
              <a:gd name="connsiteY2" fmla="*/ 1755968 h 1755968"/>
              <a:gd name="connsiteX3" fmla="*/ 0 w 12192000"/>
              <a:gd name="connsiteY3" fmla="*/ 1755968 h 175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55968">
                <a:moveTo>
                  <a:pt x="0" y="0"/>
                </a:moveTo>
                <a:lnTo>
                  <a:pt x="12192000" y="0"/>
                </a:lnTo>
                <a:lnTo>
                  <a:pt x="12192000" y="1755968"/>
                </a:lnTo>
                <a:lnTo>
                  <a:pt x="0" y="1755968"/>
                </a:lnTo>
                <a:close/>
              </a:path>
            </a:pathLst>
          </a:custGeom>
        </p:spPr>
      </p:pic>
      <p:grpSp>
        <p:nvGrpSpPr>
          <p:cNvPr id="62" name="组合 61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57" name="组合 56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重点工作完成情况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rot="7326227">
            <a:off x="960675" y="4854606"/>
            <a:ext cx="382756" cy="392009"/>
            <a:chOff x="2968600" y="3051200"/>
            <a:chExt cx="1046312" cy="1053648"/>
          </a:xfrm>
        </p:grpSpPr>
        <p:sp>
          <p:nvSpPr>
            <p:cNvPr id="64" name="椭圆 63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 rot="7326227">
            <a:off x="10593988" y="5536922"/>
            <a:ext cx="511755" cy="524127"/>
            <a:chOff x="2968600" y="3051200"/>
            <a:chExt cx="1046312" cy="1053648"/>
          </a:xfrm>
        </p:grpSpPr>
        <p:sp>
          <p:nvSpPr>
            <p:cNvPr id="69" name="椭圆 68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68418" y="1781932"/>
            <a:ext cx="9834411" cy="3024130"/>
            <a:chOff x="1368418" y="1781932"/>
            <a:chExt cx="9834411" cy="3024130"/>
          </a:xfrm>
        </p:grpSpPr>
        <p:sp>
          <p:nvSpPr>
            <p:cNvPr id="3" name="矩形: 圆角 2"/>
            <p:cNvSpPr/>
            <p:nvPr/>
          </p:nvSpPr>
          <p:spPr>
            <a:xfrm>
              <a:off x="5440636" y="1781932"/>
              <a:ext cx="1244600" cy="3693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/>
                <a:t>行政工作</a:t>
              </a:r>
              <a:endParaRPr lang="zh-CN" altLang="en-US" sz="1600" b="1" dirty="0"/>
            </a:p>
          </p:txBody>
        </p:sp>
        <p:cxnSp>
          <p:nvCxnSpPr>
            <p:cNvPr id="6" name="直接连接符 5"/>
            <p:cNvCxnSpPr>
              <a:stCxn id="3" idx="2"/>
            </p:cNvCxnSpPr>
            <p:nvPr/>
          </p:nvCxnSpPr>
          <p:spPr>
            <a:xfrm>
              <a:off x="6062936" y="2151264"/>
              <a:ext cx="0" cy="2944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908828" y="2450196"/>
              <a:ext cx="45617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弧形 51"/>
            <p:cNvSpPr/>
            <p:nvPr/>
          </p:nvSpPr>
          <p:spPr>
            <a:xfrm rot="5061268" flipH="1">
              <a:off x="8071472" y="2518927"/>
              <a:ext cx="742661" cy="594988"/>
            </a:xfrm>
            <a:prstGeom prst="arc">
              <a:avLst>
                <a:gd name="adj1" fmla="val 16687326"/>
                <a:gd name="adj2" fmla="val 2102085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/>
            <p:cNvSpPr/>
            <p:nvPr/>
          </p:nvSpPr>
          <p:spPr>
            <a:xfrm>
              <a:off x="8070757" y="2745826"/>
              <a:ext cx="1244600" cy="3693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/>
                <a:t>提升工作</a:t>
              </a:r>
              <a:endParaRPr lang="zh-CN" altLang="en-US" sz="1600" b="1" dirty="0"/>
            </a:p>
          </p:txBody>
        </p:sp>
        <p:sp>
          <p:nvSpPr>
            <p:cNvPr id="27" name="弧形 26"/>
            <p:cNvSpPr/>
            <p:nvPr/>
          </p:nvSpPr>
          <p:spPr>
            <a:xfrm rot="16538732">
              <a:off x="3522526" y="2528453"/>
              <a:ext cx="742661" cy="594988"/>
            </a:xfrm>
            <a:prstGeom prst="arc">
              <a:avLst>
                <a:gd name="adj1" fmla="val 16687326"/>
                <a:gd name="adj2" fmla="val 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圆角 52"/>
            <p:cNvSpPr/>
            <p:nvPr/>
          </p:nvSpPr>
          <p:spPr>
            <a:xfrm>
              <a:off x="2996714" y="2747020"/>
              <a:ext cx="1244600" cy="3693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/>
                <a:t>基础工作</a:t>
              </a:r>
              <a:endParaRPr lang="zh-CN" altLang="en-US" sz="1600" b="1" dirty="0"/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3583091" y="3116352"/>
              <a:ext cx="0" cy="2944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>
              <a:off x="1936227" y="3395236"/>
              <a:ext cx="3366389" cy="753271"/>
              <a:chOff x="1476062" y="2706486"/>
              <a:chExt cx="4991744" cy="753271"/>
            </a:xfrm>
          </p:grpSpPr>
          <p:cxnSp>
            <p:nvCxnSpPr>
              <p:cNvPr id="56" name="直接连接符 55"/>
              <p:cNvCxnSpPr/>
              <p:nvPr/>
            </p:nvCxnSpPr>
            <p:spPr>
              <a:xfrm>
                <a:off x="1730765" y="2721056"/>
                <a:ext cx="445388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弧形 73"/>
              <p:cNvSpPr/>
              <p:nvPr/>
            </p:nvSpPr>
            <p:spPr>
              <a:xfrm rot="16538732">
                <a:off x="1402225" y="2780323"/>
                <a:ext cx="742661" cy="594988"/>
              </a:xfrm>
              <a:prstGeom prst="arc">
                <a:avLst>
                  <a:gd name="adj1" fmla="val 16687326"/>
                  <a:gd name="adj2" fmla="val 21016044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5" name="弧形 74"/>
              <p:cNvSpPr/>
              <p:nvPr/>
            </p:nvSpPr>
            <p:spPr>
              <a:xfrm rot="5061268" flipH="1">
                <a:off x="5798981" y="2790933"/>
                <a:ext cx="742661" cy="594988"/>
              </a:xfrm>
              <a:prstGeom prst="arc">
                <a:avLst>
                  <a:gd name="adj1" fmla="val 16687326"/>
                  <a:gd name="adj2" fmla="val 21283945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03" name="椭圆 102"/>
            <p:cNvSpPr/>
            <p:nvPr/>
          </p:nvSpPr>
          <p:spPr>
            <a:xfrm>
              <a:off x="1667324" y="3741462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2479462" y="3746966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3321634" y="3745264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163807" y="3743563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5005979" y="3741862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/>
            <p:nvPr/>
          </p:nvCxnSpPr>
          <p:spPr>
            <a:xfrm>
              <a:off x="8756207" y="3128155"/>
              <a:ext cx="0" cy="2944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4" name="组合 113"/>
            <p:cNvGrpSpPr/>
            <p:nvPr/>
          </p:nvGrpSpPr>
          <p:grpSpPr>
            <a:xfrm>
              <a:off x="7113402" y="3410363"/>
              <a:ext cx="3346530" cy="742905"/>
              <a:chOff x="1482081" y="2709810"/>
              <a:chExt cx="4962296" cy="742905"/>
            </a:xfrm>
          </p:grpSpPr>
          <p:cxnSp>
            <p:nvCxnSpPr>
              <p:cNvPr id="120" name="直接连接符 119"/>
              <p:cNvCxnSpPr/>
              <p:nvPr/>
            </p:nvCxnSpPr>
            <p:spPr>
              <a:xfrm>
                <a:off x="1730765" y="2721056"/>
                <a:ext cx="445388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弧形 120"/>
              <p:cNvSpPr/>
              <p:nvPr/>
            </p:nvSpPr>
            <p:spPr>
              <a:xfrm rot="16538732">
                <a:off x="1408244" y="2783891"/>
                <a:ext cx="742661" cy="594988"/>
              </a:xfrm>
              <a:prstGeom prst="arc">
                <a:avLst>
                  <a:gd name="adj1" fmla="val 16687326"/>
                  <a:gd name="adj2" fmla="val 21016044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弧形 121"/>
              <p:cNvSpPr/>
              <p:nvPr/>
            </p:nvSpPr>
            <p:spPr>
              <a:xfrm rot="5061268" flipH="1">
                <a:off x="5775552" y="2783647"/>
                <a:ext cx="742661" cy="594988"/>
              </a:xfrm>
              <a:prstGeom prst="arc">
                <a:avLst>
                  <a:gd name="adj1" fmla="val 16687326"/>
                  <a:gd name="adj2" fmla="val 21034371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15" name="椭圆 114"/>
            <p:cNvSpPr/>
            <p:nvPr/>
          </p:nvSpPr>
          <p:spPr>
            <a:xfrm>
              <a:off x="6843390" y="3756942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7933302" y="3758202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9056198" y="3755933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10179095" y="3753665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368418" y="4446993"/>
              <a:ext cx="902811" cy="338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32815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cs typeface="宋体" panose="02010600030101010101" pitchFamily="2" charset="-122"/>
                </a:rPr>
                <a:t>印鉴管理</a:t>
              </a:r>
              <a:endParaRPr lang="en-US" altLang="zh-CN" sz="1400" dirty="0">
                <a:solidFill>
                  <a:prstClr val="black"/>
                </a:solidFill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2271229" y="4459783"/>
              <a:ext cx="902811" cy="338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815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</a:rPr>
                <a:t>工商证照</a:t>
              </a:r>
              <a:endParaRPr lang="zh-CN" altLang="en-US" sz="1400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133318" y="4460291"/>
              <a:ext cx="902811" cy="338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815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</a:rPr>
                <a:t>档案管理</a:t>
              </a:r>
              <a:endParaRPr lang="en-US" altLang="zh-CN" sz="1400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995407" y="4459612"/>
              <a:ext cx="902811" cy="338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815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</a:rPr>
                <a:t>资产管理</a:t>
              </a:r>
              <a:endParaRPr lang="en-US" altLang="zh-CN" sz="1400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879022" y="4446993"/>
              <a:ext cx="902811" cy="3373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815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</a:rPr>
                <a:t>商务接待</a:t>
              </a:r>
              <a:endParaRPr lang="zh-CN" altLang="en-US" sz="1400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6403292" y="4468726"/>
              <a:ext cx="1261884" cy="3373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815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</a:rPr>
                <a:t>制度流程宣讲</a:t>
              </a:r>
              <a:endParaRPr lang="zh-CN" altLang="en-US" sz="1400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7621634" y="4463340"/>
              <a:ext cx="1261884" cy="3373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815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</a:rPr>
                <a:t>企业文化建设</a:t>
              </a:r>
              <a:endParaRPr lang="zh-CN" altLang="en-US" sz="1400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8789020" y="4462947"/>
              <a:ext cx="1261884" cy="3373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815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</a:rPr>
                <a:t>员工满意提升</a:t>
              </a:r>
              <a:endParaRPr lang="zh-CN" altLang="en-US" sz="1400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9940945" y="4461463"/>
              <a:ext cx="1261884" cy="3373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815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</a:rPr>
                <a:t>管理费用控制</a:t>
              </a:r>
              <a:endParaRPr lang="zh-CN" altLang="en-US" sz="1400" dirty="0">
                <a:solidFill>
                  <a:prstClr val="black"/>
                </a:solidFill>
                <a:latin typeface="+mn-ea"/>
              </a:endParaRPr>
            </a:p>
          </p:txBody>
        </p:sp>
        <p:cxnSp>
          <p:nvCxnSpPr>
            <p:cNvPr id="131" name="直接连接符 130"/>
            <p:cNvCxnSpPr>
              <a:endCxn id="109" idx="0"/>
            </p:cNvCxnSpPr>
            <p:nvPr/>
          </p:nvCxnSpPr>
          <p:spPr>
            <a:xfrm>
              <a:off x="2752802" y="3409806"/>
              <a:ext cx="0" cy="3371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>
              <a:endCxn id="110" idx="0"/>
            </p:cNvCxnSpPr>
            <p:nvPr/>
          </p:nvCxnSpPr>
          <p:spPr>
            <a:xfrm>
              <a:off x="3594974" y="3409806"/>
              <a:ext cx="0" cy="33545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>
              <a:endCxn id="111" idx="0"/>
            </p:cNvCxnSpPr>
            <p:nvPr/>
          </p:nvCxnSpPr>
          <p:spPr>
            <a:xfrm>
              <a:off x="4437147" y="3409806"/>
              <a:ext cx="0" cy="33375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>
              <a:endCxn id="124" idx="0"/>
            </p:cNvCxnSpPr>
            <p:nvPr/>
          </p:nvCxnSpPr>
          <p:spPr>
            <a:xfrm>
              <a:off x="8206642" y="3429000"/>
              <a:ext cx="0" cy="32920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>
              <a:endCxn id="125" idx="0"/>
            </p:cNvCxnSpPr>
            <p:nvPr/>
          </p:nvCxnSpPr>
          <p:spPr>
            <a:xfrm>
              <a:off x="9329538" y="3421609"/>
              <a:ext cx="0" cy="3343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1" cstate="screen">
            <a:alphaModFix amt="85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175"/>
            <a:ext cx="12193687" cy="6864691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0" y="-10675"/>
            <a:ext cx="12193687" cy="686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OPPOSans R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66268" y="1236101"/>
            <a:ext cx="1501799" cy="369332"/>
            <a:chOff x="1384276" y="1185301"/>
            <a:chExt cx="1501799" cy="369332"/>
          </a:xfrm>
        </p:grpSpPr>
        <p:sp>
          <p:nvSpPr>
            <p:cNvPr id="11" name="椭圆 10"/>
            <p:cNvSpPr/>
            <p:nvPr/>
          </p:nvSpPr>
          <p:spPr>
            <a:xfrm rot="10800000">
              <a:off x="1384276" y="1203564"/>
              <a:ext cx="299215" cy="29454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56000">
                  <a:schemeClr val="accent1">
                    <a:alpha val="61000"/>
                  </a:schemeClr>
                </a:gs>
                <a:gs pos="100000">
                  <a:schemeClr val="accent1">
                    <a:lumMod val="100000"/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74000">
                    <a:schemeClr val="accent3"/>
                  </a:gs>
                  <a:gs pos="83000">
                    <a:schemeClr val="accent3"/>
                  </a:gs>
                  <a:gs pos="100000">
                    <a:schemeClr val="accent3"/>
                  </a:gs>
                </a:gsLst>
                <a:lin ang="5400000" scaled="1"/>
              </a:gradFill>
            </a:ln>
            <a:effectLst>
              <a:outerShdw blurRad="203200" dist="101600" dir="2700000" algn="tl" rotWithShape="0">
                <a:schemeClr val="accent1">
                  <a:alpha val="7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>
              <a:alphaModFix amt="50000"/>
            </a:blip>
            <a:stretch>
              <a:fillRect/>
            </a:stretch>
          </p:blipFill>
          <p:spPr>
            <a:xfrm flipV="1">
              <a:off x="1721472" y="1368425"/>
              <a:ext cx="1088404" cy="186208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717882" y="1185301"/>
              <a:ext cx="11681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工作分解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57" name="组合 56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锐字云字库综艺GB"/>
                  <a:ea typeface="锐字云字库综艺GB"/>
                  <a:cs typeface="+mn-cs"/>
                </a:rPr>
                <a:t>重点工作完成情况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 rot="10800000">
            <a:off x="3045293" y="2435380"/>
            <a:ext cx="7174184" cy="2732942"/>
          </a:xfrm>
          <a:prstGeom prst="rect">
            <a:avLst/>
          </a:prstGeom>
          <a:gradFill>
            <a:gsLst>
              <a:gs pos="0">
                <a:schemeClr val="accent1">
                  <a:alpha val="48000"/>
                </a:schemeClr>
              </a:gs>
              <a:gs pos="30000">
                <a:schemeClr val="accent1">
                  <a:alpha val="76000"/>
                </a:schemeClr>
              </a:gs>
              <a:gs pos="77000">
                <a:schemeClr val="accent2">
                  <a:alpha val="52000"/>
                </a:schemeClr>
              </a:gs>
              <a:gs pos="100000">
                <a:schemeClr val="accent2">
                  <a:alpha val="35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10600030101010101" charset="-122"/>
              <a:ea typeface="OPPOSans R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164555" y="1860997"/>
            <a:ext cx="3659056" cy="3608914"/>
            <a:chOff x="4525768" y="1888550"/>
            <a:chExt cx="3199007" cy="3155170"/>
          </a:xfrm>
          <a:effectLst>
            <a:outerShdw blurRad="266700" dist="114300" dir="10800000" algn="r" rotWithShape="0">
              <a:prstClr val="black">
                <a:alpha val="12000"/>
              </a:prstClr>
            </a:outerShdw>
          </a:effectLst>
          <a:scene3d>
            <a:camera prst="perspectiveContrastingRightFacing">
              <a:rot lat="21239180" lon="19582724" rev="459021"/>
            </a:camera>
            <a:lightRig rig="threePt" dir="t"/>
          </a:scene3d>
        </p:grpSpPr>
        <p:grpSp>
          <p:nvGrpSpPr>
            <p:cNvPr id="16" name="组合 15"/>
            <p:cNvGrpSpPr/>
            <p:nvPr/>
          </p:nvGrpSpPr>
          <p:grpSpPr>
            <a:xfrm>
              <a:off x="4525768" y="1888550"/>
              <a:ext cx="3199007" cy="3155170"/>
              <a:chOff x="4525768" y="1888550"/>
              <a:chExt cx="3199007" cy="3155170"/>
            </a:xfrm>
          </p:grpSpPr>
          <p:sp>
            <p:nvSpPr>
              <p:cNvPr id="9" name="不完整圆 8"/>
              <p:cNvSpPr/>
              <p:nvPr/>
            </p:nvSpPr>
            <p:spPr>
              <a:xfrm>
                <a:off x="4525768" y="1888550"/>
                <a:ext cx="3105150" cy="3105150"/>
              </a:xfrm>
              <a:prstGeom prst="pie">
                <a:avLst>
                  <a:gd name="adj1" fmla="val 9185358"/>
                  <a:gd name="adj2" fmla="val 16200000"/>
                </a:avLst>
              </a:prstGeom>
              <a:solidFill>
                <a:schemeClr val="accent2"/>
              </a:solidFill>
              <a:ln w="2222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不完整圆 78"/>
              <p:cNvSpPr/>
              <p:nvPr/>
            </p:nvSpPr>
            <p:spPr>
              <a:xfrm flipH="1">
                <a:off x="4619625" y="1888550"/>
                <a:ext cx="3105150" cy="3105150"/>
              </a:xfrm>
              <a:prstGeom prst="pie">
                <a:avLst>
                  <a:gd name="adj1" fmla="val 9323711"/>
                  <a:gd name="adj2" fmla="val 16200000"/>
                </a:avLst>
              </a:prstGeom>
              <a:solidFill>
                <a:schemeClr val="accent2"/>
              </a:solidFill>
              <a:ln w="2222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不完整圆 79"/>
              <p:cNvSpPr/>
              <p:nvPr/>
            </p:nvSpPr>
            <p:spPr>
              <a:xfrm rot="7600257" flipH="1">
                <a:off x="4555542" y="1938570"/>
                <a:ext cx="3105150" cy="3105150"/>
              </a:xfrm>
              <a:prstGeom prst="pie">
                <a:avLst>
                  <a:gd name="adj1" fmla="val 9253632"/>
                  <a:gd name="adj2" fmla="val 16868250"/>
                </a:avLst>
              </a:prstGeom>
              <a:solidFill>
                <a:schemeClr val="accent2"/>
              </a:solidFill>
              <a:ln w="2222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4839708" y="2309152"/>
              <a:ext cx="1379732" cy="1284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统一思路</a:t>
              </a:r>
              <a:endParaRPr lang="zh-CN" altLang="en-US" sz="4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6184940" y="2309151"/>
              <a:ext cx="1379732" cy="1284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统筹安排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5495074" y="3670261"/>
              <a:ext cx="1379732" cy="1261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详细</a:t>
              </a:r>
              <a:endParaRPr lang="en-US" altLang="zh-CN" sz="44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计划</a:t>
              </a:r>
              <a:endParaRPr lang="zh-CN" altLang="en-US" sz="4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rot="5112055">
            <a:off x="1577684" y="4868768"/>
            <a:ext cx="382756" cy="392009"/>
            <a:chOff x="2968600" y="3051201"/>
            <a:chExt cx="1046312" cy="1053647"/>
          </a:xfrm>
        </p:grpSpPr>
        <p:sp>
          <p:nvSpPr>
            <p:cNvPr id="64" name="椭圆 63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rot="9972187">
              <a:off x="3033305" y="3051201"/>
              <a:ext cx="924980" cy="98138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33768" y="3887336"/>
            <a:ext cx="4413415" cy="911317"/>
            <a:chOff x="4913656" y="3813285"/>
            <a:chExt cx="4413415" cy="911317"/>
          </a:xfrm>
        </p:grpSpPr>
        <p:sp>
          <p:nvSpPr>
            <p:cNvPr id="92" name="椭圆 91"/>
            <p:cNvSpPr/>
            <p:nvPr/>
          </p:nvSpPr>
          <p:spPr>
            <a:xfrm>
              <a:off x="5073922" y="3813285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6022623" y="3831635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6880230" y="3829262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7726910" y="3841676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8602325" y="3838945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4913656" y="4373006"/>
              <a:ext cx="902811" cy="338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32815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cs typeface="宋体" panose="02010600030101010101" pitchFamily="2" charset="-122"/>
                </a:rPr>
                <a:t>印鉴管理</a:t>
              </a:r>
              <a:endParaRPr lang="en-US" altLang="zh-CN" sz="1400" dirty="0">
                <a:solidFill>
                  <a:prstClr val="black"/>
                </a:solidFill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5816467" y="4385796"/>
              <a:ext cx="902811" cy="338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815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</a:rPr>
                <a:t>工商证照</a:t>
              </a:r>
              <a:endParaRPr lang="zh-CN" altLang="en-US" sz="1400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6678556" y="4386304"/>
              <a:ext cx="902811" cy="338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815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</a:rPr>
                <a:t>档案管理</a:t>
              </a:r>
              <a:endParaRPr lang="en-US" altLang="zh-CN" sz="1400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7540645" y="4385625"/>
              <a:ext cx="902811" cy="338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815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</a:rPr>
                <a:t>资产管理</a:t>
              </a:r>
              <a:endParaRPr lang="en-US" altLang="zh-CN" sz="1400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8424260" y="4373006"/>
              <a:ext cx="902811" cy="3373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815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</a:rPr>
                <a:t>商务接待</a:t>
              </a:r>
              <a:endParaRPr lang="zh-CN" altLang="en-US" sz="1400" dirty="0">
                <a:solidFill>
                  <a:prstClr val="black"/>
                </a:solidFill>
                <a:latin typeface="+mn-ea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4843365" y="2753659"/>
            <a:ext cx="4413415" cy="911317"/>
            <a:chOff x="4913656" y="3813285"/>
            <a:chExt cx="4413415" cy="911317"/>
          </a:xfrm>
        </p:grpSpPr>
        <p:sp>
          <p:nvSpPr>
            <p:cNvPr id="132" name="椭圆 131"/>
            <p:cNvSpPr/>
            <p:nvPr/>
          </p:nvSpPr>
          <p:spPr>
            <a:xfrm>
              <a:off x="5073922" y="3813285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6022623" y="3831635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6880230" y="3829262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7726910" y="3841676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8602325" y="3838945"/>
              <a:ext cx="546680" cy="546680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4913656" y="4373006"/>
              <a:ext cx="902811" cy="338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32815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cs typeface="宋体" panose="02010600030101010101" pitchFamily="2" charset="-122"/>
                </a:rPr>
                <a:t>食堂管理</a:t>
              </a:r>
              <a:endParaRPr lang="en-US" altLang="zh-CN" sz="1400" dirty="0">
                <a:solidFill>
                  <a:prstClr val="black"/>
                </a:solidFill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42" name="矩形 141"/>
            <p:cNvSpPr/>
            <p:nvPr/>
          </p:nvSpPr>
          <p:spPr>
            <a:xfrm>
              <a:off x="5816467" y="4385796"/>
              <a:ext cx="902811" cy="338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815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</a:rPr>
                <a:t>车辆管理</a:t>
              </a:r>
              <a:endParaRPr lang="zh-CN" altLang="en-US" sz="1400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43" name="矩形 142"/>
            <p:cNvSpPr/>
            <p:nvPr/>
          </p:nvSpPr>
          <p:spPr>
            <a:xfrm>
              <a:off x="6678556" y="4386304"/>
              <a:ext cx="902811" cy="338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815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</a:rPr>
                <a:t>后勤服务</a:t>
              </a:r>
              <a:endParaRPr lang="en-US" altLang="zh-CN" sz="1400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44" name="矩形 143"/>
            <p:cNvSpPr/>
            <p:nvPr/>
          </p:nvSpPr>
          <p:spPr>
            <a:xfrm>
              <a:off x="7654945" y="4385625"/>
              <a:ext cx="761747" cy="338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815">
                <a:lnSpc>
                  <a:spcPct val="120000"/>
                </a:lnSpc>
              </a:pPr>
              <a:r>
                <a:rPr lang="en-US" altLang="zh-CN" sz="1400" dirty="0">
                  <a:solidFill>
                    <a:prstClr val="black"/>
                  </a:solidFill>
                  <a:latin typeface="+mn-ea"/>
                </a:rPr>
                <a:t>5S</a:t>
              </a:r>
              <a:r>
                <a:rPr lang="zh-CN" altLang="en-US" sz="1400" dirty="0">
                  <a:solidFill>
                    <a:prstClr val="black"/>
                  </a:solidFill>
                  <a:latin typeface="+mn-ea"/>
                </a:rPr>
                <a:t>管理</a:t>
              </a:r>
              <a:endParaRPr lang="en-US" altLang="zh-CN" sz="1400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45" name="矩形 144"/>
            <p:cNvSpPr/>
            <p:nvPr/>
          </p:nvSpPr>
          <p:spPr>
            <a:xfrm>
              <a:off x="8424260" y="4373006"/>
              <a:ext cx="902811" cy="338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815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</a:rPr>
                <a:t>会议管理</a:t>
              </a:r>
              <a:endParaRPr lang="zh-CN" altLang="en-US" sz="1400" dirty="0">
                <a:solidFill>
                  <a:prstClr val="black"/>
                </a:solidFill>
                <a:latin typeface="+mn-ea"/>
              </a:endParaRPr>
            </a:p>
          </p:txBody>
        </p:sp>
      </p:grpSp>
      <p:pic>
        <p:nvPicPr>
          <p:cNvPr id="146" name="图片 145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0" y="5115593"/>
            <a:ext cx="12192000" cy="1755968"/>
          </a:xfrm>
          <a:custGeom>
            <a:avLst/>
            <a:gdLst>
              <a:gd name="connsiteX0" fmla="*/ 0 w 12192000"/>
              <a:gd name="connsiteY0" fmla="*/ 0 h 1755968"/>
              <a:gd name="connsiteX1" fmla="*/ 12192000 w 12192000"/>
              <a:gd name="connsiteY1" fmla="*/ 0 h 1755968"/>
              <a:gd name="connsiteX2" fmla="*/ 12192000 w 12192000"/>
              <a:gd name="connsiteY2" fmla="*/ 1755968 h 1755968"/>
              <a:gd name="connsiteX3" fmla="*/ 0 w 12192000"/>
              <a:gd name="connsiteY3" fmla="*/ 1755968 h 175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55968">
                <a:moveTo>
                  <a:pt x="0" y="0"/>
                </a:moveTo>
                <a:lnTo>
                  <a:pt x="12192000" y="0"/>
                </a:lnTo>
                <a:lnTo>
                  <a:pt x="12192000" y="1755968"/>
                </a:lnTo>
                <a:lnTo>
                  <a:pt x="0" y="1755968"/>
                </a:lnTo>
                <a:close/>
              </a:path>
            </a:pathLst>
          </a:custGeom>
        </p:spPr>
      </p:pic>
      <p:pic>
        <p:nvPicPr>
          <p:cNvPr id="147" name="图片 146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6200000" flipH="1">
            <a:off x="8894321" y="2695816"/>
            <a:ext cx="1563072" cy="1070278"/>
          </a:xfrm>
          <a:custGeom>
            <a:avLst/>
            <a:gdLst>
              <a:gd name="connsiteX0" fmla="*/ 0 w 2312010"/>
              <a:gd name="connsiteY0" fmla="*/ 0 h 1583096"/>
              <a:gd name="connsiteX1" fmla="*/ 2312010 w 2312010"/>
              <a:gd name="connsiteY1" fmla="*/ 0 h 1583096"/>
              <a:gd name="connsiteX2" fmla="*/ 2312010 w 2312010"/>
              <a:gd name="connsiteY2" fmla="*/ 1583096 h 1583096"/>
              <a:gd name="connsiteX3" fmla="*/ 0 w 2312010"/>
              <a:gd name="connsiteY3" fmla="*/ 1583096 h 158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2010" h="1583096">
                <a:moveTo>
                  <a:pt x="0" y="0"/>
                </a:moveTo>
                <a:lnTo>
                  <a:pt x="2312010" y="0"/>
                </a:lnTo>
                <a:lnTo>
                  <a:pt x="2312010" y="1583096"/>
                </a:lnTo>
                <a:lnTo>
                  <a:pt x="0" y="1583096"/>
                </a:lnTo>
                <a:close/>
              </a:path>
            </a:pathLst>
          </a:custGeom>
        </p:spPr>
      </p:pic>
      <p:grpSp>
        <p:nvGrpSpPr>
          <p:cNvPr id="68" name="组合 67"/>
          <p:cNvGrpSpPr/>
          <p:nvPr/>
        </p:nvGrpSpPr>
        <p:grpSpPr>
          <a:xfrm rot="7326227">
            <a:off x="9957577" y="4820354"/>
            <a:ext cx="511755" cy="524127"/>
            <a:chOff x="2968600" y="3051200"/>
            <a:chExt cx="1046312" cy="1053648"/>
          </a:xfrm>
        </p:grpSpPr>
        <p:sp>
          <p:nvSpPr>
            <p:cNvPr id="69" name="椭圆 68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 rot="8146522">
            <a:off x="746242" y="1870023"/>
            <a:ext cx="1982068" cy="906215"/>
            <a:chOff x="718482" y="4286327"/>
            <a:chExt cx="3653188" cy="1670260"/>
          </a:xfrm>
        </p:grpSpPr>
        <p:pic>
          <p:nvPicPr>
            <p:cNvPr id="74" name="图片 73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7601989">
              <a:off x="2290831" y="4634134"/>
              <a:ext cx="1273584" cy="1371321"/>
            </a:xfrm>
            <a:prstGeom prst="rect">
              <a:avLst/>
            </a:prstGeom>
          </p:spPr>
        </p:pic>
        <p:pic>
          <p:nvPicPr>
            <p:cNvPr id="75" name="图片 74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8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4257943" flipH="1">
              <a:off x="3191634" y="4278555"/>
              <a:ext cx="1063077" cy="1296995"/>
            </a:xfrm>
            <a:prstGeom prst="rect">
              <a:avLst/>
            </a:prstGeom>
          </p:spPr>
        </p:pic>
        <p:pic>
          <p:nvPicPr>
            <p:cNvPr id="76" name="图片 75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Texturizer trans="36000"/>
                      </a14:imgEffect>
                      <a14:imgEffect>
                        <a14:backgroundRemoval t="3788" b="96212" l="3252" r="97561">
                          <a14:foregroundMark x1="56098" y1="13636" x2="60163" y2="8333"/>
                          <a14:foregroundMark x1="53659" y1="13636" x2="54472" y2="9091"/>
                          <a14:foregroundMark x1="85366" y1="40152" x2="90244" y2="36364"/>
                          <a14:foregroundMark x1="97561" y1="39394" x2="95122" y2="35606"/>
                          <a14:foregroundMark x1="67480" y1="90152" x2="65041" y2="93182"/>
                          <a14:foregroundMark x1="71545" y1="92424" x2="69919" y2="96970"/>
                          <a14:foregroundMark x1="26829" y1="66667" x2="22764" y2="67424"/>
                          <a14:foregroundMark x1="30081" y1="68182" x2="26016" y2="65152"/>
                          <a14:foregroundMark x1="36585" y1="65152" x2="30081" y2="65152"/>
                          <a14:foregroundMark x1="30894" y1="66667" x2="26016" y2="68939"/>
                          <a14:foregroundMark x1="22764" y1="71970" x2="19512" y2="71970"/>
                          <a14:foregroundMark x1="32520" y1="65152" x2="21138" y2="70455"/>
                          <a14:foregroundMark x1="19512" y1="71212" x2="18699" y2="72727"/>
                          <a14:foregroundMark x1="13821" y1="81061" x2="13821" y2="82576"/>
                          <a14:foregroundMark x1="60976" y1="4545" x2="54472" y2="3788"/>
                          <a14:backgroundMark x1="24390" y1="91667" x2="21951" y2="93939"/>
                          <a14:backgroundMark x1="7317" y1="85606" x2="7317" y2="87879"/>
                          <a14:backgroundMark x1="16260" y1="85606" x2="13821" y2="86364"/>
                          <a14:backgroundMark x1="11382" y1="90909" x2="11382" y2="90152"/>
                          <a14:backgroundMark x1="13008" y1="87879" x2="11382" y2="90152"/>
                          <a14:backgroundMark x1="0" y1="39394" x2="5691" y2="41667"/>
                          <a14:backgroundMark x1="46341" y1="78788" x2="42276" y2="94697"/>
                        </a14:backgroundRemoval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9869825">
              <a:off x="718482" y="4286327"/>
              <a:ext cx="1145882" cy="1233816"/>
            </a:xfrm>
            <a:prstGeom prst="rect">
              <a:avLst/>
            </a:prstGeom>
          </p:spPr>
        </p:pic>
        <p:pic>
          <p:nvPicPr>
            <p:cNvPr id="77" name="图片 76" descr="花瓶里插着绿色的植物&#10;&#10;描述已自动生成"/>
            <p:cNvPicPr>
              <a:picLocks noChangeAspect="1"/>
            </p:cNvPicPr>
            <p:nvPr/>
          </p:nvPicPr>
          <p:blipFill rotWithShape="1">
            <a:blip r:embed="rId12" cstate="screen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Texturizer trans="28000" scaling="4"/>
                      </a14:imgEffect>
                      <a14:imgEffect>
                        <a14:backgroundRemoval t="7303" b="97191" l="4403" r="89308">
                          <a14:foregroundMark x1="45283" y1="9551" x2="48428" y2="7865"/>
                          <a14:foregroundMark x1="9434" y1="43258" x2="5031" y2="42697"/>
                          <a14:foregroundMark x1="41509" y1="89888" x2="36478" y2="92135"/>
                          <a14:foregroundMark x1="44654" y1="96629" x2="39623" y2="97753"/>
                          <a14:backgroundMark x1="75472" y1="84270" x2="74214" y2="87640"/>
                          <a14:backgroundMark x1="68553" y1="92697" x2="67296" y2="97191"/>
                          <a14:backgroundMark x1="86164" y1="78652" x2="83019" y2="76404"/>
                          <a14:backgroundMark x1="84906" y1="61798" x2="83019" y2="58989"/>
                          <a14:backgroundMark x1="83019" y1="62921" x2="83019" y2="57865"/>
                          <a14:backgroundMark x1="82390" y1="62360" x2="85535" y2="60112"/>
                          <a14:backgroundMark x1="81132" y1="77528" x2="84277" y2="78090"/>
                        </a14:backgroundRemoval>
                      </a14:imgEffect>
                      <a14:imgEffect>
                        <a14:colorTemperature colorTemp="7407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6744506">
              <a:off x="1296252" y="4471157"/>
              <a:ext cx="1151442" cy="157886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1" cstate="screen">
            <a:alphaModFix amt="85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175"/>
            <a:ext cx="12193687" cy="6864691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0" y="-10675"/>
            <a:ext cx="12193687" cy="686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OPPOSans R"/>
              <a:cs typeface="+mn-cs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57" name="组合 56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锐字云字库综艺GB"/>
                  <a:ea typeface="锐字云字库综艺GB"/>
                  <a:cs typeface="+mn-cs"/>
                </a:rPr>
                <a:t>重点工作完成情况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 rot="10800000">
            <a:off x="1766531" y="1821087"/>
            <a:ext cx="1273242" cy="3586884"/>
          </a:xfrm>
          <a:prstGeom prst="rect">
            <a:avLst/>
          </a:prstGeom>
          <a:gradFill>
            <a:gsLst>
              <a:gs pos="0">
                <a:schemeClr val="accent1">
                  <a:alpha val="48000"/>
                </a:schemeClr>
              </a:gs>
              <a:gs pos="30000">
                <a:schemeClr val="accent1">
                  <a:alpha val="76000"/>
                </a:schemeClr>
              </a:gs>
              <a:gs pos="77000">
                <a:schemeClr val="accent2">
                  <a:alpha val="52000"/>
                </a:schemeClr>
              </a:gs>
              <a:gs pos="100000">
                <a:schemeClr val="accent2">
                  <a:alpha val="35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OPPOSans R"/>
              <a:cs typeface="+mn-cs"/>
            </a:endParaRPr>
          </a:p>
        </p:txBody>
      </p:sp>
      <p:grpSp>
        <p:nvGrpSpPr>
          <p:cNvPr id="63" name="组合 62"/>
          <p:cNvGrpSpPr/>
          <p:nvPr/>
        </p:nvGrpSpPr>
        <p:grpSpPr>
          <a:xfrm rot="5112055">
            <a:off x="1555193" y="5090933"/>
            <a:ext cx="382756" cy="392009"/>
            <a:chOff x="2968600" y="3051201"/>
            <a:chExt cx="1046312" cy="1053647"/>
          </a:xfrm>
        </p:grpSpPr>
        <p:sp>
          <p:nvSpPr>
            <p:cNvPr id="64" name="椭圆 63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rot="9972187">
              <a:off x="3033305" y="3051201"/>
              <a:ext cx="924980" cy="98138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865447" y="1827702"/>
            <a:ext cx="2236060" cy="3833645"/>
            <a:chOff x="3622964" y="1828099"/>
            <a:chExt cx="2236060" cy="3833645"/>
          </a:xfrm>
        </p:grpSpPr>
        <p:sp>
          <p:nvSpPr>
            <p:cNvPr id="73" name="矩形 72"/>
            <p:cNvSpPr/>
            <p:nvPr/>
          </p:nvSpPr>
          <p:spPr>
            <a:xfrm rot="10800000">
              <a:off x="4064090" y="1828099"/>
              <a:ext cx="1273242" cy="3586884"/>
            </a:xfrm>
            <a:prstGeom prst="rect">
              <a:avLst/>
            </a:prstGeom>
            <a:gradFill>
              <a:gsLst>
                <a:gs pos="0">
                  <a:schemeClr val="accent1">
                    <a:alpha val="48000"/>
                  </a:schemeClr>
                </a:gs>
                <a:gs pos="30000">
                  <a:schemeClr val="accent1">
                    <a:alpha val="76000"/>
                  </a:schemeClr>
                </a:gs>
                <a:gs pos="77000">
                  <a:schemeClr val="accent2">
                    <a:alpha val="52000"/>
                  </a:schemeClr>
                </a:gs>
                <a:gs pos="100000">
                  <a:schemeClr val="accent2">
                    <a:alpha val="35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OPPOSans R"/>
                <a:cs typeface="+mn-cs"/>
              </a:endParaRPr>
            </a:p>
          </p:txBody>
        </p:sp>
        <p:pic>
          <p:nvPicPr>
            <p:cNvPr id="6" name="图片 5" descr="图片包含 形状&#10;&#10;描述已自动生成"/>
            <p:cNvPicPr>
              <a:picLocks noChangeAspect="1"/>
            </p:cNvPicPr>
            <p:nvPr/>
          </p:nvPicPr>
          <p:blipFill rotWithShape="1">
            <a:blip r:embed="rId3" cstate="screen"/>
            <a:srcRect l="7205" r="10000"/>
            <a:stretch>
              <a:fillRect/>
            </a:stretch>
          </p:blipFill>
          <p:spPr>
            <a:xfrm>
              <a:off x="3622964" y="3162870"/>
              <a:ext cx="2236060" cy="2498874"/>
            </a:xfrm>
            <a:prstGeom prst="rect">
              <a:avLst/>
            </a:prstGeom>
          </p:spPr>
        </p:pic>
        <p:grpSp>
          <p:nvGrpSpPr>
            <p:cNvPr id="74" name="组合 73"/>
            <p:cNvGrpSpPr/>
            <p:nvPr/>
          </p:nvGrpSpPr>
          <p:grpSpPr>
            <a:xfrm rot="7326227">
              <a:off x="3913968" y="1883003"/>
              <a:ext cx="319151" cy="326867"/>
              <a:chOff x="2968600" y="3051200"/>
              <a:chExt cx="1046312" cy="1053648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2968600" y="3062927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1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1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2974591" y="3056938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1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2969604" y="3064527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1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033305" y="3051200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1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</p:grpSp>
      <p:sp>
        <p:nvSpPr>
          <p:cNvPr id="82" name="矩形 81"/>
          <p:cNvSpPr/>
          <p:nvPr/>
        </p:nvSpPr>
        <p:spPr>
          <a:xfrm rot="10800000">
            <a:off x="6615131" y="1876057"/>
            <a:ext cx="1273242" cy="3586884"/>
          </a:xfrm>
          <a:prstGeom prst="rect">
            <a:avLst/>
          </a:prstGeom>
          <a:gradFill>
            <a:gsLst>
              <a:gs pos="0">
                <a:schemeClr val="accent1">
                  <a:alpha val="48000"/>
                </a:schemeClr>
              </a:gs>
              <a:gs pos="30000">
                <a:schemeClr val="accent1">
                  <a:alpha val="76000"/>
                </a:schemeClr>
              </a:gs>
              <a:gs pos="77000">
                <a:schemeClr val="accent2">
                  <a:alpha val="52000"/>
                </a:schemeClr>
              </a:gs>
              <a:gs pos="100000">
                <a:schemeClr val="accent2">
                  <a:alpha val="35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OPPOSans R"/>
              <a:cs typeface="+mn-cs"/>
            </a:endParaRPr>
          </a:p>
        </p:txBody>
      </p:sp>
      <p:pic>
        <p:nvPicPr>
          <p:cNvPr id="15" name="图片 14" descr="图片包含 物体, 烛台, 游戏机, 桌子&#10;&#10;描述已自动生成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42510" y="1570683"/>
            <a:ext cx="2088200" cy="3115020"/>
          </a:xfrm>
          <a:prstGeom prst="rect">
            <a:avLst/>
          </a:prstGeom>
          <a:noFill/>
        </p:spPr>
      </p:pic>
      <p:grpSp>
        <p:nvGrpSpPr>
          <p:cNvPr id="21" name="组合 20"/>
          <p:cNvGrpSpPr/>
          <p:nvPr/>
        </p:nvGrpSpPr>
        <p:grpSpPr>
          <a:xfrm>
            <a:off x="4707348" y="1821087"/>
            <a:ext cx="2395743" cy="3977485"/>
            <a:chOff x="6364780" y="1828099"/>
            <a:chExt cx="2395743" cy="3977485"/>
          </a:xfrm>
        </p:grpSpPr>
        <p:sp>
          <p:nvSpPr>
            <p:cNvPr id="81" name="矩形 80"/>
            <p:cNvSpPr/>
            <p:nvPr/>
          </p:nvSpPr>
          <p:spPr>
            <a:xfrm rot="10800000">
              <a:off x="6542688" y="1828099"/>
              <a:ext cx="1273242" cy="3586884"/>
            </a:xfrm>
            <a:prstGeom prst="rect">
              <a:avLst/>
            </a:prstGeom>
            <a:gradFill>
              <a:gsLst>
                <a:gs pos="0">
                  <a:schemeClr val="accent1">
                    <a:alpha val="48000"/>
                  </a:schemeClr>
                </a:gs>
                <a:gs pos="30000">
                  <a:schemeClr val="accent1">
                    <a:alpha val="76000"/>
                  </a:schemeClr>
                </a:gs>
                <a:gs pos="77000">
                  <a:schemeClr val="accent2">
                    <a:alpha val="52000"/>
                  </a:schemeClr>
                </a:gs>
                <a:gs pos="100000">
                  <a:schemeClr val="accent2">
                    <a:alpha val="35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OPPOSans R"/>
                <a:cs typeface="+mn-cs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6555711" y="3027270"/>
              <a:ext cx="2204812" cy="2778314"/>
            </a:xfrm>
            <a:prstGeom prst="rect">
              <a:avLst/>
            </a:prstGeom>
          </p:spPr>
        </p:pic>
        <p:grpSp>
          <p:nvGrpSpPr>
            <p:cNvPr id="85" name="组合 84"/>
            <p:cNvGrpSpPr/>
            <p:nvPr/>
          </p:nvGrpSpPr>
          <p:grpSpPr>
            <a:xfrm rot="7326227">
              <a:off x="6368638" y="4133486"/>
              <a:ext cx="319151" cy="326867"/>
              <a:chOff x="2968600" y="3051200"/>
              <a:chExt cx="1046312" cy="1053648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2968600" y="3062927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1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1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2974591" y="3056938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1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2969604" y="3064527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1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3033305" y="3051200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1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</p:grpSp>
      <p:sp>
        <p:nvSpPr>
          <p:cNvPr id="91" name="文本框 90"/>
          <p:cNvSpPr txBox="1"/>
          <p:nvPr/>
        </p:nvSpPr>
        <p:spPr>
          <a:xfrm>
            <a:off x="2181098" y="4561311"/>
            <a:ext cx="1005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n>
                  <a:solidFill>
                    <a:schemeClr val="bg1"/>
                  </a:solidFill>
                </a:ln>
                <a:solidFill>
                  <a:schemeClr val="accent2"/>
                </a:solidFill>
                <a:latin typeface="+mj-ea"/>
                <a:ea typeface="+mj-ea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3753390" y="1770415"/>
            <a:ext cx="1005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n>
                  <a:solidFill>
                    <a:schemeClr val="bg1"/>
                  </a:solidFill>
                </a:ln>
                <a:solidFill>
                  <a:schemeClr val="accent2"/>
                </a:solidFill>
                <a:latin typeface="+mj-ea"/>
                <a:ea typeface="+mj-ea"/>
              </a:rPr>
              <a:t>02</a:t>
            </a:r>
            <a:endParaRPr lang="zh-CN" altLang="en-US" sz="4800" dirty="0">
              <a:ln>
                <a:solidFill>
                  <a:schemeClr val="bg1"/>
                </a:solidFill>
              </a:ln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5321966" y="1750324"/>
            <a:ext cx="1005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n>
                  <a:solidFill>
                    <a:schemeClr val="bg1"/>
                  </a:solidFill>
                </a:ln>
                <a:solidFill>
                  <a:schemeClr val="accent2"/>
                </a:solidFill>
                <a:latin typeface="+mj-ea"/>
                <a:ea typeface="+mj-ea"/>
              </a:rPr>
              <a:t>03</a:t>
            </a:r>
            <a:endParaRPr lang="zh-CN" altLang="en-US" sz="4800" dirty="0">
              <a:ln>
                <a:solidFill>
                  <a:schemeClr val="bg1"/>
                </a:solidFill>
              </a:ln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987643" y="4501986"/>
            <a:ext cx="1005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n>
                  <a:solidFill>
                    <a:schemeClr val="bg1"/>
                  </a:solidFill>
                </a:ln>
                <a:solidFill>
                  <a:schemeClr val="accent2"/>
                </a:solidFill>
                <a:latin typeface="+mj-ea"/>
                <a:ea typeface="+mj-ea"/>
              </a:rPr>
              <a:t>04</a:t>
            </a:r>
            <a:endParaRPr lang="zh-CN" altLang="en-US" sz="4800" dirty="0">
              <a:ln>
                <a:solidFill>
                  <a:schemeClr val="bg1"/>
                </a:solidFill>
              </a:ln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73345" y="4385265"/>
            <a:ext cx="829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+mn-ea"/>
                <a:cs typeface="OPPOSans B" panose="00020600040101010101" pitchFamily="18" charset="-122"/>
              </a:rPr>
              <a:t>小标题</a:t>
            </a:r>
            <a:r>
              <a:rPr lang="en-US" altLang="zh-CN" sz="1400" dirty="0">
                <a:latin typeface="+mn-ea"/>
                <a:cs typeface="OPPOSans B" panose="00020600040101010101" pitchFamily="18" charset="-122"/>
              </a:rPr>
              <a:t>1</a:t>
            </a:r>
            <a:endParaRPr lang="zh-CN" altLang="en-US" sz="1400" dirty="0"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10886" y="2433767"/>
            <a:ext cx="829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+mn-ea"/>
                <a:cs typeface="OPPOSans B" panose="00020600040101010101" pitchFamily="18" charset="-122"/>
              </a:rPr>
              <a:t>小标题</a:t>
            </a:r>
            <a:r>
              <a:rPr lang="en-US" altLang="zh-CN" sz="1400" dirty="0">
                <a:latin typeface="+mn-ea"/>
                <a:cs typeface="OPPOSans B" panose="00020600040101010101" pitchFamily="18" charset="-122"/>
              </a:rPr>
              <a:t>2</a:t>
            </a:r>
            <a:endParaRPr lang="zh-CN" altLang="en-US" sz="1400" dirty="0"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5365339" y="2433767"/>
            <a:ext cx="829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+mn-ea"/>
                <a:cs typeface="OPPOSans B" panose="00020600040101010101" pitchFamily="18" charset="-122"/>
              </a:rPr>
              <a:t>小标题</a:t>
            </a:r>
            <a:r>
              <a:rPr lang="en-US" altLang="zh-CN" sz="1400" dirty="0">
                <a:latin typeface="+mn-ea"/>
                <a:cs typeface="OPPOSans B" panose="00020600040101010101" pitchFamily="18" charset="-122"/>
              </a:rPr>
              <a:t>3</a:t>
            </a:r>
            <a:endParaRPr lang="zh-CN" altLang="en-US" sz="1400" dirty="0"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012461" y="4338963"/>
            <a:ext cx="829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+mn-ea"/>
                <a:cs typeface="OPPOSans B" panose="00020600040101010101" pitchFamily="18" charset="-122"/>
              </a:rPr>
              <a:t>小标题</a:t>
            </a:r>
            <a:r>
              <a:rPr lang="en-US" altLang="zh-CN" sz="1400" dirty="0">
                <a:latin typeface="+mn-ea"/>
                <a:cs typeface="OPPOSans B" panose="00020600040101010101" pitchFamily="18" charset="-122"/>
              </a:rPr>
              <a:t>4</a:t>
            </a:r>
            <a:endParaRPr lang="zh-CN" altLang="en-US" sz="1400" dirty="0"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09" name="椭圆 108"/>
          <p:cNvSpPr/>
          <p:nvPr/>
        </p:nvSpPr>
        <p:spPr>
          <a:xfrm rot="10800000">
            <a:off x="-4792694" y="2853855"/>
            <a:ext cx="299215" cy="29454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56000">
                <a:schemeClr val="accent1">
                  <a:alpha val="61000"/>
                </a:schemeClr>
              </a:gs>
              <a:gs pos="100000">
                <a:schemeClr val="accent1">
                  <a:lumMod val="100000"/>
                  <a:alpha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3"/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03200" dist="101600" dir="2700000" algn="tl" rotWithShape="0">
              <a:schemeClr val="accent1">
                <a:alpha val="7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dist="304800" dir="2700000" algn="tl" rotWithShape="0">
                  <a:prstClr val="white"/>
                </a:outerShdw>
              </a:effectLst>
              <a:uLnTx/>
              <a:uFillTx/>
              <a:latin typeface="阿里巴巴普惠体 L"/>
              <a:ea typeface="阿里巴巴普惠体 M"/>
              <a:cs typeface="+mn-cs"/>
            </a:endParaRPr>
          </a:p>
        </p:txBody>
      </p:sp>
      <p:pic>
        <p:nvPicPr>
          <p:cNvPr id="110" name="图片 109"/>
          <p:cNvPicPr>
            <a:picLocks noChangeAspect="1"/>
          </p:cNvPicPr>
          <p:nvPr/>
        </p:nvPicPr>
        <p:blipFill>
          <a:blip r:embed="rId6" cstate="screen">
            <a:alphaModFix amt="50000"/>
          </a:blip>
          <a:stretch>
            <a:fillRect/>
          </a:stretch>
        </p:blipFill>
        <p:spPr>
          <a:xfrm flipV="1">
            <a:off x="-4455498" y="3018716"/>
            <a:ext cx="1088404" cy="186208"/>
          </a:xfrm>
          <a:prstGeom prst="rect">
            <a:avLst/>
          </a:prstGeom>
        </p:spPr>
      </p:pic>
      <p:pic>
        <p:nvPicPr>
          <p:cNvPr id="113" name="图片 112" descr="图片包含 游戏机, 桌子, 床&#10;&#10;描述已自动生成"/>
          <p:cNvPicPr>
            <a:picLocks noChangeAspect="1"/>
          </p:cNvPicPr>
          <p:nvPr/>
        </p:nvPicPr>
        <p:blipFill rotWithShape="1">
          <a:blip r:embed="rId7" cstate="screen"/>
          <a:srcRect t="7024" r="30903" b="32305"/>
          <a:stretch>
            <a:fillRect/>
          </a:stretch>
        </p:blipFill>
        <p:spPr>
          <a:xfrm>
            <a:off x="7784152" y="0"/>
            <a:ext cx="4407849" cy="3870393"/>
          </a:xfrm>
          <a:custGeom>
            <a:avLst/>
            <a:gdLst>
              <a:gd name="connsiteX0" fmla="*/ 0 w 4407849"/>
              <a:gd name="connsiteY0" fmla="*/ 0 h 5931176"/>
              <a:gd name="connsiteX1" fmla="*/ 4407849 w 4407849"/>
              <a:gd name="connsiteY1" fmla="*/ 0 h 5931176"/>
              <a:gd name="connsiteX2" fmla="*/ 4407849 w 4407849"/>
              <a:gd name="connsiteY2" fmla="*/ 5931176 h 5931176"/>
              <a:gd name="connsiteX3" fmla="*/ 0 w 4407849"/>
              <a:gd name="connsiteY3" fmla="*/ 5931176 h 5931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7849" h="5931176">
                <a:moveTo>
                  <a:pt x="0" y="0"/>
                </a:moveTo>
                <a:lnTo>
                  <a:pt x="4407849" y="0"/>
                </a:lnTo>
                <a:lnTo>
                  <a:pt x="4407849" y="5931176"/>
                </a:lnTo>
                <a:lnTo>
                  <a:pt x="0" y="5931176"/>
                </a:lnTo>
                <a:close/>
              </a:path>
            </a:pathLst>
          </a:custGeom>
        </p:spPr>
      </p:pic>
      <p:pic>
        <p:nvPicPr>
          <p:cNvPr id="115" name="图片 114" descr="图片包含 游戏机, 桌子, 床&#10;&#10;描述已自动生成"/>
          <p:cNvPicPr>
            <a:picLocks noChangeAspect="1"/>
          </p:cNvPicPr>
          <p:nvPr/>
        </p:nvPicPr>
        <p:blipFill rotWithShape="1">
          <a:blip r:embed="rId7" cstate="screen"/>
          <a:srcRect t="44677" r="30903" b="32088"/>
          <a:stretch>
            <a:fillRect/>
          </a:stretch>
        </p:blipFill>
        <p:spPr>
          <a:xfrm>
            <a:off x="7838780" y="3683265"/>
            <a:ext cx="4339356" cy="1482254"/>
          </a:xfrm>
          <a:custGeom>
            <a:avLst/>
            <a:gdLst>
              <a:gd name="connsiteX0" fmla="*/ 0 w 4407849"/>
              <a:gd name="connsiteY0" fmla="*/ 0 h 5931176"/>
              <a:gd name="connsiteX1" fmla="*/ 4407849 w 4407849"/>
              <a:gd name="connsiteY1" fmla="*/ 0 h 5931176"/>
              <a:gd name="connsiteX2" fmla="*/ 4407849 w 4407849"/>
              <a:gd name="connsiteY2" fmla="*/ 5931176 h 5931176"/>
              <a:gd name="connsiteX3" fmla="*/ 0 w 4407849"/>
              <a:gd name="connsiteY3" fmla="*/ 5931176 h 5931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7849" h="5931176">
                <a:moveTo>
                  <a:pt x="0" y="0"/>
                </a:moveTo>
                <a:lnTo>
                  <a:pt x="4407849" y="0"/>
                </a:lnTo>
                <a:lnTo>
                  <a:pt x="4407849" y="5931176"/>
                </a:lnTo>
                <a:lnTo>
                  <a:pt x="0" y="5931176"/>
                </a:lnTo>
                <a:close/>
              </a:path>
            </a:pathLst>
          </a:custGeom>
        </p:spPr>
      </p:pic>
      <p:sp>
        <p:nvSpPr>
          <p:cNvPr id="33" name="矩形 32"/>
          <p:cNvSpPr/>
          <p:nvPr/>
        </p:nvSpPr>
        <p:spPr>
          <a:xfrm>
            <a:off x="8224153" y="89919"/>
            <a:ext cx="3991606" cy="6791797"/>
          </a:xfrm>
          <a:prstGeom prst="rect">
            <a:avLst/>
          </a:prstGeom>
          <a:gradFill>
            <a:gsLst>
              <a:gs pos="35000">
                <a:srgbClr val="FBFBFB"/>
              </a:gs>
              <a:gs pos="3000">
                <a:srgbClr val="FBFBFB"/>
              </a:gs>
              <a:gs pos="80000">
                <a:srgbClr val="FBFBFB">
                  <a:alpha val="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6" name="图片 145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-13865" y="5105368"/>
            <a:ext cx="12318523" cy="1755968"/>
          </a:xfrm>
          <a:custGeom>
            <a:avLst/>
            <a:gdLst>
              <a:gd name="connsiteX0" fmla="*/ 0 w 12192000"/>
              <a:gd name="connsiteY0" fmla="*/ 0 h 1755968"/>
              <a:gd name="connsiteX1" fmla="*/ 12192000 w 12192000"/>
              <a:gd name="connsiteY1" fmla="*/ 0 h 1755968"/>
              <a:gd name="connsiteX2" fmla="*/ 12192000 w 12192000"/>
              <a:gd name="connsiteY2" fmla="*/ 1755968 h 1755968"/>
              <a:gd name="connsiteX3" fmla="*/ 0 w 12192000"/>
              <a:gd name="connsiteY3" fmla="*/ 1755968 h 175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55968">
                <a:moveTo>
                  <a:pt x="0" y="0"/>
                </a:moveTo>
                <a:lnTo>
                  <a:pt x="12192000" y="0"/>
                </a:lnTo>
                <a:lnTo>
                  <a:pt x="12192000" y="1755968"/>
                </a:lnTo>
                <a:lnTo>
                  <a:pt x="0" y="1755968"/>
                </a:lnTo>
                <a:close/>
              </a:path>
            </a:pathLst>
          </a:custGeom>
        </p:spPr>
      </p:pic>
      <p:grpSp>
        <p:nvGrpSpPr>
          <p:cNvPr id="68" name="组合 67"/>
          <p:cNvGrpSpPr/>
          <p:nvPr/>
        </p:nvGrpSpPr>
        <p:grpSpPr>
          <a:xfrm rot="7326227">
            <a:off x="7628576" y="5071897"/>
            <a:ext cx="511755" cy="524127"/>
            <a:chOff x="2968600" y="3051200"/>
            <a:chExt cx="1046312" cy="1053648"/>
          </a:xfrm>
        </p:grpSpPr>
        <p:sp>
          <p:nvSpPr>
            <p:cNvPr id="69" name="椭圆 68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8468601" y="5398718"/>
            <a:ext cx="2490795" cy="42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8468601" y="5431588"/>
            <a:ext cx="2490795" cy="49492"/>
          </a:xfrm>
          <a:prstGeom prst="rect">
            <a:avLst/>
          </a:pr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rot="10800000">
            <a:off x="10736002" y="4889775"/>
            <a:ext cx="299215" cy="29454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56000">
                <a:schemeClr val="accent1">
                  <a:alpha val="61000"/>
                </a:schemeClr>
              </a:gs>
              <a:gs pos="100000">
                <a:schemeClr val="accent1">
                  <a:lumMod val="100000"/>
                  <a:alpha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3"/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03200" dist="101600" dir="2700000" algn="tl" rotWithShape="0">
              <a:schemeClr val="accent1">
                <a:alpha val="7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dist="304800" dir="2700000" algn="tl" rotWithShape="0">
                  <a:prstClr val="white"/>
                </a:outerShdw>
              </a:effectLst>
              <a:uLnTx/>
              <a:uFillTx/>
              <a:latin typeface="阿里巴巴普惠体 L"/>
              <a:ea typeface="阿里巴巴普惠体 M"/>
              <a:cs typeface="+mn-cs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259947" y="4896305"/>
            <a:ext cx="2878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3200" dirty="0"/>
              <a:t>取得成果展示</a:t>
            </a:r>
            <a:endParaRPr lang="zh-CN" altLang="en-US" sz="3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9" cstate="screen"/>
          <a:srcRect l="19801" r="19577"/>
          <a:stretch>
            <a:fillRect/>
          </a:stretch>
        </p:blipFill>
        <p:spPr>
          <a:xfrm>
            <a:off x="7190857" y="1569600"/>
            <a:ext cx="1382611" cy="264209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1" cstate="screen">
            <a:alphaModFix amt="85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175"/>
            <a:ext cx="12193687" cy="6864691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0" y="-10675"/>
            <a:ext cx="12193687" cy="6865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OPPOSans R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66268" y="1236101"/>
            <a:ext cx="1501799" cy="369332"/>
            <a:chOff x="1384276" y="1185301"/>
            <a:chExt cx="1501799" cy="369332"/>
          </a:xfrm>
        </p:grpSpPr>
        <p:sp>
          <p:nvSpPr>
            <p:cNvPr id="11" name="椭圆 10"/>
            <p:cNvSpPr/>
            <p:nvPr/>
          </p:nvSpPr>
          <p:spPr>
            <a:xfrm rot="10800000">
              <a:off x="1384276" y="1203564"/>
              <a:ext cx="299215" cy="29454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56000">
                  <a:schemeClr val="accent1">
                    <a:alpha val="61000"/>
                  </a:schemeClr>
                </a:gs>
                <a:gs pos="100000">
                  <a:schemeClr val="accent1">
                    <a:lumMod val="100000"/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74000">
                    <a:schemeClr val="accent3"/>
                  </a:gs>
                  <a:gs pos="83000">
                    <a:schemeClr val="accent3"/>
                  </a:gs>
                  <a:gs pos="100000">
                    <a:schemeClr val="accent3"/>
                  </a:gs>
                </a:gsLst>
                <a:lin ang="5400000" scaled="1"/>
              </a:gradFill>
            </a:ln>
            <a:effectLst>
              <a:outerShdw blurRad="203200" dist="101600" dir="2700000" algn="tl" rotWithShape="0">
                <a:schemeClr val="accent1">
                  <a:alpha val="7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>
              <a:alphaModFix amt="50000"/>
            </a:blip>
            <a:stretch>
              <a:fillRect/>
            </a:stretch>
          </p:blipFill>
          <p:spPr>
            <a:xfrm flipV="1">
              <a:off x="1721472" y="1368425"/>
              <a:ext cx="1088404" cy="186208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717882" y="1185301"/>
              <a:ext cx="11681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成果展示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57" name="组合 56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锐字云字库综艺GB"/>
                  <a:ea typeface="锐字云字库综艺GB"/>
                  <a:cs typeface="+mn-cs"/>
                </a:rPr>
                <a:t>重点工作完成情况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 rot="10800000">
            <a:off x="1680806" y="1821087"/>
            <a:ext cx="1273242" cy="3586884"/>
          </a:xfrm>
          <a:prstGeom prst="rect">
            <a:avLst/>
          </a:prstGeom>
          <a:gradFill>
            <a:gsLst>
              <a:gs pos="0">
                <a:schemeClr val="accent1">
                  <a:alpha val="48000"/>
                </a:schemeClr>
              </a:gs>
              <a:gs pos="30000">
                <a:schemeClr val="accent1">
                  <a:alpha val="76000"/>
                </a:schemeClr>
              </a:gs>
              <a:gs pos="77000">
                <a:schemeClr val="accent2">
                  <a:alpha val="52000"/>
                </a:schemeClr>
              </a:gs>
              <a:gs pos="100000">
                <a:schemeClr val="accent2">
                  <a:alpha val="35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OPPOSans R"/>
              <a:cs typeface="+mn-cs"/>
            </a:endParaRPr>
          </a:p>
        </p:txBody>
      </p:sp>
      <p:grpSp>
        <p:nvGrpSpPr>
          <p:cNvPr id="63" name="组合 62"/>
          <p:cNvGrpSpPr/>
          <p:nvPr/>
        </p:nvGrpSpPr>
        <p:grpSpPr>
          <a:xfrm rot="5112055">
            <a:off x="1469468" y="5090933"/>
            <a:ext cx="382756" cy="392009"/>
            <a:chOff x="2968600" y="3051201"/>
            <a:chExt cx="1046312" cy="1053647"/>
          </a:xfrm>
        </p:grpSpPr>
        <p:sp>
          <p:nvSpPr>
            <p:cNvPr id="64" name="椭圆 63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rot="9972187">
              <a:off x="3033305" y="3051201"/>
              <a:ext cx="924980" cy="981381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pic>
        <p:nvPicPr>
          <p:cNvPr id="146" name="图片 145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0" y="5115593"/>
            <a:ext cx="12192000" cy="1755968"/>
          </a:xfrm>
          <a:custGeom>
            <a:avLst/>
            <a:gdLst>
              <a:gd name="connsiteX0" fmla="*/ 0 w 12192000"/>
              <a:gd name="connsiteY0" fmla="*/ 0 h 1755968"/>
              <a:gd name="connsiteX1" fmla="*/ 12192000 w 12192000"/>
              <a:gd name="connsiteY1" fmla="*/ 0 h 1755968"/>
              <a:gd name="connsiteX2" fmla="*/ 12192000 w 12192000"/>
              <a:gd name="connsiteY2" fmla="*/ 1755968 h 1755968"/>
              <a:gd name="connsiteX3" fmla="*/ 0 w 12192000"/>
              <a:gd name="connsiteY3" fmla="*/ 1755968 h 175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55968">
                <a:moveTo>
                  <a:pt x="0" y="0"/>
                </a:moveTo>
                <a:lnTo>
                  <a:pt x="12192000" y="0"/>
                </a:lnTo>
                <a:lnTo>
                  <a:pt x="12192000" y="1755968"/>
                </a:lnTo>
                <a:lnTo>
                  <a:pt x="0" y="1755968"/>
                </a:lnTo>
                <a:close/>
              </a:path>
            </a:pathLst>
          </a:custGeom>
        </p:spPr>
      </p:pic>
      <p:pic>
        <p:nvPicPr>
          <p:cNvPr id="15" name="图片 14" descr="图片包含 物体, 烛台, 游戏机, 桌子&#10;&#10;描述已自动生成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56785" y="1570683"/>
            <a:ext cx="2088200" cy="3115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95373" y="4561311"/>
            <a:ext cx="1005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n>
                  <a:solidFill>
                    <a:schemeClr val="bg1"/>
                  </a:solidFill>
                </a:ln>
                <a:solidFill>
                  <a:schemeClr val="accent2"/>
                </a:solidFill>
                <a:latin typeface="+mj-ea"/>
                <a:ea typeface="+mj-ea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solidFill>
                <a:schemeClr val="accent2"/>
              </a:solidFill>
              <a:latin typeface="+mj-ea"/>
              <a:ea typeface="+mj-ea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2951076" y="1833394"/>
            <a:ext cx="5360595" cy="357283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5741804" y="1804955"/>
            <a:ext cx="5391917" cy="3602204"/>
          </a:xfrm>
          <a:prstGeom prst="rect">
            <a:avLst/>
          </a:prstGeom>
        </p:spPr>
      </p:pic>
      <p:sp>
        <p:nvSpPr>
          <p:cNvPr id="53" name="íŝļíḋe"/>
          <p:cNvSpPr/>
          <p:nvPr/>
        </p:nvSpPr>
        <p:spPr>
          <a:xfrm>
            <a:off x="2953450" y="1799995"/>
            <a:ext cx="8178709" cy="3606205"/>
          </a:xfrm>
          <a:prstGeom prst="rect">
            <a:avLst/>
          </a:prstGeom>
          <a:solidFill>
            <a:schemeClr val="accent1">
              <a:alpha val="20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54" name="组合 53"/>
          <p:cNvGrpSpPr/>
          <p:nvPr/>
        </p:nvGrpSpPr>
        <p:grpSpPr>
          <a:xfrm>
            <a:off x="4081133" y="1501523"/>
            <a:ext cx="3727697" cy="4227721"/>
            <a:chOff x="2297475" y="1018332"/>
            <a:chExt cx="4751024" cy="5388314"/>
          </a:xfrm>
        </p:grpSpPr>
        <p:sp>
          <p:nvSpPr>
            <p:cNvPr id="56" name="isļîdé"/>
            <p:cNvSpPr/>
            <p:nvPr/>
          </p:nvSpPr>
          <p:spPr>
            <a:xfrm>
              <a:off x="6557373" y="1018332"/>
              <a:ext cx="491126" cy="38672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iṧḷïdè"/>
            <p:cNvSpPr/>
            <p:nvPr/>
          </p:nvSpPr>
          <p:spPr>
            <a:xfrm flipV="1">
              <a:off x="6557373" y="5994920"/>
              <a:ext cx="491126" cy="411726"/>
            </a:xfrm>
            <a:prstGeom prst="triangle">
              <a:avLst>
                <a:gd name="adj" fmla="val 5000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ïsľiḍè"/>
            <p:cNvSpPr/>
            <p:nvPr/>
          </p:nvSpPr>
          <p:spPr>
            <a:xfrm rot="5400000">
              <a:off x="1876038" y="1469203"/>
              <a:ext cx="5316312" cy="4473438"/>
            </a:xfrm>
            <a:prstGeom prst="rect">
              <a:avLst/>
            </a:prstGeom>
            <a:solidFill>
              <a:schemeClr val="bg1"/>
            </a:solidFill>
            <a:ln w="53975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0" name="î$líḋe"/>
            <p:cNvSpPr txBox="1"/>
            <p:nvPr/>
          </p:nvSpPr>
          <p:spPr>
            <a:xfrm>
              <a:off x="2839417" y="1224298"/>
              <a:ext cx="719254" cy="565726"/>
            </a:xfrm>
            <a:custGeom>
              <a:avLst/>
              <a:gdLst/>
              <a:ahLst/>
              <a:cxnLst/>
              <a:rect l="l" t="t" r="r" b="b"/>
              <a:pathLst>
                <a:path w="460177" h="361950">
                  <a:moveTo>
                    <a:pt x="427435" y="0"/>
                  </a:moveTo>
                  <a:lnTo>
                    <a:pt x="460177" y="69056"/>
                  </a:lnTo>
                  <a:cubicBezTo>
                    <a:pt x="426839" y="80169"/>
                    <a:pt x="402928" y="95647"/>
                    <a:pt x="388442" y="115491"/>
                  </a:cubicBezTo>
                  <a:cubicBezTo>
                    <a:pt x="373956" y="135335"/>
                    <a:pt x="366316" y="161727"/>
                    <a:pt x="365522" y="194667"/>
                  </a:cubicBezTo>
                  <a:lnTo>
                    <a:pt x="446485" y="194667"/>
                  </a:lnTo>
                  <a:lnTo>
                    <a:pt x="446485" y="361950"/>
                  </a:lnTo>
                  <a:lnTo>
                    <a:pt x="279202" y="361950"/>
                  </a:lnTo>
                  <a:lnTo>
                    <a:pt x="279202" y="242292"/>
                  </a:lnTo>
                  <a:cubicBezTo>
                    <a:pt x="279202" y="193477"/>
                    <a:pt x="283468" y="155178"/>
                    <a:pt x="292001" y="127397"/>
                  </a:cubicBezTo>
                  <a:cubicBezTo>
                    <a:pt x="300534" y="99616"/>
                    <a:pt x="316409" y="74613"/>
                    <a:pt x="339626" y="52388"/>
                  </a:cubicBezTo>
                  <a:cubicBezTo>
                    <a:pt x="362843" y="30163"/>
                    <a:pt x="392113" y="12700"/>
                    <a:pt x="427435" y="0"/>
                  </a:cubicBezTo>
                  <a:close/>
                  <a:moveTo>
                    <a:pt x="148233" y="0"/>
                  </a:moveTo>
                  <a:lnTo>
                    <a:pt x="180975" y="69056"/>
                  </a:lnTo>
                  <a:cubicBezTo>
                    <a:pt x="147638" y="80169"/>
                    <a:pt x="123726" y="95647"/>
                    <a:pt x="109240" y="115491"/>
                  </a:cubicBezTo>
                  <a:cubicBezTo>
                    <a:pt x="94754" y="135335"/>
                    <a:pt x="87114" y="161727"/>
                    <a:pt x="86321" y="194667"/>
                  </a:cubicBezTo>
                  <a:lnTo>
                    <a:pt x="167283" y="194667"/>
                  </a:lnTo>
                  <a:lnTo>
                    <a:pt x="167283" y="361950"/>
                  </a:lnTo>
                  <a:lnTo>
                    <a:pt x="0" y="361950"/>
                  </a:lnTo>
                  <a:lnTo>
                    <a:pt x="0" y="242292"/>
                  </a:lnTo>
                  <a:cubicBezTo>
                    <a:pt x="0" y="193874"/>
                    <a:pt x="4267" y="155674"/>
                    <a:pt x="12800" y="127695"/>
                  </a:cubicBezTo>
                  <a:cubicBezTo>
                    <a:pt x="21332" y="99715"/>
                    <a:pt x="37108" y="74613"/>
                    <a:pt x="60127" y="52388"/>
                  </a:cubicBezTo>
                  <a:cubicBezTo>
                    <a:pt x="83146" y="30163"/>
                    <a:pt x="112514" y="12700"/>
                    <a:pt x="1482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SzPct val="25000"/>
              </a:pPr>
              <a:endParaRPr lang="en-US" sz="9600" b="1" dirty="0"/>
            </a:p>
          </p:txBody>
        </p:sp>
        <p:sp>
          <p:nvSpPr>
            <p:cNvPr id="83" name="ïSḷîḑè"/>
            <p:cNvSpPr txBox="1"/>
            <p:nvPr/>
          </p:nvSpPr>
          <p:spPr>
            <a:xfrm>
              <a:off x="2711086" y="1919434"/>
              <a:ext cx="3722913" cy="5247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SzPct val="25000"/>
              </a:pPr>
              <a:r>
                <a:rPr lang="zh-CN" altLang="en-US" sz="2000" dirty="0">
                  <a:solidFill>
                    <a:schemeClr val="accent2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输入你的题目</a:t>
              </a:r>
              <a:endParaRPr lang="en-US" sz="2000" dirty="0">
                <a:solidFill>
                  <a:schemeClr val="accent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84" name="íṡļiḑê"/>
            <p:cNvSpPr txBox="1"/>
            <p:nvPr/>
          </p:nvSpPr>
          <p:spPr>
            <a:xfrm>
              <a:off x="2711086" y="2780395"/>
              <a:ext cx="3722913" cy="24136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just">
                <a:lnSpc>
                  <a:spcPct val="150000"/>
                </a:lnSpc>
                <a:buSzPct val="25000"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输入你的内容部分，输入你的内容部分，输入你的内容部分，输入你的内容部分，输入你的内容部分，输入你的内容部分，输入你的内容部分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……</a:t>
              </a:r>
              <a:endPara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endParaRPr>
            </a:p>
          </p:txBody>
        </p:sp>
        <p:grpSp>
          <p:nvGrpSpPr>
            <p:cNvPr id="91" name="îşļîḋè"/>
            <p:cNvGrpSpPr/>
            <p:nvPr/>
          </p:nvGrpSpPr>
          <p:grpSpPr>
            <a:xfrm>
              <a:off x="5802758" y="5536398"/>
              <a:ext cx="470535" cy="76200"/>
              <a:chOff x="2741930" y="5372102"/>
              <a:chExt cx="470535" cy="76200"/>
            </a:xfrm>
          </p:grpSpPr>
          <p:sp>
            <p:nvSpPr>
              <p:cNvPr id="92" name="isḷiḑè"/>
              <p:cNvSpPr/>
              <p:nvPr/>
            </p:nvSpPr>
            <p:spPr>
              <a:xfrm>
                <a:off x="2741930" y="5372102"/>
                <a:ext cx="7620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93" name="iṡḷîďê"/>
              <p:cNvSpPr/>
              <p:nvPr/>
            </p:nvSpPr>
            <p:spPr>
              <a:xfrm>
                <a:off x="2870200" y="5372102"/>
                <a:ext cx="7620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94" name="iṧḷidê"/>
              <p:cNvSpPr/>
              <p:nvPr/>
            </p:nvSpPr>
            <p:spPr>
              <a:xfrm>
                <a:off x="2999740" y="5372102"/>
                <a:ext cx="7620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95" name="íSľíḓe"/>
              <p:cNvSpPr/>
              <p:nvPr/>
            </p:nvSpPr>
            <p:spPr>
              <a:xfrm>
                <a:off x="3136265" y="5372102"/>
                <a:ext cx="7620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组合 105"/>
          <p:cNvGrpSpPr/>
          <p:nvPr/>
        </p:nvGrpSpPr>
        <p:grpSpPr>
          <a:xfrm>
            <a:off x="0" y="0"/>
            <a:ext cx="12193687" cy="6865500"/>
            <a:chOff x="-172985" y="6899315"/>
            <a:chExt cx="12193687" cy="6865500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1" cstate="screen">
              <a:alphaModFix amt="85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72985" y="6899315"/>
              <a:ext cx="12193687" cy="6864691"/>
            </a:xfrm>
            <a:prstGeom prst="rect">
              <a:avLst/>
            </a:prstGeom>
          </p:spPr>
        </p:pic>
        <p:sp>
          <p:nvSpPr>
            <p:cNvPr id="109" name="矩形 108"/>
            <p:cNvSpPr/>
            <p:nvPr/>
          </p:nvSpPr>
          <p:spPr>
            <a:xfrm>
              <a:off x="-172985" y="6899315"/>
              <a:ext cx="12193687" cy="68655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椭圆 45"/>
          <p:cNvSpPr/>
          <p:nvPr/>
        </p:nvSpPr>
        <p:spPr>
          <a:xfrm>
            <a:off x="2997833" y="1473541"/>
            <a:ext cx="127915" cy="127915"/>
          </a:xfrm>
          <a:prstGeom prst="ellipse">
            <a:avLst/>
          </a:prstGeom>
          <a:gradFill flip="none" rotWithShape="1">
            <a:gsLst>
              <a:gs pos="63000">
                <a:schemeClr val="accent1">
                  <a:alpha val="58000"/>
                </a:schemeClr>
              </a:gs>
              <a:gs pos="37900">
                <a:schemeClr val="accent1">
                  <a:alpha val="0"/>
                </a:schemeClr>
              </a:gs>
              <a:gs pos="0">
                <a:schemeClr val="accent1">
                  <a:lumMod val="58000"/>
                  <a:lumOff val="42000"/>
                </a:schemeClr>
              </a:gs>
              <a:gs pos="100000">
                <a:schemeClr val="accent1">
                  <a:lumMod val="12000"/>
                  <a:lumOff val="88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86292" y="1364013"/>
            <a:ext cx="4619416" cy="4603212"/>
            <a:chOff x="913122" y="1846246"/>
            <a:chExt cx="3990448" cy="4186058"/>
          </a:xfrm>
        </p:grpSpPr>
        <p:sp>
          <p:nvSpPr>
            <p:cNvPr id="6" name="椭圆 5"/>
            <p:cNvSpPr/>
            <p:nvPr/>
          </p:nvSpPr>
          <p:spPr>
            <a:xfrm>
              <a:off x="913122" y="1846246"/>
              <a:ext cx="3990448" cy="4186058"/>
            </a:xfrm>
            <a:prstGeom prst="ellipse">
              <a:avLst/>
            </a:prstGeom>
            <a:solidFill>
              <a:schemeClr val="bg1">
                <a:alpha val="44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041268" y="1960679"/>
              <a:ext cx="3772274" cy="39571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pic>
        <p:nvPicPr>
          <p:cNvPr id="4" name="图片 3" descr="图片包含 桌子, 蛋糕, 男人, 前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4519" y="1125538"/>
            <a:ext cx="5080163" cy="5080163"/>
          </a:xfrm>
          <a:prstGeom prst="rect">
            <a:avLst/>
          </a:prstGeom>
          <a:effectLst>
            <a:outerShdw blurRad="50800" dist="63500" algn="l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 descr="图片包含 桌子, 蛋糕, 男人, 前&#10;&#10;描述已自动生成"/>
          <p:cNvPicPr>
            <a:picLocks noChangeAspect="1"/>
          </p:cNvPicPr>
          <p:nvPr/>
        </p:nvPicPr>
        <p:blipFill rotWithShape="1">
          <a:blip r:embed="rId3" cstate="screen">
            <a:alphaModFix amt="18000"/>
          </a:blip>
          <a:srcRect t="74461"/>
          <a:stretch>
            <a:fillRect/>
          </a:stretch>
        </p:blipFill>
        <p:spPr>
          <a:xfrm rot="10800000">
            <a:off x="3712818" y="5641119"/>
            <a:ext cx="5080163" cy="1297418"/>
          </a:xfrm>
          <a:prstGeom prst="rect">
            <a:avLst/>
          </a:prstGeom>
          <a:effectLst/>
        </p:spPr>
      </p:pic>
      <p:cxnSp>
        <p:nvCxnSpPr>
          <p:cNvPr id="18" name="直接连接符 17"/>
          <p:cNvCxnSpPr/>
          <p:nvPr/>
        </p:nvCxnSpPr>
        <p:spPr>
          <a:xfrm flipH="1">
            <a:off x="3454400" y="1766080"/>
            <a:ext cx="1474164" cy="0"/>
          </a:xfrm>
          <a:prstGeom prst="line">
            <a:avLst/>
          </a:prstGeom>
          <a:ln w="22225">
            <a:gradFill>
              <a:gsLst>
                <a:gs pos="17000">
                  <a:schemeClr val="accent1">
                    <a:lumMod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2938914" y="3066624"/>
            <a:ext cx="1849474" cy="37"/>
          </a:xfrm>
          <a:prstGeom prst="line">
            <a:avLst/>
          </a:prstGeom>
          <a:ln w="22225">
            <a:gradFill>
              <a:gsLst>
                <a:gs pos="17000">
                  <a:schemeClr val="accent1">
                    <a:lumMod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2938914" y="4519127"/>
            <a:ext cx="1849473" cy="0"/>
          </a:xfrm>
          <a:prstGeom prst="line">
            <a:avLst/>
          </a:prstGeom>
          <a:ln w="22225">
            <a:gradFill>
              <a:gsLst>
                <a:gs pos="17000">
                  <a:schemeClr val="accent1">
                    <a:lumMod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7447739" y="2363755"/>
            <a:ext cx="1345242" cy="0"/>
          </a:xfrm>
          <a:prstGeom prst="line">
            <a:avLst/>
          </a:prstGeom>
          <a:ln w="22225">
            <a:gradFill>
              <a:gsLst>
                <a:gs pos="91000">
                  <a:schemeClr val="accent1">
                    <a:lumMod val="95000"/>
                  </a:schemeClr>
                </a:gs>
                <a:gs pos="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447742" y="3750906"/>
            <a:ext cx="1783344" cy="0"/>
          </a:xfrm>
          <a:prstGeom prst="line">
            <a:avLst/>
          </a:prstGeom>
          <a:ln w="22225">
            <a:gradFill>
              <a:gsLst>
                <a:gs pos="91000">
                  <a:schemeClr val="accent1">
                    <a:lumMod val="95000"/>
                  </a:schemeClr>
                </a:gs>
                <a:gs pos="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 flipV="1">
            <a:off x="3120752" y="1552585"/>
            <a:ext cx="344010" cy="215306"/>
          </a:xfrm>
          <a:prstGeom prst="line">
            <a:avLst/>
          </a:prstGeom>
          <a:ln w="2222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2701018" y="3064814"/>
            <a:ext cx="249115" cy="158001"/>
          </a:xfrm>
          <a:prstGeom prst="line">
            <a:avLst/>
          </a:prstGeom>
          <a:ln w="2222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/>
          <p:cNvSpPr/>
          <p:nvPr/>
        </p:nvSpPr>
        <p:spPr>
          <a:xfrm>
            <a:off x="2613009" y="3184257"/>
            <a:ext cx="127915" cy="127915"/>
          </a:xfrm>
          <a:prstGeom prst="ellipse">
            <a:avLst/>
          </a:prstGeom>
          <a:gradFill flip="none" rotWithShape="1">
            <a:gsLst>
              <a:gs pos="63000">
                <a:schemeClr val="accent1">
                  <a:alpha val="58000"/>
                </a:schemeClr>
              </a:gs>
              <a:gs pos="37900">
                <a:schemeClr val="accent1">
                  <a:alpha val="0"/>
                </a:schemeClr>
              </a:gs>
              <a:gs pos="0">
                <a:schemeClr val="accent1">
                  <a:lumMod val="58000"/>
                  <a:lumOff val="42000"/>
                </a:schemeClr>
              </a:gs>
              <a:gs pos="100000">
                <a:schemeClr val="accent1">
                  <a:lumMod val="12000"/>
                  <a:lumOff val="88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66" name="直接连接符 65"/>
          <p:cNvCxnSpPr/>
          <p:nvPr/>
        </p:nvCxnSpPr>
        <p:spPr>
          <a:xfrm flipH="1">
            <a:off x="7871422" y="5020906"/>
            <a:ext cx="1409103" cy="0"/>
          </a:xfrm>
          <a:prstGeom prst="line">
            <a:avLst/>
          </a:prstGeom>
          <a:ln w="22225">
            <a:gradFill>
              <a:gsLst>
                <a:gs pos="91000">
                  <a:schemeClr val="accent1">
                    <a:lumMod val="95000"/>
                  </a:schemeClr>
                </a:gs>
                <a:gs pos="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V="1">
            <a:off x="2781185" y="4512713"/>
            <a:ext cx="175910" cy="106521"/>
          </a:xfrm>
          <a:prstGeom prst="line">
            <a:avLst/>
          </a:prstGeom>
          <a:ln w="2222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椭圆 79"/>
          <p:cNvSpPr/>
          <p:nvPr/>
        </p:nvSpPr>
        <p:spPr>
          <a:xfrm>
            <a:off x="2689666" y="4578475"/>
            <a:ext cx="127915" cy="127915"/>
          </a:xfrm>
          <a:prstGeom prst="ellipse">
            <a:avLst/>
          </a:prstGeom>
          <a:gradFill flip="none" rotWithShape="1">
            <a:gsLst>
              <a:gs pos="63000">
                <a:schemeClr val="accent1">
                  <a:alpha val="58000"/>
                </a:schemeClr>
              </a:gs>
              <a:gs pos="37900">
                <a:schemeClr val="accent1">
                  <a:alpha val="0"/>
                </a:schemeClr>
              </a:gs>
              <a:gs pos="0">
                <a:schemeClr val="accent1">
                  <a:lumMod val="58000"/>
                  <a:lumOff val="42000"/>
                </a:schemeClr>
              </a:gs>
              <a:gs pos="100000">
                <a:schemeClr val="accent1">
                  <a:lumMod val="12000"/>
                  <a:lumOff val="88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9580251" y="3089534"/>
            <a:ext cx="1719695" cy="744308"/>
            <a:chOff x="9509748" y="1802276"/>
            <a:chExt cx="1719695" cy="744308"/>
          </a:xfrm>
        </p:grpSpPr>
        <p:grpSp>
          <p:nvGrpSpPr>
            <p:cNvPr id="93" name="组合 92"/>
            <p:cNvGrpSpPr/>
            <p:nvPr/>
          </p:nvGrpSpPr>
          <p:grpSpPr>
            <a:xfrm>
              <a:off x="9509748" y="1802276"/>
              <a:ext cx="718388" cy="678631"/>
              <a:chOff x="2223806" y="1302658"/>
              <a:chExt cx="718388" cy="678631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2223806" y="1302658"/>
                <a:ext cx="678631" cy="67863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98" name="等腰三角形 31"/>
              <p:cNvSpPr/>
              <p:nvPr/>
            </p:nvSpPr>
            <p:spPr>
              <a:xfrm flipH="1">
                <a:off x="2704592" y="1773988"/>
                <a:ext cx="237602" cy="167951"/>
              </a:xfrm>
              <a:custGeom>
                <a:avLst/>
                <a:gdLst>
                  <a:gd name="connsiteX0" fmla="*/ 0 w 237602"/>
                  <a:gd name="connsiteY0" fmla="*/ 167951 h 167951"/>
                  <a:gd name="connsiteX1" fmla="*/ 118801 w 237602"/>
                  <a:gd name="connsiteY1" fmla="*/ 0 h 167951"/>
                  <a:gd name="connsiteX2" fmla="*/ 237602 w 237602"/>
                  <a:gd name="connsiteY2" fmla="*/ 167951 h 167951"/>
                  <a:gd name="connsiteX3" fmla="*/ 0 w 237602"/>
                  <a:gd name="connsiteY3" fmla="*/ 167951 h 167951"/>
                  <a:gd name="connsiteX0-1" fmla="*/ 0 w 237602"/>
                  <a:gd name="connsiteY0-2" fmla="*/ 167951 h 167951"/>
                  <a:gd name="connsiteX1-3" fmla="*/ 118801 w 237602"/>
                  <a:gd name="connsiteY1-4" fmla="*/ 0 h 167951"/>
                  <a:gd name="connsiteX2-5" fmla="*/ 237602 w 237602"/>
                  <a:gd name="connsiteY2-6" fmla="*/ 167951 h 167951"/>
                  <a:gd name="connsiteX3-7" fmla="*/ 0 w 237602"/>
                  <a:gd name="connsiteY3-8" fmla="*/ 167951 h 167951"/>
                  <a:gd name="connsiteX0-9" fmla="*/ 0 w 237602"/>
                  <a:gd name="connsiteY0-10" fmla="*/ 167951 h 167951"/>
                  <a:gd name="connsiteX1-11" fmla="*/ 118801 w 237602"/>
                  <a:gd name="connsiteY1-12" fmla="*/ 0 h 167951"/>
                  <a:gd name="connsiteX2-13" fmla="*/ 237602 w 237602"/>
                  <a:gd name="connsiteY2-14" fmla="*/ 167951 h 167951"/>
                  <a:gd name="connsiteX3-15" fmla="*/ 0 w 237602"/>
                  <a:gd name="connsiteY3-16" fmla="*/ 167951 h 1679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7602" h="167951">
                    <a:moveTo>
                      <a:pt x="0" y="167951"/>
                    </a:moveTo>
                    <a:cubicBezTo>
                      <a:pt x="147550" y="115142"/>
                      <a:pt x="79201" y="55984"/>
                      <a:pt x="118801" y="0"/>
                    </a:cubicBezTo>
                    <a:lnTo>
                      <a:pt x="237602" y="167951"/>
                    </a:lnTo>
                    <a:lnTo>
                      <a:pt x="0" y="16795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95" name="文本框 94"/>
            <p:cNvSpPr txBox="1"/>
            <p:nvPr/>
          </p:nvSpPr>
          <p:spPr>
            <a:xfrm>
              <a:off x="10177115" y="1961809"/>
              <a:ext cx="10523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1600">
                  <a:solidFill>
                    <a:schemeClr val="accent2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r>
                <a:rPr lang="zh-CN" altLang="en-US" dirty="0"/>
                <a:t>全年收发文件数量</a:t>
              </a:r>
              <a:endParaRPr lang="zh-CN" altLang="en-US" dirty="0"/>
            </a:p>
          </p:txBody>
        </p:sp>
      </p:grpSp>
      <p:cxnSp>
        <p:nvCxnSpPr>
          <p:cNvPr id="108" name="直接连接符 107"/>
          <p:cNvCxnSpPr/>
          <p:nvPr/>
        </p:nvCxnSpPr>
        <p:spPr>
          <a:xfrm flipH="1">
            <a:off x="8777013" y="2127563"/>
            <a:ext cx="282202" cy="230297"/>
          </a:xfrm>
          <a:prstGeom prst="line">
            <a:avLst/>
          </a:prstGeom>
          <a:ln w="2222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椭圆 109"/>
          <p:cNvSpPr/>
          <p:nvPr/>
        </p:nvSpPr>
        <p:spPr>
          <a:xfrm>
            <a:off x="9028379" y="2038953"/>
            <a:ext cx="127915" cy="127915"/>
          </a:xfrm>
          <a:prstGeom prst="ellipse">
            <a:avLst/>
          </a:prstGeom>
          <a:gradFill flip="none" rotWithShape="1">
            <a:gsLst>
              <a:gs pos="63000">
                <a:schemeClr val="accent1">
                  <a:alpha val="58000"/>
                </a:schemeClr>
              </a:gs>
              <a:gs pos="37900">
                <a:schemeClr val="accent1">
                  <a:alpha val="0"/>
                </a:schemeClr>
              </a:gs>
              <a:gs pos="0">
                <a:schemeClr val="accent1">
                  <a:lumMod val="58000"/>
                  <a:lumOff val="42000"/>
                </a:schemeClr>
              </a:gs>
              <a:gs pos="100000">
                <a:schemeClr val="accent1">
                  <a:lumMod val="12000"/>
                  <a:lumOff val="88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 flipH="1">
            <a:off x="9212590" y="3557689"/>
            <a:ext cx="255621" cy="195948"/>
          </a:xfrm>
          <a:prstGeom prst="line">
            <a:avLst/>
          </a:prstGeom>
          <a:ln w="2222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椭圆 111"/>
          <p:cNvSpPr/>
          <p:nvPr/>
        </p:nvSpPr>
        <p:spPr>
          <a:xfrm>
            <a:off x="9442811" y="3471049"/>
            <a:ext cx="127915" cy="127915"/>
          </a:xfrm>
          <a:prstGeom prst="ellipse">
            <a:avLst/>
          </a:prstGeom>
          <a:gradFill flip="none" rotWithShape="1">
            <a:gsLst>
              <a:gs pos="63000">
                <a:schemeClr val="accent1">
                  <a:alpha val="58000"/>
                </a:schemeClr>
              </a:gs>
              <a:gs pos="37900">
                <a:schemeClr val="accent1">
                  <a:alpha val="0"/>
                </a:schemeClr>
              </a:gs>
              <a:gs pos="0">
                <a:schemeClr val="accent1">
                  <a:lumMod val="58000"/>
                  <a:lumOff val="42000"/>
                </a:schemeClr>
              </a:gs>
              <a:gs pos="100000">
                <a:schemeClr val="accent1">
                  <a:lumMod val="12000"/>
                  <a:lumOff val="88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9271620" y="5017738"/>
            <a:ext cx="139846" cy="131746"/>
          </a:xfrm>
          <a:prstGeom prst="line">
            <a:avLst/>
          </a:prstGeom>
          <a:ln w="2222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椭圆 117"/>
          <p:cNvSpPr/>
          <p:nvPr/>
        </p:nvSpPr>
        <p:spPr>
          <a:xfrm>
            <a:off x="9397214" y="5122147"/>
            <a:ext cx="127915" cy="127915"/>
          </a:xfrm>
          <a:prstGeom prst="ellipse">
            <a:avLst/>
          </a:prstGeom>
          <a:gradFill flip="none" rotWithShape="1">
            <a:gsLst>
              <a:gs pos="63000">
                <a:schemeClr val="accent1">
                  <a:alpha val="58000"/>
                </a:schemeClr>
              </a:gs>
              <a:gs pos="37900">
                <a:schemeClr val="accent1">
                  <a:alpha val="0"/>
                </a:schemeClr>
              </a:gs>
              <a:gs pos="0">
                <a:schemeClr val="accent1">
                  <a:lumMod val="58000"/>
                  <a:lumOff val="42000"/>
                </a:schemeClr>
              </a:gs>
              <a:gs pos="100000">
                <a:schemeClr val="accent1">
                  <a:lumMod val="12000"/>
                  <a:lumOff val="88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139" name="组合 138"/>
          <p:cNvGrpSpPr/>
          <p:nvPr/>
        </p:nvGrpSpPr>
        <p:grpSpPr>
          <a:xfrm>
            <a:off x="1228045" y="1213635"/>
            <a:ext cx="1722088" cy="678631"/>
            <a:chOff x="1228045" y="1213635"/>
            <a:chExt cx="1722088" cy="678631"/>
          </a:xfrm>
        </p:grpSpPr>
        <p:grpSp>
          <p:nvGrpSpPr>
            <p:cNvPr id="39" name="组合 38"/>
            <p:cNvGrpSpPr/>
            <p:nvPr/>
          </p:nvGrpSpPr>
          <p:grpSpPr>
            <a:xfrm>
              <a:off x="2183715" y="1213635"/>
              <a:ext cx="737019" cy="678631"/>
              <a:chOff x="2165418" y="1302658"/>
              <a:chExt cx="737019" cy="67863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223806" y="1302658"/>
                <a:ext cx="678631" cy="67863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>
                <a:off x="2165418" y="1765983"/>
                <a:ext cx="237602" cy="167951"/>
              </a:xfrm>
              <a:custGeom>
                <a:avLst/>
                <a:gdLst>
                  <a:gd name="connsiteX0" fmla="*/ 0 w 237602"/>
                  <a:gd name="connsiteY0" fmla="*/ 167951 h 167951"/>
                  <a:gd name="connsiteX1" fmla="*/ 118801 w 237602"/>
                  <a:gd name="connsiteY1" fmla="*/ 0 h 167951"/>
                  <a:gd name="connsiteX2" fmla="*/ 237602 w 237602"/>
                  <a:gd name="connsiteY2" fmla="*/ 167951 h 167951"/>
                  <a:gd name="connsiteX3" fmla="*/ 0 w 237602"/>
                  <a:gd name="connsiteY3" fmla="*/ 167951 h 167951"/>
                  <a:gd name="connsiteX0-1" fmla="*/ 0 w 237602"/>
                  <a:gd name="connsiteY0-2" fmla="*/ 167951 h 167951"/>
                  <a:gd name="connsiteX1-3" fmla="*/ 118801 w 237602"/>
                  <a:gd name="connsiteY1-4" fmla="*/ 0 h 167951"/>
                  <a:gd name="connsiteX2-5" fmla="*/ 237602 w 237602"/>
                  <a:gd name="connsiteY2-6" fmla="*/ 167951 h 167951"/>
                  <a:gd name="connsiteX3-7" fmla="*/ 0 w 237602"/>
                  <a:gd name="connsiteY3-8" fmla="*/ 167951 h 167951"/>
                  <a:gd name="connsiteX0-9" fmla="*/ 0 w 237602"/>
                  <a:gd name="connsiteY0-10" fmla="*/ 167951 h 167951"/>
                  <a:gd name="connsiteX1-11" fmla="*/ 118801 w 237602"/>
                  <a:gd name="connsiteY1-12" fmla="*/ 0 h 167951"/>
                  <a:gd name="connsiteX2-13" fmla="*/ 237602 w 237602"/>
                  <a:gd name="connsiteY2-14" fmla="*/ 167951 h 167951"/>
                  <a:gd name="connsiteX3-15" fmla="*/ 0 w 237602"/>
                  <a:gd name="connsiteY3-16" fmla="*/ 167951 h 1679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7602" h="167951">
                    <a:moveTo>
                      <a:pt x="0" y="167951"/>
                    </a:moveTo>
                    <a:cubicBezTo>
                      <a:pt x="147550" y="115142"/>
                      <a:pt x="79201" y="55984"/>
                      <a:pt x="118801" y="0"/>
                    </a:cubicBezTo>
                    <a:lnTo>
                      <a:pt x="237602" y="167951"/>
                    </a:lnTo>
                    <a:lnTo>
                      <a:pt x="0" y="16795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233424" y="1256291"/>
              <a:ext cx="9970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600" dirty="0">
                  <a:solidFill>
                    <a:schemeClr val="accent2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全年修改</a:t>
              </a:r>
              <a:endParaRPr kumimoji="1" lang="en-US" altLang="zh-CN" sz="1600" dirty="0">
                <a:solidFill>
                  <a:schemeClr val="accent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  <a:p>
              <a:r>
                <a:rPr kumimoji="1" lang="zh-CN" altLang="en-US" sz="1600" dirty="0">
                  <a:solidFill>
                    <a:schemeClr val="accent2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完善制度</a:t>
              </a:r>
              <a:endParaRPr lang="zh-CN" altLang="en-US" sz="1600" dirty="0">
                <a:solidFill>
                  <a:schemeClr val="accent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5400000">
              <a:off x="1034177" y="1498241"/>
              <a:ext cx="450085" cy="623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2257237" y="1374639"/>
              <a:ext cx="6928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XX</a:t>
              </a:r>
              <a:r>
                <a:rPr lang="zh-CN" altLang="en-US" sz="1100" b="1" dirty="0">
                  <a:solidFill>
                    <a:schemeClr val="bg1"/>
                  </a:solidFill>
                  <a:latin typeface="+mn-ea"/>
                </a:rPr>
                <a:t>个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24" name="文本框 123"/>
          <p:cNvSpPr txBox="1"/>
          <p:nvPr/>
        </p:nvSpPr>
        <p:spPr>
          <a:xfrm>
            <a:off x="9581798" y="3241909"/>
            <a:ext cx="692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1100" b="1" dirty="0">
                <a:solidFill>
                  <a:schemeClr val="bg1"/>
                </a:solidFill>
                <a:latin typeface="+mn-ea"/>
              </a:rPr>
              <a:t>份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722739" y="3653291"/>
            <a:ext cx="3007977" cy="621773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累计审批用印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XX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次，其中公章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XX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次、合同章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XX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次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，全部用印手续完备。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714319" y="1933728"/>
            <a:ext cx="3278239" cy="621773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经总经理审批，全年共发文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XX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个用于规范流程和完善制度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,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发文手续完备。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719196" y="5401087"/>
            <a:ext cx="3278239" cy="89877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经过统筹安排、认真调配，较好的保证了日常业务的用车，累计安排用车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XX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次，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XXXXX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公里，无一次事故。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8227700" y="5665980"/>
            <a:ext cx="3278239" cy="621773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在公司领导的大力支持下，公司的团建次数明显增加。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8658157" y="3931314"/>
            <a:ext cx="2767082" cy="89877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其中编写、处理各类对外发函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XX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份，经总经理安排授权编写公司层面汇报材料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XX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份。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8792195" y="2343377"/>
            <a:ext cx="2713744" cy="621773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能够圆满完成各层面的接待任务，获得接待客人一直好评。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826679" y="2908898"/>
            <a:ext cx="1682236" cy="678631"/>
            <a:chOff x="808721" y="2908898"/>
            <a:chExt cx="1682236" cy="678631"/>
          </a:xfrm>
        </p:grpSpPr>
        <p:grpSp>
          <p:nvGrpSpPr>
            <p:cNvPr id="59" name="组合 58"/>
            <p:cNvGrpSpPr/>
            <p:nvPr/>
          </p:nvGrpSpPr>
          <p:grpSpPr>
            <a:xfrm>
              <a:off x="820579" y="2908898"/>
              <a:ext cx="1670378" cy="678631"/>
              <a:chOff x="1038339" y="1204534"/>
              <a:chExt cx="1670378" cy="678631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1971698" y="1204534"/>
                <a:ext cx="737019" cy="678631"/>
                <a:chOff x="2165418" y="1302658"/>
                <a:chExt cx="737019" cy="678631"/>
              </a:xfrm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2223806" y="1302658"/>
                  <a:ext cx="678631" cy="67863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65" name="等腰三角形 31"/>
                <p:cNvSpPr/>
                <p:nvPr/>
              </p:nvSpPr>
              <p:spPr>
                <a:xfrm>
                  <a:off x="2165418" y="1765983"/>
                  <a:ext cx="237602" cy="167951"/>
                </a:xfrm>
                <a:custGeom>
                  <a:avLst/>
                  <a:gdLst>
                    <a:gd name="connsiteX0" fmla="*/ 0 w 237602"/>
                    <a:gd name="connsiteY0" fmla="*/ 167951 h 167951"/>
                    <a:gd name="connsiteX1" fmla="*/ 118801 w 237602"/>
                    <a:gd name="connsiteY1" fmla="*/ 0 h 167951"/>
                    <a:gd name="connsiteX2" fmla="*/ 237602 w 237602"/>
                    <a:gd name="connsiteY2" fmla="*/ 167951 h 167951"/>
                    <a:gd name="connsiteX3" fmla="*/ 0 w 237602"/>
                    <a:gd name="connsiteY3" fmla="*/ 167951 h 167951"/>
                    <a:gd name="connsiteX0-1" fmla="*/ 0 w 237602"/>
                    <a:gd name="connsiteY0-2" fmla="*/ 167951 h 167951"/>
                    <a:gd name="connsiteX1-3" fmla="*/ 118801 w 237602"/>
                    <a:gd name="connsiteY1-4" fmla="*/ 0 h 167951"/>
                    <a:gd name="connsiteX2-5" fmla="*/ 237602 w 237602"/>
                    <a:gd name="connsiteY2-6" fmla="*/ 167951 h 167951"/>
                    <a:gd name="connsiteX3-7" fmla="*/ 0 w 237602"/>
                    <a:gd name="connsiteY3-8" fmla="*/ 167951 h 167951"/>
                    <a:gd name="connsiteX0-9" fmla="*/ 0 w 237602"/>
                    <a:gd name="connsiteY0-10" fmla="*/ 167951 h 167951"/>
                    <a:gd name="connsiteX1-11" fmla="*/ 118801 w 237602"/>
                    <a:gd name="connsiteY1-12" fmla="*/ 0 h 167951"/>
                    <a:gd name="connsiteX2-13" fmla="*/ 237602 w 237602"/>
                    <a:gd name="connsiteY2-14" fmla="*/ 167951 h 167951"/>
                    <a:gd name="connsiteX3-15" fmla="*/ 0 w 237602"/>
                    <a:gd name="connsiteY3-16" fmla="*/ 167951 h 16795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237602" h="167951">
                      <a:moveTo>
                        <a:pt x="0" y="167951"/>
                      </a:moveTo>
                      <a:cubicBezTo>
                        <a:pt x="147550" y="115142"/>
                        <a:pt x="79201" y="55984"/>
                        <a:pt x="118801" y="0"/>
                      </a:cubicBezTo>
                      <a:lnTo>
                        <a:pt x="237602" y="167951"/>
                      </a:lnTo>
                      <a:lnTo>
                        <a:pt x="0" y="16795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  <p:sp>
            <p:nvSpPr>
              <p:cNvPr id="62" name="文本框 61"/>
              <p:cNvSpPr txBox="1"/>
              <p:nvPr/>
            </p:nvSpPr>
            <p:spPr>
              <a:xfrm>
                <a:off x="1038339" y="1296372"/>
                <a:ext cx="107527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1600">
                    <a:solidFill>
                      <a:schemeClr val="accent2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全年安排</a:t>
                </a:r>
                <a:endParaRPr lang="en-US" altLang="zh-CN" dirty="0"/>
              </a:p>
              <a:p>
                <a:r>
                  <a:rPr lang="zh-CN" altLang="en-US" dirty="0"/>
                  <a:t>用印次数</a:t>
                </a:r>
                <a:endParaRPr lang="zh-CN" altLang="en-US" dirty="0"/>
              </a:p>
            </p:txBody>
          </p:sp>
        </p:grpSp>
        <p:sp>
          <p:nvSpPr>
            <p:cNvPr id="133" name="矩形 132"/>
            <p:cNvSpPr/>
            <p:nvPr/>
          </p:nvSpPr>
          <p:spPr>
            <a:xfrm rot="5400000">
              <a:off x="614853" y="3242953"/>
              <a:ext cx="450085" cy="623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1228045" y="4689991"/>
            <a:ext cx="1750738" cy="678631"/>
            <a:chOff x="1228045" y="4689991"/>
            <a:chExt cx="1750738" cy="678631"/>
          </a:xfrm>
        </p:grpSpPr>
        <p:grpSp>
          <p:nvGrpSpPr>
            <p:cNvPr id="72" name="组合 71"/>
            <p:cNvGrpSpPr/>
            <p:nvPr/>
          </p:nvGrpSpPr>
          <p:grpSpPr>
            <a:xfrm>
              <a:off x="1263309" y="4689991"/>
              <a:ext cx="1645791" cy="678631"/>
              <a:chOff x="1062926" y="1204534"/>
              <a:chExt cx="1645791" cy="678631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1971698" y="1204534"/>
                <a:ext cx="737019" cy="678631"/>
                <a:chOff x="2165418" y="1302658"/>
                <a:chExt cx="737019" cy="678631"/>
              </a:xfrm>
            </p:grpSpPr>
            <p:sp>
              <p:nvSpPr>
                <p:cNvPr id="77" name="椭圆 76"/>
                <p:cNvSpPr/>
                <p:nvPr/>
              </p:nvSpPr>
              <p:spPr>
                <a:xfrm>
                  <a:off x="2223806" y="1302658"/>
                  <a:ext cx="678631" cy="67863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78" name="等腰三角形 31"/>
                <p:cNvSpPr/>
                <p:nvPr/>
              </p:nvSpPr>
              <p:spPr>
                <a:xfrm>
                  <a:off x="2165418" y="1765983"/>
                  <a:ext cx="237602" cy="167951"/>
                </a:xfrm>
                <a:custGeom>
                  <a:avLst/>
                  <a:gdLst>
                    <a:gd name="connsiteX0" fmla="*/ 0 w 237602"/>
                    <a:gd name="connsiteY0" fmla="*/ 167951 h 167951"/>
                    <a:gd name="connsiteX1" fmla="*/ 118801 w 237602"/>
                    <a:gd name="connsiteY1" fmla="*/ 0 h 167951"/>
                    <a:gd name="connsiteX2" fmla="*/ 237602 w 237602"/>
                    <a:gd name="connsiteY2" fmla="*/ 167951 h 167951"/>
                    <a:gd name="connsiteX3" fmla="*/ 0 w 237602"/>
                    <a:gd name="connsiteY3" fmla="*/ 167951 h 167951"/>
                    <a:gd name="connsiteX0-1" fmla="*/ 0 w 237602"/>
                    <a:gd name="connsiteY0-2" fmla="*/ 167951 h 167951"/>
                    <a:gd name="connsiteX1-3" fmla="*/ 118801 w 237602"/>
                    <a:gd name="connsiteY1-4" fmla="*/ 0 h 167951"/>
                    <a:gd name="connsiteX2-5" fmla="*/ 237602 w 237602"/>
                    <a:gd name="connsiteY2-6" fmla="*/ 167951 h 167951"/>
                    <a:gd name="connsiteX3-7" fmla="*/ 0 w 237602"/>
                    <a:gd name="connsiteY3-8" fmla="*/ 167951 h 167951"/>
                    <a:gd name="connsiteX0-9" fmla="*/ 0 w 237602"/>
                    <a:gd name="connsiteY0-10" fmla="*/ 167951 h 167951"/>
                    <a:gd name="connsiteX1-11" fmla="*/ 118801 w 237602"/>
                    <a:gd name="connsiteY1-12" fmla="*/ 0 h 167951"/>
                    <a:gd name="connsiteX2-13" fmla="*/ 237602 w 237602"/>
                    <a:gd name="connsiteY2-14" fmla="*/ 167951 h 167951"/>
                    <a:gd name="connsiteX3-15" fmla="*/ 0 w 237602"/>
                    <a:gd name="connsiteY3-16" fmla="*/ 167951 h 16795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237602" h="167951">
                      <a:moveTo>
                        <a:pt x="0" y="167951"/>
                      </a:moveTo>
                      <a:cubicBezTo>
                        <a:pt x="147550" y="115142"/>
                        <a:pt x="79201" y="55984"/>
                        <a:pt x="118801" y="0"/>
                      </a:cubicBezTo>
                      <a:lnTo>
                        <a:pt x="237602" y="167951"/>
                      </a:lnTo>
                      <a:lnTo>
                        <a:pt x="0" y="16795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  <p:sp>
            <p:nvSpPr>
              <p:cNvPr id="75" name="文本框 74"/>
              <p:cNvSpPr txBox="1"/>
              <p:nvPr/>
            </p:nvSpPr>
            <p:spPr>
              <a:xfrm>
                <a:off x="1062926" y="1296372"/>
                <a:ext cx="105069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1600">
                    <a:solidFill>
                      <a:schemeClr val="accent2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全年安排</a:t>
                </a:r>
                <a:endParaRPr lang="en-US" altLang="zh-CN" dirty="0"/>
              </a:p>
              <a:p>
                <a:r>
                  <a:rPr lang="zh-CN" altLang="en-US" dirty="0"/>
                  <a:t>公车里程</a:t>
                </a:r>
                <a:endParaRPr lang="zh-CN" altLang="en-US" dirty="0"/>
              </a:p>
            </p:txBody>
          </p:sp>
        </p:grpSp>
        <p:sp>
          <p:nvSpPr>
            <p:cNvPr id="122" name="文本框 121"/>
            <p:cNvSpPr txBox="1"/>
            <p:nvPr/>
          </p:nvSpPr>
          <p:spPr>
            <a:xfrm>
              <a:off x="2191693" y="4852515"/>
              <a:ext cx="7870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XX</a:t>
              </a:r>
              <a:r>
                <a:rPr lang="zh-CN" altLang="en-US" sz="1000" b="1" dirty="0">
                  <a:solidFill>
                    <a:schemeClr val="bg1"/>
                  </a:solidFill>
                  <a:latin typeface="+mn-ea"/>
                </a:rPr>
                <a:t>公里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 rot="5400000">
              <a:off x="1034177" y="5015373"/>
              <a:ext cx="450085" cy="623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sp>
        <p:nvSpPr>
          <p:cNvPr id="136" name="矩形 135"/>
          <p:cNvSpPr/>
          <p:nvPr/>
        </p:nvSpPr>
        <p:spPr>
          <a:xfrm rot="5400000">
            <a:off x="11008619" y="3503831"/>
            <a:ext cx="450085" cy="623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9194167" y="1597267"/>
            <a:ext cx="1805483" cy="741704"/>
            <a:chOff x="9178925" y="1551721"/>
            <a:chExt cx="1805483" cy="741704"/>
          </a:xfrm>
        </p:grpSpPr>
        <p:grpSp>
          <p:nvGrpSpPr>
            <p:cNvPr id="141" name="组合 140"/>
            <p:cNvGrpSpPr/>
            <p:nvPr/>
          </p:nvGrpSpPr>
          <p:grpSpPr>
            <a:xfrm>
              <a:off x="9188189" y="1551721"/>
              <a:ext cx="1796219" cy="741704"/>
              <a:chOff x="9188189" y="1551721"/>
              <a:chExt cx="1796219" cy="741704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9188189" y="1551721"/>
                <a:ext cx="1796219" cy="741704"/>
                <a:chOff x="9509748" y="1802276"/>
                <a:chExt cx="1796219" cy="741704"/>
              </a:xfrm>
            </p:grpSpPr>
            <p:grpSp>
              <p:nvGrpSpPr>
                <p:cNvPr id="85" name="组合 84"/>
                <p:cNvGrpSpPr/>
                <p:nvPr/>
              </p:nvGrpSpPr>
              <p:grpSpPr>
                <a:xfrm>
                  <a:off x="9509748" y="1802276"/>
                  <a:ext cx="718388" cy="678631"/>
                  <a:chOff x="2223806" y="1302658"/>
                  <a:chExt cx="718388" cy="678631"/>
                </a:xfrm>
              </p:grpSpPr>
              <p:sp>
                <p:nvSpPr>
                  <p:cNvPr id="89" name="椭圆 88"/>
                  <p:cNvSpPr/>
                  <p:nvPr/>
                </p:nvSpPr>
                <p:spPr>
                  <a:xfrm>
                    <a:off x="2223806" y="1302658"/>
                    <a:ext cx="678631" cy="678631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  <p:sp>
                <p:nvSpPr>
                  <p:cNvPr id="90" name="等腰三角形 31"/>
                  <p:cNvSpPr/>
                  <p:nvPr/>
                </p:nvSpPr>
                <p:spPr>
                  <a:xfrm flipH="1">
                    <a:off x="2704592" y="1773988"/>
                    <a:ext cx="237602" cy="167951"/>
                  </a:xfrm>
                  <a:custGeom>
                    <a:avLst/>
                    <a:gdLst>
                      <a:gd name="connsiteX0" fmla="*/ 0 w 237602"/>
                      <a:gd name="connsiteY0" fmla="*/ 167951 h 167951"/>
                      <a:gd name="connsiteX1" fmla="*/ 118801 w 237602"/>
                      <a:gd name="connsiteY1" fmla="*/ 0 h 167951"/>
                      <a:gd name="connsiteX2" fmla="*/ 237602 w 237602"/>
                      <a:gd name="connsiteY2" fmla="*/ 167951 h 167951"/>
                      <a:gd name="connsiteX3" fmla="*/ 0 w 237602"/>
                      <a:gd name="connsiteY3" fmla="*/ 167951 h 167951"/>
                      <a:gd name="connsiteX0-1" fmla="*/ 0 w 237602"/>
                      <a:gd name="connsiteY0-2" fmla="*/ 167951 h 167951"/>
                      <a:gd name="connsiteX1-3" fmla="*/ 118801 w 237602"/>
                      <a:gd name="connsiteY1-4" fmla="*/ 0 h 167951"/>
                      <a:gd name="connsiteX2-5" fmla="*/ 237602 w 237602"/>
                      <a:gd name="connsiteY2-6" fmla="*/ 167951 h 167951"/>
                      <a:gd name="connsiteX3-7" fmla="*/ 0 w 237602"/>
                      <a:gd name="connsiteY3-8" fmla="*/ 167951 h 167951"/>
                      <a:gd name="connsiteX0-9" fmla="*/ 0 w 237602"/>
                      <a:gd name="connsiteY0-10" fmla="*/ 167951 h 167951"/>
                      <a:gd name="connsiteX1-11" fmla="*/ 118801 w 237602"/>
                      <a:gd name="connsiteY1-12" fmla="*/ 0 h 167951"/>
                      <a:gd name="connsiteX2-13" fmla="*/ 237602 w 237602"/>
                      <a:gd name="connsiteY2-14" fmla="*/ 167951 h 167951"/>
                      <a:gd name="connsiteX3-15" fmla="*/ 0 w 237602"/>
                      <a:gd name="connsiteY3-16" fmla="*/ 167951 h 167951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237602" h="167951">
                        <a:moveTo>
                          <a:pt x="0" y="167951"/>
                        </a:moveTo>
                        <a:cubicBezTo>
                          <a:pt x="147550" y="115142"/>
                          <a:pt x="79201" y="55984"/>
                          <a:pt x="118801" y="0"/>
                        </a:cubicBezTo>
                        <a:lnTo>
                          <a:pt x="237602" y="167951"/>
                        </a:lnTo>
                        <a:lnTo>
                          <a:pt x="0" y="16795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</p:grpSp>
            <p:sp>
              <p:nvSpPr>
                <p:cNvPr id="87" name="文本框 86"/>
                <p:cNvSpPr txBox="1"/>
                <p:nvPr/>
              </p:nvSpPr>
              <p:spPr>
                <a:xfrm>
                  <a:off x="10188379" y="1959205"/>
                  <a:ext cx="1117588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kumimoji="1" sz="1600">
                      <a:solidFill>
                        <a:schemeClr val="accent2"/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defRPr>
                  </a:lvl1pPr>
                </a:lstStyle>
                <a:p>
                  <a:r>
                    <a:rPr lang="zh-CN" altLang="en-US" dirty="0"/>
                    <a:t>全年完成接待任务</a:t>
                  </a:r>
                  <a:endParaRPr lang="zh-CN" altLang="en-US" dirty="0"/>
                </a:p>
              </p:txBody>
            </p:sp>
          </p:grpSp>
          <p:sp>
            <p:nvSpPr>
              <p:cNvPr id="135" name="矩形 134"/>
              <p:cNvSpPr/>
              <p:nvPr/>
            </p:nvSpPr>
            <p:spPr>
              <a:xfrm rot="5400000">
                <a:off x="10664259" y="1958196"/>
                <a:ext cx="450085" cy="6234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  <p:sp>
          <p:nvSpPr>
            <p:cNvPr id="142" name="文本框 141"/>
            <p:cNvSpPr txBox="1"/>
            <p:nvPr/>
          </p:nvSpPr>
          <p:spPr>
            <a:xfrm>
              <a:off x="9178925" y="1706264"/>
              <a:ext cx="6971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XX</a:t>
              </a:r>
              <a:r>
                <a:rPr lang="zh-CN" altLang="en-US" sz="1100" b="1" dirty="0">
                  <a:solidFill>
                    <a:schemeClr val="bg1"/>
                  </a:solidFill>
                  <a:latin typeface="+mn-ea"/>
                </a:rPr>
                <a:t>次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9620648" y="4921636"/>
            <a:ext cx="1695963" cy="744344"/>
            <a:chOff x="9620648" y="4921636"/>
            <a:chExt cx="1695963" cy="744344"/>
          </a:xfrm>
        </p:grpSpPr>
        <p:grpSp>
          <p:nvGrpSpPr>
            <p:cNvPr id="144" name="组合 143"/>
            <p:cNvGrpSpPr/>
            <p:nvPr/>
          </p:nvGrpSpPr>
          <p:grpSpPr>
            <a:xfrm>
              <a:off x="9631030" y="4921636"/>
              <a:ext cx="1685581" cy="744344"/>
              <a:chOff x="9605513" y="4912823"/>
              <a:chExt cx="1685581" cy="744344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9605513" y="4912823"/>
                <a:ext cx="1685581" cy="744344"/>
                <a:chOff x="9509748" y="1802276"/>
                <a:chExt cx="1685581" cy="744344"/>
              </a:xfrm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9509748" y="1802276"/>
                  <a:ext cx="718388" cy="678631"/>
                  <a:chOff x="2223806" y="1302658"/>
                  <a:chExt cx="718388" cy="678631"/>
                </a:xfrm>
              </p:grpSpPr>
              <p:sp>
                <p:nvSpPr>
                  <p:cNvPr id="104" name="椭圆 103"/>
                  <p:cNvSpPr/>
                  <p:nvPr/>
                </p:nvSpPr>
                <p:spPr>
                  <a:xfrm>
                    <a:off x="2223806" y="1302658"/>
                    <a:ext cx="678631" cy="678631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latin typeface="+mn-ea"/>
                    </a:endParaRPr>
                  </a:p>
                </p:txBody>
              </p:sp>
              <p:sp>
                <p:nvSpPr>
                  <p:cNvPr id="105" name="等腰三角形 31"/>
                  <p:cNvSpPr/>
                  <p:nvPr/>
                </p:nvSpPr>
                <p:spPr>
                  <a:xfrm flipH="1">
                    <a:off x="2704592" y="1773988"/>
                    <a:ext cx="237602" cy="167951"/>
                  </a:xfrm>
                  <a:custGeom>
                    <a:avLst/>
                    <a:gdLst>
                      <a:gd name="connsiteX0" fmla="*/ 0 w 237602"/>
                      <a:gd name="connsiteY0" fmla="*/ 167951 h 167951"/>
                      <a:gd name="connsiteX1" fmla="*/ 118801 w 237602"/>
                      <a:gd name="connsiteY1" fmla="*/ 0 h 167951"/>
                      <a:gd name="connsiteX2" fmla="*/ 237602 w 237602"/>
                      <a:gd name="connsiteY2" fmla="*/ 167951 h 167951"/>
                      <a:gd name="connsiteX3" fmla="*/ 0 w 237602"/>
                      <a:gd name="connsiteY3" fmla="*/ 167951 h 167951"/>
                      <a:gd name="connsiteX0-1" fmla="*/ 0 w 237602"/>
                      <a:gd name="connsiteY0-2" fmla="*/ 167951 h 167951"/>
                      <a:gd name="connsiteX1-3" fmla="*/ 118801 w 237602"/>
                      <a:gd name="connsiteY1-4" fmla="*/ 0 h 167951"/>
                      <a:gd name="connsiteX2-5" fmla="*/ 237602 w 237602"/>
                      <a:gd name="connsiteY2-6" fmla="*/ 167951 h 167951"/>
                      <a:gd name="connsiteX3-7" fmla="*/ 0 w 237602"/>
                      <a:gd name="connsiteY3-8" fmla="*/ 167951 h 167951"/>
                      <a:gd name="connsiteX0-9" fmla="*/ 0 w 237602"/>
                      <a:gd name="connsiteY0-10" fmla="*/ 167951 h 167951"/>
                      <a:gd name="connsiteX1-11" fmla="*/ 118801 w 237602"/>
                      <a:gd name="connsiteY1-12" fmla="*/ 0 h 167951"/>
                      <a:gd name="connsiteX2-13" fmla="*/ 237602 w 237602"/>
                      <a:gd name="connsiteY2-14" fmla="*/ 167951 h 167951"/>
                      <a:gd name="connsiteX3-15" fmla="*/ 0 w 237602"/>
                      <a:gd name="connsiteY3-16" fmla="*/ 167951 h 167951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237602" h="167951">
                        <a:moveTo>
                          <a:pt x="0" y="167951"/>
                        </a:moveTo>
                        <a:cubicBezTo>
                          <a:pt x="147550" y="115142"/>
                          <a:pt x="79201" y="55984"/>
                          <a:pt x="118801" y="0"/>
                        </a:cubicBezTo>
                        <a:lnTo>
                          <a:pt x="237602" y="167951"/>
                        </a:lnTo>
                        <a:lnTo>
                          <a:pt x="0" y="16795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</p:grpSp>
            <p:sp>
              <p:nvSpPr>
                <p:cNvPr id="102" name="文本框 101"/>
                <p:cNvSpPr txBox="1"/>
                <p:nvPr/>
              </p:nvSpPr>
              <p:spPr>
                <a:xfrm>
                  <a:off x="10143001" y="1961845"/>
                  <a:ext cx="1052328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kumimoji="1" sz="1600">
                      <a:solidFill>
                        <a:schemeClr val="accent2"/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defRPr>
                  </a:lvl1pPr>
                </a:lstStyle>
                <a:p>
                  <a:r>
                    <a:rPr lang="zh-CN" altLang="en-US" dirty="0"/>
                    <a:t>全年安排员工福利</a:t>
                  </a:r>
                  <a:endParaRPr lang="zh-CN" altLang="en-US" dirty="0"/>
                </a:p>
              </p:txBody>
            </p:sp>
          </p:grpSp>
          <p:sp>
            <p:nvSpPr>
              <p:cNvPr id="137" name="矩形 136"/>
              <p:cNvSpPr/>
              <p:nvPr/>
            </p:nvSpPr>
            <p:spPr>
              <a:xfrm rot="5400000">
                <a:off x="10986249" y="5312269"/>
                <a:ext cx="450085" cy="6234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  <p:sp>
          <p:nvSpPr>
            <p:cNvPr id="125" name="文本框 124"/>
            <p:cNvSpPr txBox="1"/>
            <p:nvPr/>
          </p:nvSpPr>
          <p:spPr>
            <a:xfrm>
              <a:off x="9620648" y="5078141"/>
              <a:ext cx="6971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XX</a:t>
              </a:r>
              <a:r>
                <a:rPr lang="zh-CN" altLang="en-US" sz="1100" b="1" dirty="0">
                  <a:solidFill>
                    <a:schemeClr val="bg1"/>
                  </a:solidFill>
                  <a:latin typeface="+mn-ea"/>
                </a:rPr>
                <a:t>次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21" name="文本框 120"/>
          <p:cNvSpPr txBox="1"/>
          <p:nvPr/>
        </p:nvSpPr>
        <p:spPr>
          <a:xfrm>
            <a:off x="1842379" y="3074073"/>
            <a:ext cx="692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1100" b="1" dirty="0">
                <a:solidFill>
                  <a:schemeClr val="bg1"/>
                </a:solidFill>
                <a:latin typeface="+mn-ea"/>
              </a:rPr>
              <a:t>个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49" name="图片 148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0" y="5274904"/>
            <a:ext cx="2312010" cy="1583096"/>
          </a:xfrm>
          <a:custGeom>
            <a:avLst/>
            <a:gdLst>
              <a:gd name="connsiteX0" fmla="*/ 0 w 2312010"/>
              <a:gd name="connsiteY0" fmla="*/ 0 h 1583096"/>
              <a:gd name="connsiteX1" fmla="*/ 2312010 w 2312010"/>
              <a:gd name="connsiteY1" fmla="*/ 0 h 1583096"/>
              <a:gd name="connsiteX2" fmla="*/ 2312010 w 2312010"/>
              <a:gd name="connsiteY2" fmla="*/ 1583096 h 1583096"/>
              <a:gd name="connsiteX3" fmla="*/ 0 w 2312010"/>
              <a:gd name="connsiteY3" fmla="*/ 1583096 h 158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2010" h="1583096">
                <a:moveTo>
                  <a:pt x="0" y="0"/>
                </a:moveTo>
                <a:lnTo>
                  <a:pt x="2312010" y="0"/>
                </a:lnTo>
                <a:lnTo>
                  <a:pt x="2312010" y="1583096"/>
                </a:lnTo>
                <a:lnTo>
                  <a:pt x="0" y="1583096"/>
                </a:lnTo>
                <a:close/>
              </a:path>
            </a:pathLst>
          </a:custGeom>
        </p:spPr>
      </p:pic>
      <p:grpSp>
        <p:nvGrpSpPr>
          <p:cNvPr id="150" name="组合 149"/>
          <p:cNvGrpSpPr/>
          <p:nvPr/>
        </p:nvGrpSpPr>
        <p:grpSpPr>
          <a:xfrm>
            <a:off x="684818" y="97130"/>
            <a:ext cx="3812375" cy="840453"/>
            <a:chOff x="684818" y="97130"/>
            <a:chExt cx="3812375" cy="840453"/>
          </a:xfrm>
        </p:grpSpPr>
        <p:grpSp>
          <p:nvGrpSpPr>
            <p:cNvPr id="151" name="组合 150"/>
            <p:cNvGrpSpPr/>
            <p:nvPr/>
          </p:nvGrpSpPr>
          <p:grpSpPr>
            <a:xfrm rot="20554179" flipV="1">
              <a:off x="684818" y="97130"/>
              <a:ext cx="815867" cy="840453"/>
              <a:chOff x="3012113" y="3715551"/>
              <a:chExt cx="1047201" cy="1078759"/>
            </a:xfrm>
          </p:grpSpPr>
          <p:sp>
            <p:nvSpPr>
              <p:cNvPr id="153" name="椭圆 152"/>
              <p:cNvSpPr/>
              <p:nvPr/>
            </p:nvSpPr>
            <p:spPr>
              <a:xfrm>
                <a:off x="3017344" y="3753620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177800" dir="2700000" algn="tl" rotWithShape="0">
                  <a:schemeClr val="accent2">
                    <a:alpha val="6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3018993" y="3752586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D2FEB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03200" dist="330200" dir="2100000" sx="79000" sy="79000" algn="tl" rotWithShape="0">
                  <a:sysClr val="window" lastClr="FFFFFF">
                    <a:alpha val="57000"/>
                  </a:sys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3012113" y="3753989"/>
                <a:ext cx="1040321" cy="104032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gradFill>
                  <a:gsLst>
                    <a:gs pos="4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177800" dist="50800" dir="2700000">
                  <a:schemeClr val="accent2">
                    <a:lumMod val="20000"/>
                    <a:lumOff val="80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3097968" y="3715551"/>
                <a:ext cx="924981" cy="981380"/>
              </a:xfrm>
              <a:prstGeom prst="ellipse">
                <a:avLst/>
              </a:prstGeom>
              <a:gradFill flip="none" rotWithShape="1">
                <a:gsLst>
                  <a:gs pos="50000">
                    <a:sysClr val="window" lastClr="FFFFFF"/>
                  </a:gs>
                  <a:gs pos="100000">
                    <a:schemeClr val="accent2"/>
                  </a:gs>
                </a:gsLst>
                <a:path path="circle">
                  <a:fillToRect l="50000" t="-80000" r="50000" b="18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>
                <a:outerShdw blurRad="203200" dist="177800" dir="1500000" sx="85000" sy="85000" algn="tl" rotWithShape="0">
                  <a:schemeClr val="accent1">
                    <a:alpha val="74000"/>
                  </a:schemeClr>
                </a:outerShdw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04800" dir="2700000" algn="tl" rotWithShape="0">
                      <a:prstClr val="white"/>
                    </a:outerShdw>
                  </a:effectLst>
                  <a:uLnTx/>
                  <a:uFillTx/>
                  <a:latin typeface="阿里巴巴普惠体 L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152" name="文本框 151"/>
            <p:cNvSpPr txBox="1"/>
            <p:nvPr/>
          </p:nvSpPr>
          <p:spPr>
            <a:xfrm>
              <a:off x="970174" y="408818"/>
              <a:ext cx="35270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重点工作完成情况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 rot="7326227">
            <a:off x="8056755" y="4108907"/>
            <a:ext cx="450422" cy="461311"/>
            <a:chOff x="2968600" y="3051200"/>
            <a:chExt cx="1046312" cy="1053648"/>
          </a:xfrm>
        </p:grpSpPr>
        <p:sp>
          <p:nvSpPr>
            <p:cNvPr id="158" name="椭圆 157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 rot="7326227">
            <a:off x="3925810" y="2179808"/>
            <a:ext cx="313275" cy="320849"/>
            <a:chOff x="2968600" y="3051200"/>
            <a:chExt cx="1046312" cy="1053648"/>
          </a:xfrm>
        </p:grpSpPr>
        <p:sp>
          <p:nvSpPr>
            <p:cNvPr id="163" name="椭圆 162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65" name="椭圆 164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66" name="椭圆 165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 rot="7326227">
            <a:off x="4402472" y="5089688"/>
            <a:ext cx="679985" cy="696424"/>
            <a:chOff x="2968600" y="3051200"/>
            <a:chExt cx="1046312" cy="1053648"/>
          </a:xfrm>
        </p:grpSpPr>
        <p:sp>
          <p:nvSpPr>
            <p:cNvPr id="168" name="椭圆 167"/>
            <p:cNvSpPr/>
            <p:nvPr/>
          </p:nvSpPr>
          <p:spPr>
            <a:xfrm>
              <a:off x="2968600" y="30629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177800" dir="2700000" algn="tl" rotWithShape="0">
                <a:schemeClr val="accent1">
                  <a:alpha val="6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>
              <a:off x="2974591" y="3056938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D2FEB">
                      <a:lumMod val="30000"/>
                      <a:lumOff val="7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03200" dist="330200" dir="2100000" sx="79000" sy="79000" algn="tl" rotWithShape="0">
                <a:sysClr val="window" lastClr="FFFFFF">
                  <a:alpha val="57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>
              <a:off x="2969604" y="3064527"/>
              <a:ext cx="1040321" cy="10403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gradFill>
                <a:gsLst>
                  <a:gs pos="45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innerShdw blurRad="177800" dist="50800" dir="2700000">
                <a:schemeClr val="accent2">
                  <a:lumMod val="20000"/>
                  <a:lumOff val="8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  <p:sp>
          <p:nvSpPr>
            <p:cNvPr id="171" name="椭圆 170"/>
            <p:cNvSpPr/>
            <p:nvPr/>
          </p:nvSpPr>
          <p:spPr>
            <a:xfrm>
              <a:off x="3033305" y="3051200"/>
              <a:ext cx="924981" cy="98138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/>
                </a:gs>
                <a:gs pos="100000">
                  <a:schemeClr val="accent1"/>
                </a:gs>
              </a:gsLst>
              <a:path path="circle">
                <a:fillToRect l="50000" t="-80000" r="50000" b="18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>
              <a:outerShdw blurRad="203200" dist="177800" dir="1500000" sx="85000" sy="85000" algn="tl" rotWithShape="0">
                <a:schemeClr val="accent1">
                  <a:alpha val="74000"/>
                </a:schemeClr>
              </a:outerShdw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04800" dir="2700000" algn="tl" rotWithShape="0">
                    <a:prstClr val="white"/>
                  </a:outerShdw>
                </a:effectLst>
                <a:uLnTx/>
                <a:uFillTx/>
                <a:latin typeface="阿里巴巴普惠体 L"/>
                <a:ea typeface="阿里巴巴普惠体 M"/>
                <a:cs typeface="+mn-cs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5.2.10"/>
</p:tagLst>
</file>

<file path=ppt/tags/tag2.xml><?xml version="1.0" encoding="utf-8"?>
<p:tagLst xmlns:p="http://schemas.openxmlformats.org/presentationml/2006/main">
  <p:tag name="ISLIDE.ICON" val="#177599;#165662;#165662;#163994;#163994;#107974;#108485;"/>
</p:tagLst>
</file>

<file path=ppt/tags/tag3.xml><?xml version="1.0" encoding="utf-8"?>
<p:tagLst xmlns:p="http://schemas.openxmlformats.org/presentationml/2006/main">
  <p:tag name="ISLIDE.ICON" val="#177599;"/>
</p:tagLst>
</file>

<file path=ppt/tags/tag4.xml><?xml version="1.0" encoding="utf-8"?>
<p:tagLst xmlns:p="http://schemas.openxmlformats.org/presentationml/2006/main">
  <p:tag name="ISLIDE.ICON" val="#177599;"/>
</p:tagLst>
</file>

<file path=ppt/tags/tag5.xml><?xml version="1.0" encoding="utf-8"?>
<p:tagLst xmlns:p="http://schemas.openxmlformats.org/presentationml/2006/main">
  <p:tag name="ISLIDE.ICON" val="#95833;#96405;#118753;"/>
</p:tagLst>
</file>

<file path=ppt/tags/tag6.xml><?xml version="1.0" encoding="utf-8"?>
<p:tagLst xmlns:p="http://schemas.openxmlformats.org/presentationml/2006/main">
  <p:tag name="PA" val="v5.2.10"/>
</p:tagLst>
</file>

<file path=ppt/theme/theme1.xml><?xml version="1.0" encoding="utf-8"?>
<a:theme xmlns:a="http://schemas.openxmlformats.org/drawingml/2006/main" name="1_Office 主题​​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DAC1"/>
      </a:accent1>
      <a:accent2>
        <a:srgbClr val="97B525"/>
      </a:accent2>
      <a:accent3>
        <a:srgbClr val="DAC19B"/>
      </a:accent3>
      <a:accent4>
        <a:srgbClr val="FFFFFF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锐字云字库综艺GB"/>
        <a:cs typeface=""/>
      </a:majorFont>
      <a:minorFont>
        <a:latin typeface="等线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2761</Words>
  <Application>WPS 演示</Application>
  <PresentationFormat>宽屏</PresentationFormat>
  <Paragraphs>503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54" baseType="lpstr">
      <vt:lpstr>Arial</vt:lpstr>
      <vt:lpstr>宋体</vt:lpstr>
      <vt:lpstr>Wingdings</vt:lpstr>
      <vt:lpstr>OPPOSans R</vt:lpstr>
      <vt:lpstr>OPPOSans B</vt:lpstr>
      <vt:lpstr>Menk Amglang Tig</vt:lpstr>
      <vt:lpstr>阿里巴巴普惠体 L</vt:lpstr>
      <vt:lpstr>阿里巴巴普惠体 M</vt:lpstr>
      <vt:lpstr>OPPOSans R</vt:lpstr>
      <vt:lpstr>Times New Roman</vt:lpstr>
      <vt:lpstr>锐字云字库综艺GB</vt:lpstr>
      <vt:lpstr>等线</vt:lpstr>
      <vt:lpstr>阿里巴巴普惠体 H</vt:lpstr>
      <vt:lpstr>OPPOSans B</vt:lpstr>
      <vt:lpstr>锐字云字库综艺GB</vt:lpstr>
      <vt:lpstr>微软雅黑</vt:lpstr>
      <vt:lpstr>Arial Unicode MS</vt:lpstr>
      <vt:lpstr>阿里巴巴普惠体 R</vt:lpstr>
      <vt:lpstr>黑体</vt:lpstr>
      <vt:lpstr>阿里巴巴普惠体 2.0 105 Heavy</vt:lpstr>
      <vt:lpstr>阿里巴巴普惠体 2.0 35 Thin</vt:lpstr>
      <vt:lpstr>江城律动宋</vt:lpstr>
      <vt:lpstr>演示新手书</vt:lpstr>
      <vt:lpstr>阿里巴巴普惠体</vt:lpstr>
      <vt:lpstr>等线 Light</vt:lpstr>
      <vt:lpstr>OPPOSans R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薄荷绿小清新房地产行政管理部年度工作总结ppt模板</dc:title>
  <dc:creator>花花</dc:creator>
  <cp:keywords>稿定年终PPT模板大赛</cp:keywords>
  <dc:description>www.51pptmoban.com</dc:description>
  <cp:lastModifiedBy>铭</cp:lastModifiedBy>
  <cp:revision>180</cp:revision>
  <dcterms:created xsi:type="dcterms:W3CDTF">2021-10-29T02:11:00Z</dcterms:created>
  <dcterms:modified xsi:type="dcterms:W3CDTF">2022-02-28T06:00:42Z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F1E7BF8ED0E74A46BC555787588269F5</vt:lpwstr>
  </property>
  <property fmtid="{D5CDD505-2E9C-101B-9397-08002B2CF9AE}" pid="3" name="KSOProductBuildVer">
    <vt:lpwstr>2052-11.1.0.11194</vt:lpwstr>
  </property>
</Properties>
</file>