
<file path=[Content_Types].xml><?xml version="1.0" encoding="utf-8"?>
<Types xmlns="http://schemas.openxmlformats.org/package/2006/content-types">
  <Default Extension="jpeg" ContentType="image/jpeg"/>
  <Default Extension="JPG" ContentType="image/.jp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89" r:id="rId3"/>
    <p:sldId id="260" r:id="rId5"/>
    <p:sldId id="261" r:id="rId6"/>
    <p:sldId id="266" r:id="rId7"/>
    <p:sldId id="267" r:id="rId8"/>
    <p:sldId id="268" r:id="rId9"/>
    <p:sldId id="269" r:id="rId10"/>
    <p:sldId id="262" r:id="rId11"/>
    <p:sldId id="284" r:id="rId12"/>
    <p:sldId id="271" r:id="rId13"/>
    <p:sldId id="272" r:id="rId14"/>
    <p:sldId id="274" r:id="rId15"/>
    <p:sldId id="275" r:id="rId16"/>
    <p:sldId id="276" r:id="rId17"/>
    <p:sldId id="278" r:id="rId18"/>
    <p:sldId id="263" r:id="rId19"/>
    <p:sldId id="279" r:id="rId20"/>
    <p:sldId id="287" r:id="rId21"/>
    <p:sldId id="286" r:id="rId22"/>
    <p:sldId id="280" r:id="rId23"/>
    <p:sldId id="264" r:id="rId24"/>
    <p:sldId id="281" r:id="rId25"/>
    <p:sldId id="265" r:id="rId26"/>
    <p:sldId id="285" r:id="rId27"/>
    <p:sldId id="288" r:id="rId28"/>
  </p:sldIdLst>
  <p:sldSz cx="12192000" cy="6858000"/>
  <p:notesSz cx="6858000" cy="9144000"/>
  <p:custDataLst>
    <p:tags r:id="rId32"/>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9C176"/>
    <a:srgbClr val="199D5D"/>
    <a:srgbClr val="F7F7F7"/>
    <a:srgbClr val="16834F"/>
    <a:srgbClr val="2AC979"/>
    <a:srgbClr val="F1F1F1"/>
    <a:srgbClr val="F8F8F8"/>
    <a:srgbClr val="444C66"/>
    <a:srgbClr val="F2F8F8"/>
    <a:srgbClr val="22BA6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324" autoAdjust="0"/>
    <p:restoredTop sz="94660"/>
  </p:normalViewPr>
  <p:slideViewPr>
    <p:cSldViewPr snapToGrid="0">
      <p:cViewPr varScale="1">
        <p:scale>
          <a:sx n="89" d="100"/>
          <a:sy n="89" d="100"/>
        </p:scale>
        <p:origin x="202" y="53"/>
      </p:cViewPr>
      <p:guideLst>
        <p:guide orient="horz" pos="527"/>
        <p:guide pos="551"/>
        <p:guide pos="7129"/>
        <p:guide orient="horz" pos="3748"/>
      </p:guideLst>
    </p:cSldViewPr>
  </p:slideViewPr>
  <p:notesTextViewPr>
    <p:cViewPr>
      <p:scale>
        <a:sx n="1" d="1"/>
        <a:sy n="1" d="1"/>
      </p:scale>
      <p:origin x="0" y="0"/>
    </p:cViewPr>
  </p:notesTextViewPr>
  <p:sorterViewPr>
    <p:cViewPr>
      <p:scale>
        <a:sx n="100" d="100"/>
        <a:sy n="100" d="100"/>
      </p:scale>
      <p:origin x="0" y="-4162"/>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2" Type="http://schemas.openxmlformats.org/officeDocument/2006/relationships/tags" Target="tags/tag1.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85E012-C334-402D-B613-AF231B29B06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DA24FEC-7483-462E-BE7F-85BB0E7286F8}"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5DA24FEC-7483-462E-BE7F-85BB0E7286F8}"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showMasterSp="0">
  <p:cSld name="1_标题幻灯片">
    <p:bg>
      <p:bgRef idx="1001">
        <a:schemeClr val="bg1"/>
      </p:bgRef>
    </p:bg>
    <p:spTree>
      <p:nvGrpSpPr>
        <p:cNvPr id="1" name=""/>
        <p:cNvGrpSpPr/>
        <p:nvPr/>
      </p:nvGrpSpPr>
      <p:grpSpPr>
        <a:xfrm>
          <a:off x="0" y="0"/>
          <a:ext cx="0" cy="0"/>
          <a:chOff x="0" y="0"/>
          <a:chExt cx="0" cy="0"/>
        </a:xfrm>
      </p:grpSpPr>
      <p:sp>
        <p:nvSpPr>
          <p:cNvPr id="2" name="矩形 1"/>
          <p:cNvSpPr/>
          <p:nvPr userDrawn="1"/>
        </p:nvSpPr>
        <p:spPr>
          <a:xfrm>
            <a:off x="0" y="0"/>
            <a:ext cx="12192000" cy="68558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showMasterSp="0">
  <p:cSld name="4_标题幻灯片">
    <p:bg>
      <p:bgRef idx="1001">
        <a:schemeClr val="bg1"/>
      </p:bgRef>
    </p:bg>
    <p:spTree>
      <p:nvGrpSpPr>
        <p:cNvPr id="1" name=""/>
        <p:cNvGrpSpPr/>
        <p:nvPr/>
      </p:nvGrpSpPr>
      <p:grpSpPr>
        <a:xfrm>
          <a:off x="0" y="0"/>
          <a:ext cx="0" cy="0"/>
          <a:chOff x="0" y="0"/>
          <a:chExt cx="0" cy="0"/>
        </a:xfrm>
      </p:grpSpPr>
      <p:sp>
        <p:nvSpPr>
          <p:cNvPr id="2" name="矩形 1"/>
          <p:cNvSpPr/>
          <p:nvPr userDrawn="1"/>
        </p:nvSpPr>
        <p:spPr>
          <a:xfrm>
            <a:off x="0" y="0"/>
            <a:ext cx="12192000" cy="6855828"/>
          </a:xfrm>
          <a:prstGeom prst="rect">
            <a:avLst/>
          </a:prstGeom>
          <a:solidFill>
            <a:srgbClr val="F2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2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sldLayout>
</file>

<file path=ppt/slideMasters/_rels/slideMaster1.xml.rels><?xml version="1.0" encoding="UTF-8" standalone="yes"?>
<Relationships xmlns="http://schemas.openxmlformats.org/package/2006/relationships"><Relationship Id="rId5" Type="http://schemas.openxmlformats.org/officeDocument/2006/relationships/theme" Target="../theme/theme1.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799"/>
            <a:ext cx="3556000" cy="230704"/>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endParaRPr lang="zh-CN" altLang="en-US" sz="300" dirty="0">
              <a:solidFill>
                <a:schemeClr val="bg1"/>
              </a:solidFill>
              <a:latin typeface="微软雅黑" panose="020B0503020204020204" pitchFamily="34" charset="-122"/>
              <a:ea typeface="微软雅黑" panose="020B0503020204020204" pitchFamily="34" charset="-122"/>
              <a:sym typeface="+mn-ea"/>
            </a:endParaRP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endParaRPr lang="en-US" altLang="zh-CN" sz="600" dirty="0">
              <a:solidFill>
                <a:schemeClr val="bg1"/>
              </a:solidFill>
              <a:latin typeface="微软雅黑" panose="020B0503020204020204" pitchFamily="34" charset="-122"/>
              <a:ea typeface="微软雅黑" panose="020B0503020204020204" pitchFamily="34" charset="-122"/>
              <a:sym typeface="+mn-ea"/>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image" Target="../media/image1.tiff"/></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2.tiff"/></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image" Target="../media/image3.tiff"/></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4.tiff"/></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image" Target="../media/image5.tiff"/></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6.tif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1" cstate="screen">
            <a:duotone>
              <a:prstClr val="black"/>
              <a:schemeClr val="accent5">
                <a:tint val="45000"/>
                <a:satMod val="400000"/>
              </a:schemeClr>
            </a:duotone>
          </a:blip>
          <a:stretch>
            <a:fillRect/>
          </a:stretch>
        </p:blipFill>
        <p:spPr>
          <a:xfrm flipH="1">
            <a:off x="0" y="0"/>
            <a:ext cx="12192000" cy="6853656"/>
          </a:xfrm>
          <a:prstGeom prst="rect">
            <a:avLst/>
          </a:prstGeom>
        </p:spPr>
      </p:pic>
      <p:sp>
        <p:nvSpPr>
          <p:cNvPr id="15" name="矩形 14"/>
          <p:cNvSpPr/>
          <p:nvPr/>
        </p:nvSpPr>
        <p:spPr>
          <a:xfrm>
            <a:off x="0" y="6199146"/>
            <a:ext cx="12192000" cy="658854"/>
          </a:xfrm>
          <a:prstGeom prst="rect">
            <a:avLst/>
          </a:prstGeom>
          <a:solidFill>
            <a:srgbClr val="F2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grpSp>
        <p:nvGrpSpPr>
          <p:cNvPr id="46" name="组合 45"/>
          <p:cNvGrpSpPr/>
          <p:nvPr/>
        </p:nvGrpSpPr>
        <p:grpSpPr>
          <a:xfrm>
            <a:off x="6440200" y="4121038"/>
            <a:ext cx="1317969" cy="351076"/>
            <a:chOff x="1112564" y="3880070"/>
            <a:chExt cx="1317969" cy="351076"/>
          </a:xfrm>
        </p:grpSpPr>
        <p:grpSp>
          <p:nvGrpSpPr>
            <p:cNvPr id="41" name="图形 32" descr="用户"/>
            <p:cNvGrpSpPr/>
            <p:nvPr/>
          </p:nvGrpSpPr>
          <p:grpSpPr>
            <a:xfrm>
              <a:off x="1112564" y="3881961"/>
              <a:ext cx="328645" cy="349185"/>
              <a:chOff x="4375207" y="-1481717"/>
              <a:chExt cx="609600" cy="647700"/>
            </a:xfrm>
            <a:gradFill>
              <a:gsLst>
                <a:gs pos="0">
                  <a:srgbClr val="F2F8F8"/>
                </a:gs>
                <a:gs pos="100000">
                  <a:srgbClr val="F2F8F8">
                    <a:alpha val="0"/>
                  </a:srgbClr>
                </a:gs>
              </a:gsLst>
              <a:lin ang="0" scaled="1"/>
            </a:gradFill>
          </p:grpSpPr>
          <p:sp>
            <p:nvSpPr>
              <p:cNvPr id="42" name="任意形状 41"/>
              <p:cNvSpPr/>
              <p:nvPr/>
            </p:nvSpPr>
            <p:spPr>
              <a:xfrm>
                <a:off x="4527607" y="-1481717"/>
                <a:ext cx="304800" cy="304800"/>
              </a:xfrm>
              <a:custGeom>
                <a:avLst/>
                <a:gdLst>
                  <a:gd name="connsiteX0" fmla="*/ 304800 w 304800"/>
                  <a:gd name="connsiteY0" fmla="*/ 152400 h 304800"/>
                  <a:gd name="connsiteX1" fmla="*/ 152400 w 304800"/>
                  <a:gd name="connsiteY1" fmla="*/ 304800 h 304800"/>
                  <a:gd name="connsiteX2" fmla="*/ 0 w 304800"/>
                  <a:gd name="connsiteY2" fmla="*/ 152400 h 304800"/>
                  <a:gd name="connsiteX3" fmla="*/ 152400 w 304800"/>
                  <a:gd name="connsiteY3" fmla="*/ 0 h 304800"/>
                  <a:gd name="connsiteX4" fmla="*/ 304800 w 304800"/>
                  <a:gd name="connsiteY4" fmla="*/ 152400 h 30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800" h="304800">
                    <a:moveTo>
                      <a:pt x="304800" y="152400"/>
                    </a:moveTo>
                    <a:cubicBezTo>
                      <a:pt x="304800" y="236568"/>
                      <a:pt x="236568" y="304800"/>
                      <a:pt x="152400" y="304800"/>
                    </a:cubicBezTo>
                    <a:cubicBezTo>
                      <a:pt x="68232" y="304800"/>
                      <a:pt x="0" y="236568"/>
                      <a:pt x="0" y="152400"/>
                    </a:cubicBezTo>
                    <a:cubicBezTo>
                      <a:pt x="0" y="68232"/>
                      <a:pt x="68232" y="0"/>
                      <a:pt x="152400" y="0"/>
                    </a:cubicBezTo>
                    <a:cubicBezTo>
                      <a:pt x="236568" y="0"/>
                      <a:pt x="304800" y="68232"/>
                      <a:pt x="304800" y="152400"/>
                    </a:cubicBezTo>
                    <a:close/>
                  </a:path>
                </a:pathLst>
              </a:custGeom>
              <a:grpFill/>
              <a:ln w="9525" cap="flat">
                <a:noFill/>
                <a:prstDash val="solid"/>
                <a:miter/>
              </a:ln>
            </p:spPr>
            <p:txBody>
              <a:bodyPr rtlCol="0" anchor="ctr"/>
              <a:lstStyle/>
              <a:p>
                <a:endParaRPr lang="zh-CN" altLang="en-US">
                  <a:cs typeface="+mn-ea"/>
                  <a:sym typeface="+mn-lt"/>
                </a:endParaRPr>
              </a:p>
            </p:txBody>
          </p:sp>
          <p:sp>
            <p:nvSpPr>
              <p:cNvPr id="43" name="任意形状 42"/>
              <p:cNvSpPr/>
              <p:nvPr/>
            </p:nvSpPr>
            <p:spPr>
              <a:xfrm>
                <a:off x="4375207" y="-1138817"/>
                <a:ext cx="609600" cy="304800"/>
              </a:xfrm>
              <a:custGeom>
                <a:avLst/>
                <a:gdLst>
                  <a:gd name="connsiteX0" fmla="*/ 609600 w 609600"/>
                  <a:gd name="connsiteY0" fmla="*/ 304800 h 304800"/>
                  <a:gd name="connsiteX1" fmla="*/ 609600 w 609600"/>
                  <a:gd name="connsiteY1" fmla="*/ 152400 h 304800"/>
                  <a:gd name="connsiteX2" fmla="*/ 579120 w 609600"/>
                  <a:gd name="connsiteY2" fmla="*/ 91440 h 304800"/>
                  <a:gd name="connsiteX3" fmla="*/ 430530 w 609600"/>
                  <a:gd name="connsiteY3" fmla="*/ 19050 h 304800"/>
                  <a:gd name="connsiteX4" fmla="*/ 304800 w 609600"/>
                  <a:gd name="connsiteY4" fmla="*/ 0 h 304800"/>
                  <a:gd name="connsiteX5" fmla="*/ 179070 w 609600"/>
                  <a:gd name="connsiteY5" fmla="*/ 19050 h 304800"/>
                  <a:gd name="connsiteX6" fmla="*/ 30480 w 609600"/>
                  <a:gd name="connsiteY6" fmla="*/ 91440 h 304800"/>
                  <a:gd name="connsiteX7" fmla="*/ 0 w 609600"/>
                  <a:gd name="connsiteY7" fmla="*/ 152400 h 304800"/>
                  <a:gd name="connsiteX8" fmla="*/ 0 w 609600"/>
                  <a:gd name="connsiteY8" fmla="*/ 304800 h 304800"/>
                  <a:gd name="connsiteX9" fmla="*/ 609600 w 609600"/>
                  <a:gd name="connsiteY9" fmla="*/ 30480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9600" h="304800">
                    <a:moveTo>
                      <a:pt x="609600" y="304800"/>
                    </a:moveTo>
                    <a:lnTo>
                      <a:pt x="609600" y="152400"/>
                    </a:lnTo>
                    <a:cubicBezTo>
                      <a:pt x="609600" y="129540"/>
                      <a:pt x="598170" y="106680"/>
                      <a:pt x="579120" y="91440"/>
                    </a:cubicBezTo>
                    <a:cubicBezTo>
                      <a:pt x="537210" y="57150"/>
                      <a:pt x="483870" y="34290"/>
                      <a:pt x="430530" y="19050"/>
                    </a:cubicBezTo>
                    <a:cubicBezTo>
                      <a:pt x="392430" y="7620"/>
                      <a:pt x="350520" y="0"/>
                      <a:pt x="304800" y="0"/>
                    </a:cubicBezTo>
                    <a:cubicBezTo>
                      <a:pt x="262890" y="0"/>
                      <a:pt x="220980" y="7620"/>
                      <a:pt x="179070" y="19050"/>
                    </a:cubicBezTo>
                    <a:cubicBezTo>
                      <a:pt x="125730" y="34290"/>
                      <a:pt x="72390" y="60960"/>
                      <a:pt x="30480" y="91440"/>
                    </a:cubicBezTo>
                    <a:cubicBezTo>
                      <a:pt x="11430" y="106680"/>
                      <a:pt x="0" y="129540"/>
                      <a:pt x="0" y="152400"/>
                    </a:cubicBezTo>
                    <a:lnTo>
                      <a:pt x="0" y="304800"/>
                    </a:lnTo>
                    <a:lnTo>
                      <a:pt x="609600" y="304800"/>
                    </a:lnTo>
                    <a:close/>
                  </a:path>
                </a:pathLst>
              </a:custGeom>
              <a:grpFill/>
              <a:ln w="9525" cap="flat">
                <a:noFill/>
                <a:prstDash val="solid"/>
                <a:miter/>
              </a:ln>
            </p:spPr>
            <p:txBody>
              <a:bodyPr rtlCol="0" anchor="ctr"/>
              <a:lstStyle/>
              <a:p>
                <a:endParaRPr lang="zh-CN" altLang="en-US">
                  <a:cs typeface="+mn-ea"/>
                  <a:sym typeface="+mn-lt"/>
                </a:endParaRPr>
              </a:p>
            </p:txBody>
          </p:sp>
        </p:grpSp>
        <p:sp>
          <p:nvSpPr>
            <p:cNvPr id="44" name="文本框 43"/>
            <p:cNvSpPr txBox="1"/>
            <p:nvPr/>
          </p:nvSpPr>
          <p:spPr>
            <a:xfrm>
              <a:off x="1507650" y="3880070"/>
              <a:ext cx="922883" cy="346366"/>
            </a:xfrm>
            <a:prstGeom prst="rect">
              <a:avLst/>
            </a:prstGeom>
            <a:noFill/>
          </p:spPr>
          <p:txBody>
            <a:bodyPr wrap="square" rtlCol="0">
              <a:spAutoFit/>
            </a:bodyPr>
            <a:lstStyle/>
            <a:p>
              <a:r>
                <a:rPr kumimoji="1" lang="zh-CN" altLang="en-US" sz="1600" b="1" dirty="0" smtClean="0">
                  <a:solidFill>
                    <a:schemeClr val="bg1"/>
                  </a:solidFill>
                  <a:cs typeface="+mn-ea"/>
                  <a:sym typeface="+mn-lt"/>
                </a:rPr>
                <a:t>姓名栏</a:t>
              </a:r>
              <a:endParaRPr kumimoji="1" lang="zh-CN" altLang="en-US" sz="1600" b="1" dirty="0">
                <a:solidFill>
                  <a:schemeClr val="bg1"/>
                </a:solidFill>
                <a:cs typeface="+mn-ea"/>
                <a:sym typeface="+mn-lt"/>
              </a:endParaRPr>
            </a:p>
          </p:txBody>
        </p:sp>
      </p:grpSp>
      <p:grpSp>
        <p:nvGrpSpPr>
          <p:cNvPr id="47" name="组合 46"/>
          <p:cNvGrpSpPr/>
          <p:nvPr/>
        </p:nvGrpSpPr>
        <p:grpSpPr>
          <a:xfrm>
            <a:off x="8219024" y="4121230"/>
            <a:ext cx="2021139" cy="350884"/>
            <a:chOff x="3242517" y="3880262"/>
            <a:chExt cx="2021139" cy="350884"/>
          </a:xfrm>
        </p:grpSpPr>
        <p:grpSp>
          <p:nvGrpSpPr>
            <p:cNvPr id="36" name="图形 34" descr="夹页日历"/>
            <p:cNvGrpSpPr/>
            <p:nvPr/>
          </p:nvGrpSpPr>
          <p:grpSpPr>
            <a:xfrm>
              <a:off x="3242517" y="3881961"/>
              <a:ext cx="349185" cy="349185"/>
              <a:chOff x="5545994" y="-1527211"/>
              <a:chExt cx="647700" cy="647700"/>
            </a:xfrm>
            <a:gradFill>
              <a:gsLst>
                <a:gs pos="0">
                  <a:srgbClr val="F2F8F8"/>
                </a:gs>
                <a:gs pos="100000">
                  <a:srgbClr val="F2F8F8">
                    <a:alpha val="0"/>
                  </a:srgbClr>
                </a:gs>
              </a:gsLst>
              <a:lin ang="0" scaled="1"/>
            </a:gradFill>
          </p:grpSpPr>
          <p:sp>
            <p:nvSpPr>
              <p:cNvPr id="37" name="任意形状 36"/>
              <p:cNvSpPr/>
              <p:nvPr/>
            </p:nvSpPr>
            <p:spPr>
              <a:xfrm>
                <a:off x="5660294" y="-1527211"/>
                <a:ext cx="57150" cy="114300"/>
              </a:xfrm>
              <a:custGeom>
                <a:avLst/>
                <a:gdLst>
                  <a:gd name="connsiteX0" fmla="*/ 28575 w 57150"/>
                  <a:gd name="connsiteY0" fmla="*/ 114300 h 114300"/>
                  <a:gd name="connsiteX1" fmla="*/ 57150 w 57150"/>
                  <a:gd name="connsiteY1" fmla="*/ 85725 h 114300"/>
                  <a:gd name="connsiteX2" fmla="*/ 57150 w 57150"/>
                  <a:gd name="connsiteY2" fmla="*/ 28575 h 114300"/>
                  <a:gd name="connsiteX3" fmla="*/ 28575 w 57150"/>
                  <a:gd name="connsiteY3" fmla="*/ 0 h 114300"/>
                  <a:gd name="connsiteX4" fmla="*/ 0 w 57150"/>
                  <a:gd name="connsiteY4" fmla="*/ 28575 h 114300"/>
                  <a:gd name="connsiteX5" fmla="*/ 0 w 57150"/>
                  <a:gd name="connsiteY5" fmla="*/ 85725 h 114300"/>
                  <a:gd name="connsiteX6" fmla="*/ 28575 w 57150"/>
                  <a:gd name="connsiteY6" fmla="*/ 114300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114300">
                    <a:moveTo>
                      <a:pt x="28575" y="114300"/>
                    </a:moveTo>
                    <a:cubicBezTo>
                      <a:pt x="44768" y="114300"/>
                      <a:pt x="57150" y="101918"/>
                      <a:pt x="57150" y="85725"/>
                    </a:cubicBezTo>
                    <a:lnTo>
                      <a:pt x="57150" y="28575"/>
                    </a:lnTo>
                    <a:cubicBezTo>
                      <a:pt x="57150" y="12383"/>
                      <a:pt x="44768" y="0"/>
                      <a:pt x="28575" y="0"/>
                    </a:cubicBezTo>
                    <a:cubicBezTo>
                      <a:pt x="12382" y="0"/>
                      <a:pt x="0" y="12383"/>
                      <a:pt x="0" y="28575"/>
                    </a:cubicBezTo>
                    <a:lnTo>
                      <a:pt x="0" y="85725"/>
                    </a:lnTo>
                    <a:cubicBezTo>
                      <a:pt x="0" y="101918"/>
                      <a:pt x="12382" y="114300"/>
                      <a:pt x="28575" y="114300"/>
                    </a:cubicBezTo>
                    <a:close/>
                  </a:path>
                </a:pathLst>
              </a:custGeom>
              <a:grpFill/>
              <a:ln w="9525" cap="flat">
                <a:noFill/>
                <a:prstDash val="solid"/>
                <a:miter/>
              </a:ln>
            </p:spPr>
            <p:txBody>
              <a:bodyPr rtlCol="0" anchor="ctr"/>
              <a:lstStyle/>
              <a:p>
                <a:endParaRPr lang="zh-CN" altLang="en-US">
                  <a:cs typeface="+mn-ea"/>
                  <a:sym typeface="+mn-lt"/>
                </a:endParaRPr>
              </a:p>
            </p:txBody>
          </p:sp>
          <p:sp>
            <p:nvSpPr>
              <p:cNvPr id="38" name="任意形状 37"/>
              <p:cNvSpPr/>
              <p:nvPr/>
            </p:nvSpPr>
            <p:spPr>
              <a:xfrm>
                <a:off x="5545994" y="-1298611"/>
                <a:ext cx="647700" cy="419100"/>
              </a:xfrm>
              <a:custGeom>
                <a:avLst/>
                <a:gdLst>
                  <a:gd name="connsiteX0" fmla="*/ 57150 w 647700"/>
                  <a:gd name="connsiteY0" fmla="*/ 57150 h 419100"/>
                  <a:gd name="connsiteX1" fmla="*/ 590550 w 647700"/>
                  <a:gd name="connsiteY1" fmla="*/ 57150 h 419100"/>
                  <a:gd name="connsiteX2" fmla="*/ 590550 w 647700"/>
                  <a:gd name="connsiteY2" fmla="*/ 361950 h 419100"/>
                  <a:gd name="connsiteX3" fmla="*/ 57150 w 647700"/>
                  <a:gd name="connsiteY3" fmla="*/ 361950 h 419100"/>
                  <a:gd name="connsiteX4" fmla="*/ 57150 w 647700"/>
                  <a:gd name="connsiteY4" fmla="*/ 57150 h 419100"/>
                  <a:gd name="connsiteX5" fmla="*/ 0 w 647700"/>
                  <a:gd name="connsiteY5" fmla="*/ 419100 h 419100"/>
                  <a:gd name="connsiteX6" fmla="*/ 647700 w 647700"/>
                  <a:gd name="connsiteY6" fmla="*/ 419100 h 419100"/>
                  <a:gd name="connsiteX7" fmla="*/ 647700 w 647700"/>
                  <a:gd name="connsiteY7" fmla="*/ 0 h 419100"/>
                  <a:gd name="connsiteX8" fmla="*/ 0 w 647700"/>
                  <a:gd name="connsiteY8" fmla="*/ 0 h 419100"/>
                  <a:gd name="connsiteX9" fmla="*/ 0 w 647700"/>
                  <a:gd name="connsiteY9" fmla="*/ 419100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7700" h="419100">
                    <a:moveTo>
                      <a:pt x="57150" y="57150"/>
                    </a:moveTo>
                    <a:lnTo>
                      <a:pt x="590550" y="57150"/>
                    </a:lnTo>
                    <a:lnTo>
                      <a:pt x="590550" y="361950"/>
                    </a:lnTo>
                    <a:lnTo>
                      <a:pt x="57150" y="361950"/>
                    </a:lnTo>
                    <a:lnTo>
                      <a:pt x="57150" y="57150"/>
                    </a:lnTo>
                    <a:close/>
                    <a:moveTo>
                      <a:pt x="0" y="419100"/>
                    </a:moveTo>
                    <a:lnTo>
                      <a:pt x="647700" y="419100"/>
                    </a:lnTo>
                    <a:lnTo>
                      <a:pt x="647700" y="0"/>
                    </a:lnTo>
                    <a:lnTo>
                      <a:pt x="0" y="0"/>
                    </a:lnTo>
                    <a:lnTo>
                      <a:pt x="0" y="419100"/>
                    </a:lnTo>
                    <a:close/>
                  </a:path>
                </a:pathLst>
              </a:custGeom>
              <a:grpFill/>
              <a:ln w="9525" cap="flat">
                <a:noFill/>
                <a:prstDash val="solid"/>
                <a:miter/>
              </a:ln>
            </p:spPr>
            <p:txBody>
              <a:bodyPr rtlCol="0" anchor="ctr"/>
              <a:lstStyle/>
              <a:p>
                <a:endParaRPr lang="zh-CN" altLang="en-US">
                  <a:cs typeface="+mn-ea"/>
                  <a:sym typeface="+mn-lt"/>
                </a:endParaRPr>
              </a:p>
            </p:txBody>
          </p:sp>
          <p:sp>
            <p:nvSpPr>
              <p:cNvPr id="39" name="任意形状 38"/>
              <p:cNvSpPr/>
              <p:nvPr/>
            </p:nvSpPr>
            <p:spPr>
              <a:xfrm>
                <a:off x="6022244" y="-1527211"/>
                <a:ext cx="57150" cy="114300"/>
              </a:xfrm>
              <a:custGeom>
                <a:avLst/>
                <a:gdLst>
                  <a:gd name="connsiteX0" fmla="*/ 28575 w 57150"/>
                  <a:gd name="connsiteY0" fmla="*/ 114300 h 114300"/>
                  <a:gd name="connsiteX1" fmla="*/ 57150 w 57150"/>
                  <a:gd name="connsiteY1" fmla="*/ 85725 h 114300"/>
                  <a:gd name="connsiteX2" fmla="*/ 57150 w 57150"/>
                  <a:gd name="connsiteY2" fmla="*/ 28575 h 114300"/>
                  <a:gd name="connsiteX3" fmla="*/ 28575 w 57150"/>
                  <a:gd name="connsiteY3" fmla="*/ 0 h 114300"/>
                  <a:gd name="connsiteX4" fmla="*/ 0 w 57150"/>
                  <a:gd name="connsiteY4" fmla="*/ 28575 h 114300"/>
                  <a:gd name="connsiteX5" fmla="*/ 0 w 57150"/>
                  <a:gd name="connsiteY5" fmla="*/ 85725 h 114300"/>
                  <a:gd name="connsiteX6" fmla="*/ 28575 w 57150"/>
                  <a:gd name="connsiteY6" fmla="*/ 114300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114300">
                    <a:moveTo>
                      <a:pt x="28575" y="114300"/>
                    </a:moveTo>
                    <a:cubicBezTo>
                      <a:pt x="44767" y="114300"/>
                      <a:pt x="57150" y="101918"/>
                      <a:pt x="57150" y="85725"/>
                    </a:cubicBezTo>
                    <a:lnTo>
                      <a:pt x="57150" y="28575"/>
                    </a:lnTo>
                    <a:cubicBezTo>
                      <a:pt x="57150" y="12383"/>
                      <a:pt x="44767" y="0"/>
                      <a:pt x="28575" y="0"/>
                    </a:cubicBezTo>
                    <a:cubicBezTo>
                      <a:pt x="12383" y="0"/>
                      <a:pt x="0" y="12383"/>
                      <a:pt x="0" y="28575"/>
                    </a:cubicBezTo>
                    <a:lnTo>
                      <a:pt x="0" y="85725"/>
                    </a:lnTo>
                    <a:cubicBezTo>
                      <a:pt x="0" y="101918"/>
                      <a:pt x="12383" y="114300"/>
                      <a:pt x="28575" y="114300"/>
                    </a:cubicBezTo>
                    <a:close/>
                  </a:path>
                </a:pathLst>
              </a:custGeom>
              <a:grpFill/>
              <a:ln w="9525" cap="flat">
                <a:noFill/>
                <a:prstDash val="solid"/>
                <a:miter/>
              </a:ln>
            </p:spPr>
            <p:txBody>
              <a:bodyPr rtlCol="0" anchor="ctr"/>
              <a:lstStyle/>
              <a:p>
                <a:endParaRPr lang="zh-CN" altLang="en-US">
                  <a:cs typeface="+mn-ea"/>
                  <a:sym typeface="+mn-lt"/>
                </a:endParaRPr>
              </a:p>
            </p:txBody>
          </p:sp>
          <p:sp>
            <p:nvSpPr>
              <p:cNvPr id="40" name="任意形状 39"/>
              <p:cNvSpPr/>
              <p:nvPr/>
            </p:nvSpPr>
            <p:spPr>
              <a:xfrm>
                <a:off x="5545994" y="-1470061"/>
                <a:ext cx="647700" cy="133350"/>
              </a:xfrm>
              <a:custGeom>
                <a:avLst/>
                <a:gdLst>
                  <a:gd name="connsiteX0" fmla="*/ 571500 w 647700"/>
                  <a:gd name="connsiteY0" fmla="*/ 0 h 133350"/>
                  <a:gd name="connsiteX1" fmla="*/ 571500 w 647700"/>
                  <a:gd name="connsiteY1" fmla="*/ 28575 h 133350"/>
                  <a:gd name="connsiteX2" fmla="*/ 504825 w 647700"/>
                  <a:gd name="connsiteY2" fmla="*/ 95250 h 133350"/>
                  <a:gd name="connsiteX3" fmla="*/ 438150 w 647700"/>
                  <a:gd name="connsiteY3" fmla="*/ 28575 h 133350"/>
                  <a:gd name="connsiteX4" fmla="*/ 438150 w 647700"/>
                  <a:gd name="connsiteY4" fmla="*/ 0 h 133350"/>
                  <a:gd name="connsiteX5" fmla="*/ 209550 w 647700"/>
                  <a:gd name="connsiteY5" fmla="*/ 0 h 133350"/>
                  <a:gd name="connsiteX6" fmla="*/ 209550 w 647700"/>
                  <a:gd name="connsiteY6" fmla="*/ 28575 h 133350"/>
                  <a:gd name="connsiteX7" fmla="*/ 142875 w 647700"/>
                  <a:gd name="connsiteY7" fmla="*/ 95250 h 133350"/>
                  <a:gd name="connsiteX8" fmla="*/ 76200 w 647700"/>
                  <a:gd name="connsiteY8" fmla="*/ 28575 h 133350"/>
                  <a:gd name="connsiteX9" fmla="*/ 76200 w 647700"/>
                  <a:gd name="connsiteY9" fmla="*/ 0 h 133350"/>
                  <a:gd name="connsiteX10" fmla="*/ 0 w 647700"/>
                  <a:gd name="connsiteY10" fmla="*/ 0 h 133350"/>
                  <a:gd name="connsiteX11" fmla="*/ 0 w 647700"/>
                  <a:gd name="connsiteY11" fmla="*/ 133350 h 133350"/>
                  <a:gd name="connsiteX12" fmla="*/ 647700 w 647700"/>
                  <a:gd name="connsiteY12" fmla="*/ 133350 h 133350"/>
                  <a:gd name="connsiteX13" fmla="*/ 647700 w 647700"/>
                  <a:gd name="connsiteY13" fmla="*/ 0 h 133350"/>
                  <a:gd name="connsiteX14" fmla="*/ 571500 w 647700"/>
                  <a:gd name="connsiteY14" fmla="*/ 0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7700" h="133350">
                    <a:moveTo>
                      <a:pt x="571500" y="0"/>
                    </a:moveTo>
                    <a:lnTo>
                      <a:pt x="571500" y="28575"/>
                    </a:lnTo>
                    <a:cubicBezTo>
                      <a:pt x="571500" y="65723"/>
                      <a:pt x="541973" y="95250"/>
                      <a:pt x="504825" y="95250"/>
                    </a:cubicBezTo>
                    <a:cubicBezTo>
                      <a:pt x="467678" y="95250"/>
                      <a:pt x="438150" y="65723"/>
                      <a:pt x="438150" y="28575"/>
                    </a:cubicBezTo>
                    <a:lnTo>
                      <a:pt x="438150" y="0"/>
                    </a:lnTo>
                    <a:lnTo>
                      <a:pt x="209550" y="0"/>
                    </a:lnTo>
                    <a:lnTo>
                      <a:pt x="209550" y="28575"/>
                    </a:lnTo>
                    <a:cubicBezTo>
                      <a:pt x="209550" y="65723"/>
                      <a:pt x="180023" y="95250"/>
                      <a:pt x="142875" y="95250"/>
                    </a:cubicBezTo>
                    <a:cubicBezTo>
                      <a:pt x="105728" y="95250"/>
                      <a:pt x="76200" y="65723"/>
                      <a:pt x="76200" y="28575"/>
                    </a:cubicBezTo>
                    <a:lnTo>
                      <a:pt x="76200" y="0"/>
                    </a:lnTo>
                    <a:lnTo>
                      <a:pt x="0" y="0"/>
                    </a:lnTo>
                    <a:lnTo>
                      <a:pt x="0" y="133350"/>
                    </a:lnTo>
                    <a:lnTo>
                      <a:pt x="647700" y="133350"/>
                    </a:lnTo>
                    <a:lnTo>
                      <a:pt x="647700" y="0"/>
                    </a:lnTo>
                    <a:lnTo>
                      <a:pt x="571500" y="0"/>
                    </a:lnTo>
                    <a:close/>
                  </a:path>
                </a:pathLst>
              </a:custGeom>
              <a:grpFill/>
              <a:ln w="9525" cap="flat">
                <a:noFill/>
                <a:prstDash val="solid"/>
                <a:miter/>
              </a:ln>
            </p:spPr>
            <p:txBody>
              <a:bodyPr rtlCol="0" anchor="ctr"/>
              <a:lstStyle/>
              <a:p>
                <a:endParaRPr lang="zh-CN" altLang="en-US">
                  <a:cs typeface="+mn-ea"/>
                  <a:sym typeface="+mn-lt"/>
                </a:endParaRPr>
              </a:p>
            </p:txBody>
          </p:sp>
        </p:grpSp>
        <p:sp>
          <p:nvSpPr>
            <p:cNvPr id="45" name="文本框 44"/>
            <p:cNvSpPr txBox="1"/>
            <p:nvPr/>
          </p:nvSpPr>
          <p:spPr>
            <a:xfrm>
              <a:off x="3680177" y="3880262"/>
              <a:ext cx="1583479" cy="338554"/>
            </a:xfrm>
            <a:prstGeom prst="rect">
              <a:avLst/>
            </a:prstGeom>
            <a:noFill/>
          </p:spPr>
          <p:txBody>
            <a:bodyPr wrap="square" rtlCol="0">
              <a:spAutoFit/>
            </a:bodyPr>
            <a:lstStyle/>
            <a:p>
              <a:r>
                <a:rPr kumimoji="1" lang="zh-CN" altLang="en-US" sz="1600" b="1" dirty="0" smtClean="0">
                  <a:solidFill>
                    <a:schemeClr val="bg1"/>
                  </a:solidFill>
                  <a:cs typeface="+mn-ea"/>
                  <a:sym typeface="+mn-lt"/>
                </a:rPr>
                <a:t>日期栏</a:t>
              </a:r>
              <a:endParaRPr kumimoji="1" lang="zh-CN" altLang="en-US" sz="1600" b="1" dirty="0">
                <a:solidFill>
                  <a:schemeClr val="bg1"/>
                </a:solidFill>
                <a:cs typeface="+mn-ea"/>
                <a:sym typeface="+mn-lt"/>
              </a:endParaRPr>
            </a:p>
          </p:txBody>
        </p:sp>
      </p:grpSp>
      <p:grpSp>
        <p:nvGrpSpPr>
          <p:cNvPr id="51" name="组合 50"/>
          <p:cNvGrpSpPr/>
          <p:nvPr/>
        </p:nvGrpSpPr>
        <p:grpSpPr>
          <a:xfrm>
            <a:off x="6204059" y="1880840"/>
            <a:ext cx="7672834" cy="1659821"/>
            <a:chOff x="876423" y="1639872"/>
            <a:chExt cx="7672834" cy="1659821"/>
          </a:xfrm>
        </p:grpSpPr>
        <p:cxnSp>
          <p:nvCxnSpPr>
            <p:cNvPr id="29" name="直线连接符 28"/>
            <p:cNvCxnSpPr/>
            <p:nvPr/>
          </p:nvCxnSpPr>
          <p:spPr>
            <a:xfrm>
              <a:off x="1095879" y="3299693"/>
              <a:ext cx="4960765" cy="0"/>
            </a:xfrm>
            <a:prstGeom prst="line">
              <a:avLst/>
            </a:prstGeom>
            <a:ln w="50800">
              <a:gradFill flip="none" rotWithShape="1">
                <a:gsLst>
                  <a:gs pos="0">
                    <a:srgbClr val="F2F8F8"/>
                  </a:gs>
                  <a:gs pos="100000">
                    <a:srgbClr val="F2F8F8">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876423" y="1639872"/>
              <a:ext cx="7672834" cy="1507172"/>
              <a:chOff x="1849867" y="1118644"/>
              <a:chExt cx="7672834" cy="1507172"/>
            </a:xfrm>
          </p:grpSpPr>
          <p:sp>
            <p:nvSpPr>
              <p:cNvPr id="49" name="文本框 48"/>
              <p:cNvSpPr txBox="1"/>
              <p:nvPr/>
            </p:nvSpPr>
            <p:spPr>
              <a:xfrm>
                <a:off x="1849867" y="1118644"/>
                <a:ext cx="7672834" cy="1107996"/>
              </a:xfrm>
              <a:prstGeom prst="rect">
                <a:avLst/>
              </a:prstGeom>
              <a:noFill/>
            </p:spPr>
            <p:txBody>
              <a:bodyPr wrap="square" rtlCol="0">
                <a:spAutoFit/>
              </a:bodyPr>
              <a:lstStyle/>
              <a:p>
                <a:r>
                  <a:rPr kumimoji="1" lang="zh-CN" altLang="en-US" sz="6600" b="1" dirty="0" smtClean="0">
                    <a:solidFill>
                      <a:schemeClr val="bg1"/>
                    </a:solidFill>
                    <a:latin typeface="思源宋体 CN Heavy" panose="02020900000000000000" pitchFamily="18" charset="-122"/>
                    <a:ea typeface="思源宋体 CN Heavy" panose="02020900000000000000" pitchFamily="18" charset="-122"/>
                    <a:cs typeface="+mn-ea"/>
                    <a:sym typeface="+mn-lt"/>
                  </a:rPr>
                  <a:t>公司管理培训</a:t>
                </a:r>
                <a:endParaRPr kumimoji="1" lang="zh-CN" altLang="en-US" sz="4400" b="1" dirty="0">
                  <a:solidFill>
                    <a:schemeClr val="bg1"/>
                  </a:solidFill>
                  <a:latin typeface="思源宋体 CN Heavy" panose="02020900000000000000" pitchFamily="18" charset="-122"/>
                  <a:ea typeface="思源宋体 CN Heavy" panose="02020900000000000000" pitchFamily="18" charset="-122"/>
                  <a:cs typeface="+mn-ea"/>
                  <a:sym typeface="+mn-lt"/>
                </a:endParaRPr>
              </a:p>
            </p:txBody>
          </p:sp>
          <p:sp>
            <p:nvSpPr>
              <p:cNvPr id="50" name="文本框 49"/>
              <p:cNvSpPr txBox="1"/>
              <p:nvPr/>
            </p:nvSpPr>
            <p:spPr>
              <a:xfrm>
                <a:off x="1971787" y="2256484"/>
                <a:ext cx="6448928" cy="369332"/>
              </a:xfrm>
              <a:prstGeom prst="rect">
                <a:avLst/>
              </a:prstGeom>
              <a:noFill/>
            </p:spPr>
            <p:txBody>
              <a:bodyPr wrap="square" rtlCol="0">
                <a:spAutoFit/>
              </a:bodyPr>
              <a:lstStyle/>
              <a:p>
                <a:r>
                  <a:rPr kumimoji="1" lang="en-GB" altLang="zh-CN" i="1" dirty="0">
                    <a:solidFill>
                      <a:schemeClr val="bg1"/>
                    </a:solidFill>
                    <a:cs typeface="+mn-ea"/>
                    <a:sym typeface="+mn-lt"/>
                  </a:rPr>
                  <a:t>ENTERPRISE PROJECT MANAGEMENT</a:t>
                </a:r>
                <a:endParaRPr kumimoji="1" lang="zh-CN" altLang="en-US" i="1" dirty="0">
                  <a:solidFill>
                    <a:schemeClr val="bg1"/>
                  </a:solidFill>
                  <a:cs typeface="+mn-ea"/>
                  <a:sym typeface="+mn-lt"/>
                </a:endParaRPr>
              </a:p>
            </p:txBody>
          </p:sp>
        </p:grpSp>
      </p:gr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605" y="717184"/>
            <a:ext cx="6858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p:tgtEl>
                                          <p:spTgt spid="51"/>
                                        </p:tgtEl>
                                        <p:attrNameLst>
                                          <p:attrName>ppt_x</p:attrName>
                                        </p:attrNameLst>
                                      </p:cBhvr>
                                      <p:tavLst>
                                        <p:tav tm="0">
                                          <p:val>
                                            <p:strVal val="#ppt_x-#ppt_w*1.125000"/>
                                          </p:val>
                                        </p:tav>
                                        <p:tav tm="100000">
                                          <p:val>
                                            <p:strVal val="#ppt_x"/>
                                          </p:val>
                                        </p:tav>
                                      </p:tavLst>
                                    </p:anim>
                                    <p:animEffect transition="in" filter="wipe(right)">
                                      <p:cBhvr>
                                        <p:cTn id="8" dur="500"/>
                                        <p:tgtEl>
                                          <p:spTgt spid="51"/>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46"/>
                                        </p:tgtEl>
                                        <p:attrNameLst>
                                          <p:attrName>style.visibility</p:attrName>
                                        </p:attrNameLst>
                                      </p:cBhvr>
                                      <p:to>
                                        <p:strVal val="visible"/>
                                      </p:to>
                                    </p:set>
                                    <p:anim calcmode="lin" valueType="num">
                                      <p:cBhvr additive="base">
                                        <p:cTn id="13" dur="500"/>
                                        <p:tgtEl>
                                          <p:spTgt spid="46"/>
                                        </p:tgtEl>
                                        <p:attrNameLst>
                                          <p:attrName>ppt_y</p:attrName>
                                        </p:attrNameLst>
                                      </p:cBhvr>
                                      <p:tavLst>
                                        <p:tav tm="0">
                                          <p:val>
                                            <p:strVal val="#ppt_y+#ppt_h*1.125000"/>
                                          </p:val>
                                        </p:tav>
                                        <p:tav tm="100000">
                                          <p:val>
                                            <p:strVal val="#ppt_y"/>
                                          </p:val>
                                        </p:tav>
                                      </p:tavLst>
                                    </p:anim>
                                    <p:animEffect transition="in" filter="wipe(up)">
                                      <p:cBhvr>
                                        <p:cTn id="14" dur="500"/>
                                        <p:tgtEl>
                                          <p:spTgt spid="46"/>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p:tgtEl>
                                          <p:spTgt spid="47"/>
                                        </p:tgtEl>
                                        <p:attrNameLst>
                                          <p:attrName>ppt_y</p:attrName>
                                        </p:attrNameLst>
                                      </p:cBhvr>
                                      <p:tavLst>
                                        <p:tav tm="0">
                                          <p:val>
                                            <p:strVal val="#ppt_y+#ppt_h*1.125000"/>
                                          </p:val>
                                        </p:tav>
                                        <p:tav tm="100000">
                                          <p:val>
                                            <p:strVal val="#ppt_y"/>
                                          </p:val>
                                        </p:tav>
                                      </p:tavLst>
                                    </p:anim>
                                    <p:animEffect transition="in" filter="wipe(up)">
                                      <p:cBhvr>
                                        <p:cTn id="20"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6413" y="519113"/>
            <a:ext cx="2303530" cy="1461631"/>
            <a:chOff x="874713" y="2980284"/>
            <a:chExt cx="2303530" cy="1461631"/>
          </a:xfrm>
        </p:grpSpPr>
        <p:sp>
          <p:nvSpPr>
            <p:cNvPr id="3" name="圆角矩形 2"/>
            <p:cNvSpPr/>
            <p:nvPr/>
          </p:nvSpPr>
          <p:spPr>
            <a:xfrm>
              <a:off x="874713" y="2980284"/>
              <a:ext cx="2303530" cy="951547"/>
            </a:xfrm>
            <a:prstGeom prst="roundRect">
              <a:avLst>
                <a:gd name="adj" fmla="val 8228"/>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4" name="文本框 3"/>
            <p:cNvSpPr txBox="1"/>
            <p:nvPr/>
          </p:nvSpPr>
          <p:spPr>
            <a:xfrm>
              <a:off x="1075357" y="3118476"/>
              <a:ext cx="682417" cy="1323439"/>
            </a:xfrm>
            <a:prstGeom prst="rect">
              <a:avLst/>
            </a:prstGeom>
            <a:noFill/>
          </p:spPr>
          <p:txBody>
            <a:bodyPr wrap="square" rtlCol="0">
              <a:spAutoFit/>
            </a:bodyPr>
            <a:lstStyle/>
            <a:p>
              <a:r>
                <a:rPr kumimoji="1" lang="en-US" altLang="zh-CN" sz="4000" b="1" dirty="0">
                  <a:solidFill>
                    <a:schemeClr val="accent1"/>
                  </a:solidFill>
                  <a:cs typeface="+mn-ea"/>
                  <a:sym typeface="+mn-lt"/>
                </a:rPr>
                <a:t>02</a:t>
              </a:r>
              <a:endParaRPr kumimoji="1" lang="zh-CN" altLang="en-US" sz="4000" b="1" dirty="0">
                <a:solidFill>
                  <a:schemeClr val="accent1"/>
                </a:solidFill>
                <a:cs typeface="+mn-ea"/>
                <a:sym typeface="+mn-lt"/>
              </a:endParaRPr>
            </a:p>
          </p:txBody>
        </p:sp>
        <p:sp>
          <p:nvSpPr>
            <p:cNvPr id="5" name="矩形 4"/>
            <p:cNvSpPr/>
            <p:nvPr/>
          </p:nvSpPr>
          <p:spPr>
            <a:xfrm>
              <a:off x="1762191" y="3137903"/>
              <a:ext cx="1110016" cy="400110"/>
            </a:xfrm>
            <a:prstGeom prst="rect">
              <a:avLst/>
            </a:prstGeom>
          </p:spPr>
          <p:txBody>
            <a:bodyPr wrap="square">
              <a:spAutoFit/>
            </a:bodyPr>
            <a:lstStyle/>
            <a:p>
              <a:pPr defTabSz="914400" fontAlgn="base">
                <a:spcBef>
                  <a:spcPct val="0"/>
                </a:spcBef>
                <a:spcAft>
                  <a:spcPct val="0"/>
                </a:spcAft>
                <a:defRPr/>
              </a:pPr>
              <a:r>
                <a:rPr lang="zh-CN" altLang="en-US" sz="2000" b="1" kern="0" dirty="0">
                  <a:ln w="3175">
                    <a:noFill/>
                  </a:ln>
                  <a:solidFill>
                    <a:schemeClr val="tx1">
                      <a:lumMod val="85000"/>
                      <a:lumOff val="15000"/>
                    </a:schemeClr>
                  </a:solidFill>
                  <a:cs typeface="+mn-ea"/>
                  <a:sym typeface="+mn-lt"/>
                </a:rPr>
                <a:t>程序</a:t>
              </a:r>
              <a:endParaRPr lang="zh-CN" altLang="en-US" sz="2000" b="1" kern="0" dirty="0">
                <a:ln w="3175">
                  <a:noFill/>
                </a:ln>
                <a:solidFill>
                  <a:schemeClr val="tx1">
                    <a:lumMod val="85000"/>
                    <a:lumOff val="15000"/>
                  </a:schemeClr>
                </a:solidFill>
                <a:cs typeface="+mn-ea"/>
                <a:sym typeface="+mn-lt"/>
              </a:endParaRPr>
            </a:p>
          </p:txBody>
        </p:sp>
        <p:sp>
          <p:nvSpPr>
            <p:cNvPr id="6" name="文本框 5"/>
            <p:cNvSpPr txBox="1"/>
            <p:nvPr/>
          </p:nvSpPr>
          <p:spPr>
            <a:xfrm>
              <a:off x="1757774" y="3557440"/>
              <a:ext cx="1420469" cy="307777"/>
            </a:xfrm>
            <a:prstGeom prst="rect">
              <a:avLst/>
            </a:prstGeom>
            <a:noFill/>
          </p:spPr>
          <p:txBody>
            <a:bodyPr wrap="square" rtlCol="0">
              <a:spAutoFit/>
            </a:bodyPr>
            <a:lstStyle/>
            <a:p>
              <a:r>
                <a:rPr kumimoji="1" lang="en-GB" altLang="zh-CN" sz="1400" i="1" dirty="0">
                  <a:solidFill>
                    <a:schemeClr val="tx1">
                      <a:lumMod val="65000"/>
                      <a:lumOff val="35000"/>
                    </a:schemeClr>
                  </a:solidFill>
                  <a:cs typeface="+mn-ea"/>
                  <a:sym typeface="+mn-lt"/>
                </a:rPr>
                <a:t>PROGRAM</a:t>
              </a:r>
              <a:endParaRPr kumimoji="1" lang="zh-CN" altLang="en-US" sz="1400" i="1" dirty="0">
                <a:solidFill>
                  <a:schemeClr val="tx1">
                    <a:lumMod val="65000"/>
                    <a:lumOff val="35000"/>
                  </a:schemeClr>
                </a:solidFill>
                <a:cs typeface="+mn-ea"/>
                <a:sym typeface="+mn-lt"/>
              </a:endParaRPr>
            </a:p>
          </p:txBody>
        </p:sp>
      </p:grpSp>
      <p:sp>
        <p:nvSpPr>
          <p:cNvPr id="7" name="矩形 6"/>
          <p:cNvSpPr/>
          <p:nvPr/>
        </p:nvSpPr>
        <p:spPr>
          <a:xfrm>
            <a:off x="4552155" y="1885976"/>
            <a:ext cx="3087687" cy="400110"/>
          </a:xfrm>
          <a:prstGeom prst="rect">
            <a:avLst/>
          </a:prstGeom>
        </p:spPr>
        <p:txBody>
          <a:bodyPr wrap="square">
            <a:spAutoFit/>
          </a:bodyPr>
          <a:lstStyle/>
          <a:p>
            <a:pPr defTabSz="914400" fontAlgn="base">
              <a:spcBef>
                <a:spcPct val="0"/>
              </a:spcBef>
              <a:spcAft>
                <a:spcPct val="0"/>
              </a:spcAft>
              <a:defRPr/>
            </a:pPr>
            <a:r>
              <a:rPr lang="zh-CN" altLang="en-US" sz="2000" b="1" kern="0" dirty="0">
                <a:ln w="3175">
                  <a:noFill/>
                </a:ln>
                <a:solidFill>
                  <a:schemeClr val="tx1">
                    <a:lumMod val="85000"/>
                    <a:lumOff val="15000"/>
                  </a:schemeClr>
                </a:solidFill>
                <a:cs typeface="+mn-ea"/>
                <a:sym typeface="+mn-lt"/>
              </a:rPr>
              <a:t>项目立项准备充分</a:t>
            </a:r>
            <a:endParaRPr lang="en-US" altLang="zh-CN" sz="2000" b="1" kern="0" dirty="0">
              <a:ln w="3175">
                <a:noFill/>
              </a:ln>
              <a:solidFill>
                <a:schemeClr val="tx1">
                  <a:lumMod val="85000"/>
                  <a:lumOff val="15000"/>
                </a:schemeClr>
              </a:solidFill>
              <a:cs typeface="+mn-ea"/>
              <a:sym typeface="+mn-lt"/>
            </a:endParaRPr>
          </a:p>
        </p:txBody>
      </p:sp>
      <p:sp>
        <p:nvSpPr>
          <p:cNvPr id="18" name="圆角矩形 17"/>
          <p:cNvSpPr/>
          <p:nvPr/>
        </p:nvSpPr>
        <p:spPr>
          <a:xfrm>
            <a:off x="874712" y="4893481"/>
            <a:ext cx="10442575" cy="800024"/>
          </a:xfrm>
          <a:prstGeom prst="roundRect">
            <a:avLst>
              <a:gd name="adj" fmla="val 15909"/>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defRPr/>
            </a:pPr>
            <a:r>
              <a:rPr lang="zh-CN" altLang="en-US" sz="1400" dirty="0">
                <a:cs typeface="+mn-ea"/>
                <a:sym typeface="+mn-lt"/>
              </a:rPr>
              <a:t>一个宗旨：这个项目要有利于企业目标的实现和价值增值。偏离这个宗旨的项目不予立项。</a:t>
            </a:r>
            <a:endParaRPr lang="en-US" altLang="zh-CN" sz="1400" kern="0" dirty="0">
              <a:ln w="3175">
                <a:noFill/>
              </a:ln>
              <a:solidFill>
                <a:schemeClr val="tx1">
                  <a:lumMod val="85000"/>
                  <a:lumOff val="15000"/>
                </a:schemeClr>
              </a:solidFill>
              <a:cs typeface="+mn-ea"/>
              <a:sym typeface="+mn-lt"/>
            </a:endParaRPr>
          </a:p>
        </p:txBody>
      </p:sp>
      <p:sp>
        <p:nvSpPr>
          <p:cNvPr id="19" name="矩形 18"/>
          <p:cNvSpPr/>
          <p:nvPr/>
        </p:nvSpPr>
        <p:spPr>
          <a:xfrm>
            <a:off x="874711" y="2740129"/>
            <a:ext cx="10122927" cy="708977"/>
          </a:xfrm>
          <a:prstGeom prst="rect">
            <a:avLst/>
          </a:prstGeom>
        </p:spPr>
        <p:txBody>
          <a:bodyPr wrap="square">
            <a:spAutoFit/>
          </a:bodyPr>
          <a:lstStyle/>
          <a:p>
            <a:pPr defTabSz="914400" fontAlgn="base">
              <a:lnSpc>
                <a:spcPct val="150000"/>
              </a:lnSpc>
              <a:spcBef>
                <a:spcPct val="0"/>
              </a:spcBef>
              <a:spcAft>
                <a:spcPct val="0"/>
              </a:spcAft>
              <a:defRPr/>
            </a:pPr>
            <a:r>
              <a:rPr lang="zh-CN" altLang="en-US" sz="1400" dirty="0">
                <a:solidFill>
                  <a:schemeClr val="tx1">
                    <a:lumMod val="75000"/>
                    <a:lumOff val="25000"/>
                  </a:schemeClr>
                </a:solidFill>
                <a:cs typeface="+mn-ea"/>
                <a:sym typeface="+mn-lt"/>
              </a:rPr>
              <a:t>在企业项目管理中，不论是战略规划中预定的项目，还是临时增加项目，都不能缺少立项环节。项目不能无计划开办。立项的主要工作就是可行性分析，当下流行说</a:t>
            </a:r>
            <a:r>
              <a:rPr lang="en-GB" altLang="zh-CN" sz="1400" dirty="0">
                <a:solidFill>
                  <a:schemeClr val="tx1">
                    <a:lumMod val="75000"/>
                    <a:lumOff val="25000"/>
                  </a:schemeClr>
                </a:solidFill>
                <a:cs typeface="+mn-ea"/>
                <a:sym typeface="+mn-lt"/>
              </a:rPr>
              <a:t>SWOT</a:t>
            </a:r>
            <a:r>
              <a:rPr lang="zh-CN" altLang="en-US" sz="1400" dirty="0">
                <a:solidFill>
                  <a:schemeClr val="tx1">
                    <a:lumMod val="75000"/>
                    <a:lumOff val="25000"/>
                  </a:schemeClr>
                </a:solidFill>
                <a:cs typeface="+mn-ea"/>
                <a:sym typeface="+mn-lt"/>
              </a:rPr>
              <a:t>分析。</a:t>
            </a:r>
            <a:endParaRPr lang="en-US" altLang="zh-CN" sz="1400" dirty="0">
              <a:solidFill>
                <a:schemeClr val="tx1">
                  <a:lumMod val="75000"/>
                  <a:lumOff val="25000"/>
                </a:schemeClr>
              </a:solidFill>
              <a:cs typeface="+mn-ea"/>
              <a:sym typeface="+mn-lt"/>
            </a:endParaRPr>
          </a:p>
        </p:txBody>
      </p:sp>
      <p:grpSp>
        <p:nvGrpSpPr>
          <p:cNvPr id="35" name="组合 34"/>
          <p:cNvGrpSpPr/>
          <p:nvPr/>
        </p:nvGrpSpPr>
        <p:grpSpPr>
          <a:xfrm>
            <a:off x="874713" y="3717455"/>
            <a:ext cx="4788395" cy="967185"/>
            <a:chOff x="874711" y="1942347"/>
            <a:chExt cx="5328649" cy="967185"/>
          </a:xfrm>
        </p:grpSpPr>
        <p:grpSp>
          <p:nvGrpSpPr>
            <p:cNvPr id="36" name="组合 35"/>
            <p:cNvGrpSpPr/>
            <p:nvPr/>
          </p:nvGrpSpPr>
          <p:grpSpPr>
            <a:xfrm>
              <a:off x="1416973" y="1942347"/>
              <a:ext cx="4786387" cy="967185"/>
              <a:chOff x="2446079" y="4178299"/>
              <a:chExt cx="3827928" cy="967185"/>
            </a:xfrm>
          </p:grpSpPr>
          <p:sp>
            <p:nvSpPr>
              <p:cNvPr id="40" name="矩形 39"/>
              <p:cNvSpPr/>
              <p:nvPr/>
            </p:nvSpPr>
            <p:spPr>
              <a:xfrm>
                <a:off x="2969019" y="4306850"/>
                <a:ext cx="3219126" cy="708977"/>
              </a:xfrm>
              <a:prstGeom prst="rect">
                <a:avLst/>
              </a:prstGeom>
            </p:spPr>
            <p:txBody>
              <a:bodyPr wrap="square">
                <a:spAutoFit/>
              </a:bodyPr>
              <a:lstStyle/>
              <a:p>
                <a:pPr defTabSz="914400" fontAlgn="base">
                  <a:lnSpc>
                    <a:spcPct val="150000"/>
                  </a:lnSpc>
                  <a:spcBef>
                    <a:spcPct val="0"/>
                  </a:spcBef>
                  <a:spcAft>
                    <a:spcPct val="0"/>
                  </a:spcAft>
                  <a:defRPr/>
                </a:pPr>
                <a:r>
                  <a:rPr lang="zh-CN" altLang="en-US" sz="1400" dirty="0">
                    <a:solidFill>
                      <a:schemeClr val="tx1">
                        <a:lumMod val="75000"/>
                        <a:lumOff val="25000"/>
                      </a:schemeClr>
                    </a:solidFill>
                    <a:cs typeface="+mn-ea"/>
                    <a:sym typeface="+mn-lt"/>
                  </a:rPr>
                  <a:t>要反复论证、层层审批，遵循企业决策审批管理流程即可。</a:t>
                </a:r>
                <a:endParaRPr lang="en-US" altLang="zh-CN" sz="1400" dirty="0">
                  <a:solidFill>
                    <a:schemeClr val="tx1">
                      <a:lumMod val="75000"/>
                      <a:lumOff val="25000"/>
                    </a:schemeClr>
                  </a:solidFill>
                  <a:cs typeface="+mn-ea"/>
                  <a:sym typeface="+mn-lt"/>
                </a:endParaRPr>
              </a:p>
            </p:txBody>
          </p:sp>
          <p:sp>
            <p:nvSpPr>
              <p:cNvPr id="41" name="圆角矩形 40"/>
              <p:cNvSpPr/>
              <p:nvPr/>
            </p:nvSpPr>
            <p:spPr>
              <a:xfrm>
                <a:off x="2446079" y="4178299"/>
                <a:ext cx="3827928" cy="967185"/>
              </a:xfrm>
              <a:prstGeom prst="roundRect">
                <a:avLst>
                  <a:gd name="adj" fmla="val 11364"/>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cs typeface="+mn-ea"/>
                  <a:sym typeface="+mn-lt"/>
                </a:endParaRPr>
              </a:p>
            </p:txBody>
          </p:sp>
        </p:grpSp>
        <p:grpSp>
          <p:nvGrpSpPr>
            <p:cNvPr id="37" name="组合 36"/>
            <p:cNvGrpSpPr/>
            <p:nvPr/>
          </p:nvGrpSpPr>
          <p:grpSpPr>
            <a:xfrm>
              <a:off x="874711" y="1942347"/>
              <a:ext cx="1084526" cy="967185"/>
              <a:chOff x="2446077" y="4178299"/>
              <a:chExt cx="1084526" cy="967185"/>
            </a:xfrm>
          </p:grpSpPr>
          <p:sp>
            <p:nvSpPr>
              <p:cNvPr id="38" name="圆角矩形 37"/>
              <p:cNvSpPr/>
              <p:nvPr/>
            </p:nvSpPr>
            <p:spPr>
              <a:xfrm>
                <a:off x="2446079" y="4178299"/>
                <a:ext cx="1084523" cy="967185"/>
              </a:xfrm>
              <a:prstGeom prst="roundRect">
                <a:avLst>
                  <a:gd name="adj" fmla="val 15909"/>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cs typeface="+mn-ea"/>
                  <a:sym typeface="+mn-lt"/>
                </a:endParaRPr>
              </a:p>
            </p:txBody>
          </p:sp>
          <p:sp>
            <p:nvSpPr>
              <p:cNvPr id="39" name="矩形 38"/>
              <p:cNvSpPr/>
              <p:nvPr/>
            </p:nvSpPr>
            <p:spPr>
              <a:xfrm>
                <a:off x="2446077" y="4508002"/>
                <a:ext cx="1084526" cy="307777"/>
              </a:xfrm>
              <a:prstGeom prst="rect">
                <a:avLst/>
              </a:prstGeom>
            </p:spPr>
            <p:txBody>
              <a:bodyPr wrap="square">
                <a:spAutoFit/>
              </a:bodyPr>
              <a:lstStyle/>
              <a:p>
                <a:pPr algn="ctr" defTabSz="914400" fontAlgn="base">
                  <a:spcBef>
                    <a:spcPct val="0"/>
                  </a:spcBef>
                  <a:spcAft>
                    <a:spcPct val="0"/>
                  </a:spcAft>
                  <a:defRPr/>
                </a:pPr>
                <a:r>
                  <a:rPr lang="zh-CN" altLang="en-US" sz="1400" b="1" dirty="0">
                    <a:solidFill>
                      <a:schemeClr val="bg1"/>
                    </a:solidFill>
                    <a:cs typeface="+mn-ea"/>
                    <a:sym typeface="+mn-lt"/>
                  </a:rPr>
                  <a:t>大项目</a:t>
                </a:r>
                <a:endParaRPr lang="zh-CN" altLang="en-US" sz="1400" b="1" kern="0" dirty="0">
                  <a:ln w="3175">
                    <a:noFill/>
                  </a:ln>
                  <a:solidFill>
                    <a:schemeClr val="bg1"/>
                  </a:solidFill>
                  <a:cs typeface="+mn-ea"/>
                  <a:sym typeface="+mn-lt"/>
                </a:endParaRPr>
              </a:p>
            </p:txBody>
          </p:sp>
        </p:grpSp>
      </p:grpSp>
      <p:grpSp>
        <p:nvGrpSpPr>
          <p:cNvPr id="42" name="组合 41"/>
          <p:cNvGrpSpPr/>
          <p:nvPr/>
        </p:nvGrpSpPr>
        <p:grpSpPr>
          <a:xfrm>
            <a:off x="6209244" y="3715524"/>
            <a:ext cx="4788395" cy="967185"/>
            <a:chOff x="874711" y="1942347"/>
            <a:chExt cx="5328649" cy="967185"/>
          </a:xfrm>
        </p:grpSpPr>
        <p:grpSp>
          <p:nvGrpSpPr>
            <p:cNvPr id="43" name="组合 42"/>
            <p:cNvGrpSpPr/>
            <p:nvPr/>
          </p:nvGrpSpPr>
          <p:grpSpPr>
            <a:xfrm>
              <a:off x="1416973" y="1942347"/>
              <a:ext cx="4786387" cy="967185"/>
              <a:chOff x="2446079" y="4178299"/>
              <a:chExt cx="3827928" cy="967185"/>
            </a:xfrm>
          </p:grpSpPr>
          <p:sp>
            <p:nvSpPr>
              <p:cNvPr id="47" name="矩形 46"/>
              <p:cNvSpPr/>
              <p:nvPr/>
            </p:nvSpPr>
            <p:spPr>
              <a:xfrm>
                <a:off x="2969019" y="4306850"/>
                <a:ext cx="3219126" cy="708977"/>
              </a:xfrm>
              <a:prstGeom prst="rect">
                <a:avLst/>
              </a:prstGeom>
            </p:spPr>
            <p:txBody>
              <a:bodyPr wrap="square">
                <a:spAutoFit/>
              </a:bodyPr>
              <a:lstStyle/>
              <a:p>
                <a:pPr defTabSz="914400" fontAlgn="base">
                  <a:lnSpc>
                    <a:spcPct val="150000"/>
                  </a:lnSpc>
                  <a:spcBef>
                    <a:spcPct val="0"/>
                  </a:spcBef>
                  <a:spcAft>
                    <a:spcPct val="0"/>
                  </a:spcAft>
                  <a:defRPr/>
                </a:pPr>
                <a:r>
                  <a:rPr lang="zh-CN" altLang="en-US" sz="1400" dirty="0">
                    <a:solidFill>
                      <a:schemeClr val="tx1">
                        <a:lumMod val="75000"/>
                        <a:lumOff val="25000"/>
                      </a:schemeClr>
                    </a:solidFill>
                    <a:cs typeface="+mn-ea"/>
                    <a:sym typeface="+mn-lt"/>
                  </a:rPr>
                  <a:t>可以简化，但可不可行，要有数据分析，要权衡利弊得失。</a:t>
                </a:r>
                <a:endParaRPr lang="en-US" altLang="zh-CN" sz="1400" dirty="0">
                  <a:solidFill>
                    <a:schemeClr val="tx1">
                      <a:lumMod val="75000"/>
                      <a:lumOff val="25000"/>
                    </a:schemeClr>
                  </a:solidFill>
                  <a:cs typeface="+mn-ea"/>
                  <a:sym typeface="+mn-lt"/>
                </a:endParaRPr>
              </a:p>
            </p:txBody>
          </p:sp>
          <p:sp>
            <p:nvSpPr>
              <p:cNvPr id="48" name="圆角矩形 47"/>
              <p:cNvSpPr/>
              <p:nvPr/>
            </p:nvSpPr>
            <p:spPr>
              <a:xfrm>
                <a:off x="2446079" y="4178299"/>
                <a:ext cx="3827928" cy="967185"/>
              </a:xfrm>
              <a:prstGeom prst="roundRect">
                <a:avLst>
                  <a:gd name="adj" fmla="val 11364"/>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cs typeface="+mn-ea"/>
                  <a:sym typeface="+mn-lt"/>
                </a:endParaRPr>
              </a:p>
            </p:txBody>
          </p:sp>
        </p:grpSp>
        <p:grpSp>
          <p:nvGrpSpPr>
            <p:cNvPr id="44" name="组合 43"/>
            <p:cNvGrpSpPr/>
            <p:nvPr/>
          </p:nvGrpSpPr>
          <p:grpSpPr>
            <a:xfrm>
              <a:off x="874711" y="1942347"/>
              <a:ext cx="1084526" cy="967185"/>
              <a:chOff x="2446077" y="4178299"/>
              <a:chExt cx="1084526" cy="967185"/>
            </a:xfrm>
          </p:grpSpPr>
          <p:sp>
            <p:nvSpPr>
              <p:cNvPr id="45" name="圆角矩形 44"/>
              <p:cNvSpPr/>
              <p:nvPr/>
            </p:nvSpPr>
            <p:spPr>
              <a:xfrm>
                <a:off x="2446079" y="4178299"/>
                <a:ext cx="1084523" cy="967185"/>
              </a:xfrm>
              <a:prstGeom prst="roundRect">
                <a:avLst>
                  <a:gd name="adj" fmla="val 15909"/>
                </a:avLst>
              </a:prstGeom>
              <a:solidFill>
                <a:schemeClr val="accent5">
                  <a:lumMod val="75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cs typeface="+mn-ea"/>
                  <a:sym typeface="+mn-lt"/>
                </a:endParaRPr>
              </a:p>
            </p:txBody>
          </p:sp>
          <p:sp>
            <p:nvSpPr>
              <p:cNvPr id="46" name="矩形 45"/>
              <p:cNvSpPr/>
              <p:nvPr/>
            </p:nvSpPr>
            <p:spPr>
              <a:xfrm>
                <a:off x="2446077" y="4508002"/>
                <a:ext cx="1084526" cy="307777"/>
              </a:xfrm>
              <a:prstGeom prst="rect">
                <a:avLst/>
              </a:prstGeom>
            </p:spPr>
            <p:txBody>
              <a:bodyPr wrap="square">
                <a:spAutoFit/>
              </a:bodyPr>
              <a:lstStyle/>
              <a:p>
                <a:pPr algn="ctr" defTabSz="914400" fontAlgn="base">
                  <a:spcBef>
                    <a:spcPct val="0"/>
                  </a:spcBef>
                  <a:spcAft>
                    <a:spcPct val="0"/>
                  </a:spcAft>
                  <a:defRPr/>
                </a:pPr>
                <a:r>
                  <a:rPr lang="zh-CN" altLang="en-US" sz="1400" dirty="0">
                    <a:solidFill>
                      <a:schemeClr val="bg1"/>
                    </a:solidFill>
                    <a:cs typeface="+mn-ea"/>
                    <a:sym typeface="+mn-lt"/>
                  </a:rPr>
                  <a:t>小项目</a:t>
                </a:r>
                <a:endParaRPr lang="zh-CN" altLang="en-US" sz="1400" b="1" kern="0" dirty="0">
                  <a:ln w="3175">
                    <a:noFill/>
                  </a:ln>
                  <a:solidFill>
                    <a:schemeClr val="bg1"/>
                  </a:solidFill>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ppt_x"/>
                                          </p:val>
                                        </p:tav>
                                        <p:tav tm="100000">
                                          <p:val>
                                            <p:strVal val="#ppt_x"/>
                                          </p:val>
                                        </p:tav>
                                      </p:tavLst>
                                    </p:anim>
                                    <p:anim calcmode="lin" valueType="num">
                                      <p:cBhvr additive="base">
                                        <p:cTn id="1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5"/>
                                        </p:tgtEl>
                                        <p:attrNameLst>
                                          <p:attrName>style.visibility</p:attrName>
                                        </p:attrNameLst>
                                      </p:cBhvr>
                                      <p:to>
                                        <p:strVal val="visible"/>
                                      </p:to>
                                    </p:set>
                                    <p:anim calcmode="lin" valueType="num">
                                      <p:cBhvr additive="base">
                                        <p:cTn id="19" dur="500" fill="hold"/>
                                        <p:tgtEl>
                                          <p:spTgt spid="35"/>
                                        </p:tgtEl>
                                        <p:attrNameLst>
                                          <p:attrName>ppt_x</p:attrName>
                                        </p:attrNameLst>
                                      </p:cBhvr>
                                      <p:tavLst>
                                        <p:tav tm="0">
                                          <p:val>
                                            <p:strVal val="0-#ppt_w/2"/>
                                          </p:val>
                                        </p:tav>
                                        <p:tav tm="100000">
                                          <p:val>
                                            <p:strVal val="#ppt_x"/>
                                          </p:val>
                                        </p:tav>
                                      </p:tavLst>
                                    </p:anim>
                                    <p:anim calcmode="lin" valueType="num">
                                      <p:cBhvr additive="base">
                                        <p:cTn id="20" dur="500" fill="hold"/>
                                        <p:tgtEl>
                                          <p:spTgt spid="35"/>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42"/>
                                        </p:tgtEl>
                                        <p:attrNameLst>
                                          <p:attrName>style.visibility</p:attrName>
                                        </p:attrNameLst>
                                      </p:cBhvr>
                                      <p:to>
                                        <p:strVal val="visible"/>
                                      </p:to>
                                    </p:set>
                                    <p:anim calcmode="lin" valueType="num">
                                      <p:cBhvr additive="base">
                                        <p:cTn id="25" dur="500" fill="hold"/>
                                        <p:tgtEl>
                                          <p:spTgt spid="42"/>
                                        </p:tgtEl>
                                        <p:attrNameLst>
                                          <p:attrName>ppt_x</p:attrName>
                                        </p:attrNameLst>
                                      </p:cBhvr>
                                      <p:tavLst>
                                        <p:tav tm="0">
                                          <p:val>
                                            <p:strVal val="0-#ppt_w/2"/>
                                          </p:val>
                                        </p:tav>
                                        <p:tav tm="100000">
                                          <p:val>
                                            <p:strVal val="#ppt_x"/>
                                          </p:val>
                                        </p:tav>
                                      </p:tavLst>
                                    </p:anim>
                                    <p:anim calcmode="lin" valueType="num">
                                      <p:cBhvr additive="base">
                                        <p:cTn id="26" dur="500" fill="hold"/>
                                        <p:tgtEl>
                                          <p:spTgt spid="42"/>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additive="base">
                                        <p:cTn id="31" dur="500" fill="hold"/>
                                        <p:tgtEl>
                                          <p:spTgt spid="18"/>
                                        </p:tgtEl>
                                        <p:attrNameLst>
                                          <p:attrName>ppt_x</p:attrName>
                                        </p:attrNameLst>
                                      </p:cBhvr>
                                      <p:tavLst>
                                        <p:tav tm="0">
                                          <p:val>
                                            <p:strVal val="#ppt_x"/>
                                          </p:val>
                                        </p:tav>
                                        <p:tav tm="100000">
                                          <p:val>
                                            <p:strVal val="#ppt_x"/>
                                          </p:val>
                                        </p:tav>
                                      </p:tavLst>
                                    </p:anim>
                                    <p:anim calcmode="lin" valueType="num">
                                      <p:cBhvr additive="base">
                                        <p:cTn id="32"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6413" y="519113"/>
            <a:ext cx="2303530" cy="951547"/>
            <a:chOff x="874713" y="2980284"/>
            <a:chExt cx="2303530" cy="951547"/>
          </a:xfrm>
        </p:grpSpPr>
        <p:sp>
          <p:nvSpPr>
            <p:cNvPr id="3" name="圆角矩形 2"/>
            <p:cNvSpPr/>
            <p:nvPr/>
          </p:nvSpPr>
          <p:spPr>
            <a:xfrm>
              <a:off x="874713" y="2980284"/>
              <a:ext cx="2303530" cy="951547"/>
            </a:xfrm>
            <a:prstGeom prst="roundRect">
              <a:avLst>
                <a:gd name="adj" fmla="val 8228"/>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4" name="文本框 3"/>
            <p:cNvSpPr txBox="1"/>
            <p:nvPr/>
          </p:nvSpPr>
          <p:spPr>
            <a:xfrm>
              <a:off x="874713" y="3118476"/>
              <a:ext cx="883061" cy="707886"/>
            </a:xfrm>
            <a:prstGeom prst="rect">
              <a:avLst/>
            </a:prstGeom>
            <a:noFill/>
          </p:spPr>
          <p:txBody>
            <a:bodyPr wrap="square" rtlCol="0">
              <a:spAutoFit/>
            </a:bodyPr>
            <a:lstStyle/>
            <a:p>
              <a:r>
                <a:rPr kumimoji="1" lang="en-US" altLang="zh-CN" sz="4000" b="1" dirty="0">
                  <a:solidFill>
                    <a:schemeClr val="accent1"/>
                  </a:solidFill>
                  <a:cs typeface="+mn-ea"/>
                  <a:sym typeface="+mn-lt"/>
                </a:rPr>
                <a:t>02</a:t>
              </a:r>
              <a:endParaRPr kumimoji="1" lang="zh-CN" altLang="en-US" sz="4000" b="1" dirty="0">
                <a:solidFill>
                  <a:schemeClr val="accent1"/>
                </a:solidFill>
                <a:cs typeface="+mn-ea"/>
                <a:sym typeface="+mn-lt"/>
              </a:endParaRPr>
            </a:p>
          </p:txBody>
        </p:sp>
        <p:sp>
          <p:nvSpPr>
            <p:cNvPr id="5" name="矩形 4"/>
            <p:cNvSpPr/>
            <p:nvPr/>
          </p:nvSpPr>
          <p:spPr>
            <a:xfrm>
              <a:off x="1762191" y="3137903"/>
              <a:ext cx="1110016" cy="400110"/>
            </a:xfrm>
            <a:prstGeom prst="rect">
              <a:avLst/>
            </a:prstGeom>
          </p:spPr>
          <p:txBody>
            <a:bodyPr wrap="square">
              <a:spAutoFit/>
            </a:bodyPr>
            <a:lstStyle/>
            <a:p>
              <a:pPr defTabSz="914400" fontAlgn="base">
                <a:spcBef>
                  <a:spcPct val="0"/>
                </a:spcBef>
                <a:spcAft>
                  <a:spcPct val="0"/>
                </a:spcAft>
                <a:defRPr/>
              </a:pPr>
              <a:r>
                <a:rPr lang="zh-CN" altLang="en-US" sz="2000" b="1" kern="0" dirty="0">
                  <a:ln w="3175">
                    <a:noFill/>
                  </a:ln>
                  <a:solidFill>
                    <a:schemeClr val="tx1">
                      <a:lumMod val="85000"/>
                      <a:lumOff val="15000"/>
                    </a:schemeClr>
                  </a:solidFill>
                  <a:cs typeface="+mn-ea"/>
                  <a:sym typeface="+mn-lt"/>
                </a:rPr>
                <a:t>程序</a:t>
              </a:r>
              <a:endParaRPr lang="zh-CN" altLang="en-US" sz="2000" b="1" kern="0" dirty="0">
                <a:ln w="3175">
                  <a:noFill/>
                </a:ln>
                <a:solidFill>
                  <a:schemeClr val="tx1">
                    <a:lumMod val="85000"/>
                    <a:lumOff val="15000"/>
                  </a:schemeClr>
                </a:solidFill>
                <a:cs typeface="+mn-ea"/>
                <a:sym typeface="+mn-lt"/>
              </a:endParaRPr>
            </a:p>
          </p:txBody>
        </p:sp>
        <p:sp>
          <p:nvSpPr>
            <p:cNvPr id="6" name="文本框 5"/>
            <p:cNvSpPr txBox="1"/>
            <p:nvPr/>
          </p:nvSpPr>
          <p:spPr>
            <a:xfrm>
              <a:off x="1757774" y="3557440"/>
              <a:ext cx="1420469" cy="307777"/>
            </a:xfrm>
            <a:prstGeom prst="rect">
              <a:avLst/>
            </a:prstGeom>
            <a:noFill/>
          </p:spPr>
          <p:txBody>
            <a:bodyPr wrap="square" rtlCol="0">
              <a:spAutoFit/>
            </a:bodyPr>
            <a:lstStyle/>
            <a:p>
              <a:r>
                <a:rPr kumimoji="1" lang="en-GB" altLang="zh-CN" sz="1400" i="1" dirty="0">
                  <a:solidFill>
                    <a:schemeClr val="tx1">
                      <a:lumMod val="65000"/>
                      <a:lumOff val="35000"/>
                    </a:schemeClr>
                  </a:solidFill>
                  <a:cs typeface="+mn-ea"/>
                  <a:sym typeface="+mn-lt"/>
                </a:rPr>
                <a:t>PROGRAM</a:t>
              </a:r>
              <a:endParaRPr kumimoji="1" lang="zh-CN" altLang="en-US" sz="1400" i="1" dirty="0">
                <a:solidFill>
                  <a:schemeClr val="tx1">
                    <a:lumMod val="65000"/>
                    <a:lumOff val="35000"/>
                  </a:schemeClr>
                </a:solidFill>
                <a:cs typeface="+mn-ea"/>
                <a:sym typeface="+mn-lt"/>
              </a:endParaRPr>
            </a:p>
          </p:txBody>
        </p:sp>
      </p:grpSp>
      <p:sp>
        <p:nvSpPr>
          <p:cNvPr id="8" name="矩形 7"/>
          <p:cNvSpPr/>
          <p:nvPr/>
        </p:nvSpPr>
        <p:spPr>
          <a:xfrm>
            <a:off x="4255127" y="1804155"/>
            <a:ext cx="7062161" cy="1384995"/>
          </a:xfrm>
          <a:prstGeom prst="rect">
            <a:avLst/>
          </a:prstGeom>
        </p:spPr>
        <p:txBody>
          <a:bodyPr wrap="square">
            <a:spAutoFit/>
          </a:bodyPr>
          <a:lstStyle/>
          <a:p>
            <a:pPr defTabSz="914400" fontAlgn="base">
              <a:lnSpc>
                <a:spcPct val="150000"/>
              </a:lnSpc>
              <a:spcBef>
                <a:spcPct val="0"/>
              </a:spcBef>
              <a:spcAft>
                <a:spcPct val="0"/>
              </a:spcAft>
              <a:defRPr/>
            </a:pPr>
            <a:r>
              <a:rPr lang="zh-CN" altLang="en-US" sz="1400" dirty="0">
                <a:solidFill>
                  <a:schemeClr val="tx1">
                    <a:lumMod val="75000"/>
                    <a:lumOff val="25000"/>
                  </a:schemeClr>
                </a:solidFill>
                <a:cs typeface="+mn-ea"/>
                <a:sym typeface="+mn-lt"/>
              </a:rPr>
              <a:t>项目可行才能报批，报批必须预算先行。在企业项目管理中，光有项目可行的结论，没有项目实施的预算，这样的项目不能批准。企业运行的实际告诉我们，没有预算的项目最容易开支失控，同时还容易滋生腐败。企业的老板们可得留意啊！事先的控制远远强过事后的处罚。预算永远是企业防患职务犯罪的最佳武器。</a:t>
            </a:r>
            <a:endParaRPr lang="en-US" altLang="zh-CN" sz="1400" kern="0" dirty="0">
              <a:ln w="3175">
                <a:noFill/>
              </a:ln>
              <a:solidFill>
                <a:schemeClr val="tx1">
                  <a:lumMod val="75000"/>
                  <a:lumOff val="25000"/>
                </a:schemeClr>
              </a:solidFill>
              <a:cs typeface="+mn-ea"/>
              <a:sym typeface="+mn-lt"/>
            </a:endParaRPr>
          </a:p>
        </p:txBody>
      </p:sp>
      <p:sp>
        <p:nvSpPr>
          <p:cNvPr id="10" name="矩形 9"/>
          <p:cNvSpPr/>
          <p:nvPr/>
        </p:nvSpPr>
        <p:spPr>
          <a:xfrm>
            <a:off x="1246635" y="2259735"/>
            <a:ext cx="3087687" cy="400110"/>
          </a:xfrm>
          <a:prstGeom prst="rect">
            <a:avLst/>
          </a:prstGeom>
        </p:spPr>
        <p:txBody>
          <a:bodyPr wrap="square">
            <a:spAutoFit/>
          </a:bodyPr>
          <a:lstStyle/>
          <a:p>
            <a:pPr marL="342900" indent="-342900" defTabSz="914400" fontAlgn="base">
              <a:spcBef>
                <a:spcPct val="0"/>
              </a:spcBef>
              <a:spcAft>
                <a:spcPct val="0"/>
              </a:spcAft>
              <a:buFont typeface="Wingdings" panose="05000000000000000000" pitchFamily="2" charset="2"/>
              <a:buChar char="n"/>
              <a:defRPr/>
            </a:pPr>
            <a:r>
              <a:rPr lang="zh-CN" altLang="en-US" sz="2000" dirty="0">
                <a:cs typeface="+mn-ea"/>
                <a:sym typeface="+mn-lt"/>
              </a:rPr>
              <a:t>项目报批预算先行</a:t>
            </a:r>
            <a:endParaRPr lang="en-US" altLang="zh-CN" sz="2000" b="1" kern="0" dirty="0">
              <a:ln w="3175">
                <a:noFill/>
              </a:ln>
              <a:solidFill>
                <a:schemeClr val="tx1">
                  <a:lumMod val="85000"/>
                  <a:lumOff val="15000"/>
                </a:schemeClr>
              </a:solidFill>
              <a:cs typeface="+mn-ea"/>
              <a:sym typeface="+mn-lt"/>
            </a:endParaRPr>
          </a:p>
        </p:txBody>
      </p:sp>
      <p:sp>
        <p:nvSpPr>
          <p:cNvPr id="16" name="矩形 15"/>
          <p:cNvSpPr/>
          <p:nvPr/>
        </p:nvSpPr>
        <p:spPr>
          <a:xfrm>
            <a:off x="4255127" y="3683740"/>
            <a:ext cx="7062161" cy="1708160"/>
          </a:xfrm>
          <a:prstGeom prst="rect">
            <a:avLst/>
          </a:prstGeom>
        </p:spPr>
        <p:txBody>
          <a:bodyPr wrap="square">
            <a:spAutoFit/>
          </a:bodyPr>
          <a:lstStyle/>
          <a:p>
            <a:pPr defTabSz="914400" fontAlgn="base">
              <a:lnSpc>
                <a:spcPct val="150000"/>
              </a:lnSpc>
              <a:spcBef>
                <a:spcPct val="0"/>
              </a:spcBef>
              <a:spcAft>
                <a:spcPct val="0"/>
              </a:spcAft>
              <a:defRPr/>
            </a:pPr>
            <a:r>
              <a:rPr lang="zh-CN" altLang="en-US" sz="1400" dirty="0">
                <a:solidFill>
                  <a:schemeClr val="tx1">
                    <a:lumMod val="75000"/>
                    <a:lumOff val="25000"/>
                  </a:schemeClr>
                </a:solidFill>
                <a:cs typeface="+mn-ea"/>
                <a:sym typeface="+mn-lt"/>
              </a:rPr>
              <a:t>相对而言，项目在企业组织的事务工作中总是处于临时地位，这是项目的阶段性特点所决定的。如果企业新增一个项目就增设一套机构，企业的组织就会无限膨胀。为了防止机构臃肿，企业有必要设置临时项目小组，授予项目小组处置与本项目相关事宜的权力，项目结束，临时小组即宣告解散。这就是我们常说的项目授权，介于岗位授权和临时授权之间。所以项目启动往往伴随的就是项目小组成立。</a:t>
            </a:r>
            <a:endParaRPr lang="zh-CN" altLang="en-US" sz="1400" dirty="0">
              <a:solidFill>
                <a:schemeClr val="tx1">
                  <a:lumMod val="75000"/>
                  <a:lumOff val="25000"/>
                </a:schemeClr>
              </a:solidFill>
              <a:cs typeface="+mn-ea"/>
              <a:sym typeface="+mn-lt"/>
            </a:endParaRPr>
          </a:p>
        </p:txBody>
      </p:sp>
      <p:sp>
        <p:nvSpPr>
          <p:cNvPr id="18" name="矩形 17"/>
          <p:cNvSpPr/>
          <p:nvPr/>
        </p:nvSpPr>
        <p:spPr>
          <a:xfrm>
            <a:off x="1198048" y="4139993"/>
            <a:ext cx="3087687" cy="400110"/>
          </a:xfrm>
          <a:prstGeom prst="rect">
            <a:avLst/>
          </a:prstGeom>
        </p:spPr>
        <p:txBody>
          <a:bodyPr wrap="square">
            <a:spAutoFit/>
          </a:bodyPr>
          <a:lstStyle/>
          <a:p>
            <a:pPr marL="342900" indent="-342900" defTabSz="914400" fontAlgn="base">
              <a:spcBef>
                <a:spcPct val="0"/>
              </a:spcBef>
              <a:spcAft>
                <a:spcPct val="0"/>
              </a:spcAft>
              <a:buFont typeface="Wingdings" panose="05000000000000000000" pitchFamily="2" charset="2"/>
              <a:buChar char="n"/>
              <a:defRPr/>
            </a:pPr>
            <a:r>
              <a:rPr lang="zh-CN" altLang="en-US" sz="2000" dirty="0">
                <a:cs typeface="+mn-ea"/>
                <a:sym typeface="+mn-lt"/>
              </a:rPr>
              <a:t>项目启动组织成立</a:t>
            </a:r>
            <a:endParaRPr lang="en-US" altLang="zh-CN" sz="2000" b="1" kern="0" dirty="0">
              <a:ln w="3175">
                <a:noFill/>
              </a:ln>
              <a:solidFill>
                <a:schemeClr val="tx1">
                  <a:lumMod val="85000"/>
                  <a:lumOff val="1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1+#ppt_w/2"/>
                                          </p:val>
                                        </p:tav>
                                        <p:tav tm="100000">
                                          <p:val>
                                            <p:strVal val="#ppt_x"/>
                                          </p:val>
                                        </p:tav>
                                      </p:tavLst>
                                    </p:anim>
                                    <p:anim calcmode="lin" valueType="num">
                                      <p:cBhvr additive="base">
                                        <p:cTn id="14"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1+#ppt_w/2"/>
                                          </p:val>
                                        </p:tav>
                                        <p:tav tm="100000">
                                          <p:val>
                                            <p:strVal val="#ppt_x"/>
                                          </p:val>
                                        </p:tav>
                                      </p:tavLst>
                                    </p:anim>
                                    <p:anim calcmode="lin" valueType="num">
                                      <p:cBhvr additive="base">
                                        <p:cTn id="20"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6413" y="519113"/>
            <a:ext cx="2303530" cy="951547"/>
            <a:chOff x="874713" y="2980284"/>
            <a:chExt cx="2303530" cy="951547"/>
          </a:xfrm>
        </p:grpSpPr>
        <p:sp>
          <p:nvSpPr>
            <p:cNvPr id="3" name="圆角矩形 2"/>
            <p:cNvSpPr/>
            <p:nvPr/>
          </p:nvSpPr>
          <p:spPr>
            <a:xfrm>
              <a:off x="874713" y="2980284"/>
              <a:ext cx="2303530" cy="951547"/>
            </a:xfrm>
            <a:prstGeom prst="roundRect">
              <a:avLst>
                <a:gd name="adj" fmla="val 8228"/>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4" name="文本框 3"/>
            <p:cNvSpPr txBox="1"/>
            <p:nvPr/>
          </p:nvSpPr>
          <p:spPr>
            <a:xfrm>
              <a:off x="874713" y="3118476"/>
              <a:ext cx="883061" cy="707886"/>
            </a:xfrm>
            <a:prstGeom prst="rect">
              <a:avLst/>
            </a:prstGeom>
            <a:noFill/>
          </p:spPr>
          <p:txBody>
            <a:bodyPr wrap="square" rtlCol="0">
              <a:spAutoFit/>
            </a:bodyPr>
            <a:lstStyle/>
            <a:p>
              <a:r>
                <a:rPr kumimoji="1" lang="en-US" altLang="zh-CN" sz="4000" b="1" dirty="0">
                  <a:solidFill>
                    <a:schemeClr val="accent1"/>
                  </a:solidFill>
                  <a:cs typeface="+mn-ea"/>
                  <a:sym typeface="+mn-lt"/>
                </a:rPr>
                <a:t>02</a:t>
              </a:r>
              <a:endParaRPr kumimoji="1" lang="zh-CN" altLang="en-US" sz="4000" b="1" dirty="0">
                <a:solidFill>
                  <a:schemeClr val="accent1"/>
                </a:solidFill>
                <a:cs typeface="+mn-ea"/>
                <a:sym typeface="+mn-lt"/>
              </a:endParaRPr>
            </a:p>
          </p:txBody>
        </p:sp>
        <p:sp>
          <p:nvSpPr>
            <p:cNvPr id="5" name="矩形 4"/>
            <p:cNvSpPr/>
            <p:nvPr/>
          </p:nvSpPr>
          <p:spPr>
            <a:xfrm>
              <a:off x="1762191" y="3137903"/>
              <a:ext cx="1110016" cy="400110"/>
            </a:xfrm>
            <a:prstGeom prst="rect">
              <a:avLst/>
            </a:prstGeom>
          </p:spPr>
          <p:txBody>
            <a:bodyPr wrap="square">
              <a:spAutoFit/>
            </a:bodyPr>
            <a:lstStyle/>
            <a:p>
              <a:pPr defTabSz="914400" fontAlgn="base">
                <a:spcBef>
                  <a:spcPct val="0"/>
                </a:spcBef>
                <a:spcAft>
                  <a:spcPct val="0"/>
                </a:spcAft>
                <a:defRPr/>
              </a:pPr>
              <a:r>
                <a:rPr lang="zh-CN" altLang="en-US" sz="2000" b="1" kern="0" dirty="0">
                  <a:ln w="3175">
                    <a:noFill/>
                  </a:ln>
                  <a:solidFill>
                    <a:schemeClr val="tx1">
                      <a:lumMod val="85000"/>
                      <a:lumOff val="15000"/>
                    </a:schemeClr>
                  </a:solidFill>
                  <a:cs typeface="+mn-ea"/>
                  <a:sym typeface="+mn-lt"/>
                </a:rPr>
                <a:t>程序</a:t>
              </a:r>
              <a:endParaRPr lang="zh-CN" altLang="en-US" sz="2000" b="1" kern="0" dirty="0">
                <a:ln w="3175">
                  <a:noFill/>
                </a:ln>
                <a:solidFill>
                  <a:schemeClr val="tx1">
                    <a:lumMod val="85000"/>
                    <a:lumOff val="15000"/>
                  </a:schemeClr>
                </a:solidFill>
                <a:cs typeface="+mn-ea"/>
                <a:sym typeface="+mn-lt"/>
              </a:endParaRPr>
            </a:p>
          </p:txBody>
        </p:sp>
        <p:sp>
          <p:nvSpPr>
            <p:cNvPr id="6" name="文本框 5"/>
            <p:cNvSpPr txBox="1"/>
            <p:nvPr/>
          </p:nvSpPr>
          <p:spPr>
            <a:xfrm>
              <a:off x="1757774" y="3557440"/>
              <a:ext cx="1420469" cy="307777"/>
            </a:xfrm>
            <a:prstGeom prst="rect">
              <a:avLst/>
            </a:prstGeom>
            <a:noFill/>
          </p:spPr>
          <p:txBody>
            <a:bodyPr wrap="square" rtlCol="0">
              <a:spAutoFit/>
            </a:bodyPr>
            <a:lstStyle/>
            <a:p>
              <a:r>
                <a:rPr kumimoji="1" lang="en-GB" altLang="zh-CN" sz="1400" i="1" dirty="0">
                  <a:solidFill>
                    <a:schemeClr val="tx1">
                      <a:lumMod val="65000"/>
                      <a:lumOff val="35000"/>
                    </a:schemeClr>
                  </a:solidFill>
                  <a:cs typeface="+mn-ea"/>
                  <a:sym typeface="+mn-lt"/>
                </a:rPr>
                <a:t>PROGRAM</a:t>
              </a:r>
              <a:endParaRPr kumimoji="1" lang="zh-CN" altLang="en-US" sz="1400" i="1" dirty="0">
                <a:solidFill>
                  <a:schemeClr val="tx1">
                    <a:lumMod val="65000"/>
                    <a:lumOff val="35000"/>
                  </a:schemeClr>
                </a:solidFill>
                <a:cs typeface="+mn-ea"/>
                <a:sym typeface="+mn-lt"/>
              </a:endParaRPr>
            </a:p>
          </p:txBody>
        </p:sp>
      </p:grpSp>
      <p:pic>
        <p:nvPicPr>
          <p:cNvPr id="9" name="图片 8"/>
          <p:cNvPicPr>
            <a:picLocks noChangeAspect="1"/>
          </p:cNvPicPr>
          <p:nvPr/>
        </p:nvPicPr>
        <p:blipFill rotWithShape="1">
          <a:blip r:embed="rId1" cstate="screen"/>
          <a:srcRect/>
          <a:stretch>
            <a:fillRect/>
          </a:stretch>
        </p:blipFill>
        <p:spPr>
          <a:xfrm>
            <a:off x="874713" y="1752233"/>
            <a:ext cx="4717704" cy="3694921"/>
          </a:xfrm>
          <a:prstGeom prst="rect">
            <a:avLst/>
          </a:prstGeom>
        </p:spPr>
      </p:pic>
      <p:grpSp>
        <p:nvGrpSpPr>
          <p:cNvPr id="13" name="组合 12"/>
          <p:cNvGrpSpPr/>
          <p:nvPr/>
        </p:nvGrpSpPr>
        <p:grpSpPr>
          <a:xfrm>
            <a:off x="4187755" y="2243874"/>
            <a:ext cx="7129533" cy="3706075"/>
            <a:chOff x="4187755" y="2243874"/>
            <a:chExt cx="7129533" cy="3706075"/>
          </a:xfrm>
        </p:grpSpPr>
        <p:sp>
          <p:nvSpPr>
            <p:cNvPr id="10" name="圆角矩形 9"/>
            <p:cNvSpPr/>
            <p:nvPr/>
          </p:nvSpPr>
          <p:spPr>
            <a:xfrm>
              <a:off x="4187755" y="2243874"/>
              <a:ext cx="7129533" cy="3706075"/>
            </a:xfrm>
            <a:prstGeom prst="roundRect">
              <a:avLst>
                <a:gd name="adj" fmla="val 0"/>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spcBef>
                  <a:spcPct val="0"/>
                </a:spcBef>
                <a:spcAft>
                  <a:spcPct val="0"/>
                </a:spcAft>
                <a:defRPr/>
              </a:pPr>
              <a:endParaRPr lang="en-US" altLang="zh-CN" sz="1400" kern="0" dirty="0">
                <a:ln w="3175">
                  <a:noFill/>
                </a:ln>
                <a:solidFill>
                  <a:schemeClr val="tx1">
                    <a:lumMod val="85000"/>
                    <a:lumOff val="15000"/>
                  </a:schemeClr>
                </a:solidFill>
                <a:cs typeface="+mn-ea"/>
                <a:sym typeface="+mn-lt"/>
              </a:endParaRPr>
            </a:p>
          </p:txBody>
        </p:sp>
        <p:sp>
          <p:nvSpPr>
            <p:cNvPr id="11" name="矩形 10"/>
            <p:cNvSpPr/>
            <p:nvPr/>
          </p:nvSpPr>
          <p:spPr>
            <a:xfrm>
              <a:off x="4816955" y="2855716"/>
              <a:ext cx="3813457" cy="469680"/>
            </a:xfrm>
            <a:prstGeom prst="rect">
              <a:avLst/>
            </a:prstGeom>
          </p:spPr>
          <p:txBody>
            <a:bodyPr wrap="square">
              <a:spAutoFit/>
            </a:bodyPr>
            <a:lstStyle/>
            <a:p>
              <a:pPr marL="285750" indent="-285750" defTabSz="914400" fontAlgn="base">
                <a:lnSpc>
                  <a:spcPct val="150000"/>
                </a:lnSpc>
                <a:spcBef>
                  <a:spcPct val="0"/>
                </a:spcBef>
                <a:spcAft>
                  <a:spcPct val="0"/>
                </a:spcAft>
                <a:buFont typeface="Wingdings" panose="05000000000000000000" pitchFamily="2" charset="2"/>
                <a:buChar char="n"/>
                <a:defRPr/>
              </a:pPr>
              <a:r>
                <a:rPr lang="zh-CN" altLang="en-US" dirty="0">
                  <a:solidFill>
                    <a:schemeClr val="bg1"/>
                  </a:solidFill>
                  <a:cs typeface="+mn-ea"/>
                  <a:sym typeface="+mn-lt"/>
                </a:rPr>
                <a:t>项目跟踪循序渐进</a:t>
              </a:r>
              <a:endParaRPr lang="en-US" altLang="zh-CN" kern="0" dirty="0">
                <a:ln w="3175">
                  <a:noFill/>
                </a:ln>
                <a:solidFill>
                  <a:schemeClr val="bg1"/>
                </a:solidFill>
                <a:cs typeface="+mn-ea"/>
                <a:sym typeface="+mn-lt"/>
              </a:endParaRPr>
            </a:p>
          </p:txBody>
        </p:sp>
        <p:sp>
          <p:nvSpPr>
            <p:cNvPr id="12" name="矩形 11"/>
            <p:cNvSpPr/>
            <p:nvPr/>
          </p:nvSpPr>
          <p:spPr>
            <a:xfrm>
              <a:off x="4816955" y="3482009"/>
              <a:ext cx="5652262" cy="1384995"/>
            </a:xfrm>
            <a:prstGeom prst="rect">
              <a:avLst/>
            </a:prstGeom>
          </p:spPr>
          <p:txBody>
            <a:bodyPr wrap="square">
              <a:spAutoFit/>
            </a:bodyPr>
            <a:lstStyle/>
            <a:p>
              <a:pPr defTabSz="914400" fontAlgn="base">
                <a:lnSpc>
                  <a:spcPct val="150000"/>
                </a:lnSpc>
                <a:spcBef>
                  <a:spcPct val="0"/>
                </a:spcBef>
                <a:spcAft>
                  <a:spcPct val="0"/>
                </a:spcAft>
                <a:defRPr/>
              </a:pPr>
              <a:r>
                <a:rPr lang="zh-CN" altLang="en-US" sz="1400" dirty="0">
                  <a:solidFill>
                    <a:schemeClr val="bg1"/>
                  </a:solidFill>
                  <a:cs typeface="+mn-ea"/>
                  <a:sym typeface="+mn-lt"/>
                </a:rPr>
                <a:t>企业所有新增项目都是企业发展所必须及时引进和开展的业务，是有严格时间要求的，任何人都不得以任何借口阻碍项目进程，否则企业发展步伐或经营目标就有可能受到影响。循序渐进必须以全体成员的支持配合为前提。项目小组成员所做的工作就是跟踪到位。</a:t>
              </a:r>
              <a:endParaRPr lang="en-US" altLang="zh-CN" sz="1400" kern="0" dirty="0">
                <a:ln w="3175">
                  <a:noFill/>
                </a:ln>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dissolve">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500" fill="hold"/>
                                        <p:tgtEl>
                                          <p:spTgt spid="13"/>
                                        </p:tgtEl>
                                        <p:attrNameLst>
                                          <p:attrName>ppt_x</p:attrName>
                                        </p:attrNameLst>
                                      </p:cBhvr>
                                      <p:tavLst>
                                        <p:tav tm="0">
                                          <p:val>
                                            <p:strVal val="#ppt_x"/>
                                          </p:val>
                                        </p:tav>
                                        <p:tav tm="100000">
                                          <p:val>
                                            <p:strVal val="#ppt_x"/>
                                          </p:val>
                                        </p:tav>
                                      </p:tavLst>
                                    </p:anim>
                                    <p:anim calcmode="lin" valueType="num">
                                      <p:cBhvr additive="base">
                                        <p:cTn id="1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6413" y="519113"/>
            <a:ext cx="2303530" cy="951547"/>
            <a:chOff x="874713" y="2980284"/>
            <a:chExt cx="2303530" cy="951547"/>
          </a:xfrm>
        </p:grpSpPr>
        <p:sp>
          <p:nvSpPr>
            <p:cNvPr id="3" name="圆角矩形 2"/>
            <p:cNvSpPr/>
            <p:nvPr/>
          </p:nvSpPr>
          <p:spPr>
            <a:xfrm>
              <a:off x="874713" y="2980284"/>
              <a:ext cx="2303530" cy="951547"/>
            </a:xfrm>
            <a:prstGeom prst="roundRect">
              <a:avLst>
                <a:gd name="adj" fmla="val 8228"/>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4" name="文本框 3"/>
            <p:cNvSpPr txBox="1"/>
            <p:nvPr/>
          </p:nvSpPr>
          <p:spPr>
            <a:xfrm>
              <a:off x="874713" y="3118476"/>
              <a:ext cx="883061" cy="707886"/>
            </a:xfrm>
            <a:prstGeom prst="rect">
              <a:avLst/>
            </a:prstGeom>
            <a:noFill/>
          </p:spPr>
          <p:txBody>
            <a:bodyPr wrap="square" rtlCol="0">
              <a:spAutoFit/>
            </a:bodyPr>
            <a:lstStyle/>
            <a:p>
              <a:r>
                <a:rPr kumimoji="1" lang="en-US" altLang="zh-CN" sz="4000" b="1" dirty="0">
                  <a:solidFill>
                    <a:schemeClr val="accent1"/>
                  </a:solidFill>
                  <a:cs typeface="+mn-ea"/>
                  <a:sym typeface="+mn-lt"/>
                </a:rPr>
                <a:t>02</a:t>
              </a:r>
              <a:endParaRPr kumimoji="1" lang="zh-CN" altLang="en-US" sz="4000" b="1" dirty="0">
                <a:solidFill>
                  <a:schemeClr val="accent1"/>
                </a:solidFill>
                <a:cs typeface="+mn-ea"/>
                <a:sym typeface="+mn-lt"/>
              </a:endParaRPr>
            </a:p>
          </p:txBody>
        </p:sp>
        <p:sp>
          <p:nvSpPr>
            <p:cNvPr id="5" name="矩形 4"/>
            <p:cNvSpPr/>
            <p:nvPr/>
          </p:nvSpPr>
          <p:spPr>
            <a:xfrm>
              <a:off x="1762191" y="3137903"/>
              <a:ext cx="1110016" cy="400110"/>
            </a:xfrm>
            <a:prstGeom prst="rect">
              <a:avLst/>
            </a:prstGeom>
          </p:spPr>
          <p:txBody>
            <a:bodyPr wrap="square">
              <a:spAutoFit/>
            </a:bodyPr>
            <a:lstStyle/>
            <a:p>
              <a:pPr defTabSz="914400" fontAlgn="base">
                <a:spcBef>
                  <a:spcPct val="0"/>
                </a:spcBef>
                <a:spcAft>
                  <a:spcPct val="0"/>
                </a:spcAft>
                <a:defRPr/>
              </a:pPr>
              <a:r>
                <a:rPr lang="zh-CN" altLang="en-US" sz="2000" b="1" kern="0" dirty="0">
                  <a:ln w="3175">
                    <a:noFill/>
                  </a:ln>
                  <a:solidFill>
                    <a:schemeClr val="tx1">
                      <a:lumMod val="85000"/>
                      <a:lumOff val="15000"/>
                    </a:schemeClr>
                  </a:solidFill>
                  <a:cs typeface="+mn-ea"/>
                  <a:sym typeface="+mn-lt"/>
                </a:rPr>
                <a:t>程序</a:t>
              </a:r>
              <a:endParaRPr lang="zh-CN" altLang="en-US" sz="2000" b="1" kern="0" dirty="0">
                <a:ln w="3175">
                  <a:noFill/>
                </a:ln>
                <a:solidFill>
                  <a:schemeClr val="tx1">
                    <a:lumMod val="85000"/>
                    <a:lumOff val="15000"/>
                  </a:schemeClr>
                </a:solidFill>
                <a:cs typeface="+mn-ea"/>
                <a:sym typeface="+mn-lt"/>
              </a:endParaRPr>
            </a:p>
          </p:txBody>
        </p:sp>
        <p:sp>
          <p:nvSpPr>
            <p:cNvPr id="6" name="文本框 5"/>
            <p:cNvSpPr txBox="1"/>
            <p:nvPr/>
          </p:nvSpPr>
          <p:spPr>
            <a:xfrm>
              <a:off x="1757774" y="3557440"/>
              <a:ext cx="1420469" cy="307777"/>
            </a:xfrm>
            <a:prstGeom prst="rect">
              <a:avLst/>
            </a:prstGeom>
            <a:noFill/>
          </p:spPr>
          <p:txBody>
            <a:bodyPr wrap="square" rtlCol="0">
              <a:spAutoFit/>
            </a:bodyPr>
            <a:lstStyle/>
            <a:p>
              <a:r>
                <a:rPr kumimoji="1" lang="en-GB" altLang="zh-CN" sz="1400" i="1" dirty="0">
                  <a:solidFill>
                    <a:schemeClr val="tx1">
                      <a:lumMod val="65000"/>
                      <a:lumOff val="35000"/>
                    </a:schemeClr>
                  </a:solidFill>
                  <a:cs typeface="+mn-ea"/>
                  <a:sym typeface="+mn-lt"/>
                </a:rPr>
                <a:t>PROGRAM</a:t>
              </a:r>
              <a:endParaRPr kumimoji="1" lang="zh-CN" altLang="en-US" sz="1400" i="1" dirty="0">
                <a:solidFill>
                  <a:schemeClr val="tx1">
                    <a:lumMod val="65000"/>
                    <a:lumOff val="35000"/>
                  </a:schemeClr>
                </a:solidFill>
                <a:cs typeface="+mn-ea"/>
                <a:sym typeface="+mn-lt"/>
              </a:endParaRPr>
            </a:p>
          </p:txBody>
        </p:sp>
      </p:grpSp>
      <p:grpSp>
        <p:nvGrpSpPr>
          <p:cNvPr id="17" name="组合 16"/>
          <p:cNvGrpSpPr/>
          <p:nvPr/>
        </p:nvGrpSpPr>
        <p:grpSpPr>
          <a:xfrm>
            <a:off x="1961392" y="1653998"/>
            <a:ext cx="7894381" cy="1252122"/>
            <a:chOff x="1961392" y="1653998"/>
            <a:chExt cx="7894381" cy="1252122"/>
          </a:xfrm>
        </p:grpSpPr>
        <p:sp>
          <p:nvSpPr>
            <p:cNvPr id="7" name="矩形 6"/>
            <p:cNvSpPr/>
            <p:nvPr/>
          </p:nvSpPr>
          <p:spPr>
            <a:xfrm>
              <a:off x="1961392" y="1653998"/>
              <a:ext cx="7894381" cy="469680"/>
            </a:xfrm>
            <a:prstGeom prst="rect">
              <a:avLst/>
            </a:prstGeom>
          </p:spPr>
          <p:txBody>
            <a:bodyPr wrap="square">
              <a:spAutoFit/>
            </a:bodyPr>
            <a:lstStyle/>
            <a:p>
              <a:pPr algn="ctr" defTabSz="914400" fontAlgn="base">
                <a:lnSpc>
                  <a:spcPct val="150000"/>
                </a:lnSpc>
                <a:spcBef>
                  <a:spcPct val="0"/>
                </a:spcBef>
                <a:spcAft>
                  <a:spcPct val="0"/>
                </a:spcAft>
                <a:defRPr/>
              </a:pPr>
              <a:r>
                <a:rPr lang="zh-CN" altLang="en-US" dirty="0">
                  <a:cs typeface="+mn-ea"/>
                  <a:sym typeface="+mn-lt"/>
                </a:rPr>
                <a:t>项目变更理由充足</a:t>
              </a:r>
              <a:endParaRPr lang="en-US" altLang="zh-CN" kern="0" dirty="0">
                <a:ln w="3175">
                  <a:noFill/>
                </a:ln>
                <a:solidFill>
                  <a:schemeClr val="tx1">
                    <a:lumMod val="85000"/>
                    <a:lumOff val="15000"/>
                  </a:schemeClr>
                </a:solidFill>
                <a:cs typeface="+mn-ea"/>
                <a:sym typeface="+mn-lt"/>
              </a:endParaRPr>
            </a:p>
          </p:txBody>
        </p:sp>
        <p:sp>
          <p:nvSpPr>
            <p:cNvPr id="8" name="矩形 7"/>
            <p:cNvSpPr/>
            <p:nvPr/>
          </p:nvSpPr>
          <p:spPr>
            <a:xfrm>
              <a:off x="3138912" y="2197143"/>
              <a:ext cx="5539340" cy="708977"/>
            </a:xfrm>
            <a:prstGeom prst="rect">
              <a:avLst/>
            </a:prstGeom>
          </p:spPr>
          <p:txBody>
            <a:bodyPr wrap="square">
              <a:spAutoFit/>
            </a:bodyPr>
            <a:lstStyle/>
            <a:p>
              <a:pPr algn="ctr" defTabSz="914400" fontAlgn="base">
                <a:lnSpc>
                  <a:spcPct val="150000"/>
                </a:lnSpc>
                <a:spcBef>
                  <a:spcPct val="0"/>
                </a:spcBef>
                <a:spcAft>
                  <a:spcPct val="0"/>
                </a:spcAft>
                <a:defRPr/>
              </a:pPr>
              <a:r>
                <a:rPr lang="zh-CN" altLang="en-US" sz="1400" dirty="0">
                  <a:solidFill>
                    <a:schemeClr val="tx1">
                      <a:lumMod val="75000"/>
                      <a:lumOff val="25000"/>
                    </a:schemeClr>
                  </a:solidFill>
                  <a:cs typeface="+mn-ea"/>
                  <a:sym typeface="+mn-lt"/>
                </a:rPr>
                <a:t>时间跨度大、涉及面广的项目往往会面临中途调整。不过就是没有外力作用，企业自身也可能做出主动调整。</a:t>
              </a:r>
              <a:endParaRPr lang="en-US" altLang="zh-CN" sz="1400" kern="0" dirty="0">
                <a:ln w="3175">
                  <a:noFill/>
                </a:ln>
                <a:solidFill>
                  <a:schemeClr val="tx1">
                    <a:lumMod val="75000"/>
                    <a:lumOff val="25000"/>
                  </a:schemeClr>
                </a:solidFill>
                <a:cs typeface="+mn-ea"/>
                <a:sym typeface="+mn-lt"/>
              </a:endParaRPr>
            </a:p>
          </p:txBody>
        </p:sp>
      </p:grpSp>
      <p:grpSp>
        <p:nvGrpSpPr>
          <p:cNvPr id="19" name="组合 18"/>
          <p:cNvGrpSpPr/>
          <p:nvPr/>
        </p:nvGrpSpPr>
        <p:grpSpPr>
          <a:xfrm>
            <a:off x="1048266" y="3616335"/>
            <a:ext cx="9895166" cy="727589"/>
            <a:chOff x="1048266" y="3616335"/>
            <a:chExt cx="9895166" cy="727589"/>
          </a:xfrm>
        </p:grpSpPr>
        <p:sp>
          <p:nvSpPr>
            <p:cNvPr id="9" name="矩形 8"/>
            <p:cNvSpPr/>
            <p:nvPr/>
          </p:nvSpPr>
          <p:spPr>
            <a:xfrm>
              <a:off x="1048266" y="3616335"/>
              <a:ext cx="1761677" cy="708977"/>
            </a:xfrm>
            <a:prstGeom prst="rect">
              <a:avLst/>
            </a:prstGeom>
          </p:spPr>
          <p:txBody>
            <a:bodyPr wrap="square">
              <a:spAutoFit/>
            </a:bodyPr>
            <a:lstStyle/>
            <a:p>
              <a:pPr defTabSz="914400" fontAlgn="base">
                <a:lnSpc>
                  <a:spcPct val="150000"/>
                </a:lnSpc>
                <a:spcBef>
                  <a:spcPct val="0"/>
                </a:spcBef>
                <a:spcAft>
                  <a:spcPct val="0"/>
                </a:spcAft>
                <a:defRPr/>
              </a:pPr>
              <a:r>
                <a:rPr lang="zh-CN" altLang="en-US" sz="1400" dirty="0">
                  <a:solidFill>
                    <a:schemeClr val="tx1">
                      <a:lumMod val="75000"/>
                      <a:lumOff val="25000"/>
                    </a:schemeClr>
                  </a:solidFill>
                  <a:cs typeface="+mn-ea"/>
                  <a:sym typeface="+mn-lt"/>
                </a:rPr>
                <a:t>一是项目进展顺利，可能提前完成；</a:t>
              </a:r>
              <a:endParaRPr lang="en-US" altLang="zh-CN" sz="1400" kern="0" dirty="0">
                <a:ln w="3175">
                  <a:noFill/>
                </a:ln>
                <a:solidFill>
                  <a:schemeClr val="tx1">
                    <a:lumMod val="75000"/>
                    <a:lumOff val="25000"/>
                  </a:schemeClr>
                </a:solidFill>
                <a:cs typeface="+mn-ea"/>
                <a:sym typeface="+mn-lt"/>
              </a:endParaRPr>
            </a:p>
          </p:txBody>
        </p:sp>
        <p:sp>
          <p:nvSpPr>
            <p:cNvPr id="12" name="矩形 11"/>
            <p:cNvSpPr/>
            <p:nvPr/>
          </p:nvSpPr>
          <p:spPr>
            <a:xfrm>
              <a:off x="3042989" y="3630805"/>
              <a:ext cx="1761677" cy="708977"/>
            </a:xfrm>
            <a:prstGeom prst="rect">
              <a:avLst/>
            </a:prstGeom>
          </p:spPr>
          <p:txBody>
            <a:bodyPr wrap="square">
              <a:spAutoFit/>
            </a:bodyPr>
            <a:lstStyle/>
            <a:p>
              <a:pPr defTabSz="914400" fontAlgn="base">
                <a:lnSpc>
                  <a:spcPct val="150000"/>
                </a:lnSpc>
                <a:spcBef>
                  <a:spcPct val="0"/>
                </a:spcBef>
                <a:spcAft>
                  <a:spcPct val="0"/>
                </a:spcAft>
                <a:defRPr/>
              </a:pPr>
              <a:r>
                <a:rPr lang="zh-CN" altLang="en-US" sz="1400" dirty="0">
                  <a:solidFill>
                    <a:schemeClr val="tx1">
                      <a:lumMod val="75000"/>
                      <a:lumOff val="25000"/>
                    </a:schemeClr>
                  </a:solidFill>
                  <a:cs typeface="+mn-ea"/>
                  <a:sym typeface="+mn-lt"/>
                </a:rPr>
                <a:t>二是项目进展受阻，无法按期完成；</a:t>
              </a:r>
              <a:endParaRPr lang="en-US" altLang="zh-CN" sz="1400" kern="0" dirty="0">
                <a:ln w="3175">
                  <a:noFill/>
                </a:ln>
                <a:solidFill>
                  <a:schemeClr val="tx1">
                    <a:lumMod val="75000"/>
                    <a:lumOff val="25000"/>
                  </a:schemeClr>
                </a:solidFill>
                <a:cs typeface="+mn-ea"/>
                <a:sym typeface="+mn-lt"/>
              </a:endParaRPr>
            </a:p>
          </p:txBody>
        </p:sp>
        <p:sp>
          <p:nvSpPr>
            <p:cNvPr id="13" name="矩形 12"/>
            <p:cNvSpPr/>
            <p:nvPr/>
          </p:nvSpPr>
          <p:spPr>
            <a:xfrm>
              <a:off x="5037712" y="3620477"/>
              <a:ext cx="2060985" cy="708977"/>
            </a:xfrm>
            <a:prstGeom prst="rect">
              <a:avLst/>
            </a:prstGeom>
          </p:spPr>
          <p:txBody>
            <a:bodyPr wrap="square">
              <a:spAutoFit/>
            </a:bodyPr>
            <a:lstStyle/>
            <a:p>
              <a:pPr defTabSz="914400" fontAlgn="base">
                <a:lnSpc>
                  <a:spcPct val="150000"/>
                </a:lnSpc>
                <a:spcBef>
                  <a:spcPct val="0"/>
                </a:spcBef>
                <a:spcAft>
                  <a:spcPct val="0"/>
                </a:spcAft>
                <a:defRPr/>
              </a:pPr>
              <a:r>
                <a:rPr lang="zh-CN" altLang="en-US" sz="1400" dirty="0">
                  <a:solidFill>
                    <a:schemeClr val="tx1">
                      <a:lumMod val="75000"/>
                      <a:lumOff val="25000"/>
                    </a:schemeClr>
                  </a:solidFill>
                  <a:cs typeface="+mn-ea"/>
                  <a:sym typeface="+mn-lt"/>
                </a:rPr>
                <a:t>三是项目立项草率，中途发现没有实施价值；</a:t>
              </a:r>
              <a:endParaRPr lang="en-US" altLang="zh-CN" sz="1400" kern="0" dirty="0">
                <a:ln w="3175">
                  <a:noFill/>
                </a:ln>
                <a:solidFill>
                  <a:schemeClr val="tx1">
                    <a:lumMod val="75000"/>
                    <a:lumOff val="25000"/>
                  </a:schemeClr>
                </a:solidFill>
                <a:cs typeface="+mn-ea"/>
                <a:sym typeface="+mn-lt"/>
              </a:endParaRPr>
            </a:p>
          </p:txBody>
        </p:sp>
        <p:sp>
          <p:nvSpPr>
            <p:cNvPr id="14" name="矩形 13"/>
            <p:cNvSpPr/>
            <p:nvPr/>
          </p:nvSpPr>
          <p:spPr>
            <a:xfrm>
              <a:off x="7331743" y="3634947"/>
              <a:ext cx="2060985" cy="708977"/>
            </a:xfrm>
            <a:prstGeom prst="rect">
              <a:avLst/>
            </a:prstGeom>
          </p:spPr>
          <p:txBody>
            <a:bodyPr wrap="square">
              <a:spAutoFit/>
            </a:bodyPr>
            <a:lstStyle/>
            <a:p>
              <a:pPr defTabSz="914400" fontAlgn="base">
                <a:lnSpc>
                  <a:spcPct val="150000"/>
                </a:lnSpc>
                <a:spcBef>
                  <a:spcPct val="0"/>
                </a:spcBef>
                <a:spcAft>
                  <a:spcPct val="0"/>
                </a:spcAft>
                <a:defRPr/>
              </a:pPr>
              <a:r>
                <a:rPr lang="zh-CN" altLang="en-US" sz="1400" dirty="0">
                  <a:solidFill>
                    <a:schemeClr val="tx1">
                      <a:lumMod val="75000"/>
                      <a:lumOff val="25000"/>
                    </a:schemeClr>
                  </a:solidFill>
                  <a:cs typeface="+mn-ea"/>
                  <a:sym typeface="+mn-lt"/>
                </a:rPr>
                <a:t>四可能是物价上涨过快，预算严重不足</a:t>
              </a:r>
              <a:endParaRPr lang="en-US" altLang="zh-CN" sz="1400" kern="0" dirty="0">
                <a:ln w="3175">
                  <a:noFill/>
                </a:ln>
                <a:solidFill>
                  <a:schemeClr val="tx1">
                    <a:lumMod val="75000"/>
                    <a:lumOff val="25000"/>
                  </a:schemeClr>
                </a:solidFill>
                <a:cs typeface="+mn-ea"/>
                <a:sym typeface="+mn-lt"/>
              </a:endParaRPr>
            </a:p>
          </p:txBody>
        </p:sp>
        <p:sp>
          <p:nvSpPr>
            <p:cNvPr id="15" name="矩形 14"/>
            <p:cNvSpPr/>
            <p:nvPr/>
          </p:nvSpPr>
          <p:spPr>
            <a:xfrm>
              <a:off x="9625773" y="3736801"/>
              <a:ext cx="1317659" cy="388568"/>
            </a:xfrm>
            <a:prstGeom prst="rect">
              <a:avLst/>
            </a:prstGeom>
          </p:spPr>
          <p:txBody>
            <a:bodyPr wrap="square">
              <a:spAutoFit/>
            </a:bodyPr>
            <a:lstStyle/>
            <a:p>
              <a:pPr algn="ctr" defTabSz="914400" fontAlgn="base">
                <a:lnSpc>
                  <a:spcPct val="150000"/>
                </a:lnSpc>
                <a:spcBef>
                  <a:spcPct val="0"/>
                </a:spcBef>
                <a:spcAft>
                  <a:spcPct val="0"/>
                </a:spcAft>
                <a:defRPr/>
              </a:pPr>
              <a:r>
                <a:rPr lang="en-US" altLang="zh-CN" sz="1400" dirty="0">
                  <a:solidFill>
                    <a:schemeClr val="tx1">
                      <a:lumMod val="75000"/>
                      <a:lumOff val="25000"/>
                    </a:schemeClr>
                  </a:solidFill>
                  <a:cs typeface="+mn-ea"/>
                  <a:sym typeface="+mn-lt"/>
                </a:rPr>
                <a:t>……</a:t>
              </a:r>
              <a:endParaRPr lang="en-US" altLang="zh-CN" sz="1400" kern="0" dirty="0">
                <a:ln w="3175">
                  <a:noFill/>
                </a:ln>
                <a:solidFill>
                  <a:schemeClr val="tx1">
                    <a:lumMod val="75000"/>
                    <a:lumOff val="25000"/>
                  </a:schemeClr>
                </a:solidFill>
                <a:cs typeface="+mn-ea"/>
                <a:sym typeface="+mn-lt"/>
              </a:endParaRPr>
            </a:p>
          </p:txBody>
        </p:sp>
      </p:grpSp>
      <p:sp>
        <p:nvSpPr>
          <p:cNvPr id="16" name="圆角矩形 15"/>
          <p:cNvSpPr/>
          <p:nvPr/>
        </p:nvSpPr>
        <p:spPr>
          <a:xfrm>
            <a:off x="874712" y="4893481"/>
            <a:ext cx="10442575" cy="800024"/>
          </a:xfrm>
          <a:prstGeom prst="roundRect">
            <a:avLst>
              <a:gd name="adj" fmla="val 15909"/>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lnSpc>
                <a:spcPct val="150000"/>
              </a:lnSpc>
              <a:spcBef>
                <a:spcPct val="0"/>
              </a:spcBef>
              <a:spcAft>
                <a:spcPct val="0"/>
              </a:spcAft>
              <a:defRPr/>
            </a:pPr>
            <a:r>
              <a:rPr lang="zh-CN" altLang="en-US" sz="1400" dirty="0">
                <a:solidFill>
                  <a:schemeClr val="bg1"/>
                </a:solidFill>
                <a:cs typeface="+mn-ea"/>
                <a:sym typeface="+mn-lt"/>
              </a:rPr>
              <a:t>总之调整势在必行。调整并非不可，而是要有充足的理由。报批程序与立项基本相同。</a:t>
            </a:r>
            <a:endParaRPr lang="en-US" altLang="zh-CN" sz="1400" kern="0" dirty="0">
              <a:ln w="3175">
                <a:noFill/>
              </a:ln>
              <a:solidFill>
                <a:schemeClr val="bg1"/>
              </a:solidFill>
              <a:cs typeface="+mn-ea"/>
              <a:sym typeface="+mn-lt"/>
            </a:endParaRPr>
          </a:p>
        </p:txBody>
      </p:sp>
      <p:sp>
        <p:nvSpPr>
          <p:cNvPr id="18" name="左大括号 17"/>
          <p:cNvSpPr/>
          <p:nvPr/>
        </p:nvSpPr>
        <p:spPr>
          <a:xfrm rot="5400000">
            <a:off x="5679982" y="-1113416"/>
            <a:ext cx="457200" cy="8752042"/>
          </a:xfrm>
          <a:prstGeom prst="leftBrace">
            <a:avLst>
              <a:gd name="adj1" fmla="val 37090"/>
              <a:gd name="adj2" fmla="val 50000"/>
            </a:avLst>
          </a:prstGeom>
          <a:ln w="254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1"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ppt_x"/>
                                          </p:val>
                                        </p:tav>
                                        <p:tav tm="100000">
                                          <p:val>
                                            <p:strVal val="#ppt_x"/>
                                          </p:val>
                                        </p:tav>
                                      </p:tavLst>
                                    </p:anim>
                                    <p:anim calcmode="lin" valueType="num">
                                      <p:cBhvr additive="base">
                                        <p:cTn id="14" dur="500" fill="hold"/>
                                        <p:tgtEl>
                                          <p:spTgt spid="17"/>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barn(inVertical)">
                                      <p:cBhvr>
                                        <p:cTn id="19" dur="500"/>
                                        <p:tgtEl>
                                          <p:spTgt spid="18"/>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fill="hold"/>
                                        <p:tgtEl>
                                          <p:spTgt spid="19"/>
                                        </p:tgtEl>
                                        <p:attrNameLst>
                                          <p:attrName>ppt_x</p:attrName>
                                        </p:attrNameLst>
                                      </p:cBhvr>
                                      <p:tavLst>
                                        <p:tav tm="0">
                                          <p:val>
                                            <p:strVal val="#ppt_x"/>
                                          </p:val>
                                        </p:tav>
                                        <p:tav tm="100000">
                                          <p:val>
                                            <p:strVal val="#ppt_x"/>
                                          </p:val>
                                        </p:tav>
                                      </p:tavLst>
                                    </p:anim>
                                    <p:anim calcmode="lin" valueType="num">
                                      <p:cBhvr additive="base">
                                        <p:cTn id="25"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6"/>
                                        </p:tgtEl>
                                        <p:attrNameLst>
                                          <p:attrName>style.visibility</p:attrName>
                                        </p:attrNameLst>
                                      </p:cBhvr>
                                      <p:to>
                                        <p:strVal val="visible"/>
                                      </p:to>
                                    </p:set>
                                    <p:anim calcmode="lin" valueType="num">
                                      <p:cBhvr additive="base">
                                        <p:cTn id="30" dur="500" fill="hold"/>
                                        <p:tgtEl>
                                          <p:spTgt spid="16"/>
                                        </p:tgtEl>
                                        <p:attrNameLst>
                                          <p:attrName>ppt_x</p:attrName>
                                        </p:attrNameLst>
                                      </p:cBhvr>
                                      <p:tavLst>
                                        <p:tav tm="0">
                                          <p:val>
                                            <p:strVal val="#ppt_x"/>
                                          </p:val>
                                        </p:tav>
                                        <p:tav tm="100000">
                                          <p:val>
                                            <p:strVal val="#ppt_x"/>
                                          </p:val>
                                        </p:tav>
                                      </p:tavLst>
                                    </p:anim>
                                    <p:anim calcmode="lin" valueType="num">
                                      <p:cBhvr additive="base">
                                        <p:cTn id="31"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29661" y="519113"/>
            <a:ext cx="2380282" cy="951547"/>
            <a:chOff x="797961" y="2980284"/>
            <a:chExt cx="2380282" cy="951547"/>
          </a:xfrm>
        </p:grpSpPr>
        <p:sp>
          <p:nvSpPr>
            <p:cNvPr id="3" name="圆角矩形 2"/>
            <p:cNvSpPr/>
            <p:nvPr/>
          </p:nvSpPr>
          <p:spPr>
            <a:xfrm>
              <a:off x="874713" y="2980284"/>
              <a:ext cx="2303530" cy="951547"/>
            </a:xfrm>
            <a:prstGeom prst="roundRect">
              <a:avLst>
                <a:gd name="adj" fmla="val 8228"/>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4" name="文本框 3"/>
            <p:cNvSpPr txBox="1"/>
            <p:nvPr/>
          </p:nvSpPr>
          <p:spPr>
            <a:xfrm>
              <a:off x="797961" y="3118476"/>
              <a:ext cx="959813" cy="707886"/>
            </a:xfrm>
            <a:prstGeom prst="rect">
              <a:avLst/>
            </a:prstGeom>
            <a:noFill/>
          </p:spPr>
          <p:txBody>
            <a:bodyPr wrap="square" rtlCol="0">
              <a:spAutoFit/>
            </a:bodyPr>
            <a:lstStyle/>
            <a:p>
              <a:r>
                <a:rPr kumimoji="1" lang="en-US" altLang="zh-CN" sz="4000" b="1" dirty="0">
                  <a:solidFill>
                    <a:schemeClr val="accent1"/>
                  </a:solidFill>
                  <a:cs typeface="+mn-ea"/>
                  <a:sym typeface="+mn-lt"/>
                </a:rPr>
                <a:t>02</a:t>
              </a:r>
              <a:endParaRPr kumimoji="1" lang="zh-CN" altLang="en-US" sz="4000" b="1" dirty="0">
                <a:solidFill>
                  <a:schemeClr val="accent1"/>
                </a:solidFill>
                <a:cs typeface="+mn-ea"/>
                <a:sym typeface="+mn-lt"/>
              </a:endParaRPr>
            </a:p>
          </p:txBody>
        </p:sp>
        <p:sp>
          <p:nvSpPr>
            <p:cNvPr id="5" name="矩形 4"/>
            <p:cNvSpPr/>
            <p:nvPr/>
          </p:nvSpPr>
          <p:spPr>
            <a:xfrm>
              <a:off x="1762191" y="3137903"/>
              <a:ext cx="1110016" cy="400110"/>
            </a:xfrm>
            <a:prstGeom prst="rect">
              <a:avLst/>
            </a:prstGeom>
          </p:spPr>
          <p:txBody>
            <a:bodyPr wrap="square">
              <a:spAutoFit/>
            </a:bodyPr>
            <a:lstStyle/>
            <a:p>
              <a:pPr defTabSz="914400" fontAlgn="base">
                <a:spcBef>
                  <a:spcPct val="0"/>
                </a:spcBef>
                <a:spcAft>
                  <a:spcPct val="0"/>
                </a:spcAft>
                <a:defRPr/>
              </a:pPr>
              <a:r>
                <a:rPr lang="zh-CN" altLang="en-US" sz="2000" b="1" kern="0" dirty="0">
                  <a:ln w="3175">
                    <a:noFill/>
                  </a:ln>
                  <a:solidFill>
                    <a:schemeClr val="tx1">
                      <a:lumMod val="85000"/>
                      <a:lumOff val="15000"/>
                    </a:schemeClr>
                  </a:solidFill>
                  <a:cs typeface="+mn-ea"/>
                  <a:sym typeface="+mn-lt"/>
                </a:rPr>
                <a:t>程序</a:t>
              </a:r>
              <a:endParaRPr lang="zh-CN" altLang="en-US" sz="2000" b="1" kern="0" dirty="0">
                <a:ln w="3175">
                  <a:noFill/>
                </a:ln>
                <a:solidFill>
                  <a:schemeClr val="tx1">
                    <a:lumMod val="85000"/>
                    <a:lumOff val="15000"/>
                  </a:schemeClr>
                </a:solidFill>
                <a:cs typeface="+mn-ea"/>
                <a:sym typeface="+mn-lt"/>
              </a:endParaRPr>
            </a:p>
          </p:txBody>
        </p:sp>
        <p:sp>
          <p:nvSpPr>
            <p:cNvPr id="6" name="文本框 5"/>
            <p:cNvSpPr txBox="1"/>
            <p:nvPr/>
          </p:nvSpPr>
          <p:spPr>
            <a:xfrm>
              <a:off x="1757774" y="3557440"/>
              <a:ext cx="1420469" cy="307777"/>
            </a:xfrm>
            <a:prstGeom prst="rect">
              <a:avLst/>
            </a:prstGeom>
            <a:noFill/>
          </p:spPr>
          <p:txBody>
            <a:bodyPr wrap="square" rtlCol="0">
              <a:spAutoFit/>
            </a:bodyPr>
            <a:lstStyle/>
            <a:p>
              <a:r>
                <a:rPr kumimoji="1" lang="en-GB" altLang="zh-CN" sz="1400" i="1" dirty="0">
                  <a:solidFill>
                    <a:schemeClr val="tx1">
                      <a:lumMod val="65000"/>
                      <a:lumOff val="35000"/>
                    </a:schemeClr>
                  </a:solidFill>
                  <a:cs typeface="+mn-ea"/>
                  <a:sym typeface="+mn-lt"/>
                </a:rPr>
                <a:t>PROGRAM</a:t>
              </a:r>
              <a:endParaRPr kumimoji="1" lang="zh-CN" altLang="en-US" sz="1400" i="1" dirty="0">
                <a:solidFill>
                  <a:schemeClr val="tx1">
                    <a:lumMod val="65000"/>
                    <a:lumOff val="35000"/>
                  </a:schemeClr>
                </a:solidFill>
                <a:cs typeface="+mn-ea"/>
                <a:sym typeface="+mn-lt"/>
              </a:endParaRPr>
            </a:p>
          </p:txBody>
        </p:sp>
      </p:grpSp>
      <p:grpSp>
        <p:nvGrpSpPr>
          <p:cNvPr id="12" name="组合 11"/>
          <p:cNvGrpSpPr/>
          <p:nvPr/>
        </p:nvGrpSpPr>
        <p:grpSpPr>
          <a:xfrm>
            <a:off x="1116013" y="1843010"/>
            <a:ext cx="6135687" cy="1673535"/>
            <a:chOff x="1116013" y="1843010"/>
            <a:chExt cx="6135687" cy="1673535"/>
          </a:xfrm>
        </p:grpSpPr>
        <p:sp>
          <p:nvSpPr>
            <p:cNvPr id="7" name="矩形 6"/>
            <p:cNvSpPr/>
            <p:nvPr/>
          </p:nvSpPr>
          <p:spPr>
            <a:xfrm>
              <a:off x="1116013" y="1843010"/>
              <a:ext cx="6135687" cy="469680"/>
            </a:xfrm>
            <a:prstGeom prst="rect">
              <a:avLst/>
            </a:prstGeom>
          </p:spPr>
          <p:txBody>
            <a:bodyPr wrap="square">
              <a:spAutoFit/>
            </a:bodyPr>
            <a:lstStyle/>
            <a:p>
              <a:pPr marL="285750" indent="-285750" defTabSz="914400" fontAlgn="base">
                <a:lnSpc>
                  <a:spcPct val="150000"/>
                </a:lnSpc>
                <a:spcBef>
                  <a:spcPct val="0"/>
                </a:spcBef>
                <a:spcAft>
                  <a:spcPct val="0"/>
                </a:spcAft>
                <a:buFont typeface="Wingdings" panose="05000000000000000000" pitchFamily="2" charset="2"/>
                <a:buChar char="n"/>
                <a:defRPr/>
              </a:pPr>
              <a:r>
                <a:rPr lang="zh-CN" altLang="en-US" dirty="0">
                  <a:cs typeface="+mn-ea"/>
                  <a:sym typeface="+mn-lt"/>
                </a:rPr>
                <a:t>项目风险防患未然</a:t>
              </a:r>
              <a:endParaRPr lang="en-US" altLang="zh-CN" kern="0" dirty="0">
                <a:ln w="3175">
                  <a:noFill/>
                </a:ln>
                <a:solidFill>
                  <a:schemeClr val="tx1">
                    <a:lumMod val="85000"/>
                    <a:lumOff val="15000"/>
                  </a:schemeClr>
                </a:solidFill>
                <a:cs typeface="+mn-ea"/>
                <a:sym typeface="+mn-lt"/>
              </a:endParaRPr>
            </a:p>
          </p:txBody>
        </p:sp>
        <p:sp>
          <p:nvSpPr>
            <p:cNvPr id="8" name="矩形 7"/>
            <p:cNvSpPr/>
            <p:nvPr/>
          </p:nvSpPr>
          <p:spPr>
            <a:xfrm>
              <a:off x="1116013" y="2316216"/>
              <a:ext cx="5653087" cy="1200329"/>
            </a:xfrm>
            <a:prstGeom prst="rect">
              <a:avLst/>
            </a:prstGeom>
          </p:spPr>
          <p:txBody>
            <a:bodyPr wrap="square">
              <a:spAutoFit/>
            </a:bodyPr>
            <a:lstStyle/>
            <a:p>
              <a:pPr defTabSz="914400" fontAlgn="base">
                <a:lnSpc>
                  <a:spcPct val="150000"/>
                </a:lnSpc>
                <a:spcBef>
                  <a:spcPct val="0"/>
                </a:spcBef>
                <a:spcAft>
                  <a:spcPct val="0"/>
                </a:spcAft>
                <a:defRPr/>
              </a:pPr>
              <a:r>
                <a:rPr lang="zh-CN" altLang="en-US" sz="1200" dirty="0">
                  <a:solidFill>
                    <a:schemeClr val="tx1">
                      <a:lumMod val="75000"/>
                      <a:lumOff val="25000"/>
                    </a:schemeClr>
                  </a:solidFill>
                  <a:cs typeface="+mn-ea"/>
                  <a:sym typeface="+mn-lt"/>
                </a:rPr>
                <a:t>对于时间跨度大、事务工作多、投入大的项目，就必须设置风险管理机制了。是选择项目外包，由专业公司承担，还是购买保险、自己承担？还是三方联合，风险共担？也是需要论证选择的。风险预防只能是好中选稳。投资过大的项目必须专人负责风险管理。</a:t>
              </a:r>
              <a:endParaRPr lang="en-US" altLang="zh-CN" sz="1200" kern="0" dirty="0">
                <a:ln w="3175">
                  <a:noFill/>
                </a:ln>
                <a:solidFill>
                  <a:schemeClr val="tx1">
                    <a:lumMod val="75000"/>
                    <a:lumOff val="25000"/>
                  </a:schemeClr>
                </a:solidFill>
                <a:cs typeface="+mn-ea"/>
                <a:sym typeface="+mn-lt"/>
              </a:endParaRPr>
            </a:p>
          </p:txBody>
        </p:sp>
      </p:grpSp>
      <p:grpSp>
        <p:nvGrpSpPr>
          <p:cNvPr id="13" name="组合 12"/>
          <p:cNvGrpSpPr/>
          <p:nvPr/>
        </p:nvGrpSpPr>
        <p:grpSpPr>
          <a:xfrm>
            <a:off x="1116013" y="3796308"/>
            <a:ext cx="5791131" cy="1673535"/>
            <a:chOff x="1116013" y="3796308"/>
            <a:chExt cx="5791131" cy="1673535"/>
          </a:xfrm>
        </p:grpSpPr>
        <p:sp>
          <p:nvSpPr>
            <p:cNvPr id="9" name="矩形 8"/>
            <p:cNvSpPr/>
            <p:nvPr/>
          </p:nvSpPr>
          <p:spPr>
            <a:xfrm>
              <a:off x="1116014" y="3796308"/>
              <a:ext cx="5791130" cy="469680"/>
            </a:xfrm>
            <a:prstGeom prst="rect">
              <a:avLst/>
            </a:prstGeom>
          </p:spPr>
          <p:txBody>
            <a:bodyPr wrap="square">
              <a:spAutoFit/>
            </a:bodyPr>
            <a:lstStyle/>
            <a:p>
              <a:pPr marL="285750" indent="-285750" defTabSz="914400" fontAlgn="base">
                <a:lnSpc>
                  <a:spcPct val="150000"/>
                </a:lnSpc>
                <a:spcBef>
                  <a:spcPct val="0"/>
                </a:spcBef>
                <a:spcAft>
                  <a:spcPct val="0"/>
                </a:spcAft>
                <a:buFont typeface="Wingdings" panose="05000000000000000000" pitchFamily="2" charset="2"/>
                <a:buChar char="n"/>
                <a:defRPr/>
              </a:pPr>
              <a:r>
                <a:rPr lang="zh-CN" altLang="en-US" dirty="0">
                  <a:cs typeface="+mn-ea"/>
                  <a:sym typeface="+mn-lt"/>
                </a:rPr>
                <a:t>项目验收仔细核算</a:t>
              </a:r>
              <a:endParaRPr lang="en-US" altLang="zh-CN" kern="0" dirty="0">
                <a:ln w="3175">
                  <a:noFill/>
                </a:ln>
                <a:solidFill>
                  <a:schemeClr val="tx1">
                    <a:lumMod val="85000"/>
                    <a:lumOff val="15000"/>
                  </a:schemeClr>
                </a:solidFill>
                <a:cs typeface="+mn-ea"/>
                <a:sym typeface="+mn-lt"/>
              </a:endParaRPr>
            </a:p>
          </p:txBody>
        </p:sp>
        <p:sp>
          <p:nvSpPr>
            <p:cNvPr id="10" name="矩形 9"/>
            <p:cNvSpPr/>
            <p:nvPr/>
          </p:nvSpPr>
          <p:spPr>
            <a:xfrm>
              <a:off x="1116013" y="4269514"/>
              <a:ext cx="5653087" cy="1200329"/>
            </a:xfrm>
            <a:prstGeom prst="rect">
              <a:avLst/>
            </a:prstGeom>
          </p:spPr>
          <p:txBody>
            <a:bodyPr wrap="square">
              <a:spAutoFit/>
            </a:bodyPr>
            <a:lstStyle/>
            <a:p>
              <a:pPr defTabSz="914400" fontAlgn="base">
                <a:lnSpc>
                  <a:spcPct val="150000"/>
                </a:lnSpc>
                <a:spcBef>
                  <a:spcPct val="0"/>
                </a:spcBef>
                <a:spcAft>
                  <a:spcPct val="0"/>
                </a:spcAft>
                <a:defRPr/>
              </a:pPr>
              <a:r>
                <a:rPr lang="zh-CN" altLang="en-US" sz="1200" dirty="0">
                  <a:solidFill>
                    <a:schemeClr val="tx1">
                      <a:lumMod val="75000"/>
                      <a:lumOff val="25000"/>
                    </a:schemeClr>
                  </a:solidFill>
                  <a:cs typeface="+mn-ea"/>
                  <a:sym typeface="+mn-lt"/>
                </a:rPr>
                <a:t>项目完工，必须立即组织验收检验，对照预算仔细核算。这里绝不仅仅是考虑花钱多少，而是检验企业决策是否正确、检验项目是否真正于企业有用，从而判定项目是否达到预期目标。项目验收必须出具验收报告，必须同时对项目小组成员的工作进行考核，不能让企业的投入没有效果，更不能让企业的投入打了水漂。</a:t>
              </a:r>
              <a:endParaRPr lang="en-US" altLang="zh-CN" sz="1200" kern="0" dirty="0">
                <a:ln w="3175">
                  <a:noFill/>
                </a:ln>
                <a:solidFill>
                  <a:schemeClr val="tx1">
                    <a:lumMod val="75000"/>
                    <a:lumOff val="25000"/>
                  </a:schemeClr>
                </a:solidFill>
                <a:cs typeface="+mn-ea"/>
                <a:sym typeface="+mn-lt"/>
              </a:endParaRPr>
            </a:p>
          </p:txBody>
        </p:sp>
      </p:grpSp>
      <p:pic>
        <p:nvPicPr>
          <p:cNvPr id="11" name="图片 10"/>
          <p:cNvPicPr>
            <a:picLocks noChangeAspect="1"/>
          </p:cNvPicPr>
          <p:nvPr/>
        </p:nvPicPr>
        <p:blipFill rotWithShape="1">
          <a:blip r:embed="rId1" cstate="screen"/>
          <a:srcRect/>
          <a:stretch>
            <a:fillRect/>
          </a:stretch>
        </p:blipFill>
        <p:spPr>
          <a:xfrm>
            <a:off x="7328452" y="1655557"/>
            <a:ext cx="3988834" cy="3987634"/>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checkerboard(across)">
                                      <p:cBhvr>
                                        <p:cTn id="2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74589" y="519113"/>
            <a:ext cx="2335354" cy="951547"/>
            <a:chOff x="842889" y="2980284"/>
            <a:chExt cx="2335354" cy="951547"/>
          </a:xfrm>
        </p:grpSpPr>
        <p:sp>
          <p:nvSpPr>
            <p:cNvPr id="3" name="圆角矩形 2"/>
            <p:cNvSpPr/>
            <p:nvPr/>
          </p:nvSpPr>
          <p:spPr>
            <a:xfrm>
              <a:off x="874713" y="2980284"/>
              <a:ext cx="2303530" cy="951547"/>
            </a:xfrm>
            <a:prstGeom prst="roundRect">
              <a:avLst>
                <a:gd name="adj" fmla="val 8228"/>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4" name="文本框 3"/>
            <p:cNvSpPr txBox="1"/>
            <p:nvPr/>
          </p:nvSpPr>
          <p:spPr>
            <a:xfrm>
              <a:off x="842889" y="3118476"/>
              <a:ext cx="914885" cy="707886"/>
            </a:xfrm>
            <a:prstGeom prst="rect">
              <a:avLst/>
            </a:prstGeom>
            <a:noFill/>
          </p:spPr>
          <p:txBody>
            <a:bodyPr wrap="square" rtlCol="0">
              <a:spAutoFit/>
            </a:bodyPr>
            <a:lstStyle/>
            <a:p>
              <a:r>
                <a:rPr kumimoji="1" lang="en-US" altLang="zh-CN" sz="4000" b="1" dirty="0">
                  <a:solidFill>
                    <a:schemeClr val="accent1"/>
                  </a:solidFill>
                  <a:cs typeface="+mn-ea"/>
                  <a:sym typeface="+mn-lt"/>
                </a:rPr>
                <a:t>02</a:t>
              </a:r>
              <a:endParaRPr kumimoji="1" lang="zh-CN" altLang="en-US" sz="4000" b="1" dirty="0">
                <a:solidFill>
                  <a:schemeClr val="accent1"/>
                </a:solidFill>
                <a:cs typeface="+mn-ea"/>
                <a:sym typeface="+mn-lt"/>
              </a:endParaRPr>
            </a:p>
          </p:txBody>
        </p:sp>
        <p:sp>
          <p:nvSpPr>
            <p:cNvPr id="5" name="矩形 4"/>
            <p:cNvSpPr/>
            <p:nvPr/>
          </p:nvSpPr>
          <p:spPr>
            <a:xfrm>
              <a:off x="1762191" y="3137903"/>
              <a:ext cx="1110016" cy="400110"/>
            </a:xfrm>
            <a:prstGeom prst="rect">
              <a:avLst/>
            </a:prstGeom>
          </p:spPr>
          <p:txBody>
            <a:bodyPr wrap="square">
              <a:spAutoFit/>
            </a:bodyPr>
            <a:lstStyle/>
            <a:p>
              <a:pPr defTabSz="914400" fontAlgn="base">
                <a:spcBef>
                  <a:spcPct val="0"/>
                </a:spcBef>
                <a:spcAft>
                  <a:spcPct val="0"/>
                </a:spcAft>
                <a:defRPr/>
              </a:pPr>
              <a:r>
                <a:rPr lang="zh-CN" altLang="en-US" sz="2000" b="1" kern="0" dirty="0">
                  <a:ln w="3175">
                    <a:noFill/>
                  </a:ln>
                  <a:solidFill>
                    <a:schemeClr val="tx1">
                      <a:lumMod val="85000"/>
                      <a:lumOff val="15000"/>
                    </a:schemeClr>
                  </a:solidFill>
                  <a:cs typeface="+mn-ea"/>
                  <a:sym typeface="+mn-lt"/>
                </a:rPr>
                <a:t>程序</a:t>
              </a:r>
              <a:endParaRPr lang="zh-CN" altLang="en-US" sz="2000" b="1" kern="0" dirty="0">
                <a:ln w="3175">
                  <a:noFill/>
                </a:ln>
                <a:solidFill>
                  <a:schemeClr val="tx1">
                    <a:lumMod val="85000"/>
                    <a:lumOff val="15000"/>
                  </a:schemeClr>
                </a:solidFill>
                <a:cs typeface="+mn-ea"/>
                <a:sym typeface="+mn-lt"/>
              </a:endParaRPr>
            </a:p>
          </p:txBody>
        </p:sp>
        <p:sp>
          <p:nvSpPr>
            <p:cNvPr id="6" name="文本框 5"/>
            <p:cNvSpPr txBox="1"/>
            <p:nvPr/>
          </p:nvSpPr>
          <p:spPr>
            <a:xfrm>
              <a:off x="1757774" y="3557440"/>
              <a:ext cx="1420469" cy="307777"/>
            </a:xfrm>
            <a:prstGeom prst="rect">
              <a:avLst/>
            </a:prstGeom>
            <a:noFill/>
          </p:spPr>
          <p:txBody>
            <a:bodyPr wrap="square" rtlCol="0">
              <a:spAutoFit/>
            </a:bodyPr>
            <a:lstStyle/>
            <a:p>
              <a:r>
                <a:rPr kumimoji="1" lang="en-GB" altLang="zh-CN" sz="1400" i="1" dirty="0">
                  <a:solidFill>
                    <a:schemeClr val="tx1">
                      <a:lumMod val="65000"/>
                      <a:lumOff val="35000"/>
                    </a:schemeClr>
                  </a:solidFill>
                  <a:cs typeface="+mn-ea"/>
                  <a:sym typeface="+mn-lt"/>
                </a:rPr>
                <a:t>PROGRAM</a:t>
              </a:r>
              <a:endParaRPr kumimoji="1" lang="zh-CN" altLang="en-US" sz="1400" i="1" dirty="0">
                <a:solidFill>
                  <a:schemeClr val="tx1">
                    <a:lumMod val="65000"/>
                    <a:lumOff val="35000"/>
                  </a:schemeClr>
                </a:solidFill>
                <a:cs typeface="+mn-ea"/>
                <a:sym typeface="+mn-lt"/>
              </a:endParaRPr>
            </a:p>
          </p:txBody>
        </p:sp>
      </p:grpSp>
      <p:grpSp>
        <p:nvGrpSpPr>
          <p:cNvPr id="14" name="组合 13"/>
          <p:cNvGrpSpPr/>
          <p:nvPr/>
        </p:nvGrpSpPr>
        <p:grpSpPr>
          <a:xfrm>
            <a:off x="874712" y="1838396"/>
            <a:ext cx="10474399" cy="4111555"/>
            <a:chOff x="874712" y="1838396"/>
            <a:chExt cx="10474399" cy="4111555"/>
          </a:xfrm>
        </p:grpSpPr>
        <p:pic>
          <p:nvPicPr>
            <p:cNvPr id="10" name="图片 9"/>
            <p:cNvPicPr>
              <a:picLocks noChangeAspect="1"/>
            </p:cNvPicPr>
            <p:nvPr/>
          </p:nvPicPr>
          <p:blipFill rotWithShape="1">
            <a:blip r:embed="rId1" cstate="screen"/>
            <a:srcRect/>
            <a:stretch>
              <a:fillRect/>
            </a:stretch>
          </p:blipFill>
          <p:spPr>
            <a:xfrm>
              <a:off x="874713" y="1838397"/>
              <a:ext cx="10474398" cy="4111554"/>
            </a:xfrm>
            <a:prstGeom prst="rect">
              <a:avLst/>
            </a:prstGeom>
          </p:spPr>
        </p:pic>
        <p:sp>
          <p:nvSpPr>
            <p:cNvPr id="11" name="圆角矩形 10"/>
            <p:cNvSpPr/>
            <p:nvPr/>
          </p:nvSpPr>
          <p:spPr>
            <a:xfrm>
              <a:off x="874712" y="1838396"/>
              <a:ext cx="10442575" cy="4111553"/>
            </a:xfrm>
            <a:prstGeom prst="roundRect">
              <a:avLst>
                <a:gd name="adj" fmla="val 0"/>
              </a:avLst>
            </a:prstGeom>
            <a:solidFill>
              <a:schemeClr val="accent1">
                <a:alpha val="84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fontAlgn="base">
                <a:lnSpc>
                  <a:spcPct val="150000"/>
                </a:lnSpc>
                <a:spcBef>
                  <a:spcPct val="0"/>
                </a:spcBef>
                <a:spcAft>
                  <a:spcPct val="0"/>
                </a:spcAft>
                <a:defRPr/>
              </a:pPr>
              <a:endParaRPr lang="en-US" altLang="zh-CN" sz="1400" kern="0" dirty="0">
                <a:ln w="3175">
                  <a:noFill/>
                </a:ln>
                <a:solidFill>
                  <a:schemeClr val="bg1"/>
                </a:solidFill>
                <a:cs typeface="+mn-ea"/>
                <a:sym typeface="+mn-lt"/>
              </a:endParaRPr>
            </a:p>
          </p:txBody>
        </p:sp>
        <p:sp>
          <p:nvSpPr>
            <p:cNvPr id="12" name="矩形 11"/>
            <p:cNvSpPr/>
            <p:nvPr/>
          </p:nvSpPr>
          <p:spPr>
            <a:xfrm>
              <a:off x="1153008" y="2405623"/>
              <a:ext cx="7894381" cy="469680"/>
            </a:xfrm>
            <a:prstGeom prst="rect">
              <a:avLst/>
            </a:prstGeom>
          </p:spPr>
          <p:txBody>
            <a:bodyPr wrap="square">
              <a:spAutoFit/>
            </a:bodyPr>
            <a:lstStyle/>
            <a:p>
              <a:pPr marL="285750" indent="-285750" defTabSz="914400" fontAlgn="base">
                <a:lnSpc>
                  <a:spcPct val="150000"/>
                </a:lnSpc>
                <a:spcBef>
                  <a:spcPct val="0"/>
                </a:spcBef>
                <a:spcAft>
                  <a:spcPct val="0"/>
                </a:spcAft>
                <a:buFont typeface="Wingdings" panose="05000000000000000000" pitchFamily="2" charset="2"/>
                <a:buChar char="n"/>
                <a:defRPr/>
              </a:pPr>
              <a:r>
                <a:rPr lang="zh-CN" altLang="en-US" dirty="0">
                  <a:solidFill>
                    <a:schemeClr val="bg1"/>
                  </a:solidFill>
                  <a:cs typeface="+mn-ea"/>
                  <a:sym typeface="+mn-lt"/>
                </a:rPr>
                <a:t>项目应用逐步完善</a:t>
              </a:r>
              <a:endParaRPr lang="en-US" altLang="zh-CN" kern="0" dirty="0">
                <a:ln w="3175">
                  <a:noFill/>
                </a:ln>
                <a:solidFill>
                  <a:schemeClr val="bg1"/>
                </a:solidFill>
                <a:cs typeface="+mn-ea"/>
                <a:sym typeface="+mn-lt"/>
              </a:endParaRPr>
            </a:p>
          </p:txBody>
        </p:sp>
        <p:sp>
          <p:nvSpPr>
            <p:cNvPr id="13" name="矩形 12"/>
            <p:cNvSpPr/>
            <p:nvPr/>
          </p:nvSpPr>
          <p:spPr>
            <a:xfrm>
              <a:off x="1153009" y="2878831"/>
              <a:ext cx="9528244" cy="2354491"/>
            </a:xfrm>
            <a:prstGeom prst="rect">
              <a:avLst/>
            </a:prstGeom>
          </p:spPr>
          <p:txBody>
            <a:bodyPr wrap="square">
              <a:spAutoFit/>
            </a:bodyPr>
            <a:lstStyle/>
            <a:p>
              <a:pPr defTabSz="914400" fontAlgn="base">
                <a:lnSpc>
                  <a:spcPct val="150000"/>
                </a:lnSpc>
                <a:spcBef>
                  <a:spcPct val="0"/>
                </a:spcBef>
                <a:spcAft>
                  <a:spcPct val="0"/>
                </a:spcAft>
                <a:defRPr/>
              </a:pPr>
              <a:r>
                <a:rPr lang="zh-CN" altLang="en-US" sz="1400" dirty="0">
                  <a:solidFill>
                    <a:schemeClr val="bg1"/>
                  </a:solidFill>
                  <a:cs typeface="+mn-ea"/>
                  <a:sym typeface="+mn-lt"/>
                </a:rPr>
                <a:t>任何好技术好方法的引进都有一个消化吸收的过程，也有一个被企业成员理解认识的过程。</a:t>
              </a:r>
              <a:endParaRPr lang="en-US" altLang="zh-CN" sz="1400" dirty="0">
                <a:solidFill>
                  <a:schemeClr val="bg1"/>
                </a:solidFill>
                <a:cs typeface="+mn-ea"/>
                <a:sym typeface="+mn-lt"/>
              </a:endParaRPr>
            </a:p>
            <a:p>
              <a:pPr defTabSz="914400" fontAlgn="base">
                <a:lnSpc>
                  <a:spcPct val="150000"/>
                </a:lnSpc>
                <a:spcBef>
                  <a:spcPct val="0"/>
                </a:spcBef>
                <a:spcAft>
                  <a:spcPct val="0"/>
                </a:spcAft>
                <a:defRPr/>
              </a:pPr>
              <a:endParaRPr lang="en-US" altLang="zh-CN" sz="1400" dirty="0">
                <a:solidFill>
                  <a:schemeClr val="bg1"/>
                </a:solidFill>
                <a:cs typeface="+mn-ea"/>
                <a:sym typeface="+mn-lt"/>
              </a:endParaRPr>
            </a:p>
            <a:p>
              <a:pPr defTabSz="914400" fontAlgn="base">
                <a:lnSpc>
                  <a:spcPct val="150000"/>
                </a:lnSpc>
                <a:spcBef>
                  <a:spcPct val="0"/>
                </a:spcBef>
                <a:spcAft>
                  <a:spcPct val="0"/>
                </a:spcAft>
                <a:defRPr/>
              </a:pPr>
              <a:r>
                <a:rPr lang="zh-CN" altLang="en-US" sz="1400" dirty="0">
                  <a:solidFill>
                    <a:schemeClr val="bg1"/>
                  </a:solidFill>
                  <a:cs typeface="+mn-ea"/>
                  <a:sym typeface="+mn-lt"/>
                </a:rPr>
                <a:t>有一点项目小组可以做到，那就是项目完工后，对项目实施的作用、意义和注意事项向全体成员讲清楚、说明白。</a:t>
              </a:r>
              <a:endParaRPr lang="en-US" altLang="zh-CN" sz="1400" dirty="0">
                <a:solidFill>
                  <a:schemeClr val="bg1"/>
                </a:solidFill>
                <a:cs typeface="+mn-ea"/>
                <a:sym typeface="+mn-lt"/>
              </a:endParaRPr>
            </a:p>
            <a:p>
              <a:pPr defTabSz="914400" fontAlgn="base">
                <a:lnSpc>
                  <a:spcPct val="150000"/>
                </a:lnSpc>
                <a:spcBef>
                  <a:spcPct val="0"/>
                </a:spcBef>
                <a:spcAft>
                  <a:spcPct val="0"/>
                </a:spcAft>
                <a:defRPr/>
              </a:pPr>
              <a:r>
                <a:rPr lang="zh-CN" altLang="en-US" sz="1400" dirty="0">
                  <a:solidFill>
                    <a:schemeClr val="bg1"/>
                  </a:solidFill>
                  <a:cs typeface="+mn-ea"/>
                  <a:sym typeface="+mn-lt"/>
                </a:rPr>
                <a:t>只有共同认同，项目的推行才会变得简单易行。技术项目的引进，只要调适到位，效果就可以立即显现。</a:t>
              </a:r>
              <a:endParaRPr lang="en-US" altLang="zh-CN" sz="1400" dirty="0">
                <a:solidFill>
                  <a:schemeClr val="bg1"/>
                </a:solidFill>
                <a:cs typeface="+mn-ea"/>
                <a:sym typeface="+mn-lt"/>
              </a:endParaRPr>
            </a:p>
            <a:p>
              <a:pPr defTabSz="914400" fontAlgn="base">
                <a:lnSpc>
                  <a:spcPct val="150000"/>
                </a:lnSpc>
                <a:spcBef>
                  <a:spcPct val="0"/>
                </a:spcBef>
                <a:spcAft>
                  <a:spcPct val="0"/>
                </a:spcAft>
                <a:defRPr/>
              </a:pPr>
              <a:endParaRPr lang="en-US" altLang="zh-CN" sz="1400" dirty="0">
                <a:solidFill>
                  <a:schemeClr val="bg1"/>
                </a:solidFill>
                <a:cs typeface="+mn-ea"/>
                <a:sym typeface="+mn-lt"/>
              </a:endParaRPr>
            </a:p>
            <a:p>
              <a:pPr defTabSz="914400" fontAlgn="base">
                <a:lnSpc>
                  <a:spcPct val="150000"/>
                </a:lnSpc>
                <a:spcBef>
                  <a:spcPct val="0"/>
                </a:spcBef>
                <a:spcAft>
                  <a:spcPct val="0"/>
                </a:spcAft>
                <a:defRPr/>
              </a:pPr>
              <a:r>
                <a:rPr lang="zh-CN" altLang="en-US" sz="1400" dirty="0">
                  <a:solidFill>
                    <a:schemeClr val="bg1"/>
                  </a:solidFill>
                  <a:cs typeface="+mn-ea"/>
                  <a:sym typeface="+mn-lt"/>
                </a:rPr>
                <a:t>企业项目管理的引进却不一定如此顺利。特别是涉及到需要观念更新和思维转变的项目，更是不可能一蹴而就。这既需要耐心、智慧，也需要毅力和勇气。</a:t>
              </a:r>
              <a:endParaRPr lang="en-US" altLang="zh-CN" sz="1400" kern="0" dirty="0">
                <a:ln w="3175">
                  <a:noFill/>
                </a:ln>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nodeType="click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dissolve">
                                      <p:cBhvr>
                                        <p:cTn id="1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0" y="1807217"/>
            <a:ext cx="13153292" cy="3808326"/>
          </a:xfrm>
          <a:prstGeom prst="rect">
            <a:avLst/>
          </a:prstGeom>
          <a:solidFill>
            <a:srgbClr val="F2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grpSp>
        <p:nvGrpSpPr>
          <p:cNvPr id="21" name="组合 20"/>
          <p:cNvGrpSpPr/>
          <p:nvPr/>
        </p:nvGrpSpPr>
        <p:grpSpPr>
          <a:xfrm>
            <a:off x="1059167" y="2926179"/>
            <a:ext cx="6575178" cy="2020951"/>
            <a:chOff x="1059167" y="2926179"/>
            <a:chExt cx="6575178" cy="2020951"/>
          </a:xfrm>
        </p:grpSpPr>
        <p:sp>
          <p:nvSpPr>
            <p:cNvPr id="3" name="文本框 2"/>
            <p:cNvSpPr txBox="1"/>
            <p:nvPr/>
          </p:nvSpPr>
          <p:spPr>
            <a:xfrm>
              <a:off x="5075466" y="2926179"/>
              <a:ext cx="2558879" cy="1631216"/>
            </a:xfrm>
            <a:prstGeom prst="rect">
              <a:avLst/>
            </a:prstGeom>
            <a:noFill/>
          </p:spPr>
          <p:txBody>
            <a:bodyPr wrap="square" rtlCol="0">
              <a:spAutoFit/>
            </a:bodyPr>
            <a:lstStyle/>
            <a:p>
              <a:r>
                <a:rPr kumimoji="1" lang="en-US" altLang="zh-CN" sz="10000" b="1" dirty="0">
                  <a:solidFill>
                    <a:schemeClr val="accent1"/>
                  </a:solidFill>
                  <a:cs typeface="+mn-ea"/>
                  <a:sym typeface="+mn-lt"/>
                </a:rPr>
                <a:t>03</a:t>
              </a:r>
              <a:endParaRPr kumimoji="1" lang="zh-CN" altLang="en-US" sz="10000" b="1" dirty="0">
                <a:solidFill>
                  <a:schemeClr val="accent1"/>
                </a:solidFill>
                <a:cs typeface="+mn-ea"/>
                <a:sym typeface="+mn-lt"/>
              </a:endParaRPr>
            </a:p>
          </p:txBody>
        </p:sp>
        <p:grpSp>
          <p:nvGrpSpPr>
            <p:cNvPr id="7" name="组合 6"/>
            <p:cNvGrpSpPr/>
            <p:nvPr/>
          </p:nvGrpSpPr>
          <p:grpSpPr>
            <a:xfrm>
              <a:off x="1059167" y="2940197"/>
              <a:ext cx="3627836" cy="1538883"/>
              <a:chOff x="1059167" y="2902141"/>
              <a:chExt cx="3627836" cy="1538883"/>
            </a:xfrm>
          </p:grpSpPr>
          <p:sp>
            <p:nvSpPr>
              <p:cNvPr id="8" name="矩形 7"/>
              <p:cNvSpPr/>
              <p:nvPr/>
            </p:nvSpPr>
            <p:spPr>
              <a:xfrm>
                <a:off x="1059168" y="2902141"/>
                <a:ext cx="3627835" cy="1015663"/>
              </a:xfrm>
              <a:prstGeom prst="rect">
                <a:avLst/>
              </a:prstGeom>
            </p:spPr>
            <p:txBody>
              <a:bodyPr wrap="square">
                <a:spAutoFit/>
              </a:bodyPr>
              <a:lstStyle/>
              <a:p>
                <a:pPr defTabSz="914400" fontAlgn="base">
                  <a:spcBef>
                    <a:spcPct val="0"/>
                  </a:spcBef>
                  <a:spcAft>
                    <a:spcPct val="0"/>
                  </a:spcAft>
                  <a:defRPr/>
                </a:pPr>
                <a:r>
                  <a:rPr lang="zh-CN" altLang="en-US" sz="6000" b="1" kern="0" dirty="0">
                    <a:ln w="3175">
                      <a:noFill/>
                    </a:ln>
                    <a:solidFill>
                      <a:schemeClr val="tx1">
                        <a:lumMod val="85000"/>
                        <a:lumOff val="15000"/>
                      </a:schemeClr>
                    </a:solidFill>
                    <a:cs typeface="+mn-ea"/>
                    <a:sym typeface="+mn-lt"/>
                  </a:rPr>
                  <a:t>管理办法</a:t>
                </a:r>
                <a:endParaRPr lang="zh-CN" altLang="en-US" sz="6000" b="1" kern="0" dirty="0">
                  <a:ln w="3175">
                    <a:noFill/>
                  </a:ln>
                  <a:solidFill>
                    <a:schemeClr val="tx1">
                      <a:lumMod val="85000"/>
                      <a:lumOff val="15000"/>
                    </a:schemeClr>
                  </a:solidFill>
                  <a:cs typeface="+mn-ea"/>
                  <a:sym typeface="+mn-lt"/>
                </a:endParaRPr>
              </a:p>
            </p:txBody>
          </p:sp>
          <p:sp>
            <p:nvSpPr>
              <p:cNvPr id="9" name="文本框 8"/>
              <p:cNvSpPr txBox="1"/>
              <p:nvPr/>
            </p:nvSpPr>
            <p:spPr>
              <a:xfrm>
                <a:off x="1059167" y="3917804"/>
                <a:ext cx="2962149" cy="523220"/>
              </a:xfrm>
              <a:prstGeom prst="rect">
                <a:avLst/>
              </a:prstGeom>
              <a:noFill/>
            </p:spPr>
            <p:txBody>
              <a:bodyPr wrap="square" rtlCol="0">
                <a:spAutoFit/>
              </a:bodyPr>
              <a:lstStyle/>
              <a:p>
                <a:r>
                  <a:rPr kumimoji="1" lang="en-GB" altLang="zh-CN" sz="2800" i="1" dirty="0">
                    <a:solidFill>
                      <a:schemeClr val="tx1">
                        <a:lumMod val="65000"/>
                        <a:lumOff val="35000"/>
                      </a:schemeClr>
                    </a:solidFill>
                    <a:cs typeface="+mn-ea"/>
                    <a:sym typeface="+mn-lt"/>
                  </a:rPr>
                  <a:t>Management </a:t>
                </a:r>
                <a:endParaRPr kumimoji="1" lang="zh-CN" altLang="en-US" sz="2800" i="1" dirty="0">
                  <a:solidFill>
                    <a:schemeClr val="tx1">
                      <a:lumMod val="65000"/>
                      <a:lumOff val="35000"/>
                    </a:schemeClr>
                  </a:solidFill>
                  <a:cs typeface="+mn-ea"/>
                  <a:sym typeface="+mn-lt"/>
                </a:endParaRPr>
              </a:p>
            </p:txBody>
          </p:sp>
        </p:grpSp>
        <p:sp>
          <p:nvSpPr>
            <p:cNvPr id="10" name="文本框 9"/>
            <p:cNvSpPr txBox="1"/>
            <p:nvPr/>
          </p:nvSpPr>
          <p:spPr>
            <a:xfrm>
              <a:off x="1059167" y="4577798"/>
              <a:ext cx="6448928" cy="369332"/>
            </a:xfrm>
            <a:prstGeom prst="rect">
              <a:avLst/>
            </a:prstGeom>
            <a:noFill/>
          </p:spPr>
          <p:txBody>
            <a:bodyPr wrap="square" rtlCol="0">
              <a:spAutoFit/>
            </a:bodyPr>
            <a:lstStyle/>
            <a:p>
              <a:r>
                <a:rPr kumimoji="1" lang="en-GB" altLang="zh-CN" i="1" dirty="0">
                  <a:solidFill>
                    <a:schemeClr val="tx1">
                      <a:lumMod val="65000"/>
                      <a:lumOff val="35000"/>
                    </a:schemeClr>
                  </a:solidFill>
                  <a:cs typeface="+mn-ea"/>
                  <a:sym typeface="+mn-lt"/>
                </a:rPr>
                <a:t>ENTERPRISE PROJECT MANAGEMENT</a:t>
              </a:r>
              <a:endParaRPr kumimoji="1" lang="zh-CN" altLang="en-US" i="1" dirty="0">
                <a:solidFill>
                  <a:schemeClr val="tx1">
                    <a:lumMod val="65000"/>
                    <a:lumOff val="35000"/>
                  </a:schemeClr>
                </a:solidFill>
                <a:cs typeface="+mn-ea"/>
                <a:sym typeface="+mn-lt"/>
              </a:endParaRPr>
            </a:p>
          </p:txBody>
        </p:sp>
      </p:grpSp>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036758" y="239771"/>
            <a:ext cx="6155242" cy="615524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500" fill="hold"/>
                                        <p:tgtEl>
                                          <p:spTgt spid="21"/>
                                        </p:tgtEl>
                                        <p:attrNameLst>
                                          <p:attrName>ppt_x</p:attrName>
                                        </p:attrNameLst>
                                      </p:cBhvr>
                                      <p:tavLst>
                                        <p:tav tm="0">
                                          <p:val>
                                            <p:strVal val="#ppt_x"/>
                                          </p:val>
                                        </p:tav>
                                        <p:tav tm="100000">
                                          <p:val>
                                            <p:strVal val="#ppt_x"/>
                                          </p:val>
                                        </p:tav>
                                      </p:tavLst>
                                    </p:anim>
                                    <p:anim calcmode="lin" valueType="num">
                                      <p:cBhvr additive="base">
                                        <p:cTn id="8"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0" y="0"/>
            <a:ext cx="12192000" cy="3429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grpSp>
        <p:nvGrpSpPr>
          <p:cNvPr id="2" name="组合 1"/>
          <p:cNvGrpSpPr/>
          <p:nvPr/>
        </p:nvGrpSpPr>
        <p:grpSpPr>
          <a:xfrm>
            <a:off x="422031" y="519113"/>
            <a:ext cx="2387912" cy="951547"/>
            <a:chOff x="790331" y="2980284"/>
            <a:chExt cx="2387912" cy="951547"/>
          </a:xfrm>
        </p:grpSpPr>
        <p:sp>
          <p:nvSpPr>
            <p:cNvPr id="3" name="圆角矩形 2"/>
            <p:cNvSpPr/>
            <p:nvPr/>
          </p:nvSpPr>
          <p:spPr>
            <a:xfrm>
              <a:off x="874713" y="2980284"/>
              <a:ext cx="2303530" cy="951547"/>
            </a:xfrm>
            <a:prstGeom prst="roundRect">
              <a:avLst>
                <a:gd name="adj" fmla="val 8228"/>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4" name="文本框 3"/>
            <p:cNvSpPr txBox="1"/>
            <p:nvPr/>
          </p:nvSpPr>
          <p:spPr>
            <a:xfrm>
              <a:off x="790331" y="3118476"/>
              <a:ext cx="967443" cy="707886"/>
            </a:xfrm>
            <a:prstGeom prst="rect">
              <a:avLst/>
            </a:prstGeom>
            <a:noFill/>
          </p:spPr>
          <p:txBody>
            <a:bodyPr wrap="square" rtlCol="0">
              <a:spAutoFit/>
            </a:bodyPr>
            <a:lstStyle/>
            <a:p>
              <a:pPr algn="r"/>
              <a:r>
                <a:rPr kumimoji="1" lang="en-US" altLang="zh-CN" sz="4000" b="1" dirty="0">
                  <a:solidFill>
                    <a:schemeClr val="accent1"/>
                  </a:solidFill>
                  <a:cs typeface="+mn-ea"/>
                  <a:sym typeface="+mn-lt"/>
                </a:rPr>
                <a:t>03</a:t>
              </a:r>
              <a:endParaRPr kumimoji="1" lang="zh-CN" altLang="en-US" sz="4000" b="1" dirty="0">
                <a:solidFill>
                  <a:schemeClr val="accent1"/>
                </a:solidFill>
                <a:cs typeface="+mn-ea"/>
                <a:sym typeface="+mn-lt"/>
              </a:endParaRPr>
            </a:p>
          </p:txBody>
        </p:sp>
        <p:sp>
          <p:nvSpPr>
            <p:cNvPr id="5" name="矩形 4"/>
            <p:cNvSpPr/>
            <p:nvPr/>
          </p:nvSpPr>
          <p:spPr>
            <a:xfrm>
              <a:off x="1762191" y="3137903"/>
              <a:ext cx="1416052" cy="400110"/>
            </a:xfrm>
            <a:prstGeom prst="rect">
              <a:avLst/>
            </a:prstGeom>
          </p:spPr>
          <p:txBody>
            <a:bodyPr wrap="square">
              <a:spAutoFit/>
            </a:bodyPr>
            <a:lstStyle/>
            <a:p>
              <a:pPr defTabSz="914400" fontAlgn="base">
                <a:spcBef>
                  <a:spcPct val="0"/>
                </a:spcBef>
                <a:spcAft>
                  <a:spcPct val="0"/>
                </a:spcAft>
                <a:defRPr/>
              </a:pPr>
              <a:r>
                <a:rPr lang="zh-CN" altLang="en-US" sz="2000" b="1" kern="0" dirty="0">
                  <a:ln w="3175">
                    <a:noFill/>
                  </a:ln>
                  <a:solidFill>
                    <a:schemeClr val="tx1">
                      <a:lumMod val="85000"/>
                      <a:lumOff val="15000"/>
                    </a:schemeClr>
                  </a:solidFill>
                  <a:cs typeface="+mn-ea"/>
                  <a:sym typeface="+mn-lt"/>
                </a:rPr>
                <a:t>管理办法</a:t>
              </a:r>
              <a:endParaRPr lang="zh-CN" altLang="en-US" sz="2000" b="1" kern="0" dirty="0">
                <a:ln w="3175">
                  <a:noFill/>
                </a:ln>
                <a:solidFill>
                  <a:schemeClr val="tx1">
                    <a:lumMod val="85000"/>
                    <a:lumOff val="15000"/>
                  </a:schemeClr>
                </a:solidFill>
                <a:cs typeface="+mn-ea"/>
                <a:sym typeface="+mn-lt"/>
              </a:endParaRPr>
            </a:p>
          </p:txBody>
        </p:sp>
        <p:sp>
          <p:nvSpPr>
            <p:cNvPr id="6" name="文本框 5"/>
            <p:cNvSpPr txBox="1"/>
            <p:nvPr/>
          </p:nvSpPr>
          <p:spPr>
            <a:xfrm>
              <a:off x="1757774" y="3557440"/>
              <a:ext cx="1420469" cy="307777"/>
            </a:xfrm>
            <a:prstGeom prst="rect">
              <a:avLst/>
            </a:prstGeom>
            <a:noFill/>
          </p:spPr>
          <p:txBody>
            <a:bodyPr wrap="square" rtlCol="0">
              <a:spAutoFit/>
            </a:bodyPr>
            <a:lstStyle/>
            <a:p>
              <a:r>
                <a:rPr kumimoji="1" lang="en-GB" altLang="zh-CN" sz="1400" i="1" dirty="0">
                  <a:solidFill>
                    <a:schemeClr val="tx1">
                      <a:lumMod val="65000"/>
                      <a:lumOff val="35000"/>
                    </a:schemeClr>
                  </a:solidFill>
                  <a:cs typeface="+mn-ea"/>
                  <a:sym typeface="+mn-lt"/>
                </a:rPr>
                <a:t>Management </a:t>
              </a:r>
              <a:endParaRPr kumimoji="1" lang="zh-CN" altLang="en-US" sz="1400" i="1" dirty="0">
                <a:solidFill>
                  <a:schemeClr val="tx1">
                    <a:lumMod val="65000"/>
                    <a:lumOff val="35000"/>
                  </a:schemeClr>
                </a:solidFill>
                <a:cs typeface="+mn-ea"/>
                <a:sym typeface="+mn-lt"/>
              </a:endParaRPr>
            </a:p>
          </p:txBody>
        </p:sp>
      </p:grpSp>
      <p:sp>
        <p:nvSpPr>
          <p:cNvPr id="8" name="矩形 7"/>
          <p:cNvSpPr/>
          <p:nvPr/>
        </p:nvSpPr>
        <p:spPr>
          <a:xfrm>
            <a:off x="840821" y="3913170"/>
            <a:ext cx="5255179" cy="1384995"/>
          </a:xfrm>
          <a:prstGeom prst="rect">
            <a:avLst/>
          </a:prstGeom>
        </p:spPr>
        <p:txBody>
          <a:bodyPr wrap="square">
            <a:spAutoFit/>
          </a:bodyPr>
          <a:lstStyle/>
          <a:p>
            <a:pPr defTabSz="914400" fontAlgn="base">
              <a:lnSpc>
                <a:spcPct val="150000"/>
              </a:lnSpc>
              <a:spcBef>
                <a:spcPct val="0"/>
              </a:spcBef>
              <a:spcAft>
                <a:spcPct val="0"/>
              </a:spcAft>
              <a:defRPr/>
            </a:pPr>
            <a:r>
              <a:rPr lang="zh-CN" altLang="en-US" sz="1400" dirty="0">
                <a:solidFill>
                  <a:schemeClr val="bg1"/>
                </a:solidFill>
                <a:cs typeface="+mn-ea"/>
                <a:sym typeface="+mn-lt"/>
              </a:rPr>
              <a:t>目标量化要具体到每个细节，“客户满意度要提升</a:t>
            </a:r>
            <a:r>
              <a:rPr lang="en-US" altLang="zh-CN" sz="1400" dirty="0">
                <a:solidFill>
                  <a:schemeClr val="bg1"/>
                </a:solidFill>
                <a:cs typeface="+mn-ea"/>
                <a:sym typeface="+mn-lt"/>
              </a:rPr>
              <a:t>20%</a:t>
            </a:r>
            <a:r>
              <a:rPr lang="zh-CN" altLang="en-US" sz="1400" dirty="0">
                <a:solidFill>
                  <a:schemeClr val="bg1"/>
                </a:solidFill>
                <a:cs typeface="+mn-ea"/>
                <a:sym typeface="+mn-lt"/>
              </a:rPr>
              <a:t>、市场占有率要提升</a:t>
            </a:r>
            <a:r>
              <a:rPr lang="en-US" altLang="zh-CN" sz="1400" dirty="0">
                <a:solidFill>
                  <a:schemeClr val="bg1"/>
                </a:solidFill>
                <a:cs typeface="+mn-ea"/>
                <a:sym typeface="+mn-lt"/>
              </a:rPr>
              <a:t>10%……”</a:t>
            </a:r>
            <a:r>
              <a:rPr lang="zh-CN" altLang="en-US" sz="1400" dirty="0">
                <a:solidFill>
                  <a:schemeClr val="bg1"/>
                </a:solidFill>
                <a:cs typeface="+mn-ea"/>
                <a:sym typeface="+mn-lt"/>
              </a:rPr>
              <a:t>，对于所有需要解读的地方，一定要使每个人确认理解为止，必要时进行抽查核实他们得到的信息是否是</a:t>
            </a:r>
            <a:r>
              <a:rPr lang="en-US" altLang="zh-CN" sz="1400" dirty="0">
                <a:solidFill>
                  <a:schemeClr val="bg1"/>
                </a:solidFill>
                <a:cs typeface="+mn-ea"/>
                <a:sym typeface="+mn-lt"/>
              </a:rPr>
              <a:t>100%</a:t>
            </a:r>
            <a:r>
              <a:rPr lang="zh-CN" altLang="en-US" sz="1400" dirty="0">
                <a:solidFill>
                  <a:schemeClr val="bg1"/>
                </a:solidFill>
                <a:cs typeface="+mn-ea"/>
                <a:sym typeface="+mn-lt"/>
              </a:rPr>
              <a:t>理解。</a:t>
            </a:r>
            <a:endParaRPr lang="en-US" altLang="zh-CN" sz="1400" kern="0" dirty="0">
              <a:ln w="3175">
                <a:noFill/>
              </a:ln>
              <a:solidFill>
                <a:schemeClr val="bg1"/>
              </a:solidFill>
              <a:cs typeface="+mn-ea"/>
              <a:sym typeface="+mn-lt"/>
            </a:endParaRPr>
          </a:p>
        </p:txBody>
      </p:sp>
      <p:grpSp>
        <p:nvGrpSpPr>
          <p:cNvPr id="30" name="组合 29"/>
          <p:cNvGrpSpPr/>
          <p:nvPr/>
        </p:nvGrpSpPr>
        <p:grpSpPr>
          <a:xfrm>
            <a:off x="1048265" y="1773378"/>
            <a:ext cx="3878059" cy="1399749"/>
            <a:chOff x="1048265" y="1773378"/>
            <a:chExt cx="3878059" cy="1399749"/>
          </a:xfrm>
        </p:grpSpPr>
        <p:sp>
          <p:nvSpPr>
            <p:cNvPr id="20" name="图形 14"/>
            <p:cNvSpPr/>
            <p:nvPr/>
          </p:nvSpPr>
          <p:spPr>
            <a:xfrm>
              <a:off x="1048265" y="1773378"/>
              <a:ext cx="1399749" cy="1399749"/>
            </a:xfrm>
            <a:custGeom>
              <a:avLst/>
              <a:gdLst>
                <a:gd name="connsiteX0" fmla="*/ 862403 w 1399748"/>
                <a:gd name="connsiteY0" fmla="*/ 140103 h 1399748"/>
                <a:gd name="connsiteX1" fmla="*/ 647910 w 1399748"/>
                <a:gd name="connsiteY1" fmla="*/ 103752 h 1399748"/>
                <a:gd name="connsiteX2" fmla="*/ 0 w 1399748"/>
                <a:gd name="connsiteY2" fmla="*/ 751751 h 1399748"/>
                <a:gd name="connsiteX3" fmla="*/ 647910 w 1399748"/>
                <a:gd name="connsiteY3" fmla="*/ 1399749 h 1399748"/>
                <a:gd name="connsiteX4" fmla="*/ 1295822 w 1399748"/>
                <a:gd name="connsiteY4" fmla="*/ 751751 h 1399748"/>
                <a:gd name="connsiteX5" fmla="*/ 1260290 w 1399748"/>
                <a:gd name="connsiteY5" fmla="*/ 539564 h 1399748"/>
                <a:gd name="connsiteX6" fmla="*/ 1173285 w 1399748"/>
                <a:gd name="connsiteY6" fmla="*/ 626694 h 1399748"/>
                <a:gd name="connsiteX7" fmla="*/ 1187837 w 1399748"/>
                <a:gd name="connsiteY7" fmla="*/ 751750 h 1399748"/>
                <a:gd name="connsiteX8" fmla="*/ 647910 w 1399748"/>
                <a:gd name="connsiteY8" fmla="*/ 1291750 h 1399748"/>
                <a:gd name="connsiteX9" fmla="*/ 107985 w 1399748"/>
                <a:gd name="connsiteY9" fmla="*/ 751751 h 1399748"/>
                <a:gd name="connsiteX10" fmla="*/ 647910 w 1399748"/>
                <a:gd name="connsiteY10" fmla="*/ 211751 h 1399748"/>
                <a:gd name="connsiteX11" fmla="*/ 775506 w 1399748"/>
                <a:gd name="connsiteY11" fmla="*/ 226919 h 1399748"/>
                <a:gd name="connsiteX12" fmla="*/ 862403 w 1399748"/>
                <a:gd name="connsiteY12" fmla="*/ 140103 h 1399748"/>
                <a:gd name="connsiteX13" fmla="*/ 1165339 w 1399748"/>
                <a:gd name="connsiteY13" fmla="*/ 88053 h 1399748"/>
                <a:gd name="connsiteX14" fmla="*/ 1175734 w 1399748"/>
                <a:gd name="connsiteY14" fmla="*/ 208047 h 1399748"/>
                <a:gd name="connsiteX15" fmla="*/ 1193633 w 1399748"/>
                <a:gd name="connsiteY15" fmla="*/ 225328 h 1399748"/>
                <a:gd name="connsiteX16" fmla="*/ 1384630 w 1399748"/>
                <a:gd name="connsiteY16" fmla="*/ 242244 h 1399748"/>
                <a:gd name="connsiteX17" fmla="*/ 1399749 w 1399748"/>
                <a:gd name="connsiteY17" fmla="*/ 245137 h 1399748"/>
                <a:gd name="connsiteX18" fmla="*/ 1391080 w 1399748"/>
                <a:gd name="connsiteY18" fmla="*/ 255968 h 1399748"/>
                <a:gd name="connsiteX19" fmla="*/ 1156944 w 1399748"/>
                <a:gd name="connsiteY19" fmla="*/ 490528 h 1399748"/>
                <a:gd name="connsiteX20" fmla="*/ 1133469 w 1399748"/>
                <a:gd name="connsiteY20" fmla="*/ 499312 h 1399748"/>
                <a:gd name="connsiteX21" fmla="*/ 1010427 w 1399748"/>
                <a:gd name="connsiteY21" fmla="*/ 487684 h 1399748"/>
                <a:gd name="connsiteX22" fmla="*/ 986935 w 1399748"/>
                <a:gd name="connsiteY22" fmla="*/ 496000 h 1399748"/>
                <a:gd name="connsiteX23" fmla="*/ 777842 w 1399748"/>
                <a:gd name="connsiteY23" fmla="*/ 705580 h 1399748"/>
                <a:gd name="connsiteX24" fmla="*/ 714959 w 1399748"/>
                <a:gd name="connsiteY24" fmla="*/ 724533 h 1399748"/>
                <a:gd name="connsiteX25" fmla="*/ 686361 w 1399748"/>
                <a:gd name="connsiteY25" fmla="*/ 633658 h 1399748"/>
                <a:gd name="connsiteX26" fmla="*/ 699384 w 1399748"/>
                <a:gd name="connsiteY26" fmla="*/ 619817 h 1399748"/>
                <a:gd name="connsiteX27" fmla="*/ 903263 w 1399748"/>
                <a:gd name="connsiteY27" fmla="*/ 416236 h 1399748"/>
                <a:gd name="connsiteX28" fmla="*/ 913250 w 1399748"/>
                <a:gd name="connsiteY28" fmla="*/ 388804 h 1399748"/>
                <a:gd name="connsiteX29" fmla="*/ 901768 w 1399748"/>
                <a:gd name="connsiteY29" fmla="*/ 264131 h 1399748"/>
                <a:gd name="connsiteX30" fmla="*/ 907598 w 1399748"/>
                <a:gd name="connsiteY30" fmla="*/ 247353 h 1399748"/>
                <a:gd name="connsiteX31" fmla="*/ 1152145 w 1399748"/>
                <a:gd name="connsiteY31" fmla="*/ 3060 h 1399748"/>
                <a:gd name="connsiteX32" fmla="*/ 1157238 w 1399748"/>
                <a:gd name="connsiteY32" fmla="*/ 0 h 1399748"/>
                <a:gd name="connsiteX33" fmla="*/ 1165339 w 1399748"/>
                <a:gd name="connsiteY33" fmla="*/ 88053 h 1399748"/>
                <a:gd name="connsiteX34" fmla="*/ 917874 w 1399748"/>
                <a:gd name="connsiteY34" fmla="*/ 751751 h 1399748"/>
                <a:gd name="connsiteX35" fmla="*/ 647910 w 1399748"/>
                <a:gd name="connsiteY35" fmla="*/ 1021750 h 1399748"/>
                <a:gd name="connsiteX36" fmla="*/ 377948 w 1399748"/>
                <a:gd name="connsiteY36" fmla="*/ 751751 h 1399748"/>
                <a:gd name="connsiteX37" fmla="*/ 647910 w 1399748"/>
                <a:gd name="connsiteY37" fmla="*/ 481751 h 1399748"/>
                <a:gd name="connsiteX38" fmla="*/ 712653 w 1399748"/>
                <a:gd name="connsiteY38" fmla="*/ 489565 h 1399748"/>
                <a:gd name="connsiteX39" fmla="*/ 672540 w 1399748"/>
                <a:gd name="connsiteY39" fmla="*/ 529583 h 1399748"/>
                <a:gd name="connsiteX40" fmla="*/ 607244 w 1399748"/>
                <a:gd name="connsiteY40" fmla="*/ 594900 h 1399748"/>
                <a:gd name="connsiteX41" fmla="*/ 485933 w 1399748"/>
                <a:gd name="connsiteY41" fmla="*/ 751751 h 1399748"/>
                <a:gd name="connsiteX42" fmla="*/ 647910 w 1399748"/>
                <a:gd name="connsiteY42" fmla="*/ 913750 h 1399748"/>
                <a:gd name="connsiteX43" fmla="*/ 807054 w 1399748"/>
                <a:gd name="connsiteY43" fmla="*/ 782082 h 1399748"/>
                <a:gd name="connsiteX44" fmla="*/ 865390 w 1399748"/>
                <a:gd name="connsiteY44" fmla="*/ 723669 h 1399748"/>
                <a:gd name="connsiteX45" fmla="*/ 908396 w 1399748"/>
                <a:gd name="connsiteY45" fmla="*/ 680579 h 1399748"/>
                <a:gd name="connsiteX46" fmla="*/ 917874 w 1399748"/>
                <a:gd name="connsiteY46" fmla="*/ 751751 h 1399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399748" h="1399748">
                  <a:moveTo>
                    <a:pt x="862403" y="140103"/>
                  </a:moveTo>
                  <a:cubicBezTo>
                    <a:pt x="795270" y="116556"/>
                    <a:pt x="723084" y="103752"/>
                    <a:pt x="647910" y="103752"/>
                  </a:cubicBezTo>
                  <a:cubicBezTo>
                    <a:pt x="290079" y="103752"/>
                    <a:pt x="0" y="393872"/>
                    <a:pt x="0" y="751751"/>
                  </a:cubicBezTo>
                  <a:cubicBezTo>
                    <a:pt x="0" y="1109629"/>
                    <a:pt x="290079" y="1399749"/>
                    <a:pt x="647910" y="1399749"/>
                  </a:cubicBezTo>
                  <a:cubicBezTo>
                    <a:pt x="1005743" y="1399749"/>
                    <a:pt x="1295822" y="1109629"/>
                    <a:pt x="1295822" y="751751"/>
                  </a:cubicBezTo>
                  <a:cubicBezTo>
                    <a:pt x="1295822" y="677436"/>
                    <a:pt x="1283314" y="606043"/>
                    <a:pt x="1260290" y="539564"/>
                  </a:cubicBezTo>
                  <a:cubicBezTo>
                    <a:pt x="1231268" y="568587"/>
                    <a:pt x="1202266" y="597631"/>
                    <a:pt x="1173285" y="626694"/>
                  </a:cubicBezTo>
                  <a:cubicBezTo>
                    <a:pt x="1182800" y="666832"/>
                    <a:pt x="1187837" y="708703"/>
                    <a:pt x="1187837" y="751750"/>
                  </a:cubicBezTo>
                  <a:cubicBezTo>
                    <a:pt x="1187837" y="1049984"/>
                    <a:pt x="946104" y="1291750"/>
                    <a:pt x="647910" y="1291750"/>
                  </a:cubicBezTo>
                  <a:cubicBezTo>
                    <a:pt x="349719" y="1291750"/>
                    <a:pt x="107985" y="1049984"/>
                    <a:pt x="107985" y="751751"/>
                  </a:cubicBezTo>
                  <a:cubicBezTo>
                    <a:pt x="107985" y="453517"/>
                    <a:pt x="349719" y="211751"/>
                    <a:pt x="647910" y="211751"/>
                  </a:cubicBezTo>
                  <a:cubicBezTo>
                    <a:pt x="691868" y="211751"/>
                    <a:pt x="734598" y="217005"/>
                    <a:pt x="775506" y="226919"/>
                  </a:cubicBezTo>
                  <a:cubicBezTo>
                    <a:pt x="804488" y="197996"/>
                    <a:pt x="833454" y="169058"/>
                    <a:pt x="862403" y="140103"/>
                  </a:cubicBezTo>
                  <a:close/>
                  <a:moveTo>
                    <a:pt x="1165339" y="88053"/>
                  </a:moveTo>
                  <a:cubicBezTo>
                    <a:pt x="1168947" y="128041"/>
                    <a:pt x="1172976" y="168001"/>
                    <a:pt x="1175734" y="208047"/>
                  </a:cubicBezTo>
                  <a:cubicBezTo>
                    <a:pt x="1176605" y="220732"/>
                    <a:pt x="1181621" y="224357"/>
                    <a:pt x="1193633" y="225328"/>
                  </a:cubicBezTo>
                  <a:cubicBezTo>
                    <a:pt x="1257340" y="230487"/>
                    <a:pt x="1320979" y="236440"/>
                    <a:pt x="1384630" y="242244"/>
                  </a:cubicBezTo>
                  <a:cubicBezTo>
                    <a:pt x="1389666" y="242702"/>
                    <a:pt x="1395189" y="241319"/>
                    <a:pt x="1399749" y="245137"/>
                  </a:cubicBezTo>
                  <a:cubicBezTo>
                    <a:pt x="1398791" y="250444"/>
                    <a:pt x="1394270" y="252772"/>
                    <a:pt x="1391080" y="255968"/>
                  </a:cubicBezTo>
                  <a:cubicBezTo>
                    <a:pt x="1313032" y="334154"/>
                    <a:pt x="1234808" y="412160"/>
                    <a:pt x="1156944" y="490528"/>
                  </a:cubicBezTo>
                  <a:cubicBezTo>
                    <a:pt x="1149970" y="497545"/>
                    <a:pt x="1143346" y="500323"/>
                    <a:pt x="1133469" y="499312"/>
                  </a:cubicBezTo>
                  <a:cubicBezTo>
                    <a:pt x="1092487" y="495125"/>
                    <a:pt x="1051385" y="492101"/>
                    <a:pt x="1010427" y="487684"/>
                  </a:cubicBezTo>
                  <a:cubicBezTo>
                    <a:pt x="1000419" y="486606"/>
                    <a:pt x="993986" y="488919"/>
                    <a:pt x="986935" y="496000"/>
                  </a:cubicBezTo>
                  <a:cubicBezTo>
                    <a:pt x="881398" y="602015"/>
                    <a:pt x="883467" y="599653"/>
                    <a:pt x="777842" y="705580"/>
                  </a:cubicBezTo>
                  <a:cubicBezTo>
                    <a:pt x="760036" y="723444"/>
                    <a:pt x="740067" y="732167"/>
                    <a:pt x="714959" y="724533"/>
                  </a:cubicBezTo>
                  <a:cubicBezTo>
                    <a:pt x="675852" y="712650"/>
                    <a:pt x="661083" y="665793"/>
                    <a:pt x="686361" y="633658"/>
                  </a:cubicBezTo>
                  <a:cubicBezTo>
                    <a:pt x="690262" y="628697"/>
                    <a:pt x="694905" y="624294"/>
                    <a:pt x="699384" y="619817"/>
                  </a:cubicBezTo>
                  <a:cubicBezTo>
                    <a:pt x="803272" y="515895"/>
                    <a:pt x="799127" y="519916"/>
                    <a:pt x="903263" y="416236"/>
                  </a:cubicBezTo>
                  <a:cubicBezTo>
                    <a:pt x="911366" y="408163"/>
                    <a:pt x="914667" y="400937"/>
                    <a:pt x="913250" y="388804"/>
                  </a:cubicBezTo>
                  <a:cubicBezTo>
                    <a:pt x="908406" y="347366"/>
                    <a:pt x="905575" y="305695"/>
                    <a:pt x="901768" y="264131"/>
                  </a:cubicBezTo>
                  <a:cubicBezTo>
                    <a:pt x="901152" y="257419"/>
                    <a:pt x="902443" y="252483"/>
                    <a:pt x="907598" y="247353"/>
                  </a:cubicBezTo>
                  <a:cubicBezTo>
                    <a:pt x="989263" y="166072"/>
                    <a:pt x="1070663" y="84522"/>
                    <a:pt x="1152145" y="3060"/>
                  </a:cubicBezTo>
                  <a:cubicBezTo>
                    <a:pt x="1152843" y="2361"/>
                    <a:pt x="1153870" y="1998"/>
                    <a:pt x="1157238" y="0"/>
                  </a:cubicBezTo>
                  <a:cubicBezTo>
                    <a:pt x="1160050" y="30510"/>
                    <a:pt x="1162746" y="59278"/>
                    <a:pt x="1165339" y="88053"/>
                  </a:cubicBezTo>
                  <a:close/>
                  <a:moveTo>
                    <a:pt x="917874" y="751751"/>
                  </a:moveTo>
                  <a:cubicBezTo>
                    <a:pt x="917874" y="900867"/>
                    <a:pt x="797007" y="1021750"/>
                    <a:pt x="647910" y="1021750"/>
                  </a:cubicBezTo>
                  <a:cubicBezTo>
                    <a:pt x="498815" y="1021750"/>
                    <a:pt x="377948" y="900867"/>
                    <a:pt x="377948" y="751751"/>
                  </a:cubicBezTo>
                  <a:cubicBezTo>
                    <a:pt x="377948" y="602634"/>
                    <a:pt x="498815" y="481751"/>
                    <a:pt x="647910" y="481751"/>
                  </a:cubicBezTo>
                  <a:cubicBezTo>
                    <a:pt x="670228" y="481751"/>
                    <a:pt x="691912" y="484458"/>
                    <a:pt x="712653" y="489565"/>
                  </a:cubicBezTo>
                  <a:cubicBezTo>
                    <a:pt x="699273" y="502895"/>
                    <a:pt x="685902" y="516234"/>
                    <a:pt x="672540" y="529583"/>
                  </a:cubicBezTo>
                  <a:cubicBezTo>
                    <a:pt x="650771" y="551351"/>
                    <a:pt x="629006" y="573123"/>
                    <a:pt x="607244" y="594900"/>
                  </a:cubicBezTo>
                  <a:cubicBezTo>
                    <a:pt x="537469" y="612943"/>
                    <a:pt x="485933" y="676327"/>
                    <a:pt x="485933" y="751751"/>
                  </a:cubicBezTo>
                  <a:cubicBezTo>
                    <a:pt x="485933" y="841219"/>
                    <a:pt x="558453" y="913750"/>
                    <a:pt x="647910" y="913750"/>
                  </a:cubicBezTo>
                  <a:cubicBezTo>
                    <a:pt x="727004" y="913750"/>
                    <a:pt x="792856" y="857054"/>
                    <a:pt x="807054" y="782082"/>
                  </a:cubicBezTo>
                  <a:cubicBezTo>
                    <a:pt x="826494" y="762606"/>
                    <a:pt x="845940" y="743135"/>
                    <a:pt x="865390" y="723669"/>
                  </a:cubicBezTo>
                  <a:cubicBezTo>
                    <a:pt x="880194" y="708853"/>
                    <a:pt x="893301" y="695721"/>
                    <a:pt x="908396" y="680579"/>
                  </a:cubicBezTo>
                  <a:cubicBezTo>
                    <a:pt x="914575" y="703254"/>
                    <a:pt x="917874" y="727118"/>
                    <a:pt x="917874" y="751751"/>
                  </a:cubicBezTo>
                  <a:close/>
                </a:path>
              </a:pathLst>
            </a:custGeom>
            <a:solidFill>
              <a:schemeClr val="accent2"/>
            </a:solidFill>
            <a:ln w="1553" cap="flat">
              <a:noFill/>
              <a:prstDash val="solid"/>
              <a:miter/>
            </a:ln>
          </p:spPr>
          <p:txBody>
            <a:bodyPr rtlCol="0" anchor="ctr"/>
            <a:lstStyle/>
            <a:p>
              <a:endParaRPr lang="zh-CN" altLang="en-US">
                <a:cs typeface="+mn-ea"/>
                <a:sym typeface="+mn-lt"/>
              </a:endParaRPr>
            </a:p>
          </p:txBody>
        </p:sp>
        <p:grpSp>
          <p:nvGrpSpPr>
            <p:cNvPr id="28" name="组合 27"/>
            <p:cNvGrpSpPr/>
            <p:nvPr/>
          </p:nvGrpSpPr>
          <p:grpSpPr>
            <a:xfrm>
              <a:off x="2684910" y="2210703"/>
              <a:ext cx="2241414" cy="701595"/>
              <a:chOff x="2809943" y="1967816"/>
              <a:chExt cx="2241414" cy="701595"/>
            </a:xfrm>
          </p:grpSpPr>
          <p:sp>
            <p:nvSpPr>
              <p:cNvPr id="7" name="矩形 6"/>
              <p:cNvSpPr/>
              <p:nvPr/>
            </p:nvSpPr>
            <p:spPr>
              <a:xfrm>
                <a:off x="2809943" y="1967816"/>
                <a:ext cx="1770476" cy="369332"/>
              </a:xfrm>
              <a:prstGeom prst="rect">
                <a:avLst/>
              </a:prstGeom>
            </p:spPr>
            <p:txBody>
              <a:bodyPr wrap="square">
                <a:spAutoFit/>
              </a:bodyPr>
              <a:lstStyle/>
              <a:p>
                <a:pPr defTabSz="914400" fontAlgn="base">
                  <a:spcBef>
                    <a:spcPct val="0"/>
                  </a:spcBef>
                  <a:spcAft>
                    <a:spcPct val="0"/>
                  </a:spcAft>
                  <a:defRPr/>
                </a:pPr>
                <a:r>
                  <a:rPr lang="zh-CN" altLang="en-US" dirty="0">
                    <a:solidFill>
                      <a:schemeClr val="tx1">
                        <a:lumMod val="85000"/>
                        <a:lumOff val="15000"/>
                      </a:schemeClr>
                    </a:solidFill>
                    <a:cs typeface="+mn-ea"/>
                    <a:sym typeface="+mn-lt"/>
                  </a:rPr>
                  <a:t>目标要量化</a:t>
                </a:r>
                <a:endParaRPr lang="en-US" altLang="zh-CN" kern="0" dirty="0">
                  <a:ln w="3175">
                    <a:noFill/>
                  </a:ln>
                  <a:solidFill>
                    <a:schemeClr val="tx1">
                      <a:lumMod val="85000"/>
                      <a:lumOff val="15000"/>
                    </a:schemeClr>
                  </a:solidFill>
                  <a:cs typeface="+mn-ea"/>
                  <a:sym typeface="+mn-lt"/>
                </a:endParaRPr>
              </a:p>
            </p:txBody>
          </p:sp>
          <p:sp>
            <p:nvSpPr>
              <p:cNvPr id="27" name="文本框 26"/>
              <p:cNvSpPr txBox="1"/>
              <p:nvPr/>
            </p:nvSpPr>
            <p:spPr>
              <a:xfrm>
                <a:off x="2809943" y="2361634"/>
                <a:ext cx="2241414" cy="307777"/>
              </a:xfrm>
              <a:prstGeom prst="rect">
                <a:avLst/>
              </a:prstGeom>
              <a:noFill/>
            </p:spPr>
            <p:txBody>
              <a:bodyPr wrap="square" rtlCol="0">
                <a:spAutoFit/>
              </a:bodyPr>
              <a:lstStyle/>
              <a:p>
                <a:r>
                  <a:rPr kumimoji="1" lang="en-GB" altLang="zh-CN" sz="1400" i="1" dirty="0">
                    <a:solidFill>
                      <a:schemeClr val="tx1">
                        <a:lumMod val="65000"/>
                        <a:lumOff val="35000"/>
                      </a:schemeClr>
                    </a:solidFill>
                    <a:cs typeface="+mn-ea"/>
                    <a:sym typeface="+mn-lt"/>
                  </a:rPr>
                  <a:t>Goals to be quantified</a:t>
                </a:r>
                <a:endParaRPr kumimoji="1" lang="zh-CN" altLang="en-US" sz="1400" i="1" dirty="0">
                  <a:solidFill>
                    <a:schemeClr val="tx1">
                      <a:lumMod val="65000"/>
                      <a:lumOff val="35000"/>
                    </a:schemeClr>
                  </a:solidFill>
                  <a:cs typeface="+mn-ea"/>
                  <a:sym typeface="+mn-lt"/>
                </a:endParaRPr>
              </a:p>
            </p:txBody>
          </p:sp>
        </p:grpSp>
      </p:grpSp>
      <p:pic>
        <p:nvPicPr>
          <p:cNvPr id="29" name="图片 28"/>
          <p:cNvPicPr>
            <a:picLocks noChangeAspect="1"/>
          </p:cNvPicPr>
          <p:nvPr/>
        </p:nvPicPr>
        <p:blipFill>
          <a:blip r:embed="rId1" cstate="screen"/>
          <a:stretch>
            <a:fillRect/>
          </a:stretch>
        </p:blipFill>
        <p:spPr>
          <a:xfrm>
            <a:off x="6745288" y="0"/>
            <a:ext cx="4572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additive="base">
                                        <p:cTn id="13" dur="500" fill="hold"/>
                                        <p:tgtEl>
                                          <p:spTgt spid="30"/>
                                        </p:tgtEl>
                                        <p:attrNameLst>
                                          <p:attrName>ppt_x</p:attrName>
                                        </p:attrNameLst>
                                      </p:cBhvr>
                                      <p:tavLst>
                                        <p:tav tm="0">
                                          <p:val>
                                            <p:strVal val="#ppt_x"/>
                                          </p:val>
                                        </p:tav>
                                        <p:tav tm="100000">
                                          <p:val>
                                            <p:strVal val="#ppt_x"/>
                                          </p:val>
                                        </p:tav>
                                      </p:tavLst>
                                    </p:anim>
                                    <p:anim calcmode="lin" valueType="num">
                                      <p:cBhvr additive="base">
                                        <p:cTn id="14"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nodeType="click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dissolve">
                                      <p:cBhvr>
                                        <p:cTn id="2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0" y="0"/>
            <a:ext cx="12192000" cy="3429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grpSp>
        <p:nvGrpSpPr>
          <p:cNvPr id="2" name="组合 1"/>
          <p:cNvGrpSpPr/>
          <p:nvPr/>
        </p:nvGrpSpPr>
        <p:grpSpPr>
          <a:xfrm>
            <a:off x="506413" y="542372"/>
            <a:ext cx="2504174" cy="951547"/>
            <a:chOff x="874713" y="2980284"/>
            <a:chExt cx="2504174" cy="951547"/>
          </a:xfrm>
        </p:grpSpPr>
        <p:sp>
          <p:nvSpPr>
            <p:cNvPr id="3" name="圆角矩形 2"/>
            <p:cNvSpPr/>
            <p:nvPr/>
          </p:nvSpPr>
          <p:spPr>
            <a:xfrm>
              <a:off x="874713" y="2980284"/>
              <a:ext cx="2303530" cy="951547"/>
            </a:xfrm>
            <a:prstGeom prst="roundRect">
              <a:avLst>
                <a:gd name="adj" fmla="val 8228"/>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4" name="文本框 3"/>
            <p:cNvSpPr txBox="1"/>
            <p:nvPr/>
          </p:nvSpPr>
          <p:spPr>
            <a:xfrm>
              <a:off x="909535" y="3118476"/>
              <a:ext cx="848239" cy="707886"/>
            </a:xfrm>
            <a:prstGeom prst="rect">
              <a:avLst/>
            </a:prstGeom>
            <a:noFill/>
          </p:spPr>
          <p:txBody>
            <a:bodyPr wrap="square" rtlCol="0">
              <a:spAutoFit/>
            </a:bodyPr>
            <a:lstStyle/>
            <a:p>
              <a:r>
                <a:rPr kumimoji="1" lang="en-US" altLang="zh-CN" sz="4000" b="1" dirty="0">
                  <a:solidFill>
                    <a:schemeClr val="accent1"/>
                  </a:solidFill>
                  <a:cs typeface="+mn-ea"/>
                  <a:sym typeface="+mn-lt"/>
                </a:rPr>
                <a:t>04</a:t>
              </a:r>
              <a:endParaRPr kumimoji="1" lang="zh-CN" altLang="en-US" sz="4000" b="1" dirty="0">
                <a:solidFill>
                  <a:schemeClr val="accent1"/>
                </a:solidFill>
                <a:cs typeface="+mn-ea"/>
                <a:sym typeface="+mn-lt"/>
              </a:endParaRPr>
            </a:p>
          </p:txBody>
        </p:sp>
        <p:sp>
          <p:nvSpPr>
            <p:cNvPr id="5" name="矩形 4"/>
            <p:cNvSpPr/>
            <p:nvPr/>
          </p:nvSpPr>
          <p:spPr>
            <a:xfrm>
              <a:off x="1762191" y="3137903"/>
              <a:ext cx="1416052" cy="400110"/>
            </a:xfrm>
            <a:prstGeom prst="rect">
              <a:avLst/>
            </a:prstGeom>
          </p:spPr>
          <p:txBody>
            <a:bodyPr wrap="square">
              <a:spAutoFit/>
            </a:bodyPr>
            <a:lstStyle/>
            <a:p>
              <a:pPr defTabSz="914400" fontAlgn="base">
                <a:spcBef>
                  <a:spcPct val="0"/>
                </a:spcBef>
                <a:spcAft>
                  <a:spcPct val="0"/>
                </a:spcAft>
                <a:defRPr/>
              </a:pPr>
              <a:r>
                <a:rPr lang="zh-CN" altLang="en-US" sz="2000" b="1" kern="0" dirty="0">
                  <a:ln w="3175">
                    <a:noFill/>
                  </a:ln>
                  <a:solidFill>
                    <a:schemeClr val="tx1">
                      <a:lumMod val="85000"/>
                      <a:lumOff val="15000"/>
                    </a:schemeClr>
                  </a:solidFill>
                  <a:cs typeface="+mn-ea"/>
                  <a:sym typeface="+mn-lt"/>
                </a:rPr>
                <a:t>信息化</a:t>
              </a:r>
              <a:endParaRPr lang="zh-CN" altLang="en-US" sz="2000" b="1" kern="0" dirty="0">
                <a:ln w="3175">
                  <a:noFill/>
                </a:ln>
                <a:solidFill>
                  <a:schemeClr val="tx1">
                    <a:lumMod val="85000"/>
                    <a:lumOff val="15000"/>
                  </a:schemeClr>
                </a:solidFill>
                <a:cs typeface="+mn-ea"/>
                <a:sym typeface="+mn-lt"/>
              </a:endParaRPr>
            </a:p>
          </p:txBody>
        </p:sp>
        <p:sp>
          <p:nvSpPr>
            <p:cNvPr id="6" name="文本框 5"/>
            <p:cNvSpPr txBox="1"/>
            <p:nvPr/>
          </p:nvSpPr>
          <p:spPr>
            <a:xfrm>
              <a:off x="1757774" y="3557440"/>
              <a:ext cx="1621113" cy="307777"/>
            </a:xfrm>
            <a:prstGeom prst="rect">
              <a:avLst/>
            </a:prstGeom>
            <a:noFill/>
          </p:spPr>
          <p:txBody>
            <a:bodyPr wrap="square" rtlCol="0">
              <a:spAutoFit/>
            </a:bodyPr>
            <a:lstStyle/>
            <a:p>
              <a:r>
                <a:rPr kumimoji="1" lang="en-GB" altLang="zh-CN" sz="1400" i="1" dirty="0">
                  <a:solidFill>
                    <a:schemeClr val="tx1">
                      <a:lumMod val="65000"/>
                      <a:lumOff val="35000"/>
                    </a:schemeClr>
                  </a:solidFill>
                  <a:cs typeface="+mn-ea"/>
                  <a:sym typeface="+mn-lt"/>
                </a:rPr>
                <a:t>Informatization</a:t>
              </a:r>
              <a:endParaRPr kumimoji="1" lang="zh-CN" altLang="en-US" sz="1400" i="1" dirty="0">
                <a:solidFill>
                  <a:schemeClr val="tx1">
                    <a:lumMod val="65000"/>
                    <a:lumOff val="35000"/>
                  </a:schemeClr>
                </a:solidFill>
                <a:cs typeface="+mn-ea"/>
                <a:sym typeface="+mn-lt"/>
              </a:endParaRPr>
            </a:p>
          </p:txBody>
        </p:sp>
      </p:grpSp>
      <p:sp>
        <p:nvSpPr>
          <p:cNvPr id="8" name="矩形 7"/>
          <p:cNvSpPr/>
          <p:nvPr/>
        </p:nvSpPr>
        <p:spPr>
          <a:xfrm>
            <a:off x="913199" y="3635308"/>
            <a:ext cx="5589202" cy="2354491"/>
          </a:xfrm>
          <a:prstGeom prst="rect">
            <a:avLst/>
          </a:prstGeom>
        </p:spPr>
        <p:txBody>
          <a:bodyPr wrap="square">
            <a:spAutoFit/>
          </a:bodyPr>
          <a:lstStyle/>
          <a:p>
            <a:pPr defTabSz="914400" fontAlgn="base">
              <a:lnSpc>
                <a:spcPct val="150000"/>
              </a:lnSpc>
              <a:spcBef>
                <a:spcPct val="0"/>
              </a:spcBef>
              <a:spcAft>
                <a:spcPct val="0"/>
              </a:spcAft>
              <a:defRPr/>
            </a:pPr>
            <a:r>
              <a:rPr lang="zh-CN" altLang="en-US" sz="1400" dirty="0">
                <a:solidFill>
                  <a:schemeClr val="bg1"/>
                </a:solidFill>
                <a:cs typeface="+mn-ea"/>
                <a:sym typeface="+mn-lt"/>
              </a:rPr>
              <a:t>在项目管理中，方法要量化往往被人忽视或者是弱化。领导给出了目标也进行了全面的解读，但没有给出方法或是给出的方法不适用。</a:t>
            </a:r>
            <a:endParaRPr lang="en-US" altLang="zh-CN" sz="1400" dirty="0">
              <a:solidFill>
                <a:schemeClr val="bg1"/>
              </a:solidFill>
              <a:cs typeface="+mn-ea"/>
              <a:sym typeface="+mn-lt"/>
            </a:endParaRPr>
          </a:p>
          <a:p>
            <a:pPr defTabSz="914400" fontAlgn="base">
              <a:lnSpc>
                <a:spcPct val="150000"/>
              </a:lnSpc>
              <a:spcBef>
                <a:spcPct val="0"/>
              </a:spcBef>
              <a:spcAft>
                <a:spcPct val="0"/>
              </a:spcAft>
              <a:defRPr/>
            </a:pPr>
            <a:endParaRPr lang="zh-CN" altLang="en-US" sz="1400" dirty="0">
              <a:solidFill>
                <a:schemeClr val="bg1"/>
              </a:solidFill>
              <a:cs typeface="+mn-ea"/>
              <a:sym typeface="+mn-lt"/>
            </a:endParaRPr>
          </a:p>
          <a:p>
            <a:pPr defTabSz="914400" fontAlgn="base">
              <a:lnSpc>
                <a:spcPct val="150000"/>
              </a:lnSpc>
              <a:spcBef>
                <a:spcPct val="0"/>
              </a:spcBef>
              <a:spcAft>
                <a:spcPct val="0"/>
              </a:spcAft>
              <a:defRPr/>
            </a:pPr>
            <a:r>
              <a:rPr lang="zh-CN" altLang="en-US" sz="1400" dirty="0">
                <a:solidFill>
                  <a:schemeClr val="bg1"/>
                </a:solidFill>
                <a:cs typeface="+mn-ea"/>
                <a:sym typeface="+mn-lt"/>
              </a:rPr>
              <a:t>这里并非要求所有执行人员千篇一律的刻板执行，但作为一个参考方法，能减少人员工作的浪费。特别对于基层管理人员来说，是实用的。至于高层管理者，则另当别论，因为他们面临的问题是要发挥自己的主观能动性接受任务，这点是基层人员无法达到的。</a:t>
            </a:r>
            <a:endParaRPr lang="en-US" altLang="zh-CN" sz="1400" kern="0" dirty="0">
              <a:ln w="3175">
                <a:noFill/>
              </a:ln>
              <a:solidFill>
                <a:schemeClr val="bg1"/>
              </a:solidFill>
              <a:cs typeface="+mn-ea"/>
              <a:sym typeface="+mn-lt"/>
            </a:endParaRPr>
          </a:p>
        </p:txBody>
      </p:sp>
      <p:grpSp>
        <p:nvGrpSpPr>
          <p:cNvPr id="22" name="组合 21"/>
          <p:cNvGrpSpPr/>
          <p:nvPr/>
        </p:nvGrpSpPr>
        <p:grpSpPr>
          <a:xfrm>
            <a:off x="913198" y="1761585"/>
            <a:ext cx="4013126" cy="1399749"/>
            <a:chOff x="913198" y="1761585"/>
            <a:chExt cx="4013126" cy="1399749"/>
          </a:xfrm>
        </p:grpSpPr>
        <p:sp>
          <p:nvSpPr>
            <p:cNvPr id="10" name="图形 16"/>
            <p:cNvSpPr/>
            <p:nvPr/>
          </p:nvSpPr>
          <p:spPr>
            <a:xfrm>
              <a:off x="913198" y="1761585"/>
              <a:ext cx="1399749" cy="1399749"/>
            </a:xfrm>
            <a:custGeom>
              <a:avLst/>
              <a:gdLst>
                <a:gd name="connsiteX0" fmla="*/ 387068 w 1399748"/>
                <a:gd name="connsiteY0" fmla="*/ 1325486 h 1399748"/>
                <a:gd name="connsiteX1" fmla="*/ 0 w 1399748"/>
                <a:gd name="connsiteY1" fmla="*/ 699874 h 1399748"/>
                <a:gd name="connsiteX2" fmla="*/ 699874 w 1399748"/>
                <a:gd name="connsiteY2" fmla="*/ 0 h 1399748"/>
                <a:gd name="connsiteX3" fmla="*/ 1399749 w 1399748"/>
                <a:gd name="connsiteY3" fmla="*/ 699874 h 1399748"/>
                <a:gd name="connsiteX4" fmla="*/ 1012681 w 1399748"/>
                <a:gd name="connsiteY4" fmla="*/ 1325486 h 1399748"/>
                <a:gd name="connsiteX5" fmla="*/ 934479 w 1399748"/>
                <a:gd name="connsiteY5" fmla="*/ 1169082 h 1399748"/>
                <a:gd name="connsiteX6" fmla="*/ 1224780 w 1399748"/>
                <a:gd name="connsiteY6" fmla="*/ 699874 h 1399748"/>
                <a:gd name="connsiteX7" fmla="*/ 699874 w 1399748"/>
                <a:gd name="connsiteY7" fmla="*/ 174969 h 1399748"/>
                <a:gd name="connsiteX8" fmla="*/ 174969 w 1399748"/>
                <a:gd name="connsiteY8" fmla="*/ 699874 h 1399748"/>
                <a:gd name="connsiteX9" fmla="*/ 465270 w 1399748"/>
                <a:gd name="connsiteY9" fmla="*/ 1169082 h 1399748"/>
                <a:gd name="connsiteX10" fmla="*/ 387068 w 1399748"/>
                <a:gd name="connsiteY10" fmla="*/ 1325486 h 1399748"/>
                <a:gd name="connsiteX11" fmla="*/ 517404 w 1399748"/>
                <a:gd name="connsiteY11" fmla="*/ 1064814 h 1399748"/>
                <a:gd name="connsiteX12" fmla="*/ 291615 w 1399748"/>
                <a:gd name="connsiteY12" fmla="*/ 699874 h 1399748"/>
                <a:gd name="connsiteX13" fmla="*/ 699874 w 1399748"/>
                <a:gd name="connsiteY13" fmla="*/ 291615 h 1399748"/>
                <a:gd name="connsiteX14" fmla="*/ 1108134 w 1399748"/>
                <a:gd name="connsiteY14" fmla="*/ 699874 h 1399748"/>
                <a:gd name="connsiteX15" fmla="*/ 882345 w 1399748"/>
                <a:gd name="connsiteY15" fmla="*/ 1064814 h 1399748"/>
                <a:gd name="connsiteX16" fmla="*/ 830210 w 1399748"/>
                <a:gd name="connsiteY16" fmla="*/ 960546 h 1399748"/>
                <a:gd name="connsiteX17" fmla="*/ 991489 w 1399748"/>
                <a:gd name="connsiteY17" fmla="*/ 699874 h 1399748"/>
                <a:gd name="connsiteX18" fmla="*/ 699874 w 1399748"/>
                <a:gd name="connsiteY18" fmla="*/ 408260 h 1399748"/>
                <a:gd name="connsiteX19" fmla="*/ 408260 w 1399748"/>
                <a:gd name="connsiteY19" fmla="*/ 699874 h 1399748"/>
                <a:gd name="connsiteX20" fmla="*/ 569538 w 1399748"/>
                <a:gd name="connsiteY20" fmla="*/ 960546 h 1399748"/>
                <a:gd name="connsiteX21" fmla="*/ 517404 w 1399748"/>
                <a:gd name="connsiteY21" fmla="*/ 1064814 h 1399748"/>
                <a:gd name="connsiteX22" fmla="*/ 699874 w 1399748"/>
                <a:gd name="connsiteY22" fmla="*/ 524906 h 1399748"/>
                <a:gd name="connsiteX23" fmla="*/ 524906 w 1399748"/>
                <a:gd name="connsiteY23" fmla="*/ 699874 h 1399748"/>
                <a:gd name="connsiteX24" fmla="*/ 699874 w 1399748"/>
                <a:gd name="connsiteY24" fmla="*/ 874843 h 1399748"/>
                <a:gd name="connsiteX25" fmla="*/ 874843 w 1399748"/>
                <a:gd name="connsiteY25" fmla="*/ 699874 h 1399748"/>
                <a:gd name="connsiteX26" fmla="*/ 699874 w 1399748"/>
                <a:gd name="connsiteY26" fmla="*/ 524906 h 1399748"/>
                <a:gd name="connsiteX27" fmla="*/ 700916 w 1399748"/>
                <a:gd name="connsiteY27" fmla="*/ 933165 h 1399748"/>
                <a:gd name="connsiteX28" fmla="*/ 934207 w 1399748"/>
                <a:gd name="connsiteY28" fmla="*/ 1399749 h 1399748"/>
                <a:gd name="connsiteX29" fmla="*/ 700916 w 1399748"/>
                <a:gd name="connsiteY29" fmla="*/ 1399749 h 1399748"/>
                <a:gd name="connsiteX30" fmla="*/ 700916 w 1399748"/>
                <a:gd name="connsiteY30" fmla="*/ 933165 h 1399748"/>
                <a:gd name="connsiteX31" fmla="*/ 699874 w 1399748"/>
                <a:gd name="connsiteY31" fmla="*/ 933165 h 1399748"/>
                <a:gd name="connsiteX32" fmla="*/ 466583 w 1399748"/>
                <a:gd name="connsiteY32" fmla="*/ 1399749 h 1399748"/>
                <a:gd name="connsiteX33" fmla="*/ 699874 w 1399748"/>
                <a:gd name="connsiteY33" fmla="*/ 1399749 h 1399748"/>
                <a:gd name="connsiteX34" fmla="*/ 699874 w 1399748"/>
                <a:gd name="connsiteY34" fmla="*/ 933165 h 1399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399748" h="1399748">
                  <a:moveTo>
                    <a:pt x="387068" y="1325486"/>
                  </a:moveTo>
                  <a:cubicBezTo>
                    <a:pt x="158051" y="1210127"/>
                    <a:pt x="0" y="972562"/>
                    <a:pt x="0" y="699874"/>
                  </a:cubicBezTo>
                  <a:cubicBezTo>
                    <a:pt x="0" y="314944"/>
                    <a:pt x="314944" y="0"/>
                    <a:pt x="699874" y="0"/>
                  </a:cubicBezTo>
                  <a:cubicBezTo>
                    <a:pt x="1084805" y="0"/>
                    <a:pt x="1399749" y="314944"/>
                    <a:pt x="1399749" y="699874"/>
                  </a:cubicBezTo>
                  <a:cubicBezTo>
                    <a:pt x="1399749" y="972562"/>
                    <a:pt x="1241699" y="1210127"/>
                    <a:pt x="1012681" y="1325486"/>
                  </a:cubicBezTo>
                  <a:lnTo>
                    <a:pt x="934479" y="1169082"/>
                  </a:lnTo>
                  <a:cubicBezTo>
                    <a:pt x="1106242" y="1082564"/>
                    <a:pt x="1224780" y="904389"/>
                    <a:pt x="1224780" y="699874"/>
                  </a:cubicBezTo>
                  <a:cubicBezTo>
                    <a:pt x="1224780" y="411176"/>
                    <a:pt x="988573" y="174969"/>
                    <a:pt x="699874" y="174969"/>
                  </a:cubicBezTo>
                  <a:cubicBezTo>
                    <a:pt x="411176" y="174969"/>
                    <a:pt x="174969" y="411176"/>
                    <a:pt x="174969" y="699874"/>
                  </a:cubicBezTo>
                  <a:cubicBezTo>
                    <a:pt x="174969" y="904389"/>
                    <a:pt x="293507" y="1082564"/>
                    <a:pt x="465270" y="1169082"/>
                  </a:cubicBezTo>
                  <a:lnTo>
                    <a:pt x="387068" y="1325486"/>
                  </a:lnTo>
                  <a:close/>
                  <a:moveTo>
                    <a:pt x="517404" y="1064814"/>
                  </a:moveTo>
                  <a:cubicBezTo>
                    <a:pt x="383811" y="997521"/>
                    <a:pt x="291615" y="858941"/>
                    <a:pt x="291615" y="699874"/>
                  </a:cubicBezTo>
                  <a:cubicBezTo>
                    <a:pt x="291615" y="475332"/>
                    <a:pt x="475332" y="291615"/>
                    <a:pt x="699874" y="291615"/>
                  </a:cubicBezTo>
                  <a:cubicBezTo>
                    <a:pt x="924417" y="291615"/>
                    <a:pt x="1108134" y="475332"/>
                    <a:pt x="1108134" y="699874"/>
                  </a:cubicBezTo>
                  <a:cubicBezTo>
                    <a:pt x="1108134" y="858941"/>
                    <a:pt x="1015938" y="997521"/>
                    <a:pt x="882345" y="1064814"/>
                  </a:cubicBezTo>
                  <a:lnTo>
                    <a:pt x="830210" y="960546"/>
                  </a:lnTo>
                  <a:cubicBezTo>
                    <a:pt x="925634" y="912480"/>
                    <a:pt x="991489" y="813495"/>
                    <a:pt x="991489" y="699874"/>
                  </a:cubicBezTo>
                  <a:cubicBezTo>
                    <a:pt x="991489" y="539486"/>
                    <a:pt x="860263" y="408260"/>
                    <a:pt x="699874" y="408260"/>
                  </a:cubicBezTo>
                  <a:cubicBezTo>
                    <a:pt x="539486" y="408260"/>
                    <a:pt x="408260" y="539486"/>
                    <a:pt x="408260" y="699874"/>
                  </a:cubicBezTo>
                  <a:cubicBezTo>
                    <a:pt x="408260" y="813495"/>
                    <a:pt x="474115" y="912480"/>
                    <a:pt x="569538" y="960546"/>
                  </a:cubicBezTo>
                  <a:lnTo>
                    <a:pt x="517404" y="1064814"/>
                  </a:lnTo>
                  <a:close/>
                  <a:moveTo>
                    <a:pt x="699874" y="524906"/>
                  </a:moveTo>
                  <a:cubicBezTo>
                    <a:pt x="603642" y="524906"/>
                    <a:pt x="524906" y="603642"/>
                    <a:pt x="524906" y="699874"/>
                  </a:cubicBezTo>
                  <a:cubicBezTo>
                    <a:pt x="524906" y="796107"/>
                    <a:pt x="603642" y="874843"/>
                    <a:pt x="699874" y="874843"/>
                  </a:cubicBezTo>
                  <a:cubicBezTo>
                    <a:pt x="796107" y="874843"/>
                    <a:pt x="874843" y="796107"/>
                    <a:pt x="874843" y="699874"/>
                  </a:cubicBezTo>
                  <a:cubicBezTo>
                    <a:pt x="874843" y="603642"/>
                    <a:pt x="796107" y="524906"/>
                    <a:pt x="699874" y="524906"/>
                  </a:cubicBezTo>
                  <a:close/>
                  <a:moveTo>
                    <a:pt x="700916" y="933165"/>
                  </a:moveTo>
                  <a:lnTo>
                    <a:pt x="934207" y="1399749"/>
                  </a:lnTo>
                  <a:lnTo>
                    <a:pt x="700916" y="1399749"/>
                  </a:lnTo>
                  <a:lnTo>
                    <a:pt x="700916" y="933165"/>
                  </a:lnTo>
                  <a:close/>
                  <a:moveTo>
                    <a:pt x="699874" y="933165"/>
                  </a:moveTo>
                  <a:lnTo>
                    <a:pt x="466583" y="1399749"/>
                  </a:lnTo>
                  <a:lnTo>
                    <a:pt x="699874" y="1399749"/>
                  </a:lnTo>
                  <a:lnTo>
                    <a:pt x="699874" y="933165"/>
                  </a:lnTo>
                  <a:close/>
                </a:path>
              </a:pathLst>
            </a:custGeom>
            <a:solidFill>
              <a:schemeClr val="accent3"/>
            </a:solidFill>
            <a:ln w="1553" cap="flat">
              <a:noFill/>
              <a:prstDash val="solid"/>
              <a:miter/>
            </a:ln>
          </p:spPr>
          <p:txBody>
            <a:bodyPr rtlCol="0" anchor="ctr"/>
            <a:lstStyle/>
            <a:p>
              <a:endParaRPr lang="zh-CN" altLang="en-US">
                <a:cs typeface="+mn-ea"/>
                <a:sym typeface="+mn-lt"/>
              </a:endParaRPr>
            </a:p>
          </p:txBody>
        </p:sp>
        <p:grpSp>
          <p:nvGrpSpPr>
            <p:cNvPr id="17" name="组合 16"/>
            <p:cNvGrpSpPr/>
            <p:nvPr/>
          </p:nvGrpSpPr>
          <p:grpSpPr>
            <a:xfrm>
              <a:off x="2684910" y="2210703"/>
              <a:ext cx="2241414" cy="701595"/>
              <a:chOff x="2809943" y="1967816"/>
              <a:chExt cx="2241414" cy="701595"/>
            </a:xfrm>
          </p:grpSpPr>
          <p:sp>
            <p:nvSpPr>
              <p:cNvPr id="18" name="矩形 17"/>
              <p:cNvSpPr/>
              <p:nvPr/>
            </p:nvSpPr>
            <p:spPr>
              <a:xfrm>
                <a:off x="2809943" y="1967816"/>
                <a:ext cx="1770476" cy="369332"/>
              </a:xfrm>
              <a:prstGeom prst="rect">
                <a:avLst/>
              </a:prstGeom>
            </p:spPr>
            <p:txBody>
              <a:bodyPr wrap="square">
                <a:spAutoFit/>
              </a:bodyPr>
              <a:lstStyle/>
              <a:p>
                <a:pPr defTabSz="914400" fontAlgn="base">
                  <a:spcBef>
                    <a:spcPct val="0"/>
                  </a:spcBef>
                  <a:spcAft>
                    <a:spcPct val="0"/>
                  </a:spcAft>
                  <a:defRPr/>
                </a:pPr>
                <a:r>
                  <a:rPr lang="zh-CN" altLang="en-US" dirty="0">
                    <a:cs typeface="+mn-ea"/>
                    <a:sym typeface="+mn-lt"/>
                  </a:rPr>
                  <a:t>方法要量化</a:t>
                </a:r>
                <a:endParaRPr lang="en-US" altLang="zh-CN" kern="0" dirty="0">
                  <a:ln w="3175">
                    <a:noFill/>
                  </a:ln>
                  <a:solidFill>
                    <a:schemeClr val="tx1">
                      <a:lumMod val="85000"/>
                      <a:lumOff val="15000"/>
                    </a:schemeClr>
                  </a:solidFill>
                  <a:cs typeface="+mn-ea"/>
                  <a:sym typeface="+mn-lt"/>
                </a:endParaRPr>
              </a:p>
            </p:txBody>
          </p:sp>
          <p:sp>
            <p:nvSpPr>
              <p:cNvPr id="19" name="文本框 18"/>
              <p:cNvSpPr txBox="1"/>
              <p:nvPr/>
            </p:nvSpPr>
            <p:spPr>
              <a:xfrm>
                <a:off x="2809943" y="2361634"/>
                <a:ext cx="2241414" cy="307777"/>
              </a:xfrm>
              <a:prstGeom prst="rect">
                <a:avLst/>
              </a:prstGeom>
              <a:noFill/>
            </p:spPr>
            <p:txBody>
              <a:bodyPr wrap="square" rtlCol="0">
                <a:spAutoFit/>
              </a:bodyPr>
              <a:lstStyle/>
              <a:p>
                <a:r>
                  <a:rPr kumimoji="1" lang="en-GB" altLang="zh-CN" sz="1400" i="1" dirty="0">
                    <a:solidFill>
                      <a:schemeClr val="tx1">
                        <a:lumMod val="65000"/>
                        <a:lumOff val="35000"/>
                      </a:schemeClr>
                    </a:solidFill>
                    <a:cs typeface="+mn-ea"/>
                    <a:sym typeface="+mn-lt"/>
                  </a:rPr>
                  <a:t>Method to be quantified</a:t>
                </a:r>
                <a:endParaRPr kumimoji="1" lang="zh-CN" altLang="en-US" sz="1400" i="1" dirty="0">
                  <a:solidFill>
                    <a:schemeClr val="tx1">
                      <a:lumMod val="65000"/>
                      <a:lumOff val="35000"/>
                    </a:schemeClr>
                  </a:solidFill>
                  <a:cs typeface="+mn-ea"/>
                  <a:sym typeface="+mn-lt"/>
                </a:endParaRPr>
              </a:p>
            </p:txBody>
          </p:sp>
        </p:grpSp>
      </p:grpSp>
      <p:pic>
        <p:nvPicPr>
          <p:cNvPr id="21" name="图片 20"/>
          <p:cNvPicPr>
            <a:picLocks noChangeAspect="1"/>
          </p:cNvPicPr>
          <p:nvPr/>
        </p:nvPicPr>
        <p:blipFill rotWithShape="1">
          <a:blip r:embed="rId1" cstate="screen"/>
          <a:srcRect/>
          <a:stretch>
            <a:fillRect/>
          </a:stretch>
        </p:blipFill>
        <p:spPr>
          <a:xfrm>
            <a:off x="6745288" y="0"/>
            <a:ext cx="4572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nodeType="click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dissolve">
                                      <p:cBhvr>
                                        <p:cTn id="13" dur="500"/>
                                        <p:tgtEl>
                                          <p:spTgt spid="22"/>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fill="hold"/>
                                        <p:tgtEl>
                                          <p:spTgt spid="21"/>
                                        </p:tgtEl>
                                        <p:attrNameLst>
                                          <p:attrName>ppt_x</p:attrName>
                                        </p:attrNameLst>
                                      </p:cBhvr>
                                      <p:tavLst>
                                        <p:tav tm="0">
                                          <p:val>
                                            <p:strVal val="#ppt_x"/>
                                          </p:val>
                                        </p:tav>
                                        <p:tav tm="100000">
                                          <p:val>
                                            <p:strVal val="#ppt_x"/>
                                          </p:val>
                                        </p:tav>
                                      </p:tavLst>
                                    </p:anim>
                                    <p:anim calcmode="lin" valueType="num">
                                      <p:cBhvr additive="base">
                                        <p:cTn id="25"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0"/>
            <a:ext cx="12192000" cy="3429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grpSp>
        <p:nvGrpSpPr>
          <p:cNvPr id="2" name="组合 1"/>
          <p:cNvGrpSpPr/>
          <p:nvPr/>
        </p:nvGrpSpPr>
        <p:grpSpPr>
          <a:xfrm>
            <a:off x="506413" y="519113"/>
            <a:ext cx="2504174" cy="951547"/>
            <a:chOff x="874713" y="2980284"/>
            <a:chExt cx="2504174" cy="951547"/>
          </a:xfrm>
        </p:grpSpPr>
        <p:sp>
          <p:nvSpPr>
            <p:cNvPr id="3" name="圆角矩形 2"/>
            <p:cNvSpPr/>
            <p:nvPr/>
          </p:nvSpPr>
          <p:spPr>
            <a:xfrm>
              <a:off x="874713" y="2980284"/>
              <a:ext cx="2303530" cy="951547"/>
            </a:xfrm>
            <a:prstGeom prst="roundRect">
              <a:avLst>
                <a:gd name="adj" fmla="val 8228"/>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4" name="文本框 3"/>
            <p:cNvSpPr txBox="1"/>
            <p:nvPr/>
          </p:nvSpPr>
          <p:spPr>
            <a:xfrm>
              <a:off x="999745" y="3118476"/>
              <a:ext cx="758029" cy="707886"/>
            </a:xfrm>
            <a:prstGeom prst="rect">
              <a:avLst/>
            </a:prstGeom>
            <a:noFill/>
          </p:spPr>
          <p:txBody>
            <a:bodyPr wrap="square" rtlCol="0">
              <a:spAutoFit/>
            </a:bodyPr>
            <a:lstStyle/>
            <a:p>
              <a:r>
                <a:rPr kumimoji="1" lang="en-US" altLang="zh-CN" sz="4000" b="1" dirty="0">
                  <a:solidFill>
                    <a:schemeClr val="accent1"/>
                  </a:solidFill>
                  <a:cs typeface="+mn-ea"/>
                  <a:sym typeface="+mn-lt"/>
                </a:rPr>
                <a:t>04</a:t>
              </a:r>
              <a:endParaRPr kumimoji="1" lang="zh-CN" altLang="en-US" sz="4000" b="1" dirty="0">
                <a:solidFill>
                  <a:schemeClr val="accent1"/>
                </a:solidFill>
                <a:cs typeface="+mn-ea"/>
                <a:sym typeface="+mn-lt"/>
              </a:endParaRPr>
            </a:p>
          </p:txBody>
        </p:sp>
        <p:sp>
          <p:nvSpPr>
            <p:cNvPr id="5" name="矩形 4"/>
            <p:cNvSpPr/>
            <p:nvPr/>
          </p:nvSpPr>
          <p:spPr>
            <a:xfrm>
              <a:off x="1762191" y="3137903"/>
              <a:ext cx="1416052" cy="400110"/>
            </a:xfrm>
            <a:prstGeom prst="rect">
              <a:avLst/>
            </a:prstGeom>
          </p:spPr>
          <p:txBody>
            <a:bodyPr wrap="square">
              <a:spAutoFit/>
            </a:bodyPr>
            <a:lstStyle/>
            <a:p>
              <a:pPr defTabSz="914400" fontAlgn="base">
                <a:spcBef>
                  <a:spcPct val="0"/>
                </a:spcBef>
                <a:spcAft>
                  <a:spcPct val="0"/>
                </a:spcAft>
                <a:defRPr/>
              </a:pPr>
              <a:r>
                <a:rPr lang="zh-CN" altLang="en-US" sz="2000" b="1" kern="0" dirty="0">
                  <a:ln w="3175">
                    <a:noFill/>
                  </a:ln>
                  <a:solidFill>
                    <a:schemeClr val="tx1">
                      <a:lumMod val="85000"/>
                      <a:lumOff val="15000"/>
                    </a:schemeClr>
                  </a:solidFill>
                  <a:cs typeface="+mn-ea"/>
                  <a:sym typeface="+mn-lt"/>
                </a:rPr>
                <a:t>信息化</a:t>
              </a:r>
              <a:endParaRPr lang="zh-CN" altLang="en-US" sz="2000" b="1" kern="0" dirty="0">
                <a:ln w="3175">
                  <a:noFill/>
                </a:ln>
                <a:solidFill>
                  <a:schemeClr val="tx1">
                    <a:lumMod val="85000"/>
                    <a:lumOff val="15000"/>
                  </a:schemeClr>
                </a:solidFill>
                <a:cs typeface="+mn-ea"/>
                <a:sym typeface="+mn-lt"/>
              </a:endParaRPr>
            </a:p>
          </p:txBody>
        </p:sp>
        <p:sp>
          <p:nvSpPr>
            <p:cNvPr id="6" name="文本框 5"/>
            <p:cNvSpPr txBox="1"/>
            <p:nvPr/>
          </p:nvSpPr>
          <p:spPr>
            <a:xfrm>
              <a:off x="1757774" y="3557440"/>
              <a:ext cx="1621113" cy="307777"/>
            </a:xfrm>
            <a:prstGeom prst="rect">
              <a:avLst/>
            </a:prstGeom>
            <a:noFill/>
          </p:spPr>
          <p:txBody>
            <a:bodyPr wrap="square" rtlCol="0">
              <a:spAutoFit/>
            </a:bodyPr>
            <a:lstStyle/>
            <a:p>
              <a:r>
                <a:rPr kumimoji="1" lang="en-GB" altLang="zh-CN" sz="1400" i="1" dirty="0">
                  <a:solidFill>
                    <a:schemeClr val="tx1">
                      <a:lumMod val="65000"/>
                      <a:lumOff val="35000"/>
                    </a:schemeClr>
                  </a:solidFill>
                  <a:cs typeface="+mn-ea"/>
                  <a:sym typeface="+mn-lt"/>
                </a:rPr>
                <a:t>Informatization</a:t>
              </a:r>
              <a:endParaRPr kumimoji="1" lang="zh-CN" altLang="en-US" sz="1400" i="1" dirty="0">
                <a:solidFill>
                  <a:schemeClr val="tx1">
                    <a:lumMod val="65000"/>
                    <a:lumOff val="35000"/>
                  </a:schemeClr>
                </a:solidFill>
                <a:cs typeface="+mn-ea"/>
                <a:sym typeface="+mn-lt"/>
              </a:endParaRPr>
            </a:p>
          </p:txBody>
        </p:sp>
      </p:grpSp>
      <p:sp>
        <p:nvSpPr>
          <p:cNvPr id="8" name="矩形 7"/>
          <p:cNvSpPr/>
          <p:nvPr/>
        </p:nvSpPr>
        <p:spPr>
          <a:xfrm>
            <a:off x="874713" y="3567192"/>
            <a:ext cx="5870575" cy="2308324"/>
          </a:xfrm>
          <a:prstGeom prst="rect">
            <a:avLst/>
          </a:prstGeom>
        </p:spPr>
        <p:txBody>
          <a:bodyPr wrap="square">
            <a:spAutoFit/>
          </a:bodyPr>
          <a:lstStyle/>
          <a:p>
            <a:pPr defTabSz="914400" fontAlgn="base">
              <a:lnSpc>
                <a:spcPct val="150000"/>
              </a:lnSpc>
              <a:spcBef>
                <a:spcPct val="0"/>
              </a:spcBef>
              <a:spcAft>
                <a:spcPct val="0"/>
              </a:spcAft>
              <a:defRPr/>
            </a:pPr>
            <a:r>
              <a:rPr lang="zh-CN" altLang="en-US" sz="1200" dirty="0">
                <a:solidFill>
                  <a:schemeClr val="bg1"/>
                </a:solidFill>
                <a:cs typeface="+mn-ea"/>
                <a:sym typeface="+mn-lt"/>
              </a:rPr>
              <a:t>对于结果量化，上面有所阐述。这里需要提醒的是，结果不能只有一个，在一个大的结果下，应该有阶段性的小结果，以便不断地调整以适应新的情况，最终保证大的结果完全实现。</a:t>
            </a:r>
            <a:endParaRPr lang="en-US" altLang="zh-CN" sz="1200" dirty="0">
              <a:solidFill>
                <a:schemeClr val="bg1"/>
              </a:solidFill>
              <a:cs typeface="+mn-ea"/>
              <a:sym typeface="+mn-lt"/>
            </a:endParaRPr>
          </a:p>
          <a:p>
            <a:pPr defTabSz="914400" fontAlgn="base">
              <a:lnSpc>
                <a:spcPct val="150000"/>
              </a:lnSpc>
              <a:spcBef>
                <a:spcPct val="0"/>
              </a:spcBef>
              <a:spcAft>
                <a:spcPct val="0"/>
              </a:spcAft>
              <a:defRPr/>
            </a:pPr>
            <a:endParaRPr lang="zh-CN" altLang="en-US" sz="1200" dirty="0">
              <a:solidFill>
                <a:schemeClr val="bg1"/>
              </a:solidFill>
              <a:cs typeface="+mn-ea"/>
              <a:sym typeface="+mn-lt"/>
            </a:endParaRPr>
          </a:p>
          <a:p>
            <a:pPr defTabSz="914400" fontAlgn="base">
              <a:lnSpc>
                <a:spcPct val="150000"/>
              </a:lnSpc>
              <a:spcBef>
                <a:spcPct val="0"/>
              </a:spcBef>
              <a:spcAft>
                <a:spcPct val="0"/>
              </a:spcAft>
              <a:defRPr/>
            </a:pPr>
            <a:r>
              <a:rPr lang="zh-CN" altLang="en-US" sz="1200" dirty="0">
                <a:solidFill>
                  <a:schemeClr val="bg1"/>
                </a:solidFill>
                <a:cs typeface="+mn-ea"/>
                <a:sym typeface="+mn-lt"/>
              </a:rPr>
              <a:t>传统国际标准管理模式</a:t>
            </a:r>
            <a:endParaRPr lang="zh-CN" altLang="en-US" sz="1200" dirty="0">
              <a:solidFill>
                <a:schemeClr val="bg1"/>
              </a:solidFill>
              <a:cs typeface="+mn-ea"/>
              <a:sym typeface="+mn-lt"/>
            </a:endParaRPr>
          </a:p>
          <a:p>
            <a:pPr defTabSz="914400" fontAlgn="base">
              <a:lnSpc>
                <a:spcPct val="150000"/>
              </a:lnSpc>
              <a:spcBef>
                <a:spcPct val="0"/>
              </a:spcBef>
              <a:spcAft>
                <a:spcPct val="0"/>
              </a:spcAft>
              <a:defRPr/>
            </a:pPr>
            <a:r>
              <a:rPr lang="zh-CN" altLang="en-US" sz="1200" dirty="0">
                <a:solidFill>
                  <a:schemeClr val="bg1"/>
                </a:solidFill>
                <a:cs typeface="+mn-ea"/>
                <a:sym typeface="+mn-lt"/>
              </a:rPr>
              <a:t>国际标准企业项目管理模式包括项目管理内涵和项目管理过程，涵盖了</a:t>
            </a:r>
            <a:r>
              <a:rPr lang="en-US" altLang="zh-CN" sz="1200" dirty="0">
                <a:solidFill>
                  <a:schemeClr val="bg1"/>
                </a:solidFill>
                <a:cs typeface="+mn-ea"/>
                <a:sym typeface="+mn-lt"/>
              </a:rPr>
              <a:t>9</a:t>
            </a:r>
            <a:r>
              <a:rPr lang="zh-CN" altLang="en-US" sz="1200" dirty="0">
                <a:solidFill>
                  <a:schemeClr val="bg1"/>
                </a:solidFill>
                <a:cs typeface="+mn-ea"/>
                <a:sym typeface="+mn-lt"/>
              </a:rPr>
              <a:t>个方面的知识范畴，包括项目综合管理、项目范畴管理、项目时间管理、项目成本管理、项目质量管理、项目人力资源管理、项目交流管理、项目风险管理和项目采购管理。</a:t>
            </a:r>
            <a:endParaRPr lang="en-US" altLang="zh-CN" sz="1200" kern="0" dirty="0">
              <a:ln w="3175">
                <a:noFill/>
              </a:ln>
              <a:solidFill>
                <a:schemeClr val="bg1"/>
              </a:solidFill>
              <a:cs typeface="+mn-ea"/>
              <a:sym typeface="+mn-lt"/>
            </a:endParaRPr>
          </a:p>
        </p:txBody>
      </p:sp>
      <p:grpSp>
        <p:nvGrpSpPr>
          <p:cNvPr id="23" name="组合 22"/>
          <p:cNvGrpSpPr/>
          <p:nvPr/>
        </p:nvGrpSpPr>
        <p:grpSpPr>
          <a:xfrm>
            <a:off x="858321" y="1611735"/>
            <a:ext cx="4068003" cy="1599713"/>
            <a:chOff x="858321" y="1611735"/>
            <a:chExt cx="4068003" cy="1599713"/>
          </a:xfrm>
        </p:grpSpPr>
        <p:grpSp>
          <p:nvGrpSpPr>
            <p:cNvPr id="10" name="图形 18"/>
            <p:cNvGrpSpPr/>
            <p:nvPr/>
          </p:nvGrpSpPr>
          <p:grpSpPr>
            <a:xfrm>
              <a:off x="858321" y="1611735"/>
              <a:ext cx="1599713" cy="1599713"/>
              <a:chOff x="9417049" y="4407016"/>
              <a:chExt cx="1599713" cy="1599713"/>
            </a:xfrm>
            <a:gradFill>
              <a:gsLst>
                <a:gs pos="99000">
                  <a:srgbClr val="199D5D"/>
                </a:gs>
                <a:gs pos="0">
                  <a:srgbClr val="29C176"/>
                </a:gs>
              </a:gsLst>
              <a:lin ang="2700000" scaled="1"/>
            </a:gradFill>
          </p:grpSpPr>
          <p:sp>
            <p:nvSpPr>
              <p:cNvPr id="11" name="任意形状 10"/>
              <p:cNvSpPr/>
              <p:nvPr/>
            </p:nvSpPr>
            <p:spPr>
              <a:xfrm>
                <a:off x="10116923" y="5106890"/>
                <a:ext cx="199964" cy="799857"/>
              </a:xfrm>
              <a:custGeom>
                <a:avLst/>
                <a:gdLst>
                  <a:gd name="connsiteX0" fmla="*/ 99982 w 199964"/>
                  <a:gd name="connsiteY0" fmla="*/ 0 h 799856"/>
                  <a:gd name="connsiteX1" fmla="*/ 0 w 199964"/>
                  <a:gd name="connsiteY1" fmla="*/ 99982 h 799856"/>
                  <a:gd name="connsiteX2" fmla="*/ 49991 w 199964"/>
                  <a:gd name="connsiteY2" fmla="*/ 186529 h 799856"/>
                  <a:gd name="connsiteX3" fmla="*/ 49991 w 199964"/>
                  <a:gd name="connsiteY3" fmla="*/ 799857 h 799856"/>
                  <a:gd name="connsiteX4" fmla="*/ 149973 w 199964"/>
                  <a:gd name="connsiteY4" fmla="*/ 799857 h 799856"/>
                  <a:gd name="connsiteX5" fmla="*/ 149973 w 199964"/>
                  <a:gd name="connsiteY5" fmla="*/ 186529 h 799856"/>
                  <a:gd name="connsiteX6" fmla="*/ 199964 w 199964"/>
                  <a:gd name="connsiteY6" fmla="*/ 99982 h 799856"/>
                  <a:gd name="connsiteX7" fmla="*/ 99982 w 199964"/>
                  <a:gd name="connsiteY7" fmla="*/ 0 h 799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9964" h="799856">
                    <a:moveTo>
                      <a:pt x="99982" y="0"/>
                    </a:moveTo>
                    <a:cubicBezTo>
                      <a:pt x="44836" y="0"/>
                      <a:pt x="0" y="44836"/>
                      <a:pt x="0" y="99982"/>
                    </a:cubicBezTo>
                    <a:cubicBezTo>
                      <a:pt x="0" y="137007"/>
                      <a:pt x="20153" y="169188"/>
                      <a:pt x="49991" y="186529"/>
                    </a:cubicBezTo>
                    <a:lnTo>
                      <a:pt x="49991" y="799857"/>
                    </a:lnTo>
                    <a:lnTo>
                      <a:pt x="149973" y="799857"/>
                    </a:lnTo>
                    <a:lnTo>
                      <a:pt x="149973" y="186529"/>
                    </a:lnTo>
                    <a:cubicBezTo>
                      <a:pt x="179811" y="169188"/>
                      <a:pt x="199964" y="137007"/>
                      <a:pt x="199964" y="99982"/>
                    </a:cubicBezTo>
                    <a:cubicBezTo>
                      <a:pt x="199964" y="44836"/>
                      <a:pt x="155128" y="0"/>
                      <a:pt x="99982" y="0"/>
                    </a:cubicBezTo>
                    <a:close/>
                  </a:path>
                </a:pathLst>
              </a:custGeom>
              <a:solidFill>
                <a:schemeClr val="accent1"/>
              </a:solidFill>
              <a:ln w="1553" cap="flat">
                <a:noFill/>
                <a:prstDash val="solid"/>
                <a:miter/>
              </a:ln>
            </p:spPr>
            <p:txBody>
              <a:bodyPr rtlCol="0" anchor="ctr"/>
              <a:lstStyle/>
              <a:p>
                <a:endParaRPr lang="zh-CN" altLang="en-US">
                  <a:cs typeface="+mn-ea"/>
                  <a:sym typeface="+mn-lt"/>
                </a:endParaRPr>
              </a:p>
            </p:txBody>
          </p:sp>
          <p:sp>
            <p:nvSpPr>
              <p:cNvPr id="12" name="任意形状 11"/>
              <p:cNvSpPr/>
              <p:nvPr/>
            </p:nvSpPr>
            <p:spPr>
              <a:xfrm>
                <a:off x="9916959" y="4906926"/>
                <a:ext cx="599892" cy="510846"/>
              </a:xfrm>
              <a:custGeom>
                <a:avLst/>
                <a:gdLst>
                  <a:gd name="connsiteX0" fmla="*/ 299946 w 599892"/>
                  <a:gd name="connsiteY0" fmla="*/ 0 h 510845"/>
                  <a:gd name="connsiteX1" fmla="*/ 0 w 599892"/>
                  <a:gd name="connsiteY1" fmla="*/ 299946 h 510845"/>
                  <a:gd name="connsiteX2" fmla="*/ 87797 w 599892"/>
                  <a:gd name="connsiteY2" fmla="*/ 512096 h 510845"/>
                  <a:gd name="connsiteX3" fmla="*/ 158409 w 599892"/>
                  <a:gd name="connsiteY3" fmla="*/ 441483 h 510845"/>
                  <a:gd name="connsiteX4" fmla="*/ 99982 w 599892"/>
                  <a:gd name="connsiteY4" fmla="*/ 299946 h 510845"/>
                  <a:gd name="connsiteX5" fmla="*/ 158565 w 599892"/>
                  <a:gd name="connsiteY5" fmla="*/ 158565 h 510845"/>
                  <a:gd name="connsiteX6" fmla="*/ 299946 w 599892"/>
                  <a:gd name="connsiteY6" fmla="*/ 99982 h 510845"/>
                  <a:gd name="connsiteX7" fmla="*/ 441327 w 599892"/>
                  <a:gd name="connsiteY7" fmla="*/ 158565 h 510845"/>
                  <a:gd name="connsiteX8" fmla="*/ 499910 w 599892"/>
                  <a:gd name="connsiteY8" fmla="*/ 299946 h 510845"/>
                  <a:gd name="connsiteX9" fmla="*/ 441327 w 599892"/>
                  <a:gd name="connsiteY9" fmla="*/ 441327 h 510845"/>
                  <a:gd name="connsiteX10" fmla="*/ 511939 w 599892"/>
                  <a:gd name="connsiteY10" fmla="*/ 511939 h 510845"/>
                  <a:gd name="connsiteX11" fmla="*/ 599892 w 599892"/>
                  <a:gd name="connsiteY11" fmla="*/ 299946 h 510845"/>
                  <a:gd name="connsiteX12" fmla="*/ 299946 w 599892"/>
                  <a:gd name="connsiteY12" fmla="*/ 0 h 510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99892" h="510845">
                    <a:moveTo>
                      <a:pt x="299946" y="0"/>
                    </a:moveTo>
                    <a:cubicBezTo>
                      <a:pt x="134351" y="0"/>
                      <a:pt x="0" y="134351"/>
                      <a:pt x="0" y="299946"/>
                    </a:cubicBezTo>
                    <a:cubicBezTo>
                      <a:pt x="0" y="382744"/>
                      <a:pt x="33588" y="457730"/>
                      <a:pt x="87797" y="512096"/>
                    </a:cubicBezTo>
                    <a:lnTo>
                      <a:pt x="158409" y="441483"/>
                    </a:lnTo>
                    <a:cubicBezTo>
                      <a:pt x="120760" y="403521"/>
                      <a:pt x="99982" y="353374"/>
                      <a:pt x="99982" y="299946"/>
                    </a:cubicBezTo>
                    <a:cubicBezTo>
                      <a:pt x="99982" y="246518"/>
                      <a:pt x="120760" y="196371"/>
                      <a:pt x="158565" y="158565"/>
                    </a:cubicBezTo>
                    <a:cubicBezTo>
                      <a:pt x="196371" y="120760"/>
                      <a:pt x="246518" y="99982"/>
                      <a:pt x="299946" y="99982"/>
                    </a:cubicBezTo>
                    <a:cubicBezTo>
                      <a:pt x="353374" y="99982"/>
                      <a:pt x="403521" y="120760"/>
                      <a:pt x="441327" y="158565"/>
                    </a:cubicBezTo>
                    <a:cubicBezTo>
                      <a:pt x="479133" y="196371"/>
                      <a:pt x="499910" y="246518"/>
                      <a:pt x="499910" y="299946"/>
                    </a:cubicBezTo>
                    <a:cubicBezTo>
                      <a:pt x="499910" y="353374"/>
                      <a:pt x="479133" y="403521"/>
                      <a:pt x="441327" y="441327"/>
                    </a:cubicBezTo>
                    <a:lnTo>
                      <a:pt x="511939" y="511939"/>
                    </a:lnTo>
                    <a:cubicBezTo>
                      <a:pt x="566305" y="457730"/>
                      <a:pt x="599892" y="382744"/>
                      <a:pt x="599892" y="299946"/>
                    </a:cubicBezTo>
                    <a:cubicBezTo>
                      <a:pt x="599892" y="134351"/>
                      <a:pt x="465541" y="0"/>
                      <a:pt x="299946" y="0"/>
                    </a:cubicBezTo>
                    <a:close/>
                  </a:path>
                </a:pathLst>
              </a:custGeom>
              <a:solidFill>
                <a:schemeClr val="accent1">
                  <a:lumMod val="40000"/>
                  <a:lumOff val="60000"/>
                </a:schemeClr>
              </a:solidFill>
              <a:ln w="1553" cap="flat">
                <a:noFill/>
                <a:prstDash val="solid"/>
                <a:miter/>
              </a:ln>
            </p:spPr>
            <p:txBody>
              <a:bodyPr rtlCol="0" anchor="ctr"/>
              <a:lstStyle/>
              <a:p>
                <a:endParaRPr lang="zh-CN" altLang="en-US">
                  <a:cs typeface="+mn-ea"/>
                  <a:sym typeface="+mn-lt"/>
                </a:endParaRPr>
              </a:p>
            </p:txBody>
          </p:sp>
          <p:sp>
            <p:nvSpPr>
              <p:cNvPr id="13" name="任意形状 12"/>
              <p:cNvSpPr/>
              <p:nvPr/>
            </p:nvSpPr>
            <p:spPr>
              <a:xfrm>
                <a:off x="9716995" y="4706962"/>
                <a:ext cx="999821" cy="852972"/>
              </a:xfrm>
              <a:custGeom>
                <a:avLst/>
                <a:gdLst>
                  <a:gd name="connsiteX0" fmla="*/ 499910 w 999820"/>
                  <a:gd name="connsiteY0" fmla="*/ 0 h 852971"/>
                  <a:gd name="connsiteX1" fmla="*/ 0 w 999820"/>
                  <a:gd name="connsiteY1" fmla="*/ 499910 h 852971"/>
                  <a:gd name="connsiteX2" fmla="*/ 146380 w 999820"/>
                  <a:gd name="connsiteY2" fmla="*/ 853441 h 852971"/>
                  <a:gd name="connsiteX3" fmla="*/ 217149 w 999820"/>
                  <a:gd name="connsiteY3" fmla="*/ 782672 h 852971"/>
                  <a:gd name="connsiteX4" fmla="*/ 131383 w 999820"/>
                  <a:gd name="connsiteY4" fmla="*/ 655507 h 852971"/>
                  <a:gd name="connsiteX5" fmla="*/ 99982 w 999820"/>
                  <a:gd name="connsiteY5" fmla="*/ 499910 h 852971"/>
                  <a:gd name="connsiteX6" fmla="*/ 131383 w 999820"/>
                  <a:gd name="connsiteY6" fmla="*/ 344313 h 852971"/>
                  <a:gd name="connsiteX7" fmla="*/ 217149 w 999820"/>
                  <a:gd name="connsiteY7" fmla="*/ 217149 h 852971"/>
                  <a:gd name="connsiteX8" fmla="*/ 344313 w 999820"/>
                  <a:gd name="connsiteY8" fmla="*/ 131383 h 852971"/>
                  <a:gd name="connsiteX9" fmla="*/ 499910 w 999820"/>
                  <a:gd name="connsiteY9" fmla="*/ 99982 h 852971"/>
                  <a:gd name="connsiteX10" fmla="*/ 655507 w 999820"/>
                  <a:gd name="connsiteY10" fmla="*/ 131383 h 852971"/>
                  <a:gd name="connsiteX11" fmla="*/ 782672 w 999820"/>
                  <a:gd name="connsiteY11" fmla="*/ 217149 h 852971"/>
                  <a:gd name="connsiteX12" fmla="*/ 868438 w 999820"/>
                  <a:gd name="connsiteY12" fmla="*/ 344313 h 852971"/>
                  <a:gd name="connsiteX13" fmla="*/ 899839 w 999820"/>
                  <a:gd name="connsiteY13" fmla="*/ 499910 h 852971"/>
                  <a:gd name="connsiteX14" fmla="*/ 868438 w 999820"/>
                  <a:gd name="connsiteY14" fmla="*/ 655507 h 852971"/>
                  <a:gd name="connsiteX15" fmla="*/ 782672 w 999820"/>
                  <a:gd name="connsiteY15" fmla="*/ 782672 h 852971"/>
                  <a:gd name="connsiteX16" fmla="*/ 853441 w 999820"/>
                  <a:gd name="connsiteY16" fmla="*/ 853441 h 852971"/>
                  <a:gd name="connsiteX17" fmla="*/ 999821 w 999820"/>
                  <a:gd name="connsiteY17" fmla="*/ 499910 h 852971"/>
                  <a:gd name="connsiteX18" fmla="*/ 499910 w 999820"/>
                  <a:gd name="connsiteY18" fmla="*/ 0 h 852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99820" h="852971">
                    <a:moveTo>
                      <a:pt x="499910" y="0"/>
                    </a:moveTo>
                    <a:cubicBezTo>
                      <a:pt x="223866" y="0"/>
                      <a:pt x="0" y="223866"/>
                      <a:pt x="0" y="499910"/>
                    </a:cubicBezTo>
                    <a:cubicBezTo>
                      <a:pt x="0" y="637854"/>
                      <a:pt x="55927" y="762988"/>
                      <a:pt x="146380" y="853441"/>
                    </a:cubicBezTo>
                    <a:lnTo>
                      <a:pt x="217149" y="782672"/>
                    </a:lnTo>
                    <a:cubicBezTo>
                      <a:pt x="180436" y="745960"/>
                      <a:pt x="151535" y="703155"/>
                      <a:pt x="131383" y="655507"/>
                    </a:cubicBezTo>
                    <a:cubicBezTo>
                      <a:pt x="110605" y="606297"/>
                      <a:pt x="99982" y="553963"/>
                      <a:pt x="99982" y="499910"/>
                    </a:cubicBezTo>
                    <a:cubicBezTo>
                      <a:pt x="99982" y="445858"/>
                      <a:pt x="110605" y="393523"/>
                      <a:pt x="131383" y="344313"/>
                    </a:cubicBezTo>
                    <a:cubicBezTo>
                      <a:pt x="151535" y="296666"/>
                      <a:pt x="180436" y="253861"/>
                      <a:pt x="217149" y="217149"/>
                    </a:cubicBezTo>
                    <a:cubicBezTo>
                      <a:pt x="253861" y="180436"/>
                      <a:pt x="296666" y="151535"/>
                      <a:pt x="344313" y="131383"/>
                    </a:cubicBezTo>
                    <a:cubicBezTo>
                      <a:pt x="393523" y="110605"/>
                      <a:pt x="445858" y="99982"/>
                      <a:pt x="499910" y="99982"/>
                    </a:cubicBezTo>
                    <a:cubicBezTo>
                      <a:pt x="553963" y="99982"/>
                      <a:pt x="606297" y="110605"/>
                      <a:pt x="655507" y="131383"/>
                    </a:cubicBezTo>
                    <a:cubicBezTo>
                      <a:pt x="703155" y="151535"/>
                      <a:pt x="745960" y="180436"/>
                      <a:pt x="782672" y="217149"/>
                    </a:cubicBezTo>
                    <a:cubicBezTo>
                      <a:pt x="819384" y="253861"/>
                      <a:pt x="848285" y="296666"/>
                      <a:pt x="868438" y="344313"/>
                    </a:cubicBezTo>
                    <a:cubicBezTo>
                      <a:pt x="889216" y="393523"/>
                      <a:pt x="899839" y="445858"/>
                      <a:pt x="899839" y="499910"/>
                    </a:cubicBezTo>
                    <a:cubicBezTo>
                      <a:pt x="899839" y="553963"/>
                      <a:pt x="889216" y="606297"/>
                      <a:pt x="868438" y="655507"/>
                    </a:cubicBezTo>
                    <a:cubicBezTo>
                      <a:pt x="848285" y="703155"/>
                      <a:pt x="819540" y="745960"/>
                      <a:pt x="782672" y="782672"/>
                    </a:cubicBezTo>
                    <a:lnTo>
                      <a:pt x="853441" y="853441"/>
                    </a:lnTo>
                    <a:cubicBezTo>
                      <a:pt x="943893" y="762988"/>
                      <a:pt x="999821" y="637854"/>
                      <a:pt x="999821" y="499910"/>
                    </a:cubicBezTo>
                    <a:cubicBezTo>
                      <a:pt x="999821" y="223866"/>
                      <a:pt x="775955" y="0"/>
                      <a:pt x="499910" y="0"/>
                    </a:cubicBezTo>
                    <a:close/>
                  </a:path>
                </a:pathLst>
              </a:custGeom>
              <a:solidFill>
                <a:schemeClr val="accent1">
                  <a:lumMod val="60000"/>
                  <a:lumOff val="40000"/>
                </a:schemeClr>
              </a:solidFill>
              <a:ln w="1553" cap="flat">
                <a:noFill/>
                <a:prstDash val="solid"/>
                <a:miter/>
              </a:ln>
            </p:spPr>
            <p:txBody>
              <a:bodyPr rtlCol="0" anchor="ctr"/>
              <a:lstStyle/>
              <a:p>
                <a:endParaRPr lang="zh-CN" altLang="en-US">
                  <a:cs typeface="+mn-ea"/>
                  <a:sym typeface="+mn-lt"/>
                </a:endParaRPr>
              </a:p>
            </p:txBody>
          </p:sp>
          <p:sp>
            <p:nvSpPr>
              <p:cNvPr id="14" name="任意形状 13"/>
              <p:cNvSpPr/>
              <p:nvPr/>
            </p:nvSpPr>
            <p:spPr>
              <a:xfrm>
                <a:off x="9517031" y="4506998"/>
                <a:ext cx="1399749" cy="1193536"/>
              </a:xfrm>
              <a:custGeom>
                <a:avLst/>
                <a:gdLst>
                  <a:gd name="connsiteX0" fmla="*/ 699874 w 1399748"/>
                  <a:gd name="connsiteY0" fmla="*/ 0 h 1193535"/>
                  <a:gd name="connsiteX1" fmla="*/ 0 w 1399748"/>
                  <a:gd name="connsiteY1" fmla="*/ 699874 h 1193535"/>
                  <a:gd name="connsiteX2" fmla="*/ 204963 w 1399748"/>
                  <a:gd name="connsiteY2" fmla="*/ 1194786 h 1193535"/>
                  <a:gd name="connsiteX3" fmla="*/ 275419 w 1399748"/>
                  <a:gd name="connsiteY3" fmla="*/ 1124330 h 1193535"/>
                  <a:gd name="connsiteX4" fmla="*/ 146849 w 1399748"/>
                  <a:gd name="connsiteY4" fmla="*/ 933739 h 1193535"/>
                  <a:gd name="connsiteX5" fmla="*/ 99670 w 1399748"/>
                  <a:gd name="connsiteY5" fmla="*/ 700187 h 1193535"/>
                  <a:gd name="connsiteX6" fmla="*/ 146849 w 1399748"/>
                  <a:gd name="connsiteY6" fmla="*/ 466635 h 1193535"/>
                  <a:gd name="connsiteX7" fmla="*/ 275419 w 1399748"/>
                  <a:gd name="connsiteY7" fmla="*/ 275888 h 1193535"/>
                  <a:gd name="connsiteX8" fmla="*/ 466166 w 1399748"/>
                  <a:gd name="connsiteY8" fmla="*/ 147317 h 1193535"/>
                  <a:gd name="connsiteX9" fmla="*/ 699874 w 1399748"/>
                  <a:gd name="connsiteY9" fmla="*/ 99982 h 1193535"/>
                  <a:gd name="connsiteX10" fmla="*/ 933426 w 1399748"/>
                  <a:gd name="connsiteY10" fmla="*/ 147161 h 1193535"/>
                  <a:gd name="connsiteX11" fmla="*/ 1124173 w 1399748"/>
                  <a:gd name="connsiteY11" fmla="*/ 275732 h 1193535"/>
                  <a:gd name="connsiteX12" fmla="*/ 1252744 w 1399748"/>
                  <a:gd name="connsiteY12" fmla="*/ 466479 h 1193535"/>
                  <a:gd name="connsiteX13" fmla="*/ 1299923 w 1399748"/>
                  <a:gd name="connsiteY13" fmla="*/ 700031 h 1193535"/>
                  <a:gd name="connsiteX14" fmla="*/ 1252744 w 1399748"/>
                  <a:gd name="connsiteY14" fmla="*/ 933583 h 1193535"/>
                  <a:gd name="connsiteX15" fmla="*/ 1124173 w 1399748"/>
                  <a:gd name="connsiteY15" fmla="*/ 1124173 h 1193535"/>
                  <a:gd name="connsiteX16" fmla="*/ 1194630 w 1399748"/>
                  <a:gd name="connsiteY16" fmla="*/ 1194630 h 1193535"/>
                  <a:gd name="connsiteX17" fmla="*/ 1399749 w 1399748"/>
                  <a:gd name="connsiteY17" fmla="*/ 699874 h 1193535"/>
                  <a:gd name="connsiteX18" fmla="*/ 699874 w 1399748"/>
                  <a:gd name="connsiteY18" fmla="*/ 0 h 1193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399748" h="1193535">
                    <a:moveTo>
                      <a:pt x="699874" y="0"/>
                    </a:moveTo>
                    <a:cubicBezTo>
                      <a:pt x="313381" y="0"/>
                      <a:pt x="0" y="313381"/>
                      <a:pt x="0" y="699874"/>
                    </a:cubicBezTo>
                    <a:cubicBezTo>
                      <a:pt x="0" y="893121"/>
                      <a:pt x="78423" y="1068090"/>
                      <a:pt x="204963" y="1194786"/>
                    </a:cubicBezTo>
                    <a:lnTo>
                      <a:pt x="275419" y="1124330"/>
                    </a:lnTo>
                    <a:cubicBezTo>
                      <a:pt x="220273" y="1069183"/>
                      <a:pt x="177000" y="1004976"/>
                      <a:pt x="146849" y="933739"/>
                    </a:cubicBezTo>
                    <a:cubicBezTo>
                      <a:pt x="115604" y="859846"/>
                      <a:pt x="99670" y="781266"/>
                      <a:pt x="99670" y="700187"/>
                    </a:cubicBezTo>
                    <a:cubicBezTo>
                      <a:pt x="99670" y="619108"/>
                      <a:pt x="115448" y="540528"/>
                      <a:pt x="146849" y="466635"/>
                    </a:cubicBezTo>
                    <a:cubicBezTo>
                      <a:pt x="177000" y="395242"/>
                      <a:pt x="220273" y="331034"/>
                      <a:pt x="275419" y="275888"/>
                    </a:cubicBezTo>
                    <a:cubicBezTo>
                      <a:pt x="330566" y="220742"/>
                      <a:pt x="394773" y="177468"/>
                      <a:pt x="466166" y="147317"/>
                    </a:cubicBezTo>
                    <a:cubicBezTo>
                      <a:pt x="540216" y="115760"/>
                      <a:pt x="618795" y="99982"/>
                      <a:pt x="699874" y="99982"/>
                    </a:cubicBezTo>
                    <a:cubicBezTo>
                      <a:pt x="780954" y="99982"/>
                      <a:pt x="859533" y="115760"/>
                      <a:pt x="933426" y="147161"/>
                    </a:cubicBezTo>
                    <a:cubicBezTo>
                      <a:pt x="1004820" y="177312"/>
                      <a:pt x="1069027" y="220585"/>
                      <a:pt x="1124173" y="275732"/>
                    </a:cubicBezTo>
                    <a:cubicBezTo>
                      <a:pt x="1179320" y="330878"/>
                      <a:pt x="1222593" y="395085"/>
                      <a:pt x="1252744" y="466479"/>
                    </a:cubicBezTo>
                    <a:cubicBezTo>
                      <a:pt x="1283988" y="540372"/>
                      <a:pt x="1299923" y="618952"/>
                      <a:pt x="1299923" y="700031"/>
                    </a:cubicBezTo>
                    <a:cubicBezTo>
                      <a:pt x="1299923" y="781110"/>
                      <a:pt x="1284145" y="859690"/>
                      <a:pt x="1252744" y="933583"/>
                    </a:cubicBezTo>
                    <a:cubicBezTo>
                      <a:pt x="1222593" y="1004976"/>
                      <a:pt x="1179320" y="1069183"/>
                      <a:pt x="1124173" y="1124173"/>
                    </a:cubicBezTo>
                    <a:lnTo>
                      <a:pt x="1194630" y="1194630"/>
                    </a:lnTo>
                    <a:cubicBezTo>
                      <a:pt x="1321482" y="1068090"/>
                      <a:pt x="1399749" y="893121"/>
                      <a:pt x="1399749" y="699874"/>
                    </a:cubicBezTo>
                    <a:cubicBezTo>
                      <a:pt x="1399749" y="313381"/>
                      <a:pt x="1086368" y="0"/>
                      <a:pt x="699874" y="0"/>
                    </a:cubicBezTo>
                    <a:close/>
                  </a:path>
                </a:pathLst>
              </a:custGeom>
              <a:solidFill>
                <a:schemeClr val="accent3"/>
              </a:solidFill>
              <a:ln w="1553" cap="flat">
                <a:noFill/>
                <a:prstDash val="solid"/>
                <a:miter/>
              </a:ln>
            </p:spPr>
            <p:txBody>
              <a:bodyPr rtlCol="0" anchor="ctr"/>
              <a:lstStyle/>
              <a:p>
                <a:endParaRPr lang="zh-CN" altLang="en-US">
                  <a:cs typeface="+mn-ea"/>
                  <a:sym typeface="+mn-lt"/>
                </a:endParaRPr>
              </a:p>
            </p:txBody>
          </p:sp>
        </p:grpSp>
        <p:grpSp>
          <p:nvGrpSpPr>
            <p:cNvPr id="17" name="组合 16"/>
            <p:cNvGrpSpPr/>
            <p:nvPr/>
          </p:nvGrpSpPr>
          <p:grpSpPr>
            <a:xfrm>
              <a:off x="2684910" y="2210703"/>
              <a:ext cx="2241414" cy="701595"/>
              <a:chOff x="2809943" y="1967816"/>
              <a:chExt cx="2241414" cy="701595"/>
            </a:xfrm>
          </p:grpSpPr>
          <p:sp>
            <p:nvSpPr>
              <p:cNvPr id="18" name="矩形 17"/>
              <p:cNvSpPr/>
              <p:nvPr/>
            </p:nvSpPr>
            <p:spPr>
              <a:xfrm>
                <a:off x="2809943" y="1967816"/>
                <a:ext cx="1770476" cy="369332"/>
              </a:xfrm>
              <a:prstGeom prst="rect">
                <a:avLst/>
              </a:prstGeom>
            </p:spPr>
            <p:txBody>
              <a:bodyPr wrap="square">
                <a:spAutoFit/>
              </a:bodyPr>
              <a:lstStyle/>
              <a:p>
                <a:pPr defTabSz="914400" fontAlgn="base">
                  <a:spcBef>
                    <a:spcPct val="0"/>
                  </a:spcBef>
                  <a:spcAft>
                    <a:spcPct val="0"/>
                  </a:spcAft>
                  <a:defRPr/>
                </a:pPr>
                <a:r>
                  <a:rPr lang="zh-CN" altLang="en-US" dirty="0">
                    <a:cs typeface="+mn-ea"/>
                    <a:sym typeface="+mn-lt"/>
                  </a:rPr>
                  <a:t>结果要量化</a:t>
                </a:r>
                <a:endParaRPr lang="en-US" altLang="zh-CN" kern="0" dirty="0">
                  <a:ln w="3175">
                    <a:noFill/>
                  </a:ln>
                  <a:solidFill>
                    <a:schemeClr val="tx1">
                      <a:lumMod val="85000"/>
                      <a:lumOff val="15000"/>
                    </a:schemeClr>
                  </a:solidFill>
                  <a:cs typeface="+mn-ea"/>
                  <a:sym typeface="+mn-lt"/>
                </a:endParaRPr>
              </a:p>
            </p:txBody>
          </p:sp>
          <p:sp>
            <p:nvSpPr>
              <p:cNvPr id="19" name="文本框 18"/>
              <p:cNvSpPr txBox="1"/>
              <p:nvPr/>
            </p:nvSpPr>
            <p:spPr>
              <a:xfrm>
                <a:off x="2809943" y="2361634"/>
                <a:ext cx="2241414" cy="307777"/>
              </a:xfrm>
              <a:prstGeom prst="rect">
                <a:avLst/>
              </a:prstGeom>
              <a:noFill/>
            </p:spPr>
            <p:txBody>
              <a:bodyPr wrap="square" rtlCol="0">
                <a:spAutoFit/>
              </a:bodyPr>
              <a:lstStyle/>
              <a:p>
                <a:r>
                  <a:rPr kumimoji="1" lang="en-GB" altLang="zh-CN" sz="1400" i="1" dirty="0">
                    <a:solidFill>
                      <a:schemeClr val="tx1">
                        <a:lumMod val="65000"/>
                        <a:lumOff val="35000"/>
                      </a:schemeClr>
                    </a:solidFill>
                    <a:cs typeface="+mn-ea"/>
                    <a:sym typeface="+mn-lt"/>
                  </a:rPr>
                  <a:t>Quantify the results</a:t>
                </a:r>
                <a:endParaRPr kumimoji="1" lang="zh-CN" altLang="en-US" sz="1400" i="1" dirty="0">
                  <a:solidFill>
                    <a:schemeClr val="tx1">
                      <a:lumMod val="65000"/>
                      <a:lumOff val="35000"/>
                    </a:schemeClr>
                  </a:solidFill>
                  <a:cs typeface="+mn-ea"/>
                  <a:sym typeface="+mn-lt"/>
                </a:endParaRPr>
              </a:p>
            </p:txBody>
          </p:sp>
        </p:grpSp>
      </p:grpSp>
      <p:pic>
        <p:nvPicPr>
          <p:cNvPr id="22" name="图片 21"/>
          <p:cNvPicPr>
            <a:picLocks noChangeAspect="1"/>
          </p:cNvPicPr>
          <p:nvPr/>
        </p:nvPicPr>
        <p:blipFill rotWithShape="1">
          <a:blip r:embed="rId1" cstate="screen"/>
          <a:srcRect/>
          <a:stretch>
            <a:fillRect/>
          </a:stretch>
        </p:blipFill>
        <p:spPr>
          <a:xfrm>
            <a:off x="6745288" y="0"/>
            <a:ext cx="4572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3"/>
                                        </p:tgtEl>
                                        <p:attrNameLst>
                                          <p:attrName>style.visibility</p:attrName>
                                        </p:attrNameLst>
                                      </p:cBhvr>
                                      <p:to>
                                        <p:strVal val="visible"/>
                                      </p:to>
                                    </p:set>
                                    <p:anim calcmode="lin" valueType="num">
                                      <p:cBhvr additive="base">
                                        <p:cTn id="13" dur="500" fill="hold"/>
                                        <p:tgtEl>
                                          <p:spTgt spid="23"/>
                                        </p:tgtEl>
                                        <p:attrNameLst>
                                          <p:attrName>ppt_x</p:attrName>
                                        </p:attrNameLst>
                                      </p:cBhvr>
                                      <p:tavLst>
                                        <p:tav tm="0">
                                          <p:val>
                                            <p:strVal val="#ppt_x"/>
                                          </p:val>
                                        </p:tav>
                                        <p:tav tm="100000">
                                          <p:val>
                                            <p:strVal val="#ppt_x"/>
                                          </p:val>
                                        </p:tav>
                                      </p:tavLst>
                                    </p:anim>
                                    <p:anim calcmode="lin" valueType="num">
                                      <p:cBhvr additive="base">
                                        <p:cTn id="14"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nodeType="click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dissolve">
                                      <p:cBhvr>
                                        <p:cTn id="25"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874713" y="2479157"/>
            <a:ext cx="1841634" cy="1977850"/>
            <a:chOff x="874713" y="2749144"/>
            <a:chExt cx="1841634" cy="1977850"/>
          </a:xfrm>
        </p:grpSpPr>
        <p:sp>
          <p:nvSpPr>
            <p:cNvPr id="8" name="圆角矩形 7"/>
            <p:cNvSpPr/>
            <p:nvPr/>
          </p:nvSpPr>
          <p:spPr>
            <a:xfrm>
              <a:off x="874713" y="2749144"/>
              <a:ext cx="1841634" cy="1977850"/>
            </a:xfrm>
            <a:prstGeom prst="roundRect">
              <a:avLst>
                <a:gd name="adj" fmla="val 8228"/>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accent1"/>
                </a:solidFill>
                <a:cs typeface="+mn-ea"/>
                <a:sym typeface="+mn-lt"/>
              </a:endParaRPr>
            </a:p>
          </p:txBody>
        </p:sp>
        <p:sp>
          <p:nvSpPr>
            <p:cNvPr id="13" name="文本框 12"/>
            <p:cNvSpPr txBox="1"/>
            <p:nvPr/>
          </p:nvSpPr>
          <p:spPr>
            <a:xfrm>
              <a:off x="1075357" y="3118476"/>
              <a:ext cx="682417" cy="707886"/>
            </a:xfrm>
            <a:prstGeom prst="rect">
              <a:avLst/>
            </a:prstGeom>
            <a:noFill/>
          </p:spPr>
          <p:txBody>
            <a:bodyPr wrap="square" rtlCol="0">
              <a:spAutoFit/>
            </a:bodyPr>
            <a:lstStyle/>
            <a:p>
              <a:r>
                <a:rPr kumimoji="1" lang="en-US" altLang="zh-CN" sz="4000" b="1" dirty="0" smtClean="0">
                  <a:solidFill>
                    <a:schemeClr val="accent1"/>
                  </a:solidFill>
                  <a:cs typeface="+mn-ea"/>
                  <a:sym typeface="+mn-lt"/>
                </a:rPr>
                <a:t>1</a:t>
              </a:r>
              <a:endParaRPr kumimoji="1" lang="zh-CN" altLang="en-US" sz="4000" b="1" dirty="0">
                <a:solidFill>
                  <a:schemeClr val="accent1"/>
                </a:solidFill>
                <a:cs typeface="+mn-ea"/>
                <a:sym typeface="+mn-lt"/>
              </a:endParaRPr>
            </a:p>
          </p:txBody>
        </p:sp>
        <p:sp>
          <p:nvSpPr>
            <p:cNvPr id="15" name="矩形 14"/>
            <p:cNvSpPr/>
            <p:nvPr/>
          </p:nvSpPr>
          <p:spPr>
            <a:xfrm>
              <a:off x="1075357" y="3815012"/>
              <a:ext cx="1110016" cy="400110"/>
            </a:xfrm>
            <a:prstGeom prst="rect">
              <a:avLst/>
            </a:prstGeom>
          </p:spPr>
          <p:txBody>
            <a:bodyPr wrap="square">
              <a:spAutoFit/>
            </a:bodyPr>
            <a:lstStyle/>
            <a:p>
              <a:pPr defTabSz="914400" fontAlgn="base">
                <a:spcBef>
                  <a:spcPct val="0"/>
                </a:spcBef>
                <a:spcAft>
                  <a:spcPct val="0"/>
                </a:spcAft>
                <a:defRPr/>
              </a:pPr>
              <a:r>
                <a:rPr lang="zh-CN" altLang="en-US" sz="2000" b="1" kern="0" dirty="0">
                  <a:ln w="3175">
                    <a:noFill/>
                  </a:ln>
                  <a:solidFill>
                    <a:schemeClr val="accent1"/>
                  </a:solidFill>
                  <a:cs typeface="+mn-ea"/>
                  <a:sym typeface="+mn-lt"/>
                </a:rPr>
                <a:t>要素</a:t>
              </a:r>
              <a:endParaRPr lang="zh-CN" altLang="en-US" sz="2000" b="1" kern="0" dirty="0">
                <a:ln w="3175">
                  <a:noFill/>
                </a:ln>
                <a:solidFill>
                  <a:schemeClr val="accent1"/>
                </a:solidFill>
                <a:cs typeface="+mn-ea"/>
                <a:sym typeface="+mn-lt"/>
              </a:endParaRPr>
            </a:p>
          </p:txBody>
        </p:sp>
        <p:sp>
          <p:nvSpPr>
            <p:cNvPr id="16" name="文本框 15"/>
            <p:cNvSpPr txBox="1"/>
            <p:nvPr/>
          </p:nvSpPr>
          <p:spPr>
            <a:xfrm>
              <a:off x="1070940" y="4195694"/>
              <a:ext cx="1420469" cy="307777"/>
            </a:xfrm>
            <a:prstGeom prst="rect">
              <a:avLst/>
            </a:prstGeom>
            <a:noFill/>
          </p:spPr>
          <p:txBody>
            <a:bodyPr wrap="square" rtlCol="0">
              <a:spAutoFit/>
            </a:bodyPr>
            <a:lstStyle/>
            <a:p>
              <a:r>
                <a:rPr kumimoji="1" lang="en-GB" altLang="zh-CN" sz="1400" i="1" dirty="0">
                  <a:solidFill>
                    <a:schemeClr val="accent1"/>
                  </a:solidFill>
                  <a:cs typeface="+mn-ea"/>
                  <a:sym typeface="+mn-lt"/>
                </a:rPr>
                <a:t>Element</a:t>
              </a:r>
              <a:endParaRPr kumimoji="1" lang="zh-CN" altLang="en-US" sz="1400" i="1" dirty="0">
                <a:solidFill>
                  <a:schemeClr val="accent1"/>
                </a:solidFill>
                <a:cs typeface="+mn-ea"/>
                <a:sym typeface="+mn-lt"/>
              </a:endParaRPr>
            </a:p>
          </p:txBody>
        </p:sp>
      </p:grpSp>
      <p:grpSp>
        <p:nvGrpSpPr>
          <p:cNvPr id="18" name="组合 17"/>
          <p:cNvGrpSpPr/>
          <p:nvPr/>
        </p:nvGrpSpPr>
        <p:grpSpPr>
          <a:xfrm>
            <a:off x="3024948" y="2479157"/>
            <a:ext cx="1841634" cy="1977850"/>
            <a:chOff x="874713" y="2749144"/>
            <a:chExt cx="1841634" cy="1977850"/>
          </a:xfrm>
        </p:grpSpPr>
        <p:sp>
          <p:nvSpPr>
            <p:cNvPr id="19" name="圆角矩形 18"/>
            <p:cNvSpPr/>
            <p:nvPr/>
          </p:nvSpPr>
          <p:spPr>
            <a:xfrm>
              <a:off x="874713" y="2749144"/>
              <a:ext cx="1841634" cy="1977850"/>
            </a:xfrm>
            <a:prstGeom prst="roundRect">
              <a:avLst>
                <a:gd name="adj" fmla="val 8228"/>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accent1"/>
                </a:solidFill>
                <a:cs typeface="+mn-ea"/>
                <a:sym typeface="+mn-lt"/>
              </a:endParaRPr>
            </a:p>
          </p:txBody>
        </p:sp>
        <p:sp>
          <p:nvSpPr>
            <p:cNvPr id="20" name="文本框 19"/>
            <p:cNvSpPr txBox="1"/>
            <p:nvPr/>
          </p:nvSpPr>
          <p:spPr>
            <a:xfrm>
              <a:off x="1075357" y="3118476"/>
              <a:ext cx="991018" cy="707886"/>
            </a:xfrm>
            <a:prstGeom prst="rect">
              <a:avLst/>
            </a:prstGeom>
            <a:noFill/>
          </p:spPr>
          <p:txBody>
            <a:bodyPr wrap="square" rtlCol="0">
              <a:spAutoFit/>
            </a:bodyPr>
            <a:lstStyle/>
            <a:p>
              <a:r>
                <a:rPr kumimoji="1" lang="en-US" altLang="zh-CN" sz="4000" b="1" dirty="0" smtClean="0">
                  <a:solidFill>
                    <a:schemeClr val="accent1"/>
                  </a:solidFill>
                  <a:cs typeface="+mn-ea"/>
                  <a:sym typeface="+mn-lt"/>
                </a:rPr>
                <a:t>2</a:t>
              </a:r>
              <a:endParaRPr kumimoji="1" lang="zh-CN" altLang="en-US" sz="4000" b="1" dirty="0">
                <a:solidFill>
                  <a:schemeClr val="accent1"/>
                </a:solidFill>
                <a:cs typeface="+mn-ea"/>
                <a:sym typeface="+mn-lt"/>
              </a:endParaRPr>
            </a:p>
          </p:txBody>
        </p:sp>
        <p:sp>
          <p:nvSpPr>
            <p:cNvPr id="21" name="矩形 20"/>
            <p:cNvSpPr/>
            <p:nvPr/>
          </p:nvSpPr>
          <p:spPr>
            <a:xfrm>
              <a:off x="1075357" y="3815012"/>
              <a:ext cx="1110016" cy="400110"/>
            </a:xfrm>
            <a:prstGeom prst="rect">
              <a:avLst/>
            </a:prstGeom>
          </p:spPr>
          <p:txBody>
            <a:bodyPr wrap="square">
              <a:spAutoFit/>
            </a:bodyPr>
            <a:lstStyle/>
            <a:p>
              <a:pPr defTabSz="914400" fontAlgn="base">
                <a:spcBef>
                  <a:spcPct val="0"/>
                </a:spcBef>
                <a:spcAft>
                  <a:spcPct val="0"/>
                </a:spcAft>
                <a:defRPr/>
              </a:pPr>
              <a:r>
                <a:rPr lang="zh-CN" altLang="en-US" sz="2000" b="1" kern="0" dirty="0">
                  <a:ln w="3175">
                    <a:noFill/>
                  </a:ln>
                  <a:solidFill>
                    <a:schemeClr val="accent1"/>
                  </a:solidFill>
                  <a:cs typeface="+mn-ea"/>
                  <a:sym typeface="+mn-lt"/>
                </a:rPr>
                <a:t>程序</a:t>
              </a:r>
              <a:endParaRPr lang="zh-CN" altLang="en-US" sz="2000" b="1" kern="0" dirty="0">
                <a:ln w="3175">
                  <a:noFill/>
                </a:ln>
                <a:solidFill>
                  <a:schemeClr val="accent1"/>
                </a:solidFill>
                <a:cs typeface="+mn-ea"/>
                <a:sym typeface="+mn-lt"/>
              </a:endParaRPr>
            </a:p>
          </p:txBody>
        </p:sp>
        <p:sp>
          <p:nvSpPr>
            <p:cNvPr id="22" name="文本框 21"/>
            <p:cNvSpPr txBox="1"/>
            <p:nvPr/>
          </p:nvSpPr>
          <p:spPr>
            <a:xfrm>
              <a:off x="1070940" y="4195694"/>
              <a:ext cx="1420469" cy="307777"/>
            </a:xfrm>
            <a:prstGeom prst="rect">
              <a:avLst/>
            </a:prstGeom>
            <a:noFill/>
          </p:spPr>
          <p:txBody>
            <a:bodyPr wrap="square" rtlCol="0">
              <a:spAutoFit/>
            </a:bodyPr>
            <a:lstStyle/>
            <a:p>
              <a:r>
                <a:rPr kumimoji="1" lang="en-GB" altLang="zh-CN" sz="1400" i="1" dirty="0">
                  <a:solidFill>
                    <a:schemeClr val="accent1"/>
                  </a:solidFill>
                  <a:cs typeface="+mn-ea"/>
                  <a:sym typeface="+mn-lt"/>
                </a:rPr>
                <a:t>PROGRAM</a:t>
              </a:r>
              <a:endParaRPr kumimoji="1" lang="zh-CN" altLang="en-US" sz="1400" i="1" dirty="0">
                <a:solidFill>
                  <a:schemeClr val="accent1"/>
                </a:solidFill>
                <a:cs typeface="+mn-ea"/>
                <a:sym typeface="+mn-lt"/>
              </a:endParaRPr>
            </a:p>
          </p:txBody>
        </p:sp>
      </p:grpSp>
      <p:grpSp>
        <p:nvGrpSpPr>
          <p:cNvPr id="23" name="组合 22"/>
          <p:cNvGrpSpPr/>
          <p:nvPr/>
        </p:nvGrpSpPr>
        <p:grpSpPr>
          <a:xfrm>
            <a:off x="5175183" y="2479157"/>
            <a:ext cx="1841634" cy="1977850"/>
            <a:chOff x="874713" y="2749144"/>
            <a:chExt cx="1841634" cy="1977850"/>
          </a:xfrm>
        </p:grpSpPr>
        <p:sp>
          <p:nvSpPr>
            <p:cNvPr id="24" name="圆角矩形 23"/>
            <p:cNvSpPr/>
            <p:nvPr/>
          </p:nvSpPr>
          <p:spPr>
            <a:xfrm>
              <a:off x="874713" y="2749144"/>
              <a:ext cx="1841634" cy="1977850"/>
            </a:xfrm>
            <a:prstGeom prst="roundRect">
              <a:avLst>
                <a:gd name="adj" fmla="val 8228"/>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accent1"/>
                </a:solidFill>
                <a:cs typeface="+mn-ea"/>
                <a:sym typeface="+mn-lt"/>
              </a:endParaRPr>
            </a:p>
          </p:txBody>
        </p:sp>
        <p:sp>
          <p:nvSpPr>
            <p:cNvPr id="25" name="文本框 24"/>
            <p:cNvSpPr txBox="1"/>
            <p:nvPr/>
          </p:nvSpPr>
          <p:spPr>
            <a:xfrm>
              <a:off x="1075357" y="3118476"/>
              <a:ext cx="991018" cy="707886"/>
            </a:xfrm>
            <a:prstGeom prst="rect">
              <a:avLst/>
            </a:prstGeom>
            <a:noFill/>
          </p:spPr>
          <p:txBody>
            <a:bodyPr wrap="square" rtlCol="0">
              <a:spAutoFit/>
            </a:bodyPr>
            <a:lstStyle/>
            <a:p>
              <a:r>
                <a:rPr kumimoji="1" lang="en-US" altLang="zh-CN" sz="4000" b="1" dirty="0" smtClean="0">
                  <a:solidFill>
                    <a:schemeClr val="accent1"/>
                  </a:solidFill>
                  <a:cs typeface="+mn-ea"/>
                  <a:sym typeface="+mn-lt"/>
                </a:rPr>
                <a:t>3</a:t>
              </a:r>
              <a:endParaRPr kumimoji="1" lang="zh-CN" altLang="en-US" sz="4000" b="1" dirty="0">
                <a:solidFill>
                  <a:schemeClr val="accent1"/>
                </a:solidFill>
                <a:cs typeface="+mn-ea"/>
                <a:sym typeface="+mn-lt"/>
              </a:endParaRPr>
            </a:p>
          </p:txBody>
        </p:sp>
        <p:sp>
          <p:nvSpPr>
            <p:cNvPr id="26" name="矩形 25"/>
            <p:cNvSpPr/>
            <p:nvPr/>
          </p:nvSpPr>
          <p:spPr>
            <a:xfrm>
              <a:off x="1075357" y="3815012"/>
              <a:ext cx="1416052" cy="400110"/>
            </a:xfrm>
            <a:prstGeom prst="rect">
              <a:avLst/>
            </a:prstGeom>
          </p:spPr>
          <p:txBody>
            <a:bodyPr wrap="square">
              <a:spAutoFit/>
            </a:bodyPr>
            <a:lstStyle/>
            <a:p>
              <a:pPr defTabSz="914400" fontAlgn="base">
                <a:spcBef>
                  <a:spcPct val="0"/>
                </a:spcBef>
                <a:spcAft>
                  <a:spcPct val="0"/>
                </a:spcAft>
                <a:defRPr/>
              </a:pPr>
              <a:r>
                <a:rPr lang="zh-CN" altLang="en-US" sz="2000" b="1" kern="0" dirty="0">
                  <a:ln w="3175">
                    <a:noFill/>
                  </a:ln>
                  <a:solidFill>
                    <a:schemeClr val="accent1"/>
                  </a:solidFill>
                  <a:cs typeface="+mn-ea"/>
                  <a:sym typeface="+mn-lt"/>
                </a:rPr>
                <a:t>管理办法</a:t>
              </a:r>
              <a:endParaRPr lang="zh-CN" altLang="en-US" sz="2000" b="1" kern="0" dirty="0">
                <a:ln w="3175">
                  <a:noFill/>
                </a:ln>
                <a:solidFill>
                  <a:schemeClr val="accent1"/>
                </a:solidFill>
                <a:cs typeface="+mn-ea"/>
                <a:sym typeface="+mn-lt"/>
              </a:endParaRPr>
            </a:p>
          </p:txBody>
        </p:sp>
        <p:sp>
          <p:nvSpPr>
            <p:cNvPr id="27" name="文本框 26"/>
            <p:cNvSpPr txBox="1"/>
            <p:nvPr/>
          </p:nvSpPr>
          <p:spPr>
            <a:xfrm>
              <a:off x="1070940" y="4195694"/>
              <a:ext cx="1420469" cy="307777"/>
            </a:xfrm>
            <a:prstGeom prst="rect">
              <a:avLst/>
            </a:prstGeom>
            <a:noFill/>
          </p:spPr>
          <p:txBody>
            <a:bodyPr wrap="square" rtlCol="0">
              <a:spAutoFit/>
            </a:bodyPr>
            <a:lstStyle/>
            <a:p>
              <a:r>
                <a:rPr kumimoji="1" lang="en-GB" altLang="zh-CN" sz="1400" i="1" dirty="0">
                  <a:solidFill>
                    <a:schemeClr val="accent1"/>
                  </a:solidFill>
                  <a:cs typeface="+mn-ea"/>
                  <a:sym typeface="+mn-lt"/>
                </a:rPr>
                <a:t>Management </a:t>
              </a:r>
              <a:endParaRPr kumimoji="1" lang="zh-CN" altLang="en-US" sz="1400" i="1" dirty="0">
                <a:solidFill>
                  <a:schemeClr val="accent1"/>
                </a:solidFill>
                <a:cs typeface="+mn-ea"/>
                <a:sym typeface="+mn-lt"/>
              </a:endParaRPr>
            </a:p>
          </p:txBody>
        </p:sp>
      </p:grpSp>
      <p:grpSp>
        <p:nvGrpSpPr>
          <p:cNvPr id="28" name="组合 27"/>
          <p:cNvGrpSpPr/>
          <p:nvPr/>
        </p:nvGrpSpPr>
        <p:grpSpPr>
          <a:xfrm>
            <a:off x="7325418" y="2479157"/>
            <a:ext cx="1841634" cy="1977850"/>
            <a:chOff x="874713" y="2749144"/>
            <a:chExt cx="1841634" cy="1977850"/>
          </a:xfrm>
        </p:grpSpPr>
        <p:sp>
          <p:nvSpPr>
            <p:cNvPr id="29" name="圆角矩形 28"/>
            <p:cNvSpPr/>
            <p:nvPr/>
          </p:nvSpPr>
          <p:spPr>
            <a:xfrm>
              <a:off x="874713" y="2749144"/>
              <a:ext cx="1841634" cy="1977850"/>
            </a:xfrm>
            <a:prstGeom prst="roundRect">
              <a:avLst>
                <a:gd name="adj" fmla="val 8228"/>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accent1"/>
                </a:solidFill>
                <a:cs typeface="+mn-ea"/>
                <a:sym typeface="+mn-lt"/>
              </a:endParaRPr>
            </a:p>
          </p:txBody>
        </p:sp>
        <p:sp>
          <p:nvSpPr>
            <p:cNvPr id="30" name="文本框 29"/>
            <p:cNvSpPr txBox="1"/>
            <p:nvPr/>
          </p:nvSpPr>
          <p:spPr>
            <a:xfrm>
              <a:off x="1075357" y="3118476"/>
              <a:ext cx="991019" cy="707886"/>
            </a:xfrm>
            <a:prstGeom prst="rect">
              <a:avLst/>
            </a:prstGeom>
            <a:noFill/>
          </p:spPr>
          <p:txBody>
            <a:bodyPr wrap="square" rtlCol="0">
              <a:spAutoFit/>
            </a:bodyPr>
            <a:lstStyle/>
            <a:p>
              <a:r>
                <a:rPr kumimoji="1" lang="en-US" altLang="zh-CN" sz="4000" b="1" dirty="0" smtClean="0">
                  <a:solidFill>
                    <a:schemeClr val="accent1"/>
                  </a:solidFill>
                  <a:cs typeface="+mn-ea"/>
                  <a:sym typeface="+mn-lt"/>
                </a:rPr>
                <a:t>4</a:t>
              </a:r>
              <a:endParaRPr kumimoji="1" lang="zh-CN" altLang="en-US" sz="4000" b="1" dirty="0">
                <a:solidFill>
                  <a:schemeClr val="accent1"/>
                </a:solidFill>
                <a:cs typeface="+mn-ea"/>
                <a:sym typeface="+mn-lt"/>
              </a:endParaRPr>
            </a:p>
          </p:txBody>
        </p:sp>
        <p:sp>
          <p:nvSpPr>
            <p:cNvPr id="31" name="矩形 30"/>
            <p:cNvSpPr/>
            <p:nvPr/>
          </p:nvSpPr>
          <p:spPr>
            <a:xfrm>
              <a:off x="1075357" y="3815012"/>
              <a:ext cx="1416052" cy="400110"/>
            </a:xfrm>
            <a:prstGeom prst="rect">
              <a:avLst/>
            </a:prstGeom>
          </p:spPr>
          <p:txBody>
            <a:bodyPr wrap="square">
              <a:spAutoFit/>
            </a:bodyPr>
            <a:lstStyle/>
            <a:p>
              <a:pPr defTabSz="914400" fontAlgn="base">
                <a:spcBef>
                  <a:spcPct val="0"/>
                </a:spcBef>
                <a:spcAft>
                  <a:spcPct val="0"/>
                </a:spcAft>
                <a:defRPr/>
              </a:pPr>
              <a:r>
                <a:rPr lang="zh-CN" altLang="en-US" sz="2000" b="1" kern="0" dirty="0">
                  <a:ln w="3175">
                    <a:noFill/>
                  </a:ln>
                  <a:solidFill>
                    <a:schemeClr val="accent1"/>
                  </a:solidFill>
                  <a:cs typeface="+mn-ea"/>
                  <a:sym typeface="+mn-lt"/>
                </a:rPr>
                <a:t>信息化</a:t>
              </a:r>
              <a:endParaRPr lang="zh-CN" altLang="en-US" sz="2000" b="1" kern="0" dirty="0">
                <a:ln w="3175">
                  <a:noFill/>
                </a:ln>
                <a:solidFill>
                  <a:schemeClr val="accent1"/>
                </a:solidFill>
                <a:cs typeface="+mn-ea"/>
                <a:sym typeface="+mn-lt"/>
              </a:endParaRPr>
            </a:p>
          </p:txBody>
        </p:sp>
        <p:sp>
          <p:nvSpPr>
            <p:cNvPr id="32" name="文本框 31"/>
            <p:cNvSpPr txBox="1"/>
            <p:nvPr/>
          </p:nvSpPr>
          <p:spPr>
            <a:xfrm>
              <a:off x="1070940" y="4195694"/>
              <a:ext cx="1645407" cy="307777"/>
            </a:xfrm>
            <a:prstGeom prst="rect">
              <a:avLst/>
            </a:prstGeom>
            <a:noFill/>
          </p:spPr>
          <p:txBody>
            <a:bodyPr wrap="square" rtlCol="0">
              <a:spAutoFit/>
            </a:bodyPr>
            <a:lstStyle/>
            <a:p>
              <a:r>
                <a:rPr kumimoji="1" lang="en-GB" altLang="zh-CN" sz="1400" i="1" dirty="0">
                  <a:solidFill>
                    <a:schemeClr val="accent1"/>
                  </a:solidFill>
                  <a:cs typeface="+mn-ea"/>
                  <a:sym typeface="+mn-lt"/>
                </a:rPr>
                <a:t>Informatization</a:t>
              </a:r>
              <a:endParaRPr kumimoji="1" lang="zh-CN" altLang="en-US" sz="1400" i="1" dirty="0">
                <a:solidFill>
                  <a:schemeClr val="accent1"/>
                </a:solidFill>
                <a:cs typeface="+mn-ea"/>
                <a:sym typeface="+mn-lt"/>
              </a:endParaRPr>
            </a:p>
          </p:txBody>
        </p:sp>
      </p:grpSp>
      <p:grpSp>
        <p:nvGrpSpPr>
          <p:cNvPr id="33" name="组合 32"/>
          <p:cNvGrpSpPr/>
          <p:nvPr/>
        </p:nvGrpSpPr>
        <p:grpSpPr>
          <a:xfrm>
            <a:off x="9475654" y="2479157"/>
            <a:ext cx="1841634" cy="1977850"/>
            <a:chOff x="874713" y="2749144"/>
            <a:chExt cx="1841634" cy="1977850"/>
          </a:xfrm>
        </p:grpSpPr>
        <p:sp>
          <p:nvSpPr>
            <p:cNvPr id="34" name="圆角矩形 33"/>
            <p:cNvSpPr/>
            <p:nvPr/>
          </p:nvSpPr>
          <p:spPr>
            <a:xfrm>
              <a:off x="874713" y="2749144"/>
              <a:ext cx="1841634" cy="1977850"/>
            </a:xfrm>
            <a:prstGeom prst="roundRect">
              <a:avLst>
                <a:gd name="adj" fmla="val 8228"/>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solidFill>
                  <a:schemeClr val="accent1"/>
                </a:solidFill>
                <a:cs typeface="+mn-ea"/>
                <a:sym typeface="+mn-lt"/>
              </a:endParaRPr>
            </a:p>
          </p:txBody>
        </p:sp>
        <p:sp>
          <p:nvSpPr>
            <p:cNvPr id="35" name="文本框 34"/>
            <p:cNvSpPr txBox="1"/>
            <p:nvPr/>
          </p:nvSpPr>
          <p:spPr>
            <a:xfrm>
              <a:off x="1075357" y="3118476"/>
              <a:ext cx="808822" cy="707886"/>
            </a:xfrm>
            <a:prstGeom prst="rect">
              <a:avLst/>
            </a:prstGeom>
            <a:noFill/>
          </p:spPr>
          <p:txBody>
            <a:bodyPr wrap="square" rtlCol="0">
              <a:spAutoFit/>
            </a:bodyPr>
            <a:lstStyle/>
            <a:p>
              <a:r>
                <a:rPr kumimoji="1" lang="en-US" altLang="zh-CN" sz="4000" b="1" dirty="0" smtClean="0">
                  <a:solidFill>
                    <a:schemeClr val="accent1"/>
                  </a:solidFill>
                  <a:cs typeface="+mn-ea"/>
                  <a:sym typeface="+mn-lt"/>
                </a:rPr>
                <a:t>5</a:t>
              </a:r>
              <a:endParaRPr kumimoji="1" lang="zh-CN" altLang="en-US" sz="4000" b="1" dirty="0">
                <a:solidFill>
                  <a:schemeClr val="accent1"/>
                </a:solidFill>
                <a:cs typeface="+mn-ea"/>
                <a:sym typeface="+mn-lt"/>
              </a:endParaRPr>
            </a:p>
          </p:txBody>
        </p:sp>
        <p:sp>
          <p:nvSpPr>
            <p:cNvPr id="36" name="矩形 35"/>
            <p:cNvSpPr/>
            <p:nvPr/>
          </p:nvSpPr>
          <p:spPr>
            <a:xfrm>
              <a:off x="1075357" y="3815012"/>
              <a:ext cx="1416052" cy="400110"/>
            </a:xfrm>
            <a:prstGeom prst="rect">
              <a:avLst/>
            </a:prstGeom>
          </p:spPr>
          <p:txBody>
            <a:bodyPr wrap="square">
              <a:spAutoFit/>
            </a:bodyPr>
            <a:lstStyle/>
            <a:p>
              <a:pPr defTabSz="914400" fontAlgn="base">
                <a:spcBef>
                  <a:spcPct val="0"/>
                </a:spcBef>
                <a:spcAft>
                  <a:spcPct val="0"/>
                </a:spcAft>
                <a:defRPr/>
              </a:pPr>
              <a:r>
                <a:rPr lang="zh-CN" altLang="en-US" sz="2000" b="1" kern="0" dirty="0">
                  <a:ln w="3175">
                    <a:noFill/>
                  </a:ln>
                  <a:solidFill>
                    <a:schemeClr val="accent1"/>
                  </a:solidFill>
                  <a:cs typeface="+mn-ea"/>
                  <a:sym typeface="+mn-lt"/>
                </a:rPr>
                <a:t>系统</a:t>
              </a:r>
              <a:endParaRPr lang="zh-CN" altLang="en-US" sz="2000" b="1" kern="0" dirty="0">
                <a:ln w="3175">
                  <a:noFill/>
                </a:ln>
                <a:solidFill>
                  <a:schemeClr val="accent1"/>
                </a:solidFill>
                <a:cs typeface="+mn-ea"/>
                <a:sym typeface="+mn-lt"/>
              </a:endParaRPr>
            </a:p>
          </p:txBody>
        </p:sp>
        <p:sp>
          <p:nvSpPr>
            <p:cNvPr id="37" name="文本框 36"/>
            <p:cNvSpPr txBox="1"/>
            <p:nvPr/>
          </p:nvSpPr>
          <p:spPr>
            <a:xfrm>
              <a:off x="1070940" y="4195694"/>
              <a:ext cx="1420469" cy="307777"/>
            </a:xfrm>
            <a:prstGeom prst="rect">
              <a:avLst/>
            </a:prstGeom>
            <a:noFill/>
          </p:spPr>
          <p:txBody>
            <a:bodyPr wrap="square" rtlCol="0">
              <a:spAutoFit/>
            </a:bodyPr>
            <a:lstStyle/>
            <a:p>
              <a:r>
                <a:rPr kumimoji="1" lang="en-GB" altLang="zh-CN" sz="1400" i="1" dirty="0">
                  <a:solidFill>
                    <a:schemeClr val="accent1"/>
                  </a:solidFill>
                  <a:cs typeface="+mn-ea"/>
                  <a:sym typeface="+mn-lt"/>
                </a:rPr>
                <a:t>System</a:t>
              </a:r>
              <a:endParaRPr kumimoji="1" lang="zh-CN" altLang="en-US" sz="1400" i="1" dirty="0">
                <a:solidFill>
                  <a:schemeClr val="accent1"/>
                </a:solidFill>
                <a:cs typeface="+mn-ea"/>
                <a:sym typeface="+mn-lt"/>
              </a:endParaRPr>
            </a:p>
          </p:txBody>
        </p:sp>
      </p:grpSp>
      <p:grpSp>
        <p:nvGrpSpPr>
          <p:cNvPr id="39" name="组合 38"/>
          <p:cNvGrpSpPr/>
          <p:nvPr/>
        </p:nvGrpSpPr>
        <p:grpSpPr>
          <a:xfrm>
            <a:off x="874713" y="964040"/>
            <a:ext cx="2618581" cy="1077218"/>
            <a:chOff x="874713" y="964040"/>
            <a:chExt cx="2618581" cy="1077218"/>
          </a:xfrm>
        </p:grpSpPr>
        <p:grpSp>
          <p:nvGrpSpPr>
            <p:cNvPr id="4" name="组合 3"/>
            <p:cNvGrpSpPr/>
            <p:nvPr/>
          </p:nvGrpSpPr>
          <p:grpSpPr>
            <a:xfrm>
              <a:off x="1259339" y="964040"/>
              <a:ext cx="2233955" cy="1077218"/>
              <a:chOff x="1971787" y="1548598"/>
              <a:chExt cx="2233955" cy="1077218"/>
            </a:xfrm>
          </p:grpSpPr>
          <p:sp>
            <p:nvSpPr>
              <p:cNvPr id="5" name="文本框 4"/>
              <p:cNvSpPr txBox="1"/>
              <p:nvPr/>
            </p:nvSpPr>
            <p:spPr>
              <a:xfrm>
                <a:off x="1971787" y="1548598"/>
                <a:ext cx="2233955" cy="707886"/>
              </a:xfrm>
              <a:prstGeom prst="rect">
                <a:avLst/>
              </a:prstGeom>
              <a:noFill/>
            </p:spPr>
            <p:txBody>
              <a:bodyPr wrap="square" rtlCol="0">
                <a:spAutoFit/>
              </a:bodyPr>
              <a:lstStyle/>
              <a:p>
                <a:r>
                  <a:rPr kumimoji="1" lang="zh-CN" altLang="en-US" sz="4000" b="1" dirty="0">
                    <a:solidFill>
                      <a:schemeClr val="tx1">
                        <a:lumMod val="85000"/>
                        <a:lumOff val="15000"/>
                      </a:schemeClr>
                    </a:solidFill>
                    <a:cs typeface="+mn-ea"/>
                    <a:sym typeface="+mn-lt"/>
                  </a:rPr>
                  <a:t>目 录</a:t>
                </a:r>
                <a:endParaRPr kumimoji="1" lang="zh-CN" altLang="en-US" sz="4000" b="1" dirty="0">
                  <a:solidFill>
                    <a:schemeClr val="tx1">
                      <a:lumMod val="85000"/>
                      <a:lumOff val="15000"/>
                    </a:schemeClr>
                  </a:solidFill>
                  <a:cs typeface="+mn-ea"/>
                  <a:sym typeface="+mn-lt"/>
                </a:endParaRPr>
              </a:p>
            </p:txBody>
          </p:sp>
          <p:sp>
            <p:nvSpPr>
              <p:cNvPr id="6" name="文本框 5"/>
              <p:cNvSpPr txBox="1"/>
              <p:nvPr/>
            </p:nvSpPr>
            <p:spPr>
              <a:xfrm>
                <a:off x="1971787" y="2256484"/>
                <a:ext cx="1766122" cy="369332"/>
              </a:xfrm>
              <a:prstGeom prst="rect">
                <a:avLst/>
              </a:prstGeom>
              <a:noFill/>
            </p:spPr>
            <p:txBody>
              <a:bodyPr wrap="square" rtlCol="0">
                <a:spAutoFit/>
              </a:bodyPr>
              <a:lstStyle/>
              <a:p>
                <a:r>
                  <a:rPr kumimoji="1" lang="en-US" altLang="zh-CN" i="1" dirty="0">
                    <a:solidFill>
                      <a:schemeClr val="tx1">
                        <a:lumMod val="85000"/>
                        <a:lumOff val="15000"/>
                      </a:schemeClr>
                    </a:solidFill>
                    <a:cs typeface="+mn-ea"/>
                    <a:sym typeface="+mn-lt"/>
                  </a:rPr>
                  <a:t>CONTENT</a:t>
                </a:r>
                <a:endParaRPr kumimoji="1" lang="zh-CN" altLang="en-US" i="1" dirty="0">
                  <a:solidFill>
                    <a:schemeClr val="tx1">
                      <a:lumMod val="85000"/>
                      <a:lumOff val="15000"/>
                    </a:schemeClr>
                  </a:solidFill>
                  <a:cs typeface="+mn-ea"/>
                  <a:sym typeface="+mn-lt"/>
                </a:endParaRPr>
              </a:p>
            </p:txBody>
          </p:sp>
        </p:grpSp>
        <p:sp>
          <p:nvSpPr>
            <p:cNvPr id="38" name="矩形 37"/>
            <p:cNvSpPr/>
            <p:nvPr/>
          </p:nvSpPr>
          <p:spPr>
            <a:xfrm>
              <a:off x="874713" y="1098869"/>
              <a:ext cx="205478" cy="75137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grpSp>
      <p:sp>
        <p:nvSpPr>
          <p:cNvPr id="44" name="矩形 43"/>
          <p:cNvSpPr/>
          <p:nvPr/>
        </p:nvSpPr>
        <p:spPr>
          <a:xfrm>
            <a:off x="874712" y="4843720"/>
            <a:ext cx="10225087" cy="708977"/>
          </a:xfrm>
          <a:prstGeom prst="rect">
            <a:avLst/>
          </a:prstGeom>
        </p:spPr>
        <p:txBody>
          <a:bodyPr wrap="square">
            <a:spAutoFit/>
          </a:bodyPr>
          <a:lstStyle/>
          <a:p>
            <a:pPr defTabSz="914400" fontAlgn="base">
              <a:lnSpc>
                <a:spcPct val="150000"/>
              </a:lnSpc>
              <a:spcBef>
                <a:spcPct val="0"/>
              </a:spcBef>
              <a:spcAft>
                <a:spcPct val="0"/>
              </a:spcAft>
              <a:defRPr/>
            </a:pPr>
            <a:r>
              <a:rPr lang="zh-CN" altLang="en-US" sz="1400" kern="0" dirty="0">
                <a:ln w="3175">
                  <a:noFill/>
                </a:ln>
                <a:solidFill>
                  <a:schemeClr val="tx1">
                    <a:lumMod val="65000"/>
                    <a:lumOff val="35000"/>
                  </a:schemeClr>
                </a:solidFill>
                <a:cs typeface="+mn-ea"/>
                <a:sym typeface="+mn-lt"/>
              </a:rPr>
              <a:t>所谓企业项目管理，就是站在企业高层管理者角度对企业中各种各样的任务进行项目管理，其主导思想是将企业的运作当作或者参照项目来进行管理，这是一种以项目为中心的长期性组织管理方式，其核心是基于项目管理的组织管理体系。</a:t>
            </a:r>
            <a:endParaRPr lang="zh-CN" altLang="en-US" sz="1400" kern="0" dirty="0">
              <a:ln w="3175">
                <a:noFill/>
              </a:ln>
              <a:solidFill>
                <a:schemeClr val="tx1">
                  <a:lumMod val="65000"/>
                  <a:lumOff val="3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additive="base">
                                        <p:cTn id="7" dur="500" fill="hold"/>
                                        <p:tgtEl>
                                          <p:spTgt spid="39"/>
                                        </p:tgtEl>
                                        <p:attrNameLst>
                                          <p:attrName>ppt_x</p:attrName>
                                        </p:attrNameLst>
                                      </p:cBhvr>
                                      <p:tavLst>
                                        <p:tav tm="0">
                                          <p:val>
                                            <p:strVal val="#ppt_x"/>
                                          </p:val>
                                        </p:tav>
                                        <p:tav tm="100000">
                                          <p:val>
                                            <p:strVal val="#ppt_x"/>
                                          </p:val>
                                        </p:tav>
                                      </p:tavLst>
                                    </p:anim>
                                    <p:anim calcmode="lin" valueType="num">
                                      <p:cBhvr additive="base">
                                        <p:cTn id="8" dur="500" fill="hold"/>
                                        <p:tgtEl>
                                          <p:spTgt spid="39"/>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ppt_x"/>
                                          </p:val>
                                        </p:tav>
                                        <p:tav tm="100000">
                                          <p:val>
                                            <p:strVal val="#ppt_x"/>
                                          </p:val>
                                        </p:tav>
                                      </p:tavLst>
                                    </p:anim>
                                    <p:anim calcmode="lin" valueType="num">
                                      <p:cBhvr additive="base">
                                        <p:cTn id="14" dur="500" fill="hold"/>
                                        <p:tgtEl>
                                          <p:spTgt spid="17"/>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200"/>
                                  </p:stCondLst>
                                  <p:childTnLst>
                                    <p:set>
                                      <p:cBhvr>
                                        <p:cTn id="16" dur="1" fill="hold">
                                          <p:stCondLst>
                                            <p:cond delay="0"/>
                                          </p:stCondLst>
                                        </p:cTn>
                                        <p:tgtEl>
                                          <p:spTgt spid="18"/>
                                        </p:tgtEl>
                                        <p:attrNameLst>
                                          <p:attrName>style.visibility</p:attrName>
                                        </p:attrNameLst>
                                      </p:cBhvr>
                                      <p:to>
                                        <p:strVal val="visible"/>
                                      </p:to>
                                    </p:set>
                                    <p:anim calcmode="lin" valueType="num">
                                      <p:cBhvr additive="base">
                                        <p:cTn id="17" dur="500" fill="hold"/>
                                        <p:tgtEl>
                                          <p:spTgt spid="18"/>
                                        </p:tgtEl>
                                        <p:attrNameLst>
                                          <p:attrName>ppt_x</p:attrName>
                                        </p:attrNameLst>
                                      </p:cBhvr>
                                      <p:tavLst>
                                        <p:tav tm="0">
                                          <p:val>
                                            <p:strVal val="#ppt_x"/>
                                          </p:val>
                                        </p:tav>
                                        <p:tav tm="100000">
                                          <p:val>
                                            <p:strVal val="#ppt_x"/>
                                          </p:val>
                                        </p:tav>
                                      </p:tavLst>
                                    </p:anim>
                                    <p:anim calcmode="lin" valueType="num">
                                      <p:cBhvr additive="base">
                                        <p:cTn id="18" dur="500" fill="hold"/>
                                        <p:tgtEl>
                                          <p:spTgt spid="18"/>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40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fill="hold"/>
                                        <p:tgtEl>
                                          <p:spTgt spid="23"/>
                                        </p:tgtEl>
                                        <p:attrNameLst>
                                          <p:attrName>ppt_x</p:attrName>
                                        </p:attrNameLst>
                                      </p:cBhvr>
                                      <p:tavLst>
                                        <p:tav tm="0">
                                          <p:val>
                                            <p:strVal val="#ppt_x"/>
                                          </p:val>
                                        </p:tav>
                                        <p:tav tm="100000">
                                          <p:val>
                                            <p:strVal val="#ppt_x"/>
                                          </p:val>
                                        </p:tav>
                                      </p:tavLst>
                                    </p:anim>
                                    <p:anim calcmode="lin" valueType="num">
                                      <p:cBhvr additive="base">
                                        <p:cTn id="22" dur="500" fill="hold"/>
                                        <p:tgtEl>
                                          <p:spTgt spid="23"/>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600"/>
                                  </p:stCondLst>
                                  <p:childTnLst>
                                    <p:set>
                                      <p:cBhvr>
                                        <p:cTn id="24" dur="1" fill="hold">
                                          <p:stCondLst>
                                            <p:cond delay="0"/>
                                          </p:stCondLst>
                                        </p:cTn>
                                        <p:tgtEl>
                                          <p:spTgt spid="28"/>
                                        </p:tgtEl>
                                        <p:attrNameLst>
                                          <p:attrName>style.visibility</p:attrName>
                                        </p:attrNameLst>
                                      </p:cBhvr>
                                      <p:to>
                                        <p:strVal val="visible"/>
                                      </p:to>
                                    </p:set>
                                    <p:anim calcmode="lin" valueType="num">
                                      <p:cBhvr additive="base">
                                        <p:cTn id="25" dur="500" fill="hold"/>
                                        <p:tgtEl>
                                          <p:spTgt spid="28"/>
                                        </p:tgtEl>
                                        <p:attrNameLst>
                                          <p:attrName>ppt_x</p:attrName>
                                        </p:attrNameLst>
                                      </p:cBhvr>
                                      <p:tavLst>
                                        <p:tav tm="0">
                                          <p:val>
                                            <p:strVal val="#ppt_x"/>
                                          </p:val>
                                        </p:tav>
                                        <p:tav tm="100000">
                                          <p:val>
                                            <p:strVal val="#ppt_x"/>
                                          </p:val>
                                        </p:tav>
                                      </p:tavLst>
                                    </p:anim>
                                    <p:anim calcmode="lin" valueType="num">
                                      <p:cBhvr additive="base">
                                        <p:cTn id="26" dur="500" fill="hold"/>
                                        <p:tgtEl>
                                          <p:spTgt spid="28"/>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800"/>
                                  </p:stCondLst>
                                  <p:childTnLst>
                                    <p:set>
                                      <p:cBhvr>
                                        <p:cTn id="28" dur="1" fill="hold">
                                          <p:stCondLst>
                                            <p:cond delay="0"/>
                                          </p:stCondLst>
                                        </p:cTn>
                                        <p:tgtEl>
                                          <p:spTgt spid="33"/>
                                        </p:tgtEl>
                                        <p:attrNameLst>
                                          <p:attrName>style.visibility</p:attrName>
                                        </p:attrNameLst>
                                      </p:cBhvr>
                                      <p:to>
                                        <p:strVal val="visible"/>
                                      </p:to>
                                    </p:set>
                                    <p:anim calcmode="lin" valueType="num">
                                      <p:cBhvr additive="base">
                                        <p:cTn id="29" dur="500" fill="hold"/>
                                        <p:tgtEl>
                                          <p:spTgt spid="33"/>
                                        </p:tgtEl>
                                        <p:attrNameLst>
                                          <p:attrName>ppt_x</p:attrName>
                                        </p:attrNameLst>
                                      </p:cBhvr>
                                      <p:tavLst>
                                        <p:tav tm="0">
                                          <p:val>
                                            <p:strVal val="#ppt_x"/>
                                          </p:val>
                                        </p:tav>
                                        <p:tav tm="100000">
                                          <p:val>
                                            <p:strVal val="#ppt_x"/>
                                          </p:val>
                                        </p:tav>
                                      </p:tavLst>
                                    </p:anim>
                                    <p:anim calcmode="lin" valueType="num">
                                      <p:cBhvr additive="base">
                                        <p:cTn id="30"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44"/>
                                        </p:tgtEl>
                                        <p:attrNameLst>
                                          <p:attrName>style.visibility</p:attrName>
                                        </p:attrNameLst>
                                      </p:cBhvr>
                                      <p:to>
                                        <p:strVal val="visible"/>
                                      </p:to>
                                    </p:set>
                                    <p:anim calcmode="lin" valueType="num">
                                      <p:cBhvr additive="base">
                                        <p:cTn id="35" dur="500"/>
                                        <p:tgtEl>
                                          <p:spTgt spid="44"/>
                                        </p:tgtEl>
                                        <p:attrNameLst>
                                          <p:attrName>ppt_y</p:attrName>
                                        </p:attrNameLst>
                                      </p:cBhvr>
                                      <p:tavLst>
                                        <p:tav tm="0">
                                          <p:val>
                                            <p:strVal val="#ppt_y+#ppt_h*1.125000"/>
                                          </p:val>
                                        </p:tav>
                                        <p:tav tm="100000">
                                          <p:val>
                                            <p:strVal val="#ppt_y"/>
                                          </p:val>
                                        </p:tav>
                                      </p:tavLst>
                                    </p:anim>
                                    <p:animEffect transition="in" filter="wipe(up)">
                                      <p:cBhvr>
                                        <p:cTn id="36"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6413" y="519113"/>
            <a:ext cx="2303530" cy="951547"/>
            <a:chOff x="874713" y="2980284"/>
            <a:chExt cx="2303530" cy="951547"/>
          </a:xfrm>
        </p:grpSpPr>
        <p:sp>
          <p:nvSpPr>
            <p:cNvPr id="3" name="圆角矩形 2"/>
            <p:cNvSpPr/>
            <p:nvPr/>
          </p:nvSpPr>
          <p:spPr>
            <a:xfrm>
              <a:off x="874713" y="2980284"/>
              <a:ext cx="2303530" cy="951547"/>
            </a:xfrm>
            <a:prstGeom prst="roundRect">
              <a:avLst>
                <a:gd name="adj" fmla="val 8228"/>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4" name="文本框 3"/>
            <p:cNvSpPr txBox="1"/>
            <p:nvPr/>
          </p:nvSpPr>
          <p:spPr>
            <a:xfrm>
              <a:off x="961153" y="3118476"/>
              <a:ext cx="796621" cy="707886"/>
            </a:xfrm>
            <a:prstGeom prst="rect">
              <a:avLst/>
            </a:prstGeom>
            <a:noFill/>
          </p:spPr>
          <p:txBody>
            <a:bodyPr wrap="square" rtlCol="0">
              <a:spAutoFit/>
            </a:bodyPr>
            <a:lstStyle/>
            <a:p>
              <a:r>
                <a:rPr kumimoji="1" lang="en-US" altLang="zh-CN" sz="4000" b="1" dirty="0">
                  <a:solidFill>
                    <a:schemeClr val="accent1"/>
                  </a:solidFill>
                  <a:cs typeface="+mn-ea"/>
                  <a:sym typeface="+mn-lt"/>
                </a:rPr>
                <a:t>03</a:t>
              </a:r>
              <a:endParaRPr kumimoji="1" lang="zh-CN" altLang="en-US" sz="4000" b="1" dirty="0">
                <a:solidFill>
                  <a:schemeClr val="accent1"/>
                </a:solidFill>
                <a:cs typeface="+mn-ea"/>
                <a:sym typeface="+mn-lt"/>
              </a:endParaRPr>
            </a:p>
          </p:txBody>
        </p:sp>
        <p:sp>
          <p:nvSpPr>
            <p:cNvPr id="5" name="矩形 4"/>
            <p:cNvSpPr/>
            <p:nvPr/>
          </p:nvSpPr>
          <p:spPr>
            <a:xfrm>
              <a:off x="1762191" y="3137903"/>
              <a:ext cx="1416052" cy="400110"/>
            </a:xfrm>
            <a:prstGeom prst="rect">
              <a:avLst/>
            </a:prstGeom>
          </p:spPr>
          <p:txBody>
            <a:bodyPr wrap="square">
              <a:spAutoFit/>
            </a:bodyPr>
            <a:lstStyle/>
            <a:p>
              <a:pPr defTabSz="914400" fontAlgn="base">
                <a:spcBef>
                  <a:spcPct val="0"/>
                </a:spcBef>
                <a:spcAft>
                  <a:spcPct val="0"/>
                </a:spcAft>
                <a:defRPr/>
              </a:pPr>
              <a:r>
                <a:rPr lang="zh-CN" altLang="en-US" sz="2000" b="1" kern="0" dirty="0">
                  <a:ln w="3175">
                    <a:noFill/>
                  </a:ln>
                  <a:solidFill>
                    <a:schemeClr val="tx1">
                      <a:lumMod val="85000"/>
                      <a:lumOff val="15000"/>
                    </a:schemeClr>
                  </a:solidFill>
                  <a:cs typeface="+mn-ea"/>
                  <a:sym typeface="+mn-lt"/>
                </a:rPr>
                <a:t>管理办法</a:t>
              </a:r>
              <a:endParaRPr lang="zh-CN" altLang="en-US" sz="2000" b="1" kern="0" dirty="0">
                <a:ln w="3175">
                  <a:noFill/>
                </a:ln>
                <a:solidFill>
                  <a:schemeClr val="tx1">
                    <a:lumMod val="85000"/>
                    <a:lumOff val="15000"/>
                  </a:schemeClr>
                </a:solidFill>
                <a:cs typeface="+mn-ea"/>
                <a:sym typeface="+mn-lt"/>
              </a:endParaRPr>
            </a:p>
          </p:txBody>
        </p:sp>
        <p:sp>
          <p:nvSpPr>
            <p:cNvPr id="6" name="文本框 5"/>
            <p:cNvSpPr txBox="1"/>
            <p:nvPr/>
          </p:nvSpPr>
          <p:spPr>
            <a:xfrm>
              <a:off x="1757774" y="3557440"/>
              <a:ext cx="1420469" cy="307777"/>
            </a:xfrm>
            <a:prstGeom prst="rect">
              <a:avLst/>
            </a:prstGeom>
            <a:noFill/>
          </p:spPr>
          <p:txBody>
            <a:bodyPr wrap="square" rtlCol="0">
              <a:spAutoFit/>
            </a:bodyPr>
            <a:lstStyle/>
            <a:p>
              <a:r>
                <a:rPr kumimoji="1" lang="en-GB" altLang="zh-CN" sz="1400" i="1" dirty="0">
                  <a:solidFill>
                    <a:schemeClr val="tx1">
                      <a:lumMod val="65000"/>
                      <a:lumOff val="35000"/>
                    </a:schemeClr>
                  </a:solidFill>
                  <a:cs typeface="+mn-ea"/>
                  <a:sym typeface="+mn-lt"/>
                </a:rPr>
                <a:t>Management </a:t>
              </a:r>
              <a:endParaRPr kumimoji="1" lang="zh-CN" altLang="en-US" sz="1400" i="1" dirty="0">
                <a:solidFill>
                  <a:schemeClr val="tx1">
                    <a:lumMod val="65000"/>
                    <a:lumOff val="35000"/>
                  </a:schemeClr>
                </a:solidFill>
                <a:cs typeface="+mn-ea"/>
                <a:sym typeface="+mn-lt"/>
              </a:endParaRPr>
            </a:p>
          </p:txBody>
        </p:sp>
      </p:grpSp>
      <p:grpSp>
        <p:nvGrpSpPr>
          <p:cNvPr id="11" name="组合 10"/>
          <p:cNvGrpSpPr/>
          <p:nvPr/>
        </p:nvGrpSpPr>
        <p:grpSpPr>
          <a:xfrm>
            <a:off x="994430" y="1967680"/>
            <a:ext cx="5187851" cy="677109"/>
            <a:chOff x="994430" y="1967680"/>
            <a:chExt cx="5187851" cy="677109"/>
          </a:xfrm>
        </p:grpSpPr>
        <p:sp>
          <p:nvSpPr>
            <p:cNvPr id="7" name="矩形 6"/>
            <p:cNvSpPr/>
            <p:nvPr/>
          </p:nvSpPr>
          <p:spPr>
            <a:xfrm>
              <a:off x="994430" y="1967680"/>
              <a:ext cx="3631026" cy="369332"/>
            </a:xfrm>
            <a:prstGeom prst="rect">
              <a:avLst/>
            </a:prstGeom>
          </p:spPr>
          <p:txBody>
            <a:bodyPr wrap="square">
              <a:spAutoFit/>
            </a:bodyPr>
            <a:lstStyle/>
            <a:p>
              <a:pPr defTabSz="914400" fontAlgn="base">
                <a:spcBef>
                  <a:spcPct val="0"/>
                </a:spcBef>
                <a:spcAft>
                  <a:spcPct val="0"/>
                </a:spcAft>
                <a:defRPr/>
              </a:pPr>
              <a:r>
                <a:rPr lang="zh-CN" altLang="en-US" dirty="0">
                  <a:cs typeface="+mn-ea"/>
                  <a:sym typeface="+mn-lt"/>
                </a:rPr>
                <a:t>现有项目管理模式的缺陷</a:t>
              </a:r>
              <a:endParaRPr lang="en-US" altLang="zh-CN" kern="0" dirty="0">
                <a:ln w="3175">
                  <a:noFill/>
                </a:ln>
                <a:solidFill>
                  <a:schemeClr val="tx1">
                    <a:lumMod val="85000"/>
                    <a:lumOff val="15000"/>
                  </a:schemeClr>
                </a:solidFill>
                <a:cs typeface="+mn-ea"/>
                <a:sym typeface="+mn-lt"/>
              </a:endParaRPr>
            </a:p>
          </p:txBody>
        </p:sp>
        <p:sp>
          <p:nvSpPr>
            <p:cNvPr id="10" name="文本框 9"/>
            <p:cNvSpPr txBox="1"/>
            <p:nvPr/>
          </p:nvSpPr>
          <p:spPr>
            <a:xfrm>
              <a:off x="994430" y="2337012"/>
              <a:ext cx="5187851" cy="307777"/>
            </a:xfrm>
            <a:prstGeom prst="rect">
              <a:avLst/>
            </a:prstGeom>
            <a:noFill/>
          </p:spPr>
          <p:txBody>
            <a:bodyPr wrap="square" rtlCol="0">
              <a:spAutoFit/>
            </a:bodyPr>
            <a:lstStyle/>
            <a:p>
              <a:r>
                <a:rPr kumimoji="1" lang="en-GB" altLang="zh-CN" sz="1400" i="1" dirty="0">
                  <a:solidFill>
                    <a:schemeClr val="tx1">
                      <a:lumMod val="65000"/>
                      <a:lumOff val="35000"/>
                    </a:schemeClr>
                  </a:solidFill>
                  <a:cs typeface="+mn-ea"/>
                  <a:sym typeface="+mn-lt"/>
                </a:rPr>
                <a:t>Defects Of The Existing Project Management Model</a:t>
              </a:r>
              <a:endParaRPr kumimoji="1" lang="zh-CN" altLang="en-US" sz="1400" i="1" dirty="0">
                <a:solidFill>
                  <a:schemeClr val="tx1">
                    <a:lumMod val="65000"/>
                    <a:lumOff val="35000"/>
                  </a:schemeClr>
                </a:solidFill>
                <a:cs typeface="+mn-ea"/>
                <a:sym typeface="+mn-lt"/>
              </a:endParaRPr>
            </a:p>
          </p:txBody>
        </p:sp>
      </p:grpSp>
      <p:grpSp>
        <p:nvGrpSpPr>
          <p:cNvPr id="15" name="组合 14"/>
          <p:cNvGrpSpPr/>
          <p:nvPr/>
        </p:nvGrpSpPr>
        <p:grpSpPr>
          <a:xfrm>
            <a:off x="974237" y="3366994"/>
            <a:ext cx="4486763" cy="1770166"/>
            <a:chOff x="974237" y="3366994"/>
            <a:chExt cx="4486763" cy="1770166"/>
          </a:xfrm>
        </p:grpSpPr>
        <p:sp>
          <p:nvSpPr>
            <p:cNvPr id="8" name="矩形 7"/>
            <p:cNvSpPr/>
            <p:nvPr/>
          </p:nvSpPr>
          <p:spPr>
            <a:xfrm>
              <a:off x="974237" y="3429000"/>
              <a:ext cx="4486763" cy="1708160"/>
            </a:xfrm>
            <a:prstGeom prst="rect">
              <a:avLst/>
            </a:prstGeom>
          </p:spPr>
          <p:txBody>
            <a:bodyPr wrap="square">
              <a:spAutoFit/>
            </a:bodyPr>
            <a:lstStyle/>
            <a:p>
              <a:pPr defTabSz="914400" fontAlgn="base">
                <a:lnSpc>
                  <a:spcPct val="150000"/>
                </a:lnSpc>
                <a:spcBef>
                  <a:spcPct val="0"/>
                </a:spcBef>
                <a:spcAft>
                  <a:spcPct val="0"/>
                </a:spcAft>
                <a:defRPr/>
              </a:pPr>
              <a:r>
                <a:rPr lang="zh-CN" altLang="en-US" sz="1400" dirty="0">
                  <a:solidFill>
                    <a:schemeClr val="tx1">
                      <a:lumMod val="75000"/>
                      <a:lumOff val="25000"/>
                    </a:schemeClr>
                  </a:solidFill>
                  <a:cs typeface="+mn-ea"/>
                  <a:sym typeface="+mn-lt"/>
                </a:rPr>
                <a:t>现有项目管理模式没有充分体现信息化条件下一些高 新技术项目的智力密集特性。众多高 新技术项目是智力密集型的，项目成果是知识产品，而传统的项目管理主要是针对时间、成本、质量的管理，已经不能很好的解决项目管理中的新情况。</a:t>
              </a:r>
              <a:endParaRPr lang="en-US" altLang="zh-CN" sz="1400" dirty="0">
                <a:solidFill>
                  <a:schemeClr val="tx1">
                    <a:lumMod val="75000"/>
                    <a:lumOff val="25000"/>
                  </a:schemeClr>
                </a:solidFill>
                <a:cs typeface="+mn-ea"/>
                <a:sym typeface="+mn-lt"/>
              </a:endParaRPr>
            </a:p>
          </p:txBody>
        </p:sp>
        <p:cxnSp>
          <p:nvCxnSpPr>
            <p:cNvPr id="12" name="直线连接符 11"/>
            <p:cNvCxnSpPr/>
            <p:nvPr/>
          </p:nvCxnSpPr>
          <p:spPr>
            <a:xfrm flipH="1">
              <a:off x="1099416" y="3366994"/>
              <a:ext cx="1469649" cy="0"/>
            </a:xfrm>
            <a:prstGeom prst="line">
              <a:avLst/>
            </a:prstGeom>
            <a:ln w="50800">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16" name="组合 15"/>
          <p:cNvGrpSpPr/>
          <p:nvPr/>
        </p:nvGrpSpPr>
        <p:grpSpPr>
          <a:xfrm>
            <a:off x="6489700" y="3366994"/>
            <a:ext cx="4486763" cy="2093331"/>
            <a:chOff x="6489700" y="3366994"/>
            <a:chExt cx="4486763" cy="2093331"/>
          </a:xfrm>
        </p:grpSpPr>
        <p:sp>
          <p:nvSpPr>
            <p:cNvPr id="9" name="矩形 8"/>
            <p:cNvSpPr/>
            <p:nvPr/>
          </p:nvSpPr>
          <p:spPr>
            <a:xfrm>
              <a:off x="6489700" y="3429000"/>
              <a:ext cx="4486763" cy="2031325"/>
            </a:xfrm>
            <a:prstGeom prst="rect">
              <a:avLst/>
            </a:prstGeom>
          </p:spPr>
          <p:txBody>
            <a:bodyPr wrap="square">
              <a:spAutoFit/>
            </a:bodyPr>
            <a:lstStyle/>
            <a:p>
              <a:pPr defTabSz="914400" fontAlgn="base">
                <a:lnSpc>
                  <a:spcPct val="150000"/>
                </a:lnSpc>
                <a:spcBef>
                  <a:spcPct val="0"/>
                </a:spcBef>
                <a:spcAft>
                  <a:spcPct val="0"/>
                </a:spcAft>
                <a:defRPr/>
              </a:pPr>
              <a:r>
                <a:rPr lang="zh-CN" altLang="en-US" sz="1400" dirty="0">
                  <a:solidFill>
                    <a:schemeClr val="tx1">
                      <a:lumMod val="75000"/>
                      <a:lumOff val="25000"/>
                    </a:schemeClr>
                  </a:solidFill>
                  <a:cs typeface="+mn-ea"/>
                  <a:sym typeface="+mn-lt"/>
                </a:rPr>
                <a:t>现有项目管理模式没有充分体现信息技术对项目管理的影响。信息技术在项目管理中的应用将会产生管理能力的飞跃，但也会出现新的问题。信息化企业的一些项目的失败比率非常高，而其中最重要的原因就是管理方面的问题。所以研究一种新的适用于信息化企业项目管理模式就显得非常必要了。</a:t>
              </a:r>
              <a:endParaRPr lang="en-US" altLang="zh-CN" sz="1400" kern="0" dirty="0">
                <a:ln w="3175">
                  <a:noFill/>
                </a:ln>
                <a:solidFill>
                  <a:schemeClr val="tx1">
                    <a:lumMod val="75000"/>
                    <a:lumOff val="25000"/>
                  </a:schemeClr>
                </a:solidFill>
                <a:cs typeface="+mn-ea"/>
                <a:sym typeface="+mn-lt"/>
              </a:endParaRPr>
            </a:p>
          </p:txBody>
        </p:sp>
        <p:cxnSp>
          <p:nvCxnSpPr>
            <p:cNvPr id="13" name="直线连接符 12"/>
            <p:cNvCxnSpPr/>
            <p:nvPr/>
          </p:nvCxnSpPr>
          <p:spPr>
            <a:xfrm flipH="1">
              <a:off x="6585816" y="3366994"/>
              <a:ext cx="1469649" cy="0"/>
            </a:xfrm>
            <a:prstGeom prst="line">
              <a:avLst/>
            </a:prstGeom>
            <a:ln w="50800">
              <a:solidFill>
                <a:schemeClr val="accent2"/>
              </a:solidFill>
            </a:ln>
          </p:spPr>
          <p:style>
            <a:lnRef idx="1">
              <a:schemeClr val="accent1"/>
            </a:lnRef>
            <a:fillRef idx="0">
              <a:schemeClr val="accent1"/>
            </a:fillRef>
            <a:effectRef idx="0">
              <a:schemeClr val="accent1"/>
            </a:effectRef>
            <a:fontRef idx="minor">
              <a:schemeClr val="tx1"/>
            </a:fontRef>
          </p:style>
        </p:cxnSp>
      </p:grpSp>
      <p:sp>
        <p:nvSpPr>
          <p:cNvPr id="14" name="椭圆 13"/>
          <p:cNvSpPr/>
          <p:nvPr/>
        </p:nvSpPr>
        <p:spPr>
          <a:xfrm rot="3600000">
            <a:off x="6585816" y="-3111013"/>
            <a:ext cx="5943600" cy="59436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500" fill="hold"/>
                                        <p:tgtEl>
                                          <p:spTgt spid="16"/>
                                        </p:tgtEl>
                                        <p:attrNameLst>
                                          <p:attrName>ppt_x</p:attrName>
                                        </p:attrNameLst>
                                      </p:cBhvr>
                                      <p:tavLst>
                                        <p:tav tm="0">
                                          <p:val>
                                            <p:strVal val="#ppt_x"/>
                                          </p:val>
                                        </p:tav>
                                        <p:tav tm="100000">
                                          <p:val>
                                            <p:strVal val="#ppt_x"/>
                                          </p:val>
                                        </p:tav>
                                      </p:tavLst>
                                    </p:anim>
                                    <p:anim calcmode="lin" valueType="num">
                                      <p:cBhvr additive="base">
                                        <p:cTn id="26"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0" y="1807217"/>
            <a:ext cx="13153292" cy="3808326"/>
          </a:xfrm>
          <a:prstGeom prst="rect">
            <a:avLst/>
          </a:prstGeom>
          <a:solidFill>
            <a:srgbClr val="F2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grpSp>
        <p:nvGrpSpPr>
          <p:cNvPr id="24" name="组合 23"/>
          <p:cNvGrpSpPr/>
          <p:nvPr/>
        </p:nvGrpSpPr>
        <p:grpSpPr>
          <a:xfrm>
            <a:off x="1059168" y="2940197"/>
            <a:ext cx="6546679" cy="2107114"/>
            <a:chOff x="1059168" y="2940197"/>
            <a:chExt cx="6546679" cy="2107114"/>
          </a:xfrm>
        </p:grpSpPr>
        <p:sp>
          <p:nvSpPr>
            <p:cNvPr id="3" name="文本框 2"/>
            <p:cNvSpPr txBox="1"/>
            <p:nvPr/>
          </p:nvSpPr>
          <p:spPr>
            <a:xfrm>
              <a:off x="5046968" y="3087135"/>
              <a:ext cx="2558879" cy="1631216"/>
            </a:xfrm>
            <a:prstGeom prst="rect">
              <a:avLst/>
            </a:prstGeom>
            <a:noFill/>
          </p:spPr>
          <p:txBody>
            <a:bodyPr wrap="square" rtlCol="0">
              <a:spAutoFit/>
            </a:bodyPr>
            <a:lstStyle/>
            <a:p>
              <a:r>
                <a:rPr kumimoji="1" lang="en-US" altLang="zh-CN" sz="10000" b="1" dirty="0">
                  <a:solidFill>
                    <a:schemeClr val="accent1"/>
                  </a:solidFill>
                  <a:cs typeface="+mn-ea"/>
                  <a:sym typeface="+mn-lt"/>
                </a:rPr>
                <a:t>04</a:t>
              </a:r>
              <a:endParaRPr kumimoji="1" lang="zh-CN" altLang="en-US" sz="10000" b="1" dirty="0">
                <a:solidFill>
                  <a:schemeClr val="accent1"/>
                </a:solidFill>
                <a:cs typeface="+mn-ea"/>
                <a:sym typeface="+mn-lt"/>
              </a:endParaRPr>
            </a:p>
          </p:txBody>
        </p:sp>
        <p:grpSp>
          <p:nvGrpSpPr>
            <p:cNvPr id="7" name="组合 6"/>
            <p:cNvGrpSpPr/>
            <p:nvPr/>
          </p:nvGrpSpPr>
          <p:grpSpPr>
            <a:xfrm>
              <a:off x="1059168" y="2940197"/>
              <a:ext cx="2928632" cy="1538883"/>
              <a:chOff x="1059168" y="2902141"/>
              <a:chExt cx="2928632" cy="1538883"/>
            </a:xfrm>
          </p:grpSpPr>
          <p:sp>
            <p:nvSpPr>
              <p:cNvPr id="8" name="矩形 7"/>
              <p:cNvSpPr/>
              <p:nvPr/>
            </p:nvSpPr>
            <p:spPr>
              <a:xfrm>
                <a:off x="1059168" y="2902141"/>
                <a:ext cx="2558879" cy="1015663"/>
              </a:xfrm>
              <a:prstGeom prst="rect">
                <a:avLst/>
              </a:prstGeom>
            </p:spPr>
            <p:txBody>
              <a:bodyPr wrap="square">
                <a:spAutoFit/>
              </a:bodyPr>
              <a:lstStyle/>
              <a:p>
                <a:pPr defTabSz="914400" fontAlgn="base">
                  <a:spcBef>
                    <a:spcPct val="0"/>
                  </a:spcBef>
                  <a:spcAft>
                    <a:spcPct val="0"/>
                  </a:spcAft>
                  <a:defRPr/>
                </a:pPr>
                <a:r>
                  <a:rPr lang="zh-CN" altLang="en-US" sz="6000" b="1" kern="0" dirty="0">
                    <a:ln w="3175">
                      <a:noFill/>
                    </a:ln>
                    <a:solidFill>
                      <a:schemeClr val="tx1">
                        <a:lumMod val="85000"/>
                        <a:lumOff val="15000"/>
                      </a:schemeClr>
                    </a:solidFill>
                    <a:cs typeface="+mn-ea"/>
                    <a:sym typeface="+mn-lt"/>
                  </a:rPr>
                  <a:t>信息化</a:t>
                </a:r>
                <a:endParaRPr lang="zh-CN" altLang="en-US" sz="6000" b="1" kern="0" dirty="0">
                  <a:ln w="3175">
                    <a:noFill/>
                  </a:ln>
                  <a:solidFill>
                    <a:schemeClr val="tx1">
                      <a:lumMod val="85000"/>
                      <a:lumOff val="15000"/>
                    </a:schemeClr>
                  </a:solidFill>
                  <a:cs typeface="+mn-ea"/>
                  <a:sym typeface="+mn-lt"/>
                </a:endParaRPr>
              </a:p>
            </p:txBody>
          </p:sp>
          <p:sp>
            <p:nvSpPr>
              <p:cNvPr id="9" name="文本框 8"/>
              <p:cNvSpPr txBox="1"/>
              <p:nvPr/>
            </p:nvSpPr>
            <p:spPr>
              <a:xfrm>
                <a:off x="1059168" y="3917804"/>
                <a:ext cx="2928632" cy="523220"/>
              </a:xfrm>
              <a:prstGeom prst="rect">
                <a:avLst/>
              </a:prstGeom>
              <a:noFill/>
            </p:spPr>
            <p:txBody>
              <a:bodyPr wrap="square" rtlCol="0">
                <a:spAutoFit/>
              </a:bodyPr>
              <a:lstStyle/>
              <a:p>
                <a:r>
                  <a:rPr kumimoji="1" lang="en-GB" altLang="zh-CN" sz="2800" i="1" dirty="0">
                    <a:solidFill>
                      <a:schemeClr val="tx1">
                        <a:lumMod val="65000"/>
                        <a:lumOff val="35000"/>
                      </a:schemeClr>
                    </a:solidFill>
                    <a:cs typeface="+mn-ea"/>
                    <a:sym typeface="+mn-lt"/>
                  </a:rPr>
                  <a:t>Informatization</a:t>
                </a:r>
                <a:endParaRPr kumimoji="1" lang="zh-CN" altLang="en-US" sz="2800" i="1" dirty="0">
                  <a:solidFill>
                    <a:schemeClr val="tx1">
                      <a:lumMod val="65000"/>
                      <a:lumOff val="35000"/>
                    </a:schemeClr>
                  </a:solidFill>
                  <a:cs typeface="+mn-ea"/>
                  <a:sym typeface="+mn-lt"/>
                </a:endParaRPr>
              </a:p>
            </p:txBody>
          </p:sp>
        </p:grpSp>
        <p:sp>
          <p:nvSpPr>
            <p:cNvPr id="10" name="文本框 9"/>
            <p:cNvSpPr txBox="1"/>
            <p:nvPr/>
          </p:nvSpPr>
          <p:spPr>
            <a:xfrm>
              <a:off x="1059168" y="4677979"/>
              <a:ext cx="6448928" cy="369332"/>
            </a:xfrm>
            <a:prstGeom prst="rect">
              <a:avLst/>
            </a:prstGeom>
            <a:noFill/>
          </p:spPr>
          <p:txBody>
            <a:bodyPr wrap="square" rtlCol="0">
              <a:spAutoFit/>
            </a:bodyPr>
            <a:lstStyle/>
            <a:p>
              <a:r>
                <a:rPr kumimoji="1" lang="en-GB" altLang="zh-CN" i="1" dirty="0">
                  <a:solidFill>
                    <a:schemeClr val="tx1">
                      <a:lumMod val="65000"/>
                      <a:lumOff val="35000"/>
                    </a:schemeClr>
                  </a:solidFill>
                  <a:cs typeface="+mn-ea"/>
                  <a:sym typeface="+mn-lt"/>
                </a:rPr>
                <a:t>ENTERPRISE PROJECT MANAGEMENT</a:t>
              </a:r>
              <a:endParaRPr kumimoji="1" lang="zh-CN" altLang="en-US" i="1" dirty="0">
                <a:solidFill>
                  <a:schemeClr val="tx1">
                    <a:lumMod val="65000"/>
                    <a:lumOff val="35000"/>
                  </a:schemeClr>
                </a:solidFill>
                <a:cs typeface="+mn-ea"/>
                <a:sym typeface="+mn-lt"/>
              </a:endParaRPr>
            </a:p>
          </p:txBody>
        </p:sp>
      </p:grpSp>
      <p:pic>
        <p:nvPicPr>
          <p:cNvPr id="11" name="图片 1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295292" y="19028"/>
            <a:ext cx="6858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6413" y="519113"/>
            <a:ext cx="2504174" cy="951547"/>
            <a:chOff x="874713" y="2980284"/>
            <a:chExt cx="2504174" cy="951547"/>
          </a:xfrm>
        </p:grpSpPr>
        <p:sp>
          <p:nvSpPr>
            <p:cNvPr id="3" name="圆角矩形 2"/>
            <p:cNvSpPr/>
            <p:nvPr/>
          </p:nvSpPr>
          <p:spPr>
            <a:xfrm>
              <a:off x="874713" y="2980284"/>
              <a:ext cx="2303530" cy="951547"/>
            </a:xfrm>
            <a:prstGeom prst="roundRect">
              <a:avLst>
                <a:gd name="adj" fmla="val 8228"/>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4" name="文本框 3"/>
            <p:cNvSpPr txBox="1"/>
            <p:nvPr/>
          </p:nvSpPr>
          <p:spPr>
            <a:xfrm>
              <a:off x="925101" y="3118476"/>
              <a:ext cx="832674" cy="707886"/>
            </a:xfrm>
            <a:prstGeom prst="rect">
              <a:avLst/>
            </a:prstGeom>
            <a:noFill/>
          </p:spPr>
          <p:txBody>
            <a:bodyPr wrap="square" rtlCol="0">
              <a:spAutoFit/>
            </a:bodyPr>
            <a:lstStyle/>
            <a:p>
              <a:r>
                <a:rPr kumimoji="1" lang="en-US" altLang="zh-CN" sz="4000" b="1" dirty="0">
                  <a:solidFill>
                    <a:schemeClr val="accent1"/>
                  </a:solidFill>
                  <a:cs typeface="+mn-ea"/>
                  <a:sym typeface="+mn-lt"/>
                </a:rPr>
                <a:t>04</a:t>
              </a:r>
              <a:endParaRPr kumimoji="1" lang="zh-CN" altLang="en-US" sz="4000" b="1" dirty="0">
                <a:solidFill>
                  <a:schemeClr val="accent1"/>
                </a:solidFill>
                <a:cs typeface="+mn-ea"/>
                <a:sym typeface="+mn-lt"/>
              </a:endParaRPr>
            </a:p>
          </p:txBody>
        </p:sp>
        <p:sp>
          <p:nvSpPr>
            <p:cNvPr id="5" name="矩形 4"/>
            <p:cNvSpPr/>
            <p:nvPr/>
          </p:nvSpPr>
          <p:spPr>
            <a:xfrm>
              <a:off x="1762191" y="3137903"/>
              <a:ext cx="1416052" cy="400110"/>
            </a:xfrm>
            <a:prstGeom prst="rect">
              <a:avLst/>
            </a:prstGeom>
          </p:spPr>
          <p:txBody>
            <a:bodyPr wrap="square">
              <a:spAutoFit/>
            </a:bodyPr>
            <a:lstStyle/>
            <a:p>
              <a:pPr defTabSz="914400" fontAlgn="base">
                <a:spcBef>
                  <a:spcPct val="0"/>
                </a:spcBef>
                <a:spcAft>
                  <a:spcPct val="0"/>
                </a:spcAft>
                <a:defRPr/>
              </a:pPr>
              <a:r>
                <a:rPr lang="zh-CN" altLang="en-US" sz="2000" b="1" kern="0" dirty="0">
                  <a:ln w="3175">
                    <a:noFill/>
                  </a:ln>
                  <a:solidFill>
                    <a:schemeClr val="tx1">
                      <a:lumMod val="85000"/>
                      <a:lumOff val="15000"/>
                    </a:schemeClr>
                  </a:solidFill>
                  <a:cs typeface="+mn-ea"/>
                  <a:sym typeface="+mn-lt"/>
                </a:rPr>
                <a:t>信息化</a:t>
              </a:r>
              <a:endParaRPr lang="zh-CN" altLang="en-US" sz="2000" b="1" kern="0" dirty="0">
                <a:ln w="3175">
                  <a:noFill/>
                </a:ln>
                <a:solidFill>
                  <a:schemeClr val="tx1">
                    <a:lumMod val="85000"/>
                    <a:lumOff val="15000"/>
                  </a:schemeClr>
                </a:solidFill>
                <a:cs typeface="+mn-ea"/>
                <a:sym typeface="+mn-lt"/>
              </a:endParaRPr>
            </a:p>
          </p:txBody>
        </p:sp>
        <p:sp>
          <p:nvSpPr>
            <p:cNvPr id="6" name="文本框 5"/>
            <p:cNvSpPr txBox="1"/>
            <p:nvPr/>
          </p:nvSpPr>
          <p:spPr>
            <a:xfrm>
              <a:off x="1757774" y="3557440"/>
              <a:ext cx="1621113" cy="307777"/>
            </a:xfrm>
            <a:prstGeom prst="rect">
              <a:avLst/>
            </a:prstGeom>
            <a:noFill/>
          </p:spPr>
          <p:txBody>
            <a:bodyPr wrap="square" rtlCol="0">
              <a:spAutoFit/>
            </a:bodyPr>
            <a:lstStyle/>
            <a:p>
              <a:r>
                <a:rPr kumimoji="1" lang="en-GB" altLang="zh-CN" sz="1400" i="1" dirty="0">
                  <a:solidFill>
                    <a:schemeClr val="tx1">
                      <a:lumMod val="65000"/>
                      <a:lumOff val="35000"/>
                    </a:schemeClr>
                  </a:solidFill>
                  <a:cs typeface="+mn-ea"/>
                  <a:sym typeface="+mn-lt"/>
                </a:rPr>
                <a:t>Informatization</a:t>
              </a:r>
              <a:endParaRPr kumimoji="1" lang="zh-CN" altLang="en-US" sz="1400" i="1" dirty="0">
                <a:solidFill>
                  <a:schemeClr val="tx1">
                    <a:lumMod val="65000"/>
                    <a:lumOff val="35000"/>
                  </a:schemeClr>
                </a:solidFill>
                <a:cs typeface="+mn-ea"/>
                <a:sym typeface="+mn-lt"/>
              </a:endParaRPr>
            </a:p>
          </p:txBody>
        </p:sp>
      </p:grpSp>
      <p:sp>
        <p:nvSpPr>
          <p:cNvPr id="8" name="矩形 7"/>
          <p:cNvSpPr/>
          <p:nvPr/>
        </p:nvSpPr>
        <p:spPr>
          <a:xfrm>
            <a:off x="4995932" y="2146997"/>
            <a:ext cx="6228520" cy="738664"/>
          </a:xfrm>
          <a:prstGeom prst="rect">
            <a:avLst/>
          </a:prstGeom>
        </p:spPr>
        <p:txBody>
          <a:bodyPr wrap="square">
            <a:spAutoFit/>
          </a:bodyPr>
          <a:lstStyle/>
          <a:p>
            <a:pPr defTabSz="914400" fontAlgn="base">
              <a:lnSpc>
                <a:spcPct val="150000"/>
              </a:lnSpc>
              <a:spcBef>
                <a:spcPct val="0"/>
              </a:spcBef>
              <a:spcAft>
                <a:spcPct val="0"/>
              </a:spcAft>
              <a:defRPr/>
            </a:pPr>
            <a:r>
              <a:rPr lang="zh-CN" altLang="en-US" sz="1400" dirty="0">
                <a:solidFill>
                  <a:schemeClr val="accent1"/>
                </a:solidFill>
                <a:cs typeface="+mn-ea"/>
                <a:sym typeface="+mn-lt"/>
              </a:rPr>
              <a:t>从数据层面</a:t>
            </a:r>
            <a:r>
              <a:rPr lang="zh-CN" altLang="en-US" sz="1400" dirty="0">
                <a:solidFill>
                  <a:schemeClr val="tx1">
                    <a:lumMod val="75000"/>
                    <a:lumOff val="25000"/>
                  </a:schemeClr>
                </a:solidFill>
                <a:cs typeface="+mn-ea"/>
                <a:sym typeface="+mn-lt"/>
              </a:rPr>
              <a:t>来理解企业信息化，就是把库存信息、销售凭证、采购凭证都以一定的数据格式录入到计算机里，以数字的形式保存起来，可以随时查询。</a:t>
            </a:r>
            <a:endParaRPr lang="en-US" altLang="zh-CN" sz="1400" kern="0" dirty="0">
              <a:ln w="3175">
                <a:noFill/>
              </a:ln>
              <a:solidFill>
                <a:schemeClr val="tx1">
                  <a:lumMod val="75000"/>
                  <a:lumOff val="25000"/>
                </a:schemeClr>
              </a:solidFill>
              <a:cs typeface="+mn-ea"/>
              <a:sym typeface="+mn-lt"/>
            </a:endParaRPr>
          </a:p>
        </p:txBody>
      </p:sp>
      <p:sp>
        <p:nvSpPr>
          <p:cNvPr id="9" name="矩形 8"/>
          <p:cNvSpPr/>
          <p:nvPr/>
        </p:nvSpPr>
        <p:spPr>
          <a:xfrm>
            <a:off x="4995932" y="3450654"/>
            <a:ext cx="6228520" cy="1061829"/>
          </a:xfrm>
          <a:prstGeom prst="rect">
            <a:avLst/>
          </a:prstGeom>
        </p:spPr>
        <p:txBody>
          <a:bodyPr wrap="square">
            <a:spAutoFit/>
          </a:bodyPr>
          <a:lstStyle/>
          <a:p>
            <a:pPr defTabSz="914400" fontAlgn="base">
              <a:lnSpc>
                <a:spcPct val="150000"/>
              </a:lnSpc>
              <a:spcBef>
                <a:spcPct val="0"/>
              </a:spcBef>
              <a:spcAft>
                <a:spcPct val="0"/>
              </a:spcAft>
              <a:defRPr/>
            </a:pPr>
            <a:r>
              <a:rPr lang="zh-CN" altLang="en-US" sz="1400" dirty="0">
                <a:solidFill>
                  <a:schemeClr val="accent1"/>
                </a:solidFill>
                <a:cs typeface="+mn-ea"/>
                <a:sym typeface="+mn-lt"/>
              </a:rPr>
              <a:t>从流程层面</a:t>
            </a:r>
            <a:r>
              <a:rPr lang="zh-CN" altLang="en-US" sz="1400" dirty="0">
                <a:solidFill>
                  <a:schemeClr val="tx1">
                    <a:lumMod val="75000"/>
                    <a:lumOff val="25000"/>
                  </a:schemeClr>
                </a:solidFill>
                <a:cs typeface="+mn-ea"/>
                <a:sym typeface="+mn-lt"/>
              </a:rPr>
              <a:t>来理解企业信息化，就是把企业已经规范的一些流程用软件程序的方式固化下来，使流程所涉及岗位员工的工作更加规范高效，减少人为控制和“拍脑袋”的管理行为，同时也能提升客户满意度。</a:t>
            </a:r>
            <a:endParaRPr lang="en-US" altLang="zh-CN" sz="1400" kern="0" dirty="0">
              <a:ln w="3175">
                <a:noFill/>
              </a:ln>
              <a:solidFill>
                <a:schemeClr val="tx1">
                  <a:lumMod val="75000"/>
                  <a:lumOff val="25000"/>
                </a:schemeClr>
              </a:solidFill>
              <a:cs typeface="+mn-ea"/>
              <a:sym typeface="+mn-lt"/>
            </a:endParaRPr>
          </a:p>
        </p:txBody>
      </p:sp>
      <p:sp>
        <p:nvSpPr>
          <p:cNvPr id="10" name="矩形 9"/>
          <p:cNvSpPr/>
          <p:nvPr/>
        </p:nvSpPr>
        <p:spPr>
          <a:xfrm>
            <a:off x="4995932" y="5073199"/>
            <a:ext cx="6228520" cy="738664"/>
          </a:xfrm>
          <a:prstGeom prst="rect">
            <a:avLst/>
          </a:prstGeom>
        </p:spPr>
        <p:txBody>
          <a:bodyPr wrap="square">
            <a:spAutoFit/>
          </a:bodyPr>
          <a:lstStyle/>
          <a:p>
            <a:pPr defTabSz="914400" fontAlgn="base">
              <a:lnSpc>
                <a:spcPct val="150000"/>
              </a:lnSpc>
              <a:spcBef>
                <a:spcPct val="0"/>
              </a:spcBef>
              <a:spcAft>
                <a:spcPct val="0"/>
              </a:spcAft>
              <a:defRPr/>
            </a:pPr>
            <a:r>
              <a:rPr lang="zh-CN" altLang="en-US" sz="1400" dirty="0">
                <a:solidFill>
                  <a:schemeClr val="accent1"/>
                </a:solidFill>
                <a:cs typeface="+mn-ea"/>
                <a:sym typeface="+mn-lt"/>
              </a:rPr>
              <a:t>从决策层面</a:t>
            </a:r>
            <a:r>
              <a:rPr lang="zh-CN" altLang="en-US" sz="1400" dirty="0">
                <a:solidFill>
                  <a:schemeClr val="tx1">
                    <a:lumMod val="75000"/>
                    <a:lumOff val="25000"/>
                  </a:schemeClr>
                </a:solidFill>
                <a:cs typeface="+mn-ea"/>
                <a:sym typeface="+mn-lt"/>
              </a:rPr>
              <a:t>来理解企业信息化，就是通过那些信息化的原始数据进行科学加工、处理，运用一定的计算模型，从而起到对管理和决策的支持作用。</a:t>
            </a:r>
            <a:endParaRPr lang="en-US" altLang="zh-CN" sz="1400" kern="0" dirty="0">
              <a:ln w="3175">
                <a:noFill/>
              </a:ln>
              <a:solidFill>
                <a:schemeClr val="tx1">
                  <a:lumMod val="75000"/>
                  <a:lumOff val="25000"/>
                </a:schemeClr>
              </a:solidFill>
              <a:cs typeface="+mn-ea"/>
              <a:sym typeface="+mn-lt"/>
            </a:endParaRPr>
          </a:p>
        </p:txBody>
      </p:sp>
      <p:grpSp>
        <p:nvGrpSpPr>
          <p:cNvPr id="12" name="组合 11"/>
          <p:cNvGrpSpPr/>
          <p:nvPr/>
        </p:nvGrpSpPr>
        <p:grpSpPr>
          <a:xfrm>
            <a:off x="874713" y="1775101"/>
            <a:ext cx="3803305" cy="2601007"/>
            <a:chOff x="874713" y="1775101"/>
            <a:chExt cx="3803305" cy="2601007"/>
          </a:xfrm>
        </p:grpSpPr>
        <p:sp>
          <p:nvSpPr>
            <p:cNvPr id="7" name="矩形 6"/>
            <p:cNvSpPr/>
            <p:nvPr/>
          </p:nvSpPr>
          <p:spPr>
            <a:xfrm>
              <a:off x="874714" y="1775101"/>
              <a:ext cx="3803304" cy="1338828"/>
            </a:xfrm>
            <a:prstGeom prst="rect">
              <a:avLst/>
            </a:prstGeom>
          </p:spPr>
          <p:txBody>
            <a:bodyPr wrap="square">
              <a:spAutoFit/>
            </a:bodyPr>
            <a:lstStyle/>
            <a:p>
              <a:pPr defTabSz="914400" fontAlgn="base">
                <a:lnSpc>
                  <a:spcPct val="150000"/>
                </a:lnSpc>
                <a:spcBef>
                  <a:spcPct val="0"/>
                </a:spcBef>
                <a:spcAft>
                  <a:spcPct val="0"/>
                </a:spcAft>
                <a:defRPr/>
              </a:pPr>
              <a:r>
                <a:rPr lang="zh-CN" altLang="en-US" dirty="0">
                  <a:cs typeface="+mn-ea"/>
                  <a:sym typeface="+mn-lt"/>
                </a:rPr>
                <a:t>企业信息化项目管理可以从</a:t>
              </a:r>
              <a:endParaRPr lang="en-US" altLang="zh-CN" dirty="0">
                <a:cs typeface="+mn-ea"/>
                <a:sym typeface="+mn-lt"/>
              </a:endParaRPr>
            </a:p>
            <a:p>
              <a:pPr defTabSz="914400" fontAlgn="base">
                <a:lnSpc>
                  <a:spcPct val="150000"/>
                </a:lnSpc>
                <a:spcBef>
                  <a:spcPct val="0"/>
                </a:spcBef>
                <a:spcAft>
                  <a:spcPct val="0"/>
                </a:spcAft>
                <a:defRPr/>
              </a:pPr>
              <a:r>
                <a:rPr lang="zh-CN" altLang="en-US" dirty="0">
                  <a:solidFill>
                    <a:schemeClr val="accent1"/>
                  </a:solidFill>
                  <a:cs typeface="+mn-ea"/>
                  <a:sym typeface="+mn-lt"/>
                </a:rPr>
                <a:t>数据、流程、决策信息化</a:t>
              </a:r>
              <a:endParaRPr lang="en-US" altLang="zh-CN" dirty="0">
                <a:solidFill>
                  <a:schemeClr val="accent1"/>
                </a:solidFill>
                <a:cs typeface="+mn-ea"/>
                <a:sym typeface="+mn-lt"/>
              </a:endParaRPr>
            </a:p>
            <a:p>
              <a:pPr defTabSz="914400" fontAlgn="base">
                <a:lnSpc>
                  <a:spcPct val="150000"/>
                </a:lnSpc>
                <a:spcBef>
                  <a:spcPct val="0"/>
                </a:spcBef>
                <a:spcAft>
                  <a:spcPct val="0"/>
                </a:spcAft>
                <a:defRPr/>
              </a:pPr>
              <a:r>
                <a:rPr lang="zh-CN" altLang="en-US" dirty="0">
                  <a:cs typeface="+mn-ea"/>
                  <a:sym typeface="+mn-lt"/>
                </a:rPr>
                <a:t>三个层面来理解企业信息化的概念。</a:t>
              </a:r>
              <a:endParaRPr lang="en-US" altLang="zh-CN" kern="0" dirty="0">
                <a:ln w="3175">
                  <a:noFill/>
                </a:ln>
                <a:solidFill>
                  <a:schemeClr val="tx1">
                    <a:lumMod val="85000"/>
                    <a:lumOff val="15000"/>
                  </a:schemeClr>
                </a:solidFill>
                <a:cs typeface="+mn-ea"/>
                <a:sym typeface="+mn-lt"/>
              </a:endParaRPr>
            </a:p>
          </p:txBody>
        </p:sp>
        <p:sp>
          <p:nvSpPr>
            <p:cNvPr id="11" name="矩形 10"/>
            <p:cNvSpPr/>
            <p:nvPr/>
          </p:nvSpPr>
          <p:spPr>
            <a:xfrm>
              <a:off x="874713" y="3198863"/>
              <a:ext cx="3485252" cy="1177245"/>
            </a:xfrm>
            <a:prstGeom prst="rect">
              <a:avLst/>
            </a:prstGeom>
          </p:spPr>
          <p:txBody>
            <a:bodyPr wrap="square">
              <a:spAutoFit/>
            </a:bodyPr>
            <a:lstStyle/>
            <a:p>
              <a:pPr defTabSz="914400" fontAlgn="base">
                <a:lnSpc>
                  <a:spcPct val="150000"/>
                </a:lnSpc>
                <a:spcBef>
                  <a:spcPct val="0"/>
                </a:spcBef>
                <a:spcAft>
                  <a:spcPct val="0"/>
                </a:spcAft>
                <a:defRPr/>
              </a:pPr>
              <a:r>
                <a:rPr lang="en-GB" altLang="zh-CN" sz="1200" i="1" dirty="0">
                  <a:solidFill>
                    <a:schemeClr val="bg1">
                      <a:lumMod val="65000"/>
                    </a:schemeClr>
                  </a:solidFill>
                  <a:cs typeface="+mn-ea"/>
                  <a:sym typeface="+mn-lt"/>
                </a:rPr>
                <a:t>Enterprise Informatization Project Management Can Understand The Concept Of Enterprise Informatization From Three Levels: Data, Process, And Decision Informatization.</a:t>
              </a:r>
              <a:endParaRPr lang="en-US" altLang="zh-CN" sz="1200" i="1" kern="0" dirty="0">
                <a:ln w="3175">
                  <a:noFill/>
                </a:ln>
                <a:solidFill>
                  <a:schemeClr val="bg1">
                    <a:lumMod val="65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1+#ppt_w/2"/>
                                          </p:val>
                                        </p:tav>
                                        <p:tav tm="100000">
                                          <p:val>
                                            <p:strVal val="#ppt_x"/>
                                          </p:val>
                                        </p:tav>
                                      </p:tavLst>
                                    </p:anim>
                                    <p:anim calcmode="lin" valueType="num">
                                      <p:cBhvr additive="base">
                                        <p:cTn id="20"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1+#ppt_w/2"/>
                                          </p:val>
                                        </p:tav>
                                        <p:tav tm="100000">
                                          <p:val>
                                            <p:strVal val="#ppt_x"/>
                                          </p:val>
                                        </p:tav>
                                      </p:tavLst>
                                    </p:anim>
                                    <p:anim calcmode="lin" valueType="num">
                                      <p:cBhvr additive="base">
                                        <p:cTn id="26"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2"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1+#ppt_w/2"/>
                                          </p:val>
                                        </p:tav>
                                        <p:tav tm="100000">
                                          <p:val>
                                            <p:strVal val="#ppt_x"/>
                                          </p:val>
                                        </p:tav>
                                      </p:tavLst>
                                    </p:anim>
                                    <p:anim calcmode="lin" valueType="num">
                                      <p:cBhvr additive="base">
                                        <p:cTn id="32" dur="5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0" y="1807217"/>
            <a:ext cx="13153292" cy="3808326"/>
          </a:xfrm>
          <a:prstGeom prst="rect">
            <a:avLst/>
          </a:prstGeom>
          <a:solidFill>
            <a:srgbClr val="F2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grpSp>
        <p:nvGrpSpPr>
          <p:cNvPr id="19" name="组合 18"/>
          <p:cNvGrpSpPr/>
          <p:nvPr/>
        </p:nvGrpSpPr>
        <p:grpSpPr>
          <a:xfrm>
            <a:off x="1059168" y="2895772"/>
            <a:ext cx="6698800" cy="2074595"/>
            <a:chOff x="1059168" y="2895772"/>
            <a:chExt cx="6698800" cy="2074595"/>
          </a:xfrm>
        </p:grpSpPr>
        <p:sp>
          <p:nvSpPr>
            <p:cNvPr id="3" name="文本框 2"/>
            <p:cNvSpPr txBox="1"/>
            <p:nvPr/>
          </p:nvSpPr>
          <p:spPr>
            <a:xfrm>
              <a:off x="5199089" y="2895772"/>
              <a:ext cx="2558879" cy="1631216"/>
            </a:xfrm>
            <a:prstGeom prst="rect">
              <a:avLst/>
            </a:prstGeom>
            <a:noFill/>
          </p:spPr>
          <p:txBody>
            <a:bodyPr wrap="square" rtlCol="0">
              <a:spAutoFit/>
            </a:bodyPr>
            <a:lstStyle/>
            <a:p>
              <a:r>
                <a:rPr kumimoji="1" lang="en-US" altLang="zh-CN" sz="10000" b="1" dirty="0">
                  <a:solidFill>
                    <a:schemeClr val="accent1"/>
                  </a:solidFill>
                  <a:cs typeface="+mn-ea"/>
                  <a:sym typeface="+mn-lt"/>
                </a:rPr>
                <a:t>05</a:t>
              </a:r>
              <a:endParaRPr kumimoji="1" lang="zh-CN" altLang="en-US" sz="10000" b="1" dirty="0">
                <a:solidFill>
                  <a:schemeClr val="accent1"/>
                </a:solidFill>
                <a:cs typeface="+mn-ea"/>
                <a:sym typeface="+mn-lt"/>
              </a:endParaRPr>
            </a:p>
          </p:txBody>
        </p:sp>
        <p:grpSp>
          <p:nvGrpSpPr>
            <p:cNvPr id="7" name="组合 6"/>
            <p:cNvGrpSpPr/>
            <p:nvPr/>
          </p:nvGrpSpPr>
          <p:grpSpPr>
            <a:xfrm>
              <a:off x="1059168" y="2940197"/>
              <a:ext cx="2558879" cy="1538883"/>
              <a:chOff x="1059168" y="2902141"/>
              <a:chExt cx="2558879" cy="1538883"/>
            </a:xfrm>
          </p:grpSpPr>
          <p:sp>
            <p:nvSpPr>
              <p:cNvPr id="8" name="矩形 7"/>
              <p:cNvSpPr/>
              <p:nvPr/>
            </p:nvSpPr>
            <p:spPr>
              <a:xfrm>
                <a:off x="1059168" y="2902141"/>
                <a:ext cx="2558879" cy="1015663"/>
              </a:xfrm>
              <a:prstGeom prst="rect">
                <a:avLst/>
              </a:prstGeom>
            </p:spPr>
            <p:txBody>
              <a:bodyPr wrap="square">
                <a:spAutoFit/>
              </a:bodyPr>
              <a:lstStyle/>
              <a:p>
                <a:pPr defTabSz="914400" fontAlgn="base">
                  <a:spcBef>
                    <a:spcPct val="0"/>
                  </a:spcBef>
                  <a:spcAft>
                    <a:spcPct val="0"/>
                  </a:spcAft>
                  <a:defRPr/>
                </a:pPr>
                <a:r>
                  <a:rPr lang="zh-CN" altLang="en-US" sz="6000" b="1" kern="0" dirty="0">
                    <a:ln w="3175">
                      <a:noFill/>
                    </a:ln>
                    <a:solidFill>
                      <a:schemeClr val="tx1">
                        <a:lumMod val="85000"/>
                        <a:lumOff val="15000"/>
                      </a:schemeClr>
                    </a:solidFill>
                    <a:cs typeface="+mn-ea"/>
                    <a:sym typeface="+mn-lt"/>
                  </a:rPr>
                  <a:t>系统</a:t>
                </a:r>
                <a:endParaRPr lang="zh-CN" altLang="en-US" sz="6000" b="1" kern="0" dirty="0">
                  <a:ln w="3175">
                    <a:noFill/>
                  </a:ln>
                  <a:solidFill>
                    <a:schemeClr val="tx1">
                      <a:lumMod val="85000"/>
                      <a:lumOff val="15000"/>
                    </a:schemeClr>
                  </a:solidFill>
                  <a:cs typeface="+mn-ea"/>
                  <a:sym typeface="+mn-lt"/>
                </a:endParaRPr>
              </a:p>
            </p:txBody>
          </p:sp>
          <p:sp>
            <p:nvSpPr>
              <p:cNvPr id="9" name="文本框 8"/>
              <p:cNvSpPr txBox="1"/>
              <p:nvPr/>
            </p:nvSpPr>
            <p:spPr>
              <a:xfrm>
                <a:off x="1059168" y="3917804"/>
                <a:ext cx="2116760" cy="523220"/>
              </a:xfrm>
              <a:prstGeom prst="rect">
                <a:avLst/>
              </a:prstGeom>
              <a:noFill/>
            </p:spPr>
            <p:txBody>
              <a:bodyPr wrap="square" rtlCol="0">
                <a:spAutoFit/>
              </a:bodyPr>
              <a:lstStyle/>
              <a:p>
                <a:r>
                  <a:rPr kumimoji="1" lang="en-GB" altLang="zh-CN" sz="2800" i="1" dirty="0">
                    <a:solidFill>
                      <a:schemeClr val="tx1">
                        <a:lumMod val="65000"/>
                        <a:lumOff val="35000"/>
                      </a:schemeClr>
                    </a:solidFill>
                    <a:cs typeface="+mn-ea"/>
                    <a:sym typeface="+mn-lt"/>
                  </a:rPr>
                  <a:t>System</a:t>
                </a:r>
                <a:endParaRPr kumimoji="1" lang="zh-CN" altLang="en-US" sz="2800" i="1" dirty="0">
                  <a:solidFill>
                    <a:schemeClr val="tx1">
                      <a:lumMod val="65000"/>
                      <a:lumOff val="35000"/>
                    </a:schemeClr>
                  </a:solidFill>
                  <a:cs typeface="+mn-ea"/>
                  <a:sym typeface="+mn-lt"/>
                </a:endParaRPr>
              </a:p>
            </p:txBody>
          </p:sp>
        </p:grpSp>
        <p:sp>
          <p:nvSpPr>
            <p:cNvPr id="10" name="文本框 9"/>
            <p:cNvSpPr txBox="1"/>
            <p:nvPr/>
          </p:nvSpPr>
          <p:spPr>
            <a:xfrm>
              <a:off x="1059168" y="4601035"/>
              <a:ext cx="6448928" cy="369332"/>
            </a:xfrm>
            <a:prstGeom prst="rect">
              <a:avLst/>
            </a:prstGeom>
            <a:noFill/>
          </p:spPr>
          <p:txBody>
            <a:bodyPr wrap="square" rtlCol="0">
              <a:spAutoFit/>
            </a:bodyPr>
            <a:lstStyle/>
            <a:p>
              <a:r>
                <a:rPr kumimoji="1" lang="en-GB" altLang="zh-CN" i="1" dirty="0">
                  <a:solidFill>
                    <a:schemeClr val="tx1">
                      <a:lumMod val="65000"/>
                      <a:lumOff val="35000"/>
                    </a:schemeClr>
                  </a:solidFill>
                  <a:cs typeface="+mn-ea"/>
                  <a:sym typeface="+mn-lt"/>
                </a:rPr>
                <a:t>ENTERPRISE PROJECT MANAGEMENT</a:t>
              </a:r>
              <a:endParaRPr kumimoji="1" lang="zh-CN" altLang="en-US" i="1" dirty="0">
                <a:solidFill>
                  <a:schemeClr val="tx1">
                    <a:lumMod val="65000"/>
                    <a:lumOff val="35000"/>
                  </a:schemeClr>
                </a:solidFill>
                <a:cs typeface="+mn-ea"/>
                <a:sym typeface="+mn-lt"/>
              </a:endParaRPr>
            </a:p>
          </p:txBody>
        </p:sp>
      </p:grpSp>
      <p:pic>
        <p:nvPicPr>
          <p:cNvPr id="11" name="图片 1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502708" y="141694"/>
            <a:ext cx="6858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6413" y="519113"/>
            <a:ext cx="2504174" cy="951547"/>
            <a:chOff x="874713" y="2980284"/>
            <a:chExt cx="2504174" cy="951547"/>
          </a:xfrm>
        </p:grpSpPr>
        <p:sp>
          <p:nvSpPr>
            <p:cNvPr id="3" name="圆角矩形 2"/>
            <p:cNvSpPr/>
            <p:nvPr/>
          </p:nvSpPr>
          <p:spPr>
            <a:xfrm>
              <a:off x="874713" y="2980284"/>
              <a:ext cx="2303530" cy="951547"/>
            </a:xfrm>
            <a:prstGeom prst="roundRect">
              <a:avLst>
                <a:gd name="adj" fmla="val 8228"/>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4" name="文本框 3"/>
            <p:cNvSpPr txBox="1"/>
            <p:nvPr/>
          </p:nvSpPr>
          <p:spPr>
            <a:xfrm>
              <a:off x="1013025" y="3118476"/>
              <a:ext cx="744750" cy="707886"/>
            </a:xfrm>
            <a:prstGeom prst="rect">
              <a:avLst/>
            </a:prstGeom>
            <a:noFill/>
          </p:spPr>
          <p:txBody>
            <a:bodyPr wrap="square" rtlCol="0">
              <a:spAutoFit/>
            </a:bodyPr>
            <a:lstStyle/>
            <a:p>
              <a:r>
                <a:rPr kumimoji="1" lang="en-US" altLang="zh-CN" sz="4000" b="1" dirty="0">
                  <a:solidFill>
                    <a:schemeClr val="accent1"/>
                  </a:solidFill>
                  <a:cs typeface="+mn-ea"/>
                  <a:sym typeface="+mn-lt"/>
                </a:rPr>
                <a:t>05</a:t>
              </a:r>
              <a:endParaRPr kumimoji="1" lang="zh-CN" altLang="en-US" sz="4000" b="1" dirty="0">
                <a:solidFill>
                  <a:schemeClr val="accent1"/>
                </a:solidFill>
                <a:cs typeface="+mn-ea"/>
                <a:sym typeface="+mn-lt"/>
              </a:endParaRPr>
            </a:p>
          </p:txBody>
        </p:sp>
        <p:sp>
          <p:nvSpPr>
            <p:cNvPr id="5" name="矩形 4"/>
            <p:cNvSpPr/>
            <p:nvPr/>
          </p:nvSpPr>
          <p:spPr>
            <a:xfrm>
              <a:off x="1762191" y="3137903"/>
              <a:ext cx="1416052" cy="400110"/>
            </a:xfrm>
            <a:prstGeom prst="rect">
              <a:avLst/>
            </a:prstGeom>
          </p:spPr>
          <p:txBody>
            <a:bodyPr wrap="square">
              <a:spAutoFit/>
            </a:bodyPr>
            <a:lstStyle/>
            <a:p>
              <a:pPr defTabSz="914400" fontAlgn="base">
                <a:spcBef>
                  <a:spcPct val="0"/>
                </a:spcBef>
                <a:spcAft>
                  <a:spcPct val="0"/>
                </a:spcAft>
                <a:defRPr/>
              </a:pPr>
              <a:r>
                <a:rPr lang="zh-CN" altLang="en-US" sz="2000" b="1" kern="0" dirty="0">
                  <a:ln w="3175">
                    <a:noFill/>
                  </a:ln>
                  <a:solidFill>
                    <a:schemeClr val="tx1">
                      <a:lumMod val="85000"/>
                      <a:lumOff val="15000"/>
                    </a:schemeClr>
                  </a:solidFill>
                  <a:cs typeface="+mn-ea"/>
                  <a:sym typeface="+mn-lt"/>
                </a:rPr>
                <a:t>系统</a:t>
              </a:r>
              <a:endParaRPr lang="zh-CN" altLang="en-US" sz="2000" b="1" kern="0" dirty="0">
                <a:ln w="3175">
                  <a:noFill/>
                </a:ln>
                <a:solidFill>
                  <a:schemeClr val="tx1">
                    <a:lumMod val="85000"/>
                    <a:lumOff val="15000"/>
                  </a:schemeClr>
                </a:solidFill>
                <a:cs typeface="+mn-ea"/>
                <a:sym typeface="+mn-lt"/>
              </a:endParaRPr>
            </a:p>
          </p:txBody>
        </p:sp>
        <p:sp>
          <p:nvSpPr>
            <p:cNvPr id="6" name="文本框 5"/>
            <p:cNvSpPr txBox="1"/>
            <p:nvPr/>
          </p:nvSpPr>
          <p:spPr>
            <a:xfrm>
              <a:off x="1757774" y="3557440"/>
              <a:ext cx="1621113" cy="307777"/>
            </a:xfrm>
            <a:prstGeom prst="rect">
              <a:avLst/>
            </a:prstGeom>
            <a:noFill/>
          </p:spPr>
          <p:txBody>
            <a:bodyPr wrap="square" rtlCol="0">
              <a:spAutoFit/>
            </a:bodyPr>
            <a:lstStyle/>
            <a:p>
              <a:r>
                <a:rPr kumimoji="1" lang="en-GB" altLang="zh-CN" sz="1400" i="1" dirty="0">
                  <a:solidFill>
                    <a:schemeClr val="tx1">
                      <a:lumMod val="65000"/>
                      <a:lumOff val="35000"/>
                    </a:schemeClr>
                  </a:solidFill>
                  <a:cs typeface="+mn-ea"/>
                  <a:sym typeface="+mn-lt"/>
                </a:rPr>
                <a:t>System</a:t>
              </a:r>
              <a:endParaRPr kumimoji="1" lang="zh-CN" altLang="en-US" sz="1400" i="1" dirty="0">
                <a:solidFill>
                  <a:schemeClr val="tx1">
                    <a:lumMod val="65000"/>
                    <a:lumOff val="35000"/>
                  </a:schemeClr>
                </a:solidFill>
                <a:cs typeface="+mn-ea"/>
                <a:sym typeface="+mn-lt"/>
              </a:endParaRPr>
            </a:p>
          </p:txBody>
        </p:sp>
      </p:grpSp>
      <p:sp>
        <p:nvSpPr>
          <p:cNvPr id="7" name="矩形 6"/>
          <p:cNvSpPr/>
          <p:nvPr/>
        </p:nvSpPr>
        <p:spPr>
          <a:xfrm>
            <a:off x="874713" y="4957162"/>
            <a:ext cx="10442575" cy="801310"/>
          </a:xfrm>
          <a:prstGeom prst="rect">
            <a:avLst/>
          </a:prstGeom>
        </p:spPr>
        <p:txBody>
          <a:bodyPr wrap="square">
            <a:spAutoFit/>
          </a:bodyPr>
          <a:lstStyle/>
          <a:p>
            <a:pPr defTabSz="914400" fontAlgn="base">
              <a:lnSpc>
                <a:spcPct val="150000"/>
              </a:lnSpc>
              <a:spcBef>
                <a:spcPct val="0"/>
              </a:spcBef>
              <a:spcAft>
                <a:spcPct val="0"/>
              </a:spcAft>
              <a:defRPr/>
            </a:pPr>
            <a:r>
              <a:rPr lang="zh-CN" altLang="en-US" b="1" dirty="0">
                <a:cs typeface="+mn-ea"/>
                <a:sym typeface="+mn-lt"/>
              </a:rPr>
              <a:t>用户的需求对于未来的企业项目管理软件所采用技术也提出了更高的要求，</a:t>
            </a:r>
            <a:endParaRPr lang="en-US" altLang="zh-CN" b="1" dirty="0">
              <a:cs typeface="+mn-ea"/>
              <a:sym typeface="+mn-lt"/>
            </a:endParaRPr>
          </a:p>
          <a:p>
            <a:pPr defTabSz="914400" fontAlgn="base">
              <a:lnSpc>
                <a:spcPct val="150000"/>
              </a:lnSpc>
              <a:spcBef>
                <a:spcPct val="0"/>
              </a:spcBef>
              <a:spcAft>
                <a:spcPct val="0"/>
              </a:spcAft>
              <a:defRPr/>
            </a:pPr>
            <a:r>
              <a:rPr lang="zh-CN" altLang="en-US" sz="1400" dirty="0">
                <a:cs typeface="+mn-ea"/>
                <a:sym typeface="+mn-lt"/>
              </a:rPr>
              <a:t>如大数据量存储、大用户量并发访问、企业多分支机构的支持、大用户量的系统维护、系统的可扩展性</a:t>
            </a:r>
            <a:r>
              <a:rPr lang="en-US" altLang="zh-CN" sz="1400" dirty="0">
                <a:cs typeface="+mn-ea"/>
                <a:sym typeface="+mn-lt"/>
              </a:rPr>
              <a:t>/</a:t>
            </a:r>
            <a:r>
              <a:rPr lang="zh-CN" altLang="en-US" sz="1400" dirty="0">
                <a:cs typeface="+mn-ea"/>
                <a:sym typeface="+mn-lt"/>
              </a:rPr>
              <a:t>可集成性</a:t>
            </a:r>
            <a:r>
              <a:rPr lang="en-US" altLang="zh-CN" sz="1400" dirty="0">
                <a:cs typeface="+mn-ea"/>
                <a:sym typeface="+mn-lt"/>
              </a:rPr>
              <a:t>/</a:t>
            </a:r>
            <a:r>
              <a:rPr lang="zh-CN" altLang="en-US" sz="1400" dirty="0">
                <a:cs typeface="+mn-ea"/>
                <a:sym typeface="+mn-lt"/>
              </a:rPr>
              <a:t>可定制性等等。</a:t>
            </a:r>
            <a:endParaRPr lang="en-US" altLang="zh-CN" sz="1400" kern="0" dirty="0">
              <a:ln w="3175">
                <a:noFill/>
              </a:ln>
              <a:solidFill>
                <a:schemeClr val="tx1">
                  <a:lumMod val="85000"/>
                  <a:lumOff val="15000"/>
                </a:schemeClr>
              </a:solidFill>
              <a:cs typeface="+mn-ea"/>
              <a:sym typeface="+mn-lt"/>
            </a:endParaRPr>
          </a:p>
        </p:txBody>
      </p:sp>
      <p:sp>
        <p:nvSpPr>
          <p:cNvPr id="8" name="文本框 7"/>
          <p:cNvSpPr txBox="1"/>
          <p:nvPr/>
        </p:nvSpPr>
        <p:spPr>
          <a:xfrm>
            <a:off x="707057" y="2905544"/>
            <a:ext cx="1480776" cy="461665"/>
          </a:xfrm>
          <a:prstGeom prst="rect">
            <a:avLst/>
          </a:prstGeom>
          <a:noFill/>
        </p:spPr>
        <p:txBody>
          <a:bodyPr wrap="square" rtlCol="0">
            <a:spAutoFit/>
          </a:bodyPr>
          <a:lstStyle/>
          <a:p>
            <a:pPr algn="ctr"/>
            <a:r>
              <a:rPr kumimoji="1" lang="zh-CN" altLang="en-US" sz="2400" b="1" dirty="0">
                <a:solidFill>
                  <a:schemeClr val="tx1">
                    <a:lumMod val="85000"/>
                    <a:lumOff val="15000"/>
                  </a:schemeClr>
                </a:solidFill>
                <a:cs typeface="+mn-ea"/>
                <a:sym typeface="+mn-lt"/>
              </a:rPr>
              <a:t>大企业</a:t>
            </a:r>
            <a:endParaRPr lang="zh-CN" altLang="en-US" sz="2400" b="1" kern="0" dirty="0">
              <a:ln w="3175">
                <a:noFill/>
              </a:ln>
              <a:solidFill>
                <a:srgbClr val="29C176"/>
              </a:solidFill>
              <a:cs typeface="+mn-ea"/>
              <a:sym typeface="+mn-lt"/>
            </a:endParaRPr>
          </a:p>
        </p:txBody>
      </p:sp>
      <p:sp>
        <p:nvSpPr>
          <p:cNvPr id="9" name="左大括号 8"/>
          <p:cNvSpPr/>
          <p:nvPr/>
        </p:nvSpPr>
        <p:spPr>
          <a:xfrm>
            <a:off x="2185114" y="1843009"/>
            <a:ext cx="457200" cy="2586734"/>
          </a:xfrm>
          <a:prstGeom prst="leftBrace">
            <a:avLst>
              <a:gd name="adj1" fmla="val 37090"/>
              <a:gd name="adj2" fmla="val 50000"/>
            </a:avLst>
          </a:prstGeom>
          <a:noFill/>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cs typeface="+mn-ea"/>
              <a:sym typeface="+mn-lt"/>
            </a:endParaRPr>
          </a:p>
        </p:txBody>
      </p:sp>
      <p:grpSp>
        <p:nvGrpSpPr>
          <p:cNvPr id="26" name="组合 25"/>
          <p:cNvGrpSpPr/>
          <p:nvPr/>
        </p:nvGrpSpPr>
        <p:grpSpPr>
          <a:xfrm>
            <a:off x="2662250" y="2316754"/>
            <a:ext cx="3763949" cy="1684129"/>
            <a:chOff x="2662250" y="2399081"/>
            <a:chExt cx="3763949" cy="1684129"/>
          </a:xfrm>
        </p:grpSpPr>
        <p:sp>
          <p:nvSpPr>
            <p:cNvPr id="10" name="矩形 9"/>
            <p:cNvSpPr/>
            <p:nvPr/>
          </p:nvSpPr>
          <p:spPr>
            <a:xfrm>
              <a:off x="2662250" y="2399081"/>
              <a:ext cx="3763949" cy="307777"/>
            </a:xfrm>
            <a:prstGeom prst="rect">
              <a:avLst/>
            </a:prstGeom>
          </p:spPr>
          <p:txBody>
            <a:bodyPr wrap="square">
              <a:spAutoFit/>
            </a:bodyPr>
            <a:lstStyle/>
            <a:p>
              <a:pPr marL="285750" indent="-285750" defTabSz="914400" fontAlgn="base">
                <a:spcBef>
                  <a:spcPct val="0"/>
                </a:spcBef>
                <a:spcAft>
                  <a:spcPct val="0"/>
                </a:spcAft>
                <a:buFont typeface="Wingdings" panose="05000000000000000000" pitchFamily="2" charset="2"/>
                <a:buChar char="n"/>
                <a:defRPr/>
              </a:pPr>
              <a:r>
                <a:rPr lang="zh-CN" altLang="en-US" sz="1400" dirty="0">
                  <a:cs typeface="+mn-ea"/>
                  <a:sym typeface="+mn-lt"/>
                </a:rPr>
                <a:t>一类是研发、生产和交付类主营业务项目</a:t>
              </a:r>
              <a:endParaRPr lang="en-US" altLang="zh-CN" sz="1400" dirty="0">
                <a:cs typeface="+mn-ea"/>
                <a:sym typeface="+mn-lt"/>
              </a:endParaRPr>
            </a:p>
          </p:txBody>
        </p:sp>
        <p:sp>
          <p:nvSpPr>
            <p:cNvPr id="11" name="矩形 10"/>
            <p:cNvSpPr/>
            <p:nvPr/>
          </p:nvSpPr>
          <p:spPr>
            <a:xfrm>
              <a:off x="2662251" y="3021381"/>
              <a:ext cx="3585054" cy="1061829"/>
            </a:xfrm>
            <a:prstGeom prst="rect">
              <a:avLst/>
            </a:prstGeom>
          </p:spPr>
          <p:txBody>
            <a:bodyPr wrap="square">
              <a:spAutoFit/>
            </a:bodyPr>
            <a:lstStyle/>
            <a:p>
              <a:pPr marL="285750" indent="-285750" defTabSz="914400" fontAlgn="base">
                <a:lnSpc>
                  <a:spcPct val="150000"/>
                </a:lnSpc>
                <a:spcBef>
                  <a:spcPct val="0"/>
                </a:spcBef>
                <a:spcAft>
                  <a:spcPct val="0"/>
                </a:spcAft>
                <a:buFont typeface="Wingdings" panose="05000000000000000000" pitchFamily="2" charset="2"/>
                <a:buChar char="n"/>
                <a:defRPr/>
              </a:pPr>
              <a:r>
                <a:rPr lang="zh-CN" altLang="en-US" sz="1400" dirty="0">
                  <a:cs typeface="+mn-ea"/>
                  <a:sym typeface="+mn-lt"/>
                </a:rPr>
                <a:t>另外一类是改善企业运营管理而实施的</a:t>
              </a:r>
              <a:r>
                <a:rPr lang="en-GB" altLang="zh-CN" sz="1400" dirty="0">
                  <a:cs typeface="+mn-ea"/>
                  <a:sym typeface="+mn-lt"/>
                </a:rPr>
                <a:t>IT</a:t>
              </a:r>
              <a:r>
                <a:rPr lang="zh-CN" altLang="en-US" sz="1400" dirty="0">
                  <a:cs typeface="+mn-ea"/>
                  <a:sym typeface="+mn-lt"/>
                </a:rPr>
                <a:t>项目（如实施</a:t>
              </a:r>
              <a:r>
                <a:rPr lang="en-GB" altLang="zh-CN" sz="1400" dirty="0">
                  <a:cs typeface="+mn-ea"/>
                  <a:sym typeface="+mn-lt"/>
                </a:rPr>
                <a:t>ERP</a:t>
              </a:r>
              <a:r>
                <a:rPr lang="zh-CN" altLang="en-GB" sz="1400" dirty="0">
                  <a:cs typeface="+mn-ea"/>
                  <a:sym typeface="+mn-lt"/>
                </a:rPr>
                <a:t>、</a:t>
              </a:r>
              <a:r>
                <a:rPr lang="en-GB" altLang="zh-CN" sz="1400" dirty="0">
                  <a:cs typeface="+mn-ea"/>
                  <a:sym typeface="+mn-lt"/>
                </a:rPr>
                <a:t>PDM</a:t>
              </a:r>
              <a:r>
                <a:rPr lang="zh-CN" altLang="en-GB" sz="1400" dirty="0">
                  <a:cs typeface="+mn-ea"/>
                  <a:sym typeface="+mn-lt"/>
                </a:rPr>
                <a:t>、</a:t>
              </a:r>
              <a:r>
                <a:rPr lang="en-GB" altLang="zh-CN" sz="1400" dirty="0">
                  <a:cs typeface="+mn-ea"/>
                  <a:sym typeface="+mn-lt"/>
                </a:rPr>
                <a:t>CRM</a:t>
              </a:r>
              <a:r>
                <a:rPr lang="zh-CN" altLang="en-GB" sz="1400" dirty="0">
                  <a:cs typeface="+mn-ea"/>
                  <a:sym typeface="+mn-lt"/>
                </a:rPr>
                <a:t>、</a:t>
              </a:r>
              <a:r>
                <a:rPr lang="en-GB" altLang="zh-CN" sz="1400" dirty="0">
                  <a:cs typeface="+mn-ea"/>
                  <a:sym typeface="+mn-lt"/>
                </a:rPr>
                <a:t>PM</a:t>
              </a:r>
              <a:r>
                <a:rPr lang="zh-CN" altLang="en-US" sz="1400" dirty="0">
                  <a:cs typeface="+mn-ea"/>
                  <a:sym typeface="+mn-lt"/>
                </a:rPr>
                <a:t>等</a:t>
              </a:r>
              <a:r>
                <a:rPr lang="en-GB" altLang="zh-CN" sz="1400" dirty="0">
                  <a:cs typeface="+mn-ea"/>
                  <a:sym typeface="+mn-lt"/>
                </a:rPr>
                <a:t>IT</a:t>
              </a:r>
              <a:r>
                <a:rPr lang="zh-CN" altLang="en-US" sz="1400" dirty="0">
                  <a:cs typeface="+mn-ea"/>
                  <a:sym typeface="+mn-lt"/>
                </a:rPr>
                <a:t>项目）</a:t>
              </a:r>
              <a:endParaRPr lang="en-US" altLang="zh-CN" sz="1400" dirty="0">
                <a:cs typeface="+mn-ea"/>
                <a:sym typeface="+mn-lt"/>
              </a:endParaRPr>
            </a:p>
          </p:txBody>
        </p:sp>
      </p:grpSp>
      <p:sp>
        <p:nvSpPr>
          <p:cNvPr id="13" name="矩形 12"/>
          <p:cNvSpPr/>
          <p:nvPr/>
        </p:nvSpPr>
        <p:spPr>
          <a:xfrm>
            <a:off x="7291349" y="2110054"/>
            <a:ext cx="1573251" cy="307777"/>
          </a:xfrm>
          <a:prstGeom prst="rect">
            <a:avLst/>
          </a:prstGeom>
        </p:spPr>
        <p:txBody>
          <a:bodyPr wrap="square">
            <a:spAutoFit/>
          </a:bodyPr>
          <a:lstStyle/>
          <a:p>
            <a:pPr algn="ctr" defTabSz="914400" fontAlgn="base">
              <a:spcBef>
                <a:spcPct val="0"/>
              </a:spcBef>
              <a:spcAft>
                <a:spcPct val="0"/>
              </a:spcAft>
              <a:defRPr/>
            </a:pPr>
            <a:r>
              <a:rPr lang="zh-CN" altLang="en-US" sz="1400" b="1" dirty="0">
                <a:solidFill>
                  <a:srgbClr val="199D5D"/>
                </a:solidFill>
                <a:cs typeface="+mn-ea"/>
                <a:sym typeface="+mn-lt"/>
              </a:rPr>
              <a:t>强大的时间管理</a:t>
            </a:r>
            <a:endParaRPr lang="en-US" altLang="zh-CN" sz="1400" b="1" dirty="0">
              <a:solidFill>
                <a:srgbClr val="199D5D"/>
              </a:solidFill>
              <a:cs typeface="+mn-ea"/>
              <a:sym typeface="+mn-lt"/>
            </a:endParaRPr>
          </a:p>
        </p:txBody>
      </p:sp>
      <p:sp>
        <p:nvSpPr>
          <p:cNvPr id="14" name="矩形 13"/>
          <p:cNvSpPr/>
          <p:nvPr/>
        </p:nvSpPr>
        <p:spPr>
          <a:xfrm>
            <a:off x="7702414" y="3224542"/>
            <a:ext cx="1573251" cy="307777"/>
          </a:xfrm>
          <a:prstGeom prst="rect">
            <a:avLst/>
          </a:prstGeom>
        </p:spPr>
        <p:txBody>
          <a:bodyPr wrap="square">
            <a:spAutoFit/>
          </a:bodyPr>
          <a:lstStyle/>
          <a:p>
            <a:pPr algn="ctr" defTabSz="914400" fontAlgn="base">
              <a:spcBef>
                <a:spcPct val="0"/>
              </a:spcBef>
              <a:spcAft>
                <a:spcPct val="0"/>
              </a:spcAft>
              <a:defRPr/>
            </a:pPr>
            <a:r>
              <a:rPr lang="zh-CN" altLang="en-US" sz="1400" b="1" dirty="0">
                <a:solidFill>
                  <a:srgbClr val="199D5D"/>
                </a:solidFill>
                <a:cs typeface="+mn-ea"/>
                <a:sym typeface="+mn-lt"/>
              </a:rPr>
              <a:t>资源管理</a:t>
            </a:r>
            <a:endParaRPr lang="en-US" altLang="zh-CN" sz="1400" b="1" dirty="0">
              <a:solidFill>
                <a:srgbClr val="199D5D"/>
              </a:solidFill>
              <a:cs typeface="+mn-ea"/>
              <a:sym typeface="+mn-lt"/>
            </a:endParaRPr>
          </a:p>
        </p:txBody>
      </p:sp>
      <p:sp>
        <p:nvSpPr>
          <p:cNvPr id="15" name="矩形 14"/>
          <p:cNvSpPr/>
          <p:nvPr/>
        </p:nvSpPr>
        <p:spPr>
          <a:xfrm>
            <a:off x="6946491" y="3921305"/>
            <a:ext cx="1573251" cy="307777"/>
          </a:xfrm>
          <a:prstGeom prst="rect">
            <a:avLst/>
          </a:prstGeom>
        </p:spPr>
        <p:txBody>
          <a:bodyPr wrap="square">
            <a:spAutoFit/>
          </a:bodyPr>
          <a:lstStyle/>
          <a:p>
            <a:pPr algn="ctr" defTabSz="914400" fontAlgn="base">
              <a:spcBef>
                <a:spcPct val="0"/>
              </a:spcBef>
              <a:spcAft>
                <a:spcPct val="0"/>
              </a:spcAft>
              <a:defRPr/>
            </a:pPr>
            <a:r>
              <a:rPr lang="zh-CN" altLang="en-US" sz="1400" b="1" dirty="0">
                <a:solidFill>
                  <a:srgbClr val="199D5D"/>
                </a:solidFill>
                <a:cs typeface="+mn-ea"/>
                <a:sym typeface="+mn-lt"/>
              </a:rPr>
              <a:t>成本管理</a:t>
            </a:r>
            <a:endParaRPr lang="en-US" altLang="zh-CN" sz="1400" b="1" dirty="0">
              <a:solidFill>
                <a:srgbClr val="199D5D"/>
              </a:solidFill>
              <a:cs typeface="+mn-ea"/>
              <a:sym typeface="+mn-lt"/>
            </a:endParaRPr>
          </a:p>
        </p:txBody>
      </p:sp>
      <p:sp>
        <p:nvSpPr>
          <p:cNvPr id="18" name="矩形 17"/>
          <p:cNvSpPr/>
          <p:nvPr/>
        </p:nvSpPr>
        <p:spPr>
          <a:xfrm>
            <a:off x="8994870" y="1906869"/>
            <a:ext cx="1573251" cy="307777"/>
          </a:xfrm>
          <a:prstGeom prst="rect">
            <a:avLst/>
          </a:prstGeom>
        </p:spPr>
        <p:txBody>
          <a:bodyPr wrap="square">
            <a:spAutoFit/>
          </a:bodyPr>
          <a:lstStyle/>
          <a:p>
            <a:pPr algn="ctr" defTabSz="914400" fontAlgn="base">
              <a:spcBef>
                <a:spcPct val="0"/>
              </a:spcBef>
              <a:spcAft>
                <a:spcPct val="0"/>
              </a:spcAft>
              <a:defRPr/>
            </a:pPr>
            <a:r>
              <a:rPr lang="zh-CN" altLang="en-US" sz="1400" dirty="0">
                <a:cs typeface="+mn-ea"/>
                <a:sym typeface="+mn-lt"/>
              </a:rPr>
              <a:t>范围管理</a:t>
            </a:r>
            <a:endParaRPr lang="en-US" altLang="zh-CN" sz="1400" dirty="0">
              <a:cs typeface="+mn-ea"/>
              <a:sym typeface="+mn-lt"/>
            </a:endParaRPr>
          </a:p>
        </p:txBody>
      </p:sp>
      <p:sp>
        <p:nvSpPr>
          <p:cNvPr id="19" name="矩形 18"/>
          <p:cNvSpPr/>
          <p:nvPr/>
        </p:nvSpPr>
        <p:spPr>
          <a:xfrm>
            <a:off x="8864600" y="3820788"/>
            <a:ext cx="1573251" cy="307777"/>
          </a:xfrm>
          <a:prstGeom prst="rect">
            <a:avLst/>
          </a:prstGeom>
        </p:spPr>
        <p:txBody>
          <a:bodyPr wrap="square">
            <a:spAutoFit/>
          </a:bodyPr>
          <a:lstStyle/>
          <a:p>
            <a:pPr algn="ctr" defTabSz="914400" fontAlgn="base">
              <a:spcBef>
                <a:spcPct val="0"/>
              </a:spcBef>
              <a:spcAft>
                <a:spcPct val="0"/>
              </a:spcAft>
              <a:defRPr/>
            </a:pPr>
            <a:r>
              <a:rPr lang="zh-CN" altLang="en-US" sz="1400" dirty="0">
                <a:cs typeface="+mn-ea"/>
                <a:sym typeface="+mn-lt"/>
              </a:rPr>
              <a:t>采购管理</a:t>
            </a:r>
            <a:endParaRPr lang="en-US" altLang="zh-CN" sz="1400" dirty="0">
              <a:cs typeface="+mn-ea"/>
              <a:sym typeface="+mn-lt"/>
            </a:endParaRPr>
          </a:p>
        </p:txBody>
      </p:sp>
      <p:sp>
        <p:nvSpPr>
          <p:cNvPr id="20" name="矩形 19"/>
          <p:cNvSpPr/>
          <p:nvPr/>
        </p:nvSpPr>
        <p:spPr>
          <a:xfrm>
            <a:off x="6721145" y="2832963"/>
            <a:ext cx="1573251" cy="307777"/>
          </a:xfrm>
          <a:prstGeom prst="rect">
            <a:avLst/>
          </a:prstGeom>
        </p:spPr>
        <p:txBody>
          <a:bodyPr wrap="square">
            <a:spAutoFit/>
          </a:bodyPr>
          <a:lstStyle/>
          <a:p>
            <a:pPr algn="ctr" defTabSz="914400" fontAlgn="base">
              <a:spcBef>
                <a:spcPct val="0"/>
              </a:spcBef>
              <a:spcAft>
                <a:spcPct val="0"/>
              </a:spcAft>
              <a:defRPr/>
            </a:pPr>
            <a:r>
              <a:rPr lang="zh-CN" altLang="en-US" sz="1400" dirty="0">
                <a:cs typeface="+mn-ea"/>
                <a:sym typeface="+mn-lt"/>
              </a:rPr>
              <a:t>沟通管理</a:t>
            </a:r>
            <a:endParaRPr lang="en-US" altLang="zh-CN" sz="1400" dirty="0">
              <a:cs typeface="+mn-ea"/>
              <a:sym typeface="+mn-lt"/>
            </a:endParaRPr>
          </a:p>
        </p:txBody>
      </p:sp>
      <p:sp>
        <p:nvSpPr>
          <p:cNvPr id="21" name="矩形 20"/>
          <p:cNvSpPr/>
          <p:nvPr/>
        </p:nvSpPr>
        <p:spPr>
          <a:xfrm>
            <a:off x="9915949" y="2548127"/>
            <a:ext cx="1573251" cy="307777"/>
          </a:xfrm>
          <a:prstGeom prst="rect">
            <a:avLst/>
          </a:prstGeom>
        </p:spPr>
        <p:txBody>
          <a:bodyPr wrap="square">
            <a:spAutoFit/>
          </a:bodyPr>
          <a:lstStyle/>
          <a:p>
            <a:pPr algn="ctr" defTabSz="914400" fontAlgn="base">
              <a:spcBef>
                <a:spcPct val="0"/>
              </a:spcBef>
              <a:spcAft>
                <a:spcPct val="0"/>
              </a:spcAft>
              <a:defRPr/>
            </a:pPr>
            <a:r>
              <a:rPr lang="zh-CN" altLang="en-US" sz="1400" dirty="0">
                <a:cs typeface="+mn-ea"/>
                <a:sym typeface="+mn-lt"/>
              </a:rPr>
              <a:t>风险管理</a:t>
            </a:r>
            <a:endParaRPr lang="en-US" altLang="zh-CN" sz="1400" dirty="0">
              <a:cs typeface="+mn-ea"/>
              <a:sym typeface="+mn-lt"/>
            </a:endParaRPr>
          </a:p>
        </p:txBody>
      </p:sp>
      <p:sp>
        <p:nvSpPr>
          <p:cNvPr id="22" name="矩形 21"/>
          <p:cNvSpPr/>
          <p:nvPr/>
        </p:nvSpPr>
        <p:spPr>
          <a:xfrm>
            <a:off x="9631770" y="3261402"/>
            <a:ext cx="1573251" cy="307777"/>
          </a:xfrm>
          <a:prstGeom prst="rect">
            <a:avLst/>
          </a:prstGeom>
        </p:spPr>
        <p:txBody>
          <a:bodyPr wrap="square">
            <a:spAutoFit/>
          </a:bodyPr>
          <a:lstStyle/>
          <a:p>
            <a:pPr algn="ctr" defTabSz="914400" fontAlgn="base">
              <a:spcBef>
                <a:spcPct val="0"/>
              </a:spcBef>
              <a:spcAft>
                <a:spcPct val="0"/>
              </a:spcAft>
              <a:defRPr/>
            </a:pPr>
            <a:r>
              <a:rPr lang="zh-CN" altLang="en-US" sz="1400" dirty="0">
                <a:cs typeface="+mn-ea"/>
                <a:sym typeface="+mn-lt"/>
              </a:rPr>
              <a:t>质量管理</a:t>
            </a:r>
            <a:endParaRPr lang="en-US" altLang="zh-CN" sz="1400" dirty="0">
              <a:cs typeface="+mn-ea"/>
              <a:sym typeface="+mn-lt"/>
            </a:endParaRPr>
          </a:p>
        </p:txBody>
      </p:sp>
      <p:sp>
        <p:nvSpPr>
          <p:cNvPr id="23" name="矩形 22"/>
          <p:cNvSpPr/>
          <p:nvPr/>
        </p:nvSpPr>
        <p:spPr>
          <a:xfrm>
            <a:off x="8567315" y="2809410"/>
            <a:ext cx="1573251" cy="307777"/>
          </a:xfrm>
          <a:prstGeom prst="rect">
            <a:avLst/>
          </a:prstGeom>
        </p:spPr>
        <p:txBody>
          <a:bodyPr wrap="square">
            <a:spAutoFit/>
          </a:bodyPr>
          <a:lstStyle/>
          <a:p>
            <a:pPr algn="ctr" defTabSz="914400" fontAlgn="base">
              <a:spcBef>
                <a:spcPct val="0"/>
              </a:spcBef>
              <a:spcAft>
                <a:spcPct val="0"/>
              </a:spcAft>
              <a:defRPr/>
            </a:pPr>
            <a:r>
              <a:rPr lang="zh-CN" altLang="en-US" sz="1400" dirty="0">
                <a:cs typeface="+mn-ea"/>
                <a:sym typeface="+mn-lt"/>
              </a:rPr>
              <a:t>集成管理</a:t>
            </a:r>
            <a:endParaRPr lang="en-US" altLang="zh-CN" sz="1400" dirty="0">
              <a:cs typeface="+mn-ea"/>
              <a:sym typeface="+mn-lt"/>
            </a:endParaRPr>
          </a:p>
        </p:txBody>
      </p:sp>
      <p:sp>
        <p:nvSpPr>
          <p:cNvPr id="24" name="圆角矩形 23"/>
          <p:cNvSpPr/>
          <p:nvPr/>
        </p:nvSpPr>
        <p:spPr>
          <a:xfrm>
            <a:off x="6833818" y="1687939"/>
            <a:ext cx="4483470" cy="2896874"/>
          </a:xfrm>
          <a:prstGeom prst="roundRect">
            <a:avLst>
              <a:gd name="adj" fmla="val 4483"/>
            </a:avLst>
          </a:prstGeom>
          <a:noFill/>
          <a:ln>
            <a:solidFill>
              <a:srgbClr val="199D5D">
                <a:alpha val="72000"/>
              </a:srgbClr>
            </a:solidFill>
            <a:prstDash val="dash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27" name="左大括号 26"/>
          <p:cNvSpPr/>
          <p:nvPr/>
        </p:nvSpPr>
        <p:spPr>
          <a:xfrm rot="10800000">
            <a:off x="6376618" y="1843009"/>
            <a:ext cx="457200" cy="2586734"/>
          </a:xfrm>
          <a:prstGeom prst="leftBrace">
            <a:avLst>
              <a:gd name="adj1" fmla="val 37090"/>
              <a:gd name="adj2" fmla="val 50000"/>
            </a:avLst>
          </a:prstGeom>
          <a:ln w="1905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42"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barn(outHorizontal)">
                                      <p:cBhvr>
                                        <p:cTn id="19" dur="500"/>
                                        <p:tgtEl>
                                          <p:spTgt spid="9"/>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8" fill="hold" nodeType="click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500"/>
                                        <p:tgtEl>
                                          <p:spTgt spid="26"/>
                                        </p:tgtEl>
                                        <p:attrNameLst>
                                          <p:attrName>ppt_x</p:attrName>
                                        </p:attrNameLst>
                                      </p:cBhvr>
                                      <p:tavLst>
                                        <p:tav tm="0">
                                          <p:val>
                                            <p:strVal val="#ppt_x-#ppt_w*1.125000"/>
                                          </p:val>
                                        </p:tav>
                                        <p:tav tm="100000">
                                          <p:val>
                                            <p:strVal val="#ppt_x"/>
                                          </p:val>
                                        </p:tav>
                                      </p:tavLst>
                                    </p:anim>
                                    <p:animEffect transition="in" filter="wipe(right)">
                                      <p:cBhvr>
                                        <p:cTn id="25" dur="500"/>
                                        <p:tgtEl>
                                          <p:spTgt spid="26"/>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42" fill="hold" grpId="0" nodeType="click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barn(outHorizontal)">
                                      <p:cBhvr>
                                        <p:cTn id="30" dur="500"/>
                                        <p:tgtEl>
                                          <p:spTgt spid="27"/>
                                        </p:tgtEl>
                                      </p:cBhvr>
                                    </p:animEffect>
                                  </p:childTnLst>
                                </p:cTn>
                              </p:par>
                            </p:childTnLst>
                          </p:cTn>
                        </p:par>
                      </p:childTnLst>
                    </p:cTn>
                  </p:par>
                  <p:par>
                    <p:cTn id="31" fill="hold">
                      <p:stCondLst>
                        <p:cond delay="indefinite"/>
                      </p:stCondLst>
                      <p:childTnLst>
                        <p:par>
                          <p:cTn id="32" fill="hold">
                            <p:stCondLst>
                              <p:cond delay="0"/>
                            </p:stCondLst>
                            <p:childTnLst>
                              <p:par>
                                <p:cTn id="33" presetID="53" presetClass="entr" presetSubtype="16" fill="hold" grpId="0" nodeType="click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p:cTn id="35" dur="500" fill="hold"/>
                                        <p:tgtEl>
                                          <p:spTgt spid="24"/>
                                        </p:tgtEl>
                                        <p:attrNameLst>
                                          <p:attrName>ppt_w</p:attrName>
                                        </p:attrNameLst>
                                      </p:cBhvr>
                                      <p:tavLst>
                                        <p:tav tm="0">
                                          <p:val>
                                            <p:fltVal val="0"/>
                                          </p:val>
                                        </p:tav>
                                        <p:tav tm="100000">
                                          <p:val>
                                            <p:strVal val="#ppt_w"/>
                                          </p:val>
                                        </p:tav>
                                      </p:tavLst>
                                    </p:anim>
                                    <p:anim calcmode="lin" valueType="num">
                                      <p:cBhvr>
                                        <p:cTn id="36" dur="500" fill="hold"/>
                                        <p:tgtEl>
                                          <p:spTgt spid="24"/>
                                        </p:tgtEl>
                                        <p:attrNameLst>
                                          <p:attrName>ppt_h</p:attrName>
                                        </p:attrNameLst>
                                      </p:cBhvr>
                                      <p:tavLst>
                                        <p:tav tm="0">
                                          <p:val>
                                            <p:fltVal val="0"/>
                                          </p:val>
                                        </p:tav>
                                        <p:tav tm="100000">
                                          <p:val>
                                            <p:strVal val="#ppt_h"/>
                                          </p:val>
                                        </p:tav>
                                      </p:tavLst>
                                    </p:anim>
                                    <p:animEffect transition="in" filter="fade">
                                      <p:cBhvr>
                                        <p:cTn id="37" dur="500"/>
                                        <p:tgtEl>
                                          <p:spTgt spid="24"/>
                                        </p:tgtEl>
                                      </p:cBhvr>
                                    </p:animEffect>
                                  </p:childTnLst>
                                </p:cTn>
                              </p:par>
                            </p:childTnLst>
                          </p:cTn>
                        </p:par>
                      </p:childTnLst>
                    </p:cTn>
                  </p:par>
                  <p:par>
                    <p:cTn id="38" fill="hold">
                      <p:stCondLst>
                        <p:cond delay="indefinite"/>
                      </p:stCondLst>
                      <p:childTnLst>
                        <p:par>
                          <p:cTn id="39" fill="hold">
                            <p:stCondLst>
                              <p:cond delay="0"/>
                            </p:stCondLst>
                            <p:childTnLst>
                              <p:par>
                                <p:cTn id="40" presetID="53" presetClass="entr" presetSubtype="16"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 calcmode="lin" valueType="num">
                                      <p:cBhvr>
                                        <p:cTn id="42" dur="500" fill="hold"/>
                                        <p:tgtEl>
                                          <p:spTgt spid="13"/>
                                        </p:tgtEl>
                                        <p:attrNameLst>
                                          <p:attrName>ppt_w</p:attrName>
                                        </p:attrNameLst>
                                      </p:cBhvr>
                                      <p:tavLst>
                                        <p:tav tm="0">
                                          <p:val>
                                            <p:fltVal val="0"/>
                                          </p:val>
                                        </p:tav>
                                        <p:tav tm="100000">
                                          <p:val>
                                            <p:strVal val="#ppt_w"/>
                                          </p:val>
                                        </p:tav>
                                      </p:tavLst>
                                    </p:anim>
                                    <p:anim calcmode="lin" valueType="num">
                                      <p:cBhvr>
                                        <p:cTn id="43" dur="500" fill="hold"/>
                                        <p:tgtEl>
                                          <p:spTgt spid="13"/>
                                        </p:tgtEl>
                                        <p:attrNameLst>
                                          <p:attrName>ppt_h</p:attrName>
                                        </p:attrNameLst>
                                      </p:cBhvr>
                                      <p:tavLst>
                                        <p:tav tm="0">
                                          <p:val>
                                            <p:fltVal val="0"/>
                                          </p:val>
                                        </p:tav>
                                        <p:tav tm="100000">
                                          <p:val>
                                            <p:strVal val="#ppt_h"/>
                                          </p:val>
                                        </p:tav>
                                      </p:tavLst>
                                    </p:anim>
                                    <p:animEffect transition="in" filter="fade">
                                      <p:cBhvr>
                                        <p:cTn id="44" dur="500"/>
                                        <p:tgtEl>
                                          <p:spTgt spid="13"/>
                                        </p:tgtEl>
                                      </p:cBhvr>
                                    </p:animEffect>
                                  </p:childTnLst>
                                </p:cTn>
                              </p:par>
                              <p:par>
                                <p:cTn id="45" presetID="53" presetClass="entr" presetSubtype="16" fill="hold" grpId="0" nodeType="withEffect">
                                  <p:stCondLst>
                                    <p:cond delay="500"/>
                                  </p:stCondLst>
                                  <p:childTnLst>
                                    <p:set>
                                      <p:cBhvr>
                                        <p:cTn id="46" dur="1" fill="hold">
                                          <p:stCondLst>
                                            <p:cond delay="0"/>
                                          </p:stCondLst>
                                        </p:cTn>
                                        <p:tgtEl>
                                          <p:spTgt spid="20"/>
                                        </p:tgtEl>
                                        <p:attrNameLst>
                                          <p:attrName>style.visibility</p:attrName>
                                        </p:attrNameLst>
                                      </p:cBhvr>
                                      <p:to>
                                        <p:strVal val="visible"/>
                                      </p:to>
                                    </p:set>
                                    <p:anim calcmode="lin" valueType="num">
                                      <p:cBhvr>
                                        <p:cTn id="47" dur="500" fill="hold"/>
                                        <p:tgtEl>
                                          <p:spTgt spid="20"/>
                                        </p:tgtEl>
                                        <p:attrNameLst>
                                          <p:attrName>ppt_w</p:attrName>
                                        </p:attrNameLst>
                                      </p:cBhvr>
                                      <p:tavLst>
                                        <p:tav tm="0">
                                          <p:val>
                                            <p:fltVal val="0"/>
                                          </p:val>
                                        </p:tav>
                                        <p:tav tm="100000">
                                          <p:val>
                                            <p:strVal val="#ppt_w"/>
                                          </p:val>
                                        </p:tav>
                                      </p:tavLst>
                                    </p:anim>
                                    <p:anim calcmode="lin" valueType="num">
                                      <p:cBhvr>
                                        <p:cTn id="48" dur="500" fill="hold"/>
                                        <p:tgtEl>
                                          <p:spTgt spid="20"/>
                                        </p:tgtEl>
                                        <p:attrNameLst>
                                          <p:attrName>ppt_h</p:attrName>
                                        </p:attrNameLst>
                                      </p:cBhvr>
                                      <p:tavLst>
                                        <p:tav tm="0">
                                          <p:val>
                                            <p:fltVal val="0"/>
                                          </p:val>
                                        </p:tav>
                                        <p:tav tm="100000">
                                          <p:val>
                                            <p:strVal val="#ppt_h"/>
                                          </p:val>
                                        </p:tav>
                                      </p:tavLst>
                                    </p:anim>
                                    <p:animEffect transition="in" filter="fade">
                                      <p:cBhvr>
                                        <p:cTn id="49" dur="500"/>
                                        <p:tgtEl>
                                          <p:spTgt spid="20"/>
                                        </p:tgtEl>
                                      </p:cBhvr>
                                    </p:animEffect>
                                  </p:childTnLst>
                                </p:cTn>
                              </p:par>
                              <p:par>
                                <p:cTn id="50" presetID="53" presetClass="entr" presetSubtype="16" fill="hold" grpId="0" nodeType="withEffect">
                                  <p:stCondLst>
                                    <p:cond delay="200"/>
                                  </p:stCondLst>
                                  <p:childTnLst>
                                    <p:set>
                                      <p:cBhvr>
                                        <p:cTn id="51" dur="1" fill="hold">
                                          <p:stCondLst>
                                            <p:cond delay="0"/>
                                          </p:stCondLst>
                                        </p:cTn>
                                        <p:tgtEl>
                                          <p:spTgt spid="14"/>
                                        </p:tgtEl>
                                        <p:attrNameLst>
                                          <p:attrName>style.visibility</p:attrName>
                                        </p:attrNameLst>
                                      </p:cBhvr>
                                      <p:to>
                                        <p:strVal val="visible"/>
                                      </p:to>
                                    </p:set>
                                    <p:anim calcmode="lin" valueType="num">
                                      <p:cBhvr>
                                        <p:cTn id="52" dur="500" fill="hold"/>
                                        <p:tgtEl>
                                          <p:spTgt spid="14"/>
                                        </p:tgtEl>
                                        <p:attrNameLst>
                                          <p:attrName>ppt_w</p:attrName>
                                        </p:attrNameLst>
                                      </p:cBhvr>
                                      <p:tavLst>
                                        <p:tav tm="0">
                                          <p:val>
                                            <p:fltVal val="0"/>
                                          </p:val>
                                        </p:tav>
                                        <p:tav tm="100000">
                                          <p:val>
                                            <p:strVal val="#ppt_w"/>
                                          </p:val>
                                        </p:tav>
                                      </p:tavLst>
                                    </p:anim>
                                    <p:anim calcmode="lin" valueType="num">
                                      <p:cBhvr>
                                        <p:cTn id="53" dur="500" fill="hold"/>
                                        <p:tgtEl>
                                          <p:spTgt spid="14"/>
                                        </p:tgtEl>
                                        <p:attrNameLst>
                                          <p:attrName>ppt_h</p:attrName>
                                        </p:attrNameLst>
                                      </p:cBhvr>
                                      <p:tavLst>
                                        <p:tav tm="0">
                                          <p:val>
                                            <p:fltVal val="0"/>
                                          </p:val>
                                        </p:tav>
                                        <p:tav tm="100000">
                                          <p:val>
                                            <p:strVal val="#ppt_h"/>
                                          </p:val>
                                        </p:tav>
                                      </p:tavLst>
                                    </p:anim>
                                    <p:animEffect transition="in" filter="fade">
                                      <p:cBhvr>
                                        <p:cTn id="54" dur="500"/>
                                        <p:tgtEl>
                                          <p:spTgt spid="14"/>
                                        </p:tgtEl>
                                      </p:cBhvr>
                                    </p:animEffect>
                                  </p:childTnLst>
                                </p:cTn>
                              </p:par>
                              <p:par>
                                <p:cTn id="55" presetID="53" presetClass="entr" presetSubtype="16" fill="hold" grpId="0" nodeType="withEffect">
                                  <p:stCondLst>
                                    <p:cond delay="400"/>
                                  </p:stCondLst>
                                  <p:childTnLst>
                                    <p:set>
                                      <p:cBhvr>
                                        <p:cTn id="56" dur="1" fill="hold">
                                          <p:stCondLst>
                                            <p:cond delay="0"/>
                                          </p:stCondLst>
                                        </p:cTn>
                                        <p:tgtEl>
                                          <p:spTgt spid="15"/>
                                        </p:tgtEl>
                                        <p:attrNameLst>
                                          <p:attrName>style.visibility</p:attrName>
                                        </p:attrNameLst>
                                      </p:cBhvr>
                                      <p:to>
                                        <p:strVal val="visible"/>
                                      </p:to>
                                    </p:set>
                                    <p:anim calcmode="lin" valueType="num">
                                      <p:cBhvr>
                                        <p:cTn id="57" dur="500" fill="hold"/>
                                        <p:tgtEl>
                                          <p:spTgt spid="15"/>
                                        </p:tgtEl>
                                        <p:attrNameLst>
                                          <p:attrName>ppt_w</p:attrName>
                                        </p:attrNameLst>
                                      </p:cBhvr>
                                      <p:tavLst>
                                        <p:tav tm="0">
                                          <p:val>
                                            <p:fltVal val="0"/>
                                          </p:val>
                                        </p:tav>
                                        <p:tav tm="100000">
                                          <p:val>
                                            <p:strVal val="#ppt_w"/>
                                          </p:val>
                                        </p:tav>
                                      </p:tavLst>
                                    </p:anim>
                                    <p:anim calcmode="lin" valueType="num">
                                      <p:cBhvr>
                                        <p:cTn id="58" dur="500" fill="hold"/>
                                        <p:tgtEl>
                                          <p:spTgt spid="15"/>
                                        </p:tgtEl>
                                        <p:attrNameLst>
                                          <p:attrName>ppt_h</p:attrName>
                                        </p:attrNameLst>
                                      </p:cBhvr>
                                      <p:tavLst>
                                        <p:tav tm="0">
                                          <p:val>
                                            <p:fltVal val="0"/>
                                          </p:val>
                                        </p:tav>
                                        <p:tav tm="100000">
                                          <p:val>
                                            <p:strVal val="#ppt_h"/>
                                          </p:val>
                                        </p:tav>
                                      </p:tavLst>
                                    </p:anim>
                                    <p:animEffect transition="in" filter="fade">
                                      <p:cBhvr>
                                        <p:cTn id="59" dur="500"/>
                                        <p:tgtEl>
                                          <p:spTgt spid="15"/>
                                        </p:tgtEl>
                                      </p:cBhvr>
                                    </p:animEffect>
                                  </p:childTnLst>
                                </p:cTn>
                              </p:par>
                              <p:par>
                                <p:cTn id="60" presetID="53" presetClass="entr" presetSubtype="16" fill="hold" grpId="0" nodeType="withEffect">
                                  <p:stCondLst>
                                    <p:cond delay="700"/>
                                  </p:stCondLst>
                                  <p:childTnLst>
                                    <p:set>
                                      <p:cBhvr>
                                        <p:cTn id="61" dur="1" fill="hold">
                                          <p:stCondLst>
                                            <p:cond delay="0"/>
                                          </p:stCondLst>
                                        </p:cTn>
                                        <p:tgtEl>
                                          <p:spTgt spid="19"/>
                                        </p:tgtEl>
                                        <p:attrNameLst>
                                          <p:attrName>style.visibility</p:attrName>
                                        </p:attrNameLst>
                                      </p:cBhvr>
                                      <p:to>
                                        <p:strVal val="visible"/>
                                      </p:to>
                                    </p:set>
                                    <p:anim calcmode="lin" valueType="num">
                                      <p:cBhvr>
                                        <p:cTn id="62" dur="500" fill="hold"/>
                                        <p:tgtEl>
                                          <p:spTgt spid="19"/>
                                        </p:tgtEl>
                                        <p:attrNameLst>
                                          <p:attrName>ppt_w</p:attrName>
                                        </p:attrNameLst>
                                      </p:cBhvr>
                                      <p:tavLst>
                                        <p:tav tm="0">
                                          <p:val>
                                            <p:fltVal val="0"/>
                                          </p:val>
                                        </p:tav>
                                        <p:tav tm="100000">
                                          <p:val>
                                            <p:strVal val="#ppt_w"/>
                                          </p:val>
                                        </p:tav>
                                      </p:tavLst>
                                    </p:anim>
                                    <p:anim calcmode="lin" valueType="num">
                                      <p:cBhvr>
                                        <p:cTn id="63" dur="500" fill="hold"/>
                                        <p:tgtEl>
                                          <p:spTgt spid="19"/>
                                        </p:tgtEl>
                                        <p:attrNameLst>
                                          <p:attrName>ppt_h</p:attrName>
                                        </p:attrNameLst>
                                      </p:cBhvr>
                                      <p:tavLst>
                                        <p:tav tm="0">
                                          <p:val>
                                            <p:fltVal val="0"/>
                                          </p:val>
                                        </p:tav>
                                        <p:tav tm="100000">
                                          <p:val>
                                            <p:strVal val="#ppt_h"/>
                                          </p:val>
                                        </p:tav>
                                      </p:tavLst>
                                    </p:anim>
                                    <p:animEffect transition="in" filter="fade">
                                      <p:cBhvr>
                                        <p:cTn id="64" dur="500"/>
                                        <p:tgtEl>
                                          <p:spTgt spid="19"/>
                                        </p:tgtEl>
                                      </p:cBhvr>
                                    </p:animEffect>
                                  </p:childTnLst>
                                </p:cTn>
                              </p:par>
                              <p:par>
                                <p:cTn id="65" presetID="53" presetClass="entr" presetSubtype="16" fill="hold" grpId="0" nodeType="withEffect">
                                  <p:stCondLst>
                                    <p:cond delay="1000"/>
                                  </p:stCondLst>
                                  <p:childTnLst>
                                    <p:set>
                                      <p:cBhvr>
                                        <p:cTn id="66" dur="1" fill="hold">
                                          <p:stCondLst>
                                            <p:cond delay="0"/>
                                          </p:stCondLst>
                                        </p:cTn>
                                        <p:tgtEl>
                                          <p:spTgt spid="22"/>
                                        </p:tgtEl>
                                        <p:attrNameLst>
                                          <p:attrName>style.visibility</p:attrName>
                                        </p:attrNameLst>
                                      </p:cBhvr>
                                      <p:to>
                                        <p:strVal val="visible"/>
                                      </p:to>
                                    </p:set>
                                    <p:anim calcmode="lin" valueType="num">
                                      <p:cBhvr>
                                        <p:cTn id="67" dur="500" fill="hold"/>
                                        <p:tgtEl>
                                          <p:spTgt spid="22"/>
                                        </p:tgtEl>
                                        <p:attrNameLst>
                                          <p:attrName>ppt_w</p:attrName>
                                        </p:attrNameLst>
                                      </p:cBhvr>
                                      <p:tavLst>
                                        <p:tav tm="0">
                                          <p:val>
                                            <p:fltVal val="0"/>
                                          </p:val>
                                        </p:tav>
                                        <p:tav tm="100000">
                                          <p:val>
                                            <p:strVal val="#ppt_w"/>
                                          </p:val>
                                        </p:tav>
                                      </p:tavLst>
                                    </p:anim>
                                    <p:anim calcmode="lin" valueType="num">
                                      <p:cBhvr>
                                        <p:cTn id="68" dur="500" fill="hold"/>
                                        <p:tgtEl>
                                          <p:spTgt spid="22"/>
                                        </p:tgtEl>
                                        <p:attrNameLst>
                                          <p:attrName>ppt_h</p:attrName>
                                        </p:attrNameLst>
                                      </p:cBhvr>
                                      <p:tavLst>
                                        <p:tav tm="0">
                                          <p:val>
                                            <p:fltVal val="0"/>
                                          </p:val>
                                        </p:tav>
                                        <p:tav tm="100000">
                                          <p:val>
                                            <p:strVal val="#ppt_h"/>
                                          </p:val>
                                        </p:tav>
                                      </p:tavLst>
                                    </p:anim>
                                    <p:animEffect transition="in" filter="fade">
                                      <p:cBhvr>
                                        <p:cTn id="69" dur="500"/>
                                        <p:tgtEl>
                                          <p:spTgt spid="22"/>
                                        </p:tgtEl>
                                      </p:cBhvr>
                                    </p:animEffect>
                                  </p:childTnLst>
                                </p:cTn>
                              </p:par>
                              <p:par>
                                <p:cTn id="70" presetID="53" presetClass="entr" presetSubtype="16" fill="hold" grpId="0" nodeType="withEffect">
                                  <p:stCondLst>
                                    <p:cond delay="200"/>
                                  </p:stCondLst>
                                  <p:childTnLst>
                                    <p:set>
                                      <p:cBhvr>
                                        <p:cTn id="71" dur="1" fill="hold">
                                          <p:stCondLst>
                                            <p:cond delay="0"/>
                                          </p:stCondLst>
                                        </p:cTn>
                                        <p:tgtEl>
                                          <p:spTgt spid="23"/>
                                        </p:tgtEl>
                                        <p:attrNameLst>
                                          <p:attrName>style.visibility</p:attrName>
                                        </p:attrNameLst>
                                      </p:cBhvr>
                                      <p:to>
                                        <p:strVal val="visible"/>
                                      </p:to>
                                    </p:set>
                                    <p:anim calcmode="lin" valueType="num">
                                      <p:cBhvr>
                                        <p:cTn id="72" dur="500" fill="hold"/>
                                        <p:tgtEl>
                                          <p:spTgt spid="23"/>
                                        </p:tgtEl>
                                        <p:attrNameLst>
                                          <p:attrName>ppt_w</p:attrName>
                                        </p:attrNameLst>
                                      </p:cBhvr>
                                      <p:tavLst>
                                        <p:tav tm="0">
                                          <p:val>
                                            <p:fltVal val="0"/>
                                          </p:val>
                                        </p:tav>
                                        <p:tav tm="100000">
                                          <p:val>
                                            <p:strVal val="#ppt_w"/>
                                          </p:val>
                                        </p:tav>
                                      </p:tavLst>
                                    </p:anim>
                                    <p:anim calcmode="lin" valueType="num">
                                      <p:cBhvr>
                                        <p:cTn id="73" dur="500" fill="hold"/>
                                        <p:tgtEl>
                                          <p:spTgt spid="23"/>
                                        </p:tgtEl>
                                        <p:attrNameLst>
                                          <p:attrName>ppt_h</p:attrName>
                                        </p:attrNameLst>
                                      </p:cBhvr>
                                      <p:tavLst>
                                        <p:tav tm="0">
                                          <p:val>
                                            <p:fltVal val="0"/>
                                          </p:val>
                                        </p:tav>
                                        <p:tav tm="100000">
                                          <p:val>
                                            <p:strVal val="#ppt_h"/>
                                          </p:val>
                                        </p:tav>
                                      </p:tavLst>
                                    </p:anim>
                                    <p:animEffect transition="in" filter="fade">
                                      <p:cBhvr>
                                        <p:cTn id="74" dur="500"/>
                                        <p:tgtEl>
                                          <p:spTgt spid="23"/>
                                        </p:tgtEl>
                                      </p:cBhvr>
                                    </p:animEffect>
                                  </p:childTnLst>
                                </p:cTn>
                              </p:par>
                              <p:par>
                                <p:cTn id="75" presetID="53" presetClass="entr" presetSubtype="16" fill="hold" grpId="0" nodeType="withEffect">
                                  <p:stCondLst>
                                    <p:cond delay="600"/>
                                  </p:stCondLst>
                                  <p:childTnLst>
                                    <p:set>
                                      <p:cBhvr>
                                        <p:cTn id="76" dur="1" fill="hold">
                                          <p:stCondLst>
                                            <p:cond delay="0"/>
                                          </p:stCondLst>
                                        </p:cTn>
                                        <p:tgtEl>
                                          <p:spTgt spid="21"/>
                                        </p:tgtEl>
                                        <p:attrNameLst>
                                          <p:attrName>style.visibility</p:attrName>
                                        </p:attrNameLst>
                                      </p:cBhvr>
                                      <p:to>
                                        <p:strVal val="visible"/>
                                      </p:to>
                                    </p:set>
                                    <p:anim calcmode="lin" valueType="num">
                                      <p:cBhvr>
                                        <p:cTn id="77" dur="500" fill="hold"/>
                                        <p:tgtEl>
                                          <p:spTgt spid="21"/>
                                        </p:tgtEl>
                                        <p:attrNameLst>
                                          <p:attrName>ppt_w</p:attrName>
                                        </p:attrNameLst>
                                      </p:cBhvr>
                                      <p:tavLst>
                                        <p:tav tm="0">
                                          <p:val>
                                            <p:fltVal val="0"/>
                                          </p:val>
                                        </p:tav>
                                        <p:tav tm="100000">
                                          <p:val>
                                            <p:strVal val="#ppt_w"/>
                                          </p:val>
                                        </p:tav>
                                      </p:tavLst>
                                    </p:anim>
                                    <p:anim calcmode="lin" valueType="num">
                                      <p:cBhvr>
                                        <p:cTn id="78" dur="500" fill="hold"/>
                                        <p:tgtEl>
                                          <p:spTgt spid="21"/>
                                        </p:tgtEl>
                                        <p:attrNameLst>
                                          <p:attrName>ppt_h</p:attrName>
                                        </p:attrNameLst>
                                      </p:cBhvr>
                                      <p:tavLst>
                                        <p:tav tm="0">
                                          <p:val>
                                            <p:fltVal val="0"/>
                                          </p:val>
                                        </p:tav>
                                        <p:tav tm="100000">
                                          <p:val>
                                            <p:strVal val="#ppt_h"/>
                                          </p:val>
                                        </p:tav>
                                      </p:tavLst>
                                    </p:anim>
                                    <p:animEffect transition="in" filter="fade">
                                      <p:cBhvr>
                                        <p:cTn id="79" dur="500"/>
                                        <p:tgtEl>
                                          <p:spTgt spid="21"/>
                                        </p:tgtEl>
                                      </p:cBhvr>
                                    </p:animEffect>
                                  </p:childTnLst>
                                </p:cTn>
                              </p:par>
                              <p:par>
                                <p:cTn id="80" presetID="53" presetClass="entr" presetSubtype="16" fill="hold" grpId="0" nodeType="withEffect">
                                  <p:stCondLst>
                                    <p:cond delay="200"/>
                                  </p:stCondLst>
                                  <p:childTnLst>
                                    <p:set>
                                      <p:cBhvr>
                                        <p:cTn id="81" dur="1" fill="hold">
                                          <p:stCondLst>
                                            <p:cond delay="0"/>
                                          </p:stCondLst>
                                        </p:cTn>
                                        <p:tgtEl>
                                          <p:spTgt spid="18"/>
                                        </p:tgtEl>
                                        <p:attrNameLst>
                                          <p:attrName>style.visibility</p:attrName>
                                        </p:attrNameLst>
                                      </p:cBhvr>
                                      <p:to>
                                        <p:strVal val="visible"/>
                                      </p:to>
                                    </p:set>
                                    <p:anim calcmode="lin" valueType="num">
                                      <p:cBhvr>
                                        <p:cTn id="82" dur="500" fill="hold"/>
                                        <p:tgtEl>
                                          <p:spTgt spid="18"/>
                                        </p:tgtEl>
                                        <p:attrNameLst>
                                          <p:attrName>ppt_w</p:attrName>
                                        </p:attrNameLst>
                                      </p:cBhvr>
                                      <p:tavLst>
                                        <p:tav tm="0">
                                          <p:val>
                                            <p:fltVal val="0"/>
                                          </p:val>
                                        </p:tav>
                                        <p:tav tm="100000">
                                          <p:val>
                                            <p:strVal val="#ppt_w"/>
                                          </p:val>
                                        </p:tav>
                                      </p:tavLst>
                                    </p:anim>
                                    <p:anim calcmode="lin" valueType="num">
                                      <p:cBhvr>
                                        <p:cTn id="83" dur="500" fill="hold"/>
                                        <p:tgtEl>
                                          <p:spTgt spid="18"/>
                                        </p:tgtEl>
                                        <p:attrNameLst>
                                          <p:attrName>ppt_h</p:attrName>
                                        </p:attrNameLst>
                                      </p:cBhvr>
                                      <p:tavLst>
                                        <p:tav tm="0">
                                          <p:val>
                                            <p:fltVal val="0"/>
                                          </p:val>
                                        </p:tav>
                                        <p:tav tm="100000">
                                          <p:val>
                                            <p:strVal val="#ppt_h"/>
                                          </p:val>
                                        </p:tav>
                                      </p:tavLst>
                                    </p:anim>
                                    <p:animEffect transition="in" filter="fade">
                                      <p:cBhvr>
                                        <p:cTn id="84" dur="500"/>
                                        <p:tgtEl>
                                          <p:spTgt spid="18"/>
                                        </p:tgtEl>
                                      </p:cBhvr>
                                    </p:animEffect>
                                  </p:childTnLst>
                                </p:cTn>
                              </p:par>
                            </p:childTnLst>
                          </p:cTn>
                        </p:par>
                      </p:childTnLst>
                    </p:cTn>
                  </p:par>
                  <p:par>
                    <p:cTn id="85" fill="hold">
                      <p:stCondLst>
                        <p:cond delay="indefinite"/>
                      </p:stCondLst>
                      <p:childTnLst>
                        <p:par>
                          <p:cTn id="86" fill="hold">
                            <p:stCondLst>
                              <p:cond delay="0"/>
                            </p:stCondLst>
                            <p:childTnLst>
                              <p:par>
                                <p:cTn id="87" presetID="42" presetClass="entr" presetSubtype="0" fill="hold" grpId="0" nodeType="clickEffect">
                                  <p:stCondLst>
                                    <p:cond delay="0"/>
                                  </p:stCondLst>
                                  <p:childTnLst>
                                    <p:set>
                                      <p:cBhvr>
                                        <p:cTn id="88" dur="1" fill="hold">
                                          <p:stCondLst>
                                            <p:cond delay="0"/>
                                          </p:stCondLst>
                                        </p:cTn>
                                        <p:tgtEl>
                                          <p:spTgt spid="7"/>
                                        </p:tgtEl>
                                        <p:attrNameLst>
                                          <p:attrName>style.visibility</p:attrName>
                                        </p:attrNameLst>
                                      </p:cBhvr>
                                      <p:to>
                                        <p:strVal val="visible"/>
                                      </p:to>
                                    </p:set>
                                    <p:animEffect transition="in" filter="fade">
                                      <p:cBhvr>
                                        <p:cTn id="89" dur="1000"/>
                                        <p:tgtEl>
                                          <p:spTgt spid="7"/>
                                        </p:tgtEl>
                                      </p:cBhvr>
                                    </p:animEffect>
                                    <p:anim calcmode="lin" valueType="num">
                                      <p:cBhvr>
                                        <p:cTn id="90" dur="1000" fill="hold"/>
                                        <p:tgtEl>
                                          <p:spTgt spid="7"/>
                                        </p:tgtEl>
                                        <p:attrNameLst>
                                          <p:attrName>ppt_x</p:attrName>
                                        </p:attrNameLst>
                                      </p:cBhvr>
                                      <p:tavLst>
                                        <p:tav tm="0">
                                          <p:val>
                                            <p:strVal val="#ppt_x"/>
                                          </p:val>
                                        </p:tav>
                                        <p:tav tm="100000">
                                          <p:val>
                                            <p:strVal val="#ppt_x"/>
                                          </p:val>
                                        </p:tav>
                                      </p:tavLst>
                                    </p:anim>
                                    <p:anim calcmode="lin" valueType="num">
                                      <p:cBhvr>
                                        <p:cTn id="9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animBg="1"/>
      <p:bldP spid="13" grpId="0"/>
      <p:bldP spid="14" grpId="0"/>
      <p:bldP spid="15" grpId="0"/>
      <p:bldP spid="18" grpId="0"/>
      <p:bldP spid="19" grpId="0"/>
      <p:bldP spid="20" grpId="0"/>
      <p:bldP spid="21" grpId="0"/>
      <p:bldP spid="22" grpId="0"/>
      <p:bldP spid="23" grpId="0"/>
      <p:bldP spid="24" grpId="0" animBg="1"/>
      <p:bldP spid="2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1" cstate="screen">
            <a:duotone>
              <a:prstClr val="black"/>
              <a:schemeClr val="accent5">
                <a:tint val="45000"/>
                <a:satMod val="400000"/>
              </a:schemeClr>
            </a:duotone>
          </a:blip>
          <a:stretch>
            <a:fillRect/>
          </a:stretch>
        </p:blipFill>
        <p:spPr>
          <a:xfrm flipH="1">
            <a:off x="0" y="0"/>
            <a:ext cx="12192000" cy="6853656"/>
          </a:xfrm>
          <a:prstGeom prst="rect">
            <a:avLst/>
          </a:prstGeom>
        </p:spPr>
      </p:pic>
      <p:sp>
        <p:nvSpPr>
          <p:cNvPr id="15" name="矩形 14"/>
          <p:cNvSpPr/>
          <p:nvPr/>
        </p:nvSpPr>
        <p:spPr>
          <a:xfrm>
            <a:off x="0" y="6199146"/>
            <a:ext cx="12192000" cy="658854"/>
          </a:xfrm>
          <a:prstGeom prst="rect">
            <a:avLst/>
          </a:prstGeom>
          <a:solidFill>
            <a:srgbClr val="F2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grpSp>
        <p:nvGrpSpPr>
          <p:cNvPr id="46" name="组合 45"/>
          <p:cNvGrpSpPr/>
          <p:nvPr/>
        </p:nvGrpSpPr>
        <p:grpSpPr>
          <a:xfrm>
            <a:off x="6440200" y="4121038"/>
            <a:ext cx="1317969" cy="351076"/>
            <a:chOff x="1112564" y="3880070"/>
            <a:chExt cx="1317969" cy="351076"/>
          </a:xfrm>
        </p:grpSpPr>
        <p:grpSp>
          <p:nvGrpSpPr>
            <p:cNvPr id="41" name="图形 32" descr="用户"/>
            <p:cNvGrpSpPr/>
            <p:nvPr/>
          </p:nvGrpSpPr>
          <p:grpSpPr>
            <a:xfrm>
              <a:off x="1112564" y="3881961"/>
              <a:ext cx="328645" cy="349185"/>
              <a:chOff x="4375207" y="-1481717"/>
              <a:chExt cx="609600" cy="647700"/>
            </a:xfrm>
            <a:gradFill>
              <a:gsLst>
                <a:gs pos="0">
                  <a:srgbClr val="F2F8F8"/>
                </a:gs>
                <a:gs pos="100000">
                  <a:srgbClr val="F2F8F8">
                    <a:alpha val="0"/>
                  </a:srgbClr>
                </a:gs>
              </a:gsLst>
              <a:lin ang="0" scaled="1"/>
            </a:gradFill>
          </p:grpSpPr>
          <p:sp>
            <p:nvSpPr>
              <p:cNvPr id="42" name="任意形状 41"/>
              <p:cNvSpPr/>
              <p:nvPr/>
            </p:nvSpPr>
            <p:spPr>
              <a:xfrm>
                <a:off x="4527607" y="-1481717"/>
                <a:ext cx="304800" cy="304800"/>
              </a:xfrm>
              <a:custGeom>
                <a:avLst/>
                <a:gdLst>
                  <a:gd name="connsiteX0" fmla="*/ 304800 w 304800"/>
                  <a:gd name="connsiteY0" fmla="*/ 152400 h 304800"/>
                  <a:gd name="connsiteX1" fmla="*/ 152400 w 304800"/>
                  <a:gd name="connsiteY1" fmla="*/ 304800 h 304800"/>
                  <a:gd name="connsiteX2" fmla="*/ 0 w 304800"/>
                  <a:gd name="connsiteY2" fmla="*/ 152400 h 304800"/>
                  <a:gd name="connsiteX3" fmla="*/ 152400 w 304800"/>
                  <a:gd name="connsiteY3" fmla="*/ 0 h 304800"/>
                  <a:gd name="connsiteX4" fmla="*/ 304800 w 304800"/>
                  <a:gd name="connsiteY4" fmla="*/ 152400 h 304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800" h="304800">
                    <a:moveTo>
                      <a:pt x="304800" y="152400"/>
                    </a:moveTo>
                    <a:cubicBezTo>
                      <a:pt x="304800" y="236568"/>
                      <a:pt x="236568" y="304800"/>
                      <a:pt x="152400" y="304800"/>
                    </a:cubicBezTo>
                    <a:cubicBezTo>
                      <a:pt x="68232" y="304800"/>
                      <a:pt x="0" y="236568"/>
                      <a:pt x="0" y="152400"/>
                    </a:cubicBezTo>
                    <a:cubicBezTo>
                      <a:pt x="0" y="68232"/>
                      <a:pt x="68232" y="0"/>
                      <a:pt x="152400" y="0"/>
                    </a:cubicBezTo>
                    <a:cubicBezTo>
                      <a:pt x="236568" y="0"/>
                      <a:pt x="304800" y="68232"/>
                      <a:pt x="304800" y="152400"/>
                    </a:cubicBezTo>
                    <a:close/>
                  </a:path>
                </a:pathLst>
              </a:custGeom>
              <a:grpFill/>
              <a:ln w="9525" cap="flat">
                <a:noFill/>
                <a:prstDash val="solid"/>
                <a:miter/>
              </a:ln>
            </p:spPr>
            <p:txBody>
              <a:bodyPr rtlCol="0" anchor="ctr"/>
              <a:lstStyle/>
              <a:p>
                <a:endParaRPr lang="zh-CN" altLang="en-US">
                  <a:cs typeface="+mn-ea"/>
                  <a:sym typeface="+mn-lt"/>
                </a:endParaRPr>
              </a:p>
            </p:txBody>
          </p:sp>
          <p:sp>
            <p:nvSpPr>
              <p:cNvPr id="43" name="任意形状 42"/>
              <p:cNvSpPr/>
              <p:nvPr/>
            </p:nvSpPr>
            <p:spPr>
              <a:xfrm>
                <a:off x="4375207" y="-1138817"/>
                <a:ext cx="609600" cy="304800"/>
              </a:xfrm>
              <a:custGeom>
                <a:avLst/>
                <a:gdLst>
                  <a:gd name="connsiteX0" fmla="*/ 609600 w 609600"/>
                  <a:gd name="connsiteY0" fmla="*/ 304800 h 304800"/>
                  <a:gd name="connsiteX1" fmla="*/ 609600 w 609600"/>
                  <a:gd name="connsiteY1" fmla="*/ 152400 h 304800"/>
                  <a:gd name="connsiteX2" fmla="*/ 579120 w 609600"/>
                  <a:gd name="connsiteY2" fmla="*/ 91440 h 304800"/>
                  <a:gd name="connsiteX3" fmla="*/ 430530 w 609600"/>
                  <a:gd name="connsiteY3" fmla="*/ 19050 h 304800"/>
                  <a:gd name="connsiteX4" fmla="*/ 304800 w 609600"/>
                  <a:gd name="connsiteY4" fmla="*/ 0 h 304800"/>
                  <a:gd name="connsiteX5" fmla="*/ 179070 w 609600"/>
                  <a:gd name="connsiteY5" fmla="*/ 19050 h 304800"/>
                  <a:gd name="connsiteX6" fmla="*/ 30480 w 609600"/>
                  <a:gd name="connsiteY6" fmla="*/ 91440 h 304800"/>
                  <a:gd name="connsiteX7" fmla="*/ 0 w 609600"/>
                  <a:gd name="connsiteY7" fmla="*/ 152400 h 304800"/>
                  <a:gd name="connsiteX8" fmla="*/ 0 w 609600"/>
                  <a:gd name="connsiteY8" fmla="*/ 304800 h 304800"/>
                  <a:gd name="connsiteX9" fmla="*/ 609600 w 609600"/>
                  <a:gd name="connsiteY9" fmla="*/ 304800 h 304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09600" h="304800">
                    <a:moveTo>
                      <a:pt x="609600" y="304800"/>
                    </a:moveTo>
                    <a:lnTo>
                      <a:pt x="609600" y="152400"/>
                    </a:lnTo>
                    <a:cubicBezTo>
                      <a:pt x="609600" y="129540"/>
                      <a:pt x="598170" y="106680"/>
                      <a:pt x="579120" y="91440"/>
                    </a:cubicBezTo>
                    <a:cubicBezTo>
                      <a:pt x="537210" y="57150"/>
                      <a:pt x="483870" y="34290"/>
                      <a:pt x="430530" y="19050"/>
                    </a:cubicBezTo>
                    <a:cubicBezTo>
                      <a:pt x="392430" y="7620"/>
                      <a:pt x="350520" y="0"/>
                      <a:pt x="304800" y="0"/>
                    </a:cubicBezTo>
                    <a:cubicBezTo>
                      <a:pt x="262890" y="0"/>
                      <a:pt x="220980" y="7620"/>
                      <a:pt x="179070" y="19050"/>
                    </a:cubicBezTo>
                    <a:cubicBezTo>
                      <a:pt x="125730" y="34290"/>
                      <a:pt x="72390" y="60960"/>
                      <a:pt x="30480" y="91440"/>
                    </a:cubicBezTo>
                    <a:cubicBezTo>
                      <a:pt x="11430" y="106680"/>
                      <a:pt x="0" y="129540"/>
                      <a:pt x="0" y="152400"/>
                    </a:cubicBezTo>
                    <a:lnTo>
                      <a:pt x="0" y="304800"/>
                    </a:lnTo>
                    <a:lnTo>
                      <a:pt x="609600" y="304800"/>
                    </a:lnTo>
                    <a:close/>
                  </a:path>
                </a:pathLst>
              </a:custGeom>
              <a:grpFill/>
              <a:ln w="9525" cap="flat">
                <a:noFill/>
                <a:prstDash val="solid"/>
                <a:miter/>
              </a:ln>
            </p:spPr>
            <p:txBody>
              <a:bodyPr rtlCol="0" anchor="ctr"/>
              <a:lstStyle/>
              <a:p>
                <a:endParaRPr lang="zh-CN" altLang="en-US">
                  <a:cs typeface="+mn-ea"/>
                  <a:sym typeface="+mn-lt"/>
                </a:endParaRPr>
              </a:p>
            </p:txBody>
          </p:sp>
        </p:grpSp>
        <p:sp>
          <p:nvSpPr>
            <p:cNvPr id="44" name="文本框 43"/>
            <p:cNvSpPr txBox="1"/>
            <p:nvPr/>
          </p:nvSpPr>
          <p:spPr>
            <a:xfrm>
              <a:off x="1507650" y="3880070"/>
              <a:ext cx="922883" cy="346366"/>
            </a:xfrm>
            <a:prstGeom prst="rect">
              <a:avLst/>
            </a:prstGeom>
            <a:noFill/>
          </p:spPr>
          <p:txBody>
            <a:bodyPr wrap="square" rtlCol="0">
              <a:spAutoFit/>
            </a:bodyPr>
            <a:lstStyle/>
            <a:p>
              <a:r>
                <a:rPr kumimoji="1" lang="zh-CN" altLang="en-US" sz="1600" b="1" dirty="0" smtClean="0">
                  <a:solidFill>
                    <a:schemeClr val="bg1"/>
                  </a:solidFill>
                  <a:cs typeface="+mn-ea"/>
                  <a:sym typeface="+mn-lt"/>
                </a:rPr>
                <a:t>姓名栏</a:t>
              </a:r>
              <a:endParaRPr kumimoji="1" lang="zh-CN" altLang="en-US" sz="1600" b="1" dirty="0">
                <a:solidFill>
                  <a:schemeClr val="bg1"/>
                </a:solidFill>
                <a:cs typeface="+mn-ea"/>
                <a:sym typeface="+mn-lt"/>
              </a:endParaRPr>
            </a:p>
          </p:txBody>
        </p:sp>
      </p:grpSp>
      <p:grpSp>
        <p:nvGrpSpPr>
          <p:cNvPr id="47" name="组合 46"/>
          <p:cNvGrpSpPr/>
          <p:nvPr/>
        </p:nvGrpSpPr>
        <p:grpSpPr>
          <a:xfrm>
            <a:off x="8219024" y="4121230"/>
            <a:ext cx="2021139" cy="350884"/>
            <a:chOff x="3242517" y="3880262"/>
            <a:chExt cx="2021139" cy="350884"/>
          </a:xfrm>
        </p:grpSpPr>
        <p:grpSp>
          <p:nvGrpSpPr>
            <p:cNvPr id="36" name="图形 34" descr="夹页日历"/>
            <p:cNvGrpSpPr/>
            <p:nvPr/>
          </p:nvGrpSpPr>
          <p:grpSpPr>
            <a:xfrm>
              <a:off x="3242517" y="3881961"/>
              <a:ext cx="349185" cy="349185"/>
              <a:chOff x="5545994" y="-1527211"/>
              <a:chExt cx="647700" cy="647700"/>
            </a:xfrm>
            <a:gradFill>
              <a:gsLst>
                <a:gs pos="0">
                  <a:srgbClr val="F2F8F8"/>
                </a:gs>
                <a:gs pos="100000">
                  <a:srgbClr val="F2F8F8">
                    <a:alpha val="0"/>
                  </a:srgbClr>
                </a:gs>
              </a:gsLst>
              <a:lin ang="0" scaled="1"/>
            </a:gradFill>
          </p:grpSpPr>
          <p:sp>
            <p:nvSpPr>
              <p:cNvPr id="37" name="任意形状 36"/>
              <p:cNvSpPr/>
              <p:nvPr/>
            </p:nvSpPr>
            <p:spPr>
              <a:xfrm>
                <a:off x="5660294" y="-1527211"/>
                <a:ext cx="57150" cy="114300"/>
              </a:xfrm>
              <a:custGeom>
                <a:avLst/>
                <a:gdLst>
                  <a:gd name="connsiteX0" fmla="*/ 28575 w 57150"/>
                  <a:gd name="connsiteY0" fmla="*/ 114300 h 114300"/>
                  <a:gd name="connsiteX1" fmla="*/ 57150 w 57150"/>
                  <a:gd name="connsiteY1" fmla="*/ 85725 h 114300"/>
                  <a:gd name="connsiteX2" fmla="*/ 57150 w 57150"/>
                  <a:gd name="connsiteY2" fmla="*/ 28575 h 114300"/>
                  <a:gd name="connsiteX3" fmla="*/ 28575 w 57150"/>
                  <a:gd name="connsiteY3" fmla="*/ 0 h 114300"/>
                  <a:gd name="connsiteX4" fmla="*/ 0 w 57150"/>
                  <a:gd name="connsiteY4" fmla="*/ 28575 h 114300"/>
                  <a:gd name="connsiteX5" fmla="*/ 0 w 57150"/>
                  <a:gd name="connsiteY5" fmla="*/ 85725 h 114300"/>
                  <a:gd name="connsiteX6" fmla="*/ 28575 w 57150"/>
                  <a:gd name="connsiteY6" fmla="*/ 114300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114300">
                    <a:moveTo>
                      <a:pt x="28575" y="114300"/>
                    </a:moveTo>
                    <a:cubicBezTo>
                      <a:pt x="44768" y="114300"/>
                      <a:pt x="57150" y="101918"/>
                      <a:pt x="57150" y="85725"/>
                    </a:cubicBezTo>
                    <a:lnTo>
                      <a:pt x="57150" y="28575"/>
                    </a:lnTo>
                    <a:cubicBezTo>
                      <a:pt x="57150" y="12383"/>
                      <a:pt x="44768" y="0"/>
                      <a:pt x="28575" y="0"/>
                    </a:cubicBezTo>
                    <a:cubicBezTo>
                      <a:pt x="12382" y="0"/>
                      <a:pt x="0" y="12383"/>
                      <a:pt x="0" y="28575"/>
                    </a:cubicBezTo>
                    <a:lnTo>
                      <a:pt x="0" y="85725"/>
                    </a:lnTo>
                    <a:cubicBezTo>
                      <a:pt x="0" y="101918"/>
                      <a:pt x="12382" y="114300"/>
                      <a:pt x="28575" y="114300"/>
                    </a:cubicBezTo>
                    <a:close/>
                  </a:path>
                </a:pathLst>
              </a:custGeom>
              <a:grpFill/>
              <a:ln w="9525" cap="flat">
                <a:noFill/>
                <a:prstDash val="solid"/>
                <a:miter/>
              </a:ln>
            </p:spPr>
            <p:txBody>
              <a:bodyPr rtlCol="0" anchor="ctr"/>
              <a:lstStyle/>
              <a:p>
                <a:endParaRPr lang="zh-CN" altLang="en-US">
                  <a:cs typeface="+mn-ea"/>
                  <a:sym typeface="+mn-lt"/>
                </a:endParaRPr>
              </a:p>
            </p:txBody>
          </p:sp>
          <p:sp>
            <p:nvSpPr>
              <p:cNvPr id="38" name="任意形状 37"/>
              <p:cNvSpPr/>
              <p:nvPr/>
            </p:nvSpPr>
            <p:spPr>
              <a:xfrm>
                <a:off x="5545994" y="-1298611"/>
                <a:ext cx="647700" cy="419100"/>
              </a:xfrm>
              <a:custGeom>
                <a:avLst/>
                <a:gdLst>
                  <a:gd name="connsiteX0" fmla="*/ 57150 w 647700"/>
                  <a:gd name="connsiteY0" fmla="*/ 57150 h 419100"/>
                  <a:gd name="connsiteX1" fmla="*/ 590550 w 647700"/>
                  <a:gd name="connsiteY1" fmla="*/ 57150 h 419100"/>
                  <a:gd name="connsiteX2" fmla="*/ 590550 w 647700"/>
                  <a:gd name="connsiteY2" fmla="*/ 361950 h 419100"/>
                  <a:gd name="connsiteX3" fmla="*/ 57150 w 647700"/>
                  <a:gd name="connsiteY3" fmla="*/ 361950 h 419100"/>
                  <a:gd name="connsiteX4" fmla="*/ 57150 w 647700"/>
                  <a:gd name="connsiteY4" fmla="*/ 57150 h 419100"/>
                  <a:gd name="connsiteX5" fmla="*/ 0 w 647700"/>
                  <a:gd name="connsiteY5" fmla="*/ 419100 h 419100"/>
                  <a:gd name="connsiteX6" fmla="*/ 647700 w 647700"/>
                  <a:gd name="connsiteY6" fmla="*/ 419100 h 419100"/>
                  <a:gd name="connsiteX7" fmla="*/ 647700 w 647700"/>
                  <a:gd name="connsiteY7" fmla="*/ 0 h 419100"/>
                  <a:gd name="connsiteX8" fmla="*/ 0 w 647700"/>
                  <a:gd name="connsiteY8" fmla="*/ 0 h 419100"/>
                  <a:gd name="connsiteX9" fmla="*/ 0 w 647700"/>
                  <a:gd name="connsiteY9" fmla="*/ 419100 h 4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7700" h="419100">
                    <a:moveTo>
                      <a:pt x="57150" y="57150"/>
                    </a:moveTo>
                    <a:lnTo>
                      <a:pt x="590550" y="57150"/>
                    </a:lnTo>
                    <a:lnTo>
                      <a:pt x="590550" y="361950"/>
                    </a:lnTo>
                    <a:lnTo>
                      <a:pt x="57150" y="361950"/>
                    </a:lnTo>
                    <a:lnTo>
                      <a:pt x="57150" y="57150"/>
                    </a:lnTo>
                    <a:close/>
                    <a:moveTo>
                      <a:pt x="0" y="419100"/>
                    </a:moveTo>
                    <a:lnTo>
                      <a:pt x="647700" y="419100"/>
                    </a:lnTo>
                    <a:lnTo>
                      <a:pt x="647700" y="0"/>
                    </a:lnTo>
                    <a:lnTo>
                      <a:pt x="0" y="0"/>
                    </a:lnTo>
                    <a:lnTo>
                      <a:pt x="0" y="419100"/>
                    </a:lnTo>
                    <a:close/>
                  </a:path>
                </a:pathLst>
              </a:custGeom>
              <a:grpFill/>
              <a:ln w="9525" cap="flat">
                <a:noFill/>
                <a:prstDash val="solid"/>
                <a:miter/>
              </a:ln>
            </p:spPr>
            <p:txBody>
              <a:bodyPr rtlCol="0" anchor="ctr"/>
              <a:lstStyle/>
              <a:p>
                <a:endParaRPr lang="zh-CN" altLang="en-US">
                  <a:cs typeface="+mn-ea"/>
                  <a:sym typeface="+mn-lt"/>
                </a:endParaRPr>
              </a:p>
            </p:txBody>
          </p:sp>
          <p:sp>
            <p:nvSpPr>
              <p:cNvPr id="39" name="任意形状 38"/>
              <p:cNvSpPr/>
              <p:nvPr/>
            </p:nvSpPr>
            <p:spPr>
              <a:xfrm>
                <a:off x="6022244" y="-1527211"/>
                <a:ext cx="57150" cy="114300"/>
              </a:xfrm>
              <a:custGeom>
                <a:avLst/>
                <a:gdLst>
                  <a:gd name="connsiteX0" fmla="*/ 28575 w 57150"/>
                  <a:gd name="connsiteY0" fmla="*/ 114300 h 114300"/>
                  <a:gd name="connsiteX1" fmla="*/ 57150 w 57150"/>
                  <a:gd name="connsiteY1" fmla="*/ 85725 h 114300"/>
                  <a:gd name="connsiteX2" fmla="*/ 57150 w 57150"/>
                  <a:gd name="connsiteY2" fmla="*/ 28575 h 114300"/>
                  <a:gd name="connsiteX3" fmla="*/ 28575 w 57150"/>
                  <a:gd name="connsiteY3" fmla="*/ 0 h 114300"/>
                  <a:gd name="connsiteX4" fmla="*/ 0 w 57150"/>
                  <a:gd name="connsiteY4" fmla="*/ 28575 h 114300"/>
                  <a:gd name="connsiteX5" fmla="*/ 0 w 57150"/>
                  <a:gd name="connsiteY5" fmla="*/ 85725 h 114300"/>
                  <a:gd name="connsiteX6" fmla="*/ 28575 w 57150"/>
                  <a:gd name="connsiteY6" fmla="*/ 114300 h 11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50" h="114300">
                    <a:moveTo>
                      <a:pt x="28575" y="114300"/>
                    </a:moveTo>
                    <a:cubicBezTo>
                      <a:pt x="44767" y="114300"/>
                      <a:pt x="57150" y="101918"/>
                      <a:pt x="57150" y="85725"/>
                    </a:cubicBezTo>
                    <a:lnTo>
                      <a:pt x="57150" y="28575"/>
                    </a:lnTo>
                    <a:cubicBezTo>
                      <a:pt x="57150" y="12383"/>
                      <a:pt x="44767" y="0"/>
                      <a:pt x="28575" y="0"/>
                    </a:cubicBezTo>
                    <a:cubicBezTo>
                      <a:pt x="12383" y="0"/>
                      <a:pt x="0" y="12383"/>
                      <a:pt x="0" y="28575"/>
                    </a:cubicBezTo>
                    <a:lnTo>
                      <a:pt x="0" y="85725"/>
                    </a:lnTo>
                    <a:cubicBezTo>
                      <a:pt x="0" y="101918"/>
                      <a:pt x="12383" y="114300"/>
                      <a:pt x="28575" y="114300"/>
                    </a:cubicBezTo>
                    <a:close/>
                  </a:path>
                </a:pathLst>
              </a:custGeom>
              <a:grpFill/>
              <a:ln w="9525" cap="flat">
                <a:noFill/>
                <a:prstDash val="solid"/>
                <a:miter/>
              </a:ln>
            </p:spPr>
            <p:txBody>
              <a:bodyPr rtlCol="0" anchor="ctr"/>
              <a:lstStyle/>
              <a:p>
                <a:endParaRPr lang="zh-CN" altLang="en-US">
                  <a:cs typeface="+mn-ea"/>
                  <a:sym typeface="+mn-lt"/>
                </a:endParaRPr>
              </a:p>
            </p:txBody>
          </p:sp>
          <p:sp>
            <p:nvSpPr>
              <p:cNvPr id="40" name="任意形状 39"/>
              <p:cNvSpPr/>
              <p:nvPr/>
            </p:nvSpPr>
            <p:spPr>
              <a:xfrm>
                <a:off x="5545994" y="-1470061"/>
                <a:ext cx="647700" cy="133350"/>
              </a:xfrm>
              <a:custGeom>
                <a:avLst/>
                <a:gdLst>
                  <a:gd name="connsiteX0" fmla="*/ 571500 w 647700"/>
                  <a:gd name="connsiteY0" fmla="*/ 0 h 133350"/>
                  <a:gd name="connsiteX1" fmla="*/ 571500 w 647700"/>
                  <a:gd name="connsiteY1" fmla="*/ 28575 h 133350"/>
                  <a:gd name="connsiteX2" fmla="*/ 504825 w 647700"/>
                  <a:gd name="connsiteY2" fmla="*/ 95250 h 133350"/>
                  <a:gd name="connsiteX3" fmla="*/ 438150 w 647700"/>
                  <a:gd name="connsiteY3" fmla="*/ 28575 h 133350"/>
                  <a:gd name="connsiteX4" fmla="*/ 438150 w 647700"/>
                  <a:gd name="connsiteY4" fmla="*/ 0 h 133350"/>
                  <a:gd name="connsiteX5" fmla="*/ 209550 w 647700"/>
                  <a:gd name="connsiteY5" fmla="*/ 0 h 133350"/>
                  <a:gd name="connsiteX6" fmla="*/ 209550 w 647700"/>
                  <a:gd name="connsiteY6" fmla="*/ 28575 h 133350"/>
                  <a:gd name="connsiteX7" fmla="*/ 142875 w 647700"/>
                  <a:gd name="connsiteY7" fmla="*/ 95250 h 133350"/>
                  <a:gd name="connsiteX8" fmla="*/ 76200 w 647700"/>
                  <a:gd name="connsiteY8" fmla="*/ 28575 h 133350"/>
                  <a:gd name="connsiteX9" fmla="*/ 76200 w 647700"/>
                  <a:gd name="connsiteY9" fmla="*/ 0 h 133350"/>
                  <a:gd name="connsiteX10" fmla="*/ 0 w 647700"/>
                  <a:gd name="connsiteY10" fmla="*/ 0 h 133350"/>
                  <a:gd name="connsiteX11" fmla="*/ 0 w 647700"/>
                  <a:gd name="connsiteY11" fmla="*/ 133350 h 133350"/>
                  <a:gd name="connsiteX12" fmla="*/ 647700 w 647700"/>
                  <a:gd name="connsiteY12" fmla="*/ 133350 h 133350"/>
                  <a:gd name="connsiteX13" fmla="*/ 647700 w 647700"/>
                  <a:gd name="connsiteY13" fmla="*/ 0 h 133350"/>
                  <a:gd name="connsiteX14" fmla="*/ 571500 w 647700"/>
                  <a:gd name="connsiteY14" fmla="*/ 0 h 133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47700" h="133350">
                    <a:moveTo>
                      <a:pt x="571500" y="0"/>
                    </a:moveTo>
                    <a:lnTo>
                      <a:pt x="571500" y="28575"/>
                    </a:lnTo>
                    <a:cubicBezTo>
                      <a:pt x="571500" y="65723"/>
                      <a:pt x="541973" y="95250"/>
                      <a:pt x="504825" y="95250"/>
                    </a:cubicBezTo>
                    <a:cubicBezTo>
                      <a:pt x="467678" y="95250"/>
                      <a:pt x="438150" y="65723"/>
                      <a:pt x="438150" y="28575"/>
                    </a:cubicBezTo>
                    <a:lnTo>
                      <a:pt x="438150" y="0"/>
                    </a:lnTo>
                    <a:lnTo>
                      <a:pt x="209550" y="0"/>
                    </a:lnTo>
                    <a:lnTo>
                      <a:pt x="209550" y="28575"/>
                    </a:lnTo>
                    <a:cubicBezTo>
                      <a:pt x="209550" y="65723"/>
                      <a:pt x="180023" y="95250"/>
                      <a:pt x="142875" y="95250"/>
                    </a:cubicBezTo>
                    <a:cubicBezTo>
                      <a:pt x="105728" y="95250"/>
                      <a:pt x="76200" y="65723"/>
                      <a:pt x="76200" y="28575"/>
                    </a:cubicBezTo>
                    <a:lnTo>
                      <a:pt x="76200" y="0"/>
                    </a:lnTo>
                    <a:lnTo>
                      <a:pt x="0" y="0"/>
                    </a:lnTo>
                    <a:lnTo>
                      <a:pt x="0" y="133350"/>
                    </a:lnTo>
                    <a:lnTo>
                      <a:pt x="647700" y="133350"/>
                    </a:lnTo>
                    <a:lnTo>
                      <a:pt x="647700" y="0"/>
                    </a:lnTo>
                    <a:lnTo>
                      <a:pt x="571500" y="0"/>
                    </a:lnTo>
                    <a:close/>
                  </a:path>
                </a:pathLst>
              </a:custGeom>
              <a:grpFill/>
              <a:ln w="9525" cap="flat">
                <a:noFill/>
                <a:prstDash val="solid"/>
                <a:miter/>
              </a:ln>
            </p:spPr>
            <p:txBody>
              <a:bodyPr rtlCol="0" anchor="ctr"/>
              <a:lstStyle/>
              <a:p>
                <a:endParaRPr lang="zh-CN" altLang="en-US">
                  <a:cs typeface="+mn-ea"/>
                  <a:sym typeface="+mn-lt"/>
                </a:endParaRPr>
              </a:p>
            </p:txBody>
          </p:sp>
        </p:grpSp>
        <p:sp>
          <p:nvSpPr>
            <p:cNvPr id="45" name="文本框 44"/>
            <p:cNvSpPr txBox="1"/>
            <p:nvPr/>
          </p:nvSpPr>
          <p:spPr>
            <a:xfrm>
              <a:off x="3680177" y="3880262"/>
              <a:ext cx="1583479" cy="338554"/>
            </a:xfrm>
            <a:prstGeom prst="rect">
              <a:avLst/>
            </a:prstGeom>
            <a:noFill/>
          </p:spPr>
          <p:txBody>
            <a:bodyPr wrap="square" rtlCol="0">
              <a:spAutoFit/>
            </a:bodyPr>
            <a:lstStyle/>
            <a:p>
              <a:r>
                <a:rPr kumimoji="1" lang="zh-CN" altLang="en-US" sz="1600" b="1" dirty="0" smtClean="0">
                  <a:solidFill>
                    <a:schemeClr val="bg1"/>
                  </a:solidFill>
                  <a:cs typeface="+mn-ea"/>
                  <a:sym typeface="+mn-lt"/>
                </a:rPr>
                <a:t>日期栏</a:t>
              </a:r>
              <a:endParaRPr kumimoji="1" lang="zh-CN" altLang="en-US" sz="1600" b="1" dirty="0">
                <a:solidFill>
                  <a:schemeClr val="bg1"/>
                </a:solidFill>
                <a:cs typeface="+mn-ea"/>
                <a:sym typeface="+mn-lt"/>
              </a:endParaRPr>
            </a:p>
          </p:txBody>
        </p:sp>
      </p:grpSp>
      <p:grpSp>
        <p:nvGrpSpPr>
          <p:cNvPr id="51" name="组合 50"/>
          <p:cNvGrpSpPr/>
          <p:nvPr/>
        </p:nvGrpSpPr>
        <p:grpSpPr>
          <a:xfrm>
            <a:off x="6219299" y="1592621"/>
            <a:ext cx="7672834" cy="1948040"/>
            <a:chOff x="891663" y="1351653"/>
            <a:chExt cx="7672834" cy="1948040"/>
          </a:xfrm>
        </p:grpSpPr>
        <p:cxnSp>
          <p:nvCxnSpPr>
            <p:cNvPr id="29" name="直线连接符 28"/>
            <p:cNvCxnSpPr/>
            <p:nvPr/>
          </p:nvCxnSpPr>
          <p:spPr>
            <a:xfrm>
              <a:off x="1095879" y="3299693"/>
              <a:ext cx="4960765" cy="0"/>
            </a:xfrm>
            <a:prstGeom prst="line">
              <a:avLst/>
            </a:prstGeom>
            <a:ln w="50800">
              <a:gradFill flip="none" rotWithShape="1">
                <a:gsLst>
                  <a:gs pos="0">
                    <a:srgbClr val="F2F8F8"/>
                  </a:gs>
                  <a:gs pos="100000">
                    <a:srgbClr val="F2F8F8">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891663" y="1351653"/>
              <a:ext cx="7672834" cy="1795391"/>
              <a:chOff x="1865107" y="830425"/>
              <a:chExt cx="7672834" cy="1795391"/>
            </a:xfrm>
          </p:grpSpPr>
          <p:sp>
            <p:nvSpPr>
              <p:cNvPr id="49" name="文本框 48"/>
              <p:cNvSpPr txBox="1"/>
              <p:nvPr/>
            </p:nvSpPr>
            <p:spPr>
              <a:xfrm>
                <a:off x="1865107" y="830425"/>
                <a:ext cx="7672834" cy="1446550"/>
              </a:xfrm>
              <a:prstGeom prst="rect">
                <a:avLst/>
              </a:prstGeom>
              <a:noFill/>
            </p:spPr>
            <p:txBody>
              <a:bodyPr wrap="square" rtlCol="0">
                <a:spAutoFit/>
              </a:bodyPr>
              <a:lstStyle/>
              <a:p>
                <a:r>
                  <a:rPr kumimoji="1" lang="zh-CN" altLang="en-US" sz="8800" b="1" dirty="0" smtClean="0">
                    <a:solidFill>
                      <a:schemeClr val="bg1"/>
                    </a:solidFill>
                    <a:latin typeface="思源宋体 CN Heavy" panose="02020900000000000000" pitchFamily="18" charset="-122"/>
                    <a:ea typeface="思源宋体 CN Heavy" panose="02020900000000000000" pitchFamily="18" charset="-122"/>
                    <a:cs typeface="+mn-ea"/>
                    <a:sym typeface="+mn-lt"/>
                  </a:rPr>
                  <a:t>感谢收看</a:t>
                </a:r>
                <a:endParaRPr kumimoji="1" lang="zh-CN" altLang="en-US" sz="8800" b="1" dirty="0">
                  <a:solidFill>
                    <a:schemeClr val="bg1"/>
                  </a:solidFill>
                  <a:latin typeface="思源宋体 CN Heavy" panose="02020900000000000000" pitchFamily="18" charset="-122"/>
                  <a:ea typeface="思源宋体 CN Heavy" panose="02020900000000000000" pitchFamily="18" charset="-122"/>
                  <a:cs typeface="+mn-ea"/>
                  <a:sym typeface="+mn-lt"/>
                </a:endParaRPr>
              </a:p>
            </p:txBody>
          </p:sp>
          <p:sp>
            <p:nvSpPr>
              <p:cNvPr id="50" name="文本框 49"/>
              <p:cNvSpPr txBox="1"/>
              <p:nvPr/>
            </p:nvSpPr>
            <p:spPr>
              <a:xfrm>
                <a:off x="1971787" y="2256484"/>
                <a:ext cx="6448928" cy="369332"/>
              </a:xfrm>
              <a:prstGeom prst="rect">
                <a:avLst/>
              </a:prstGeom>
              <a:noFill/>
            </p:spPr>
            <p:txBody>
              <a:bodyPr wrap="square" rtlCol="0">
                <a:spAutoFit/>
              </a:bodyPr>
              <a:lstStyle/>
              <a:p>
                <a:r>
                  <a:rPr kumimoji="1" lang="en-GB" altLang="zh-CN" i="1" dirty="0">
                    <a:solidFill>
                      <a:schemeClr val="bg1"/>
                    </a:solidFill>
                    <a:cs typeface="+mn-ea"/>
                    <a:sym typeface="+mn-lt"/>
                  </a:rPr>
                  <a:t>ENTERPRISE PROJECT MANAGEMENT</a:t>
                </a:r>
                <a:endParaRPr kumimoji="1" lang="zh-CN" altLang="en-US" i="1" dirty="0">
                  <a:solidFill>
                    <a:schemeClr val="bg1"/>
                  </a:solidFill>
                  <a:cs typeface="+mn-ea"/>
                  <a:sym typeface="+mn-lt"/>
                </a:endParaRPr>
              </a:p>
            </p:txBody>
          </p:sp>
        </p:grpSp>
      </p:gr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1605" y="717184"/>
            <a:ext cx="6858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p:tgtEl>
                                          <p:spTgt spid="51"/>
                                        </p:tgtEl>
                                        <p:attrNameLst>
                                          <p:attrName>ppt_x</p:attrName>
                                        </p:attrNameLst>
                                      </p:cBhvr>
                                      <p:tavLst>
                                        <p:tav tm="0">
                                          <p:val>
                                            <p:strVal val="#ppt_x-#ppt_w*1.125000"/>
                                          </p:val>
                                        </p:tav>
                                        <p:tav tm="100000">
                                          <p:val>
                                            <p:strVal val="#ppt_x"/>
                                          </p:val>
                                        </p:tav>
                                      </p:tavLst>
                                    </p:anim>
                                    <p:animEffect transition="in" filter="wipe(right)">
                                      <p:cBhvr>
                                        <p:cTn id="8" dur="500"/>
                                        <p:tgtEl>
                                          <p:spTgt spid="51"/>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46"/>
                                        </p:tgtEl>
                                        <p:attrNameLst>
                                          <p:attrName>style.visibility</p:attrName>
                                        </p:attrNameLst>
                                      </p:cBhvr>
                                      <p:to>
                                        <p:strVal val="visible"/>
                                      </p:to>
                                    </p:set>
                                    <p:anim calcmode="lin" valueType="num">
                                      <p:cBhvr additive="base">
                                        <p:cTn id="13" dur="500"/>
                                        <p:tgtEl>
                                          <p:spTgt spid="46"/>
                                        </p:tgtEl>
                                        <p:attrNameLst>
                                          <p:attrName>ppt_y</p:attrName>
                                        </p:attrNameLst>
                                      </p:cBhvr>
                                      <p:tavLst>
                                        <p:tav tm="0">
                                          <p:val>
                                            <p:strVal val="#ppt_y+#ppt_h*1.125000"/>
                                          </p:val>
                                        </p:tav>
                                        <p:tav tm="100000">
                                          <p:val>
                                            <p:strVal val="#ppt_y"/>
                                          </p:val>
                                        </p:tav>
                                      </p:tavLst>
                                    </p:anim>
                                    <p:animEffect transition="in" filter="wipe(up)">
                                      <p:cBhvr>
                                        <p:cTn id="14" dur="500"/>
                                        <p:tgtEl>
                                          <p:spTgt spid="46"/>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nodeType="click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500"/>
                                        <p:tgtEl>
                                          <p:spTgt spid="47"/>
                                        </p:tgtEl>
                                        <p:attrNameLst>
                                          <p:attrName>ppt_y</p:attrName>
                                        </p:attrNameLst>
                                      </p:cBhvr>
                                      <p:tavLst>
                                        <p:tav tm="0">
                                          <p:val>
                                            <p:strVal val="#ppt_y+#ppt_h*1.125000"/>
                                          </p:val>
                                        </p:tav>
                                        <p:tav tm="100000">
                                          <p:val>
                                            <p:strVal val="#ppt_y"/>
                                          </p:val>
                                        </p:tav>
                                      </p:tavLst>
                                    </p:anim>
                                    <p:animEffect transition="in" filter="wipe(up)">
                                      <p:cBhvr>
                                        <p:cTn id="20"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0" y="1807217"/>
            <a:ext cx="12192000" cy="3808326"/>
          </a:xfrm>
          <a:prstGeom prst="rect">
            <a:avLst/>
          </a:prstGeom>
          <a:solidFill>
            <a:srgbClr val="F2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grpSp>
        <p:nvGrpSpPr>
          <p:cNvPr id="22" name="组合 21"/>
          <p:cNvGrpSpPr/>
          <p:nvPr/>
        </p:nvGrpSpPr>
        <p:grpSpPr>
          <a:xfrm>
            <a:off x="1059168" y="2881754"/>
            <a:ext cx="6990279" cy="2043402"/>
            <a:chOff x="1059168" y="2881754"/>
            <a:chExt cx="6990279" cy="2043402"/>
          </a:xfrm>
        </p:grpSpPr>
        <p:sp>
          <p:nvSpPr>
            <p:cNvPr id="8" name="文本框 7"/>
            <p:cNvSpPr txBox="1"/>
            <p:nvPr/>
          </p:nvSpPr>
          <p:spPr>
            <a:xfrm>
              <a:off x="5490568" y="2881754"/>
              <a:ext cx="2558879" cy="1631216"/>
            </a:xfrm>
            <a:prstGeom prst="rect">
              <a:avLst/>
            </a:prstGeom>
            <a:noFill/>
          </p:spPr>
          <p:txBody>
            <a:bodyPr wrap="square" rtlCol="0">
              <a:spAutoFit/>
            </a:bodyPr>
            <a:lstStyle/>
            <a:p>
              <a:r>
                <a:rPr kumimoji="1" lang="en-US" altLang="zh-CN" sz="10000" b="1" dirty="0">
                  <a:solidFill>
                    <a:schemeClr val="accent1"/>
                  </a:solidFill>
                  <a:cs typeface="+mn-ea"/>
                  <a:sym typeface="+mn-lt"/>
                </a:rPr>
                <a:t>01</a:t>
              </a:r>
              <a:endParaRPr kumimoji="1" lang="zh-CN" altLang="en-US" sz="10000" b="1" dirty="0">
                <a:solidFill>
                  <a:schemeClr val="accent1"/>
                </a:solidFill>
                <a:cs typeface="+mn-ea"/>
                <a:sym typeface="+mn-lt"/>
              </a:endParaRPr>
            </a:p>
          </p:txBody>
        </p:sp>
        <p:grpSp>
          <p:nvGrpSpPr>
            <p:cNvPr id="2" name="组合 1"/>
            <p:cNvGrpSpPr/>
            <p:nvPr/>
          </p:nvGrpSpPr>
          <p:grpSpPr>
            <a:xfrm>
              <a:off x="1059168" y="2940197"/>
              <a:ext cx="2558879" cy="1538883"/>
              <a:chOff x="1059168" y="2902141"/>
              <a:chExt cx="2558879" cy="1538883"/>
            </a:xfrm>
          </p:grpSpPr>
          <p:sp>
            <p:nvSpPr>
              <p:cNvPr id="17" name="矩形 16"/>
              <p:cNvSpPr/>
              <p:nvPr/>
            </p:nvSpPr>
            <p:spPr>
              <a:xfrm>
                <a:off x="1059168" y="2902141"/>
                <a:ext cx="2558879" cy="1015663"/>
              </a:xfrm>
              <a:prstGeom prst="rect">
                <a:avLst/>
              </a:prstGeom>
            </p:spPr>
            <p:txBody>
              <a:bodyPr wrap="square">
                <a:spAutoFit/>
              </a:bodyPr>
              <a:lstStyle/>
              <a:p>
                <a:pPr defTabSz="914400" fontAlgn="base">
                  <a:spcBef>
                    <a:spcPct val="0"/>
                  </a:spcBef>
                  <a:spcAft>
                    <a:spcPct val="0"/>
                  </a:spcAft>
                  <a:defRPr/>
                </a:pPr>
                <a:r>
                  <a:rPr lang="zh-CN" altLang="en-US" sz="6000" b="1" kern="0" dirty="0">
                    <a:ln w="3175">
                      <a:noFill/>
                    </a:ln>
                    <a:solidFill>
                      <a:schemeClr val="tx1">
                        <a:lumMod val="85000"/>
                        <a:lumOff val="15000"/>
                      </a:schemeClr>
                    </a:solidFill>
                    <a:cs typeface="+mn-ea"/>
                    <a:sym typeface="+mn-lt"/>
                  </a:rPr>
                  <a:t>要素</a:t>
                </a:r>
                <a:endParaRPr lang="zh-CN" altLang="en-US" sz="6000" b="1" kern="0" dirty="0">
                  <a:ln w="3175">
                    <a:noFill/>
                  </a:ln>
                  <a:solidFill>
                    <a:schemeClr val="tx1">
                      <a:lumMod val="85000"/>
                      <a:lumOff val="15000"/>
                    </a:schemeClr>
                  </a:solidFill>
                  <a:cs typeface="+mn-ea"/>
                  <a:sym typeface="+mn-lt"/>
                </a:endParaRPr>
              </a:p>
            </p:txBody>
          </p:sp>
          <p:sp>
            <p:nvSpPr>
              <p:cNvPr id="18" name="文本框 17"/>
              <p:cNvSpPr txBox="1"/>
              <p:nvPr/>
            </p:nvSpPr>
            <p:spPr>
              <a:xfrm>
                <a:off x="1059168" y="3917804"/>
                <a:ext cx="2116760" cy="523220"/>
              </a:xfrm>
              <a:prstGeom prst="rect">
                <a:avLst/>
              </a:prstGeom>
              <a:noFill/>
            </p:spPr>
            <p:txBody>
              <a:bodyPr wrap="square" rtlCol="0">
                <a:spAutoFit/>
              </a:bodyPr>
              <a:lstStyle/>
              <a:p>
                <a:r>
                  <a:rPr kumimoji="1" lang="en-GB" altLang="zh-CN" sz="2800" i="1" dirty="0">
                    <a:solidFill>
                      <a:schemeClr val="tx1">
                        <a:lumMod val="65000"/>
                        <a:lumOff val="35000"/>
                      </a:schemeClr>
                    </a:solidFill>
                    <a:cs typeface="+mn-ea"/>
                    <a:sym typeface="+mn-lt"/>
                  </a:rPr>
                  <a:t>Element</a:t>
                </a:r>
                <a:endParaRPr kumimoji="1" lang="zh-CN" altLang="en-US" sz="2800" i="1" dirty="0">
                  <a:solidFill>
                    <a:schemeClr val="tx1">
                      <a:lumMod val="65000"/>
                      <a:lumOff val="35000"/>
                    </a:schemeClr>
                  </a:solidFill>
                  <a:cs typeface="+mn-ea"/>
                  <a:sym typeface="+mn-lt"/>
                </a:endParaRPr>
              </a:p>
            </p:txBody>
          </p:sp>
        </p:grpSp>
        <p:sp>
          <p:nvSpPr>
            <p:cNvPr id="19" name="文本框 18"/>
            <p:cNvSpPr txBox="1"/>
            <p:nvPr/>
          </p:nvSpPr>
          <p:spPr>
            <a:xfrm>
              <a:off x="1059168" y="4555824"/>
              <a:ext cx="6448928" cy="369332"/>
            </a:xfrm>
            <a:prstGeom prst="rect">
              <a:avLst/>
            </a:prstGeom>
            <a:noFill/>
          </p:spPr>
          <p:txBody>
            <a:bodyPr wrap="square" rtlCol="0">
              <a:spAutoFit/>
            </a:bodyPr>
            <a:lstStyle/>
            <a:p>
              <a:r>
                <a:rPr kumimoji="1" lang="en-GB" altLang="zh-CN" i="1" dirty="0">
                  <a:solidFill>
                    <a:schemeClr val="tx1">
                      <a:lumMod val="65000"/>
                      <a:lumOff val="35000"/>
                    </a:schemeClr>
                  </a:solidFill>
                  <a:cs typeface="+mn-ea"/>
                  <a:sym typeface="+mn-lt"/>
                </a:rPr>
                <a:t>ENTERPRISE PROJECT MANAGEMENT</a:t>
              </a:r>
              <a:endParaRPr kumimoji="1" lang="zh-CN" altLang="en-US" i="1" dirty="0">
                <a:solidFill>
                  <a:schemeClr val="tx1">
                    <a:lumMod val="65000"/>
                    <a:lumOff val="35000"/>
                  </a:schemeClr>
                </a:solidFill>
                <a:cs typeface="+mn-ea"/>
                <a:sym typeface="+mn-lt"/>
              </a:endParaRPr>
            </a:p>
          </p:txBody>
        </p:sp>
      </p:gr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932687" y="19028"/>
            <a:ext cx="6858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ppt_x"/>
                                          </p:val>
                                        </p:tav>
                                        <p:tav tm="100000">
                                          <p:val>
                                            <p:strVal val="#ppt_x"/>
                                          </p:val>
                                        </p:tav>
                                      </p:tavLst>
                                    </p:anim>
                                    <p:anim calcmode="lin" valueType="num">
                                      <p:cBhvr additive="base">
                                        <p:cTn id="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02942" y="1961039"/>
            <a:ext cx="4003298" cy="4707249"/>
          </a:xfrm>
          <a:prstGeom prst="rect">
            <a:avLst/>
          </a:prstGeom>
        </p:spPr>
      </p:pic>
      <p:grpSp>
        <p:nvGrpSpPr>
          <p:cNvPr id="2" name="组合 1"/>
          <p:cNvGrpSpPr/>
          <p:nvPr/>
        </p:nvGrpSpPr>
        <p:grpSpPr>
          <a:xfrm>
            <a:off x="506413" y="519113"/>
            <a:ext cx="2303530" cy="951547"/>
            <a:chOff x="874713" y="2980284"/>
            <a:chExt cx="2303530" cy="951547"/>
          </a:xfrm>
        </p:grpSpPr>
        <p:sp>
          <p:nvSpPr>
            <p:cNvPr id="3" name="圆角矩形 2"/>
            <p:cNvSpPr/>
            <p:nvPr/>
          </p:nvSpPr>
          <p:spPr>
            <a:xfrm>
              <a:off x="874713" y="2980284"/>
              <a:ext cx="2303530" cy="951547"/>
            </a:xfrm>
            <a:prstGeom prst="roundRect">
              <a:avLst>
                <a:gd name="adj" fmla="val 8228"/>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4" name="文本框 3"/>
            <p:cNvSpPr txBox="1"/>
            <p:nvPr/>
          </p:nvSpPr>
          <p:spPr>
            <a:xfrm>
              <a:off x="1075357" y="3118476"/>
              <a:ext cx="682417" cy="707886"/>
            </a:xfrm>
            <a:prstGeom prst="rect">
              <a:avLst/>
            </a:prstGeom>
            <a:noFill/>
          </p:spPr>
          <p:txBody>
            <a:bodyPr wrap="square" rtlCol="0">
              <a:spAutoFit/>
            </a:bodyPr>
            <a:lstStyle/>
            <a:p>
              <a:r>
                <a:rPr kumimoji="1" lang="en-US" altLang="zh-CN" sz="4000" b="1" dirty="0">
                  <a:solidFill>
                    <a:schemeClr val="accent1"/>
                  </a:solidFill>
                  <a:cs typeface="+mn-ea"/>
                  <a:sym typeface="+mn-lt"/>
                </a:rPr>
                <a:t>01</a:t>
              </a:r>
              <a:endParaRPr kumimoji="1" lang="zh-CN" altLang="en-US" sz="4000" b="1" dirty="0">
                <a:solidFill>
                  <a:schemeClr val="accent1"/>
                </a:solidFill>
                <a:cs typeface="+mn-ea"/>
                <a:sym typeface="+mn-lt"/>
              </a:endParaRPr>
            </a:p>
          </p:txBody>
        </p:sp>
        <p:sp>
          <p:nvSpPr>
            <p:cNvPr id="5" name="矩形 4"/>
            <p:cNvSpPr/>
            <p:nvPr/>
          </p:nvSpPr>
          <p:spPr>
            <a:xfrm>
              <a:off x="1762191" y="3137903"/>
              <a:ext cx="1110016" cy="400110"/>
            </a:xfrm>
            <a:prstGeom prst="rect">
              <a:avLst/>
            </a:prstGeom>
          </p:spPr>
          <p:txBody>
            <a:bodyPr wrap="square">
              <a:spAutoFit/>
            </a:bodyPr>
            <a:lstStyle/>
            <a:p>
              <a:pPr defTabSz="914400" fontAlgn="base">
                <a:spcBef>
                  <a:spcPct val="0"/>
                </a:spcBef>
                <a:spcAft>
                  <a:spcPct val="0"/>
                </a:spcAft>
                <a:defRPr/>
              </a:pPr>
              <a:r>
                <a:rPr lang="zh-CN" altLang="en-US" sz="2000" b="1" kern="0" dirty="0">
                  <a:ln w="3175">
                    <a:noFill/>
                  </a:ln>
                  <a:solidFill>
                    <a:schemeClr val="tx1">
                      <a:lumMod val="85000"/>
                      <a:lumOff val="15000"/>
                    </a:schemeClr>
                  </a:solidFill>
                  <a:cs typeface="+mn-ea"/>
                  <a:sym typeface="+mn-lt"/>
                </a:rPr>
                <a:t>要素</a:t>
              </a:r>
              <a:endParaRPr lang="zh-CN" altLang="en-US" sz="2000" b="1" kern="0" dirty="0">
                <a:ln w="3175">
                  <a:noFill/>
                </a:ln>
                <a:solidFill>
                  <a:schemeClr val="tx1">
                    <a:lumMod val="85000"/>
                    <a:lumOff val="15000"/>
                  </a:schemeClr>
                </a:solidFill>
                <a:cs typeface="+mn-ea"/>
                <a:sym typeface="+mn-lt"/>
              </a:endParaRPr>
            </a:p>
          </p:txBody>
        </p:sp>
        <p:sp>
          <p:nvSpPr>
            <p:cNvPr id="6" name="文本框 5"/>
            <p:cNvSpPr txBox="1"/>
            <p:nvPr/>
          </p:nvSpPr>
          <p:spPr>
            <a:xfrm>
              <a:off x="1757774" y="3557440"/>
              <a:ext cx="1420469" cy="307777"/>
            </a:xfrm>
            <a:prstGeom prst="rect">
              <a:avLst/>
            </a:prstGeom>
            <a:noFill/>
          </p:spPr>
          <p:txBody>
            <a:bodyPr wrap="square" rtlCol="0">
              <a:spAutoFit/>
            </a:bodyPr>
            <a:lstStyle/>
            <a:p>
              <a:r>
                <a:rPr kumimoji="1" lang="en-GB" altLang="zh-CN" sz="1400" i="1" dirty="0">
                  <a:solidFill>
                    <a:schemeClr val="tx1">
                      <a:lumMod val="65000"/>
                      <a:lumOff val="35000"/>
                    </a:schemeClr>
                  </a:solidFill>
                  <a:cs typeface="+mn-ea"/>
                  <a:sym typeface="+mn-lt"/>
                </a:rPr>
                <a:t>Element</a:t>
              </a:r>
              <a:endParaRPr kumimoji="1" lang="zh-CN" altLang="en-US" sz="1400" i="1" dirty="0">
                <a:solidFill>
                  <a:schemeClr val="tx1">
                    <a:lumMod val="65000"/>
                    <a:lumOff val="35000"/>
                  </a:schemeClr>
                </a:solidFill>
                <a:cs typeface="+mn-ea"/>
                <a:sym typeface="+mn-lt"/>
              </a:endParaRPr>
            </a:p>
          </p:txBody>
        </p:sp>
      </p:grpSp>
      <p:sp>
        <p:nvSpPr>
          <p:cNvPr id="8" name="文本框 7"/>
          <p:cNvSpPr txBox="1"/>
          <p:nvPr/>
        </p:nvSpPr>
        <p:spPr>
          <a:xfrm>
            <a:off x="3633137" y="3245898"/>
            <a:ext cx="2463909" cy="830997"/>
          </a:xfrm>
          <a:prstGeom prst="rect">
            <a:avLst/>
          </a:prstGeom>
          <a:noFill/>
        </p:spPr>
        <p:txBody>
          <a:bodyPr wrap="square" rtlCol="0">
            <a:spAutoFit/>
          </a:bodyPr>
          <a:lstStyle/>
          <a:p>
            <a:pPr algn="ctr"/>
            <a:r>
              <a:rPr kumimoji="1" lang="zh-CN" altLang="en-US" sz="2400" b="1" dirty="0">
                <a:solidFill>
                  <a:schemeClr val="tx1">
                    <a:lumMod val="85000"/>
                    <a:lumOff val="15000"/>
                  </a:schemeClr>
                </a:solidFill>
                <a:cs typeface="+mn-ea"/>
                <a:sym typeface="+mn-lt"/>
              </a:rPr>
              <a:t>企业项目管理 </a:t>
            </a:r>
            <a:endParaRPr kumimoji="1" lang="en-US" altLang="zh-CN" sz="2400" b="1" dirty="0">
              <a:solidFill>
                <a:schemeClr val="tx1">
                  <a:lumMod val="85000"/>
                  <a:lumOff val="15000"/>
                </a:schemeClr>
              </a:solidFill>
              <a:cs typeface="+mn-ea"/>
              <a:sym typeface="+mn-lt"/>
            </a:endParaRPr>
          </a:p>
          <a:p>
            <a:pPr algn="ctr"/>
            <a:r>
              <a:rPr lang="zh-CN" altLang="en-US" sz="2400" b="1" kern="0" dirty="0">
                <a:ln w="3175">
                  <a:noFill/>
                </a:ln>
                <a:solidFill>
                  <a:schemeClr val="accent1"/>
                </a:solidFill>
                <a:cs typeface="+mn-ea"/>
                <a:sym typeface="+mn-lt"/>
              </a:rPr>
              <a:t>要素</a:t>
            </a:r>
            <a:endParaRPr lang="zh-CN" altLang="en-US" sz="2400" b="1" kern="0" dirty="0">
              <a:ln w="3175">
                <a:noFill/>
              </a:ln>
              <a:solidFill>
                <a:schemeClr val="accent1"/>
              </a:solidFill>
              <a:cs typeface="+mn-ea"/>
              <a:sym typeface="+mn-lt"/>
            </a:endParaRPr>
          </a:p>
        </p:txBody>
      </p:sp>
      <p:sp>
        <p:nvSpPr>
          <p:cNvPr id="11" name="左大括号 10"/>
          <p:cNvSpPr/>
          <p:nvPr/>
        </p:nvSpPr>
        <p:spPr>
          <a:xfrm>
            <a:off x="6040630" y="1760678"/>
            <a:ext cx="457200" cy="3649509"/>
          </a:xfrm>
          <a:prstGeom prst="leftBrace">
            <a:avLst>
              <a:gd name="adj1" fmla="val 37090"/>
              <a:gd name="adj2" fmla="val 50000"/>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cs typeface="+mn-ea"/>
              <a:sym typeface="+mn-lt"/>
            </a:endParaRPr>
          </a:p>
        </p:txBody>
      </p:sp>
      <p:grpSp>
        <p:nvGrpSpPr>
          <p:cNvPr id="14" name="组合 13"/>
          <p:cNvGrpSpPr/>
          <p:nvPr/>
        </p:nvGrpSpPr>
        <p:grpSpPr>
          <a:xfrm>
            <a:off x="6595309" y="2186203"/>
            <a:ext cx="3218121" cy="558801"/>
            <a:chOff x="2446079" y="4178299"/>
            <a:chExt cx="3218121" cy="558801"/>
          </a:xfrm>
        </p:grpSpPr>
        <p:sp>
          <p:nvSpPr>
            <p:cNvPr id="9" name="矩形 8"/>
            <p:cNvSpPr/>
            <p:nvPr/>
          </p:nvSpPr>
          <p:spPr>
            <a:xfrm>
              <a:off x="2611178" y="4306850"/>
              <a:ext cx="2887921" cy="307777"/>
            </a:xfrm>
            <a:prstGeom prst="rect">
              <a:avLst/>
            </a:prstGeom>
          </p:spPr>
          <p:txBody>
            <a:bodyPr wrap="square">
              <a:spAutoFit/>
            </a:bodyPr>
            <a:lstStyle/>
            <a:p>
              <a:pPr algn="ctr" defTabSz="914400" fontAlgn="base">
                <a:spcBef>
                  <a:spcPct val="0"/>
                </a:spcBef>
                <a:spcAft>
                  <a:spcPct val="0"/>
                </a:spcAft>
                <a:defRPr/>
              </a:pPr>
              <a:r>
                <a:rPr lang="zh-CN" altLang="en-US" sz="1400" kern="0" dirty="0">
                  <a:ln w="3175">
                    <a:noFill/>
                  </a:ln>
                  <a:solidFill>
                    <a:schemeClr val="tx1">
                      <a:lumMod val="85000"/>
                      <a:lumOff val="15000"/>
                    </a:schemeClr>
                  </a:solidFill>
                  <a:cs typeface="+mn-ea"/>
                  <a:sym typeface="+mn-lt"/>
                </a:rPr>
                <a:t>全体成员的共同努力与密切配合</a:t>
              </a:r>
              <a:endParaRPr lang="zh-CN" altLang="en-US" sz="1400" kern="0" dirty="0">
                <a:ln w="3175">
                  <a:noFill/>
                </a:ln>
                <a:solidFill>
                  <a:schemeClr val="tx1">
                    <a:lumMod val="85000"/>
                    <a:lumOff val="15000"/>
                  </a:schemeClr>
                </a:solidFill>
                <a:cs typeface="+mn-ea"/>
                <a:sym typeface="+mn-lt"/>
              </a:endParaRPr>
            </a:p>
          </p:txBody>
        </p:sp>
        <p:sp>
          <p:nvSpPr>
            <p:cNvPr id="12" name="圆角矩形 11"/>
            <p:cNvSpPr/>
            <p:nvPr/>
          </p:nvSpPr>
          <p:spPr>
            <a:xfrm>
              <a:off x="2446079" y="4178299"/>
              <a:ext cx="3218121" cy="558801"/>
            </a:xfrm>
            <a:prstGeom prst="roundRect">
              <a:avLst>
                <a:gd name="adj" fmla="val 50000"/>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cs typeface="+mn-ea"/>
                <a:sym typeface="+mn-lt"/>
              </a:endParaRPr>
            </a:p>
          </p:txBody>
        </p:sp>
      </p:grpSp>
      <p:grpSp>
        <p:nvGrpSpPr>
          <p:cNvPr id="15" name="组合 14"/>
          <p:cNvGrpSpPr/>
          <p:nvPr/>
        </p:nvGrpSpPr>
        <p:grpSpPr>
          <a:xfrm>
            <a:off x="6591471" y="4182029"/>
            <a:ext cx="2006194" cy="558801"/>
            <a:chOff x="6210707" y="4178299"/>
            <a:chExt cx="2006194" cy="558801"/>
          </a:xfrm>
        </p:grpSpPr>
        <p:sp>
          <p:nvSpPr>
            <p:cNvPr id="10" name="矩形 9"/>
            <p:cNvSpPr/>
            <p:nvPr/>
          </p:nvSpPr>
          <p:spPr>
            <a:xfrm>
              <a:off x="6500093" y="4303810"/>
              <a:ext cx="1427421" cy="307777"/>
            </a:xfrm>
            <a:prstGeom prst="rect">
              <a:avLst/>
            </a:prstGeom>
          </p:spPr>
          <p:txBody>
            <a:bodyPr wrap="square">
              <a:spAutoFit/>
            </a:bodyPr>
            <a:lstStyle/>
            <a:p>
              <a:pPr algn="ctr" defTabSz="914400" fontAlgn="base">
                <a:spcBef>
                  <a:spcPct val="0"/>
                </a:spcBef>
                <a:spcAft>
                  <a:spcPct val="0"/>
                </a:spcAft>
                <a:defRPr/>
              </a:pPr>
              <a:r>
                <a:rPr lang="zh-CN" altLang="en-US" sz="1400" kern="0" dirty="0">
                  <a:ln w="3175">
                    <a:noFill/>
                  </a:ln>
                  <a:solidFill>
                    <a:schemeClr val="tx1">
                      <a:lumMod val="85000"/>
                      <a:lumOff val="15000"/>
                    </a:schemeClr>
                  </a:solidFill>
                  <a:cs typeface="+mn-ea"/>
                  <a:sym typeface="+mn-lt"/>
                </a:rPr>
                <a:t>制定计划</a:t>
              </a:r>
              <a:endParaRPr lang="zh-CN" altLang="en-US" sz="1400" kern="0" dirty="0">
                <a:ln w="3175">
                  <a:noFill/>
                </a:ln>
                <a:solidFill>
                  <a:schemeClr val="tx1">
                    <a:lumMod val="85000"/>
                    <a:lumOff val="15000"/>
                  </a:schemeClr>
                </a:solidFill>
                <a:cs typeface="+mn-ea"/>
                <a:sym typeface="+mn-lt"/>
              </a:endParaRPr>
            </a:p>
          </p:txBody>
        </p:sp>
        <p:sp>
          <p:nvSpPr>
            <p:cNvPr id="13" name="圆角矩形 12"/>
            <p:cNvSpPr/>
            <p:nvPr/>
          </p:nvSpPr>
          <p:spPr>
            <a:xfrm>
              <a:off x="6210707" y="4178299"/>
              <a:ext cx="2006194" cy="558801"/>
            </a:xfrm>
            <a:prstGeom prst="roundRect">
              <a:avLst>
                <a:gd name="adj" fmla="val 50000"/>
              </a:avLst>
            </a:pr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cs typeface="+mn-ea"/>
                <a:sym typeface="+mn-lt"/>
              </a:endParaRPr>
            </a:p>
          </p:txBody>
        </p:sp>
      </p:grpSp>
      <p:sp>
        <p:nvSpPr>
          <p:cNvPr id="16" name="左大括号 15"/>
          <p:cNvSpPr/>
          <p:nvPr/>
        </p:nvSpPr>
        <p:spPr>
          <a:xfrm>
            <a:off x="8775217" y="3352787"/>
            <a:ext cx="457200" cy="2134782"/>
          </a:xfrm>
          <a:prstGeom prst="leftBrace">
            <a:avLst>
              <a:gd name="adj1" fmla="val 34636"/>
              <a:gd name="adj2" fmla="val 50000"/>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zh-CN" altLang="en-US">
              <a:cs typeface="+mn-ea"/>
              <a:sym typeface="+mn-lt"/>
            </a:endParaRPr>
          </a:p>
        </p:txBody>
      </p:sp>
      <p:grpSp>
        <p:nvGrpSpPr>
          <p:cNvPr id="17" name="组合 16"/>
          <p:cNvGrpSpPr/>
          <p:nvPr/>
        </p:nvGrpSpPr>
        <p:grpSpPr>
          <a:xfrm>
            <a:off x="9409969" y="3613105"/>
            <a:ext cx="2006194" cy="558801"/>
            <a:chOff x="6210707" y="4178299"/>
            <a:chExt cx="2006194" cy="558801"/>
          </a:xfrm>
        </p:grpSpPr>
        <p:sp>
          <p:nvSpPr>
            <p:cNvPr id="18" name="矩形 17"/>
            <p:cNvSpPr/>
            <p:nvPr/>
          </p:nvSpPr>
          <p:spPr>
            <a:xfrm>
              <a:off x="6371967" y="4303810"/>
              <a:ext cx="1683674" cy="307777"/>
            </a:xfrm>
            <a:prstGeom prst="rect">
              <a:avLst/>
            </a:prstGeom>
          </p:spPr>
          <p:txBody>
            <a:bodyPr wrap="square">
              <a:spAutoFit/>
            </a:bodyPr>
            <a:lstStyle/>
            <a:p>
              <a:pPr algn="ctr" defTabSz="914400" fontAlgn="base">
                <a:spcBef>
                  <a:spcPct val="0"/>
                </a:spcBef>
                <a:spcAft>
                  <a:spcPct val="0"/>
                </a:spcAft>
                <a:defRPr/>
              </a:pPr>
              <a:r>
                <a:rPr lang="zh-CN" altLang="en-US" sz="1400" kern="0" dirty="0">
                  <a:ln w="3175">
                    <a:noFill/>
                  </a:ln>
                  <a:solidFill>
                    <a:schemeClr val="tx1">
                      <a:lumMod val="85000"/>
                      <a:lumOff val="15000"/>
                    </a:schemeClr>
                  </a:solidFill>
                  <a:cs typeface="+mn-ea"/>
                  <a:sym typeface="+mn-lt"/>
                </a:rPr>
                <a:t>需要思考的问题</a:t>
              </a:r>
              <a:endParaRPr lang="zh-CN" altLang="en-US" sz="1400" kern="0" dirty="0">
                <a:ln w="3175">
                  <a:noFill/>
                </a:ln>
                <a:solidFill>
                  <a:schemeClr val="tx1">
                    <a:lumMod val="85000"/>
                    <a:lumOff val="15000"/>
                  </a:schemeClr>
                </a:solidFill>
                <a:cs typeface="+mn-ea"/>
                <a:sym typeface="+mn-lt"/>
              </a:endParaRPr>
            </a:p>
          </p:txBody>
        </p:sp>
        <p:sp>
          <p:nvSpPr>
            <p:cNvPr id="19" name="圆角矩形 18"/>
            <p:cNvSpPr/>
            <p:nvPr/>
          </p:nvSpPr>
          <p:spPr>
            <a:xfrm>
              <a:off x="6210707" y="4178299"/>
              <a:ext cx="2006194" cy="558801"/>
            </a:xfrm>
            <a:prstGeom prst="roundRect">
              <a:avLst>
                <a:gd name="adj" fmla="val 50000"/>
              </a:avLst>
            </a:pr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cs typeface="+mn-ea"/>
                <a:sym typeface="+mn-lt"/>
              </a:endParaRPr>
            </a:p>
          </p:txBody>
        </p:sp>
      </p:grpSp>
      <p:grpSp>
        <p:nvGrpSpPr>
          <p:cNvPr id="20" name="组合 19"/>
          <p:cNvGrpSpPr/>
          <p:nvPr/>
        </p:nvGrpSpPr>
        <p:grpSpPr>
          <a:xfrm>
            <a:off x="9406128" y="4719527"/>
            <a:ext cx="2006194" cy="558801"/>
            <a:chOff x="6210707" y="4178299"/>
            <a:chExt cx="2006194" cy="558801"/>
          </a:xfrm>
        </p:grpSpPr>
        <p:sp>
          <p:nvSpPr>
            <p:cNvPr id="21" name="矩形 20"/>
            <p:cNvSpPr/>
            <p:nvPr/>
          </p:nvSpPr>
          <p:spPr>
            <a:xfrm>
              <a:off x="6371967" y="4303810"/>
              <a:ext cx="1683674" cy="307777"/>
            </a:xfrm>
            <a:prstGeom prst="rect">
              <a:avLst/>
            </a:prstGeom>
          </p:spPr>
          <p:txBody>
            <a:bodyPr wrap="square">
              <a:spAutoFit/>
            </a:bodyPr>
            <a:lstStyle/>
            <a:p>
              <a:pPr algn="ctr" defTabSz="914400" fontAlgn="base">
                <a:spcBef>
                  <a:spcPct val="0"/>
                </a:spcBef>
                <a:spcAft>
                  <a:spcPct val="0"/>
                </a:spcAft>
                <a:defRPr/>
              </a:pPr>
              <a:r>
                <a:rPr lang="zh-CN" altLang="en-US" sz="1400" kern="0" dirty="0">
                  <a:ln w="3175">
                    <a:noFill/>
                  </a:ln>
                  <a:solidFill>
                    <a:schemeClr val="tx1">
                      <a:lumMod val="85000"/>
                      <a:lumOff val="15000"/>
                    </a:schemeClr>
                  </a:solidFill>
                  <a:cs typeface="+mn-ea"/>
                  <a:sym typeface="+mn-lt"/>
                </a:rPr>
                <a:t>如何制定计划</a:t>
              </a:r>
              <a:endParaRPr lang="zh-CN" altLang="en-US" sz="1400" kern="0" dirty="0">
                <a:ln w="3175">
                  <a:noFill/>
                </a:ln>
                <a:solidFill>
                  <a:schemeClr val="tx1">
                    <a:lumMod val="85000"/>
                    <a:lumOff val="15000"/>
                  </a:schemeClr>
                </a:solidFill>
                <a:cs typeface="+mn-ea"/>
                <a:sym typeface="+mn-lt"/>
              </a:endParaRPr>
            </a:p>
          </p:txBody>
        </p:sp>
        <p:sp>
          <p:nvSpPr>
            <p:cNvPr id="22" name="圆角矩形 21"/>
            <p:cNvSpPr/>
            <p:nvPr/>
          </p:nvSpPr>
          <p:spPr>
            <a:xfrm>
              <a:off x="6210707" y="4178299"/>
              <a:ext cx="2006194" cy="558801"/>
            </a:xfrm>
            <a:prstGeom prst="roundRect">
              <a:avLst>
                <a:gd name="adj" fmla="val 50000"/>
              </a:avLst>
            </a:prstGeom>
            <a:noFill/>
            <a:ln w="190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cs typeface="+mn-ea"/>
                <a:sym typeface="+mn-lt"/>
              </a:endParaRPr>
            </a:p>
          </p:txBody>
        </p:sp>
      </p:grpSp>
      <p:sp>
        <p:nvSpPr>
          <p:cNvPr id="23" name="矩形 22"/>
          <p:cNvSpPr/>
          <p:nvPr/>
        </p:nvSpPr>
        <p:spPr>
          <a:xfrm rot="1250284">
            <a:off x="2051192" y="2538820"/>
            <a:ext cx="1412566" cy="830997"/>
          </a:xfrm>
          <a:prstGeom prst="rect">
            <a:avLst/>
          </a:prstGeom>
        </p:spPr>
        <p:txBody>
          <a:bodyPr wrap="none">
            <a:spAutoFit/>
          </a:bodyPr>
          <a:lstStyle/>
          <a:p>
            <a:pPr algn="ctr"/>
            <a:r>
              <a:rPr lang="zh-CN" altLang="en-US" sz="4800" b="1" kern="0" dirty="0">
                <a:ln w="3175">
                  <a:noFill/>
                </a:ln>
                <a:solidFill>
                  <a:schemeClr val="accent1"/>
                </a:solidFill>
                <a:latin typeface="思源宋体 CN Heavy" panose="02020900000000000000" pitchFamily="18" charset="-122"/>
                <a:ea typeface="思源宋体 CN Heavy" panose="02020900000000000000" pitchFamily="18" charset="-122"/>
                <a:cs typeface="+mn-ea"/>
                <a:sym typeface="+mn-lt"/>
              </a:rPr>
              <a:t>要素</a:t>
            </a:r>
            <a:endParaRPr lang="zh-CN" altLang="en-US" sz="4800" b="1" kern="0" dirty="0">
              <a:ln w="3175">
                <a:noFill/>
              </a:ln>
              <a:solidFill>
                <a:schemeClr val="accent1"/>
              </a:solidFill>
              <a:latin typeface="思源宋体 CN Heavy" panose="02020900000000000000" pitchFamily="18" charset="-122"/>
              <a:ea typeface="思源宋体 CN Heavy" panose="02020900000000000000" pitchFamily="18"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42"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arn(outHorizontal)">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8"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p:tgtEl>
                                          <p:spTgt spid="14"/>
                                        </p:tgtEl>
                                        <p:attrNameLst>
                                          <p:attrName>ppt_x</p:attrName>
                                        </p:attrNameLst>
                                      </p:cBhvr>
                                      <p:tavLst>
                                        <p:tav tm="0">
                                          <p:val>
                                            <p:strVal val="#ppt_x-#ppt_w*1.125000"/>
                                          </p:val>
                                        </p:tav>
                                        <p:tav tm="100000">
                                          <p:val>
                                            <p:strVal val="#ppt_x"/>
                                          </p:val>
                                        </p:tav>
                                      </p:tavLst>
                                    </p:anim>
                                    <p:animEffect transition="in" filter="wipe(right)">
                                      <p:cBhvr>
                                        <p:cTn id="25" dur="500"/>
                                        <p:tgtEl>
                                          <p:spTgt spid="14"/>
                                        </p:tgtEl>
                                      </p:cBhvr>
                                    </p:animEffect>
                                  </p:childTnLst>
                                </p:cTn>
                              </p:par>
                              <p:par>
                                <p:cTn id="26" presetID="12" presetClass="entr" presetSubtype="8" fill="hold" nodeType="with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500"/>
                                        <p:tgtEl>
                                          <p:spTgt spid="15"/>
                                        </p:tgtEl>
                                        <p:attrNameLst>
                                          <p:attrName>ppt_x</p:attrName>
                                        </p:attrNameLst>
                                      </p:cBhvr>
                                      <p:tavLst>
                                        <p:tav tm="0">
                                          <p:val>
                                            <p:strVal val="#ppt_x-#ppt_w*1.125000"/>
                                          </p:val>
                                        </p:tav>
                                        <p:tav tm="100000">
                                          <p:val>
                                            <p:strVal val="#ppt_x"/>
                                          </p:val>
                                        </p:tav>
                                      </p:tavLst>
                                    </p:anim>
                                    <p:animEffect transition="in" filter="wipe(right)">
                                      <p:cBhvr>
                                        <p:cTn id="29" dur="500"/>
                                        <p:tgtEl>
                                          <p:spTgt spid="15"/>
                                        </p:tgtEl>
                                      </p:cBhvr>
                                    </p:animEffect>
                                  </p:childTnLst>
                                </p:cTn>
                              </p:par>
                            </p:childTnLst>
                          </p:cTn>
                        </p:par>
                      </p:childTnLst>
                    </p:cTn>
                  </p:par>
                  <p:par>
                    <p:cTn id="30" fill="hold">
                      <p:stCondLst>
                        <p:cond delay="indefinite"/>
                      </p:stCondLst>
                      <p:childTnLst>
                        <p:par>
                          <p:cTn id="31" fill="hold">
                            <p:stCondLst>
                              <p:cond delay="0"/>
                            </p:stCondLst>
                            <p:childTnLst>
                              <p:par>
                                <p:cTn id="32" presetID="16" presetClass="entr" presetSubtype="42" fill="hold" grpId="0" nodeType="click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barn(outHorizontal)">
                                      <p:cBhvr>
                                        <p:cTn id="34" dur="500"/>
                                        <p:tgtEl>
                                          <p:spTgt spid="16"/>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8" fill="hold" nodeType="click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p:tgtEl>
                                          <p:spTgt spid="17"/>
                                        </p:tgtEl>
                                        <p:attrNameLst>
                                          <p:attrName>ppt_x</p:attrName>
                                        </p:attrNameLst>
                                      </p:cBhvr>
                                      <p:tavLst>
                                        <p:tav tm="0">
                                          <p:val>
                                            <p:strVal val="#ppt_x-#ppt_w*1.125000"/>
                                          </p:val>
                                        </p:tav>
                                        <p:tav tm="100000">
                                          <p:val>
                                            <p:strVal val="#ppt_x"/>
                                          </p:val>
                                        </p:tav>
                                      </p:tavLst>
                                    </p:anim>
                                    <p:animEffect transition="in" filter="wipe(right)">
                                      <p:cBhvr>
                                        <p:cTn id="40" dur="500"/>
                                        <p:tgtEl>
                                          <p:spTgt spid="17"/>
                                        </p:tgtEl>
                                      </p:cBhvr>
                                    </p:animEffect>
                                  </p:childTnLst>
                                </p:cTn>
                              </p:par>
                              <p:par>
                                <p:cTn id="41" presetID="12" presetClass="entr" presetSubtype="8" fill="hold" nodeType="with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additive="base">
                                        <p:cTn id="43" dur="500"/>
                                        <p:tgtEl>
                                          <p:spTgt spid="20"/>
                                        </p:tgtEl>
                                        <p:attrNameLst>
                                          <p:attrName>ppt_x</p:attrName>
                                        </p:attrNameLst>
                                      </p:cBhvr>
                                      <p:tavLst>
                                        <p:tav tm="0">
                                          <p:val>
                                            <p:strVal val="#ppt_x-#ppt_w*1.125000"/>
                                          </p:val>
                                        </p:tav>
                                        <p:tav tm="100000">
                                          <p:val>
                                            <p:strVal val="#ppt_x"/>
                                          </p:val>
                                        </p:tav>
                                      </p:tavLst>
                                    </p:anim>
                                    <p:animEffect transition="in" filter="wipe(right)">
                                      <p:cBhvr>
                                        <p:cTn id="4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animBg="1"/>
      <p:bldP spid="1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06413" y="519113"/>
            <a:ext cx="2303530" cy="951547"/>
            <a:chOff x="874713" y="2980284"/>
            <a:chExt cx="2303530" cy="951547"/>
          </a:xfrm>
        </p:grpSpPr>
        <p:sp>
          <p:nvSpPr>
            <p:cNvPr id="8" name="圆角矩形 7"/>
            <p:cNvSpPr/>
            <p:nvPr/>
          </p:nvSpPr>
          <p:spPr>
            <a:xfrm>
              <a:off x="874713" y="2980284"/>
              <a:ext cx="2303530" cy="951547"/>
            </a:xfrm>
            <a:prstGeom prst="roundRect">
              <a:avLst>
                <a:gd name="adj" fmla="val 8228"/>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9" name="文本框 8"/>
            <p:cNvSpPr txBox="1"/>
            <p:nvPr/>
          </p:nvSpPr>
          <p:spPr>
            <a:xfrm>
              <a:off x="1075357" y="3118476"/>
              <a:ext cx="682417" cy="707886"/>
            </a:xfrm>
            <a:prstGeom prst="rect">
              <a:avLst/>
            </a:prstGeom>
            <a:noFill/>
          </p:spPr>
          <p:txBody>
            <a:bodyPr wrap="square" rtlCol="0">
              <a:spAutoFit/>
            </a:bodyPr>
            <a:lstStyle/>
            <a:p>
              <a:r>
                <a:rPr kumimoji="1" lang="en-US" altLang="zh-CN" sz="4000" b="1" dirty="0">
                  <a:solidFill>
                    <a:schemeClr val="accent1"/>
                  </a:solidFill>
                  <a:cs typeface="+mn-ea"/>
                  <a:sym typeface="+mn-lt"/>
                </a:rPr>
                <a:t>01</a:t>
              </a:r>
              <a:endParaRPr kumimoji="1" lang="zh-CN" altLang="en-US" sz="4000" b="1" dirty="0">
                <a:solidFill>
                  <a:schemeClr val="accent1"/>
                </a:solidFill>
                <a:cs typeface="+mn-ea"/>
                <a:sym typeface="+mn-lt"/>
              </a:endParaRPr>
            </a:p>
          </p:txBody>
        </p:sp>
        <p:sp>
          <p:nvSpPr>
            <p:cNvPr id="10" name="矩形 9"/>
            <p:cNvSpPr/>
            <p:nvPr/>
          </p:nvSpPr>
          <p:spPr>
            <a:xfrm>
              <a:off x="1762191" y="3137903"/>
              <a:ext cx="1110016" cy="400110"/>
            </a:xfrm>
            <a:prstGeom prst="rect">
              <a:avLst/>
            </a:prstGeom>
          </p:spPr>
          <p:txBody>
            <a:bodyPr wrap="square">
              <a:spAutoFit/>
            </a:bodyPr>
            <a:lstStyle/>
            <a:p>
              <a:pPr defTabSz="914400" fontAlgn="base">
                <a:spcBef>
                  <a:spcPct val="0"/>
                </a:spcBef>
                <a:spcAft>
                  <a:spcPct val="0"/>
                </a:spcAft>
                <a:defRPr/>
              </a:pPr>
              <a:r>
                <a:rPr lang="zh-CN" altLang="en-US" sz="2000" b="1" kern="0" dirty="0">
                  <a:ln w="3175">
                    <a:noFill/>
                  </a:ln>
                  <a:solidFill>
                    <a:schemeClr val="tx1">
                      <a:lumMod val="85000"/>
                      <a:lumOff val="15000"/>
                    </a:schemeClr>
                  </a:solidFill>
                  <a:cs typeface="+mn-ea"/>
                  <a:sym typeface="+mn-lt"/>
                </a:rPr>
                <a:t>要素</a:t>
              </a:r>
              <a:endParaRPr lang="zh-CN" altLang="en-US" sz="2000" b="1" kern="0" dirty="0">
                <a:ln w="3175">
                  <a:noFill/>
                </a:ln>
                <a:solidFill>
                  <a:schemeClr val="tx1">
                    <a:lumMod val="85000"/>
                    <a:lumOff val="15000"/>
                  </a:schemeClr>
                </a:solidFill>
                <a:cs typeface="+mn-ea"/>
                <a:sym typeface="+mn-lt"/>
              </a:endParaRPr>
            </a:p>
          </p:txBody>
        </p:sp>
        <p:sp>
          <p:nvSpPr>
            <p:cNvPr id="11" name="文本框 10"/>
            <p:cNvSpPr txBox="1"/>
            <p:nvPr/>
          </p:nvSpPr>
          <p:spPr>
            <a:xfrm>
              <a:off x="1757774" y="3557440"/>
              <a:ext cx="1420469" cy="307777"/>
            </a:xfrm>
            <a:prstGeom prst="rect">
              <a:avLst/>
            </a:prstGeom>
            <a:noFill/>
          </p:spPr>
          <p:txBody>
            <a:bodyPr wrap="square" rtlCol="0">
              <a:spAutoFit/>
            </a:bodyPr>
            <a:lstStyle/>
            <a:p>
              <a:r>
                <a:rPr kumimoji="1" lang="en-GB" altLang="zh-CN" sz="1400" i="1" dirty="0">
                  <a:solidFill>
                    <a:schemeClr val="tx1">
                      <a:lumMod val="65000"/>
                      <a:lumOff val="35000"/>
                    </a:schemeClr>
                  </a:solidFill>
                  <a:cs typeface="+mn-ea"/>
                  <a:sym typeface="+mn-lt"/>
                </a:rPr>
                <a:t>Element</a:t>
              </a:r>
              <a:endParaRPr kumimoji="1" lang="zh-CN" altLang="en-US" sz="1400" i="1" dirty="0">
                <a:solidFill>
                  <a:schemeClr val="tx1">
                    <a:lumMod val="65000"/>
                    <a:lumOff val="35000"/>
                  </a:schemeClr>
                </a:solidFill>
                <a:cs typeface="+mn-ea"/>
                <a:sym typeface="+mn-lt"/>
              </a:endParaRPr>
            </a:p>
          </p:txBody>
        </p:sp>
      </p:grpSp>
      <p:sp>
        <p:nvSpPr>
          <p:cNvPr id="12" name="矩形 11"/>
          <p:cNvSpPr/>
          <p:nvPr/>
        </p:nvSpPr>
        <p:spPr>
          <a:xfrm>
            <a:off x="874713" y="2484341"/>
            <a:ext cx="10269023" cy="1384995"/>
          </a:xfrm>
          <a:prstGeom prst="rect">
            <a:avLst/>
          </a:prstGeom>
        </p:spPr>
        <p:txBody>
          <a:bodyPr wrap="square">
            <a:spAutoFit/>
          </a:bodyPr>
          <a:lstStyle/>
          <a:p>
            <a:pPr defTabSz="914400" fontAlgn="base">
              <a:lnSpc>
                <a:spcPct val="150000"/>
              </a:lnSpc>
              <a:spcBef>
                <a:spcPct val="0"/>
              </a:spcBef>
              <a:spcAft>
                <a:spcPct val="0"/>
              </a:spcAft>
              <a:defRPr/>
            </a:pPr>
            <a:r>
              <a:rPr lang="zh-CN" altLang="en-US" sz="1400" kern="0" dirty="0">
                <a:ln w="3175">
                  <a:noFill/>
                </a:ln>
                <a:solidFill>
                  <a:schemeClr val="tx1">
                    <a:lumMod val="85000"/>
                    <a:lumOff val="15000"/>
                  </a:schemeClr>
                </a:solidFill>
                <a:cs typeface="+mn-ea"/>
                <a:sym typeface="+mn-lt"/>
              </a:rPr>
              <a:t>确定远景企业项目管理的成功需要全体成员的共同努力与密切配合。远景为企业员工确立了共同的目标，指明了努力的方向。</a:t>
            </a:r>
            <a:endParaRPr lang="en-US" altLang="zh-CN" sz="1400" kern="0" dirty="0">
              <a:ln w="3175">
                <a:noFill/>
              </a:ln>
              <a:solidFill>
                <a:schemeClr val="tx1">
                  <a:lumMod val="85000"/>
                  <a:lumOff val="15000"/>
                </a:schemeClr>
              </a:solidFill>
              <a:cs typeface="+mn-ea"/>
              <a:sym typeface="+mn-lt"/>
            </a:endParaRPr>
          </a:p>
          <a:p>
            <a:pPr defTabSz="914400" fontAlgn="base">
              <a:lnSpc>
                <a:spcPct val="150000"/>
              </a:lnSpc>
              <a:spcBef>
                <a:spcPct val="0"/>
              </a:spcBef>
              <a:spcAft>
                <a:spcPct val="0"/>
              </a:spcAft>
              <a:defRPr/>
            </a:pPr>
            <a:endParaRPr lang="zh-CN" altLang="en-US" sz="1400" kern="0" dirty="0">
              <a:ln w="3175">
                <a:noFill/>
              </a:ln>
              <a:solidFill>
                <a:schemeClr val="tx1">
                  <a:lumMod val="85000"/>
                  <a:lumOff val="15000"/>
                </a:schemeClr>
              </a:solidFill>
              <a:cs typeface="+mn-ea"/>
              <a:sym typeface="+mn-lt"/>
            </a:endParaRPr>
          </a:p>
          <a:p>
            <a:pPr defTabSz="914400" fontAlgn="base">
              <a:lnSpc>
                <a:spcPct val="150000"/>
              </a:lnSpc>
              <a:spcBef>
                <a:spcPct val="0"/>
              </a:spcBef>
              <a:spcAft>
                <a:spcPct val="0"/>
              </a:spcAft>
              <a:defRPr/>
            </a:pPr>
            <a:r>
              <a:rPr lang="zh-CN" altLang="en-US" sz="1400" kern="0" dirty="0">
                <a:ln w="3175">
                  <a:noFill/>
                </a:ln>
                <a:solidFill>
                  <a:schemeClr val="tx1">
                    <a:lumMod val="85000"/>
                    <a:lumOff val="15000"/>
                  </a:schemeClr>
                </a:solidFill>
                <a:cs typeface="+mn-ea"/>
                <a:sym typeface="+mn-lt"/>
              </a:rPr>
              <a:t>确定企业的商业目标确定项目管理系统在功能与性能方面的需求充分认识到实施企业项目管理对企业员工、业务流程以及组织结构的影响明确企业在项目管理成熟度方面的现状与目标</a:t>
            </a:r>
            <a:endParaRPr lang="zh-CN" altLang="en-US" sz="1400" kern="0" dirty="0">
              <a:ln w="3175">
                <a:noFill/>
              </a:ln>
              <a:solidFill>
                <a:schemeClr val="tx1">
                  <a:lumMod val="85000"/>
                  <a:lumOff val="15000"/>
                </a:schemeClr>
              </a:solidFill>
              <a:cs typeface="+mn-ea"/>
              <a:sym typeface="+mn-lt"/>
            </a:endParaRPr>
          </a:p>
        </p:txBody>
      </p:sp>
      <p:grpSp>
        <p:nvGrpSpPr>
          <p:cNvPr id="19" name="组合 18"/>
          <p:cNvGrpSpPr/>
          <p:nvPr/>
        </p:nvGrpSpPr>
        <p:grpSpPr>
          <a:xfrm>
            <a:off x="874713" y="1768415"/>
            <a:ext cx="4566153" cy="558801"/>
            <a:chOff x="874713" y="1942347"/>
            <a:chExt cx="4566153" cy="558801"/>
          </a:xfrm>
        </p:grpSpPr>
        <p:grpSp>
          <p:nvGrpSpPr>
            <p:cNvPr id="13" name="组合 12"/>
            <p:cNvGrpSpPr/>
            <p:nvPr/>
          </p:nvGrpSpPr>
          <p:grpSpPr>
            <a:xfrm>
              <a:off x="1416973" y="1942347"/>
              <a:ext cx="4023893" cy="558801"/>
              <a:chOff x="2446079" y="4178299"/>
              <a:chExt cx="3218121" cy="558801"/>
            </a:xfrm>
          </p:grpSpPr>
          <p:sp>
            <p:nvSpPr>
              <p:cNvPr id="14" name="矩形 13"/>
              <p:cNvSpPr/>
              <p:nvPr/>
            </p:nvSpPr>
            <p:spPr>
              <a:xfrm>
                <a:off x="2611178" y="4306850"/>
                <a:ext cx="2887921" cy="307777"/>
              </a:xfrm>
              <a:prstGeom prst="rect">
                <a:avLst/>
              </a:prstGeom>
            </p:spPr>
            <p:txBody>
              <a:bodyPr wrap="square">
                <a:spAutoFit/>
              </a:bodyPr>
              <a:lstStyle/>
              <a:p>
                <a:pPr algn="ctr" defTabSz="914400" fontAlgn="base">
                  <a:spcBef>
                    <a:spcPct val="0"/>
                  </a:spcBef>
                  <a:spcAft>
                    <a:spcPct val="0"/>
                  </a:spcAft>
                  <a:defRPr/>
                </a:pPr>
                <a:r>
                  <a:rPr lang="zh-CN" altLang="en-US" sz="1400" kern="0" dirty="0">
                    <a:ln w="3175">
                      <a:noFill/>
                    </a:ln>
                    <a:solidFill>
                      <a:schemeClr val="tx1">
                        <a:lumMod val="85000"/>
                        <a:lumOff val="15000"/>
                      </a:schemeClr>
                    </a:solidFill>
                    <a:cs typeface="+mn-ea"/>
                    <a:sym typeface="+mn-lt"/>
                  </a:rPr>
                  <a:t>全体成员的共同努力与密切配合</a:t>
                </a:r>
                <a:endParaRPr lang="zh-CN" altLang="en-US" sz="1400" kern="0" dirty="0">
                  <a:ln w="3175">
                    <a:noFill/>
                  </a:ln>
                  <a:solidFill>
                    <a:schemeClr val="tx1">
                      <a:lumMod val="85000"/>
                      <a:lumOff val="15000"/>
                    </a:schemeClr>
                  </a:solidFill>
                  <a:cs typeface="+mn-ea"/>
                  <a:sym typeface="+mn-lt"/>
                </a:endParaRPr>
              </a:p>
            </p:txBody>
          </p:sp>
          <p:sp>
            <p:nvSpPr>
              <p:cNvPr id="15" name="圆角矩形 14"/>
              <p:cNvSpPr/>
              <p:nvPr/>
            </p:nvSpPr>
            <p:spPr>
              <a:xfrm>
                <a:off x="2446079" y="4178299"/>
                <a:ext cx="3218121" cy="558801"/>
              </a:xfrm>
              <a:prstGeom prst="roundRect">
                <a:avLst>
                  <a:gd name="adj" fmla="val 11364"/>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cs typeface="+mn-ea"/>
                  <a:sym typeface="+mn-lt"/>
                </a:endParaRPr>
              </a:p>
            </p:txBody>
          </p:sp>
        </p:grpSp>
        <p:grpSp>
          <p:nvGrpSpPr>
            <p:cNvPr id="16" name="组合 15"/>
            <p:cNvGrpSpPr/>
            <p:nvPr/>
          </p:nvGrpSpPr>
          <p:grpSpPr>
            <a:xfrm>
              <a:off x="874713" y="1942347"/>
              <a:ext cx="1084523" cy="558801"/>
              <a:chOff x="2446079" y="4178299"/>
              <a:chExt cx="1084523" cy="558801"/>
            </a:xfrm>
          </p:grpSpPr>
          <p:sp>
            <p:nvSpPr>
              <p:cNvPr id="18" name="圆角矩形 17"/>
              <p:cNvSpPr/>
              <p:nvPr/>
            </p:nvSpPr>
            <p:spPr>
              <a:xfrm>
                <a:off x="2446079" y="4178299"/>
                <a:ext cx="1084523" cy="558801"/>
              </a:xfrm>
              <a:prstGeom prst="roundRect">
                <a:avLst>
                  <a:gd name="adj" fmla="val 15909"/>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cs typeface="+mn-ea"/>
                  <a:sym typeface="+mn-lt"/>
                </a:endParaRPr>
              </a:p>
            </p:txBody>
          </p:sp>
          <p:sp>
            <p:nvSpPr>
              <p:cNvPr id="17" name="矩形 16"/>
              <p:cNvSpPr/>
              <p:nvPr/>
            </p:nvSpPr>
            <p:spPr>
              <a:xfrm>
                <a:off x="2661978" y="4306850"/>
                <a:ext cx="652723" cy="307777"/>
              </a:xfrm>
              <a:prstGeom prst="rect">
                <a:avLst/>
              </a:prstGeom>
            </p:spPr>
            <p:txBody>
              <a:bodyPr wrap="square">
                <a:spAutoFit/>
              </a:bodyPr>
              <a:lstStyle/>
              <a:p>
                <a:pPr algn="ctr" defTabSz="914400" fontAlgn="base">
                  <a:spcBef>
                    <a:spcPct val="0"/>
                  </a:spcBef>
                  <a:spcAft>
                    <a:spcPct val="0"/>
                  </a:spcAft>
                  <a:defRPr/>
                </a:pPr>
                <a:r>
                  <a:rPr lang="en-US" altLang="zh-CN" sz="1400" b="1" kern="0" dirty="0">
                    <a:ln w="3175">
                      <a:noFill/>
                    </a:ln>
                    <a:solidFill>
                      <a:schemeClr val="bg1"/>
                    </a:solidFill>
                    <a:cs typeface="+mn-ea"/>
                    <a:sym typeface="+mn-lt"/>
                  </a:rPr>
                  <a:t>01</a:t>
                </a:r>
                <a:endParaRPr lang="zh-CN" altLang="en-US" sz="1400" b="1" kern="0" dirty="0">
                  <a:ln w="3175">
                    <a:noFill/>
                  </a:ln>
                  <a:solidFill>
                    <a:schemeClr val="bg1"/>
                  </a:solidFill>
                  <a:cs typeface="+mn-ea"/>
                  <a:sym typeface="+mn-lt"/>
                </a:endParaRPr>
              </a:p>
            </p:txBody>
          </p:sp>
        </p:grpSp>
      </p:grpSp>
      <p:grpSp>
        <p:nvGrpSpPr>
          <p:cNvPr id="41" name="组合 40"/>
          <p:cNvGrpSpPr/>
          <p:nvPr/>
        </p:nvGrpSpPr>
        <p:grpSpPr>
          <a:xfrm>
            <a:off x="1023269" y="4307981"/>
            <a:ext cx="8422313" cy="1453750"/>
            <a:chOff x="1048265" y="4227589"/>
            <a:chExt cx="8422313" cy="1453750"/>
          </a:xfrm>
        </p:grpSpPr>
        <p:grpSp>
          <p:nvGrpSpPr>
            <p:cNvPr id="24" name="组合 23"/>
            <p:cNvGrpSpPr/>
            <p:nvPr/>
          </p:nvGrpSpPr>
          <p:grpSpPr>
            <a:xfrm>
              <a:off x="1048265" y="4227589"/>
              <a:ext cx="2571235" cy="1453750"/>
              <a:chOff x="1048265" y="4227589"/>
              <a:chExt cx="2571235" cy="1358064"/>
            </a:xfrm>
          </p:grpSpPr>
          <p:sp>
            <p:nvSpPr>
              <p:cNvPr id="21" name="圆角矩形 20"/>
              <p:cNvSpPr/>
              <p:nvPr/>
            </p:nvSpPr>
            <p:spPr>
              <a:xfrm>
                <a:off x="1048265" y="4227589"/>
                <a:ext cx="2571235" cy="1358064"/>
              </a:xfrm>
              <a:prstGeom prst="roundRect">
                <a:avLst>
                  <a:gd name="adj" fmla="val 8156"/>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22" name="文本框 21"/>
              <p:cNvSpPr txBox="1"/>
              <p:nvPr/>
            </p:nvSpPr>
            <p:spPr>
              <a:xfrm>
                <a:off x="1201072" y="4706566"/>
                <a:ext cx="2265619" cy="373775"/>
              </a:xfrm>
              <a:prstGeom prst="rect">
                <a:avLst/>
              </a:prstGeom>
              <a:noFill/>
            </p:spPr>
            <p:txBody>
              <a:bodyPr wrap="square" rtlCol="0">
                <a:spAutoFit/>
              </a:bodyPr>
              <a:lstStyle/>
              <a:p>
                <a:pPr algn="ctr"/>
                <a:r>
                  <a:rPr kumimoji="1" lang="zh-CN" altLang="en-US" sz="2000" b="1" dirty="0">
                    <a:solidFill>
                      <a:schemeClr val="bg1"/>
                    </a:solidFill>
                    <a:cs typeface="+mn-ea"/>
                    <a:sym typeface="+mn-lt"/>
                  </a:rPr>
                  <a:t>企业项目管理 </a:t>
                </a:r>
                <a:endParaRPr kumimoji="1" lang="en-US" altLang="zh-CN" sz="2000" b="1" dirty="0">
                  <a:solidFill>
                    <a:schemeClr val="bg1"/>
                  </a:solidFill>
                  <a:cs typeface="+mn-ea"/>
                  <a:sym typeface="+mn-lt"/>
                </a:endParaRPr>
              </a:p>
            </p:txBody>
          </p:sp>
        </p:grpSp>
        <p:grpSp>
          <p:nvGrpSpPr>
            <p:cNvPr id="26" name="组合 25"/>
            <p:cNvGrpSpPr/>
            <p:nvPr/>
          </p:nvGrpSpPr>
          <p:grpSpPr>
            <a:xfrm>
              <a:off x="3772307" y="4227589"/>
              <a:ext cx="2571235" cy="649211"/>
              <a:chOff x="1048265" y="4227589"/>
              <a:chExt cx="2571235" cy="1358064"/>
            </a:xfrm>
          </p:grpSpPr>
          <p:sp>
            <p:nvSpPr>
              <p:cNvPr id="27" name="圆角矩形 26"/>
              <p:cNvSpPr/>
              <p:nvPr/>
            </p:nvSpPr>
            <p:spPr>
              <a:xfrm>
                <a:off x="1048265" y="4227589"/>
                <a:ext cx="2571235" cy="1358064"/>
              </a:xfrm>
              <a:prstGeom prst="roundRect">
                <a:avLst>
                  <a:gd name="adj" fmla="val 17937"/>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28" name="文本框 27"/>
              <p:cNvSpPr txBox="1"/>
              <p:nvPr/>
            </p:nvSpPr>
            <p:spPr>
              <a:xfrm>
                <a:off x="1201072" y="4552515"/>
                <a:ext cx="2265619" cy="708210"/>
              </a:xfrm>
              <a:prstGeom prst="rect">
                <a:avLst/>
              </a:prstGeom>
              <a:noFill/>
            </p:spPr>
            <p:txBody>
              <a:bodyPr wrap="square" rtlCol="0">
                <a:spAutoFit/>
              </a:bodyPr>
              <a:lstStyle/>
              <a:p>
                <a:pPr algn="ctr"/>
                <a:r>
                  <a:rPr kumimoji="1" lang="zh-CN" altLang="en-US" sz="1600" b="1" dirty="0">
                    <a:solidFill>
                      <a:schemeClr val="accent1"/>
                    </a:solidFill>
                    <a:cs typeface="+mn-ea"/>
                    <a:sym typeface="+mn-lt"/>
                  </a:rPr>
                  <a:t>能干的员工</a:t>
                </a:r>
                <a:endParaRPr kumimoji="1" lang="en-US" altLang="zh-CN" sz="1600" b="1" dirty="0">
                  <a:solidFill>
                    <a:schemeClr val="accent1"/>
                  </a:solidFill>
                  <a:cs typeface="+mn-ea"/>
                  <a:sym typeface="+mn-lt"/>
                </a:endParaRPr>
              </a:p>
            </p:txBody>
          </p:sp>
        </p:grpSp>
        <p:grpSp>
          <p:nvGrpSpPr>
            <p:cNvPr id="32" name="组合 31"/>
            <p:cNvGrpSpPr/>
            <p:nvPr/>
          </p:nvGrpSpPr>
          <p:grpSpPr>
            <a:xfrm>
              <a:off x="6899343" y="4227589"/>
              <a:ext cx="2571235" cy="649211"/>
              <a:chOff x="1048265" y="4227589"/>
              <a:chExt cx="2571235" cy="1358064"/>
            </a:xfrm>
          </p:grpSpPr>
          <p:sp>
            <p:nvSpPr>
              <p:cNvPr id="33" name="圆角矩形 32"/>
              <p:cNvSpPr/>
              <p:nvPr/>
            </p:nvSpPr>
            <p:spPr>
              <a:xfrm>
                <a:off x="1048265" y="4227589"/>
                <a:ext cx="2571235" cy="1358064"/>
              </a:xfrm>
              <a:prstGeom prst="roundRect">
                <a:avLst>
                  <a:gd name="adj" fmla="val 17937"/>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34" name="文本框 33"/>
              <p:cNvSpPr txBox="1"/>
              <p:nvPr/>
            </p:nvSpPr>
            <p:spPr>
              <a:xfrm>
                <a:off x="1201072" y="4552515"/>
                <a:ext cx="2265619" cy="708210"/>
              </a:xfrm>
              <a:prstGeom prst="rect">
                <a:avLst/>
              </a:prstGeom>
              <a:noFill/>
            </p:spPr>
            <p:txBody>
              <a:bodyPr wrap="square" rtlCol="0">
                <a:spAutoFit/>
              </a:bodyPr>
              <a:lstStyle/>
              <a:p>
                <a:pPr algn="ctr"/>
                <a:r>
                  <a:rPr kumimoji="1" lang="zh-CN" altLang="en-US" sz="1600" b="1" dirty="0">
                    <a:solidFill>
                      <a:schemeClr val="accent1"/>
                    </a:solidFill>
                    <a:cs typeface="+mn-ea"/>
                    <a:sym typeface="+mn-lt"/>
                  </a:rPr>
                  <a:t>标准的流程</a:t>
                </a:r>
                <a:endParaRPr kumimoji="1" lang="en-US" altLang="zh-CN" sz="1600" b="1" dirty="0">
                  <a:solidFill>
                    <a:schemeClr val="accent1"/>
                  </a:solidFill>
                  <a:cs typeface="+mn-ea"/>
                  <a:sym typeface="+mn-lt"/>
                </a:endParaRPr>
              </a:p>
            </p:txBody>
          </p:sp>
        </p:grpSp>
        <p:grpSp>
          <p:nvGrpSpPr>
            <p:cNvPr id="35" name="组合 34"/>
            <p:cNvGrpSpPr/>
            <p:nvPr/>
          </p:nvGrpSpPr>
          <p:grpSpPr>
            <a:xfrm>
              <a:off x="3772307" y="5032128"/>
              <a:ext cx="2571235" cy="649211"/>
              <a:chOff x="1048265" y="4227589"/>
              <a:chExt cx="2571235" cy="1358064"/>
            </a:xfrm>
          </p:grpSpPr>
          <p:sp>
            <p:nvSpPr>
              <p:cNvPr id="36" name="圆角矩形 35"/>
              <p:cNvSpPr/>
              <p:nvPr/>
            </p:nvSpPr>
            <p:spPr>
              <a:xfrm>
                <a:off x="1048265" y="4227589"/>
                <a:ext cx="2571235" cy="1358064"/>
              </a:xfrm>
              <a:prstGeom prst="roundRect">
                <a:avLst>
                  <a:gd name="adj" fmla="val 17937"/>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37" name="文本框 36"/>
              <p:cNvSpPr txBox="1"/>
              <p:nvPr/>
            </p:nvSpPr>
            <p:spPr>
              <a:xfrm>
                <a:off x="1201072" y="4552515"/>
                <a:ext cx="2265619" cy="708210"/>
              </a:xfrm>
              <a:prstGeom prst="rect">
                <a:avLst/>
              </a:prstGeom>
              <a:noFill/>
            </p:spPr>
            <p:txBody>
              <a:bodyPr wrap="square" rtlCol="0">
                <a:spAutoFit/>
              </a:bodyPr>
              <a:lstStyle/>
              <a:p>
                <a:pPr algn="ctr"/>
                <a:r>
                  <a:rPr kumimoji="1" lang="zh-CN" altLang="en-US" sz="1600" b="1" dirty="0">
                    <a:solidFill>
                      <a:schemeClr val="accent1"/>
                    </a:solidFill>
                    <a:cs typeface="+mn-ea"/>
                    <a:sym typeface="+mn-lt"/>
                  </a:rPr>
                  <a:t>扁平的组织</a:t>
                </a:r>
                <a:endParaRPr kumimoji="1" lang="en-US" altLang="zh-CN" sz="1600" b="1" dirty="0">
                  <a:solidFill>
                    <a:schemeClr val="accent1"/>
                  </a:solidFill>
                  <a:cs typeface="+mn-ea"/>
                  <a:sym typeface="+mn-lt"/>
                </a:endParaRPr>
              </a:p>
            </p:txBody>
          </p:sp>
        </p:grpSp>
        <p:grpSp>
          <p:nvGrpSpPr>
            <p:cNvPr id="38" name="组合 37"/>
            <p:cNvGrpSpPr/>
            <p:nvPr/>
          </p:nvGrpSpPr>
          <p:grpSpPr>
            <a:xfrm>
              <a:off x="6899343" y="5032128"/>
              <a:ext cx="2571235" cy="649211"/>
              <a:chOff x="1048265" y="4227589"/>
              <a:chExt cx="2571235" cy="1358064"/>
            </a:xfrm>
          </p:grpSpPr>
          <p:sp>
            <p:nvSpPr>
              <p:cNvPr id="39" name="圆角矩形 38"/>
              <p:cNvSpPr/>
              <p:nvPr/>
            </p:nvSpPr>
            <p:spPr>
              <a:xfrm>
                <a:off x="1048265" y="4227589"/>
                <a:ext cx="2571235" cy="1358064"/>
              </a:xfrm>
              <a:prstGeom prst="roundRect">
                <a:avLst>
                  <a:gd name="adj" fmla="val 17937"/>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40" name="文本框 39"/>
              <p:cNvSpPr txBox="1"/>
              <p:nvPr/>
            </p:nvSpPr>
            <p:spPr>
              <a:xfrm>
                <a:off x="1201072" y="4552515"/>
                <a:ext cx="2265619" cy="708210"/>
              </a:xfrm>
              <a:prstGeom prst="rect">
                <a:avLst/>
              </a:prstGeom>
              <a:noFill/>
            </p:spPr>
            <p:txBody>
              <a:bodyPr wrap="square" rtlCol="0">
                <a:spAutoFit/>
              </a:bodyPr>
              <a:lstStyle/>
              <a:p>
                <a:pPr algn="ctr"/>
                <a:r>
                  <a:rPr kumimoji="1" lang="zh-CN" altLang="en-US" sz="1600" b="1" dirty="0">
                    <a:solidFill>
                      <a:schemeClr val="accent1"/>
                    </a:solidFill>
                    <a:cs typeface="+mn-ea"/>
                    <a:sym typeface="+mn-lt"/>
                  </a:rPr>
                  <a:t>强大的技术</a:t>
                </a:r>
                <a:endParaRPr kumimoji="1" lang="en-US" altLang="zh-CN" sz="1600" b="1" dirty="0">
                  <a:solidFill>
                    <a:schemeClr val="accent1"/>
                  </a:solidFill>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p:tgtEl>
                                          <p:spTgt spid="12"/>
                                        </p:tgtEl>
                                        <p:attrNameLst>
                                          <p:attrName>ppt_y</p:attrName>
                                        </p:attrNameLst>
                                      </p:cBhvr>
                                      <p:tavLst>
                                        <p:tav tm="0">
                                          <p:val>
                                            <p:strVal val="#ppt_y+#ppt_h*1.125000"/>
                                          </p:val>
                                        </p:tav>
                                        <p:tav tm="100000">
                                          <p:val>
                                            <p:strVal val="#ppt_y"/>
                                          </p:val>
                                        </p:tav>
                                      </p:tavLst>
                                    </p:anim>
                                    <p:animEffect transition="in" filter="wipe(up)">
                                      <p:cBhvr>
                                        <p:cTn id="14" dur="500"/>
                                        <p:tgtEl>
                                          <p:spTgt spid="12"/>
                                        </p:tgtEl>
                                      </p:cBhvr>
                                    </p:animEffect>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19"/>
                                        </p:tgtEl>
                                        <p:attrNameLst>
                                          <p:attrName>style.visibility</p:attrName>
                                        </p:attrNameLst>
                                      </p:cBhvr>
                                      <p:to>
                                        <p:strVal val="visible"/>
                                      </p:to>
                                    </p:set>
                                    <p:anim calcmode="lin" valueType="num">
                                      <p:cBhvr additive="base">
                                        <p:cTn id="19" dur="500" fill="hold"/>
                                        <p:tgtEl>
                                          <p:spTgt spid="19"/>
                                        </p:tgtEl>
                                        <p:attrNameLst>
                                          <p:attrName>ppt_x</p:attrName>
                                        </p:attrNameLst>
                                      </p:cBhvr>
                                      <p:tavLst>
                                        <p:tav tm="0">
                                          <p:val>
                                            <p:strVal val="0-#ppt_w/2"/>
                                          </p:val>
                                        </p:tav>
                                        <p:tav tm="100000">
                                          <p:val>
                                            <p:strVal val="#ppt_x"/>
                                          </p:val>
                                        </p:tav>
                                      </p:tavLst>
                                    </p:anim>
                                    <p:anim calcmode="lin" valueType="num">
                                      <p:cBhvr additive="base">
                                        <p:cTn id="20"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41"/>
                                        </p:tgtEl>
                                        <p:attrNameLst>
                                          <p:attrName>style.visibility</p:attrName>
                                        </p:attrNameLst>
                                      </p:cBhvr>
                                      <p:to>
                                        <p:strVal val="visible"/>
                                      </p:to>
                                    </p:set>
                                    <p:anim calcmode="lin" valueType="num">
                                      <p:cBhvr additive="base">
                                        <p:cTn id="25" dur="500" fill="hold"/>
                                        <p:tgtEl>
                                          <p:spTgt spid="41"/>
                                        </p:tgtEl>
                                        <p:attrNameLst>
                                          <p:attrName>ppt_x</p:attrName>
                                        </p:attrNameLst>
                                      </p:cBhvr>
                                      <p:tavLst>
                                        <p:tav tm="0">
                                          <p:val>
                                            <p:strVal val="#ppt_x"/>
                                          </p:val>
                                        </p:tav>
                                        <p:tav tm="100000">
                                          <p:val>
                                            <p:strVal val="#ppt_x"/>
                                          </p:val>
                                        </p:tav>
                                      </p:tavLst>
                                    </p:anim>
                                    <p:anim calcmode="lin" valueType="num">
                                      <p:cBhvr additive="base">
                                        <p:cTn id="26"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506413" y="519113"/>
            <a:ext cx="2303530" cy="951547"/>
            <a:chOff x="874713" y="2980284"/>
            <a:chExt cx="2303530" cy="951547"/>
          </a:xfrm>
        </p:grpSpPr>
        <p:sp>
          <p:nvSpPr>
            <p:cNvPr id="8" name="圆角矩形 7"/>
            <p:cNvSpPr/>
            <p:nvPr/>
          </p:nvSpPr>
          <p:spPr>
            <a:xfrm>
              <a:off x="874713" y="2980284"/>
              <a:ext cx="2303530" cy="951547"/>
            </a:xfrm>
            <a:prstGeom prst="roundRect">
              <a:avLst>
                <a:gd name="adj" fmla="val 8228"/>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9" name="文本框 8"/>
            <p:cNvSpPr txBox="1"/>
            <p:nvPr/>
          </p:nvSpPr>
          <p:spPr>
            <a:xfrm>
              <a:off x="1075357" y="3118476"/>
              <a:ext cx="682417" cy="707886"/>
            </a:xfrm>
            <a:prstGeom prst="rect">
              <a:avLst/>
            </a:prstGeom>
            <a:noFill/>
          </p:spPr>
          <p:txBody>
            <a:bodyPr wrap="square" rtlCol="0">
              <a:spAutoFit/>
            </a:bodyPr>
            <a:lstStyle/>
            <a:p>
              <a:r>
                <a:rPr kumimoji="1" lang="en-US" altLang="zh-CN" sz="4000" b="1" dirty="0">
                  <a:solidFill>
                    <a:schemeClr val="accent1"/>
                  </a:solidFill>
                  <a:cs typeface="+mn-ea"/>
                  <a:sym typeface="+mn-lt"/>
                </a:rPr>
                <a:t>01</a:t>
              </a:r>
              <a:endParaRPr kumimoji="1" lang="zh-CN" altLang="en-US" sz="4000" b="1" dirty="0">
                <a:solidFill>
                  <a:schemeClr val="accent1"/>
                </a:solidFill>
                <a:cs typeface="+mn-ea"/>
                <a:sym typeface="+mn-lt"/>
              </a:endParaRPr>
            </a:p>
          </p:txBody>
        </p:sp>
        <p:sp>
          <p:nvSpPr>
            <p:cNvPr id="10" name="矩形 9"/>
            <p:cNvSpPr/>
            <p:nvPr/>
          </p:nvSpPr>
          <p:spPr>
            <a:xfrm>
              <a:off x="1762191" y="3137903"/>
              <a:ext cx="1110016" cy="400110"/>
            </a:xfrm>
            <a:prstGeom prst="rect">
              <a:avLst/>
            </a:prstGeom>
          </p:spPr>
          <p:txBody>
            <a:bodyPr wrap="square">
              <a:spAutoFit/>
            </a:bodyPr>
            <a:lstStyle/>
            <a:p>
              <a:pPr defTabSz="914400" fontAlgn="base">
                <a:spcBef>
                  <a:spcPct val="0"/>
                </a:spcBef>
                <a:spcAft>
                  <a:spcPct val="0"/>
                </a:spcAft>
                <a:defRPr/>
              </a:pPr>
              <a:r>
                <a:rPr lang="zh-CN" altLang="en-US" sz="2000" b="1" kern="0" dirty="0">
                  <a:ln w="3175">
                    <a:noFill/>
                  </a:ln>
                  <a:solidFill>
                    <a:schemeClr val="tx1">
                      <a:lumMod val="85000"/>
                      <a:lumOff val="15000"/>
                    </a:schemeClr>
                  </a:solidFill>
                  <a:cs typeface="+mn-ea"/>
                  <a:sym typeface="+mn-lt"/>
                </a:rPr>
                <a:t>要素</a:t>
              </a:r>
              <a:endParaRPr lang="zh-CN" altLang="en-US" sz="2000" b="1" kern="0" dirty="0">
                <a:ln w="3175">
                  <a:noFill/>
                </a:ln>
                <a:solidFill>
                  <a:schemeClr val="tx1">
                    <a:lumMod val="85000"/>
                    <a:lumOff val="15000"/>
                  </a:schemeClr>
                </a:solidFill>
                <a:cs typeface="+mn-ea"/>
                <a:sym typeface="+mn-lt"/>
              </a:endParaRPr>
            </a:p>
          </p:txBody>
        </p:sp>
        <p:sp>
          <p:nvSpPr>
            <p:cNvPr id="11" name="文本框 10"/>
            <p:cNvSpPr txBox="1"/>
            <p:nvPr/>
          </p:nvSpPr>
          <p:spPr>
            <a:xfrm>
              <a:off x="1757774" y="3557440"/>
              <a:ext cx="1420469" cy="307777"/>
            </a:xfrm>
            <a:prstGeom prst="rect">
              <a:avLst/>
            </a:prstGeom>
            <a:noFill/>
          </p:spPr>
          <p:txBody>
            <a:bodyPr wrap="square" rtlCol="0">
              <a:spAutoFit/>
            </a:bodyPr>
            <a:lstStyle/>
            <a:p>
              <a:r>
                <a:rPr kumimoji="1" lang="en-GB" altLang="zh-CN" sz="1400" i="1" dirty="0">
                  <a:solidFill>
                    <a:schemeClr val="tx1">
                      <a:lumMod val="65000"/>
                      <a:lumOff val="35000"/>
                    </a:schemeClr>
                  </a:solidFill>
                  <a:cs typeface="+mn-ea"/>
                  <a:sym typeface="+mn-lt"/>
                </a:rPr>
                <a:t>Element</a:t>
              </a:r>
              <a:endParaRPr kumimoji="1" lang="zh-CN" altLang="en-US" sz="1400" i="1" dirty="0">
                <a:solidFill>
                  <a:schemeClr val="tx1">
                    <a:lumMod val="65000"/>
                    <a:lumOff val="35000"/>
                  </a:schemeClr>
                </a:solidFill>
                <a:cs typeface="+mn-ea"/>
                <a:sym typeface="+mn-lt"/>
              </a:endParaRPr>
            </a:p>
          </p:txBody>
        </p:sp>
      </p:grpSp>
      <p:grpSp>
        <p:nvGrpSpPr>
          <p:cNvPr id="42" name="组合 41"/>
          <p:cNvGrpSpPr/>
          <p:nvPr/>
        </p:nvGrpSpPr>
        <p:grpSpPr>
          <a:xfrm>
            <a:off x="1342676" y="2047816"/>
            <a:ext cx="2543861" cy="1020141"/>
            <a:chOff x="2321057" y="3216710"/>
            <a:chExt cx="2543861" cy="1020141"/>
          </a:xfrm>
        </p:grpSpPr>
        <p:sp>
          <p:nvSpPr>
            <p:cNvPr id="20" name="文本框 19"/>
            <p:cNvSpPr txBox="1"/>
            <p:nvPr/>
          </p:nvSpPr>
          <p:spPr>
            <a:xfrm>
              <a:off x="3408216" y="3216710"/>
              <a:ext cx="1456702" cy="369332"/>
            </a:xfrm>
            <a:prstGeom prst="rect">
              <a:avLst/>
            </a:prstGeom>
            <a:noFill/>
          </p:spPr>
          <p:txBody>
            <a:bodyPr wrap="square" rtlCol="0">
              <a:spAutoFit/>
            </a:bodyPr>
            <a:lstStyle/>
            <a:p>
              <a:pPr algn="r"/>
              <a:r>
                <a:rPr kumimoji="1" lang="en-GB" altLang="zh-CN" i="1" dirty="0">
                  <a:gradFill>
                    <a:gsLst>
                      <a:gs pos="0">
                        <a:schemeClr val="tx1">
                          <a:lumMod val="85000"/>
                          <a:lumOff val="15000"/>
                        </a:schemeClr>
                      </a:gs>
                      <a:gs pos="99000">
                        <a:schemeClr val="tx1">
                          <a:lumMod val="85000"/>
                          <a:lumOff val="15000"/>
                          <a:alpha val="57000"/>
                        </a:schemeClr>
                      </a:gs>
                    </a:gsLst>
                    <a:lin ang="5400000" scaled="1"/>
                  </a:gradFill>
                  <a:cs typeface="+mn-ea"/>
                  <a:sym typeface="+mn-lt"/>
                </a:rPr>
                <a:t>Pain</a:t>
              </a:r>
              <a:endParaRPr kumimoji="1" lang="zh-CN" altLang="en-US" i="1" dirty="0">
                <a:gradFill>
                  <a:gsLst>
                    <a:gs pos="0">
                      <a:schemeClr val="tx1">
                        <a:lumMod val="85000"/>
                        <a:lumOff val="15000"/>
                      </a:schemeClr>
                    </a:gs>
                    <a:gs pos="99000">
                      <a:schemeClr val="tx1">
                        <a:lumMod val="85000"/>
                        <a:lumOff val="15000"/>
                        <a:alpha val="57000"/>
                      </a:schemeClr>
                    </a:gs>
                  </a:gsLst>
                  <a:lin ang="5400000" scaled="1"/>
                </a:gradFill>
                <a:cs typeface="+mn-ea"/>
                <a:sym typeface="+mn-lt"/>
              </a:endParaRPr>
            </a:p>
          </p:txBody>
        </p:sp>
        <p:sp>
          <p:nvSpPr>
            <p:cNvPr id="39" name="矩形 38"/>
            <p:cNvSpPr/>
            <p:nvPr/>
          </p:nvSpPr>
          <p:spPr>
            <a:xfrm>
              <a:off x="2321057" y="3527874"/>
              <a:ext cx="2543861" cy="708977"/>
            </a:xfrm>
            <a:prstGeom prst="rect">
              <a:avLst/>
            </a:prstGeom>
          </p:spPr>
          <p:txBody>
            <a:bodyPr wrap="square">
              <a:spAutoFit/>
            </a:bodyPr>
            <a:lstStyle/>
            <a:p>
              <a:pPr algn="r" defTabSz="914400" fontAlgn="base">
                <a:lnSpc>
                  <a:spcPct val="150000"/>
                </a:lnSpc>
                <a:spcBef>
                  <a:spcPct val="0"/>
                </a:spcBef>
                <a:spcAft>
                  <a:spcPct val="0"/>
                </a:spcAft>
                <a:defRPr/>
              </a:pPr>
              <a:r>
                <a:rPr lang="zh-CN" altLang="en-US" sz="1400" kern="0" dirty="0">
                  <a:ln w="3175">
                    <a:noFill/>
                  </a:ln>
                  <a:solidFill>
                    <a:schemeClr val="tx1">
                      <a:lumMod val="85000"/>
                      <a:lumOff val="15000"/>
                    </a:schemeClr>
                  </a:solidFill>
                  <a:cs typeface="+mn-ea"/>
                  <a:sym typeface="+mn-lt"/>
                </a:rPr>
                <a:t>企业当前在项目管理方面存在哪些问题？</a:t>
              </a:r>
              <a:endParaRPr lang="zh-CN" altLang="en-US" sz="1400" kern="0" dirty="0">
                <a:ln w="3175">
                  <a:noFill/>
                </a:ln>
                <a:solidFill>
                  <a:schemeClr val="tx1">
                    <a:lumMod val="85000"/>
                    <a:lumOff val="15000"/>
                  </a:schemeClr>
                </a:solidFill>
                <a:cs typeface="+mn-ea"/>
                <a:sym typeface="+mn-lt"/>
              </a:endParaRPr>
            </a:p>
          </p:txBody>
        </p:sp>
      </p:grpSp>
      <p:grpSp>
        <p:nvGrpSpPr>
          <p:cNvPr id="46" name="组合 45"/>
          <p:cNvGrpSpPr/>
          <p:nvPr/>
        </p:nvGrpSpPr>
        <p:grpSpPr>
          <a:xfrm>
            <a:off x="7600428" y="1429631"/>
            <a:ext cx="3625335" cy="684616"/>
            <a:chOff x="1239583" y="3216710"/>
            <a:chExt cx="3625335" cy="684616"/>
          </a:xfrm>
        </p:grpSpPr>
        <p:sp>
          <p:nvSpPr>
            <p:cNvPr id="47" name="文本框 46"/>
            <p:cNvSpPr txBox="1"/>
            <p:nvPr/>
          </p:nvSpPr>
          <p:spPr>
            <a:xfrm>
              <a:off x="1268004" y="3216710"/>
              <a:ext cx="1456702" cy="369332"/>
            </a:xfrm>
            <a:prstGeom prst="rect">
              <a:avLst/>
            </a:prstGeom>
            <a:noFill/>
          </p:spPr>
          <p:txBody>
            <a:bodyPr wrap="square" rtlCol="0">
              <a:spAutoFit/>
            </a:bodyPr>
            <a:lstStyle/>
            <a:p>
              <a:r>
                <a:rPr kumimoji="1" lang="en-GB" altLang="zh-CN" i="1" dirty="0">
                  <a:gradFill>
                    <a:gsLst>
                      <a:gs pos="0">
                        <a:schemeClr val="tx1">
                          <a:lumMod val="85000"/>
                          <a:lumOff val="15000"/>
                        </a:schemeClr>
                      </a:gs>
                      <a:gs pos="99000">
                        <a:schemeClr val="tx1">
                          <a:lumMod val="85000"/>
                          <a:lumOff val="15000"/>
                          <a:alpha val="57000"/>
                        </a:schemeClr>
                      </a:gs>
                    </a:gsLst>
                    <a:lin ang="5400000" scaled="1"/>
                  </a:gradFill>
                  <a:cs typeface="+mn-ea"/>
                  <a:sym typeface="+mn-lt"/>
                </a:rPr>
                <a:t>Power</a:t>
              </a:r>
              <a:endParaRPr kumimoji="1" lang="zh-CN" altLang="en-US" i="1" dirty="0">
                <a:gradFill>
                  <a:gsLst>
                    <a:gs pos="0">
                      <a:schemeClr val="tx1">
                        <a:lumMod val="85000"/>
                        <a:lumOff val="15000"/>
                      </a:schemeClr>
                    </a:gs>
                    <a:gs pos="99000">
                      <a:schemeClr val="tx1">
                        <a:lumMod val="85000"/>
                        <a:lumOff val="15000"/>
                        <a:alpha val="57000"/>
                      </a:schemeClr>
                    </a:gs>
                  </a:gsLst>
                  <a:lin ang="5400000" scaled="1"/>
                </a:gradFill>
                <a:cs typeface="+mn-ea"/>
                <a:sym typeface="+mn-lt"/>
              </a:endParaRPr>
            </a:p>
          </p:txBody>
        </p:sp>
        <p:sp>
          <p:nvSpPr>
            <p:cNvPr id="48" name="矩形 47"/>
            <p:cNvSpPr/>
            <p:nvPr/>
          </p:nvSpPr>
          <p:spPr>
            <a:xfrm>
              <a:off x="1239583" y="3515515"/>
              <a:ext cx="3625335" cy="385811"/>
            </a:xfrm>
            <a:prstGeom prst="rect">
              <a:avLst/>
            </a:prstGeom>
          </p:spPr>
          <p:txBody>
            <a:bodyPr wrap="square">
              <a:spAutoFit/>
            </a:bodyPr>
            <a:lstStyle/>
            <a:p>
              <a:pPr defTabSz="914400" fontAlgn="base">
                <a:lnSpc>
                  <a:spcPct val="150000"/>
                </a:lnSpc>
                <a:spcBef>
                  <a:spcPct val="0"/>
                </a:spcBef>
                <a:spcAft>
                  <a:spcPct val="0"/>
                </a:spcAft>
                <a:defRPr/>
              </a:pPr>
              <a:r>
                <a:rPr lang="zh-CN" altLang="en-US" sz="1400" kern="0" dirty="0">
                  <a:ln w="3175">
                    <a:noFill/>
                  </a:ln>
                  <a:solidFill>
                    <a:schemeClr val="tx1">
                      <a:lumMod val="85000"/>
                      <a:lumOff val="15000"/>
                    </a:schemeClr>
                  </a:solidFill>
                  <a:cs typeface="+mn-ea"/>
                  <a:sym typeface="+mn-lt"/>
                </a:rPr>
                <a:t>怎样让管理层支持企业项目管理？</a:t>
              </a:r>
              <a:endParaRPr lang="zh-CN" altLang="en-US" sz="1400" kern="0" dirty="0">
                <a:ln w="3175">
                  <a:noFill/>
                </a:ln>
                <a:solidFill>
                  <a:schemeClr val="tx1">
                    <a:lumMod val="85000"/>
                    <a:lumOff val="15000"/>
                  </a:schemeClr>
                </a:solidFill>
                <a:cs typeface="+mn-ea"/>
                <a:sym typeface="+mn-lt"/>
              </a:endParaRPr>
            </a:p>
          </p:txBody>
        </p:sp>
      </p:grpSp>
      <p:grpSp>
        <p:nvGrpSpPr>
          <p:cNvPr id="49" name="组合 48"/>
          <p:cNvGrpSpPr/>
          <p:nvPr/>
        </p:nvGrpSpPr>
        <p:grpSpPr>
          <a:xfrm>
            <a:off x="7720763" y="4716040"/>
            <a:ext cx="3625335" cy="664045"/>
            <a:chOff x="1239583" y="3216710"/>
            <a:chExt cx="3625335" cy="664045"/>
          </a:xfrm>
        </p:grpSpPr>
        <p:sp>
          <p:nvSpPr>
            <p:cNvPr id="50" name="文本框 49"/>
            <p:cNvSpPr txBox="1"/>
            <p:nvPr/>
          </p:nvSpPr>
          <p:spPr>
            <a:xfrm>
              <a:off x="1268004" y="3216710"/>
              <a:ext cx="1456702" cy="369332"/>
            </a:xfrm>
            <a:prstGeom prst="rect">
              <a:avLst/>
            </a:prstGeom>
            <a:noFill/>
          </p:spPr>
          <p:txBody>
            <a:bodyPr wrap="square" rtlCol="0">
              <a:spAutoFit/>
            </a:bodyPr>
            <a:lstStyle/>
            <a:p>
              <a:r>
                <a:rPr kumimoji="1" lang="en-GB" altLang="zh-CN" i="1" dirty="0">
                  <a:gradFill>
                    <a:gsLst>
                      <a:gs pos="0">
                        <a:schemeClr val="tx1">
                          <a:lumMod val="85000"/>
                          <a:lumOff val="15000"/>
                        </a:schemeClr>
                      </a:gs>
                      <a:gs pos="99000">
                        <a:schemeClr val="tx1">
                          <a:lumMod val="85000"/>
                          <a:lumOff val="15000"/>
                          <a:alpha val="57000"/>
                        </a:schemeClr>
                      </a:gs>
                    </a:gsLst>
                    <a:lin ang="5400000" scaled="1"/>
                  </a:gradFill>
                  <a:cs typeface="+mn-ea"/>
                  <a:sym typeface="+mn-lt"/>
                </a:rPr>
                <a:t>Value</a:t>
              </a:r>
              <a:endParaRPr kumimoji="1" lang="zh-CN" altLang="en-US" i="1" dirty="0">
                <a:gradFill>
                  <a:gsLst>
                    <a:gs pos="0">
                      <a:schemeClr val="tx1">
                        <a:lumMod val="85000"/>
                        <a:lumOff val="15000"/>
                      </a:schemeClr>
                    </a:gs>
                    <a:gs pos="99000">
                      <a:schemeClr val="tx1">
                        <a:lumMod val="85000"/>
                        <a:lumOff val="15000"/>
                        <a:alpha val="57000"/>
                      </a:schemeClr>
                    </a:gs>
                  </a:gsLst>
                  <a:lin ang="5400000" scaled="1"/>
                </a:gradFill>
                <a:cs typeface="+mn-ea"/>
                <a:sym typeface="+mn-lt"/>
              </a:endParaRPr>
            </a:p>
          </p:txBody>
        </p:sp>
        <p:sp>
          <p:nvSpPr>
            <p:cNvPr id="51" name="矩形 50"/>
            <p:cNvSpPr/>
            <p:nvPr/>
          </p:nvSpPr>
          <p:spPr>
            <a:xfrm>
              <a:off x="1239583" y="3494944"/>
              <a:ext cx="3625335" cy="385811"/>
            </a:xfrm>
            <a:prstGeom prst="rect">
              <a:avLst/>
            </a:prstGeom>
          </p:spPr>
          <p:txBody>
            <a:bodyPr wrap="square">
              <a:spAutoFit/>
            </a:bodyPr>
            <a:lstStyle/>
            <a:p>
              <a:pPr defTabSz="914400" fontAlgn="base">
                <a:lnSpc>
                  <a:spcPct val="150000"/>
                </a:lnSpc>
                <a:spcBef>
                  <a:spcPct val="0"/>
                </a:spcBef>
                <a:spcAft>
                  <a:spcPct val="0"/>
                </a:spcAft>
                <a:defRPr/>
              </a:pPr>
              <a:r>
                <a:rPr lang="zh-CN" altLang="en-US" sz="1400" kern="0" dirty="0">
                  <a:ln w="3175">
                    <a:noFill/>
                  </a:ln>
                  <a:solidFill>
                    <a:schemeClr val="tx1">
                      <a:lumMod val="85000"/>
                      <a:lumOff val="15000"/>
                    </a:schemeClr>
                  </a:solidFill>
                  <a:cs typeface="+mn-ea"/>
                  <a:sym typeface="+mn-lt"/>
                </a:rPr>
                <a:t>企业项目管理能给企业带来什么好处？</a:t>
              </a:r>
              <a:endParaRPr lang="zh-CN" altLang="en-US" sz="1400" kern="0" dirty="0">
                <a:ln w="3175">
                  <a:noFill/>
                </a:ln>
                <a:solidFill>
                  <a:schemeClr val="tx1">
                    <a:lumMod val="85000"/>
                    <a:lumOff val="15000"/>
                  </a:schemeClr>
                </a:solidFill>
                <a:cs typeface="+mn-ea"/>
                <a:sym typeface="+mn-lt"/>
              </a:endParaRPr>
            </a:p>
          </p:txBody>
        </p:sp>
      </p:grpSp>
      <p:grpSp>
        <p:nvGrpSpPr>
          <p:cNvPr id="52" name="组合 51"/>
          <p:cNvGrpSpPr/>
          <p:nvPr/>
        </p:nvGrpSpPr>
        <p:grpSpPr>
          <a:xfrm>
            <a:off x="935120" y="4384567"/>
            <a:ext cx="2926017" cy="995519"/>
            <a:chOff x="1938901" y="3216710"/>
            <a:chExt cx="2926017" cy="995519"/>
          </a:xfrm>
        </p:grpSpPr>
        <p:sp>
          <p:nvSpPr>
            <p:cNvPr id="53" name="文本框 52"/>
            <p:cNvSpPr txBox="1"/>
            <p:nvPr/>
          </p:nvSpPr>
          <p:spPr>
            <a:xfrm>
              <a:off x="2747076" y="3216710"/>
              <a:ext cx="2117842" cy="369332"/>
            </a:xfrm>
            <a:prstGeom prst="rect">
              <a:avLst/>
            </a:prstGeom>
            <a:noFill/>
          </p:spPr>
          <p:txBody>
            <a:bodyPr wrap="square" rtlCol="0">
              <a:spAutoFit/>
            </a:bodyPr>
            <a:lstStyle/>
            <a:p>
              <a:pPr algn="r"/>
              <a:r>
                <a:rPr kumimoji="1" lang="en-GB" altLang="zh-CN" i="1" dirty="0">
                  <a:gradFill>
                    <a:gsLst>
                      <a:gs pos="0">
                        <a:schemeClr val="tx1">
                          <a:lumMod val="85000"/>
                          <a:lumOff val="15000"/>
                        </a:schemeClr>
                      </a:gs>
                      <a:gs pos="99000">
                        <a:schemeClr val="tx1">
                          <a:lumMod val="85000"/>
                          <a:lumOff val="15000"/>
                          <a:alpha val="57000"/>
                        </a:schemeClr>
                      </a:gs>
                    </a:gsLst>
                    <a:lin ang="5400000" scaled="1"/>
                  </a:gradFill>
                  <a:cs typeface="+mn-ea"/>
                  <a:sym typeface="+mn-lt"/>
                </a:rPr>
                <a:t>Resources</a:t>
              </a:r>
              <a:endParaRPr kumimoji="1" lang="zh-CN" altLang="en-US" i="1" dirty="0">
                <a:gradFill>
                  <a:gsLst>
                    <a:gs pos="0">
                      <a:schemeClr val="tx1">
                        <a:lumMod val="85000"/>
                        <a:lumOff val="15000"/>
                      </a:schemeClr>
                    </a:gs>
                    <a:gs pos="99000">
                      <a:schemeClr val="tx1">
                        <a:lumMod val="85000"/>
                        <a:lumOff val="15000"/>
                        <a:alpha val="57000"/>
                      </a:schemeClr>
                    </a:gs>
                  </a:gsLst>
                  <a:lin ang="5400000" scaled="1"/>
                </a:gradFill>
                <a:cs typeface="+mn-ea"/>
                <a:sym typeface="+mn-lt"/>
              </a:endParaRPr>
            </a:p>
          </p:txBody>
        </p:sp>
        <p:sp>
          <p:nvSpPr>
            <p:cNvPr id="54" name="矩形 53"/>
            <p:cNvSpPr/>
            <p:nvPr/>
          </p:nvSpPr>
          <p:spPr>
            <a:xfrm>
              <a:off x="1938901" y="3503252"/>
              <a:ext cx="2926017" cy="708977"/>
            </a:xfrm>
            <a:prstGeom prst="rect">
              <a:avLst/>
            </a:prstGeom>
          </p:spPr>
          <p:txBody>
            <a:bodyPr wrap="square">
              <a:spAutoFit/>
            </a:bodyPr>
            <a:lstStyle/>
            <a:p>
              <a:pPr algn="r" defTabSz="914400" fontAlgn="base">
                <a:lnSpc>
                  <a:spcPct val="150000"/>
                </a:lnSpc>
                <a:spcBef>
                  <a:spcPct val="0"/>
                </a:spcBef>
                <a:spcAft>
                  <a:spcPct val="0"/>
                </a:spcAft>
                <a:defRPr/>
              </a:pPr>
              <a:r>
                <a:rPr lang="zh-CN" altLang="en-US" sz="1400" kern="0" dirty="0">
                  <a:ln w="3175">
                    <a:noFill/>
                  </a:ln>
                  <a:solidFill>
                    <a:schemeClr val="tx1">
                      <a:lumMod val="85000"/>
                      <a:lumOff val="15000"/>
                    </a:schemeClr>
                  </a:solidFill>
                  <a:cs typeface="+mn-ea"/>
                  <a:sym typeface="+mn-lt"/>
                </a:rPr>
                <a:t>实施企业项目管理要求我们具备哪些能力？</a:t>
              </a:r>
              <a:endParaRPr lang="zh-CN" altLang="en-US" sz="1400" kern="0" dirty="0">
                <a:ln w="3175">
                  <a:noFill/>
                </a:ln>
                <a:solidFill>
                  <a:schemeClr val="tx1">
                    <a:lumMod val="85000"/>
                    <a:lumOff val="15000"/>
                  </a:schemeClr>
                </a:solidFill>
                <a:cs typeface="+mn-ea"/>
                <a:sym typeface="+mn-lt"/>
              </a:endParaRPr>
            </a:p>
          </p:txBody>
        </p:sp>
      </p:grpSp>
      <p:grpSp>
        <p:nvGrpSpPr>
          <p:cNvPr id="55" name="组合 54"/>
          <p:cNvGrpSpPr/>
          <p:nvPr/>
        </p:nvGrpSpPr>
        <p:grpSpPr>
          <a:xfrm>
            <a:off x="7958899" y="2935484"/>
            <a:ext cx="3625335" cy="683869"/>
            <a:chOff x="1239583" y="3216710"/>
            <a:chExt cx="3625335" cy="683869"/>
          </a:xfrm>
        </p:grpSpPr>
        <p:sp>
          <p:nvSpPr>
            <p:cNvPr id="56" name="文本框 55"/>
            <p:cNvSpPr txBox="1"/>
            <p:nvPr/>
          </p:nvSpPr>
          <p:spPr>
            <a:xfrm>
              <a:off x="1268004" y="3216710"/>
              <a:ext cx="2225168" cy="369332"/>
            </a:xfrm>
            <a:prstGeom prst="rect">
              <a:avLst/>
            </a:prstGeom>
            <a:noFill/>
          </p:spPr>
          <p:txBody>
            <a:bodyPr wrap="square" rtlCol="0">
              <a:spAutoFit/>
            </a:bodyPr>
            <a:lstStyle/>
            <a:p>
              <a:r>
                <a:rPr kumimoji="1" lang="en-GB" altLang="zh-CN" i="1" dirty="0">
                  <a:gradFill>
                    <a:gsLst>
                      <a:gs pos="0">
                        <a:schemeClr val="tx1">
                          <a:lumMod val="85000"/>
                          <a:lumOff val="15000"/>
                        </a:schemeClr>
                      </a:gs>
                      <a:gs pos="99000">
                        <a:schemeClr val="tx1">
                          <a:lumMod val="85000"/>
                          <a:lumOff val="15000"/>
                          <a:alpha val="57000"/>
                        </a:schemeClr>
                      </a:gs>
                    </a:gsLst>
                    <a:lin ang="5400000" scaled="1"/>
                  </a:gradFill>
                  <a:cs typeface="+mn-ea"/>
                  <a:sym typeface="+mn-lt"/>
                </a:rPr>
                <a:t>Deployment</a:t>
              </a:r>
              <a:endParaRPr kumimoji="1" lang="zh-CN" altLang="en-US" i="1" dirty="0">
                <a:gradFill>
                  <a:gsLst>
                    <a:gs pos="0">
                      <a:schemeClr val="tx1">
                        <a:lumMod val="85000"/>
                        <a:lumOff val="15000"/>
                      </a:schemeClr>
                    </a:gs>
                    <a:gs pos="99000">
                      <a:schemeClr val="tx1">
                        <a:lumMod val="85000"/>
                        <a:lumOff val="15000"/>
                        <a:alpha val="57000"/>
                      </a:schemeClr>
                    </a:gs>
                  </a:gsLst>
                  <a:lin ang="5400000" scaled="1"/>
                </a:gradFill>
                <a:cs typeface="+mn-ea"/>
                <a:sym typeface="+mn-lt"/>
              </a:endParaRPr>
            </a:p>
          </p:txBody>
        </p:sp>
        <p:sp>
          <p:nvSpPr>
            <p:cNvPr id="57" name="矩形 56"/>
            <p:cNvSpPr/>
            <p:nvPr/>
          </p:nvSpPr>
          <p:spPr>
            <a:xfrm>
              <a:off x="1239583" y="3514768"/>
              <a:ext cx="3625335" cy="385811"/>
            </a:xfrm>
            <a:prstGeom prst="rect">
              <a:avLst/>
            </a:prstGeom>
          </p:spPr>
          <p:txBody>
            <a:bodyPr wrap="square">
              <a:spAutoFit/>
            </a:bodyPr>
            <a:lstStyle/>
            <a:p>
              <a:pPr defTabSz="914400" fontAlgn="base">
                <a:lnSpc>
                  <a:spcPct val="150000"/>
                </a:lnSpc>
                <a:spcBef>
                  <a:spcPct val="0"/>
                </a:spcBef>
                <a:spcAft>
                  <a:spcPct val="0"/>
                </a:spcAft>
                <a:defRPr/>
              </a:pPr>
              <a:r>
                <a:rPr lang="zh-CN" altLang="en-US" sz="1400" kern="0" dirty="0">
                  <a:ln w="3175">
                    <a:noFill/>
                  </a:ln>
                  <a:solidFill>
                    <a:schemeClr val="tx1">
                      <a:lumMod val="85000"/>
                      <a:lumOff val="15000"/>
                    </a:schemeClr>
                  </a:solidFill>
                  <a:cs typeface="+mn-ea"/>
                  <a:sym typeface="+mn-lt"/>
                </a:rPr>
                <a:t>我们怎样实施企业项目管理？</a:t>
              </a:r>
              <a:endParaRPr lang="zh-CN" altLang="en-US" sz="1400" kern="0" dirty="0">
                <a:ln w="3175">
                  <a:noFill/>
                </a:ln>
                <a:solidFill>
                  <a:schemeClr val="tx1">
                    <a:lumMod val="85000"/>
                    <a:lumOff val="15000"/>
                  </a:schemeClr>
                </a:solidFill>
                <a:cs typeface="+mn-ea"/>
                <a:sym typeface="+mn-lt"/>
              </a:endParaRPr>
            </a:p>
          </p:txBody>
        </p:sp>
      </p:grpSp>
      <p:grpSp>
        <p:nvGrpSpPr>
          <p:cNvPr id="61" name="组合 60"/>
          <p:cNvGrpSpPr/>
          <p:nvPr/>
        </p:nvGrpSpPr>
        <p:grpSpPr>
          <a:xfrm>
            <a:off x="3479511" y="1042999"/>
            <a:ext cx="4976310" cy="4976310"/>
            <a:chOff x="3479511" y="1042999"/>
            <a:chExt cx="4976310" cy="4976310"/>
          </a:xfrm>
        </p:grpSpPr>
        <p:grpSp>
          <p:nvGrpSpPr>
            <p:cNvPr id="25" name="组合 24"/>
            <p:cNvGrpSpPr/>
            <p:nvPr/>
          </p:nvGrpSpPr>
          <p:grpSpPr>
            <a:xfrm>
              <a:off x="4615116" y="2178604"/>
              <a:ext cx="2705100" cy="2705100"/>
              <a:chOff x="4743450" y="2774161"/>
              <a:chExt cx="2705100" cy="2705100"/>
            </a:xfrm>
          </p:grpSpPr>
          <p:sp>
            <p:nvSpPr>
              <p:cNvPr id="21" name="椭圆 20"/>
              <p:cNvSpPr/>
              <p:nvPr/>
            </p:nvSpPr>
            <p:spPr>
              <a:xfrm>
                <a:off x="4743450" y="2774161"/>
                <a:ext cx="2705100" cy="27051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kern="0" dirty="0">
                  <a:ln w="3175">
                    <a:noFill/>
                  </a:ln>
                  <a:solidFill>
                    <a:schemeClr val="bg1"/>
                  </a:solidFill>
                  <a:cs typeface="+mn-ea"/>
                  <a:sym typeface="+mn-lt"/>
                </a:endParaRPr>
              </a:p>
              <a:p>
                <a:pPr algn="ctr"/>
                <a:endParaRPr lang="en-US" altLang="zh-CN" kern="0" dirty="0">
                  <a:ln w="3175">
                    <a:noFill/>
                  </a:ln>
                  <a:solidFill>
                    <a:schemeClr val="bg1"/>
                  </a:solidFill>
                  <a:cs typeface="+mn-ea"/>
                  <a:sym typeface="+mn-lt"/>
                </a:endParaRPr>
              </a:p>
              <a:p>
                <a:pPr algn="ctr"/>
                <a:endParaRPr lang="en-US" altLang="zh-CN" kern="0" dirty="0">
                  <a:ln w="3175">
                    <a:noFill/>
                  </a:ln>
                  <a:solidFill>
                    <a:schemeClr val="bg1"/>
                  </a:solidFill>
                  <a:cs typeface="+mn-ea"/>
                  <a:sym typeface="+mn-lt"/>
                </a:endParaRPr>
              </a:p>
              <a:p>
                <a:pPr algn="ctr"/>
                <a:r>
                  <a:rPr lang="zh-CN" altLang="en-US" kern="0" dirty="0">
                    <a:ln w="3175">
                      <a:noFill/>
                    </a:ln>
                    <a:solidFill>
                      <a:schemeClr val="bg1"/>
                    </a:solidFill>
                    <a:cs typeface="+mn-ea"/>
                    <a:sym typeface="+mn-lt"/>
                  </a:rPr>
                  <a:t>制定计划</a:t>
                </a:r>
                <a:endParaRPr lang="en-US" altLang="zh-CN" kern="0" dirty="0">
                  <a:ln w="3175">
                    <a:noFill/>
                  </a:ln>
                  <a:solidFill>
                    <a:schemeClr val="bg1"/>
                  </a:solidFill>
                  <a:cs typeface="+mn-ea"/>
                  <a:sym typeface="+mn-lt"/>
                </a:endParaRPr>
              </a:p>
              <a:p>
                <a:pPr algn="ctr"/>
                <a:r>
                  <a:rPr lang="zh-CN" altLang="en-US" kern="0" dirty="0">
                    <a:ln w="3175">
                      <a:noFill/>
                    </a:ln>
                    <a:solidFill>
                      <a:schemeClr val="bg1"/>
                    </a:solidFill>
                    <a:cs typeface="+mn-ea"/>
                    <a:sym typeface="+mn-lt"/>
                  </a:rPr>
                  <a:t>需要思考的问题</a:t>
                </a:r>
                <a:endParaRPr kumimoji="1" lang="zh-CN" altLang="en-US" dirty="0">
                  <a:solidFill>
                    <a:schemeClr val="bg1"/>
                  </a:solidFill>
                  <a:cs typeface="+mn-ea"/>
                  <a:sym typeface="+mn-lt"/>
                </a:endParaRPr>
              </a:p>
            </p:txBody>
          </p:sp>
          <p:sp>
            <p:nvSpPr>
              <p:cNvPr id="24" name="图形 22"/>
              <p:cNvSpPr/>
              <p:nvPr/>
            </p:nvSpPr>
            <p:spPr>
              <a:xfrm>
                <a:off x="5690261" y="3429000"/>
                <a:ext cx="811477" cy="906946"/>
              </a:xfrm>
              <a:custGeom>
                <a:avLst/>
                <a:gdLst>
                  <a:gd name="connsiteX0" fmla="*/ 472956 w 629708"/>
                  <a:gd name="connsiteY0" fmla="*/ 106310 h 703791"/>
                  <a:gd name="connsiteX1" fmla="*/ 523333 w 629708"/>
                  <a:gd name="connsiteY1" fmla="*/ 92604 h 703791"/>
                  <a:gd name="connsiteX2" fmla="*/ 573820 w 629708"/>
                  <a:gd name="connsiteY2" fmla="*/ 78639 h 703791"/>
                  <a:gd name="connsiteX3" fmla="*/ 592601 w 629708"/>
                  <a:gd name="connsiteY3" fmla="*/ 111125 h 703791"/>
                  <a:gd name="connsiteX4" fmla="*/ 555559 w 629708"/>
                  <a:gd name="connsiteY4" fmla="*/ 148167 h 703791"/>
                  <a:gd name="connsiteX5" fmla="*/ 518517 w 629708"/>
                  <a:gd name="connsiteY5" fmla="*/ 185208 h 703791"/>
                  <a:gd name="connsiteX6" fmla="*/ 555559 w 629708"/>
                  <a:gd name="connsiteY6" fmla="*/ 222250 h 703791"/>
                  <a:gd name="connsiteX7" fmla="*/ 666614 w 629708"/>
                  <a:gd name="connsiteY7" fmla="*/ 111054 h 703791"/>
                  <a:gd name="connsiteX8" fmla="*/ 555418 w 629708"/>
                  <a:gd name="connsiteY8" fmla="*/ 0 h 703791"/>
                  <a:gd name="connsiteX9" fmla="*/ 459251 w 629708"/>
                  <a:gd name="connsiteY9" fmla="*/ 55563 h 703791"/>
                  <a:gd name="connsiteX10" fmla="*/ 472734 w 629708"/>
                  <a:gd name="connsiteY10" fmla="*/ 106182 h 703791"/>
                  <a:gd name="connsiteX11" fmla="*/ 472956 w 629708"/>
                  <a:gd name="connsiteY11" fmla="*/ 106310 h 703791"/>
                  <a:gd name="connsiteX12" fmla="*/ 632235 w 629708"/>
                  <a:gd name="connsiteY12" fmla="*/ 370417 h 703791"/>
                  <a:gd name="connsiteX13" fmla="*/ 590748 w 629708"/>
                  <a:gd name="connsiteY13" fmla="*/ 402273 h 703791"/>
                  <a:gd name="connsiteX14" fmla="*/ 333309 w 629708"/>
                  <a:gd name="connsiteY14" fmla="*/ 629708 h 703791"/>
                  <a:gd name="connsiteX15" fmla="*/ 126246 w 629708"/>
                  <a:gd name="connsiteY15" fmla="*/ 629708 h 703791"/>
                  <a:gd name="connsiteX16" fmla="*/ 150323 w 629708"/>
                  <a:gd name="connsiteY16" fmla="*/ 605631 h 703791"/>
                  <a:gd name="connsiteX17" fmla="*/ 150323 w 629708"/>
                  <a:gd name="connsiteY17" fmla="*/ 553403 h 703791"/>
                  <a:gd name="connsiteX18" fmla="*/ 151042 w 629708"/>
                  <a:gd name="connsiteY18" fmla="*/ 186709 h 703791"/>
                  <a:gd name="connsiteX19" fmla="*/ 333309 w 629708"/>
                  <a:gd name="connsiteY19" fmla="*/ 111125 h 703791"/>
                  <a:gd name="connsiteX20" fmla="*/ 370351 w 629708"/>
                  <a:gd name="connsiteY20" fmla="*/ 74083 h 703791"/>
                  <a:gd name="connsiteX21" fmla="*/ 333309 w 629708"/>
                  <a:gd name="connsiteY21" fmla="*/ 37042 h 703791"/>
                  <a:gd name="connsiteX22" fmla="*/ 1327 w 629708"/>
                  <a:gd name="connsiteY22" fmla="*/ 371806 h 703791"/>
                  <a:gd name="connsiteX23" fmla="*/ 74017 w 629708"/>
                  <a:gd name="connsiteY23" fmla="*/ 578220 h 703791"/>
                  <a:gd name="connsiteX24" fmla="*/ 10676 w 629708"/>
                  <a:gd name="connsiteY24" fmla="*/ 640451 h 703791"/>
                  <a:gd name="connsiteX25" fmla="*/ 2897 w 629708"/>
                  <a:gd name="connsiteY25" fmla="*/ 680826 h 703791"/>
                  <a:gd name="connsiteX26" fmla="*/ 36976 w 629708"/>
                  <a:gd name="connsiteY26" fmla="*/ 703792 h 703791"/>
                  <a:gd name="connsiteX27" fmla="*/ 333309 w 629708"/>
                  <a:gd name="connsiteY27" fmla="*/ 703792 h 703791"/>
                  <a:gd name="connsiteX28" fmla="*/ 664091 w 629708"/>
                  <a:gd name="connsiteY28" fmla="*/ 412274 h 703791"/>
                  <a:gd name="connsiteX29" fmla="*/ 632539 w 629708"/>
                  <a:gd name="connsiteY29" fmla="*/ 370457 h 703791"/>
                  <a:gd name="connsiteX30" fmla="*/ 632235 w 629708"/>
                  <a:gd name="connsiteY30" fmla="*/ 370417 h 703791"/>
                  <a:gd name="connsiteX31" fmla="*/ 569635 w 629708"/>
                  <a:gd name="connsiteY31" fmla="*/ 261885 h 703791"/>
                  <a:gd name="connsiteX32" fmla="*/ 548151 w 629708"/>
                  <a:gd name="connsiteY32" fmla="*/ 259292 h 703791"/>
                  <a:gd name="connsiteX33" fmla="*/ 541483 w 629708"/>
                  <a:gd name="connsiteY33" fmla="*/ 261514 h 703791"/>
                  <a:gd name="connsiteX34" fmla="*/ 534816 w 629708"/>
                  <a:gd name="connsiteY34" fmla="*/ 264848 h 703791"/>
                  <a:gd name="connsiteX35" fmla="*/ 529259 w 629708"/>
                  <a:gd name="connsiteY35" fmla="*/ 269663 h 703791"/>
                  <a:gd name="connsiteX36" fmla="*/ 521481 w 629708"/>
                  <a:gd name="connsiteY36" fmla="*/ 281517 h 703791"/>
                  <a:gd name="connsiteX37" fmla="*/ 518517 w 629708"/>
                  <a:gd name="connsiteY37" fmla="*/ 296333 h 703791"/>
                  <a:gd name="connsiteX38" fmla="*/ 521110 w 629708"/>
                  <a:gd name="connsiteY38" fmla="*/ 310780 h 703791"/>
                  <a:gd name="connsiteX39" fmla="*/ 529259 w 629708"/>
                  <a:gd name="connsiteY39" fmla="*/ 322633 h 703791"/>
                  <a:gd name="connsiteX40" fmla="*/ 555559 w 629708"/>
                  <a:gd name="connsiteY40" fmla="*/ 333375 h 703791"/>
                  <a:gd name="connsiteX41" fmla="*/ 592601 w 629708"/>
                  <a:gd name="connsiteY41" fmla="*/ 296333 h 703791"/>
                  <a:gd name="connsiteX42" fmla="*/ 589637 w 629708"/>
                  <a:gd name="connsiteY42" fmla="*/ 282258 h 703791"/>
                  <a:gd name="connsiteX43" fmla="*/ 569635 w 629708"/>
                  <a:gd name="connsiteY43" fmla="*/ 262255 h 703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629708" h="703791">
                    <a:moveTo>
                      <a:pt x="472956" y="106310"/>
                    </a:moveTo>
                    <a:cubicBezTo>
                      <a:pt x="490662" y="116362"/>
                      <a:pt x="513161" y="110241"/>
                      <a:pt x="523333" y="92604"/>
                    </a:cubicBezTo>
                    <a:cubicBezTo>
                      <a:pt x="533419" y="74806"/>
                      <a:pt x="556022" y="68553"/>
                      <a:pt x="573820" y="78639"/>
                    </a:cubicBezTo>
                    <a:cubicBezTo>
                      <a:pt x="585507" y="85261"/>
                      <a:pt x="592693" y="97692"/>
                      <a:pt x="592601" y="111125"/>
                    </a:cubicBezTo>
                    <a:cubicBezTo>
                      <a:pt x="592601" y="131582"/>
                      <a:pt x="576017" y="148167"/>
                      <a:pt x="555559" y="148167"/>
                    </a:cubicBezTo>
                    <a:cubicBezTo>
                      <a:pt x="535101" y="148167"/>
                      <a:pt x="518517" y="164751"/>
                      <a:pt x="518517" y="185208"/>
                    </a:cubicBezTo>
                    <a:cubicBezTo>
                      <a:pt x="518517" y="205666"/>
                      <a:pt x="535101" y="222250"/>
                      <a:pt x="555559" y="222250"/>
                    </a:cubicBezTo>
                    <a:cubicBezTo>
                      <a:pt x="616933" y="222211"/>
                      <a:pt x="666651" y="172426"/>
                      <a:pt x="666614" y="111054"/>
                    </a:cubicBezTo>
                    <a:cubicBezTo>
                      <a:pt x="666573" y="49681"/>
                      <a:pt x="616789" y="-39"/>
                      <a:pt x="555418" y="0"/>
                    </a:cubicBezTo>
                    <a:cubicBezTo>
                      <a:pt x="515739" y="26"/>
                      <a:pt x="479090" y="21202"/>
                      <a:pt x="459251" y="55563"/>
                    </a:cubicBezTo>
                    <a:cubicBezTo>
                      <a:pt x="448997" y="73264"/>
                      <a:pt x="455031" y="95928"/>
                      <a:pt x="472734" y="106182"/>
                    </a:cubicBezTo>
                    <a:cubicBezTo>
                      <a:pt x="472808" y="106225"/>
                      <a:pt x="472882" y="106267"/>
                      <a:pt x="472956" y="106310"/>
                    </a:cubicBezTo>
                    <a:close/>
                    <a:moveTo>
                      <a:pt x="632235" y="370417"/>
                    </a:moveTo>
                    <a:cubicBezTo>
                      <a:pt x="611992" y="367790"/>
                      <a:pt x="593438" y="382037"/>
                      <a:pt x="590748" y="402273"/>
                    </a:cubicBezTo>
                    <a:cubicBezTo>
                      <a:pt x="574665" y="532207"/>
                      <a:pt x="464236" y="629764"/>
                      <a:pt x="333309" y="629708"/>
                    </a:cubicBezTo>
                    <a:lnTo>
                      <a:pt x="126246" y="629708"/>
                    </a:lnTo>
                    <a:lnTo>
                      <a:pt x="150323" y="605631"/>
                    </a:lnTo>
                    <a:cubicBezTo>
                      <a:pt x="164685" y="591185"/>
                      <a:pt x="164685" y="567849"/>
                      <a:pt x="150323" y="553403"/>
                    </a:cubicBezTo>
                    <a:cubicBezTo>
                      <a:pt x="49262" y="451945"/>
                      <a:pt x="49584" y="287769"/>
                      <a:pt x="151042" y="186709"/>
                    </a:cubicBezTo>
                    <a:cubicBezTo>
                      <a:pt x="199462" y="138479"/>
                      <a:pt x="264967" y="111315"/>
                      <a:pt x="333309" y="111125"/>
                    </a:cubicBezTo>
                    <a:cubicBezTo>
                      <a:pt x="353767" y="111125"/>
                      <a:pt x="370351" y="94541"/>
                      <a:pt x="370351" y="74083"/>
                    </a:cubicBezTo>
                    <a:cubicBezTo>
                      <a:pt x="370351" y="53626"/>
                      <a:pt x="353767" y="37042"/>
                      <a:pt x="333309" y="37042"/>
                    </a:cubicBezTo>
                    <a:cubicBezTo>
                      <a:pt x="149193" y="37810"/>
                      <a:pt x="559" y="187688"/>
                      <a:pt x="1327" y="371806"/>
                    </a:cubicBezTo>
                    <a:cubicBezTo>
                      <a:pt x="1640" y="446830"/>
                      <a:pt x="27251" y="519554"/>
                      <a:pt x="74017" y="578220"/>
                    </a:cubicBezTo>
                    <a:lnTo>
                      <a:pt x="10676" y="640451"/>
                    </a:lnTo>
                    <a:cubicBezTo>
                      <a:pt x="166" y="651104"/>
                      <a:pt x="-2904" y="667032"/>
                      <a:pt x="2897" y="680826"/>
                    </a:cubicBezTo>
                    <a:cubicBezTo>
                      <a:pt x="8579" y="694657"/>
                      <a:pt x="22022" y="703718"/>
                      <a:pt x="36976" y="703792"/>
                    </a:cubicBezTo>
                    <a:lnTo>
                      <a:pt x="333309" y="703792"/>
                    </a:lnTo>
                    <a:cubicBezTo>
                      <a:pt x="501259" y="703814"/>
                      <a:pt x="643003" y="578895"/>
                      <a:pt x="664091" y="412274"/>
                    </a:cubicBezTo>
                    <a:cubicBezTo>
                      <a:pt x="666925" y="392012"/>
                      <a:pt x="652797" y="373291"/>
                      <a:pt x="632539" y="370457"/>
                    </a:cubicBezTo>
                    <a:cubicBezTo>
                      <a:pt x="632439" y="370443"/>
                      <a:pt x="632335" y="370432"/>
                      <a:pt x="632235" y="370417"/>
                    </a:cubicBezTo>
                    <a:close/>
                    <a:moveTo>
                      <a:pt x="569635" y="261885"/>
                    </a:moveTo>
                    <a:cubicBezTo>
                      <a:pt x="562889" y="258901"/>
                      <a:pt x="555411" y="257998"/>
                      <a:pt x="548151" y="259292"/>
                    </a:cubicBezTo>
                    <a:lnTo>
                      <a:pt x="541483" y="261514"/>
                    </a:lnTo>
                    <a:lnTo>
                      <a:pt x="534816" y="264848"/>
                    </a:lnTo>
                    <a:lnTo>
                      <a:pt x="529259" y="269663"/>
                    </a:lnTo>
                    <a:cubicBezTo>
                      <a:pt x="525929" y="273079"/>
                      <a:pt x="523284" y="277101"/>
                      <a:pt x="521481" y="281517"/>
                    </a:cubicBezTo>
                    <a:cubicBezTo>
                      <a:pt x="519291" y="286136"/>
                      <a:pt x="518273" y="291225"/>
                      <a:pt x="518517" y="296333"/>
                    </a:cubicBezTo>
                    <a:cubicBezTo>
                      <a:pt x="518410" y="301275"/>
                      <a:pt x="519291" y="306186"/>
                      <a:pt x="521110" y="310780"/>
                    </a:cubicBezTo>
                    <a:cubicBezTo>
                      <a:pt x="523025" y="315225"/>
                      <a:pt x="525796" y="319251"/>
                      <a:pt x="529259" y="322633"/>
                    </a:cubicBezTo>
                    <a:cubicBezTo>
                      <a:pt x="536249" y="329567"/>
                      <a:pt x="545713" y="333431"/>
                      <a:pt x="555559" y="333375"/>
                    </a:cubicBezTo>
                    <a:cubicBezTo>
                      <a:pt x="576017" y="333375"/>
                      <a:pt x="592601" y="316792"/>
                      <a:pt x="592601" y="296333"/>
                    </a:cubicBezTo>
                    <a:cubicBezTo>
                      <a:pt x="592727" y="291474"/>
                      <a:pt x="591712" y="286654"/>
                      <a:pt x="589637" y="282258"/>
                    </a:cubicBezTo>
                    <a:cubicBezTo>
                      <a:pt x="585655" y="273356"/>
                      <a:pt x="578536" y="266237"/>
                      <a:pt x="569635" y="262255"/>
                    </a:cubicBezTo>
                    <a:close/>
                  </a:path>
                </a:pathLst>
              </a:custGeom>
              <a:gradFill>
                <a:gsLst>
                  <a:gs pos="0">
                    <a:srgbClr val="F7F7F7"/>
                  </a:gs>
                  <a:gs pos="100000">
                    <a:schemeClr val="bg1">
                      <a:alpha val="22000"/>
                    </a:schemeClr>
                  </a:gs>
                </a:gsLst>
                <a:lin ang="5400000" scaled="1"/>
              </a:gradFill>
              <a:ln w="36909" cap="flat">
                <a:noFill/>
                <a:prstDash val="solid"/>
                <a:miter/>
              </a:ln>
            </p:spPr>
            <p:txBody>
              <a:bodyPr rtlCol="0" anchor="ctr"/>
              <a:lstStyle/>
              <a:p>
                <a:endParaRPr lang="zh-CN" altLang="en-US">
                  <a:cs typeface="+mn-ea"/>
                  <a:sym typeface="+mn-lt"/>
                </a:endParaRPr>
              </a:p>
            </p:txBody>
          </p:sp>
        </p:grpSp>
        <p:sp>
          <p:nvSpPr>
            <p:cNvPr id="58" name="椭圆 57"/>
            <p:cNvSpPr/>
            <p:nvPr/>
          </p:nvSpPr>
          <p:spPr>
            <a:xfrm>
              <a:off x="4359942" y="1923430"/>
              <a:ext cx="3215449" cy="3215449"/>
            </a:xfrm>
            <a:prstGeom prst="ellipse">
              <a:avLst/>
            </a:prstGeom>
            <a:noFill/>
            <a:ln w="25400">
              <a:solidFill>
                <a:schemeClr val="accent2">
                  <a:alpha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kern="0" dirty="0">
                <a:ln w="3175">
                  <a:noFill/>
                </a:ln>
                <a:solidFill>
                  <a:schemeClr val="bg1"/>
                </a:solidFill>
                <a:cs typeface="+mn-ea"/>
                <a:sym typeface="+mn-lt"/>
              </a:endParaRPr>
            </a:p>
            <a:p>
              <a:pPr algn="ctr"/>
              <a:endParaRPr lang="en-US" altLang="zh-CN" kern="0" dirty="0">
                <a:ln w="3175">
                  <a:noFill/>
                </a:ln>
                <a:solidFill>
                  <a:schemeClr val="bg1"/>
                </a:solidFill>
                <a:cs typeface="+mn-ea"/>
                <a:sym typeface="+mn-lt"/>
              </a:endParaRPr>
            </a:p>
            <a:p>
              <a:pPr algn="ctr"/>
              <a:endParaRPr lang="en-US" altLang="zh-CN" kern="0" dirty="0">
                <a:ln w="3175">
                  <a:noFill/>
                </a:ln>
                <a:solidFill>
                  <a:schemeClr val="bg1"/>
                </a:solidFill>
                <a:cs typeface="+mn-ea"/>
                <a:sym typeface="+mn-lt"/>
              </a:endParaRPr>
            </a:p>
          </p:txBody>
        </p:sp>
        <p:sp>
          <p:nvSpPr>
            <p:cNvPr id="59" name="椭圆 58"/>
            <p:cNvSpPr/>
            <p:nvPr/>
          </p:nvSpPr>
          <p:spPr>
            <a:xfrm>
              <a:off x="3956840" y="1520328"/>
              <a:ext cx="4021652" cy="4021652"/>
            </a:xfrm>
            <a:prstGeom prst="ellipse">
              <a:avLst/>
            </a:prstGeom>
            <a:noFill/>
            <a:ln w="25400">
              <a:solidFill>
                <a:schemeClr val="accent2">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kern="0" dirty="0">
                <a:ln w="3175">
                  <a:noFill/>
                </a:ln>
                <a:solidFill>
                  <a:schemeClr val="bg1"/>
                </a:solidFill>
                <a:cs typeface="+mn-ea"/>
                <a:sym typeface="+mn-lt"/>
              </a:endParaRPr>
            </a:p>
            <a:p>
              <a:pPr algn="ctr"/>
              <a:endParaRPr lang="en-US" altLang="zh-CN" kern="0" dirty="0">
                <a:ln w="3175">
                  <a:noFill/>
                </a:ln>
                <a:solidFill>
                  <a:schemeClr val="bg1"/>
                </a:solidFill>
                <a:cs typeface="+mn-ea"/>
                <a:sym typeface="+mn-lt"/>
              </a:endParaRPr>
            </a:p>
            <a:p>
              <a:pPr algn="ctr"/>
              <a:endParaRPr lang="en-US" altLang="zh-CN" kern="0" dirty="0">
                <a:ln w="3175">
                  <a:noFill/>
                </a:ln>
                <a:solidFill>
                  <a:schemeClr val="bg1"/>
                </a:solidFill>
                <a:cs typeface="+mn-ea"/>
                <a:sym typeface="+mn-lt"/>
              </a:endParaRPr>
            </a:p>
          </p:txBody>
        </p:sp>
        <p:sp>
          <p:nvSpPr>
            <p:cNvPr id="60" name="椭圆 59"/>
            <p:cNvSpPr/>
            <p:nvPr/>
          </p:nvSpPr>
          <p:spPr>
            <a:xfrm>
              <a:off x="3479511" y="1042999"/>
              <a:ext cx="4976310" cy="4976310"/>
            </a:xfrm>
            <a:prstGeom prst="ellipse">
              <a:avLst/>
            </a:prstGeom>
            <a:noFill/>
            <a:ln w="25400">
              <a:solidFill>
                <a:schemeClr val="accent1">
                  <a:lumMod val="20000"/>
                  <a:lumOff val="80000"/>
                  <a:alpha val="4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kern="0" dirty="0">
                <a:ln w="3175">
                  <a:noFill/>
                </a:ln>
                <a:solidFill>
                  <a:schemeClr val="bg1"/>
                </a:solidFill>
                <a:cs typeface="+mn-ea"/>
                <a:sym typeface="+mn-lt"/>
              </a:endParaRPr>
            </a:p>
            <a:p>
              <a:pPr algn="ctr"/>
              <a:endParaRPr lang="en-US" altLang="zh-CN" kern="0" dirty="0">
                <a:ln w="3175">
                  <a:noFill/>
                </a:ln>
                <a:solidFill>
                  <a:schemeClr val="bg1"/>
                </a:solidFill>
                <a:cs typeface="+mn-ea"/>
                <a:sym typeface="+mn-lt"/>
              </a:endParaRPr>
            </a:p>
            <a:p>
              <a:pPr algn="ctr"/>
              <a:endParaRPr lang="en-US" altLang="zh-CN" kern="0" dirty="0">
                <a:ln w="3175">
                  <a:noFill/>
                </a:ln>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61"/>
                                        </p:tgtEl>
                                        <p:attrNameLst>
                                          <p:attrName>style.visibility</p:attrName>
                                        </p:attrNameLst>
                                      </p:cBhvr>
                                      <p:to>
                                        <p:strVal val="visible"/>
                                      </p:to>
                                    </p:set>
                                    <p:anim calcmode="lin" valueType="num">
                                      <p:cBhvr>
                                        <p:cTn id="13" dur="500" fill="hold"/>
                                        <p:tgtEl>
                                          <p:spTgt spid="61"/>
                                        </p:tgtEl>
                                        <p:attrNameLst>
                                          <p:attrName>ppt_w</p:attrName>
                                        </p:attrNameLst>
                                      </p:cBhvr>
                                      <p:tavLst>
                                        <p:tav tm="0">
                                          <p:val>
                                            <p:fltVal val="0"/>
                                          </p:val>
                                        </p:tav>
                                        <p:tav tm="100000">
                                          <p:val>
                                            <p:strVal val="#ppt_w"/>
                                          </p:val>
                                        </p:tav>
                                      </p:tavLst>
                                    </p:anim>
                                    <p:anim calcmode="lin" valueType="num">
                                      <p:cBhvr>
                                        <p:cTn id="14" dur="500" fill="hold"/>
                                        <p:tgtEl>
                                          <p:spTgt spid="61"/>
                                        </p:tgtEl>
                                        <p:attrNameLst>
                                          <p:attrName>ppt_h</p:attrName>
                                        </p:attrNameLst>
                                      </p:cBhvr>
                                      <p:tavLst>
                                        <p:tav tm="0">
                                          <p:val>
                                            <p:fltVal val="0"/>
                                          </p:val>
                                        </p:tav>
                                        <p:tav tm="100000">
                                          <p:val>
                                            <p:strVal val="#ppt_h"/>
                                          </p:val>
                                        </p:tav>
                                      </p:tavLst>
                                    </p:anim>
                                    <p:animEffect transition="in" filter="fade">
                                      <p:cBhvr>
                                        <p:cTn id="15" dur="500"/>
                                        <p:tgtEl>
                                          <p:spTgt spid="61"/>
                                        </p:tgtEl>
                                      </p:cBhvr>
                                    </p:animEffect>
                                  </p:childTnLst>
                                </p:cTn>
                              </p:par>
                              <p:par>
                                <p:cTn id="16" presetID="42" presetClass="entr" presetSubtype="0" fill="hold" nodeType="withEffect">
                                  <p:stCondLst>
                                    <p:cond delay="200"/>
                                  </p:stCondLst>
                                  <p:childTnLst>
                                    <p:set>
                                      <p:cBhvr>
                                        <p:cTn id="17" dur="1" fill="hold">
                                          <p:stCondLst>
                                            <p:cond delay="0"/>
                                          </p:stCondLst>
                                        </p:cTn>
                                        <p:tgtEl>
                                          <p:spTgt spid="42"/>
                                        </p:tgtEl>
                                        <p:attrNameLst>
                                          <p:attrName>style.visibility</p:attrName>
                                        </p:attrNameLst>
                                      </p:cBhvr>
                                      <p:to>
                                        <p:strVal val="visible"/>
                                      </p:to>
                                    </p:set>
                                    <p:animEffect transition="in" filter="fade">
                                      <p:cBhvr>
                                        <p:cTn id="18" dur="1000"/>
                                        <p:tgtEl>
                                          <p:spTgt spid="42"/>
                                        </p:tgtEl>
                                      </p:cBhvr>
                                    </p:animEffect>
                                    <p:anim calcmode="lin" valueType="num">
                                      <p:cBhvr>
                                        <p:cTn id="19" dur="1000" fill="hold"/>
                                        <p:tgtEl>
                                          <p:spTgt spid="42"/>
                                        </p:tgtEl>
                                        <p:attrNameLst>
                                          <p:attrName>ppt_x</p:attrName>
                                        </p:attrNameLst>
                                      </p:cBhvr>
                                      <p:tavLst>
                                        <p:tav tm="0">
                                          <p:val>
                                            <p:strVal val="#ppt_x"/>
                                          </p:val>
                                        </p:tav>
                                        <p:tav tm="100000">
                                          <p:val>
                                            <p:strVal val="#ppt_x"/>
                                          </p:val>
                                        </p:tav>
                                      </p:tavLst>
                                    </p:anim>
                                    <p:anim calcmode="lin" valueType="num">
                                      <p:cBhvr>
                                        <p:cTn id="20" dur="1000" fill="hold"/>
                                        <p:tgtEl>
                                          <p:spTgt spid="42"/>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500"/>
                                  </p:stCondLst>
                                  <p:childTnLst>
                                    <p:set>
                                      <p:cBhvr>
                                        <p:cTn id="22" dur="1" fill="hold">
                                          <p:stCondLst>
                                            <p:cond delay="0"/>
                                          </p:stCondLst>
                                        </p:cTn>
                                        <p:tgtEl>
                                          <p:spTgt spid="55"/>
                                        </p:tgtEl>
                                        <p:attrNameLst>
                                          <p:attrName>style.visibility</p:attrName>
                                        </p:attrNameLst>
                                      </p:cBhvr>
                                      <p:to>
                                        <p:strVal val="visible"/>
                                      </p:to>
                                    </p:set>
                                    <p:animEffect transition="in" filter="fade">
                                      <p:cBhvr>
                                        <p:cTn id="23" dur="1000"/>
                                        <p:tgtEl>
                                          <p:spTgt spid="55"/>
                                        </p:tgtEl>
                                      </p:cBhvr>
                                    </p:animEffect>
                                    <p:anim calcmode="lin" valueType="num">
                                      <p:cBhvr>
                                        <p:cTn id="24" dur="1000" fill="hold"/>
                                        <p:tgtEl>
                                          <p:spTgt spid="55"/>
                                        </p:tgtEl>
                                        <p:attrNameLst>
                                          <p:attrName>ppt_x</p:attrName>
                                        </p:attrNameLst>
                                      </p:cBhvr>
                                      <p:tavLst>
                                        <p:tav tm="0">
                                          <p:val>
                                            <p:strVal val="#ppt_x"/>
                                          </p:val>
                                        </p:tav>
                                        <p:tav tm="100000">
                                          <p:val>
                                            <p:strVal val="#ppt_x"/>
                                          </p:val>
                                        </p:tav>
                                      </p:tavLst>
                                    </p:anim>
                                    <p:anim calcmode="lin" valueType="num">
                                      <p:cBhvr>
                                        <p:cTn id="25" dur="1000" fill="hold"/>
                                        <p:tgtEl>
                                          <p:spTgt spid="55"/>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600"/>
                                  </p:stCondLst>
                                  <p:childTnLst>
                                    <p:set>
                                      <p:cBhvr>
                                        <p:cTn id="27" dur="1" fill="hold">
                                          <p:stCondLst>
                                            <p:cond delay="0"/>
                                          </p:stCondLst>
                                        </p:cTn>
                                        <p:tgtEl>
                                          <p:spTgt spid="46"/>
                                        </p:tgtEl>
                                        <p:attrNameLst>
                                          <p:attrName>style.visibility</p:attrName>
                                        </p:attrNameLst>
                                      </p:cBhvr>
                                      <p:to>
                                        <p:strVal val="visible"/>
                                      </p:to>
                                    </p:set>
                                    <p:animEffect transition="in" filter="fade">
                                      <p:cBhvr>
                                        <p:cTn id="28" dur="1000"/>
                                        <p:tgtEl>
                                          <p:spTgt spid="46"/>
                                        </p:tgtEl>
                                      </p:cBhvr>
                                    </p:animEffect>
                                    <p:anim calcmode="lin" valueType="num">
                                      <p:cBhvr>
                                        <p:cTn id="29" dur="1000" fill="hold"/>
                                        <p:tgtEl>
                                          <p:spTgt spid="46"/>
                                        </p:tgtEl>
                                        <p:attrNameLst>
                                          <p:attrName>ppt_x</p:attrName>
                                        </p:attrNameLst>
                                      </p:cBhvr>
                                      <p:tavLst>
                                        <p:tav tm="0">
                                          <p:val>
                                            <p:strVal val="#ppt_x"/>
                                          </p:val>
                                        </p:tav>
                                        <p:tav tm="100000">
                                          <p:val>
                                            <p:strVal val="#ppt_x"/>
                                          </p:val>
                                        </p:tav>
                                      </p:tavLst>
                                    </p:anim>
                                    <p:anim calcmode="lin" valueType="num">
                                      <p:cBhvr>
                                        <p:cTn id="30" dur="1000" fill="hold"/>
                                        <p:tgtEl>
                                          <p:spTgt spid="46"/>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400"/>
                                  </p:stCondLst>
                                  <p:childTnLst>
                                    <p:set>
                                      <p:cBhvr>
                                        <p:cTn id="32" dur="1" fill="hold">
                                          <p:stCondLst>
                                            <p:cond delay="0"/>
                                          </p:stCondLst>
                                        </p:cTn>
                                        <p:tgtEl>
                                          <p:spTgt spid="52"/>
                                        </p:tgtEl>
                                        <p:attrNameLst>
                                          <p:attrName>style.visibility</p:attrName>
                                        </p:attrNameLst>
                                      </p:cBhvr>
                                      <p:to>
                                        <p:strVal val="visible"/>
                                      </p:to>
                                    </p:set>
                                    <p:animEffect transition="in" filter="fade">
                                      <p:cBhvr>
                                        <p:cTn id="33" dur="1000"/>
                                        <p:tgtEl>
                                          <p:spTgt spid="52"/>
                                        </p:tgtEl>
                                      </p:cBhvr>
                                    </p:animEffect>
                                    <p:anim calcmode="lin" valueType="num">
                                      <p:cBhvr>
                                        <p:cTn id="34" dur="1000" fill="hold"/>
                                        <p:tgtEl>
                                          <p:spTgt spid="52"/>
                                        </p:tgtEl>
                                        <p:attrNameLst>
                                          <p:attrName>ppt_x</p:attrName>
                                        </p:attrNameLst>
                                      </p:cBhvr>
                                      <p:tavLst>
                                        <p:tav tm="0">
                                          <p:val>
                                            <p:strVal val="#ppt_x"/>
                                          </p:val>
                                        </p:tav>
                                        <p:tav tm="100000">
                                          <p:val>
                                            <p:strVal val="#ppt_x"/>
                                          </p:val>
                                        </p:tav>
                                      </p:tavLst>
                                    </p:anim>
                                    <p:anim calcmode="lin" valueType="num">
                                      <p:cBhvr>
                                        <p:cTn id="35" dur="1000" fill="hold"/>
                                        <p:tgtEl>
                                          <p:spTgt spid="52"/>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1000"/>
                                  </p:stCondLst>
                                  <p:childTnLst>
                                    <p:set>
                                      <p:cBhvr>
                                        <p:cTn id="37" dur="1" fill="hold">
                                          <p:stCondLst>
                                            <p:cond delay="0"/>
                                          </p:stCondLst>
                                        </p:cTn>
                                        <p:tgtEl>
                                          <p:spTgt spid="49"/>
                                        </p:tgtEl>
                                        <p:attrNameLst>
                                          <p:attrName>style.visibility</p:attrName>
                                        </p:attrNameLst>
                                      </p:cBhvr>
                                      <p:to>
                                        <p:strVal val="visible"/>
                                      </p:to>
                                    </p:set>
                                    <p:animEffect transition="in" filter="fade">
                                      <p:cBhvr>
                                        <p:cTn id="38" dur="1000"/>
                                        <p:tgtEl>
                                          <p:spTgt spid="49"/>
                                        </p:tgtEl>
                                      </p:cBhvr>
                                    </p:animEffect>
                                    <p:anim calcmode="lin" valueType="num">
                                      <p:cBhvr>
                                        <p:cTn id="39" dur="1000" fill="hold"/>
                                        <p:tgtEl>
                                          <p:spTgt spid="49"/>
                                        </p:tgtEl>
                                        <p:attrNameLst>
                                          <p:attrName>ppt_x</p:attrName>
                                        </p:attrNameLst>
                                      </p:cBhvr>
                                      <p:tavLst>
                                        <p:tav tm="0">
                                          <p:val>
                                            <p:strVal val="#ppt_x"/>
                                          </p:val>
                                        </p:tav>
                                        <p:tav tm="100000">
                                          <p:val>
                                            <p:strVal val="#ppt_x"/>
                                          </p:val>
                                        </p:tav>
                                      </p:tavLst>
                                    </p:anim>
                                    <p:anim calcmode="lin" valueType="num">
                                      <p:cBhvr>
                                        <p:cTn id="40"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6413" y="519113"/>
            <a:ext cx="2303530" cy="951547"/>
            <a:chOff x="874713" y="2980284"/>
            <a:chExt cx="2303530" cy="951547"/>
          </a:xfrm>
        </p:grpSpPr>
        <p:sp>
          <p:nvSpPr>
            <p:cNvPr id="3" name="圆角矩形 2"/>
            <p:cNvSpPr/>
            <p:nvPr/>
          </p:nvSpPr>
          <p:spPr>
            <a:xfrm>
              <a:off x="874713" y="2980284"/>
              <a:ext cx="2303530" cy="951547"/>
            </a:xfrm>
            <a:prstGeom prst="roundRect">
              <a:avLst>
                <a:gd name="adj" fmla="val 8228"/>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4" name="文本框 3"/>
            <p:cNvSpPr txBox="1"/>
            <p:nvPr/>
          </p:nvSpPr>
          <p:spPr>
            <a:xfrm>
              <a:off x="1075357" y="3118476"/>
              <a:ext cx="682417" cy="707886"/>
            </a:xfrm>
            <a:prstGeom prst="rect">
              <a:avLst/>
            </a:prstGeom>
            <a:noFill/>
          </p:spPr>
          <p:txBody>
            <a:bodyPr wrap="square" rtlCol="0">
              <a:spAutoFit/>
            </a:bodyPr>
            <a:lstStyle/>
            <a:p>
              <a:r>
                <a:rPr kumimoji="1" lang="en-US" altLang="zh-CN" sz="4000" b="1" dirty="0">
                  <a:solidFill>
                    <a:schemeClr val="accent1"/>
                  </a:solidFill>
                  <a:cs typeface="+mn-ea"/>
                  <a:sym typeface="+mn-lt"/>
                </a:rPr>
                <a:t>01</a:t>
              </a:r>
              <a:endParaRPr kumimoji="1" lang="zh-CN" altLang="en-US" sz="4000" b="1" dirty="0">
                <a:solidFill>
                  <a:schemeClr val="accent1"/>
                </a:solidFill>
                <a:cs typeface="+mn-ea"/>
                <a:sym typeface="+mn-lt"/>
              </a:endParaRPr>
            </a:p>
          </p:txBody>
        </p:sp>
        <p:sp>
          <p:nvSpPr>
            <p:cNvPr id="5" name="矩形 4"/>
            <p:cNvSpPr/>
            <p:nvPr/>
          </p:nvSpPr>
          <p:spPr>
            <a:xfrm>
              <a:off x="1762191" y="3137903"/>
              <a:ext cx="1110016" cy="400110"/>
            </a:xfrm>
            <a:prstGeom prst="rect">
              <a:avLst/>
            </a:prstGeom>
          </p:spPr>
          <p:txBody>
            <a:bodyPr wrap="square">
              <a:spAutoFit/>
            </a:bodyPr>
            <a:lstStyle/>
            <a:p>
              <a:pPr defTabSz="914400" fontAlgn="base">
                <a:spcBef>
                  <a:spcPct val="0"/>
                </a:spcBef>
                <a:spcAft>
                  <a:spcPct val="0"/>
                </a:spcAft>
                <a:defRPr/>
              </a:pPr>
              <a:r>
                <a:rPr lang="zh-CN" altLang="en-US" sz="2000" b="1" kern="0" dirty="0">
                  <a:ln w="3175">
                    <a:noFill/>
                  </a:ln>
                  <a:solidFill>
                    <a:schemeClr val="tx1">
                      <a:lumMod val="85000"/>
                      <a:lumOff val="15000"/>
                    </a:schemeClr>
                  </a:solidFill>
                  <a:cs typeface="+mn-ea"/>
                  <a:sym typeface="+mn-lt"/>
                </a:rPr>
                <a:t>要素</a:t>
              </a:r>
              <a:endParaRPr lang="zh-CN" altLang="en-US" sz="2000" b="1" kern="0" dirty="0">
                <a:ln w="3175">
                  <a:noFill/>
                </a:ln>
                <a:solidFill>
                  <a:schemeClr val="tx1">
                    <a:lumMod val="85000"/>
                    <a:lumOff val="15000"/>
                  </a:schemeClr>
                </a:solidFill>
                <a:cs typeface="+mn-ea"/>
                <a:sym typeface="+mn-lt"/>
              </a:endParaRPr>
            </a:p>
          </p:txBody>
        </p:sp>
        <p:sp>
          <p:nvSpPr>
            <p:cNvPr id="6" name="文本框 5"/>
            <p:cNvSpPr txBox="1"/>
            <p:nvPr/>
          </p:nvSpPr>
          <p:spPr>
            <a:xfrm>
              <a:off x="1757774" y="3557440"/>
              <a:ext cx="1420469" cy="307777"/>
            </a:xfrm>
            <a:prstGeom prst="rect">
              <a:avLst/>
            </a:prstGeom>
            <a:noFill/>
          </p:spPr>
          <p:txBody>
            <a:bodyPr wrap="square" rtlCol="0">
              <a:spAutoFit/>
            </a:bodyPr>
            <a:lstStyle/>
            <a:p>
              <a:r>
                <a:rPr kumimoji="1" lang="en-GB" altLang="zh-CN" sz="1400" i="1" dirty="0">
                  <a:solidFill>
                    <a:schemeClr val="tx1">
                      <a:lumMod val="65000"/>
                      <a:lumOff val="35000"/>
                    </a:schemeClr>
                  </a:solidFill>
                  <a:cs typeface="+mn-ea"/>
                  <a:sym typeface="+mn-lt"/>
                </a:rPr>
                <a:t>Element</a:t>
              </a:r>
              <a:endParaRPr kumimoji="1" lang="zh-CN" altLang="en-US" sz="1400" i="1" dirty="0">
                <a:solidFill>
                  <a:schemeClr val="tx1">
                    <a:lumMod val="65000"/>
                    <a:lumOff val="35000"/>
                  </a:schemeClr>
                </a:solidFill>
                <a:cs typeface="+mn-ea"/>
                <a:sym typeface="+mn-lt"/>
              </a:endParaRPr>
            </a:p>
          </p:txBody>
        </p:sp>
      </p:grpSp>
      <p:grpSp>
        <p:nvGrpSpPr>
          <p:cNvPr id="17" name="组合 16"/>
          <p:cNvGrpSpPr/>
          <p:nvPr/>
        </p:nvGrpSpPr>
        <p:grpSpPr>
          <a:xfrm>
            <a:off x="874713" y="1981202"/>
            <a:ext cx="3409435" cy="800219"/>
            <a:chOff x="874713" y="2047816"/>
            <a:chExt cx="3409435" cy="800219"/>
          </a:xfrm>
        </p:grpSpPr>
        <p:sp>
          <p:nvSpPr>
            <p:cNvPr id="14" name="矩形 13"/>
            <p:cNvSpPr/>
            <p:nvPr/>
          </p:nvSpPr>
          <p:spPr>
            <a:xfrm>
              <a:off x="874713" y="2047816"/>
              <a:ext cx="3409435" cy="461665"/>
            </a:xfrm>
            <a:prstGeom prst="rect">
              <a:avLst/>
            </a:prstGeom>
          </p:spPr>
          <p:txBody>
            <a:bodyPr wrap="square">
              <a:spAutoFit/>
            </a:bodyPr>
            <a:lstStyle/>
            <a:p>
              <a:pPr defTabSz="914400" fontAlgn="base">
                <a:spcBef>
                  <a:spcPct val="0"/>
                </a:spcBef>
                <a:spcAft>
                  <a:spcPct val="0"/>
                </a:spcAft>
                <a:defRPr/>
              </a:pPr>
              <a:r>
                <a:rPr lang="zh-CN" altLang="en-US" sz="2400" kern="0" dirty="0">
                  <a:ln w="3175">
                    <a:noFill/>
                  </a:ln>
                  <a:solidFill>
                    <a:schemeClr val="tx1">
                      <a:lumMod val="85000"/>
                      <a:lumOff val="15000"/>
                    </a:schemeClr>
                  </a:solidFill>
                  <a:cs typeface="+mn-ea"/>
                  <a:sym typeface="+mn-lt"/>
                </a:rPr>
                <a:t>如何制定计划</a:t>
              </a:r>
              <a:endParaRPr lang="zh-CN" altLang="en-US" sz="2400" kern="0" dirty="0">
                <a:ln w="3175">
                  <a:noFill/>
                </a:ln>
                <a:solidFill>
                  <a:schemeClr val="tx1">
                    <a:lumMod val="85000"/>
                    <a:lumOff val="15000"/>
                  </a:schemeClr>
                </a:solidFill>
                <a:cs typeface="+mn-ea"/>
                <a:sym typeface="+mn-lt"/>
              </a:endParaRPr>
            </a:p>
          </p:txBody>
        </p:sp>
        <p:sp>
          <p:nvSpPr>
            <p:cNvPr id="16" name="文本框 15"/>
            <p:cNvSpPr txBox="1"/>
            <p:nvPr/>
          </p:nvSpPr>
          <p:spPr>
            <a:xfrm>
              <a:off x="874713" y="2509481"/>
              <a:ext cx="2198687" cy="338554"/>
            </a:xfrm>
            <a:prstGeom prst="rect">
              <a:avLst/>
            </a:prstGeom>
            <a:noFill/>
          </p:spPr>
          <p:txBody>
            <a:bodyPr wrap="square" rtlCol="0">
              <a:spAutoFit/>
            </a:bodyPr>
            <a:lstStyle/>
            <a:p>
              <a:r>
                <a:rPr kumimoji="1" lang="en-GB" altLang="zh-CN" sz="1600" i="1" dirty="0">
                  <a:solidFill>
                    <a:schemeClr val="bg1">
                      <a:lumMod val="65000"/>
                    </a:schemeClr>
                  </a:solidFill>
                  <a:cs typeface="+mn-ea"/>
                  <a:sym typeface="+mn-lt"/>
                </a:rPr>
                <a:t>How to make a plan</a:t>
              </a:r>
              <a:endParaRPr kumimoji="1" lang="zh-CN" altLang="en-US" sz="1600" i="1" dirty="0">
                <a:solidFill>
                  <a:schemeClr val="bg1">
                    <a:lumMod val="65000"/>
                  </a:schemeClr>
                </a:solidFill>
                <a:cs typeface="+mn-ea"/>
                <a:sym typeface="+mn-lt"/>
              </a:endParaRPr>
            </a:p>
          </p:txBody>
        </p:sp>
      </p:grpSp>
      <p:sp>
        <p:nvSpPr>
          <p:cNvPr id="11" name="矩形 10"/>
          <p:cNvSpPr/>
          <p:nvPr/>
        </p:nvSpPr>
        <p:spPr>
          <a:xfrm>
            <a:off x="3439207" y="1981202"/>
            <a:ext cx="7828534" cy="708977"/>
          </a:xfrm>
          <a:prstGeom prst="rect">
            <a:avLst/>
          </a:prstGeom>
        </p:spPr>
        <p:txBody>
          <a:bodyPr wrap="square">
            <a:spAutoFit/>
          </a:bodyPr>
          <a:lstStyle/>
          <a:p>
            <a:pPr marL="285750" indent="-285750" defTabSz="914400" fontAlgn="base">
              <a:lnSpc>
                <a:spcPct val="150000"/>
              </a:lnSpc>
              <a:spcBef>
                <a:spcPct val="0"/>
              </a:spcBef>
              <a:spcAft>
                <a:spcPct val="0"/>
              </a:spcAft>
              <a:buFont typeface="Wingdings" panose="05000000000000000000" pitchFamily="2" charset="2"/>
              <a:buChar char="n"/>
              <a:defRPr/>
            </a:pPr>
            <a:r>
              <a:rPr lang="zh-CN" altLang="en-US" sz="1400" kern="0" dirty="0">
                <a:ln w="3175">
                  <a:noFill/>
                </a:ln>
                <a:solidFill>
                  <a:schemeClr val="tx1">
                    <a:lumMod val="85000"/>
                    <a:lumOff val="15000"/>
                  </a:schemeClr>
                </a:solidFill>
                <a:cs typeface="+mn-ea"/>
                <a:sym typeface="+mn-lt"/>
              </a:rPr>
              <a:t>列出企业面临的主要挑战找出产生挑战的原因明确挑战对企业产生的影响哪些方面会受影响？</a:t>
            </a:r>
            <a:endParaRPr lang="en-US" altLang="zh-CN" sz="1400" kern="0" dirty="0">
              <a:ln w="3175">
                <a:noFill/>
              </a:ln>
              <a:solidFill>
                <a:schemeClr val="tx1">
                  <a:lumMod val="85000"/>
                  <a:lumOff val="15000"/>
                </a:schemeClr>
              </a:solidFill>
              <a:cs typeface="+mn-ea"/>
              <a:sym typeface="+mn-lt"/>
            </a:endParaRPr>
          </a:p>
          <a:p>
            <a:pPr marL="285750" indent="-285750" defTabSz="914400" fontAlgn="base">
              <a:lnSpc>
                <a:spcPct val="150000"/>
              </a:lnSpc>
              <a:spcBef>
                <a:spcPct val="0"/>
              </a:spcBef>
              <a:spcAft>
                <a:spcPct val="0"/>
              </a:spcAft>
              <a:buFont typeface="Wingdings" panose="05000000000000000000" pitchFamily="2" charset="2"/>
              <a:buChar char="n"/>
              <a:defRPr/>
            </a:pPr>
            <a:r>
              <a:rPr lang="zh-CN" altLang="en-US" sz="1400" kern="0" dirty="0">
                <a:ln w="3175">
                  <a:noFill/>
                </a:ln>
                <a:solidFill>
                  <a:schemeClr val="tx1">
                    <a:lumMod val="85000"/>
                    <a:lumOff val="15000"/>
                  </a:schemeClr>
                </a:solidFill>
                <a:cs typeface="+mn-ea"/>
                <a:sym typeface="+mn-lt"/>
              </a:rPr>
              <a:t>会受到怎样的影响？</a:t>
            </a:r>
            <a:endParaRPr lang="en-US" altLang="zh-CN" sz="1400" kern="0" dirty="0">
              <a:ln w="3175">
                <a:noFill/>
              </a:ln>
              <a:solidFill>
                <a:schemeClr val="tx1">
                  <a:lumMod val="85000"/>
                  <a:lumOff val="15000"/>
                </a:schemeClr>
              </a:solidFill>
              <a:cs typeface="+mn-ea"/>
              <a:sym typeface="+mn-lt"/>
            </a:endParaRPr>
          </a:p>
        </p:txBody>
      </p:sp>
      <p:grpSp>
        <p:nvGrpSpPr>
          <p:cNvPr id="8" name="组合 7"/>
          <p:cNvGrpSpPr/>
          <p:nvPr/>
        </p:nvGrpSpPr>
        <p:grpSpPr>
          <a:xfrm>
            <a:off x="954914" y="3670125"/>
            <a:ext cx="2480968" cy="1228177"/>
            <a:chOff x="795426" y="3993958"/>
            <a:chExt cx="2480968" cy="1228177"/>
          </a:xfrm>
        </p:grpSpPr>
        <p:grpSp>
          <p:nvGrpSpPr>
            <p:cNvPr id="7" name="组合 6"/>
            <p:cNvGrpSpPr/>
            <p:nvPr/>
          </p:nvGrpSpPr>
          <p:grpSpPr>
            <a:xfrm>
              <a:off x="859224" y="3993958"/>
              <a:ext cx="901224" cy="519200"/>
              <a:chOff x="1023270" y="4307981"/>
              <a:chExt cx="901224" cy="519200"/>
            </a:xfrm>
          </p:grpSpPr>
          <p:sp>
            <p:nvSpPr>
              <p:cNvPr id="13" name="圆角矩形 12"/>
              <p:cNvSpPr/>
              <p:nvPr/>
            </p:nvSpPr>
            <p:spPr>
              <a:xfrm>
                <a:off x="1023270" y="4307981"/>
                <a:ext cx="901224" cy="519200"/>
              </a:xfrm>
              <a:prstGeom prst="roundRect">
                <a:avLst>
                  <a:gd name="adj" fmla="val 2044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15" name="文本框 14"/>
              <p:cNvSpPr txBox="1"/>
              <p:nvPr/>
            </p:nvSpPr>
            <p:spPr>
              <a:xfrm>
                <a:off x="1076829" y="4403117"/>
                <a:ext cx="794105" cy="307777"/>
              </a:xfrm>
              <a:prstGeom prst="rect">
                <a:avLst/>
              </a:prstGeom>
              <a:noFill/>
            </p:spPr>
            <p:txBody>
              <a:bodyPr wrap="square" rtlCol="0">
                <a:spAutoFit/>
              </a:bodyPr>
              <a:lstStyle/>
              <a:p>
                <a:pPr algn="ctr"/>
                <a:r>
                  <a:rPr lang="zh-CN" altLang="en-US" sz="1400" kern="0" dirty="0">
                    <a:ln w="3175">
                      <a:noFill/>
                    </a:ln>
                    <a:solidFill>
                      <a:schemeClr val="bg1"/>
                    </a:solidFill>
                    <a:cs typeface="+mn-ea"/>
                    <a:sym typeface="+mn-lt"/>
                  </a:rPr>
                  <a:t>量化</a:t>
                </a:r>
                <a:endParaRPr kumimoji="1" lang="en-US" altLang="zh-CN" sz="1400" b="1" dirty="0">
                  <a:solidFill>
                    <a:schemeClr val="bg1"/>
                  </a:solidFill>
                  <a:cs typeface="+mn-ea"/>
                  <a:sym typeface="+mn-lt"/>
                </a:endParaRPr>
              </a:p>
            </p:txBody>
          </p:sp>
        </p:grpSp>
        <p:sp>
          <p:nvSpPr>
            <p:cNvPr id="18" name="矩形 17"/>
            <p:cNvSpPr/>
            <p:nvPr/>
          </p:nvSpPr>
          <p:spPr>
            <a:xfrm>
              <a:off x="795426" y="4513158"/>
              <a:ext cx="2480968" cy="708977"/>
            </a:xfrm>
            <a:prstGeom prst="rect">
              <a:avLst/>
            </a:prstGeom>
          </p:spPr>
          <p:txBody>
            <a:bodyPr wrap="square">
              <a:spAutoFit/>
            </a:bodyPr>
            <a:lstStyle/>
            <a:p>
              <a:pPr defTabSz="914400" fontAlgn="base">
                <a:lnSpc>
                  <a:spcPct val="150000"/>
                </a:lnSpc>
                <a:spcBef>
                  <a:spcPct val="0"/>
                </a:spcBef>
                <a:spcAft>
                  <a:spcPct val="0"/>
                </a:spcAft>
                <a:defRPr/>
              </a:pPr>
              <a:r>
                <a:rPr lang="zh-CN" altLang="en-US" sz="1400" kern="0" dirty="0">
                  <a:ln w="3175">
                    <a:noFill/>
                  </a:ln>
                  <a:solidFill>
                    <a:schemeClr val="tx1">
                      <a:lumMod val="85000"/>
                      <a:lumOff val="15000"/>
                    </a:schemeClr>
                  </a:solidFill>
                  <a:cs typeface="+mn-ea"/>
                  <a:sym typeface="+mn-lt"/>
                </a:rPr>
                <a:t>量化企业项目管理对企业产生的各种影响</a:t>
              </a:r>
              <a:endParaRPr lang="en-US" altLang="zh-CN" sz="1400" kern="0" dirty="0">
                <a:ln w="3175">
                  <a:noFill/>
                </a:ln>
                <a:solidFill>
                  <a:schemeClr val="tx1">
                    <a:lumMod val="85000"/>
                    <a:lumOff val="15000"/>
                  </a:schemeClr>
                </a:solidFill>
                <a:cs typeface="+mn-ea"/>
                <a:sym typeface="+mn-lt"/>
              </a:endParaRPr>
            </a:p>
          </p:txBody>
        </p:sp>
      </p:grpSp>
      <p:grpSp>
        <p:nvGrpSpPr>
          <p:cNvPr id="19" name="组合 18"/>
          <p:cNvGrpSpPr/>
          <p:nvPr/>
        </p:nvGrpSpPr>
        <p:grpSpPr>
          <a:xfrm>
            <a:off x="3925071" y="3670125"/>
            <a:ext cx="2108942" cy="1581029"/>
            <a:chOff x="795426" y="3993958"/>
            <a:chExt cx="2108942" cy="1581029"/>
          </a:xfrm>
        </p:grpSpPr>
        <p:grpSp>
          <p:nvGrpSpPr>
            <p:cNvPr id="21" name="组合 20"/>
            <p:cNvGrpSpPr/>
            <p:nvPr/>
          </p:nvGrpSpPr>
          <p:grpSpPr>
            <a:xfrm>
              <a:off x="859224" y="3993958"/>
              <a:ext cx="901224" cy="519200"/>
              <a:chOff x="1023270" y="4307981"/>
              <a:chExt cx="901224" cy="519200"/>
            </a:xfrm>
          </p:grpSpPr>
          <p:sp>
            <p:nvSpPr>
              <p:cNvPr id="23" name="圆角矩形 22"/>
              <p:cNvSpPr/>
              <p:nvPr/>
            </p:nvSpPr>
            <p:spPr>
              <a:xfrm>
                <a:off x="1023270" y="4307981"/>
                <a:ext cx="901224" cy="519200"/>
              </a:xfrm>
              <a:prstGeom prst="roundRect">
                <a:avLst>
                  <a:gd name="adj" fmla="val 20443"/>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24" name="文本框 23"/>
              <p:cNvSpPr txBox="1"/>
              <p:nvPr/>
            </p:nvSpPr>
            <p:spPr>
              <a:xfrm>
                <a:off x="1076829" y="4403117"/>
                <a:ext cx="794105" cy="307777"/>
              </a:xfrm>
              <a:prstGeom prst="rect">
                <a:avLst/>
              </a:prstGeom>
              <a:noFill/>
            </p:spPr>
            <p:txBody>
              <a:bodyPr wrap="square" rtlCol="0">
                <a:spAutoFit/>
              </a:bodyPr>
              <a:lstStyle/>
              <a:p>
                <a:pPr algn="ctr"/>
                <a:r>
                  <a:rPr lang="zh-CN" altLang="en-US" sz="1400" kern="0" dirty="0">
                    <a:ln w="3175">
                      <a:noFill/>
                    </a:ln>
                    <a:solidFill>
                      <a:schemeClr val="bg1"/>
                    </a:solidFill>
                    <a:cs typeface="+mn-ea"/>
                    <a:sym typeface="+mn-lt"/>
                  </a:rPr>
                  <a:t>定义</a:t>
                </a:r>
                <a:endParaRPr kumimoji="1" lang="en-US" altLang="zh-CN" sz="1400" b="1" dirty="0">
                  <a:solidFill>
                    <a:schemeClr val="bg1"/>
                  </a:solidFill>
                  <a:cs typeface="+mn-ea"/>
                  <a:sym typeface="+mn-lt"/>
                </a:endParaRPr>
              </a:p>
            </p:txBody>
          </p:sp>
        </p:grpSp>
        <p:sp>
          <p:nvSpPr>
            <p:cNvPr id="22" name="矩形 21"/>
            <p:cNvSpPr/>
            <p:nvPr/>
          </p:nvSpPr>
          <p:spPr>
            <a:xfrm>
              <a:off x="795426" y="4513158"/>
              <a:ext cx="2108942" cy="1061829"/>
            </a:xfrm>
            <a:prstGeom prst="rect">
              <a:avLst/>
            </a:prstGeom>
          </p:spPr>
          <p:txBody>
            <a:bodyPr wrap="square">
              <a:spAutoFit/>
            </a:bodyPr>
            <a:lstStyle/>
            <a:p>
              <a:pPr defTabSz="914400" fontAlgn="base">
                <a:lnSpc>
                  <a:spcPct val="150000"/>
                </a:lnSpc>
                <a:spcBef>
                  <a:spcPct val="0"/>
                </a:spcBef>
                <a:spcAft>
                  <a:spcPct val="0"/>
                </a:spcAft>
                <a:defRPr/>
              </a:pPr>
              <a:r>
                <a:rPr lang="zh-CN" altLang="en-US" sz="1400" kern="0" dirty="0">
                  <a:ln w="3175">
                    <a:noFill/>
                  </a:ln>
                  <a:solidFill>
                    <a:schemeClr val="tx1">
                      <a:lumMod val="85000"/>
                      <a:lumOff val="15000"/>
                    </a:schemeClr>
                  </a:solidFill>
                  <a:cs typeface="+mn-ea"/>
                  <a:sym typeface="+mn-lt"/>
                </a:rPr>
                <a:t>定义企业项目管理成功的标准明确投资收益率</a:t>
              </a:r>
              <a:r>
                <a:rPr lang="en-US" altLang="zh-CN" sz="1400" kern="0" dirty="0">
                  <a:ln w="3175">
                    <a:noFill/>
                  </a:ln>
                  <a:solidFill>
                    <a:schemeClr val="tx1">
                      <a:lumMod val="85000"/>
                      <a:lumOff val="15000"/>
                    </a:schemeClr>
                  </a:solidFill>
                  <a:cs typeface="+mn-ea"/>
                  <a:sym typeface="+mn-lt"/>
                </a:rPr>
                <a:t>(</a:t>
              </a:r>
              <a:r>
                <a:rPr lang="en-GB" altLang="zh-CN" sz="1400" kern="0" dirty="0">
                  <a:ln w="3175">
                    <a:noFill/>
                  </a:ln>
                  <a:solidFill>
                    <a:schemeClr val="tx1">
                      <a:lumMod val="85000"/>
                      <a:lumOff val="15000"/>
                    </a:schemeClr>
                  </a:solidFill>
                  <a:cs typeface="+mn-ea"/>
                  <a:sym typeface="+mn-lt"/>
                </a:rPr>
                <a:t>ROI) </a:t>
              </a:r>
              <a:r>
                <a:rPr lang="zh-CN" altLang="en-US" sz="1400" kern="0" dirty="0">
                  <a:ln w="3175">
                    <a:noFill/>
                  </a:ln>
                  <a:solidFill>
                    <a:schemeClr val="tx1">
                      <a:lumMod val="85000"/>
                      <a:lumOff val="15000"/>
                    </a:schemeClr>
                  </a:solidFill>
                  <a:cs typeface="+mn-ea"/>
                  <a:sym typeface="+mn-lt"/>
                </a:rPr>
                <a:t>的变化</a:t>
              </a:r>
              <a:endParaRPr lang="en-US" altLang="zh-CN" sz="1400" kern="0" dirty="0">
                <a:ln w="3175">
                  <a:noFill/>
                </a:ln>
                <a:solidFill>
                  <a:schemeClr val="tx1">
                    <a:lumMod val="85000"/>
                    <a:lumOff val="15000"/>
                  </a:schemeClr>
                </a:solidFill>
                <a:cs typeface="+mn-ea"/>
                <a:sym typeface="+mn-lt"/>
              </a:endParaRPr>
            </a:p>
          </p:txBody>
        </p:sp>
      </p:grpSp>
      <p:grpSp>
        <p:nvGrpSpPr>
          <p:cNvPr id="25" name="组合 24"/>
          <p:cNvGrpSpPr/>
          <p:nvPr/>
        </p:nvGrpSpPr>
        <p:grpSpPr>
          <a:xfrm>
            <a:off x="6523202" y="3670125"/>
            <a:ext cx="1823930" cy="1228177"/>
            <a:chOff x="795426" y="3993958"/>
            <a:chExt cx="1823930" cy="1228177"/>
          </a:xfrm>
        </p:grpSpPr>
        <p:grpSp>
          <p:nvGrpSpPr>
            <p:cNvPr id="26" name="组合 25"/>
            <p:cNvGrpSpPr/>
            <p:nvPr/>
          </p:nvGrpSpPr>
          <p:grpSpPr>
            <a:xfrm>
              <a:off x="859224" y="3993958"/>
              <a:ext cx="901224" cy="519200"/>
              <a:chOff x="1023270" y="4307981"/>
              <a:chExt cx="901224" cy="519200"/>
            </a:xfrm>
          </p:grpSpPr>
          <p:sp>
            <p:nvSpPr>
              <p:cNvPr id="28" name="圆角矩形 27"/>
              <p:cNvSpPr/>
              <p:nvPr/>
            </p:nvSpPr>
            <p:spPr>
              <a:xfrm>
                <a:off x="1023270" y="4307981"/>
                <a:ext cx="901224" cy="519200"/>
              </a:xfrm>
              <a:prstGeom prst="roundRect">
                <a:avLst>
                  <a:gd name="adj" fmla="val 2044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29" name="文本框 28"/>
              <p:cNvSpPr txBox="1"/>
              <p:nvPr/>
            </p:nvSpPr>
            <p:spPr>
              <a:xfrm>
                <a:off x="1076829" y="4403117"/>
                <a:ext cx="794105" cy="307777"/>
              </a:xfrm>
              <a:prstGeom prst="rect">
                <a:avLst/>
              </a:prstGeom>
              <a:noFill/>
            </p:spPr>
            <p:txBody>
              <a:bodyPr wrap="square" rtlCol="0">
                <a:spAutoFit/>
              </a:bodyPr>
              <a:lstStyle/>
              <a:p>
                <a:pPr algn="ctr"/>
                <a:r>
                  <a:rPr lang="zh-CN" altLang="en-US" sz="1400" kern="0" dirty="0">
                    <a:ln w="3175">
                      <a:noFill/>
                    </a:ln>
                    <a:solidFill>
                      <a:schemeClr val="bg1"/>
                    </a:solidFill>
                    <a:cs typeface="+mn-ea"/>
                    <a:sym typeface="+mn-lt"/>
                  </a:rPr>
                  <a:t>明确</a:t>
                </a:r>
                <a:endParaRPr kumimoji="1" lang="en-US" altLang="zh-CN" sz="1400" b="1" dirty="0">
                  <a:solidFill>
                    <a:schemeClr val="bg1"/>
                  </a:solidFill>
                  <a:cs typeface="+mn-ea"/>
                  <a:sym typeface="+mn-lt"/>
                </a:endParaRPr>
              </a:p>
            </p:txBody>
          </p:sp>
        </p:grpSp>
        <p:sp>
          <p:nvSpPr>
            <p:cNvPr id="27" name="矩形 26"/>
            <p:cNvSpPr/>
            <p:nvPr/>
          </p:nvSpPr>
          <p:spPr>
            <a:xfrm>
              <a:off x="795426" y="4513158"/>
              <a:ext cx="1823930" cy="708977"/>
            </a:xfrm>
            <a:prstGeom prst="rect">
              <a:avLst/>
            </a:prstGeom>
          </p:spPr>
          <p:txBody>
            <a:bodyPr wrap="square">
              <a:spAutoFit/>
            </a:bodyPr>
            <a:lstStyle/>
            <a:p>
              <a:pPr defTabSz="914400" fontAlgn="base">
                <a:lnSpc>
                  <a:spcPct val="150000"/>
                </a:lnSpc>
                <a:spcBef>
                  <a:spcPct val="0"/>
                </a:spcBef>
                <a:spcAft>
                  <a:spcPct val="0"/>
                </a:spcAft>
                <a:defRPr/>
              </a:pPr>
              <a:r>
                <a:rPr lang="zh-CN" altLang="en-US" sz="1400" kern="0" dirty="0">
                  <a:ln w="3175">
                    <a:noFill/>
                  </a:ln>
                  <a:solidFill>
                    <a:schemeClr val="tx1">
                      <a:lumMod val="85000"/>
                      <a:lumOff val="15000"/>
                    </a:schemeClr>
                  </a:solidFill>
                  <a:cs typeface="+mn-ea"/>
                  <a:sym typeface="+mn-lt"/>
                </a:rPr>
                <a:t>明确需要具备的项目管理能力</a:t>
              </a:r>
              <a:endParaRPr lang="en-US" altLang="zh-CN" sz="1400" kern="0" dirty="0">
                <a:ln w="3175">
                  <a:noFill/>
                </a:ln>
                <a:solidFill>
                  <a:schemeClr val="tx1">
                    <a:lumMod val="85000"/>
                    <a:lumOff val="15000"/>
                  </a:schemeClr>
                </a:solidFill>
                <a:cs typeface="+mn-ea"/>
                <a:sym typeface="+mn-lt"/>
              </a:endParaRPr>
            </a:p>
          </p:txBody>
        </p:sp>
      </p:grpSp>
      <p:grpSp>
        <p:nvGrpSpPr>
          <p:cNvPr id="30" name="组合 29"/>
          <p:cNvGrpSpPr/>
          <p:nvPr/>
        </p:nvGrpSpPr>
        <p:grpSpPr>
          <a:xfrm>
            <a:off x="8836320" y="3670125"/>
            <a:ext cx="2480968" cy="1228177"/>
            <a:chOff x="795426" y="3993958"/>
            <a:chExt cx="2480968" cy="1228177"/>
          </a:xfrm>
        </p:grpSpPr>
        <p:grpSp>
          <p:nvGrpSpPr>
            <p:cNvPr id="31" name="组合 30"/>
            <p:cNvGrpSpPr/>
            <p:nvPr/>
          </p:nvGrpSpPr>
          <p:grpSpPr>
            <a:xfrm>
              <a:off x="859224" y="3993958"/>
              <a:ext cx="901224" cy="519200"/>
              <a:chOff x="1023270" y="4307981"/>
              <a:chExt cx="901224" cy="519200"/>
            </a:xfrm>
          </p:grpSpPr>
          <p:sp>
            <p:nvSpPr>
              <p:cNvPr id="33" name="圆角矩形 32"/>
              <p:cNvSpPr/>
              <p:nvPr/>
            </p:nvSpPr>
            <p:spPr>
              <a:xfrm>
                <a:off x="1023270" y="4307981"/>
                <a:ext cx="901224" cy="519200"/>
              </a:xfrm>
              <a:prstGeom prst="roundRect">
                <a:avLst>
                  <a:gd name="adj" fmla="val 20443"/>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34" name="文本框 33"/>
              <p:cNvSpPr txBox="1"/>
              <p:nvPr/>
            </p:nvSpPr>
            <p:spPr>
              <a:xfrm>
                <a:off x="1076829" y="4403117"/>
                <a:ext cx="794105" cy="307777"/>
              </a:xfrm>
              <a:prstGeom prst="rect">
                <a:avLst/>
              </a:prstGeom>
              <a:noFill/>
            </p:spPr>
            <p:txBody>
              <a:bodyPr wrap="square" rtlCol="0">
                <a:spAutoFit/>
              </a:bodyPr>
              <a:lstStyle/>
              <a:p>
                <a:pPr algn="ctr"/>
                <a:r>
                  <a:rPr lang="zh-CN" altLang="en-US" sz="1400" kern="0" dirty="0">
                    <a:ln w="3175">
                      <a:noFill/>
                    </a:ln>
                    <a:solidFill>
                      <a:schemeClr val="bg1"/>
                    </a:solidFill>
                    <a:cs typeface="+mn-ea"/>
                    <a:sym typeface="+mn-lt"/>
                  </a:rPr>
                  <a:t>明确</a:t>
                </a:r>
                <a:endParaRPr kumimoji="1" lang="en-US" altLang="zh-CN" sz="1400" b="1" dirty="0">
                  <a:solidFill>
                    <a:schemeClr val="bg1"/>
                  </a:solidFill>
                  <a:cs typeface="+mn-ea"/>
                  <a:sym typeface="+mn-lt"/>
                </a:endParaRPr>
              </a:p>
            </p:txBody>
          </p:sp>
        </p:grpSp>
        <p:sp>
          <p:nvSpPr>
            <p:cNvPr id="32" name="矩形 31"/>
            <p:cNvSpPr/>
            <p:nvPr/>
          </p:nvSpPr>
          <p:spPr>
            <a:xfrm>
              <a:off x="795426" y="4513158"/>
              <a:ext cx="2480968" cy="708977"/>
            </a:xfrm>
            <a:prstGeom prst="rect">
              <a:avLst/>
            </a:prstGeom>
          </p:spPr>
          <p:txBody>
            <a:bodyPr wrap="square">
              <a:spAutoFit/>
            </a:bodyPr>
            <a:lstStyle/>
            <a:p>
              <a:pPr defTabSz="914400" fontAlgn="base">
                <a:lnSpc>
                  <a:spcPct val="150000"/>
                </a:lnSpc>
                <a:spcBef>
                  <a:spcPct val="0"/>
                </a:spcBef>
                <a:spcAft>
                  <a:spcPct val="0"/>
                </a:spcAft>
                <a:defRPr/>
              </a:pPr>
              <a:r>
                <a:rPr lang="zh-CN" altLang="en-US" sz="1400" kern="0" dirty="0">
                  <a:ln w="3175">
                    <a:noFill/>
                  </a:ln>
                  <a:solidFill>
                    <a:schemeClr val="tx1">
                      <a:lumMod val="85000"/>
                      <a:lumOff val="15000"/>
                    </a:schemeClr>
                  </a:solidFill>
                  <a:cs typeface="+mn-ea"/>
                  <a:sym typeface="+mn-lt"/>
                </a:rPr>
                <a:t>明确需要具备的技术实施能力循序渐进，分步实施。</a:t>
              </a:r>
              <a:endParaRPr lang="zh-CN" altLang="en-US" sz="1400" kern="0" dirty="0">
                <a:ln w="3175">
                  <a:noFill/>
                </a:ln>
                <a:solidFill>
                  <a:schemeClr val="tx1">
                    <a:lumMod val="85000"/>
                    <a:lumOff val="15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ppt_x"/>
                                          </p:val>
                                        </p:tav>
                                        <p:tav tm="100000">
                                          <p:val>
                                            <p:strVal val="#ppt_x"/>
                                          </p:val>
                                        </p:tav>
                                      </p:tavLst>
                                    </p:anim>
                                    <p:anim calcmode="lin" valueType="num">
                                      <p:cBhvr additive="base">
                                        <p:cTn id="1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dissolve">
                                      <p:cBhvr>
                                        <p:cTn id="19" dur="500"/>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fill="hold"/>
                                        <p:tgtEl>
                                          <p:spTgt spid="8"/>
                                        </p:tgtEl>
                                        <p:attrNameLst>
                                          <p:attrName>ppt_x</p:attrName>
                                        </p:attrNameLst>
                                      </p:cBhvr>
                                      <p:tavLst>
                                        <p:tav tm="0">
                                          <p:val>
                                            <p:strVal val="#ppt_x"/>
                                          </p:val>
                                        </p:tav>
                                        <p:tav tm="100000">
                                          <p:val>
                                            <p:strVal val="#ppt_x"/>
                                          </p:val>
                                        </p:tav>
                                      </p:tavLst>
                                    </p:anim>
                                    <p:anim calcmode="lin" valueType="num">
                                      <p:cBhvr additive="base">
                                        <p:cTn id="2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19"/>
                                        </p:tgtEl>
                                        <p:attrNameLst>
                                          <p:attrName>style.visibility</p:attrName>
                                        </p:attrNameLst>
                                      </p:cBhvr>
                                      <p:to>
                                        <p:strVal val="visible"/>
                                      </p:to>
                                    </p:set>
                                    <p:anim calcmode="lin" valueType="num">
                                      <p:cBhvr additive="base">
                                        <p:cTn id="30" dur="500" fill="hold"/>
                                        <p:tgtEl>
                                          <p:spTgt spid="19"/>
                                        </p:tgtEl>
                                        <p:attrNameLst>
                                          <p:attrName>ppt_x</p:attrName>
                                        </p:attrNameLst>
                                      </p:cBhvr>
                                      <p:tavLst>
                                        <p:tav tm="0">
                                          <p:val>
                                            <p:strVal val="#ppt_x"/>
                                          </p:val>
                                        </p:tav>
                                        <p:tav tm="100000">
                                          <p:val>
                                            <p:strVal val="#ppt_x"/>
                                          </p:val>
                                        </p:tav>
                                      </p:tavLst>
                                    </p:anim>
                                    <p:anim calcmode="lin" valueType="num">
                                      <p:cBhvr additive="base">
                                        <p:cTn id="31"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500" fill="hold"/>
                                        <p:tgtEl>
                                          <p:spTgt spid="25"/>
                                        </p:tgtEl>
                                        <p:attrNameLst>
                                          <p:attrName>ppt_x</p:attrName>
                                        </p:attrNameLst>
                                      </p:cBhvr>
                                      <p:tavLst>
                                        <p:tav tm="0">
                                          <p:val>
                                            <p:strVal val="#ppt_x"/>
                                          </p:val>
                                        </p:tav>
                                        <p:tav tm="100000">
                                          <p:val>
                                            <p:strVal val="#ppt_x"/>
                                          </p:val>
                                        </p:tav>
                                      </p:tavLst>
                                    </p:anim>
                                    <p:anim calcmode="lin" valueType="num">
                                      <p:cBhvr additive="base">
                                        <p:cTn id="37"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30"/>
                                        </p:tgtEl>
                                        <p:attrNameLst>
                                          <p:attrName>style.visibility</p:attrName>
                                        </p:attrNameLst>
                                      </p:cBhvr>
                                      <p:to>
                                        <p:strVal val="visible"/>
                                      </p:to>
                                    </p:set>
                                    <p:anim calcmode="lin" valueType="num">
                                      <p:cBhvr additive="base">
                                        <p:cTn id="42" dur="500" fill="hold"/>
                                        <p:tgtEl>
                                          <p:spTgt spid="30"/>
                                        </p:tgtEl>
                                        <p:attrNameLst>
                                          <p:attrName>ppt_x</p:attrName>
                                        </p:attrNameLst>
                                      </p:cBhvr>
                                      <p:tavLst>
                                        <p:tav tm="0">
                                          <p:val>
                                            <p:strVal val="#ppt_x"/>
                                          </p:val>
                                        </p:tav>
                                        <p:tav tm="100000">
                                          <p:val>
                                            <p:strVal val="#ppt_x"/>
                                          </p:val>
                                        </p:tav>
                                      </p:tavLst>
                                    </p:anim>
                                    <p:anim calcmode="lin" valueType="num">
                                      <p:cBhvr additive="base">
                                        <p:cTn id="43"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0" y="1807217"/>
            <a:ext cx="12192000" cy="3808326"/>
          </a:xfrm>
          <a:prstGeom prst="rect">
            <a:avLst/>
          </a:prstGeom>
          <a:solidFill>
            <a:srgbClr val="F2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grpSp>
        <p:nvGrpSpPr>
          <p:cNvPr id="19" name="组合 18"/>
          <p:cNvGrpSpPr/>
          <p:nvPr/>
        </p:nvGrpSpPr>
        <p:grpSpPr>
          <a:xfrm>
            <a:off x="1059168" y="2940197"/>
            <a:ext cx="6448928" cy="3044678"/>
            <a:chOff x="1059168" y="2940197"/>
            <a:chExt cx="6448928" cy="3044678"/>
          </a:xfrm>
        </p:grpSpPr>
        <p:sp>
          <p:nvSpPr>
            <p:cNvPr id="3" name="文本框 2"/>
            <p:cNvSpPr txBox="1"/>
            <p:nvPr/>
          </p:nvSpPr>
          <p:spPr>
            <a:xfrm>
              <a:off x="4949217" y="2991485"/>
              <a:ext cx="2558879" cy="1631216"/>
            </a:xfrm>
            <a:prstGeom prst="rect">
              <a:avLst/>
            </a:prstGeom>
            <a:noFill/>
          </p:spPr>
          <p:txBody>
            <a:bodyPr wrap="square" rtlCol="0">
              <a:spAutoFit/>
            </a:bodyPr>
            <a:lstStyle/>
            <a:p>
              <a:r>
                <a:rPr kumimoji="1" lang="en-US" altLang="zh-CN" sz="10000" b="1" dirty="0">
                  <a:solidFill>
                    <a:schemeClr val="accent1"/>
                  </a:solidFill>
                  <a:cs typeface="+mn-ea"/>
                  <a:sym typeface="+mn-lt"/>
                </a:rPr>
                <a:t>02</a:t>
              </a:r>
              <a:endParaRPr kumimoji="1" lang="zh-CN" altLang="en-US" sz="10000" b="1" dirty="0">
                <a:solidFill>
                  <a:schemeClr val="accent1"/>
                </a:solidFill>
                <a:cs typeface="+mn-ea"/>
                <a:sym typeface="+mn-lt"/>
              </a:endParaRPr>
            </a:p>
          </p:txBody>
        </p:sp>
        <p:grpSp>
          <p:nvGrpSpPr>
            <p:cNvPr id="7" name="组合 6"/>
            <p:cNvGrpSpPr/>
            <p:nvPr/>
          </p:nvGrpSpPr>
          <p:grpSpPr>
            <a:xfrm>
              <a:off x="1059168" y="2940197"/>
              <a:ext cx="2558879" cy="1538883"/>
              <a:chOff x="1059168" y="2902141"/>
              <a:chExt cx="2558879" cy="1538883"/>
            </a:xfrm>
          </p:grpSpPr>
          <p:sp>
            <p:nvSpPr>
              <p:cNvPr id="8" name="矩形 7"/>
              <p:cNvSpPr/>
              <p:nvPr/>
            </p:nvSpPr>
            <p:spPr>
              <a:xfrm>
                <a:off x="1059168" y="2902141"/>
                <a:ext cx="2558879" cy="1015663"/>
              </a:xfrm>
              <a:prstGeom prst="rect">
                <a:avLst/>
              </a:prstGeom>
            </p:spPr>
            <p:txBody>
              <a:bodyPr wrap="square">
                <a:spAutoFit/>
              </a:bodyPr>
              <a:lstStyle/>
              <a:p>
                <a:pPr defTabSz="914400" fontAlgn="base">
                  <a:spcBef>
                    <a:spcPct val="0"/>
                  </a:spcBef>
                  <a:spcAft>
                    <a:spcPct val="0"/>
                  </a:spcAft>
                  <a:defRPr/>
                </a:pPr>
                <a:r>
                  <a:rPr lang="zh-CN" altLang="en-US" sz="6000" b="1" kern="0" dirty="0">
                    <a:ln w="3175">
                      <a:noFill/>
                    </a:ln>
                    <a:solidFill>
                      <a:schemeClr val="tx1">
                        <a:lumMod val="85000"/>
                        <a:lumOff val="15000"/>
                      </a:schemeClr>
                    </a:solidFill>
                    <a:cs typeface="+mn-ea"/>
                    <a:sym typeface="+mn-lt"/>
                  </a:rPr>
                  <a:t>程序</a:t>
                </a:r>
                <a:endParaRPr lang="zh-CN" altLang="en-US" sz="6000" b="1" kern="0" dirty="0">
                  <a:ln w="3175">
                    <a:noFill/>
                  </a:ln>
                  <a:solidFill>
                    <a:schemeClr val="tx1">
                      <a:lumMod val="85000"/>
                      <a:lumOff val="15000"/>
                    </a:schemeClr>
                  </a:solidFill>
                  <a:cs typeface="+mn-ea"/>
                  <a:sym typeface="+mn-lt"/>
                </a:endParaRPr>
              </a:p>
            </p:txBody>
          </p:sp>
          <p:sp>
            <p:nvSpPr>
              <p:cNvPr id="9" name="文本框 8"/>
              <p:cNvSpPr txBox="1"/>
              <p:nvPr/>
            </p:nvSpPr>
            <p:spPr>
              <a:xfrm>
                <a:off x="1059168" y="3917804"/>
                <a:ext cx="2116760" cy="523220"/>
              </a:xfrm>
              <a:prstGeom prst="rect">
                <a:avLst/>
              </a:prstGeom>
              <a:noFill/>
            </p:spPr>
            <p:txBody>
              <a:bodyPr wrap="square" rtlCol="0">
                <a:spAutoFit/>
              </a:bodyPr>
              <a:lstStyle/>
              <a:p>
                <a:r>
                  <a:rPr kumimoji="1" lang="en-GB" altLang="zh-CN" sz="2800" i="1" dirty="0">
                    <a:solidFill>
                      <a:schemeClr val="tx1">
                        <a:lumMod val="65000"/>
                        <a:lumOff val="35000"/>
                      </a:schemeClr>
                    </a:solidFill>
                    <a:cs typeface="+mn-ea"/>
                    <a:sym typeface="+mn-lt"/>
                  </a:rPr>
                  <a:t>PROGRAM</a:t>
                </a:r>
                <a:endParaRPr kumimoji="1" lang="zh-CN" altLang="en-US" sz="2800" i="1" dirty="0">
                  <a:solidFill>
                    <a:schemeClr val="tx1">
                      <a:lumMod val="65000"/>
                      <a:lumOff val="35000"/>
                    </a:schemeClr>
                  </a:solidFill>
                  <a:cs typeface="+mn-ea"/>
                  <a:sym typeface="+mn-lt"/>
                </a:endParaRPr>
              </a:p>
            </p:txBody>
          </p:sp>
        </p:grpSp>
        <p:sp>
          <p:nvSpPr>
            <p:cNvPr id="10" name="文本框 9"/>
            <p:cNvSpPr txBox="1"/>
            <p:nvPr/>
          </p:nvSpPr>
          <p:spPr>
            <a:xfrm>
              <a:off x="1059168" y="5615543"/>
              <a:ext cx="6448928" cy="369332"/>
            </a:xfrm>
            <a:prstGeom prst="rect">
              <a:avLst/>
            </a:prstGeom>
            <a:noFill/>
          </p:spPr>
          <p:txBody>
            <a:bodyPr wrap="square" rtlCol="0">
              <a:spAutoFit/>
            </a:bodyPr>
            <a:lstStyle/>
            <a:p>
              <a:r>
                <a:rPr kumimoji="1" lang="en-GB" altLang="zh-CN" i="1" dirty="0">
                  <a:solidFill>
                    <a:schemeClr val="tx1">
                      <a:lumMod val="65000"/>
                      <a:lumOff val="35000"/>
                    </a:schemeClr>
                  </a:solidFill>
                  <a:cs typeface="+mn-ea"/>
                  <a:sym typeface="+mn-lt"/>
                </a:rPr>
                <a:t>ENTERPRISE PROJECT MANAGEMENT</a:t>
              </a:r>
              <a:endParaRPr kumimoji="1" lang="zh-CN" altLang="en-US" i="1" dirty="0">
                <a:solidFill>
                  <a:schemeClr val="tx1">
                    <a:lumMod val="65000"/>
                    <a:lumOff val="35000"/>
                  </a:schemeClr>
                </a:solidFill>
                <a:cs typeface="+mn-ea"/>
                <a:sym typeface="+mn-lt"/>
              </a:endParaRPr>
            </a:p>
          </p:txBody>
        </p:sp>
      </p:grpSp>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595395" y="115747"/>
            <a:ext cx="6858000" cy="6858000"/>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ppt_x"/>
                                          </p:val>
                                        </p:tav>
                                        <p:tav tm="100000">
                                          <p:val>
                                            <p:strVal val="#ppt_x"/>
                                          </p:val>
                                        </p:tav>
                                      </p:tavLst>
                                    </p:anim>
                                    <p:anim calcmode="lin" valueType="num">
                                      <p:cBhvr additive="base">
                                        <p:cTn id="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06413" y="519113"/>
            <a:ext cx="2303530" cy="951547"/>
            <a:chOff x="874713" y="2980284"/>
            <a:chExt cx="2303530" cy="951547"/>
          </a:xfrm>
        </p:grpSpPr>
        <p:sp>
          <p:nvSpPr>
            <p:cNvPr id="3" name="圆角矩形 2"/>
            <p:cNvSpPr/>
            <p:nvPr/>
          </p:nvSpPr>
          <p:spPr>
            <a:xfrm>
              <a:off x="874713" y="2980284"/>
              <a:ext cx="2303530" cy="951547"/>
            </a:xfrm>
            <a:prstGeom prst="roundRect">
              <a:avLst>
                <a:gd name="adj" fmla="val 8228"/>
              </a:avLst>
            </a:prstGeom>
            <a:solidFill>
              <a:srgbClr val="F7F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cs typeface="+mn-ea"/>
                <a:sym typeface="+mn-lt"/>
              </a:endParaRPr>
            </a:p>
          </p:txBody>
        </p:sp>
        <p:sp>
          <p:nvSpPr>
            <p:cNvPr id="4" name="文本框 3"/>
            <p:cNvSpPr txBox="1"/>
            <p:nvPr/>
          </p:nvSpPr>
          <p:spPr>
            <a:xfrm>
              <a:off x="874713" y="3118476"/>
              <a:ext cx="883061" cy="707886"/>
            </a:xfrm>
            <a:prstGeom prst="rect">
              <a:avLst/>
            </a:prstGeom>
            <a:noFill/>
          </p:spPr>
          <p:txBody>
            <a:bodyPr wrap="square" rtlCol="0">
              <a:spAutoFit/>
            </a:bodyPr>
            <a:lstStyle/>
            <a:p>
              <a:r>
                <a:rPr kumimoji="1" lang="en-US" altLang="zh-CN" sz="4000" b="1" dirty="0">
                  <a:solidFill>
                    <a:schemeClr val="accent1"/>
                  </a:solidFill>
                  <a:cs typeface="+mn-ea"/>
                  <a:sym typeface="+mn-lt"/>
                </a:rPr>
                <a:t>02</a:t>
              </a:r>
              <a:endParaRPr kumimoji="1" lang="zh-CN" altLang="en-US" sz="4000" b="1" dirty="0">
                <a:solidFill>
                  <a:schemeClr val="accent1"/>
                </a:solidFill>
                <a:cs typeface="+mn-ea"/>
                <a:sym typeface="+mn-lt"/>
              </a:endParaRPr>
            </a:p>
          </p:txBody>
        </p:sp>
        <p:sp>
          <p:nvSpPr>
            <p:cNvPr id="5" name="矩形 4"/>
            <p:cNvSpPr/>
            <p:nvPr/>
          </p:nvSpPr>
          <p:spPr>
            <a:xfrm>
              <a:off x="1762191" y="3137903"/>
              <a:ext cx="1110016" cy="400110"/>
            </a:xfrm>
            <a:prstGeom prst="rect">
              <a:avLst/>
            </a:prstGeom>
          </p:spPr>
          <p:txBody>
            <a:bodyPr wrap="square">
              <a:spAutoFit/>
            </a:bodyPr>
            <a:lstStyle/>
            <a:p>
              <a:pPr defTabSz="914400" fontAlgn="base">
                <a:spcBef>
                  <a:spcPct val="0"/>
                </a:spcBef>
                <a:spcAft>
                  <a:spcPct val="0"/>
                </a:spcAft>
                <a:defRPr/>
              </a:pPr>
              <a:r>
                <a:rPr lang="zh-CN" altLang="en-US" sz="2000" b="1" kern="0" dirty="0">
                  <a:ln w="3175">
                    <a:noFill/>
                  </a:ln>
                  <a:solidFill>
                    <a:schemeClr val="tx1">
                      <a:lumMod val="85000"/>
                      <a:lumOff val="15000"/>
                    </a:schemeClr>
                  </a:solidFill>
                  <a:cs typeface="+mn-ea"/>
                  <a:sym typeface="+mn-lt"/>
                </a:rPr>
                <a:t>程序</a:t>
              </a:r>
              <a:endParaRPr lang="zh-CN" altLang="en-US" sz="2000" b="1" kern="0" dirty="0">
                <a:ln w="3175">
                  <a:noFill/>
                </a:ln>
                <a:solidFill>
                  <a:schemeClr val="tx1">
                    <a:lumMod val="85000"/>
                    <a:lumOff val="15000"/>
                  </a:schemeClr>
                </a:solidFill>
                <a:cs typeface="+mn-ea"/>
                <a:sym typeface="+mn-lt"/>
              </a:endParaRPr>
            </a:p>
          </p:txBody>
        </p:sp>
        <p:sp>
          <p:nvSpPr>
            <p:cNvPr id="6" name="文本框 5"/>
            <p:cNvSpPr txBox="1"/>
            <p:nvPr/>
          </p:nvSpPr>
          <p:spPr>
            <a:xfrm>
              <a:off x="1757774" y="3557440"/>
              <a:ext cx="1420469" cy="307777"/>
            </a:xfrm>
            <a:prstGeom prst="rect">
              <a:avLst/>
            </a:prstGeom>
            <a:noFill/>
          </p:spPr>
          <p:txBody>
            <a:bodyPr wrap="square" rtlCol="0">
              <a:spAutoFit/>
            </a:bodyPr>
            <a:lstStyle/>
            <a:p>
              <a:r>
                <a:rPr kumimoji="1" lang="en-GB" altLang="zh-CN" sz="1400" i="1" dirty="0">
                  <a:solidFill>
                    <a:schemeClr val="tx1">
                      <a:lumMod val="65000"/>
                      <a:lumOff val="35000"/>
                    </a:schemeClr>
                  </a:solidFill>
                  <a:cs typeface="+mn-ea"/>
                  <a:sym typeface="+mn-lt"/>
                </a:rPr>
                <a:t>PROGRAM</a:t>
              </a:r>
              <a:endParaRPr kumimoji="1" lang="zh-CN" altLang="en-US" sz="1400" i="1" dirty="0">
                <a:solidFill>
                  <a:schemeClr val="tx1">
                    <a:lumMod val="65000"/>
                    <a:lumOff val="35000"/>
                  </a:schemeClr>
                </a:solidFill>
                <a:cs typeface="+mn-ea"/>
                <a:sym typeface="+mn-lt"/>
              </a:endParaRPr>
            </a:p>
          </p:txBody>
        </p:sp>
      </p:grpSp>
      <p:cxnSp>
        <p:nvCxnSpPr>
          <p:cNvPr id="9" name="直线箭头连接符 8"/>
          <p:cNvCxnSpPr/>
          <p:nvPr/>
        </p:nvCxnSpPr>
        <p:spPr>
          <a:xfrm>
            <a:off x="874713" y="3429000"/>
            <a:ext cx="10442575" cy="0"/>
          </a:xfrm>
          <a:prstGeom prst="straightConnector1">
            <a:avLst/>
          </a:prstGeom>
          <a:ln w="254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1048265" y="2451438"/>
            <a:ext cx="1841411" cy="977562"/>
            <a:chOff x="1048265" y="2451438"/>
            <a:chExt cx="1841411" cy="977562"/>
          </a:xfrm>
        </p:grpSpPr>
        <p:grpSp>
          <p:nvGrpSpPr>
            <p:cNvPr id="11" name="组合 10"/>
            <p:cNvGrpSpPr/>
            <p:nvPr/>
          </p:nvGrpSpPr>
          <p:grpSpPr>
            <a:xfrm>
              <a:off x="1081902" y="2476722"/>
              <a:ext cx="1807774" cy="606582"/>
              <a:chOff x="1239584" y="3216710"/>
              <a:chExt cx="1807774" cy="606582"/>
            </a:xfrm>
          </p:grpSpPr>
          <p:sp>
            <p:nvSpPr>
              <p:cNvPr id="12" name="文本框 11"/>
              <p:cNvSpPr txBox="1"/>
              <p:nvPr/>
            </p:nvSpPr>
            <p:spPr>
              <a:xfrm>
                <a:off x="1268004" y="3216710"/>
                <a:ext cx="1456702" cy="369332"/>
              </a:xfrm>
              <a:prstGeom prst="rect">
                <a:avLst/>
              </a:prstGeom>
              <a:noFill/>
            </p:spPr>
            <p:txBody>
              <a:bodyPr wrap="square" rtlCol="0">
                <a:spAutoFit/>
              </a:bodyPr>
              <a:lstStyle/>
              <a:p>
                <a:r>
                  <a:rPr kumimoji="1" lang="en-US" altLang="zh-CN" b="1" i="1" dirty="0">
                    <a:solidFill>
                      <a:schemeClr val="accent1"/>
                    </a:solidFill>
                    <a:cs typeface="+mn-ea"/>
                    <a:sym typeface="+mn-lt"/>
                  </a:rPr>
                  <a:t>01</a:t>
                </a:r>
                <a:endParaRPr kumimoji="1" lang="zh-CN" altLang="en-US" b="1" i="1" dirty="0">
                  <a:solidFill>
                    <a:schemeClr val="accent1"/>
                  </a:solidFill>
                  <a:cs typeface="+mn-ea"/>
                  <a:sym typeface="+mn-lt"/>
                </a:endParaRPr>
              </a:p>
            </p:txBody>
          </p:sp>
          <p:sp>
            <p:nvSpPr>
              <p:cNvPr id="13" name="矩形 12"/>
              <p:cNvSpPr/>
              <p:nvPr/>
            </p:nvSpPr>
            <p:spPr>
              <a:xfrm>
                <a:off x="1239584" y="3515515"/>
                <a:ext cx="1807774" cy="307777"/>
              </a:xfrm>
              <a:prstGeom prst="rect">
                <a:avLst/>
              </a:prstGeom>
            </p:spPr>
            <p:txBody>
              <a:bodyPr wrap="square">
                <a:spAutoFit/>
              </a:bodyPr>
              <a:lstStyle/>
              <a:p>
                <a:pPr defTabSz="914400" fontAlgn="base">
                  <a:spcBef>
                    <a:spcPct val="0"/>
                  </a:spcBef>
                  <a:spcAft>
                    <a:spcPct val="0"/>
                  </a:spcAft>
                  <a:defRPr/>
                </a:pPr>
                <a:r>
                  <a:rPr lang="zh-CN" altLang="en-US" sz="1400" kern="0" dirty="0">
                    <a:ln w="3175">
                      <a:noFill/>
                    </a:ln>
                    <a:solidFill>
                      <a:schemeClr val="accent1"/>
                    </a:solidFill>
                    <a:cs typeface="+mn-ea"/>
                    <a:sym typeface="+mn-lt"/>
                  </a:rPr>
                  <a:t>项目立项准备充分</a:t>
                </a:r>
                <a:endParaRPr lang="en-US" altLang="zh-CN" sz="1400" kern="0" dirty="0">
                  <a:ln w="3175">
                    <a:noFill/>
                  </a:ln>
                  <a:solidFill>
                    <a:schemeClr val="accent1"/>
                  </a:solidFill>
                  <a:cs typeface="+mn-ea"/>
                  <a:sym typeface="+mn-lt"/>
                </a:endParaRPr>
              </a:p>
            </p:txBody>
          </p:sp>
        </p:grpSp>
        <p:cxnSp>
          <p:nvCxnSpPr>
            <p:cNvPr id="17" name="直线连接符 16"/>
            <p:cNvCxnSpPr/>
            <p:nvPr/>
          </p:nvCxnSpPr>
          <p:spPr>
            <a:xfrm>
              <a:off x="1048265" y="2451438"/>
              <a:ext cx="0" cy="97756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22" name="组合 21"/>
          <p:cNvGrpSpPr/>
          <p:nvPr/>
        </p:nvGrpSpPr>
        <p:grpSpPr>
          <a:xfrm>
            <a:off x="2243100" y="3429000"/>
            <a:ext cx="1918000" cy="977562"/>
            <a:chOff x="1048265" y="2451438"/>
            <a:chExt cx="1918000" cy="977562"/>
          </a:xfrm>
        </p:grpSpPr>
        <p:grpSp>
          <p:nvGrpSpPr>
            <p:cNvPr id="23" name="组合 22"/>
            <p:cNvGrpSpPr/>
            <p:nvPr/>
          </p:nvGrpSpPr>
          <p:grpSpPr>
            <a:xfrm>
              <a:off x="1158491" y="2733401"/>
              <a:ext cx="1807774" cy="606582"/>
              <a:chOff x="1316173" y="3473389"/>
              <a:chExt cx="1807774" cy="606582"/>
            </a:xfrm>
          </p:grpSpPr>
          <p:sp>
            <p:nvSpPr>
              <p:cNvPr id="25" name="文本框 24"/>
              <p:cNvSpPr txBox="1"/>
              <p:nvPr/>
            </p:nvSpPr>
            <p:spPr>
              <a:xfrm>
                <a:off x="1344593" y="3473389"/>
                <a:ext cx="1456702" cy="369332"/>
              </a:xfrm>
              <a:prstGeom prst="rect">
                <a:avLst/>
              </a:prstGeom>
              <a:noFill/>
            </p:spPr>
            <p:txBody>
              <a:bodyPr wrap="square" rtlCol="0">
                <a:spAutoFit/>
              </a:bodyPr>
              <a:lstStyle/>
              <a:p>
                <a:r>
                  <a:rPr kumimoji="1" lang="en-US" altLang="zh-CN" b="1" i="1" dirty="0">
                    <a:solidFill>
                      <a:schemeClr val="accent1"/>
                    </a:solidFill>
                    <a:cs typeface="+mn-ea"/>
                    <a:sym typeface="+mn-lt"/>
                  </a:rPr>
                  <a:t>02</a:t>
                </a:r>
                <a:endParaRPr kumimoji="1" lang="zh-CN" altLang="en-US" b="1" i="1" dirty="0">
                  <a:solidFill>
                    <a:schemeClr val="accent1"/>
                  </a:solidFill>
                  <a:cs typeface="+mn-ea"/>
                  <a:sym typeface="+mn-lt"/>
                </a:endParaRPr>
              </a:p>
            </p:txBody>
          </p:sp>
          <p:sp>
            <p:nvSpPr>
              <p:cNvPr id="26" name="矩形 25"/>
              <p:cNvSpPr/>
              <p:nvPr/>
            </p:nvSpPr>
            <p:spPr>
              <a:xfrm>
                <a:off x="1316173" y="3772194"/>
                <a:ext cx="1807774" cy="307777"/>
              </a:xfrm>
              <a:prstGeom prst="rect">
                <a:avLst/>
              </a:prstGeom>
            </p:spPr>
            <p:txBody>
              <a:bodyPr wrap="square">
                <a:spAutoFit/>
              </a:bodyPr>
              <a:lstStyle/>
              <a:p>
                <a:pPr defTabSz="914400" fontAlgn="base">
                  <a:spcBef>
                    <a:spcPct val="0"/>
                  </a:spcBef>
                  <a:spcAft>
                    <a:spcPct val="0"/>
                  </a:spcAft>
                  <a:defRPr/>
                </a:pPr>
                <a:r>
                  <a:rPr lang="zh-CN" altLang="en-US" sz="1400" dirty="0">
                    <a:solidFill>
                      <a:schemeClr val="accent1"/>
                    </a:solidFill>
                    <a:cs typeface="+mn-ea"/>
                    <a:sym typeface="+mn-lt"/>
                  </a:rPr>
                  <a:t>项目报批预算先行</a:t>
                </a:r>
                <a:endParaRPr lang="en-US" altLang="zh-CN" sz="1400" kern="0" dirty="0">
                  <a:ln w="3175">
                    <a:noFill/>
                  </a:ln>
                  <a:solidFill>
                    <a:schemeClr val="accent1"/>
                  </a:solidFill>
                  <a:cs typeface="+mn-ea"/>
                  <a:sym typeface="+mn-lt"/>
                </a:endParaRPr>
              </a:p>
            </p:txBody>
          </p:sp>
        </p:grpSp>
        <p:cxnSp>
          <p:nvCxnSpPr>
            <p:cNvPr id="24" name="直线连接符 23"/>
            <p:cNvCxnSpPr/>
            <p:nvPr/>
          </p:nvCxnSpPr>
          <p:spPr>
            <a:xfrm>
              <a:off x="1048265" y="2451438"/>
              <a:ext cx="0" cy="97756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a:off x="3514524" y="2451438"/>
            <a:ext cx="1841411" cy="977562"/>
            <a:chOff x="1048265" y="2451438"/>
            <a:chExt cx="1841411" cy="977562"/>
          </a:xfrm>
        </p:grpSpPr>
        <p:grpSp>
          <p:nvGrpSpPr>
            <p:cNvPr id="28" name="组合 27"/>
            <p:cNvGrpSpPr/>
            <p:nvPr/>
          </p:nvGrpSpPr>
          <p:grpSpPr>
            <a:xfrm>
              <a:off x="1081902" y="2476722"/>
              <a:ext cx="1807774" cy="606582"/>
              <a:chOff x="1239584" y="3216710"/>
              <a:chExt cx="1807774" cy="606582"/>
            </a:xfrm>
          </p:grpSpPr>
          <p:sp>
            <p:nvSpPr>
              <p:cNvPr id="30" name="文本框 29"/>
              <p:cNvSpPr txBox="1"/>
              <p:nvPr/>
            </p:nvSpPr>
            <p:spPr>
              <a:xfrm>
                <a:off x="1268004" y="3216710"/>
                <a:ext cx="1456702" cy="369332"/>
              </a:xfrm>
              <a:prstGeom prst="rect">
                <a:avLst/>
              </a:prstGeom>
              <a:noFill/>
            </p:spPr>
            <p:txBody>
              <a:bodyPr wrap="square" rtlCol="0">
                <a:spAutoFit/>
              </a:bodyPr>
              <a:lstStyle/>
              <a:p>
                <a:r>
                  <a:rPr kumimoji="1" lang="en-US" altLang="zh-CN" b="1" i="1" dirty="0">
                    <a:solidFill>
                      <a:schemeClr val="accent1"/>
                    </a:solidFill>
                    <a:cs typeface="+mn-ea"/>
                    <a:sym typeface="+mn-lt"/>
                  </a:rPr>
                  <a:t>03</a:t>
                </a:r>
                <a:endParaRPr kumimoji="1" lang="zh-CN" altLang="en-US" b="1" i="1" dirty="0">
                  <a:solidFill>
                    <a:schemeClr val="accent1"/>
                  </a:solidFill>
                  <a:cs typeface="+mn-ea"/>
                  <a:sym typeface="+mn-lt"/>
                </a:endParaRPr>
              </a:p>
            </p:txBody>
          </p:sp>
          <p:sp>
            <p:nvSpPr>
              <p:cNvPr id="31" name="矩形 30"/>
              <p:cNvSpPr/>
              <p:nvPr/>
            </p:nvSpPr>
            <p:spPr>
              <a:xfrm>
                <a:off x="1239584" y="3515515"/>
                <a:ext cx="1807774" cy="307777"/>
              </a:xfrm>
              <a:prstGeom prst="rect">
                <a:avLst/>
              </a:prstGeom>
            </p:spPr>
            <p:txBody>
              <a:bodyPr wrap="square">
                <a:spAutoFit/>
              </a:bodyPr>
              <a:lstStyle/>
              <a:p>
                <a:pPr defTabSz="914400" fontAlgn="base">
                  <a:spcBef>
                    <a:spcPct val="0"/>
                  </a:spcBef>
                  <a:spcAft>
                    <a:spcPct val="0"/>
                  </a:spcAft>
                  <a:defRPr/>
                </a:pPr>
                <a:r>
                  <a:rPr lang="zh-CN" altLang="en-US" sz="1400" dirty="0">
                    <a:solidFill>
                      <a:schemeClr val="accent1"/>
                    </a:solidFill>
                    <a:cs typeface="+mn-ea"/>
                    <a:sym typeface="+mn-lt"/>
                  </a:rPr>
                  <a:t>项目启动组织成立</a:t>
                </a:r>
                <a:endParaRPr lang="en-US" altLang="zh-CN" sz="1400" kern="0" dirty="0">
                  <a:ln w="3175">
                    <a:noFill/>
                  </a:ln>
                  <a:solidFill>
                    <a:schemeClr val="accent1"/>
                  </a:solidFill>
                  <a:cs typeface="+mn-ea"/>
                  <a:sym typeface="+mn-lt"/>
                </a:endParaRPr>
              </a:p>
            </p:txBody>
          </p:sp>
        </p:grpSp>
        <p:cxnSp>
          <p:nvCxnSpPr>
            <p:cNvPr id="29" name="直线连接符 28"/>
            <p:cNvCxnSpPr/>
            <p:nvPr/>
          </p:nvCxnSpPr>
          <p:spPr>
            <a:xfrm>
              <a:off x="1048265" y="2451438"/>
              <a:ext cx="0" cy="977562"/>
            </a:xfrm>
            <a:prstGeom prst="line">
              <a:avLst/>
            </a:prstGeom>
            <a:ln w="254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grpSp>
      <p:grpSp>
        <p:nvGrpSpPr>
          <p:cNvPr id="32" name="组合 31"/>
          <p:cNvGrpSpPr/>
          <p:nvPr/>
        </p:nvGrpSpPr>
        <p:grpSpPr>
          <a:xfrm>
            <a:off x="4709359" y="3429000"/>
            <a:ext cx="1918000" cy="977562"/>
            <a:chOff x="1048265" y="2451438"/>
            <a:chExt cx="1918000" cy="977562"/>
          </a:xfrm>
        </p:grpSpPr>
        <p:grpSp>
          <p:nvGrpSpPr>
            <p:cNvPr id="33" name="组合 32"/>
            <p:cNvGrpSpPr/>
            <p:nvPr/>
          </p:nvGrpSpPr>
          <p:grpSpPr>
            <a:xfrm>
              <a:off x="1158491" y="2733401"/>
              <a:ext cx="1807774" cy="606582"/>
              <a:chOff x="1316173" y="3473389"/>
              <a:chExt cx="1807774" cy="606582"/>
            </a:xfrm>
          </p:grpSpPr>
          <p:sp>
            <p:nvSpPr>
              <p:cNvPr id="35" name="文本框 34"/>
              <p:cNvSpPr txBox="1"/>
              <p:nvPr/>
            </p:nvSpPr>
            <p:spPr>
              <a:xfrm>
                <a:off x="1344593" y="3473389"/>
                <a:ext cx="1456702" cy="369332"/>
              </a:xfrm>
              <a:prstGeom prst="rect">
                <a:avLst/>
              </a:prstGeom>
              <a:noFill/>
            </p:spPr>
            <p:txBody>
              <a:bodyPr wrap="square" rtlCol="0">
                <a:spAutoFit/>
              </a:bodyPr>
              <a:lstStyle/>
              <a:p>
                <a:r>
                  <a:rPr kumimoji="1" lang="en-US" altLang="zh-CN" b="1" i="1" dirty="0">
                    <a:solidFill>
                      <a:schemeClr val="accent1"/>
                    </a:solidFill>
                    <a:cs typeface="+mn-ea"/>
                    <a:sym typeface="+mn-lt"/>
                  </a:rPr>
                  <a:t>04</a:t>
                </a:r>
                <a:endParaRPr kumimoji="1" lang="zh-CN" altLang="en-US" b="1" i="1" dirty="0">
                  <a:solidFill>
                    <a:schemeClr val="accent1"/>
                  </a:solidFill>
                  <a:cs typeface="+mn-ea"/>
                  <a:sym typeface="+mn-lt"/>
                </a:endParaRPr>
              </a:p>
            </p:txBody>
          </p:sp>
          <p:sp>
            <p:nvSpPr>
              <p:cNvPr id="36" name="矩形 35"/>
              <p:cNvSpPr/>
              <p:nvPr/>
            </p:nvSpPr>
            <p:spPr>
              <a:xfrm>
                <a:off x="1316173" y="3772194"/>
                <a:ext cx="1807774" cy="307777"/>
              </a:xfrm>
              <a:prstGeom prst="rect">
                <a:avLst/>
              </a:prstGeom>
            </p:spPr>
            <p:txBody>
              <a:bodyPr wrap="square">
                <a:spAutoFit/>
              </a:bodyPr>
              <a:lstStyle/>
              <a:p>
                <a:pPr defTabSz="914400" fontAlgn="base">
                  <a:spcBef>
                    <a:spcPct val="0"/>
                  </a:spcBef>
                  <a:spcAft>
                    <a:spcPct val="0"/>
                  </a:spcAft>
                  <a:defRPr/>
                </a:pPr>
                <a:r>
                  <a:rPr lang="zh-CN" altLang="en-US" sz="1400" dirty="0">
                    <a:solidFill>
                      <a:schemeClr val="accent1"/>
                    </a:solidFill>
                    <a:cs typeface="+mn-ea"/>
                    <a:sym typeface="+mn-lt"/>
                  </a:rPr>
                  <a:t>项目跟踪循序渐进</a:t>
                </a:r>
                <a:endParaRPr lang="en-US" altLang="zh-CN" sz="1400" kern="0" dirty="0">
                  <a:ln w="3175">
                    <a:noFill/>
                  </a:ln>
                  <a:solidFill>
                    <a:schemeClr val="accent1"/>
                  </a:solidFill>
                  <a:cs typeface="+mn-ea"/>
                  <a:sym typeface="+mn-lt"/>
                </a:endParaRPr>
              </a:p>
            </p:txBody>
          </p:sp>
        </p:grpSp>
        <p:cxnSp>
          <p:nvCxnSpPr>
            <p:cNvPr id="34" name="直线连接符 33"/>
            <p:cNvCxnSpPr/>
            <p:nvPr/>
          </p:nvCxnSpPr>
          <p:spPr>
            <a:xfrm>
              <a:off x="1048265" y="2451438"/>
              <a:ext cx="0" cy="977562"/>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37" name="组合 36"/>
          <p:cNvGrpSpPr/>
          <p:nvPr/>
        </p:nvGrpSpPr>
        <p:grpSpPr>
          <a:xfrm>
            <a:off x="5980783" y="2451438"/>
            <a:ext cx="1841411" cy="977562"/>
            <a:chOff x="1048265" y="2451438"/>
            <a:chExt cx="1841411" cy="977562"/>
          </a:xfrm>
        </p:grpSpPr>
        <p:grpSp>
          <p:nvGrpSpPr>
            <p:cNvPr id="38" name="组合 37"/>
            <p:cNvGrpSpPr/>
            <p:nvPr/>
          </p:nvGrpSpPr>
          <p:grpSpPr>
            <a:xfrm>
              <a:off x="1081902" y="2476722"/>
              <a:ext cx="1807774" cy="684616"/>
              <a:chOff x="1239584" y="3216710"/>
              <a:chExt cx="1807774" cy="684616"/>
            </a:xfrm>
          </p:grpSpPr>
          <p:sp>
            <p:nvSpPr>
              <p:cNvPr id="40" name="文本框 39"/>
              <p:cNvSpPr txBox="1"/>
              <p:nvPr/>
            </p:nvSpPr>
            <p:spPr>
              <a:xfrm>
                <a:off x="1268004" y="3216710"/>
                <a:ext cx="1456702" cy="369332"/>
              </a:xfrm>
              <a:prstGeom prst="rect">
                <a:avLst/>
              </a:prstGeom>
              <a:noFill/>
            </p:spPr>
            <p:txBody>
              <a:bodyPr wrap="square" rtlCol="0">
                <a:spAutoFit/>
              </a:bodyPr>
              <a:lstStyle/>
              <a:p>
                <a:r>
                  <a:rPr kumimoji="1" lang="en-US" altLang="zh-CN" b="1" i="1" dirty="0">
                    <a:solidFill>
                      <a:schemeClr val="accent1"/>
                    </a:solidFill>
                    <a:cs typeface="+mn-ea"/>
                    <a:sym typeface="+mn-lt"/>
                  </a:rPr>
                  <a:t>05</a:t>
                </a:r>
                <a:endParaRPr kumimoji="1" lang="zh-CN" altLang="en-US" b="1" i="1" dirty="0">
                  <a:solidFill>
                    <a:schemeClr val="accent1"/>
                  </a:solidFill>
                  <a:cs typeface="+mn-ea"/>
                  <a:sym typeface="+mn-lt"/>
                </a:endParaRPr>
              </a:p>
            </p:txBody>
          </p:sp>
          <p:sp>
            <p:nvSpPr>
              <p:cNvPr id="41" name="矩形 40"/>
              <p:cNvSpPr/>
              <p:nvPr/>
            </p:nvSpPr>
            <p:spPr>
              <a:xfrm>
                <a:off x="1239584" y="3515515"/>
                <a:ext cx="1807774" cy="385811"/>
              </a:xfrm>
              <a:prstGeom prst="rect">
                <a:avLst/>
              </a:prstGeom>
            </p:spPr>
            <p:txBody>
              <a:bodyPr wrap="square">
                <a:spAutoFit/>
              </a:bodyPr>
              <a:lstStyle/>
              <a:p>
                <a:pPr defTabSz="914400" fontAlgn="base">
                  <a:lnSpc>
                    <a:spcPct val="150000"/>
                  </a:lnSpc>
                  <a:spcBef>
                    <a:spcPct val="0"/>
                  </a:spcBef>
                  <a:spcAft>
                    <a:spcPct val="0"/>
                  </a:spcAft>
                  <a:defRPr/>
                </a:pPr>
                <a:r>
                  <a:rPr lang="zh-CN" altLang="en-US" sz="1400" dirty="0">
                    <a:solidFill>
                      <a:schemeClr val="accent1"/>
                    </a:solidFill>
                    <a:cs typeface="+mn-ea"/>
                    <a:sym typeface="+mn-lt"/>
                  </a:rPr>
                  <a:t>项目变更理由充足</a:t>
                </a:r>
                <a:endParaRPr lang="en-US" altLang="zh-CN" sz="1400" kern="0" dirty="0">
                  <a:ln w="3175">
                    <a:noFill/>
                  </a:ln>
                  <a:solidFill>
                    <a:schemeClr val="accent1"/>
                  </a:solidFill>
                  <a:cs typeface="+mn-ea"/>
                  <a:sym typeface="+mn-lt"/>
                </a:endParaRPr>
              </a:p>
            </p:txBody>
          </p:sp>
        </p:grpSp>
        <p:cxnSp>
          <p:nvCxnSpPr>
            <p:cNvPr id="39" name="直线连接符 38"/>
            <p:cNvCxnSpPr/>
            <p:nvPr/>
          </p:nvCxnSpPr>
          <p:spPr>
            <a:xfrm>
              <a:off x="1048265" y="2451438"/>
              <a:ext cx="0" cy="977562"/>
            </a:xfrm>
            <a:prstGeom prst="line">
              <a:avLst/>
            </a:prstGeom>
            <a:ln w="25400">
              <a:solidFill>
                <a:schemeClr val="accent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42" name="组合 41"/>
          <p:cNvGrpSpPr/>
          <p:nvPr/>
        </p:nvGrpSpPr>
        <p:grpSpPr>
          <a:xfrm>
            <a:off x="7175618" y="3429000"/>
            <a:ext cx="1918000" cy="977562"/>
            <a:chOff x="1048265" y="2451438"/>
            <a:chExt cx="1918000" cy="977562"/>
          </a:xfrm>
        </p:grpSpPr>
        <p:grpSp>
          <p:nvGrpSpPr>
            <p:cNvPr id="43" name="组合 42"/>
            <p:cNvGrpSpPr/>
            <p:nvPr/>
          </p:nvGrpSpPr>
          <p:grpSpPr>
            <a:xfrm>
              <a:off x="1158491" y="2733401"/>
              <a:ext cx="1807774" cy="606582"/>
              <a:chOff x="1316173" y="3473389"/>
              <a:chExt cx="1807774" cy="606582"/>
            </a:xfrm>
          </p:grpSpPr>
          <p:sp>
            <p:nvSpPr>
              <p:cNvPr id="45" name="文本框 44"/>
              <p:cNvSpPr txBox="1"/>
              <p:nvPr/>
            </p:nvSpPr>
            <p:spPr>
              <a:xfrm>
                <a:off x="1344593" y="3473389"/>
                <a:ext cx="1456702" cy="369332"/>
              </a:xfrm>
              <a:prstGeom prst="rect">
                <a:avLst/>
              </a:prstGeom>
              <a:noFill/>
            </p:spPr>
            <p:txBody>
              <a:bodyPr wrap="square" rtlCol="0">
                <a:spAutoFit/>
              </a:bodyPr>
              <a:lstStyle/>
              <a:p>
                <a:r>
                  <a:rPr kumimoji="1" lang="en-US" altLang="zh-CN" b="1" i="1" dirty="0">
                    <a:solidFill>
                      <a:schemeClr val="accent1"/>
                    </a:solidFill>
                    <a:cs typeface="+mn-ea"/>
                    <a:sym typeface="+mn-lt"/>
                  </a:rPr>
                  <a:t>06</a:t>
                </a:r>
                <a:endParaRPr kumimoji="1" lang="zh-CN" altLang="en-US" b="1" i="1" dirty="0">
                  <a:solidFill>
                    <a:schemeClr val="accent1"/>
                  </a:solidFill>
                  <a:cs typeface="+mn-ea"/>
                  <a:sym typeface="+mn-lt"/>
                </a:endParaRPr>
              </a:p>
            </p:txBody>
          </p:sp>
          <p:sp>
            <p:nvSpPr>
              <p:cNvPr id="46" name="矩形 45"/>
              <p:cNvSpPr/>
              <p:nvPr/>
            </p:nvSpPr>
            <p:spPr>
              <a:xfrm>
                <a:off x="1316173" y="3772194"/>
                <a:ext cx="1807774" cy="307777"/>
              </a:xfrm>
              <a:prstGeom prst="rect">
                <a:avLst/>
              </a:prstGeom>
            </p:spPr>
            <p:txBody>
              <a:bodyPr wrap="square">
                <a:spAutoFit/>
              </a:bodyPr>
              <a:lstStyle/>
              <a:p>
                <a:pPr defTabSz="914400" fontAlgn="base">
                  <a:spcBef>
                    <a:spcPct val="0"/>
                  </a:spcBef>
                  <a:spcAft>
                    <a:spcPct val="0"/>
                  </a:spcAft>
                  <a:defRPr/>
                </a:pPr>
                <a:r>
                  <a:rPr lang="zh-CN" altLang="en-US" sz="1400" dirty="0">
                    <a:solidFill>
                      <a:schemeClr val="accent1"/>
                    </a:solidFill>
                    <a:cs typeface="+mn-ea"/>
                    <a:sym typeface="+mn-lt"/>
                  </a:rPr>
                  <a:t>项目风险防患未然</a:t>
                </a:r>
                <a:endParaRPr lang="en-US" altLang="zh-CN" sz="1400" kern="0" dirty="0">
                  <a:ln w="3175">
                    <a:noFill/>
                  </a:ln>
                  <a:solidFill>
                    <a:schemeClr val="accent1"/>
                  </a:solidFill>
                  <a:cs typeface="+mn-ea"/>
                  <a:sym typeface="+mn-lt"/>
                </a:endParaRPr>
              </a:p>
            </p:txBody>
          </p:sp>
        </p:grpSp>
        <p:cxnSp>
          <p:nvCxnSpPr>
            <p:cNvPr id="44" name="直线连接符 43"/>
            <p:cNvCxnSpPr/>
            <p:nvPr/>
          </p:nvCxnSpPr>
          <p:spPr>
            <a:xfrm>
              <a:off x="1048265" y="2451438"/>
              <a:ext cx="0" cy="977562"/>
            </a:xfrm>
            <a:prstGeom prst="line">
              <a:avLst/>
            </a:prstGeom>
            <a:ln w="25400">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grpSp>
      <p:grpSp>
        <p:nvGrpSpPr>
          <p:cNvPr id="47" name="组合 46"/>
          <p:cNvGrpSpPr/>
          <p:nvPr/>
        </p:nvGrpSpPr>
        <p:grpSpPr>
          <a:xfrm>
            <a:off x="8447042" y="2451438"/>
            <a:ext cx="1841411" cy="977562"/>
            <a:chOff x="1048265" y="2451438"/>
            <a:chExt cx="1841411" cy="977562"/>
          </a:xfrm>
        </p:grpSpPr>
        <p:grpSp>
          <p:nvGrpSpPr>
            <p:cNvPr id="48" name="组合 47"/>
            <p:cNvGrpSpPr/>
            <p:nvPr/>
          </p:nvGrpSpPr>
          <p:grpSpPr>
            <a:xfrm>
              <a:off x="1081902" y="2476722"/>
              <a:ext cx="1807774" cy="606582"/>
              <a:chOff x="1239584" y="3216710"/>
              <a:chExt cx="1807774" cy="606582"/>
            </a:xfrm>
          </p:grpSpPr>
          <p:sp>
            <p:nvSpPr>
              <p:cNvPr id="50" name="文本框 49"/>
              <p:cNvSpPr txBox="1"/>
              <p:nvPr/>
            </p:nvSpPr>
            <p:spPr>
              <a:xfrm>
                <a:off x="1268004" y="3216710"/>
                <a:ext cx="1456702" cy="369332"/>
              </a:xfrm>
              <a:prstGeom prst="rect">
                <a:avLst/>
              </a:prstGeom>
              <a:noFill/>
            </p:spPr>
            <p:txBody>
              <a:bodyPr wrap="square" rtlCol="0">
                <a:spAutoFit/>
              </a:bodyPr>
              <a:lstStyle/>
              <a:p>
                <a:r>
                  <a:rPr kumimoji="1" lang="en-US" altLang="zh-CN" b="1" i="1" dirty="0">
                    <a:solidFill>
                      <a:schemeClr val="accent1"/>
                    </a:solidFill>
                    <a:cs typeface="+mn-ea"/>
                    <a:sym typeface="+mn-lt"/>
                  </a:rPr>
                  <a:t>07</a:t>
                </a:r>
                <a:endParaRPr kumimoji="1" lang="zh-CN" altLang="en-US" b="1" i="1" dirty="0">
                  <a:solidFill>
                    <a:schemeClr val="accent1"/>
                  </a:solidFill>
                  <a:cs typeface="+mn-ea"/>
                  <a:sym typeface="+mn-lt"/>
                </a:endParaRPr>
              </a:p>
            </p:txBody>
          </p:sp>
          <p:sp>
            <p:nvSpPr>
              <p:cNvPr id="51" name="矩形 50"/>
              <p:cNvSpPr/>
              <p:nvPr/>
            </p:nvSpPr>
            <p:spPr>
              <a:xfrm>
                <a:off x="1239584" y="3515515"/>
                <a:ext cx="1807774" cy="307777"/>
              </a:xfrm>
              <a:prstGeom prst="rect">
                <a:avLst/>
              </a:prstGeom>
            </p:spPr>
            <p:txBody>
              <a:bodyPr wrap="square">
                <a:spAutoFit/>
              </a:bodyPr>
              <a:lstStyle/>
              <a:p>
                <a:pPr defTabSz="914400" fontAlgn="base">
                  <a:spcBef>
                    <a:spcPct val="0"/>
                  </a:spcBef>
                  <a:spcAft>
                    <a:spcPct val="0"/>
                  </a:spcAft>
                  <a:defRPr/>
                </a:pPr>
                <a:r>
                  <a:rPr lang="zh-CN" altLang="en-US" sz="1400" dirty="0">
                    <a:solidFill>
                      <a:schemeClr val="accent1"/>
                    </a:solidFill>
                    <a:cs typeface="+mn-ea"/>
                    <a:sym typeface="+mn-lt"/>
                  </a:rPr>
                  <a:t>项目验收仔细核算</a:t>
                </a:r>
                <a:endParaRPr lang="en-US" altLang="zh-CN" sz="1400" kern="0" dirty="0">
                  <a:ln w="3175">
                    <a:noFill/>
                  </a:ln>
                  <a:solidFill>
                    <a:schemeClr val="accent1"/>
                  </a:solidFill>
                  <a:cs typeface="+mn-ea"/>
                  <a:sym typeface="+mn-lt"/>
                </a:endParaRPr>
              </a:p>
            </p:txBody>
          </p:sp>
        </p:grpSp>
        <p:cxnSp>
          <p:nvCxnSpPr>
            <p:cNvPr id="49" name="直线连接符 48"/>
            <p:cNvCxnSpPr/>
            <p:nvPr/>
          </p:nvCxnSpPr>
          <p:spPr>
            <a:xfrm>
              <a:off x="1048265" y="2451438"/>
              <a:ext cx="0" cy="977562"/>
            </a:xfrm>
            <a:prstGeom prst="line">
              <a:avLst/>
            </a:prstGeom>
            <a:ln w="254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52" name="组合 51"/>
          <p:cNvGrpSpPr/>
          <p:nvPr/>
        </p:nvGrpSpPr>
        <p:grpSpPr>
          <a:xfrm>
            <a:off x="9641879" y="3429000"/>
            <a:ext cx="1918000" cy="977562"/>
            <a:chOff x="1048265" y="2451438"/>
            <a:chExt cx="1918000" cy="977562"/>
          </a:xfrm>
        </p:grpSpPr>
        <p:grpSp>
          <p:nvGrpSpPr>
            <p:cNvPr id="53" name="组合 52"/>
            <p:cNvGrpSpPr/>
            <p:nvPr/>
          </p:nvGrpSpPr>
          <p:grpSpPr>
            <a:xfrm>
              <a:off x="1158491" y="2733401"/>
              <a:ext cx="1807774" cy="606582"/>
              <a:chOff x="1316173" y="3473389"/>
              <a:chExt cx="1807774" cy="606582"/>
            </a:xfrm>
          </p:grpSpPr>
          <p:sp>
            <p:nvSpPr>
              <p:cNvPr id="55" name="文本框 54"/>
              <p:cNvSpPr txBox="1"/>
              <p:nvPr/>
            </p:nvSpPr>
            <p:spPr>
              <a:xfrm>
                <a:off x="1344593" y="3473389"/>
                <a:ext cx="1456702" cy="369332"/>
              </a:xfrm>
              <a:prstGeom prst="rect">
                <a:avLst/>
              </a:prstGeom>
              <a:noFill/>
            </p:spPr>
            <p:txBody>
              <a:bodyPr wrap="square" rtlCol="0">
                <a:spAutoFit/>
              </a:bodyPr>
              <a:lstStyle/>
              <a:p>
                <a:r>
                  <a:rPr kumimoji="1" lang="en-US" altLang="zh-CN" b="1" i="1" dirty="0">
                    <a:solidFill>
                      <a:schemeClr val="accent1"/>
                    </a:solidFill>
                    <a:cs typeface="+mn-ea"/>
                    <a:sym typeface="+mn-lt"/>
                  </a:rPr>
                  <a:t>08</a:t>
                </a:r>
                <a:endParaRPr kumimoji="1" lang="zh-CN" altLang="en-US" b="1" i="1" dirty="0">
                  <a:solidFill>
                    <a:schemeClr val="accent1"/>
                  </a:solidFill>
                  <a:cs typeface="+mn-ea"/>
                  <a:sym typeface="+mn-lt"/>
                </a:endParaRPr>
              </a:p>
            </p:txBody>
          </p:sp>
          <p:sp>
            <p:nvSpPr>
              <p:cNvPr id="56" name="矩形 55"/>
              <p:cNvSpPr/>
              <p:nvPr/>
            </p:nvSpPr>
            <p:spPr>
              <a:xfrm>
                <a:off x="1316173" y="3772194"/>
                <a:ext cx="1807774" cy="307777"/>
              </a:xfrm>
              <a:prstGeom prst="rect">
                <a:avLst/>
              </a:prstGeom>
            </p:spPr>
            <p:txBody>
              <a:bodyPr wrap="square">
                <a:spAutoFit/>
              </a:bodyPr>
              <a:lstStyle/>
              <a:p>
                <a:pPr defTabSz="914400" fontAlgn="base">
                  <a:spcBef>
                    <a:spcPct val="0"/>
                  </a:spcBef>
                  <a:spcAft>
                    <a:spcPct val="0"/>
                  </a:spcAft>
                  <a:defRPr/>
                </a:pPr>
                <a:r>
                  <a:rPr lang="zh-CN" altLang="en-US" sz="1400" dirty="0">
                    <a:solidFill>
                      <a:schemeClr val="accent1"/>
                    </a:solidFill>
                    <a:cs typeface="+mn-ea"/>
                    <a:sym typeface="+mn-lt"/>
                  </a:rPr>
                  <a:t>项目应用逐步完善</a:t>
                </a:r>
                <a:endParaRPr lang="en-US" altLang="zh-CN" sz="1400" kern="0" dirty="0">
                  <a:ln w="3175">
                    <a:noFill/>
                  </a:ln>
                  <a:solidFill>
                    <a:schemeClr val="accent1"/>
                  </a:solidFill>
                  <a:cs typeface="+mn-ea"/>
                  <a:sym typeface="+mn-lt"/>
                </a:endParaRPr>
              </a:p>
            </p:txBody>
          </p:sp>
        </p:grpSp>
        <p:cxnSp>
          <p:nvCxnSpPr>
            <p:cNvPr id="54" name="直线连接符 53"/>
            <p:cNvCxnSpPr/>
            <p:nvPr/>
          </p:nvCxnSpPr>
          <p:spPr>
            <a:xfrm>
              <a:off x="1048265" y="2451438"/>
              <a:ext cx="0" cy="977562"/>
            </a:xfrm>
            <a:prstGeom prst="line">
              <a:avLst/>
            </a:prstGeom>
            <a:ln w="25400">
              <a:solidFill>
                <a:schemeClr val="accent5">
                  <a:lumMod val="40000"/>
                  <a:lumOff val="60000"/>
                </a:schemeClr>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advTm="0">
        <p:random/>
      </p:transition>
    </mc:Choice>
    <mc:Fallback>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0-#ppt_w/2"/>
                                          </p:val>
                                        </p:tav>
                                        <p:tav tm="100000">
                                          <p:val>
                                            <p:strVal val="#ppt_x"/>
                                          </p:val>
                                        </p:tav>
                                      </p:tavLst>
                                    </p:anim>
                                    <p:anim calcmode="lin" valueType="num">
                                      <p:cBhvr additive="base">
                                        <p:cTn id="14"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2" presetClass="entr" presetSubtype="1" fill="hold" nodeType="click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p:tgtEl>
                                          <p:spTgt spid="21"/>
                                        </p:tgtEl>
                                        <p:attrNameLst>
                                          <p:attrName>ppt_y</p:attrName>
                                        </p:attrNameLst>
                                      </p:cBhvr>
                                      <p:tavLst>
                                        <p:tav tm="0">
                                          <p:val>
                                            <p:strVal val="#ppt_y-#ppt_h*1.125000"/>
                                          </p:val>
                                        </p:tav>
                                        <p:tav tm="100000">
                                          <p:val>
                                            <p:strVal val="#ppt_y"/>
                                          </p:val>
                                        </p:tav>
                                      </p:tavLst>
                                    </p:anim>
                                    <p:animEffect transition="in" filter="wipe(down)">
                                      <p:cBhvr>
                                        <p:cTn id="20" dur="500"/>
                                        <p:tgtEl>
                                          <p:spTgt spid="21"/>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nodeType="click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p:tgtEl>
                                          <p:spTgt spid="22"/>
                                        </p:tgtEl>
                                        <p:attrNameLst>
                                          <p:attrName>ppt_y</p:attrName>
                                        </p:attrNameLst>
                                      </p:cBhvr>
                                      <p:tavLst>
                                        <p:tav tm="0">
                                          <p:val>
                                            <p:strVal val="#ppt_y+#ppt_h*1.125000"/>
                                          </p:val>
                                        </p:tav>
                                        <p:tav tm="100000">
                                          <p:val>
                                            <p:strVal val="#ppt_y"/>
                                          </p:val>
                                        </p:tav>
                                      </p:tavLst>
                                    </p:anim>
                                    <p:animEffect transition="in" filter="wipe(up)">
                                      <p:cBhvr>
                                        <p:cTn id="26" dur="500"/>
                                        <p:tgtEl>
                                          <p:spTgt spid="22"/>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1" fill="hold" nodeType="clickEffect">
                                  <p:stCondLst>
                                    <p:cond delay="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500"/>
                                        <p:tgtEl>
                                          <p:spTgt spid="27"/>
                                        </p:tgtEl>
                                        <p:attrNameLst>
                                          <p:attrName>ppt_y</p:attrName>
                                        </p:attrNameLst>
                                      </p:cBhvr>
                                      <p:tavLst>
                                        <p:tav tm="0">
                                          <p:val>
                                            <p:strVal val="#ppt_y-#ppt_h*1.125000"/>
                                          </p:val>
                                        </p:tav>
                                        <p:tav tm="100000">
                                          <p:val>
                                            <p:strVal val="#ppt_y"/>
                                          </p:val>
                                        </p:tav>
                                      </p:tavLst>
                                    </p:anim>
                                    <p:animEffect transition="in" filter="wipe(down)">
                                      <p:cBhvr>
                                        <p:cTn id="32" dur="500"/>
                                        <p:tgtEl>
                                          <p:spTgt spid="27"/>
                                        </p:tgtEl>
                                      </p:cBhvr>
                                    </p:animEffect>
                                  </p:childTnLst>
                                </p:cTn>
                              </p:par>
                            </p:childTnLst>
                          </p:cTn>
                        </p:par>
                      </p:childTnLst>
                    </p:cTn>
                  </p:par>
                  <p:par>
                    <p:cTn id="33" fill="hold">
                      <p:stCondLst>
                        <p:cond delay="indefinite"/>
                      </p:stCondLst>
                      <p:childTnLst>
                        <p:par>
                          <p:cTn id="34" fill="hold">
                            <p:stCondLst>
                              <p:cond delay="0"/>
                            </p:stCondLst>
                            <p:childTnLst>
                              <p:par>
                                <p:cTn id="35" presetID="12" presetClass="entr" presetSubtype="4" fill="hold" nodeType="clickEffect">
                                  <p:stCondLst>
                                    <p:cond delay="0"/>
                                  </p:stCondLst>
                                  <p:childTnLst>
                                    <p:set>
                                      <p:cBhvr>
                                        <p:cTn id="36" dur="1" fill="hold">
                                          <p:stCondLst>
                                            <p:cond delay="0"/>
                                          </p:stCondLst>
                                        </p:cTn>
                                        <p:tgtEl>
                                          <p:spTgt spid="32"/>
                                        </p:tgtEl>
                                        <p:attrNameLst>
                                          <p:attrName>style.visibility</p:attrName>
                                        </p:attrNameLst>
                                      </p:cBhvr>
                                      <p:to>
                                        <p:strVal val="visible"/>
                                      </p:to>
                                    </p:set>
                                    <p:anim calcmode="lin" valueType="num">
                                      <p:cBhvr additive="base">
                                        <p:cTn id="37" dur="500"/>
                                        <p:tgtEl>
                                          <p:spTgt spid="32"/>
                                        </p:tgtEl>
                                        <p:attrNameLst>
                                          <p:attrName>ppt_y</p:attrName>
                                        </p:attrNameLst>
                                      </p:cBhvr>
                                      <p:tavLst>
                                        <p:tav tm="0">
                                          <p:val>
                                            <p:strVal val="#ppt_y+#ppt_h*1.125000"/>
                                          </p:val>
                                        </p:tav>
                                        <p:tav tm="100000">
                                          <p:val>
                                            <p:strVal val="#ppt_y"/>
                                          </p:val>
                                        </p:tav>
                                      </p:tavLst>
                                    </p:anim>
                                    <p:animEffect transition="in" filter="wipe(up)">
                                      <p:cBhvr>
                                        <p:cTn id="38" dur="500"/>
                                        <p:tgtEl>
                                          <p:spTgt spid="32"/>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1" fill="hold" nodeType="clickEffect">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cBhvr additive="base">
                                        <p:cTn id="43" dur="500"/>
                                        <p:tgtEl>
                                          <p:spTgt spid="37"/>
                                        </p:tgtEl>
                                        <p:attrNameLst>
                                          <p:attrName>ppt_y</p:attrName>
                                        </p:attrNameLst>
                                      </p:cBhvr>
                                      <p:tavLst>
                                        <p:tav tm="0">
                                          <p:val>
                                            <p:strVal val="#ppt_y-#ppt_h*1.125000"/>
                                          </p:val>
                                        </p:tav>
                                        <p:tav tm="100000">
                                          <p:val>
                                            <p:strVal val="#ppt_y"/>
                                          </p:val>
                                        </p:tav>
                                      </p:tavLst>
                                    </p:anim>
                                    <p:animEffect transition="in" filter="wipe(down)">
                                      <p:cBhvr>
                                        <p:cTn id="44" dur="500"/>
                                        <p:tgtEl>
                                          <p:spTgt spid="37"/>
                                        </p:tgtEl>
                                      </p:cBhvr>
                                    </p:animEffect>
                                  </p:childTnLst>
                                </p:cTn>
                              </p:par>
                            </p:childTnLst>
                          </p:cTn>
                        </p:par>
                      </p:childTnLst>
                    </p:cTn>
                  </p:par>
                  <p:par>
                    <p:cTn id="45" fill="hold">
                      <p:stCondLst>
                        <p:cond delay="indefinite"/>
                      </p:stCondLst>
                      <p:childTnLst>
                        <p:par>
                          <p:cTn id="46" fill="hold">
                            <p:stCondLst>
                              <p:cond delay="0"/>
                            </p:stCondLst>
                            <p:childTnLst>
                              <p:par>
                                <p:cTn id="47" presetID="12" presetClass="entr" presetSubtype="4" fill="hold" nodeType="clickEffect">
                                  <p:stCondLst>
                                    <p:cond delay="0"/>
                                  </p:stCondLst>
                                  <p:childTnLst>
                                    <p:set>
                                      <p:cBhvr>
                                        <p:cTn id="48" dur="1" fill="hold">
                                          <p:stCondLst>
                                            <p:cond delay="0"/>
                                          </p:stCondLst>
                                        </p:cTn>
                                        <p:tgtEl>
                                          <p:spTgt spid="42"/>
                                        </p:tgtEl>
                                        <p:attrNameLst>
                                          <p:attrName>style.visibility</p:attrName>
                                        </p:attrNameLst>
                                      </p:cBhvr>
                                      <p:to>
                                        <p:strVal val="visible"/>
                                      </p:to>
                                    </p:set>
                                    <p:anim calcmode="lin" valueType="num">
                                      <p:cBhvr additive="base">
                                        <p:cTn id="49" dur="500"/>
                                        <p:tgtEl>
                                          <p:spTgt spid="42"/>
                                        </p:tgtEl>
                                        <p:attrNameLst>
                                          <p:attrName>ppt_y</p:attrName>
                                        </p:attrNameLst>
                                      </p:cBhvr>
                                      <p:tavLst>
                                        <p:tav tm="0">
                                          <p:val>
                                            <p:strVal val="#ppt_y+#ppt_h*1.125000"/>
                                          </p:val>
                                        </p:tav>
                                        <p:tav tm="100000">
                                          <p:val>
                                            <p:strVal val="#ppt_y"/>
                                          </p:val>
                                        </p:tav>
                                      </p:tavLst>
                                    </p:anim>
                                    <p:animEffect transition="in" filter="wipe(up)">
                                      <p:cBhvr>
                                        <p:cTn id="50" dur="500"/>
                                        <p:tgtEl>
                                          <p:spTgt spid="42"/>
                                        </p:tgtEl>
                                      </p:cBhvr>
                                    </p:animEffect>
                                  </p:childTnLst>
                                </p:cTn>
                              </p:par>
                            </p:childTnLst>
                          </p:cTn>
                        </p:par>
                      </p:childTnLst>
                    </p:cTn>
                  </p:par>
                  <p:par>
                    <p:cTn id="51" fill="hold">
                      <p:stCondLst>
                        <p:cond delay="indefinite"/>
                      </p:stCondLst>
                      <p:childTnLst>
                        <p:par>
                          <p:cTn id="52" fill="hold">
                            <p:stCondLst>
                              <p:cond delay="0"/>
                            </p:stCondLst>
                            <p:childTnLst>
                              <p:par>
                                <p:cTn id="53" presetID="12" presetClass="entr" presetSubtype="1" fill="hold" nodeType="clickEffect">
                                  <p:stCondLst>
                                    <p:cond delay="0"/>
                                  </p:stCondLst>
                                  <p:childTnLst>
                                    <p:set>
                                      <p:cBhvr>
                                        <p:cTn id="54" dur="1" fill="hold">
                                          <p:stCondLst>
                                            <p:cond delay="0"/>
                                          </p:stCondLst>
                                        </p:cTn>
                                        <p:tgtEl>
                                          <p:spTgt spid="47"/>
                                        </p:tgtEl>
                                        <p:attrNameLst>
                                          <p:attrName>style.visibility</p:attrName>
                                        </p:attrNameLst>
                                      </p:cBhvr>
                                      <p:to>
                                        <p:strVal val="visible"/>
                                      </p:to>
                                    </p:set>
                                    <p:anim calcmode="lin" valueType="num">
                                      <p:cBhvr additive="base">
                                        <p:cTn id="55" dur="500"/>
                                        <p:tgtEl>
                                          <p:spTgt spid="47"/>
                                        </p:tgtEl>
                                        <p:attrNameLst>
                                          <p:attrName>ppt_y</p:attrName>
                                        </p:attrNameLst>
                                      </p:cBhvr>
                                      <p:tavLst>
                                        <p:tav tm="0">
                                          <p:val>
                                            <p:strVal val="#ppt_y-#ppt_h*1.125000"/>
                                          </p:val>
                                        </p:tav>
                                        <p:tav tm="100000">
                                          <p:val>
                                            <p:strVal val="#ppt_y"/>
                                          </p:val>
                                        </p:tav>
                                      </p:tavLst>
                                    </p:anim>
                                    <p:animEffect transition="in" filter="wipe(down)">
                                      <p:cBhvr>
                                        <p:cTn id="56" dur="500"/>
                                        <p:tgtEl>
                                          <p:spTgt spid="47"/>
                                        </p:tgtEl>
                                      </p:cBhvr>
                                    </p:animEffect>
                                  </p:childTnLst>
                                </p:cTn>
                              </p:par>
                            </p:childTnLst>
                          </p:cTn>
                        </p:par>
                      </p:childTnLst>
                    </p:cTn>
                  </p:par>
                  <p:par>
                    <p:cTn id="57" fill="hold">
                      <p:stCondLst>
                        <p:cond delay="indefinite"/>
                      </p:stCondLst>
                      <p:childTnLst>
                        <p:par>
                          <p:cTn id="58" fill="hold">
                            <p:stCondLst>
                              <p:cond delay="0"/>
                            </p:stCondLst>
                            <p:childTnLst>
                              <p:par>
                                <p:cTn id="59" presetID="12" presetClass="entr" presetSubtype="4" fill="hold" nodeType="clickEffect">
                                  <p:stCondLst>
                                    <p:cond delay="0"/>
                                  </p:stCondLst>
                                  <p:childTnLst>
                                    <p:set>
                                      <p:cBhvr>
                                        <p:cTn id="60" dur="1" fill="hold">
                                          <p:stCondLst>
                                            <p:cond delay="0"/>
                                          </p:stCondLst>
                                        </p:cTn>
                                        <p:tgtEl>
                                          <p:spTgt spid="52"/>
                                        </p:tgtEl>
                                        <p:attrNameLst>
                                          <p:attrName>style.visibility</p:attrName>
                                        </p:attrNameLst>
                                      </p:cBhvr>
                                      <p:to>
                                        <p:strVal val="visible"/>
                                      </p:to>
                                    </p:set>
                                    <p:anim calcmode="lin" valueType="num">
                                      <p:cBhvr additive="base">
                                        <p:cTn id="61" dur="500"/>
                                        <p:tgtEl>
                                          <p:spTgt spid="52"/>
                                        </p:tgtEl>
                                        <p:attrNameLst>
                                          <p:attrName>ppt_y</p:attrName>
                                        </p:attrNameLst>
                                      </p:cBhvr>
                                      <p:tavLst>
                                        <p:tav tm="0">
                                          <p:val>
                                            <p:strVal val="#ppt_y+#ppt_h*1.125000"/>
                                          </p:val>
                                        </p:tav>
                                        <p:tav tm="100000">
                                          <p:val>
                                            <p:strVal val="#ppt_y"/>
                                          </p:val>
                                        </p:tav>
                                      </p:tavLst>
                                    </p:anim>
                                    <p:animEffect transition="in" filter="wipe(up)">
                                      <p:cBhvr>
                                        <p:cTn id="62"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ISPRING_FIRST_PUBLISH" val="1"/>
  <p:tag name="ISPRING_PRESENTATION_TITLE" val="8"/>
</p:tagLst>
</file>

<file path=ppt/theme/theme1.xml><?xml version="1.0" encoding="utf-8"?>
<a:theme xmlns:a="http://schemas.openxmlformats.org/drawingml/2006/main" name="Office Theme">
  <a:themeElements>
    <a:clrScheme name="自定义 12">
      <a:dk1>
        <a:sysClr val="windowText" lastClr="000000"/>
      </a:dk1>
      <a:lt1>
        <a:sysClr val="window" lastClr="FFFFFF"/>
      </a:lt1>
      <a:dk2>
        <a:srgbClr val="373545"/>
      </a:dk2>
      <a:lt2>
        <a:srgbClr val="CEDBE6"/>
      </a:lt2>
      <a:accent1>
        <a:srgbClr val="496F90"/>
      </a:accent1>
      <a:accent2>
        <a:srgbClr val="496F90"/>
      </a:accent2>
      <a:accent3>
        <a:srgbClr val="496F90"/>
      </a:accent3>
      <a:accent4>
        <a:srgbClr val="496F90"/>
      </a:accent4>
      <a:accent5>
        <a:srgbClr val="496F90"/>
      </a:accent5>
      <a:accent6>
        <a:srgbClr val="496F90"/>
      </a:accent6>
      <a:hlink>
        <a:srgbClr val="496F90"/>
      </a:hlink>
      <a:folHlink>
        <a:srgbClr val="496F90"/>
      </a:folHlink>
    </a:clrScheme>
    <a:fontScheme name="zpkv1jzg">
      <a:majorFont>
        <a:latin typeface="字魂58号-创中黑"/>
        <a:ea typeface="杨任东竹石体-Extralight"/>
        <a:cs typeface=""/>
      </a:majorFont>
      <a:minorFont>
        <a:latin typeface="字魂58号-创中黑"/>
        <a:ea typeface="杨任东竹石体-Extralight"/>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4046</Words>
  <Application>WPS 演示</Application>
  <PresentationFormat>宽屏</PresentationFormat>
  <Paragraphs>443</Paragraphs>
  <Slides>25</Slides>
  <Notes>25</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25</vt:i4>
      </vt:variant>
    </vt:vector>
  </HeadingPairs>
  <TitlesOfParts>
    <vt:vector size="37" baseType="lpstr">
      <vt:lpstr>Arial</vt:lpstr>
      <vt:lpstr>宋体</vt:lpstr>
      <vt:lpstr>Wingdings</vt:lpstr>
      <vt:lpstr>微软雅黑</vt:lpstr>
      <vt:lpstr>思源宋体 CN Heavy</vt:lpstr>
      <vt:lpstr>字魂58号-创中黑</vt:lpstr>
      <vt:lpstr>黑体</vt:lpstr>
      <vt:lpstr>杨任东竹石体-Extralight</vt:lpstr>
      <vt:lpstr>Menk Amglang Tig</vt:lpstr>
      <vt:lpstr>Arial Unicode MS</vt:lpstr>
      <vt:lpstr>等线</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8</dc:title>
  <dc:creator>Administrator</dc:creator>
  <cp:lastModifiedBy>铭</cp:lastModifiedBy>
  <cp:revision>323</cp:revision>
  <dcterms:created xsi:type="dcterms:W3CDTF">2017-08-18T03:02:00Z</dcterms:created>
  <dcterms:modified xsi:type="dcterms:W3CDTF">2022-02-23T06:26:48Z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2052-11.1.0.11194</vt:lpwstr>
  </property>
  <property fmtid="{D5CDD505-2E9C-101B-9397-08002B2CF9AE}" pid="3" name="KSOTemplateUUID">
    <vt:lpwstr>v1.0_mb_bR/Xc1pz+adGFp4iDybspw==</vt:lpwstr>
  </property>
  <property fmtid="{D5CDD505-2E9C-101B-9397-08002B2CF9AE}" pid="4" name="ICV">
    <vt:lpwstr>2DD7F3F4C8204320B1D53156800224FF</vt:lpwstr>
  </property>
</Properties>
</file>