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0" r:id="rId3"/>
    <p:sldId id="412" r:id="rId4"/>
    <p:sldId id="414" r:id="rId5"/>
    <p:sldId id="418" r:id="rId6"/>
    <p:sldId id="419" r:id="rId7"/>
    <p:sldId id="420" r:id="rId8"/>
    <p:sldId id="415" r:id="rId9"/>
    <p:sldId id="421" r:id="rId10"/>
    <p:sldId id="433" r:id="rId11"/>
    <p:sldId id="422" r:id="rId12"/>
    <p:sldId id="416" r:id="rId13"/>
    <p:sldId id="423" r:id="rId14"/>
    <p:sldId id="424" r:id="rId15"/>
    <p:sldId id="425" r:id="rId16"/>
    <p:sldId id="417" r:id="rId17"/>
    <p:sldId id="432" r:id="rId18"/>
    <p:sldId id="429" r:id="rId19"/>
    <p:sldId id="430" r:id="rId20"/>
    <p:sldId id="428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汉仪中简黑简" panose="00020600040101010101" charset="-122"/>
      <p:regular r:id="rId26"/>
    </p:embeddedFont>
    <p:embeddedFont>
      <p:font typeface="汉仪仿宋S" panose="0002060004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3375B"/>
    <a:srgbClr val="355389"/>
    <a:srgbClr val="F36E50"/>
    <a:srgbClr val="C4EBF7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5"/>
        <p:guide pos="37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2.xml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302000" y="1759585"/>
            <a:ext cx="85756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80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8000" b="1" noProof="0" dirty="0">
                <a:ln w="0"/>
                <a:solidFill>
                  <a:srgbClr val="13375B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消防</a:t>
            </a:r>
            <a:r>
              <a:rPr lang="zh-CN" altLang="en-US" sz="8000" b="1" dirty="0">
                <a:ln w="0"/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知识培训</a:t>
            </a:r>
            <a:endParaRPr lang="zh-CN" altLang="en-US" sz="8000" b="1" dirty="0">
              <a:ln w="0"/>
              <a:solidFill>
                <a:srgbClr val="1337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205" y="3298825"/>
            <a:ext cx="5284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火灾自救</a:t>
            </a:r>
            <a:r>
              <a:rPr lang="en-US" altLang="zh-CN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消防安全知识</a:t>
            </a:r>
            <a:r>
              <a:rPr lang="en-US" altLang="zh-CN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员工消防安全培训</a:t>
            </a:r>
            <a:endParaRPr lang="zh-CN" altLang="en-US" sz="2000" b="1">
              <a:solidFill>
                <a:srgbClr val="3553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418580" y="3169920"/>
            <a:ext cx="5459095" cy="0"/>
          </a:xfrm>
          <a:prstGeom prst="line">
            <a:avLst/>
          </a:prstGeom>
          <a:ln w="127000" cmpd="dbl">
            <a:solidFill>
              <a:srgbClr val="F36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火灾应急处理的基本原则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478915" y="1391285"/>
            <a:ext cx="9891395" cy="2222500"/>
          </a:xfrm>
          <a:prstGeom prst="rect">
            <a:avLst/>
          </a:prstGeom>
          <a:noFill/>
        </p:spPr>
        <p:txBody>
          <a:bodyPr/>
          <a:p>
            <a:pPr marL="285750"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rPr lang="en-US" altLang="zh-TW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1.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优先保障人员人身安全；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85750"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rPr lang="en-US" altLang="zh-TW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.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统一指挥、同步行动原则，由现场最高职位人员负责统一指挥，每项工作指定负责人组织实施；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285750"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3.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先控制、后灭火原则，发现火灾时应立即组织移开起火点附近的可燃物（电气火灾还需安排断电），并同步安排人员准备灭火。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4645" y="3899015"/>
            <a:ext cx="5591251" cy="2475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287020" y="1179830"/>
            <a:ext cx="6423025" cy="2546350"/>
            <a:chOff x="453" y="1352"/>
            <a:chExt cx="10115" cy="4010"/>
          </a:xfrm>
        </p:grpSpPr>
        <p:sp>
          <p:nvSpPr>
            <p:cNvPr id="14" name="圆角矩形 13"/>
            <p:cNvSpPr/>
            <p:nvPr/>
          </p:nvSpPr>
          <p:spPr>
            <a:xfrm>
              <a:off x="882" y="4344"/>
              <a:ext cx="968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48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防火与疏散逃生</a:t>
              </a:r>
              <a:endParaRPr lang="zh-CN" altLang="en-US" sz="48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3" y="1352"/>
              <a:ext cx="353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96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03</a:t>
              </a:r>
              <a:endParaRPr lang="en-US" altLang="zh-CN" sz="96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202" y="3843"/>
              <a:ext cx="2266" cy="0"/>
            </a:xfrm>
            <a:prstGeom prst="line">
              <a:avLst/>
            </a:prstGeom>
            <a:ln w="127000" cmpd="dbl">
              <a:solidFill>
                <a:srgbClr val="F36E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防火与人员疏散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64310" y="2388235"/>
            <a:ext cx="5734685" cy="2891790"/>
            <a:chOff x="1712" y="4091"/>
            <a:chExt cx="9031" cy="4554"/>
          </a:xfrm>
        </p:grpSpPr>
        <p:sp>
          <p:nvSpPr>
            <p:cNvPr id="6" name="矩形 5"/>
            <p:cNvSpPr/>
            <p:nvPr/>
          </p:nvSpPr>
          <p:spPr>
            <a:xfrm>
              <a:off x="1712" y="5145"/>
              <a:ext cx="9031" cy="3500"/>
            </a:xfrm>
            <a:prstGeom prst="rect">
              <a:avLst/>
            </a:prstGeom>
            <a:noFill/>
          </p:spPr>
          <p:txBody>
            <a:bodyPr/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疏散除应急人员之外的所有无关人员；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在火势允许的情况下，优先从熟悉的路线疏散；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优先疏散行动不便人员和女员工；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统一疏散至公司紧急集合点（篮球场）；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疏散完毕应进行人员清点，发现人员失踪应通报部门负责人或安管。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202020">
                    <a:lumMod val="10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0" fontAlgn="auto">
                <a:lnSpc>
                  <a:spcPct val="130000"/>
                </a:lnSpc>
                <a:spcBef>
                  <a:spcPts val="500"/>
                </a:spcBef>
                <a:buClr>
                  <a:srgbClr val="009900"/>
                </a:buClr>
                <a:buSzPct val="100000"/>
              </a:pP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021" y="4091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20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人员疏散</a:t>
              </a:r>
              <a:endParaRPr lang="zh-CN" altLang="en-US" sz="20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9510" y="1709420"/>
            <a:ext cx="3738880" cy="46126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逃生方法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38860" y="2042795"/>
            <a:ext cx="2157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寻求逃生路线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860" y="2386965"/>
            <a:ext cx="331660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发生火灾时，不要盲目慌乱的择路而逃，更而是要冷静下来观察火势、火源寻求逃生路线。 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16305" y="2091690"/>
            <a:ext cx="0" cy="927100"/>
          </a:xfrm>
          <a:prstGeom prst="line">
            <a:avLst/>
          </a:prstGeom>
          <a:ln w="63500">
            <a:solidFill>
              <a:srgbClr val="3553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038860" y="4641215"/>
            <a:ext cx="2157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已逃出决不回跑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8860" y="4985385"/>
            <a:ext cx="331660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不要留恋财物，尽快逃出火场，千万记住，既已逃出决不回跑。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16305" y="4690110"/>
            <a:ext cx="0" cy="927100"/>
          </a:xfrm>
          <a:prstGeom prst="line">
            <a:avLst/>
          </a:prstGeom>
          <a:ln w="63500">
            <a:solidFill>
              <a:srgbClr val="F36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443720" y="2033905"/>
            <a:ext cx="2157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防毒气烟雾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84210" y="2378075"/>
            <a:ext cx="331660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如逃生必经路线充满烟雾，要用湿毛巾或衣物捂住脸部，防止或减少吸入有毒烟气，并降低姿势或葡匐在地前进。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715750" y="2082800"/>
            <a:ext cx="0" cy="927100"/>
          </a:xfrm>
          <a:prstGeom prst="line">
            <a:avLst/>
          </a:prstGeom>
          <a:ln w="63500">
            <a:solidFill>
              <a:srgbClr val="F36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443720" y="4641850"/>
            <a:ext cx="2157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预防烧伤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84210" y="4986020"/>
            <a:ext cx="331660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从火场逃生时可将浸湿的棉大衣、棉被、窗帘、毛毯、等遮盖在身上,防止被火烧伤。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1715750" y="4690745"/>
            <a:ext cx="0" cy="927100"/>
          </a:xfrm>
          <a:prstGeom prst="line">
            <a:avLst/>
          </a:prstGeom>
          <a:ln w="63500">
            <a:solidFill>
              <a:srgbClr val="3553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 rot="2640000">
            <a:off x="6036945" y="371157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4" y="0"/>
                </a:moveTo>
                <a:cubicBezTo>
                  <a:pt x="1940" y="481"/>
                  <a:pt x="1940" y="481"/>
                  <a:pt x="1940" y="481"/>
                </a:cubicBezTo>
                <a:cubicBezTo>
                  <a:pt x="1948" y="489"/>
                  <a:pt x="1956" y="497"/>
                  <a:pt x="1961" y="508"/>
                </a:cubicBezTo>
                <a:cubicBezTo>
                  <a:pt x="2031" y="616"/>
                  <a:pt x="2034" y="667"/>
                  <a:pt x="2007" y="694"/>
                </a:cubicBezTo>
                <a:cubicBezTo>
                  <a:pt x="1977" y="724"/>
                  <a:pt x="1907" y="719"/>
                  <a:pt x="1853" y="724"/>
                </a:cubicBezTo>
                <a:cubicBezTo>
                  <a:pt x="1767" y="729"/>
                  <a:pt x="1715" y="775"/>
                  <a:pt x="1705" y="786"/>
                </a:cubicBezTo>
                <a:cubicBezTo>
                  <a:pt x="1702" y="789"/>
                  <a:pt x="1702" y="789"/>
                  <a:pt x="1702" y="789"/>
                </a:cubicBezTo>
                <a:cubicBezTo>
                  <a:pt x="1586" y="905"/>
                  <a:pt x="1586" y="1089"/>
                  <a:pt x="1702" y="1205"/>
                </a:cubicBezTo>
                <a:cubicBezTo>
                  <a:pt x="1815" y="1318"/>
                  <a:pt x="1999" y="1318"/>
                  <a:pt x="2115" y="1202"/>
                </a:cubicBezTo>
                <a:cubicBezTo>
                  <a:pt x="2115" y="1202"/>
                  <a:pt x="2115" y="1202"/>
                  <a:pt x="2118" y="1200"/>
                </a:cubicBezTo>
                <a:cubicBezTo>
                  <a:pt x="2126" y="1191"/>
                  <a:pt x="2172" y="1140"/>
                  <a:pt x="2180" y="1051"/>
                </a:cubicBezTo>
                <a:cubicBezTo>
                  <a:pt x="2185" y="997"/>
                  <a:pt x="2180" y="927"/>
                  <a:pt x="2210" y="897"/>
                </a:cubicBezTo>
                <a:cubicBezTo>
                  <a:pt x="2237" y="870"/>
                  <a:pt x="2288" y="873"/>
                  <a:pt x="2399" y="946"/>
                </a:cubicBezTo>
                <a:cubicBezTo>
                  <a:pt x="2407" y="948"/>
                  <a:pt x="2415" y="956"/>
                  <a:pt x="2423" y="965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26" y="1967"/>
                  <a:pt x="2426" y="1967"/>
                  <a:pt x="2426" y="1967"/>
                </a:cubicBezTo>
                <a:cubicBezTo>
                  <a:pt x="2418" y="1975"/>
                  <a:pt x="2410" y="1983"/>
                  <a:pt x="2404" y="1994"/>
                </a:cubicBezTo>
                <a:cubicBezTo>
                  <a:pt x="2256" y="2229"/>
                  <a:pt x="2413" y="2202"/>
                  <a:pt x="2513" y="2210"/>
                </a:cubicBezTo>
                <a:cubicBezTo>
                  <a:pt x="2612" y="2218"/>
                  <a:pt x="2664" y="2275"/>
                  <a:pt x="2664" y="2275"/>
                </a:cubicBezTo>
                <a:cubicBezTo>
                  <a:pt x="2780" y="2391"/>
                  <a:pt x="2780" y="2575"/>
                  <a:pt x="2664" y="2691"/>
                </a:cubicBezTo>
                <a:cubicBezTo>
                  <a:pt x="2550" y="2804"/>
                  <a:pt x="2367" y="2804"/>
                  <a:pt x="2251" y="2688"/>
                </a:cubicBezTo>
                <a:cubicBezTo>
                  <a:pt x="2251" y="2688"/>
                  <a:pt x="2194" y="2637"/>
                  <a:pt x="2186" y="2537"/>
                </a:cubicBezTo>
                <a:cubicBezTo>
                  <a:pt x="2178" y="2437"/>
                  <a:pt x="2205" y="2280"/>
                  <a:pt x="1970" y="2429"/>
                </a:cubicBezTo>
                <a:cubicBezTo>
                  <a:pt x="1959" y="2434"/>
                  <a:pt x="1951" y="2442"/>
                  <a:pt x="1943" y="2450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62" y="2426"/>
                  <a:pt x="962" y="2426"/>
                  <a:pt x="962" y="2426"/>
                </a:cubicBezTo>
                <a:cubicBezTo>
                  <a:pt x="954" y="2418"/>
                  <a:pt x="940" y="2410"/>
                  <a:pt x="929" y="2404"/>
                </a:cubicBezTo>
                <a:cubicBezTo>
                  <a:pt x="851" y="2353"/>
                  <a:pt x="757" y="2307"/>
                  <a:pt x="703" y="2361"/>
                </a:cubicBezTo>
                <a:cubicBezTo>
                  <a:pt x="670" y="2393"/>
                  <a:pt x="665" y="2447"/>
                  <a:pt x="662" y="2499"/>
                </a:cubicBezTo>
                <a:cubicBezTo>
                  <a:pt x="665" y="2512"/>
                  <a:pt x="665" y="2523"/>
                  <a:pt x="665" y="2534"/>
                </a:cubicBezTo>
                <a:cubicBezTo>
                  <a:pt x="657" y="2612"/>
                  <a:pt x="616" y="2658"/>
                  <a:pt x="608" y="2666"/>
                </a:cubicBezTo>
                <a:cubicBezTo>
                  <a:pt x="605" y="2669"/>
                  <a:pt x="605" y="2669"/>
                  <a:pt x="605" y="2669"/>
                </a:cubicBezTo>
                <a:cubicBezTo>
                  <a:pt x="505" y="2769"/>
                  <a:pt x="338" y="2769"/>
                  <a:pt x="238" y="2669"/>
                </a:cubicBezTo>
                <a:cubicBezTo>
                  <a:pt x="135" y="2566"/>
                  <a:pt x="135" y="2399"/>
                  <a:pt x="235" y="2299"/>
                </a:cubicBezTo>
                <a:cubicBezTo>
                  <a:pt x="238" y="2296"/>
                  <a:pt x="238" y="2296"/>
                  <a:pt x="238" y="2296"/>
                </a:cubicBezTo>
                <a:cubicBezTo>
                  <a:pt x="243" y="2291"/>
                  <a:pt x="257" y="2283"/>
                  <a:pt x="278" y="2266"/>
                </a:cubicBezTo>
                <a:cubicBezTo>
                  <a:pt x="300" y="2256"/>
                  <a:pt x="332" y="2245"/>
                  <a:pt x="373" y="2242"/>
                </a:cubicBezTo>
                <a:cubicBezTo>
                  <a:pt x="384" y="2242"/>
                  <a:pt x="395" y="2242"/>
                  <a:pt x="405" y="2242"/>
                </a:cubicBezTo>
                <a:cubicBezTo>
                  <a:pt x="457" y="2239"/>
                  <a:pt x="513" y="2237"/>
                  <a:pt x="546" y="2204"/>
                </a:cubicBezTo>
                <a:cubicBezTo>
                  <a:pt x="600" y="2150"/>
                  <a:pt x="551" y="2053"/>
                  <a:pt x="503" y="1977"/>
                </a:cubicBezTo>
                <a:cubicBezTo>
                  <a:pt x="494" y="1964"/>
                  <a:pt x="489" y="1953"/>
                  <a:pt x="478" y="1942"/>
                </a:cubicBezTo>
                <a:cubicBezTo>
                  <a:pt x="0" y="1464"/>
                  <a:pt x="0" y="1464"/>
                  <a:pt x="0" y="1464"/>
                </a:cubicBezTo>
                <a:cubicBezTo>
                  <a:pt x="478" y="986"/>
                  <a:pt x="478" y="986"/>
                  <a:pt x="478" y="986"/>
                </a:cubicBezTo>
                <a:cubicBezTo>
                  <a:pt x="484" y="981"/>
                  <a:pt x="489" y="975"/>
                  <a:pt x="500" y="970"/>
                </a:cubicBezTo>
                <a:cubicBezTo>
                  <a:pt x="602" y="905"/>
                  <a:pt x="637" y="913"/>
                  <a:pt x="646" y="916"/>
                </a:cubicBezTo>
                <a:cubicBezTo>
                  <a:pt x="662" y="927"/>
                  <a:pt x="665" y="978"/>
                  <a:pt x="667" y="1013"/>
                </a:cubicBezTo>
                <a:cubicBezTo>
                  <a:pt x="665" y="1026"/>
                  <a:pt x="667" y="1040"/>
                  <a:pt x="667" y="1051"/>
                </a:cubicBezTo>
                <a:cubicBezTo>
                  <a:pt x="675" y="1162"/>
                  <a:pt x="732" y="1218"/>
                  <a:pt x="740" y="1226"/>
                </a:cubicBezTo>
                <a:cubicBezTo>
                  <a:pt x="867" y="1353"/>
                  <a:pt x="1075" y="1351"/>
                  <a:pt x="1199" y="1226"/>
                </a:cubicBezTo>
                <a:cubicBezTo>
                  <a:pt x="1326" y="1100"/>
                  <a:pt x="1326" y="894"/>
                  <a:pt x="1199" y="767"/>
                </a:cubicBezTo>
                <a:cubicBezTo>
                  <a:pt x="1191" y="759"/>
                  <a:pt x="1135" y="697"/>
                  <a:pt x="1026" y="692"/>
                </a:cubicBezTo>
                <a:cubicBezTo>
                  <a:pt x="1016" y="692"/>
                  <a:pt x="1002" y="689"/>
                  <a:pt x="989" y="692"/>
                </a:cubicBezTo>
                <a:cubicBezTo>
                  <a:pt x="954" y="689"/>
                  <a:pt x="902" y="686"/>
                  <a:pt x="891" y="670"/>
                </a:cubicBezTo>
                <a:cubicBezTo>
                  <a:pt x="889" y="662"/>
                  <a:pt x="881" y="627"/>
                  <a:pt x="945" y="524"/>
                </a:cubicBezTo>
                <a:cubicBezTo>
                  <a:pt x="948" y="516"/>
                  <a:pt x="956" y="508"/>
                  <a:pt x="962" y="502"/>
                </a:cubicBezTo>
                <a:cubicBezTo>
                  <a:pt x="1464" y="0"/>
                  <a:pt x="1464" y="0"/>
                  <a:pt x="1464" y="0"/>
                </a:cubicBezTo>
                <a:close/>
              </a:path>
            </a:pathLst>
          </a:custGeom>
          <a:solidFill>
            <a:srgbClr val="35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 rot="2640000">
            <a:off x="4680585" y="373570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42" y="478"/>
                  <a:pt x="1942" y="478"/>
                  <a:pt x="1942" y="478"/>
                </a:cubicBezTo>
                <a:cubicBezTo>
                  <a:pt x="1947" y="484"/>
                  <a:pt x="1955" y="492"/>
                  <a:pt x="1958" y="500"/>
                </a:cubicBezTo>
                <a:cubicBezTo>
                  <a:pt x="2028" y="613"/>
                  <a:pt x="2015" y="643"/>
                  <a:pt x="2009" y="648"/>
                </a:cubicBezTo>
                <a:cubicBezTo>
                  <a:pt x="1993" y="665"/>
                  <a:pt x="1950" y="665"/>
                  <a:pt x="1915" y="667"/>
                </a:cubicBezTo>
                <a:cubicBezTo>
                  <a:pt x="1899" y="667"/>
                  <a:pt x="1888" y="667"/>
                  <a:pt x="1874" y="670"/>
                </a:cubicBezTo>
                <a:cubicBezTo>
                  <a:pt x="1777" y="675"/>
                  <a:pt x="1720" y="727"/>
                  <a:pt x="1704" y="743"/>
                </a:cubicBezTo>
                <a:cubicBezTo>
                  <a:pt x="1701" y="746"/>
                  <a:pt x="1701" y="746"/>
                  <a:pt x="1701" y="746"/>
                </a:cubicBezTo>
                <a:cubicBezTo>
                  <a:pt x="1577" y="870"/>
                  <a:pt x="1575" y="1078"/>
                  <a:pt x="1702" y="1205"/>
                </a:cubicBezTo>
                <a:cubicBezTo>
                  <a:pt x="1826" y="1329"/>
                  <a:pt x="2037" y="1329"/>
                  <a:pt x="2161" y="1205"/>
                </a:cubicBezTo>
                <a:cubicBezTo>
                  <a:pt x="2163" y="1202"/>
                  <a:pt x="2163" y="1202"/>
                  <a:pt x="2163" y="1202"/>
                </a:cubicBezTo>
                <a:cubicBezTo>
                  <a:pt x="2180" y="1186"/>
                  <a:pt x="2228" y="1127"/>
                  <a:pt x="2236" y="1027"/>
                </a:cubicBezTo>
                <a:cubicBezTo>
                  <a:pt x="2236" y="1016"/>
                  <a:pt x="2236" y="1005"/>
                  <a:pt x="2239" y="992"/>
                </a:cubicBezTo>
                <a:cubicBezTo>
                  <a:pt x="2239" y="954"/>
                  <a:pt x="2239" y="910"/>
                  <a:pt x="2255" y="894"/>
                </a:cubicBezTo>
                <a:cubicBezTo>
                  <a:pt x="2261" y="889"/>
                  <a:pt x="2290" y="875"/>
                  <a:pt x="2404" y="946"/>
                </a:cubicBezTo>
                <a:cubicBezTo>
                  <a:pt x="2415" y="951"/>
                  <a:pt x="2420" y="956"/>
                  <a:pt x="2425" y="962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50" y="1942"/>
                  <a:pt x="2450" y="1942"/>
                  <a:pt x="2450" y="1942"/>
                </a:cubicBezTo>
                <a:cubicBezTo>
                  <a:pt x="2442" y="1950"/>
                  <a:pt x="2431" y="1956"/>
                  <a:pt x="2423" y="1964"/>
                </a:cubicBezTo>
                <a:cubicBezTo>
                  <a:pt x="2185" y="2110"/>
                  <a:pt x="2210" y="1956"/>
                  <a:pt x="2204" y="1859"/>
                </a:cubicBezTo>
                <a:cubicBezTo>
                  <a:pt x="2199" y="1756"/>
                  <a:pt x="2139" y="1702"/>
                  <a:pt x="2139" y="1702"/>
                </a:cubicBezTo>
                <a:cubicBezTo>
                  <a:pt x="2026" y="1588"/>
                  <a:pt x="1837" y="1588"/>
                  <a:pt x="1723" y="1702"/>
                </a:cubicBezTo>
                <a:cubicBezTo>
                  <a:pt x="1610" y="1815"/>
                  <a:pt x="1610" y="2004"/>
                  <a:pt x="1723" y="2118"/>
                </a:cubicBezTo>
                <a:cubicBezTo>
                  <a:pt x="1723" y="2118"/>
                  <a:pt x="1778" y="2177"/>
                  <a:pt x="1880" y="2183"/>
                </a:cubicBezTo>
                <a:cubicBezTo>
                  <a:pt x="1977" y="2188"/>
                  <a:pt x="2134" y="2161"/>
                  <a:pt x="1986" y="2401"/>
                </a:cubicBezTo>
                <a:cubicBezTo>
                  <a:pt x="1977" y="2409"/>
                  <a:pt x="1972" y="2420"/>
                  <a:pt x="1964" y="2428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62" y="2425"/>
                  <a:pt x="962" y="2425"/>
                  <a:pt x="962" y="2425"/>
                </a:cubicBezTo>
                <a:cubicBezTo>
                  <a:pt x="954" y="2417"/>
                  <a:pt x="946" y="2409"/>
                  <a:pt x="938" y="2406"/>
                </a:cubicBezTo>
                <a:cubicBezTo>
                  <a:pt x="824" y="2336"/>
                  <a:pt x="773" y="2333"/>
                  <a:pt x="746" y="2360"/>
                </a:cubicBezTo>
                <a:cubicBezTo>
                  <a:pt x="716" y="2390"/>
                  <a:pt x="721" y="2460"/>
                  <a:pt x="719" y="2512"/>
                </a:cubicBezTo>
                <a:cubicBezTo>
                  <a:pt x="711" y="2601"/>
                  <a:pt x="665" y="2652"/>
                  <a:pt x="654" y="2663"/>
                </a:cubicBezTo>
                <a:cubicBezTo>
                  <a:pt x="654" y="2663"/>
                  <a:pt x="651" y="2666"/>
                  <a:pt x="651" y="2666"/>
                </a:cubicBezTo>
                <a:cubicBezTo>
                  <a:pt x="538" y="2779"/>
                  <a:pt x="354" y="2779"/>
                  <a:pt x="241" y="2666"/>
                </a:cubicBezTo>
                <a:cubicBezTo>
                  <a:pt x="125" y="2549"/>
                  <a:pt x="125" y="2366"/>
                  <a:pt x="238" y="2252"/>
                </a:cubicBezTo>
                <a:cubicBezTo>
                  <a:pt x="238" y="2252"/>
                  <a:pt x="238" y="2252"/>
                  <a:pt x="241" y="2250"/>
                </a:cubicBezTo>
                <a:cubicBezTo>
                  <a:pt x="251" y="2239"/>
                  <a:pt x="303" y="2193"/>
                  <a:pt x="392" y="2185"/>
                </a:cubicBezTo>
                <a:cubicBezTo>
                  <a:pt x="443" y="2182"/>
                  <a:pt x="513" y="2188"/>
                  <a:pt x="543" y="2158"/>
                </a:cubicBezTo>
                <a:cubicBezTo>
                  <a:pt x="570" y="2131"/>
                  <a:pt x="567" y="2079"/>
                  <a:pt x="500" y="1969"/>
                </a:cubicBezTo>
                <a:cubicBezTo>
                  <a:pt x="494" y="1958"/>
                  <a:pt x="486" y="1950"/>
                  <a:pt x="478" y="1942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500" y="964"/>
                  <a:pt x="500" y="964"/>
                  <a:pt x="500" y="964"/>
                </a:cubicBezTo>
                <a:cubicBezTo>
                  <a:pt x="510" y="953"/>
                  <a:pt x="518" y="940"/>
                  <a:pt x="527" y="932"/>
                </a:cubicBezTo>
                <a:cubicBezTo>
                  <a:pt x="589" y="832"/>
                  <a:pt x="605" y="767"/>
                  <a:pt x="580" y="721"/>
                </a:cubicBezTo>
                <a:cubicBezTo>
                  <a:pt x="556" y="670"/>
                  <a:pt x="489" y="667"/>
                  <a:pt x="429" y="667"/>
                </a:cubicBezTo>
                <a:cubicBezTo>
                  <a:pt x="416" y="664"/>
                  <a:pt x="405" y="664"/>
                  <a:pt x="394" y="664"/>
                </a:cubicBezTo>
                <a:cubicBezTo>
                  <a:pt x="308" y="659"/>
                  <a:pt x="264" y="610"/>
                  <a:pt x="262" y="607"/>
                </a:cubicBezTo>
                <a:cubicBezTo>
                  <a:pt x="159" y="505"/>
                  <a:pt x="159" y="343"/>
                  <a:pt x="262" y="240"/>
                </a:cubicBezTo>
                <a:cubicBezTo>
                  <a:pt x="364" y="137"/>
                  <a:pt x="526" y="137"/>
                  <a:pt x="629" y="240"/>
                </a:cubicBezTo>
                <a:cubicBezTo>
                  <a:pt x="632" y="243"/>
                  <a:pt x="680" y="286"/>
                  <a:pt x="686" y="372"/>
                </a:cubicBezTo>
                <a:cubicBezTo>
                  <a:pt x="686" y="383"/>
                  <a:pt x="686" y="394"/>
                  <a:pt x="688" y="408"/>
                </a:cubicBezTo>
                <a:cubicBezTo>
                  <a:pt x="688" y="467"/>
                  <a:pt x="694" y="532"/>
                  <a:pt x="742" y="559"/>
                </a:cubicBezTo>
                <a:cubicBezTo>
                  <a:pt x="788" y="583"/>
                  <a:pt x="853" y="567"/>
                  <a:pt x="953" y="505"/>
                </a:cubicBezTo>
                <a:cubicBezTo>
                  <a:pt x="964" y="494"/>
                  <a:pt x="975" y="489"/>
                  <a:pt x="986" y="478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F3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2640000">
            <a:off x="6013450" y="235521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66" y="503"/>
                  <a:pt x="1966" y="503"/>
                  <a:pt x="1966" y="503"/>
                </a:cubicBezTo>
                <a:cubicBezTo>
                  <a:pt x="1974" y="511"/>
                  <a:pt x="1982" y="519"/>
                  <a:pt x="1990" y="521"/>
                </a:cubicBezTo>
                <a:cubicBezTo>
                  <a:pt x="2101" y="594"/>
                  <a:pt x="2152" y="597"/>
                  <a:pt x="2179" y="570"/>
                </a:cubicBezTo>
                <a:cubicBezTo>
                  <a:pt x="2209" y="540"/>
                  <a:pt x="2204" y="470"/>
                  <a:pt x="2209" y="416"/>
                </a:cubicBezTo>
                <a:cubicBezTo>
                  <a:pt x="2214" y="330"/>
                  <a:pt x="2260" y="278"/>
                  <a:pt x="2271" y="268"/>
                </a:cubicBezTo>
                <a:cubicBezTo>
                  <a:pt x="2274" y="265"/>
                  <a:pt x="2274" y="265"/>
                  <a:pt x="2274" y="265"/>
                </a:cubicBezTo>
                <a:cubicBezTo>
                  <a:pt x="2390" y="149"/>
                  <a:pt x="2574" y="149"/>
                  <a:pt x="2687" y="262"/>
                </a:cubicBezTo>
                <a:cubicBezTo>
                  <a:pt x="2803" y="379"/>
                  <a:pt x="2803" y="562"/>
                  <a:pt x="2687" y="678"/>
                </a:cubicBezTo>
                <a:cubicBezTo>
                  <a:pt x="2676" y="689"/>
                  <a:pt x="2625" y="735"/>
                  <a:pt x="2536" y="743"/>
                </a:cubicBezTo>
                <a:cubicBezTo>
                  <a:pt x="2482" y="749"/>
                  <a:pt x="2412" y="743"/>
                  <a:pt x="2382" y="773"/>
                </a:cubicBezTo>
                <a:cubicBezTo>
                  <a:pt x="2355" y="800"/>
                  <a:pt x="2358" y="851"/>
                  <a:pt x="2428" y="959"/>
                </a:cubicBezTo>
                <a:cubicBezTo>
                  <a:pt x="2433" y="970"/>
                  <a:pt x="2442" y="978"/>
                  <a:pt x="2450" y="986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26" y="1967"/>
                  <a:pt x="2426" y="1967"/>
                  <a:pt x="2426" y="1967"/>
                </a:cubicBezTo>
                <a:cubicBezTo>
                  <a:pt x="2415" y="1977"/>
                  <a:pt x="2409" y="1988"/>
                  <a:pt x="2399" y="1999"/>
                </a:cubicBezTo>
                <a:cubicBezTo>
                  <a:pt x="2337" y="2099"/>
                  <a:pt x="2320" y="2164"/>
                  <a:pt x="2345" y="2210"/>
                </a:cubicBezTo>
                <a:cubicBezTo>
                  <a:pt x="2372" y="2258"/>
                  <a:pt x="2439" y="2261"/>
                  <a:pt x="2496" y="2264"/>
                </a:cubicBezTo>
                <a:cubicBezTo>
                  <a:pt x="2510" y="2266"/>
                  <a:pt x="2520" y="2266"/>
                  <a:pt x="2531" y="2267"/>
                </a:cubicBezTo>
                <a:cubicBezTo>
                  <a:pt x="2618" y="2272"/>
                  <a:pt x="2663" y="2318"/>
                  <a:pt x="2666" y="2321"/>
                </a:cubicBezTo>
                <a:cubicBezTo>
                  <a:pt x="2769" y="2423"/>
                  <a:pt x="2766" y="2588"/>
                  <a:pt x="2664" y="2691"/>
                </a:cubicBezTo>
                <a:cubicBezTo>
                  <a:pt x="2564" y="2791"/>
                  <a:pt x="2399" y="2793"/>
                  <a:pt x="2296" y="2690"/>
                </a:cubicBezTo>
                <a:cubicBezTo>
                  <a:pt x="2294" y="2688"/>
                  <a:pt x="2245" y="2645"/>
                  <a:pt x="2239" y="2558"/>
                </a:cubicBezTo>
                <a:cubicBezTo>
                  <a:pt x="2239" y="2547"/>
                  <a:pt x="2239" y="2537"/>
                  <a:pt x="2239" y="2520"/>
                </a:cubicBezTo>
                <a:cubicBezTo>
                  <a:pt x="2237" y="2464"/>
                  <a:pt x="2234" y="2396"/>
                  <a:pt x="2185" y="2369"/>
                </a:cubicBezTo>
                <a:cubicBezTo>
                  <a:pt x="2139" y="2345"/>
                  <a:pt x="2072" y="2364"/>
                  <a:pt x="1972" y="2426"/>
                </a:cubicBezTo>
                <a:cubicBezTo>
                  <a:pt x="1964" y="2434"/>
                  <a:pt x="1950" y="2442"/>
                  <a:pt x="1942" y="2450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86" y="2450"/>
                  <a:pt x="986" y="2450"/>
                  <a:pt x="986" y="2450"/>
                </a:cubicBezTo>
                <a:cubicBezTo>
                  <a:pt x="981" y="2444"/>
                  <a:pt x="973" y="2436"/>
                  <a:pt x="970" y="2428"/>
                </a:cubicBezTo>
                <a:cubicBezTo>
                  <a:pt x="897" y="2317"/>
                  <a:pt x="913" y="2285"/>
                  <a:pt x="919" y="2279"/>
                </a:cubicBezTo>
                <a:cubicBezTo>
                  <a:pt x="932" y="2266"/>
                  <a:pt x="978" y="2263"/>
                  <a:pt x="1013" y="2261"/>
                </a:cubicBezTo>
                <a:cubicBezTo>
                  <a:pt x="1027" y="2263"/>
                  <a:pt x="1040" y="2261"/>
                  <a:pt x="1051" y="2261"/>
                </a:cubicBezTo>
                <a:cubicBezTo>
                  <a:pt x="1151" y="2253"/>
                  <a:pt x="1208" y="2201"/>
                  <a:pt x="1221" y="2188"/>
                </a:cubicBezTo>
                <a:cubicBezTo>
                  <a:pt x="1224" y="2185"/>
                  <a:pt x="1224" y="2185"/>
                  <a:pt x="1224" y="2185"/>
                </a:cubicBezTo>
                <a:cubicBezTo>
                  <a:pt x="1351" y="2058"/>
                  <a:pt x="1351" y="1853"/>
                  <a:pt x="1224" y="1726"/>
                </a:cubicBezTo>
                <a:cubicBezTo>
                  <a:pt x="1099" y="1602"/>
                  <a:pt x="891" y="1599"/>
                  <a:pt x="764" y="1726"/>
                </a:cubicBezTo>
                <a:cubicBezTo>
                  <a:pt x="762" y="1728"/>
                  <a:pt x="762" y="1728"/>
                  <a:pt x="762" y="1728"/>
                </a:cubicBezTo>
                <a:cubicBezTo>
                  <a:pt x="748" y="1742"/>
                  <a:pt x="700" y="1801"/>
                  <a:pt x="692" y="1901"/>
                </a:cubicBezTo>
                <a:cubicBezTo>
                  <a:pt x="692" y="1912"/>
                  <a:pt x="689" y="1926"/>
                  <a:pt x="689" y="1936"/>
                </a:cubicBezTo>
                <a:cubicBezTo>
                  <a:pt x="689" y="1974"/>
                  <a:pt x="686" y="2020"/>
                  <a:pt x="673" y="2034"/>
                </a:cubicBezTo>
                <a:cubicBezTo>
                  <a:pt x="667" y="2039"/>
                  <a:pt x="635" y="2055"/>
                  <a:pt x="524" y="1982"/>
                </a:cubicBezTo>
                <a:cubicBezTo>
                  <a:pt x="513" y="1977"/>
                  <a:pt x="508" y="1971"/>
                  <a:pt x="503" y="1966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478" y="986"/>
                  <a:pt x="478" y="986"/>
                  <a:pt x="478" y="986"/>
                </a:cubicBezTo>
                <a:cubicBezTo>
                  <a:pt x="486" y="977"/>
                  <a:pt x="497" y="972"/>
                  <a:pt x="505" y="964"/>
                </a:cubicBezTo>
                <a:cubicBezTo>
                  <a:pt x="743" y="818"/>
                  <a:pt x="716" y="975"/>
                  <a:pt x="721" y="1072"/>
                </a:cubicBezTo>
                <a:cubicBezTo>
                  <a:pt x="732" y="1175"/>
                  <a:pt x="789" y="1226"/>
                  <a:pt x="789" y="1226"/>
                </a:cubicBezTo>
                <a:cubicBezTo>
                  <a:pt x="902" y="1340"/>
                  <a:pt x="1088" y="1342"/>
                  <a:pt x="1202" y="1229"/>
                </a:cubicBezTo>
                <a:cubicBezTo>
                  <a:pt x="1318" y="1113"/>
                  <a:pt x="1315" y="926"/>
                  <a:pt x="1202" y="813"/>
                </a:cubicBezTo>
                <a:cubicBezTo>
                  <a:pt x="1202" y="813"/>
                  <a:pt x="1150" y="756"/>
                  <a:pt x="1048" y="745"/>
                </a:cubicBezTo>
                <a:cubicBezTo>
                  <a:pt x="951" y="740"/>
                  <a:pt x="794" y="767"/>
                  <a:pt x="940" y="529"/>
                </a:cubicBezTo>
                <a:cubicBezTo>
                  <a:pt x="948" y="521"/>
                  <a:pt x="953" y="510"/>
                  <a:pt x="961" y="502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F3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rot="2640000">
            <a:off x="4658360" y="238061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66" y="503"/>
                  <a:pt x="1966" y="503"/>
                  <a:pt x="1966" y="503"/>
                </a:cubicBezTo>
                <a:cubicBezTo>
                  <a:pt x="1974" y="511"/>
                  <a:pt x="1985" y="521"/>
                  <a:pt x="1996" y="527"/>
                </a:cubicBezTo>
                <a:cubicBezTo>
                  <a:pt x="2077" y="576"/>
                  <a:pt x="2169" y="624"/>
                  <a:pt x="2225" y="567"/>
                </a:cubicBezTo>
                <a:cubicBezTo>
                  <a:pt x="2258" y="535"/>
                  <a:pt x="2260" y="484"/>
                  <a:pt x="2263" y="432"/>
                </a:cubicBezTo>
                <a:cubicBezTo>
                  <a:pt x="2260" y="419"/>
                  <a:pt x="2263" y="405"/>
                  <a:pt x="2263" y="395"/>
                </a:cubicBezTo>
                <a:cubicBezTo>
                  <a:pt x="2271" y="316"/>
                  <a:pt x="2309" y="273"/>
                  <a:pt x="2317" y="265"/>
                </a:cubicBezTo>
                <a:cubicBezTo>
                  <a:pt x="2320" y="262"/>
                  <a:pt x="2320" y="262"/>
                  <a:pt x="2320" y="262"/>
                </a:cubicBezTo>
                <a:cubicBezTo>
                  <a:pt x="2422" y="160"/>
                  <a:pt x="2587" y="162"/>
                  <a:pt x="2687" y="262"/>
                </a:cubicBezTo>
                <a:cubicBezTo>
                  <a:pt x="2790" y="365"/>
                  <a:pt x="2793" y="530"/>
                  <a:pt x="2690" y="632"/>
                </a:cubicBezTo>
                <a:cubicBezTo>
                  <a:pt x="2685" y="638"/>
                  <a:pt x="2671" y="651"/>
                  <a:pt x="2649" y="662"/>
                </a:cubicBezTo>
                <a:cubicBezTo>
                  <a:pt x="2628" y="673"/>
                  <a:pt x="2595" y="684"/>
                  <a:pt x="2555" y="686"/>
                </a:cubicBezTo>
                <a:cubicBezTo>
                  <a:pt x="2544" y="686"/>
                  <a:pt x="2531" y="689"/>
                  <a:pt x="2520" y="689"/>
                </a:cubicBezTo>
                <a:cubicBezTo>
                  <a:pt x="2468" y="692"/>
                  <a:pt x="2414" y="692"/>
                  <a:pt x="2382" y="724"/>
                </a:cubicBezTo>
                <a:cubicBezTo>
                  <a:pt x="2325" y="781"/>
                  <a:pt x="2377" y="875"/>
                  <a:pt x="2423" y="954"/>
                </a:cubicBezTo>
                <a:cubicBezTo>
                  <a:pt x="2431" y="967"/>
                  <a:pt x="2439" y="975"/>
                  <a:pt x="2450" y="986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50" y="1942"/>
                  <a:pt x="2450" y="1942"/>
                  <a:pt x="2450" y="1942"/>
                </a:cubicBezTo>
                <a:cubicBezTo>
                  <a:pt x="2442" y="1950"/>
                  <a:pt x="2436" y="1956"/>
                  <a:pt x="2428" y="1959"/>
                </a:cubicBezTo>
                <a:cubicBezTo>
                  <a:pt x="2323" y="2026"/>
                  <a:pt x="2291" y="2015"/>
                  <a:pt x="2283" y="2013"/>
                </a:cubicBezTo>
                <a:cubicBezTo>
                  <a:pt x="2264" y="2004"/>
                  <a:pt x="2261" y="1953"/>
                  <a:pt x="2261" y="1915"/>
                </a:cubicBezTo>
                <a:cubicBezTo>
                  <a:pt x="2261" y="1904"/>
                  <a:pt x="2261" y="1888"/>
                  <a:pt x="2261" y="1877"/>
                </a:cubicBezTo>
                <a:cubicBezTo>
                  <a:pt x="2253" y="1772"/>
                  <a:pt x="2193" y="1713"/>
                  <a:pt x="2185" y="1705"/>
                </a:cubicBezTo>
                <a:cubicBezTo>
                  <a:pt x="2058" y="1578"/>
                  <a:pt x="1853" y="1578"/>
                  <a:pt x="1726" y="1704"/>
                </a:cubicBezTo>
                <a:cubicBezTo>
                  <a:pt x="1599" y="1831"/>
                  <a:pt x="1599" y="2037"/>
                  <a:pt x="1726" y="2164"/>
                </a:cubicBezTo>
                <a:cubicBezTo>
                  <a:pt x="1734" y="2172"/>
                  <a:pt x="1794" y="2231"/>
                  <a:pt x="1899" y="2239"/>
                </a:cubicBezTo>
                <a:cubicBezTo>
                  <a:pt x="1910" y="2239"/>
                  <a:pt x="1926" y="2239"/>
                  <a:pt x="1937" y="2239"/>
                </a:cubicBezTo>
                <a:cubicBezTo>
                  <a:pt x="1975" y="2239"/>
                  <a:pt x="2026" y="2242"/>
                  <a:pt x="2034" y="2261"/>
                </a:cubicBezTo>
                <a:cubicBezTo>
                  <a:pt x="2040" y="2266"/>
                  <a:pt x="2048" y="2301"/>
                  <a:pt x="1980" y="2407"/>
                </a:cubicBezTo>
                <a:cubicBezTo>
                  <a:pt x="1977" y="2415"/>
                  <a:pt x="1972" y="2420"/>
                  <a:pt x="1964" y="2428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86" y="2450"/>
                  <a:pt x="986" y="2450"/>
                  <a:pt x="986" y="2450"/>
                </a:cubicBezTo>
                <a:cubicBezTo>
                  <a:pt x="978" y="2442"/>
                  <a:pt x="970" y="2433"/>
                  <a:pt x="965" y="2423"/>
                </a:cubicBezTo>
                <a:cubicBezTo>
                  <a:pt x="897" y="2312"/>
                  <a:pt x="894" y="2261"/>
                  <a:pt x="921" y="2234"/>
                </a:cubicBezTo>
                <a:cubicBezTo>
                  <a:pt x="951" y="2204"/>
                  <a:pt x="1021" y="2209"/>
                  <a:pt x="1073" y="2207"/>
                </a:cubicBezTo>
                <a:cubicBezTo>
                  <a:pt x="1162" y="2199"/>
                  <a:pt x="1213" y="2153"/>
                  <a:pt x="1224" y="2142"/>
                </a:cubicBezTo>
                <a:cubicBezTo>
                  <a:pt x="1224" y="2142"/>
                  <a:pt x="1226" y="2139"/>
                  <a:pt x="1226" y="2139"/>
                </a:cubicBezTo>
                <a:cubicBezTo>
                  <a:pt x="1340" y="2026"/>
                  <a:pt x="1340" y="1842"/>
                  <a:pt x="1224" y="1726"/>
                </a:cubicBezTo>
                <a:cubicBezTo>
                  <a:pt x="1110" y="1612"/>
                  <a:pt x="926" y="1612"/>
                  <a:pt x="813" y="1726"/>
                </a:cubicBezTo>
                <a:cubicBezTo>
                  <a:pt x="813" y="1726"/>
                  <a:pt x="810" y="1728"/>
                  <a:pt x="810" y="1728"/>
                </a:cubicBezTo>
                <a:cubicBezTo>
                  <a:pt x="800" y="1739"/>
                  <a:pt x="754" y="1791"/>
                  <a:pt x="746" y="1880"/>
                </a:cubicBezTo>
                <a:cubicBezTo>
                  <a:pt x="743" y="1931"/>
                  <a:pt x="748" y="2001"/>
                  <a:pt x="719" y="2031"/>
                </a:cubicBezTo>
                <a:cubicBezTo>
                  <a:pt x="692" y="2058"/>
                  <a:pt x="640" y="2055"/>
                  <a:pt x="530" y="1988"/>
                </a:cubicBezTo>
                <a:cubicBezTo>
                  <a:pt x="519" y="1982"/>
                  <a:pt x="511" y="1974"/>
                  <a:pt x="503" y="1966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500" y="964"/>
                  <a:pt x="500" y="964"/>
                  <a:pt x="500" y="964"/>
                </a:cubicBezTo>
                <a:cubicBezTo>
                  <a:pt x="508" y="956"/>
                  <a:pt x="516" y="948"/>
                  <a:pt x="521" y="937"/>
                </a:cubicBezTo>
                <a:cubicBezTo>
                  <a:pt x="672" y="699"/>
                  <a:pt x="516" y="726"/>
                  <a:pt x="416" y="718"/>
                </a:cubicBezTo>
                <a:cubicBezTo>
                  <a:pt x="313" y="713"/>
                  <a:pt x="262" y="656"/>
                  <a:pt x="262" y="656"/>
                </a:cubicBezTo>
                <a:cubicBezTo>
                  <a:pt x="146" y="540"/>
                  <a:pt x="148" y="353"/>
                  <a:pt x="262" y="240"/>
                </a:cubicBezTo>
                <a:cubicBezTo>
                  <a:pt x="375" y="127"/>
                  <a:pt x="561" y="124"/>
                  <a:pt x="678" y="240"/>
                </a:cubicBezTo>
                <a:cubicBezTo>
                  <a:pt x="678" y="240"/>
                  <a:pt x="734" y="291"/>
                  <a:pt x="740" y="394"/>
                </a:cubicBezTo>
                <a:cubicBezTo>
                  <a:pt x="748" y="494"/>
                  <a:pt x="724" y="648"/>
                  <a:pt x="959" y="500"/>
                </a:cubicBezTo>
                <a:cubicBezTo>
                  <a:pt x="969" y="494"/>
                  <a:pt x="977" y="486"/>
                  <a:pt x="986" y="478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35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8615" y="2774950"/>
            <a:ext cx="80772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endParaRPr lang="en-US" altLang="zh-CN" sz="3200" b="1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14185" y="3181350"/>
            <a:ext cx="80772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  <a:endParaRPr lang="en-US" altLang="zh-CN" sz="3200" b="1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6185" y="4175760"/>
            <a:ext cx="80772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endParaRPr lang="en-US" altLang="zh-CN" sz="3200" b="1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6510" y="4609465"/>
            <a:ext cx="80772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04</a:t>
            </a:r>
            <a:endParaRPr lang="en-US" altLang="zh-CN" sz="3200" b="1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逃生方法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3815715" y="2563495"/>
            <a:ext cx="0" cy="2518410"/>
          </a:xfrm>
          <a:prstGeom prst="line">
            <a:avLst/>
          </a:prstGeom>
          <a:solidFill>
            <a:srgbClr val="355389"/>
          </a:solidFill>
          <a:ln w="19050" cap="rnd">
            <a:solidFill>
              <a:srgbClr val="35538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amille"/>
          <p:cNvSpPr/>
          <p:nvPr/>
        </p:nvSpPr>
        <p:spPr>
          <a:xfrm>
            <a:off x="3720465" y="2350770"/>
            <a:ext cx="190500" cy="190500"/>
          </a:xfrm>
          <a:prstGeom prst="ellipse">
            <a:avLst/>
          </a:prstGeom>
          <a:solidFill>
            <a:srgbClr val="355389"/>
          </a:solidFill>
          <a:ln w="3175">
            <a:solidFill>
              <a:srgbClr val="355389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ctr" defTabSz="914400" fontAlgn="auto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8" name="直接连接符 77"/>
          <p:cNvCxnSpPr>
            <a:stCxn id="75" idx="6"/>
          </p:cNvCxnSpPr>
          <p:nvPr/>
        </p:nvCxnSpPr>
        <p:spPr>
          <a:xfrm flipV="1">
            <a:off x="3896995" y="2446020"/>
            <a:ext cx="396240" cy="0"/>
          </a:xfrm>
          <a:prstGeom prst="line">
            <a:avLst/>
          </a:prstGeom>
          <a:solidFill>
            <a:srgbClr val="355389"/>
          </a:solidFill>
          <a:ln w="19050" cap="rnd">
            <a:solidFill>
              <a:srgbClr val="355389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amille"/>
          <p:cNvSpPr/>
          <p:nvPr/>
        </p:nvSpPr>
        <p:spPr>
          <a:xfrm>
            <a:off x="3720465" y="3705225"/>
            <a:ext cx="190500" cy="190500"/>
          </a:xfrm>
          <a:prstGeom prst="ellipse">
            <a:avLst/>
          </a:prstGeom>
          <a:solidFill>
            <a:srgbClr val="355389"/>
          </a:solidFill>
          <a:ln w="3175">
            <a:solidFill>
              <a:srgbClr val="355389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ctr" defTabSz="914400" fontAlgn="auto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3909695" y="3794760"/>
            <a:ext cx="396240" cy="0"/>
          </a:xfrm>
          <a:prstGeom prst="line">
            <a:avLst/>
          </a:prstGeom>
          <a:solidFill>
            <a:srgbClr val="355389"/>
          </a:solidFill>
          <a:ln w="19050" cap="rnd">
            <a:solidFill>
              <a:srgbClr val="355389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amille"/>
          <p:cNvSpPr/>
          <p:nvPr/>
        </p:nvSpPr>
        <p:spPr>
          <a:xfrm>
            <a:off x="3720465" y="5059680"/>
            <a:ext cx="190500" cy="190500"/>
          </a:xfrm>
          <a:prstGeom prst="ellipse">
            <a:avLst/>
          </a:prstGeom>
          <a:solidFill>
            <a:srgbClr val="355389"/>
          </a:solidFill>
          <a:ln w="3175">
            <a:solidFill>
              <a:srgbClr val="355389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ctr" defTabSz="914400" fontAlgn="auto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3916045" y="5141595"/>
            <a:ext cx="396240" cy="0"/>
          </a:xfrm>
          <a:prstGeom prst="line">
            <a:avLst/>
          </a:prstGeom>
          <a:solidFill>
            <a:srgbClr val="355389"/>
          </a:solidFill>
          <a:ln w="19050" cap="rnd">
            <a:solidFill>
              <a:srgbClr val="355389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240530" y="2221865"/>
            <a:ext cx="3359785" cy="3177540"/>
            <a:chOff x="9413" y="3499"/>
            <a:chExt cx="2556" cy="5004"/>
          </a:xfrm>
        </p:grpSpPr>
        <p:grpSp>
          <p:nvGrpSpPr>
            <p:cNvPr id="68" name="组合 67"/>
            <p:cNvGrpSpPr/>
            <p:nvPr/>
          </p:nvGrpSpPr>
          <p:grpSpPr>
            <a:xfrm rot="0">
              <a:off x="9457" y="3499"/>
              <a:ext cx="2513" cy="686"/>
              <a:chOff x="6904" y="7100"/>
              <a:chExt cx="5343" cy="686"/>
            </a:xfrm>
            <a:noFill/>
          </p:grpSpPr>
          <p:sp>
            <p:nvSpPr>
              <p:cNvPr id="69" name="圆角矩形 68"/>
              <p:cNvSpPr/>
              <p:nvPr/>
            </p:nvSpPr>
            <p:spPr>
              <a:xfrm>
                <a:off x="8093" y="7100"/>
                <a:ext cx="4155" cy="687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20000"/>
                  </a:lnSpc>
                </a:pPr>
                <a:endParaRPr lang="en-US" alt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6904" y="7100"/>
                <a:ext cx="4155" cy="687"/>
              </a:xfrm>
              <a:prstGeom prst="roundRect">
                <a:avLst>
                  <a:gd name="adj" fmla="val 50000"/>
                </a:avLst>
              </a:prstGeom>
              <a:solidFill>
                <a:srgbClr val="355389"/>
              </a:solidFill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汉仪仿宋S" panose="00020600040101010101" charset="-122"/>
                  </a:rPr>
                  <a:t>镇定下来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仿宋S" panose="00020600040101010101" charset="-122"/>
                </a:endParaRPr>
              </a:p>
            </p:txBody>
          </p:sp>
          <p:cxnSp>
            <p:nvCxnSpPr>
              <p:cNvPr id="71" name="直接箭头连接符 70"/>
              <p:cNvCxnSpPr/>
              <p:nvPr/>
            </p:nvCxnSpPr>
            <p:spPr>
              <a:xfrm>
                <a:off x="11358" y="7443"/>
                <a:ext cx="469" cy="0"/>
              </a:xfrm>
              <a:prstGeom prst="straightConnector1">
                <a:avLst/>
              </a:prstGeom>
              <a:grpFill/>
              <a:ln>
                <a:solidFill>
                  <a:srgbClr val="35538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 rot="0">
              <a:off x="9435" y="5607"/>
              <a:ext cx="2513" cy="686"/>
              <a:chOff x="6904" y="7100"/>
              <a:chExt cx="5343" cy="686"/>
            </a:xfrm>
            <a:noFill/>
          </p:grpSpPr>
          <p:sp>
            <p:nvSpPr>
              <p:cNvPr id="73" name="圆角矩形 72"/>
              <p:cNvSpPr/>
              <p:nvPr/>
            </p:nvSpPr>
            <p:spPr>
              <a:xfrm>
                <a:off x="8093" y="7100"/>
                <a:ext cx="4155" cy="687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20000"/>
                  </a:lnSpc>
                </a:pPr>
                <a:endParaRPr lang="en-US" alt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6904" y="7100"/>
                <a:ext cx="4155" cy="687"/>
              </a:xfrm>
              <a:prstGeom prst="roundRect">
                <a:avLst>
                  <a:gd name="adj" fmla="val 50000"/>
                </a:avLst>
              </a:prstGeom>
              <a:solidFill>
                <a:srgbClr val="355389"/>
              </a:solidFill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汉仪仿宋S" panose="00020600040101010101" charset="-122"/>
                  </a:rPr>
                  <a:t>弯腰前进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仿宋S" panose="00020600040101010101" charset="-122"/>
                </a:endParaRPr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>
                <a:off x="11358" y="7443"/>
                <a:ext cx="469" cy="0"/>
              </a:xfrm>
              <a:prstGeom prst="straightConnector1">
                <a:avLst/>
              </a:prstGeom>
              <a:grpFill/>
              <a:ln>
                <a:solidFill>
                  <a:srgbClr val="35538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0">
              <a:off x="9413" y="7817"/>
              <a:ext cx="2513" cy="686"/>
              <a:chOff x="6904" y="7100"/>
              <a:chExt cx="5343" cy="686"/>
            </a:xfrm>
            <a:noFill/>
          </p:grpSpPr>
          <p:sp>
            <p:nvSpPr>
              <p:cNvPr id="84" name="圆角矩形 83"/>
              <p:cNvSpPr/>
              <p:nvPr/>
            </p:nvSpPr>
            <p:spPr>
              <a:xfrm>
                <a:off x="8093" y="7100"/>
                <a:ext cx="4155" cy="687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20000"/>
                  </a:lnSpc>
                </a:pPr>
                <a:endParaRPr lang="en-US" alt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6904" y="7100"/>
                <a:ext cx="4155" cy="687"/>
              </a:xfrm>
              <a:prstGeom prst="roundRect">
                <a:avLst>
                  <a:gd name="adj" fmla="val 50000"/>
                </a:avLst>
              </a:prstGeom>
              <a:solidFill>
                <a:srgbClr val="355389"/>
              </a:solidFill>
              <a:ln>
                <a:solidFill>
                  <a:srgbClr val="355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汉仪仿宋S" panose="00020600040101010101" charset="-122"/>
                  </a:rPr>
                  <a:t>回忆消防通道位置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仿宋S" panose="00020600040101010101" charset="-122"/>
                </a:endParaRPr>
              </a:p>
            </p:txBody>
          </p:sp>
          <p:cxnSp>
            <p:nvCxnSpPr>
              <p:cNvPr id="86" name="直接箭头连接符 85"/>
              <p:cNvCxnSpPr/>
              <p:nvPr/>
            </p:nvCxnSpPr>
            <p:spPr>
              <a:xfrm>
                <a:off x="11358" y="7443"/>
                <a:ext cx="469" cy="0"/>
              </a:xfrm>
              <a:prstGeom prst="straightConnector1">
                <a:avLst/>
              </a:prstGeom>
              <a:grpFill/>
              <a:ln>
                <a:solidFill>
                  <a:srgbClr val="355389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7" name="文本框 86"/>
          <p:cNvSpPr txBox="1"/>
          <p:nvPr/>
        </p:nvSpPr>
        <p:spPr>
          <a:xfrm>
            <a:off x="7657465" y="2098675"/>
            <a:ext cx="3714750" cy="1565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寻找并按下报警器吸引他人注意。</a:t>
            </a: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火灾发生时会产生毒烟，如果大声喊叫则会吸入大量毒烟，所以喊叫是不可取的。</a:t>
            </a: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657465" y="3437255"/>
            <a:ext cx="371475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火灾时产生的浓烟会大量聚集于上部空间，用湿毛巾捂住口鼻并弯腰前行可以有效减少浓烟带来的伤害。</a:t>
            </a: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657465" y="4840605"/>
            <a:ext cx="371475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因为电梯不具有耐高温性，当遇到高温时，电梯容易发生变形甚至卡住，甚至还会有触电的危险。</a:t>
            </a: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545715"/>
            <a:ext cx="2158365" cy="21316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287020" y="1179830"/>
            <a:ext cx="6423025" cy="2546350"/>
            <a:chOff x="453" y="1352"/>
            <a:chExt cx="10115" cy="4010"/>
          </a:xfrm>
        </p:grpSpPr>
        <p:sp>
          <p:nvSpPr>
            <p:cNvPr id="14" name="圆角矩形 13"/>
            <p:cNvSpPr/>
            <p:nvPr/>
          </p:nvSpPr>
          <p:spPr>
            <a:xfrm>
              <a:off x="882" y="4344"/>
              <a:ext cx="968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48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常用消防器材介绍</a:t>
              </a:r>
              <a:endParaRPr lang="zh-CN" altLang="en-US" sz="48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3" y="1352"/>
              <a:ext cx="353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96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04</a:t>
              </a:r>
              <a:endParaRPr lang="en-US" altLang="zh-CN" sz="96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202" y="3843"/>
              <a:ext cx="2266" cy="0"/>
            </a:xfrm>
            <a:prstGeom prst="line">
              <a:avLst/>
            </a:prstGeom>
            <a:ln w="127000" cmpd="dbl">
              <a:solidFill>
                <a:srgbClr val="F36E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常用消防器材介绍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2315" y="1893375"/>
            <a:ext cx="1439545" cy="335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790" y="1893375"/>
            <a:ext cx="2283460" cy="3352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385" y="1612125"/>
            <a:ext cx="1935000" cy="36337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524000" y="5425440"/>
            <a:ext cx="2146935" cy="64643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安全出口</a:t>
            </a:r>
            <a:endParaRPr lang="zh-CN" altLang="en-US" sz="3200" b="1">
              <a:solidFill>
                <a:srgbClr val="133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99330" y="5425440"/>
            <a:ext cx="2146935" cy="64643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报警铃</a:t>
            </a:r>
            <a:endParaRPr lang="zh-CN" altLang="en-US" sz="3200" b="1">
              <a:solidFill>
                <a:srgbClr val="133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201025" y="5425440"/>
            <a:ext cx="2146935" cy="64643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灭火器</a:t>
            </a:r>
            <a:endParaRPr lang="zh-CN" altLang="en-US" sz="3200" b="1">
              <a:solidFill>
                <a:srgbClr val="133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6073775" cy="646430"/>
            <a:chOff x="7887" y="2484"/>
            <a:chExt cx="9565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701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常用消防器材介绍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9270" y="2385695"/>
            <a:ext cx="2662555" cy="3277235"/>
          </a:xfrm>
          <a:prstGeom prst="rect">
            <a:avLst/>
          </a:prstGeom>
        </p:spPr>
      </p:pic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6104255" y="2344420"/>
            <a:ext cx="46037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主要针对各种易燃、可燃液体、可燃气体及带电设备的初起火灾。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6104255" y="1955800"/>
            <a:ext cx="1421130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5" tIns="34278" rIns="68555" bIns="34278">
            <a:spAutoFit/>
          </a:bodyPr>
          <a:p>
            <a:pPr algn="ctr" latinLnBrk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干粉灭火器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47"/>
          <p:cNvSpPr>
            <a:spLocks noChangeArrowheads="1"/>
          </p:cNvSpPr>
          <p:nvPr/>
        </p:nvSpPr>
        <p:spPr bwMode="auto">
          <a:xfrm>
            <a:off x="6104255" y="3702685"/>
            <a:ext cx="473773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主要针对仪器仪表、图书档案、珍贵文物等初起火灾。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104255" y="3346450"/>
            <a:ext cx="1360170" cy="68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5" tIns="34278" rIns="68555" bIns="34278">
            <a:spAutoFit/>
          </a:bodyPr>
          <a:p>
            <a:pPr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1211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灭火器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104255" y="5087620"/>
            <a:ext cx="4737735" cy="139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主要针对各种易燃、可燃液体和气体火灾，贵重物品、档案资料、仪器仪表以及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伏以下的电器设备。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fontAlgn="auto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104255" y="4709160"/>
            <a:ext cx="1933575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5" tIns="34278" rIns="68555" bIns="34278">
            <a:spAutoFit/>
          </a:bodyPr>
          <a:p>
            <a:pPr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二氧化碳灭火器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240655" y="1953895"/>
            <a:ext cx="708660" cy="464820"/>
          </a:xfrm>
          <a:prstGeom prst="roundRect">
            <a:avLst>
              <a:gd name="adj" fmla="val 50000"/>
            </a:avLst>
          </a:prstGeom>
          <a:solidFill>
            <a:srgbClr val="F3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40655" y="3395345"/>
            <a:ext cx="708660" cy="464820"/>
          </a:xfrm>
          <a:prstGeom prst="roundRect">
            <a:avLst>
              <a:gd name="adj" fmla="val 50000"/>
            </a:avLst>
          </a:prstGeom>
          <a:solidFill>
            <a:srgbClr val="F3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40655" y="4781550"/>
            <a:ext cx="708660" cy="464820"/>
          </a:xfrm>
          <a:prstGeom prst="roundRect">
            <a:avLst>
              <a:gd name="adj" fmla="val 50000"/>
            </a:avLst>
          </a:prstGeom>
          <a:solidFill>
            <a:srgbClr val="F3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7626985" cy="646430"/>
            <a:chOff x="7887" y="2484"/>
            <a:chExt cx="12011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10147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手提式干粉灭火器的使用方法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6160" y="2065020"/>
            <a:ext cx="2788920" cy="42202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287780" y="2065020"/>
            <a:ext cx="3302000" cy="3554095"/>
            <a:chOff x="1324" y="3252"/>
            <a:chExt cx="5200" cy="5597"/>
          </a:xfrm>
        </p:grpSpPr>
        <p:grpSp>
          <p:nvGrpSpPr>
            <p:cNvPr id="20" name="组合 19"/>
            <p:cNvGrpSpPr/>
            <p:nvPr/>
          </p:nvGrpSpPr>
          <p:grpSpPr>
            <a:xfrm>
              <a:off x="1324" y="3252"/>
              <a:ext cx="5201" cy="2721"/>
              <a:chOff x="2691" y="3163"/>
              <a:chExt cx="5201" cy="2721"/>
            </a:xfrm>
          </p:grpSpPr>
          <p:sp>
            <p:nvSpPr>
              <p:cNvPr id="17" name="矩形 47"/>
              <p:cNvSpPr>
                <a:spLocks noChangeArrowheads="1"/>
              </p:cNvSpPr>
              <p:nvPr/>
            </p:nvSpPr>
            <p:spPr bwMode="auto">
              <a:xfrm>
                <a:off x="2691" y="3163"/>
                <a:ext cx="4010" cy="2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55" tIns="34278" rIns="68555" bIns="34278">
                <a:spAutoFit/>
              </a:bodyPr>
              <a:p>
                <a:pPr fontAlgn="auto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手提灭火器把，在距离起火点3M—5M左右处，将灭火器放下，在室外使用时注意占据上风方向。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6776" y="3251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324" y="7175"/>
              <a:ext cx="5178" cy="1675"/>
              <a:chOff x="2691" y="3163"/>
              <a:chExt cx="5178" cy="1675"/>
            </a:xfrm>
          </p:grpSpPr>
          <p:sp>
            <p:nvSpPr>
              <p:cNvPr id="22" name="矩形 47"/>
              <p:cNvSpPr>
                <a:spLocks noChangeArrowheads="1"/>
              </p:cNvSpPr>
              <p:nvPr/>
            </p:nvSpPr>
            <p:spPr bwMode="auto">
              <a:xfrm>
                <a:off x="2691" y="3163"/>
                <a:ext cx="4010" cy="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55" tIns="34278" rIns="68555" bIns="34278">
                <a:spAutoFit/>
              </a:bodyPr>
              <a:p>
                <a:pPr fontAlgn="auto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使用前先将灭火器上下颠倒几次，使筒内干粉松动。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753" y="3163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871460" y="2065020"/>
            <a:ext cx="3437890" cy="3886835"/>
            <a:chOff x="11692" y="3075"/>
            <a:chExt cx="5414" cy="6121"/>
          </a:xfrm>
        </p:grpSpPr>
        <p:grpSp>
          <p:nvGrpSpPr>
            <p:cNvPr id="24" name="组合 23"/>
            <p:cNvGrpSpPr/>
            <p:nvPr/>
          </p:nvGrpSpPr>
          <p:grpSpPr>
            <a:xfrm>
              <a:off x="11692" y="3075"/>
              <a:ext cx="5414" cy="2721"/>
              <a:chOff x="1287" y="3163"/>
              <a:chExt cx="5414" cy="2721"/>
            </a:xfrm>
          </p:grpSpPr>
          <p:sp>
            <p:nvSpPr>
              <p:cNvPr id="25" name="矩形 47"/>
              <p:cNvSpPr>
                <a:spLocks noChangeArrowheads="1"/>
              </p:cNvSpPr>
              <p:nvPr/>
            </p:nvSpPr>
            <p:spPr bwMode="auto">
              <a:xfrm>
                <a:off x="2691" y="3163"/>
                <a:ext cx="4010" cy="2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55" tIns="34278" rIns="68555" bIns="34278">
                <a:spAutoFit/>
              </a:bodyPr>
              <a:p>
                <a:pPr fontAlgn="auto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拔下保险销，一只手握住喷嘴，使其对准火焰根部，另一只手用力按下压把，干粉便会从喷嘴喷射出来。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287" y="3163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692" y="6998"/>
              <a:ext cx="5414" cy="2198"/>
              <a:chOff x="1287" y="3163"/>
              <a:chExt cx="5414" cy="2198"/>
            </a:xfrm>
          </p:grpSpPr>
          <p:sp>
            <p:nvSpPr>
              <p:cNvPr id="28" name="矩形 47"/>
              <p:cNvSpPr>
                <a:spLocks noChangeArrowheads="1"/>
              </p:cNvSpPr>
              <p:nvPr/>
            </p:nvSpPr>
            <p:spPr bwMode="auto">
              <a:xfrm>
                <a:off x="2691" y="3163"/>
                <a:ext cx="4010" cy="2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55" tIns="34278" rIns="68555" bIns="34278">
                <a:spAutoFit/>
              </a:bodyPr>
              <a:p>
                <a:pPr fontAlgn="auto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左右喷射，不能上下喷射，灭火过程中应保持灭火器直立状态，不能横卧或颠倒使用。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287" y="3163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302000" y="1759585"/>
            <a:ext cx="85756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80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8000" b="1">
              <a:solidFill>
                <a:srgbClr val="133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205" y="3298825"/>
            <a:ext cx="5284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火灾自救</a:t>
            </a:r>
            <a:r>
              <a:rPr lang="en-US" altLang="zh-CN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消防安全知识</a:t>
            </a:r>
            <a:r>
              <a:rPr lang="en-US" altLang="zh-CN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员工消防安全培训</a:t>
            </a:r>
            <a:endParaRPr lang="zh-CN" altLang="en-US" sz="2000" b="1">
              <a:solidFill>
                <a:srgbClr val="3553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418580" y="3169920"/>
            <a:ext cx="5459095" cy="0"/>
          </a:xfrm>
          <a:prstGeom prst="line">
            <a:avLst/>
          </a:prstGeom>
          <a:ln w="127000" cmpd="dbl">
            <a:solidFill>
              <a:srgbClr val="F36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1882140" y="2399030"/>
            <a:ext cx="2122178" cy="1286510"/>
            <a:chOff x="1924" y="3435"/>
            <a:chExt cx="3299" cy="2026"/>
          </a:xfrm>
        </p:grpSpPr>
        <p:sp>
          <p:nvSpPr>
            <p:cNvPr id="10" name="文本框 9"/>
            <p:cNvSpPr txBox="1"/>
            <p:nvPr/>
          </p:nvSpPr>
          <p:spPr>
            <a:xfrm>
              <a:off x="2526" y="3435"/>
              <a:ext cx="269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60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60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24" y="4833"/>
              <a:ext cx="3299" cy="62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en-US" sz="20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sz="20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0">
            <a:off x="5182870" y="1448435"/>
            <a:ext cx="5765800" cy="646430"/>
            <a:chOff x="7887" y="2484"/>
            <a:chExt cx="9080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火灾的特性和预防</a:t>
              </a:r>
              <a:endParaRPr lang="zh-CN" altLang="en-US" sz="3200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0">
            <a:off x="5182870" y="2535555"/>
            <a:ext cx="5765800" cy="646430"/>
            <a:chOff x="7887" y="2484"/>
            <a:chExt cx="9080" cy="1018"/>
          </a:xfrm>
        </p:grpSpPr>
        <p:sp>
          <p:nvSpPr>
            <p:cNvPr id="14" name="圆角矩形 13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火灾的应急处理</a:t>
              </a:r>
              <a:endParaRPr lang="zh-CN" altLang="en-US" sz="3200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0">
            <a:off x="5182870" y="3622675"/>
            <a:ext cx="5765800" cy="646430"/>
            <a:chOff x="7887" y="2484"/>
            <a:chExt cx="9080" cy="1018"/>
          </a:xfrm>
        </p:grpSpPr>
        <p:sp>
          <p:nvSpPr>
            <p:cNvPr id="17" name="圆角矩形 16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防火与疏散逃生</a:t>
              </a:r>
              <a:endParaRPr lang="zh-CN" altLang="en-US" sz="3200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5182870" y="4709795"/>
            <a:ext cx="5765800" cy="646430"/>
            <a:chOff x="7887" y="2484"/>
            <a:chExt cx="9080" cy="1018"/>
          </a:xfrm>
        </p:grpSpPr>
        <p:sp>
          <p:nvSpPr>
            <p:cNvPr id="21" name="圆角矩形 20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dirty="0">
                  <a:solidFill>
                    <a:srgbClr val="13375B"/>
                  </a:solidFill>
                  <a:cs typeface="+mn-ea"/>
                  <a:sym typeface="+mn-lt"/>
                </a:rPr>
                <a:t>常用消防器材介绍</a:t>
              </a:r>
              <a:endParaRPr lang="zh-CN" altLang="en-US" sz="3200" dirty="0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287020" y="956310"/>
            <a:ext cx="6340475" cy="2875915"/>
            <a:chOff x="453" y="1352"/>
            <a:chExt cx="9985" cy="4529"/>
          </a:xfrm>
        </p:grpSpPr>
        <p:sp>
          <p:nvSpPr>
            <p:cNvPr id="14" name="圆角矩形 13"/>
            <p:cNvSpPr/>
            <p:nvPr/>
          </p:nvSpPr>
          <p:spPr>
            <a:xfrm>
              <a:off x="752" y="4863"/>
              <a:ext cx="968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48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火灾的特性</a:t>
              </a:r>
              <a:endParaRPr lang="zh-CN" altLang="en-US" sz="48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r>
                <a:rPr lang="zh-CN" altLang="en-US" sz="48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和预防</a:t>
              </a:r>
              <a:endParaRPr lang="zh-CN" altLang="en-US" sz="48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3" y="1352"/>
              <a:ext cx="353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96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01</a:t>
              </a:r>
              <a:endParaRPr lang="en-US" altLang="zh-CN" sz="96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36" y="3843"/>
              <a:ext cx="2266" cy="0"/>
            </a:xfrm>
            <a:prstGeom prst="line">
              <a:avLst/>
            </a:prstGeom>
            <a:ln w="127000" cmpd="dbl">
              <a:solidFill>
                <a:srgbClr val="F36E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5765800" cy="646430"/>
            <a:chOff x="7887" y="2484"/>
            <a:chExt cx="9080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火灾的特性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68655" y="1683385"/>
            <a:ext cx="6358890" cy="915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30000"/>
              </a:lnSpc>
              <a:spcBef>
                <a:spcPts val="590"/>
              </a:spcBef>
              <a:buClr>
                <a:srgbClr val="009900"/>
              </a:buClr>
              <a:buSzPct val="100000"/>
            </a:pPr>
            <a:r>
              <a:rPr lang="en-US" altLang="zh-TW"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1.</a:t>
            </a:r>
            <a:r>
              <a:rPr lang="zh-CN" altLang="en-US"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突发性：</a:t>
            </a:r>
            <a:endParaRPr lang="en-US" altLang="zh-CN" sz="2000" b="1" dirty="0">
              <a:solidFill>
                <a:srgbClr val="35538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-28448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停电；黑暗；高温；大火；浓烈的烟雾；众人的惊慌。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655" y="3082925"/>
            <a:ext cx="210502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30000"/>
              </a:lnSpc>
              <a:spcBef>
                <a:spcPts val="590"/>
              </a:spcBef>
              <a:buClr>
                <a:srgbClr val="009900"/>
              </a:buClr>
              <a:buSzPct val="100000"/>
            </a:pPr>
            <a:r>
              <a:rPr lang="en-US" altLang="zh-CN"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2.</a:t>
            </a:r>
            <a:r>
              <a:rPr lang="zh-CN" altLang="en-US"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有毒烟气：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837805" y="1741805"/>
            <a:ext cx="3458210" cy="1456055"/>
          </a:xfrm>
          <a:prstGeom prst="roundRect">
            <a:avLst/>
          </a:prstGeom>
          <a:noFill/>
          <a:ln>
            <a:solidFill>
              <a:srgbClr val="35538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</a:pP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无法立刻采取正确、安全的措施</a:t>
            </a:r>
            <a:endParaRPr lang="zh-CN" altLang="en-US" sz="2800" dirty="0">
              <a:solidFill>
                <a:srgbClr val="355389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837805" y="3940175"/>
            <a:ext cx="3458210" cy="2126615"/>
          </a:xfrm>
          <a:prstGeom prst="roundRect">
            <a:avLst/>
          </a:prstGeom>
          <a:noFill/>
          <a:ln>
            <a:solidFill>
              <a:srgbClr val="35538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</a:pP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火灾事故中80%的死亡是因为吸入有毒烟气中毒。</a:t>
            </a:r>
            <a:endParaRPr lang="zh-CN" altLang="en-US" sz="2800" dirty="0">
              <a:solidFill>
                <a:srgbClr val="355389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8205" y="3601085"/>
            <a:ext cx="6332220" cy="280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t>主要成分为气态、液态和固态物质与空气的混合物，如一氧化碳、二氧化碳、硫化氢、氯化氢、氰化氢、二氧化氮等成分复杂的有毒气体，炭黑、碎屑、灰烬等颗粒物；</a:t>
            </a:r>
          </a:p>
          <a:p>
            <a:pPr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t>人吸入后造成中毒和缺氧，诱发晕厥或者其他疾病，造成死亡；</a:t>
            </a:r>
          </a:p>
          <a:p>
            <a:pPr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t>使火场内能见度降低；</a:t>
            </a:r>
          </a:p>
          <a:p>
            <a:pPr indent="0" fontAlgn="auto">
              <a:lnSpc>
                <a:spcPct val="130000"/>
              </a:lnSpc>
              <a:spcBef>
                <a:spcPts val="500"/>
              </a:spcBef>
              <a:buClr>
                <a:srgbClr val="009900"/>
              </a:buClr>
              <a:buSzPct val="100000"/>
            </a:pPr>
            <a:r>
              <a:t>四处蔓延，高温、可燃的烟气扩散至其他空间，使火势蔓延。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5765800" cy="646430"/>
            <a:chOff x="7887" y="2484"/>
            <a:chExt cx="9080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721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火灾的特性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7837805" y="1937385"/>
            <a:ext cx="3458210" cy="1456055"/>
          </a:xfrm>
          <a:prstGeom prst="roundRect">
            <a:avLst/>
          </a:prstGeom>
          <a:noFill/>
          <a:ln>
            <a:solidFill>
              <a:srgbClr val="35538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</a:pP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生活环境</a:t>
            </a: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中可燃烧物质多。</a:t>
            </a:r>
            <a:endParaRPr lang="zh-CN" altLang="en-US" sz="2800" dirty="0">
              <a:solidFill>
                <a:srgbClr val="355389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837805" y="4135755"/>
            <a:ext cx="3458210" cy="2126615"/>
          </a:xfrm>
          <a:prstGeom prst="roundRect">
            <a:avLst/>
          </a:prstGeom>
          <a:noFill/>
          <a:ln>
            <a:solidFill>
              <a:srgbClr val="35538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</a:pP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易</a:t>
            </a: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引发缺氧性疾病甚至窒息死亡。</a:t>
            </a:r>
            <a:endParaRPr lang="zh-CN" altLang="en-US" sz="2800" dirty="0">
              <a:solidFill>
                <a:srgbClr val="355389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2625" y="1881505"/>
            <a:ext cx="6737350" cy="2047240"/>
            <a:chOff x="1075" y="2518"/>
            <a:chExt cx="10610" cy="3224"/>
          </a:xfrm>
        </p:grpSpPr>
        <p:sp>
          <p:nvSpPr>
            <p:cNvPr id="2" name="文本框 1"/>
            <p:cNvSpPr txBox="1"/>
            <p:nvPr/>
          </p:nvSpPr>
          <p:spPr>
            <a:xfrm>
              <a:off x="1075" y="2518"/>
              <a:ext cx="1991" cy="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285750" indent="-285750">
                <a:lnSpc>
                  <a:spcPct val="130000"/>
                </a:lnSpc>
                <a:spcBef>
                  <a:spcPts val="590"/>
                </a:spcBef>
                <a:buClr>
                  <a:srgbClr val="009900"/>
                </a:buClr>
                <a:buSzPct val="100000"/>
              </a:pPr>
              <a:r>
                <a:rPr sz="2000" b="1" dirty="0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3.高温：</a:t>
              </a:r>
              <a:endParaRPr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13" y="3333"/>
              <a:ext cx="9972" cy="24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fontAlgn="auto">
                <a:lnSpc>
                  <a:spcPct val="13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9900"/>
                </a:buClr>
                <a:buSzPct val="100000"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一般的着火物质燃烧，火场内温度可以到800摄氏度以 上；高温辐射可能引燃衣物，或直接作用于人体，造成烧伤甚至死亡；高温辐射引燃附近未直接接触的其他可燃物；高温破坏建筑结构。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655" y="4567555"/>
            <a:ext cx="6737350" cy="1343025"/>
            <a:chOff x="1053" y="5779"/>
            <a:chExt cx="10610" cy="2115"/>
          </a:xfrm>
        </p:grpSpPr>
        <p:sp>
          <p:nvSpPr>
            <p:cNvPr id="3" name="文本框 2"/>
            <p:cNvSpPr txBox="1"/>
            <p:nvPr/>
          </p:nvSpPr>
          <p:spPr>
            <a:xfrm>
              <a:off x="1053" y="5779"/>
              <a:ext cx="3183" cy="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285750" indent="-285750">
                <a:lnSpc>
                  <a:spcPct val="130000"/>
                </a:lnSpc>
                <a:spcBef>
                  <a:spcPts val="590"/>
                </a:spcBef>
                <a:buClr>
                  <a:srgbClr val="009900"/>
                </a:buClr>
                <a:buSzPct val="100000"/>
              </a:pPr>
              <a:r>
                <a:rPr sz="2000" b="1" dirty="0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4.缺氧：</a:t>
              </a:r>
              <a:endParaRPr sz="2000" b="1" dirty="0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1" y="6618"/>
              <a:ext cx="9972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fontAlgn="auto">
                <a:lnSpc>
                  <a:spcPct val="13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9900"/>
                </a:buClr>
                <a:buSzPct val="100000"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由于物质燃烧需要消耗大量的氧气，在相对通风不良的室内火灾中，火场空间内氧气急剧消耗，造成空气中氧含量不足</a:t>
              </a:r>
              <a:r>
                <a:rPr 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3820160" cy="646430"/>
            <a:chOff x="7887" y="2484"/>
            <a:chExt cx="6016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4152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火灾的预防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1210" y="1730375"/>
            <a:ext cx="10594340" cy="4532630"/>
            <a:chOff x="1642" y="2725"/>
            <a:chExt cx="15296" cy="7138"/>
          </a:xfrm>
        </p:grpSpPr>
        <p:grpSp>
          <p:nvGrpSpPr>
            <p:cNvPr id="16" name="组合 15"/>
            <p:cNvGrpSpPr/>
            <p:nvPr/>
          </p:nvGrpSpPr>
          <p:grpSpPr>
            <a:xfrm>
              <a:off x="1642" y="2725"/>
              <a:ext cx="3590" cy="7138"/>
              <a:chOff x="2280" y="2659"/>
              <a:chExt cx="3264" cy="7138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2280" y="2659"/>
                <a:ext cx="3264" cy="883"/>
              </a:xfrm>
              <a:prstGeom prst="roundRect">
                <a:avLst>
                  <a:gd name="adj" fmla="val 16566"/>
                </a:avLst>
              </a:prstGeom>
              <a:solidFill>
                <a:srgbClr val="355389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控制可燃物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2357" y="3691"/>
                <a:ext cx="3109" cy="6106"/>
              </a:xfrm>
              <a:prstGeom prst="roundRect">
                <a:avLst>
                  <a:gd name="adj" fmla="val 5102"/>
                </a:avLst>
              </a:prstGeom>
              <a:noFill/>
              <a:ln>
                <a:solidFill>
                  <a:srgbClr val="13375B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使用不燃或难燃物质代替可燃物质；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易燃易爆气体、粉尘环境加强通风，避免易燃易爆气体、粉尘积聚；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易燃易爆气体、粉尘环境加装浓度报警装置等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544" y="2725"/>
              <a:ext cx="3590" cy="7138"/>
              <a:chOff x="2280" y="2659"/>
              <a:chExt cx="3264" cy="7138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2280" y="2659"/>
                <a:ext cx="3264" cy="883"/>
              </a:xfrm>
              <a:prstGeom prst="roundRect">
                <a:avLst>
                  <a:gd name="adj" fmla="val 16566"/>
                </a:avLst>
              </a:prstGeom>
              <a:solidFill>
                <a:srgbClr val="355389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隔绝空气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57" y="3691"/>
                <a:ext cx="3109" cy="6106"/>
              </a:xfrm>
              <a:prstGeom prst="roundRect">
                <a:avLst>
                  <a:gd name="adj" fmla="val 5102"/>
                </a:avLst>
              </a:prstGeom>
              <a:noFill/>
              <a:ln>
                <a:solidFill>
                  <a:srgbClr val="13375B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易燃易爆物的生产过程应密封的设备内进行；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充装惰性气体保护；隔绝空气储存某些化学危险品，如金属钠储存在煤油中。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446" y="2725"/>
              <a:ext cx="3590" cy="7138"/>
              <a:chOff x="2280" y="2659"/>
              <a:chExt cx="3264" cy="713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280" y="2659"/>
                <a:ext cx="3264" cy="883"/>
              </a:xfrm>
              <a:prstGeom prst="roundRect">
                <a:avLst>
                  <a:gd name="adj" fmla="val 16566"/>
                </a:avLst>
              </a:prstGeom>
              <a:solidFill>
                <a:srgbClr val="355389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消除着火源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357" y="3691"/>
                <a:ext cx="3109" cy="6106"/>
              </a:xfrm>
              <a:prstGeom prst="roundRect">
                <a:avLst>
                  <a:gd name="adj" fmla="val 5102"/>
                </a:avLst>
              </a:prstGeom>
              <a:noFill/>
              <a:ln>
                <a:solidFill>
                  <a:srgbClr val="13375B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易燃易爆场所的防爆电气；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可燃物禁止放在电箱等电气设备附近；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高温设备，动火作业现场应清理可燃物；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禁止吸烟、携带火种、禁止明火等；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可燃物仓库的温湿度控制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3348" y="2725"/>
              <a:ext cx="3590" cy="7138"/>
              <a:chOff x="2280" y="2659"/>
              <a:chExt cx="3264" cy="7138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280" y="2659"/>
                <a:ext cx="3264" cy="883"/>
              </a:xfrm>
              <a:prstGeom prst="roundRect">
                <a:avLst>
                  <a:gd name="adj" fmla="val 16566"/>
                </a:avLst>
              </a:prstGeom>
              <a:solidFill>
                <a:srgbClr val="355389"/>
              </a:solidFill>
              <a:ln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>
                  <a:lnSpc>
                    <a:spcPct val="10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阻止火势蔓延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2357" y="3691"/>
                <a:ext cx="3109" cy="6106"/>
              </a:xfrm>
              <a:prstGeom prst="roundRect">
                <a:avLst>
                  <a:gd name="adj" fmla="val 5102"/>
                </a:avLst>
              </a:prstGeom>
              <a:noFill/>
              <a:ln>
                <a:solidFill>
                  <a:srgbClr val="13375B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火灾探测报警器；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灭火器等灭火器材；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可燃物堆放保持适当的距离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设置防火分区、防火墙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l" fontAlgn="auto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控制单位空间内可燃物数量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314960" y="2272665"/>
            <a:ext cx="6423025" cy="2546350"/>
            <a:chOff x="453" y="1352"/>
            <a:chExt cx="10115" cy="4010"/>
          </a:xfrm>
        </p:grpSpPr>
        <p:sp>
          <p:nvSpPr>
            <p:cNvPr id="14" name="圆角矩形 13"/>
            <p:cNvSpPr/>
            <p:nvPr/>
          </p:nvSpPr>
          <p:spPr>
            <a:xfrm>
              <a:off x="882" y="4344"/>
              <a:ext cx="968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4800" b="1">
                  <a:solidFill>
                    <a:srgbClr val="3553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火灾的应急处理</a:t>
              </a:r>
              <a:endParaRPr lang="zh-CN" altLang="en-US" sz="4800" b="1">
                <a:solidFill>
                  <a:srgbClr val="3553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3" y="1352"/>
              <a:ext cx="353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96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02</a:t>
              </a:r>
              <a:endParaRPr lang="en-US" altLang="zh-CN" sz="96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80" y="3843"/>
              <a:ext cx="2266" cy="0"/>
            </a:xfrm>
            <a:prstGeom prst="line">
              <a:avLst/>
            </a:prstGeom>
            <a:ln w="127000" cmpd="dbl">
              <a:solidFill>
                <a:srgbClr val="F36E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4533900" cy="646430"/>
            <a:chOff x="7887" y="2484"/>
            <a:chExt cx="7140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527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火灾的应急处理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7720" y="2354580"/>
            <a:ext cx="10528300" cy="3491230"/>
            <a:chOff x="2175" y="5205"/>
            <a:chExt cx="14753" cy="4442"/>
          </a:xfrm>
        </p:grpSpPr>
        <p:sp>
          <p:nvSpPr>
            <p:cNvPr id="2" name="箭头: 五边形 2"/>
            <p:cNvSpPr/>
            <p:nvPr/>
          </p:nvSpPr>
          <p:spPr>
            <a:xfrm rot="5400000">
              <a:off x="1715" y="5664"/>
              <a:ext cx="4442" cy="3523"/>
            </a:xfrm>
            <a:prstGeom prst="homePlate">
              <a:avLst>
                <a:gd name="adj" fmla="val 17907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592" y="6630"/>
              <a:ext cx="2689" cy="1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将温度降到可燃物的着火温度之下。</a:t>
              </a: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53" y="5838"/>
              <a:ext cx="2766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rPr>
                <a:t>冷却灭火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中简黑简" panose="00020600040101010101" charset="-122"/>
              </a:endParaRPr>
            </a:p>
          </p:txBody>
        </p:sp>
        <p:sp>
          <p:nvSpPr>
            <p:cNvPr id="41" name="箭头: 五边形 40"/>
            <p:cNvSpPr/>
            <p:nvPr/>
          </p:nvSpPr>
          <p:spPr>
            <a:xfrm rot="5400000">
              <a:off x="12945" y="5664"/>
              <a:ext cx="4442" cy="3523"/>
            </a:xfrm>
            <a:prstGeom prst="homePlate">
              <a:avLst>
                <a:gd name="adj" fmla="val 17907"/>
              </a:avLst>
            </a:prstGeom>
            <a:noFill/>
            <a:ln>
              <a:solidFill>
                <a:srgbClr val="355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3822" y="6583"/>
              <a:ext cx="2909" cy="2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在可燃物气化时使其混入不可燃烧杂质，减少其与氧气接触的机会，达到灭火的效果</a:t>
              </a: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749" y="5791"/>
              <a:ext cx="2834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rPr>
                <a:t>化学抑制法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中简黑简" panose="00020600040101010101" charset="-122"/>
              </a:endParaRPr>
            </a:p>
          </p:txBody>
        </p:sp>
        <p:sp>
          <p:nvSpPr>
            <p:cNvPr id="40" name="箭头: 五边形 29"/>
            <p:cNvSpPr/>
            <p:nvPr/>
          </p:nvSpPr>
          <p:spPr>
            <a:xfrm rot="5400000">
              <a:off x="9216" y="5664"/>
              <a:ext cx="4442" cy="3523"/>
            </a:xfrm>
            <a:prstGeom prst="homePlate">
              <a:avLst>
                <a:gd name="adj" fmla="val 17907"/>
              </a:avLst>
            </a:prstGeom>
            <a:noFill/>
            <a:ln>
              <a:solidFill>
                <a:srgbClr val="F36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093" y="6592"/>
              <a:ext cx="2689" cy="1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将可燃物表面与空气隔开，使其无法燃烧。</a:t>
              </a: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0054" y="5800"/>
              <a:ext cx="2766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rPr>
                <a:t>窒息灭火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中简黑简" panose="00020600040101010101" charset="-122"/>
              </a:endParaRPr>
            </a:p>
          </p:txBody>
        </p:sp>
        <p:sp>
          <p:nvSpPr>
            <p:cNvPr id="48" name="箭头: 五边形 24"/>
            <p:cNvSpPr/>
            <p:nvPr/>
          </p:nvSpPr>
          <p:spPr>
            <a:xfrm rot="5400000">
              <a:off x="5443" y="5664"/>
              <a:ext cx="4442" cy="3523"/>
            </a:xfrm>
            <a:prstGeom prst="homePlate">
              <a:avLst>
                <a:gd name="adj" fmla="val 17907"/>
              </a:avLst>
            </a:prstGeom>
            <a:noFill/>
            <a:ln>
              <a:solidFill>
                <a:srgbClr val="355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20" y="6621"/>
              <a:ext cx="2689" cy="1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将可燃物、助燃物与火源分开。</a:t>
              </a: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86" y="5829"/>
              <a:ext cx="2956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中简黑简" panose="00020600040101010101" charset="-122"/>
                </a:rPr>
                <a:t>隔离灭火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中简黑简" panose="0002060004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 rot="0">
            <a:off x="521970" y="497205"/>
            <a:ext cx="4533900" cy="646430"/>
            <a:chOff x="7887" y="2484"/>
            <a:chExt cx="7140" cy="1018"/>
          </a:xfrm>
        </p:grpSpPr>
        <p:sp>
          <p:nvSpPr>
            <p:cNvPr id="8" name="圆角矩形 7"/>
            <p:cNvSpPr/>
            <p:nvPr/>
          </p:nvSpPr>
          <p:spPr>
            <a:xfrm>
              <a:off x="7887" y="2484"/>
              <a:ext cx="1734" cy="1018"/>
            </a:xfrm>
            <a:prstGeom prst="roundRect">
              <a:avLst>
                <a:gd name="adj" fmla="val 50000"/>
              </a:avLst>
            </a:prstGeom>
            <a:solidFill>
              <a:srgbClr val="F36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51" y="2484"/>
              <a:ext cx="5276" cy="101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3200" b="1">
                  <a:solidFill>
                    <a:srgbClr val="133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拨打火警电话</a:t>
              </a:r>
              <a:endParaRPr lang="zh-CN" altLang="en-US" sz="3200" b="1">
                <a:solidFill>
                  <a:srgbClr val="133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398905" y="1433830"/>
            <a:ext cx="9756775" cy="1456055"/>
          </a:xfrm>
          <a:prstGeom prst="roundRect">
            <a:avLst/>
          </a:prstGeom>
          <a:noFill/>
          <a:ln>
            <a:solidFill>
              <a:srgbClr val="35538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</a:pP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火警电话的号码是</a:t>
            </a:r>
            <a:r>
              <a:rPr lang="zh-CN" altLang="en-US" sz="2800" b="1" dirty="0">
                <a:solidFill>
                  <a:srgbClr val="355389"/>
                </a:solidFill>
                <a:cs typeface="+mn-ea"/>
                <a:sym typeface="+mn-lt"/>
              </a:rPr>
              <a:t>119</a:t>
            </a:r>
            <a:r>
              <a:rPr lang="zh-CN" altLang="en-US" sz="2800" dirty="0">
                <a:solidFill>
                  <a:srgbClr val="355389"/>
                </a:solidFill>
                <a:cs typeface="+mn-ea"/>
                <a:sym typeface="+mn-lt"/>
              </a:rPr>
              <a:t>。这个号码应当牢记，在全国任何地区，向公安消防部门报告火警的电话号码都是一样的；</a:t>
            </a:r>
            <a:endParaRPr lang="zh-CN" altLang="en-US" sz="2800" dirty="0">
              <a:solidFill>
                <a:srgbClr val="355389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74470" y="3437890"/>
            <a:ext cx="9577705" cy="1087120"/>
            <a:chOff x="2322" y="5414"/>
            <a:chExt cx="15083" cy="1712"/>
          </a:xfrm>
        </p:grpSpPr>
        <p:grpSp>
          <p:nvGrpSpPr>
            <p:cNvPr id="13" name="组合 12"/>
            <p:cNvGrpSpPr/>
            <p:nvPr/>
          </p:nvGrpSpPr>
          <p:grpSpPr>
            <a:xfrm>
              <a:off x="2322" y="5414"/>
              <a:ext cx="7192" cy="1712"/>
              <a:chOff x="2631" y="5436"/>
              <a:chExt cx="7192" cy="171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931" y="5436"/>
                <a:ext cx="5893" cy="171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 fontAlgn="auto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打电话报警一定要想法先让自己冷静镇定，以免慌慌张张，说话前言不搭后语，延长时间。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2631" y="5436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213" y="5414"/>
              <a:ext cx="7193" cy="1190"/>
              <a:chOff x="2631" y="5436"/>
              <a:chExt cx="7193" cy="119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3931" y="5436"/>
                <a:ext cx="5893" cy="11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 fontAlgn="auto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不能随意拨打火警电话，假报火警是扰乱社会公共秩序的违行为。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2631" y="5436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1474470" y="4838065"/>
            <a:ext cx="9578340" cy="1087755"/>
            <a:chOff x="2389" y="7685"/>
            <a:chExt cx="15084" cy="1713"/>
          </a:xfrm>
        </p:grpSpPr>
        <p:grpSp>
          <p:nvGrpSpPr>
            <p:cNvPr id="17" name="组合 16"/>
            <p:cNvGrpSpPr/>
            <p:nvPr/>
          </p:nvGrpSpPr>
          <p:grpSpPr>
            <a:xfrm>
              <a:off x="2389" y="7685"/>
              <a:ext cx="7193" cy="1713"/>
              <a:chOff x="2631" y="5436"/>
              <a:chExt cx="7193" cy="1713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931" y="5436"/>
                <a:ext cx="5893" cy="171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 fontAlgn="auto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发现火灾，可以打电话直接报警。家中没有电话的，要尽快使用邻居、电话亭或者附近单位的电话报警。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631" y="5436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0280" y="7685"/>
              <a:ext cx="7193" cy="1713"/>
              <a:chOff x="2631" y="5436"/>
              <a:chExt cx="7193" cy="171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3931" y="5436"/>
                <a:ext cx="5893" cy="171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 fontAlgn="auto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报警以后，最好安排人员到附近的路口等候消防车，指引通往火场的道路。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631" y="5436"/>
                <a:ext cx="1116" cy="732"/>
              </a:xfrm>
              <a:prstGeom prst="roundRect">
                <a:avLst>
                  <a:gd name="adj" fmla="val 50000"/>
                </a:avLst>
              </a:prstGeom>
              <a:solidFill>
                <a:srgbClr val="F36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演示</Application>
  <PresentationFormat>宽屏</PresentationFormat>
  <Paragraphs>279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汉仪中简黑简</vt:lpstr>
      <vt:lpstr>Calibri</vt:lpstr>
      <vt:lpstr>Arial Unicode MS</vt:lpstr>
      <vt:lpstr>汉仪仿宋S</vt:lpstr>
      <vt:lpstr>汉仪书宋二S</vt:lpstr>
      <vt:lpstr>汉仪中圆简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消防宣传日企业消防知识培训</dc:title>
  <dc:creator>蔡圆圆camille（卡米设计）</dc:creator>
  <cp:lastModifiedBy>铭</cp:lastModifiedBy>
  <cp:revision>155</cp:revision>
  <dcterms:created xsi:type="dcterms:W3CDTF">2019-06-19T02:08:00Z</dcterms:created>
  <dcterms:modified xsi:type="dcterms:W3CDTF">2022-03-10T08:31:14Z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v1.0_mb_hsDd5OePZsx6d/NZRuEC4w==</vt:lpwstr>
  </property>
  <property fmtid="{D5CDD505-2E9C-101B-9397-08002B2CF9AE}" pid="4" name="ICV">
    <vt:lpwstr>6DDB07770E594DC2919E330E5251EE04</vt:lpwstr>
  </property>
</Properties>
</file>