
<file path=[Content_Types].xml><?xml version="1.0" encoding="utf-8"?>
<Types xmlns="http://schemas.openxmlformats.org/package/2006/content-types">
  <Default Extension="jpeg" ContentType="image/jpeg"/>
  <Default Extension="JPG" ContentType="image/.jp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10" r:id="rId3"/>
    <p:sldId id="260" r:id="rId5"/>
    <p:sldId id="261" r:id="rId6"/>
    <p:sldId id="265" r:id="rId7"/>
    <p:sldId id="266" r:id="rId8"/>
    <p:sldId id="267" r:id="rId9"/>
    <p:sldId id="268" r:id="rId10"/>
    <p:sldId id="269" r:id="rId11"/>
    <p:sldId id="270" r:id="rId12"/>
    <p:sldId id="285" r:id="rId13"/>
    <p:sldId id="271" r:id="rId14"/>
    <p:sldId id="272" r:id="rId15"/>
    <p:sldId id="278" r:id="rId16"/>
    <p:sldId id="276" r:id="rId17"/>
    <p:sldId id="286" r:id="rId18"/>
    <p:sldId id="274" r:id="rId19"/>
    <p:sldId id="275" r:id="rId20"/>
    <p:sldId id="277" r:id="rId21"/>
    <p:sldId id="273" r:id="rId22"/>
    <p:sldId id="279" r:id="rId23"/>
    <p:sldId id="287" r:id="rId24"/>
    <p:sldId id="280" r:id="rId25"/>
    <p:sldId id="281" r:id="rId26"/>
    <p:sldId id="282" r:id="rId27"/>
    <p:sldId id="311" r:id="rId28"/>
  </p:sldIdLst>
  <p:sldSz cx="12192000" cy="6858000"/>
  <p:notesSz cx="6858000" cy="9144000"/>
  <p:custDataLst>
    <p:tags r:id="rId3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956F"/>
    <a:srgbClr val="54BCA5"/>
    <a:srgbClr val="F9D3DF"/>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8" d="100"/>
          <a:sy n="58" d="100"/>
        </p:scale>
        <p:origin x="-102" y="-3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FEA1DB-1135-4849-A18B-BD5B8338020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8BE020-007A-4AFB-9502-10808D720A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8BE020-007A-4AFB-9502-10808D720A3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3543060" y="6545425"/>
            <a:ext cx="966254" cy="230832"/>
          </a:xfrm>
          <a:prstGeom prst="rect">
            <a:avLst/>
          </a:prstGeom>
        </p:spPr>
        <p:txBody>
          <a:bodyPr wrap="square">
            <a:spAutoFit/>
          </a:bodyPr>
          <a:lstStyle/>
          <a:p>
            <a:pPr defTabSz="914400"/>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模板下载：</a:t>
            </a:r>
            <a:r>
              <a:rPr lang="en-US" altLang="zh-CN" sz="100" dirty="0">
                <a:solidFill>
                  <a:prstClr val="white"/>
                </a:solidFill>
                <a:ea typeface="宋体" panose="02010600030101010101" pitchFamily="2" charset="-122"/>
              </a:rPr>
              <a:t>www.1ppt.com/moban/          </a:t>
            </a:r>
            <a:r>
              <a:rPr lang="zh-CN" altLang="en-US" sz="100" dirty="0">
                <a:solidFill>
                  <a:prstClr val="white"/>
                </a:solidFill>
                <a:ea typeface="宋体" panose="02010600030101010101" pitchFamily="2" charset="-122"/>
              </a:rPr>
              <a:t>行业</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a:t>
            </a:r>
            <a:r>
              <a:rPr lang="en-US" altLang="zh-CN" sz="100" dirty="0">
                <a:solidFill>
                  <a:prstClr val="white"/>
                </a:solidFill>
                <a:ea typeface="宋体" panose="02010600030101010101" pitchFamily="2" charset="-122"/>
              </a:rPr>
              <a:t>www.1ppt.com/hangye/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节日</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a:t>
            </a:r>
            <a:r>
              <a:rPr lang="en-US" altLang="zh-CN" sz="100" dirty="0">
                <a:solidFill>
                  <a:prstClr val="white"/>
                </a:solidFill>
                <a:ea typeface="宋体" panose="02010600030101010101" pitchFamily="2" charset="-122"/>
              </a:rPr>
              <a:t>www.1ppt.com/jieri/          PPT</a:t>
            </a:r>
            <a:r>
              <a:rPr lang="zh-CN" altLang="en-US" sz="100" dirty="0">
                <a:solidFill>
                  <a:prstClr val="white"/>
                </a:solidFill>
                <a:ea typeface="宋体" panose="02010600030101010101" pitchFamily="2" charset="-122"/>
              </a:rPr>
              <a:t>素材：</a:t>
            </a:r>
            <a:r>
              <a:rPr lang="en-US" altLang="zh-CN" sz="100" dirty="0">
                <a:solidFill>
                  <a:prstClr val="white"/>
                </a:solidFill>
                <a:ea typeface="宋体" panose="02010600030101010101" pitchFamily="2" charset="-122"/>
              </a:rPr>
              <a:t>www.1ppt.com/sucai/</a:t>
            </a:r>
            <a:endParaRPr lang="en-US" altLang="zh-CN" sz="100" dirty="0">
              <a:solidFill>
                <a:prstClr val="white"/>
              </a:solidFill>
              <a:ea typeface="宋体" panose="02010600030101010101" pitchFamily="2" charset="-122"/>
            </a:endParaRPr>
          </a:p>
          <a:p>
            <a:pPr defTabSz="914400"/>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背景图片：</a:t>
            </a:r>
            <a:r>
              <a:rPr lang="en-US" altLang="zh-CN" sz="100" dirty="0">
                <a:solidFill>
                  <a:prstClr val="white"/>
                </a:solidFill>
                <a:ea typeface="宋体" panose="02010600030101010101" pitchFamily="2" charset="-122"/>
              </a:rPr>
              <a:t>www.1ppt.com/beijing/        PPT</a:t>
            </a:r>
            <a:r>
              <a:rPr lang="zh-CN" altLang="en-US" sz="100" dirty="0">
                <a:solidFill>
                  <a:prstClr val="white"/>
                </a:solidFill>
                <a:ea typeface="宋体" panose="02010600030101010101" pitchFamily="2" charset="-122"/>
              </a:rPr>
              <a:t>图表：</a:t>
            </a:r>
            <a:r>
              <a:rPr lang="en-US" altLang="zh-CN" sz="100" dirty="0">
                <a:solidFill>
                  <a:prstClr val="white"/>
                </a:solidFill>
                <a:ea typeface="宋体" panose="02010600030101010101" pitchFamily="2" charset="-122"/>
              </a:rPr>
              <a:t>www.1ppt.com/tubiao/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精美</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下载：</a:t>
            </a:r>
            <a:r>
              <a:rPr lang="en-US" altLang="zh-CN" sz="100" dirty="0">
                <a:solidFill>
                  <a:prstClr val="white"/>
                </a:solidFill>
                <a:ea typeface="宋体" panose="02010600030101010101" pitchFamily="2" charset="-122"/>
              </a:rPr>
              <a:t>www.1ppt.com/xiazai/         PPT</a:t>
            </a:r>
            <a:r>
              <a:rPr lang="zh-CN" altLang="en-US" sz="100" dirty="0">
                <a:solidFill>
                  <a:prstClr val="white"/>
                </a:solidFill>
                <a:ea typeface="宋体" panose="02010600030101010101" pitchFamily="2" charset="-122"/>
              </a:rPr>
              <a:t>教程： </a:t>
            </a:r>
            <a:r>
              <a:rPr lang="en-US" altLang="zh-CN" sz="100" dirty="0">
                <a:solidFill>
                  <a:prstClr val="white"/>
                </a:solidFill>
                <a:ea typeface="宋体" panose="02010600030101010101" pitchFamily="2" charset="-122"/>
              </a:rPr>
              <a:t>www.1ppt.com/powerpoint/      </a:t>
            </a:r>
            <a:endParaRPr lang="en-US" altLang="zh-CN" sz="100" dirty="0">
              <a:solidFill>
                <a:prstClr val="white"/>
              </a:solidFill>
              <a:ea typeface="宋体" panose="02010600030101010101" pitchFamily="2" charset="-122"/>
            </a:endParaRPr>
          </a:p>
          <a:p>
            <a:pPr defTabSz="914400"/>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课件：</a:t>
            </a:r>
            <a:r>
              <a:rPr lang="en-US" altLang="zh-CN" sz="100" dirty="0">
                <a:solidFill>
                  <a:prstClr val="white"/>
                </a:solidFill>
                <a:ea typeface="宋体" panose="02010600030101010101" pitchFamily="2" charset="-122"/>
              </a:rPr>
              <a:t>www.1ppt.com/kejian/             </a:t>
            </a:r>
            <a:r>
              <a:rPr lang="zh-CN" altLang="en-US" sz="100" dirty="0">
                <a:solidFill>
                  <a:prstClr val="white"/>
                </a:solidFill>
                <a:ea typeface="宋体" panose="02010600030101010101" pitchFamily="2" charset="-122"/>
              </a:rPr>
              <a:t>字体下载：</a:t>
            </a:r>
            <a:r>
              <a:rPr lang="en-US" altLang="zh-CN" sz="100" dirty="0">
                <a:solidFill>
                  <a:prstClr val="white"/>
                </a:solidFill>
                <a:ea typeface="宋体" panose="02010600030101010101" pitchFamily="2" charset="-122"/>
              </a:rPr>
              <a:t>www.1ppt.com/ziti/</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工作总结</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a:t>
            </a:r>
            <a:r>
              <a:rPr lang="en-US" altLang="zh-CN" sz="100" dirty="0">
                <a:solidFill>
                  <a:prstClr val="white"/>
                </a:solidFill>
                <a:ea typeface="宋体" panose="02010600030101010101" pitchFamily="2" charset="-122"/>
              </a:rPr>
              <a:t>www.1ppt.com/xiazai/zongjie/ </a:t>
            </a:r>
            <a:r>
              <a:rPr lang="zh-CN" altLang="en-US" sz="100" dirty="0">
                <a:solidFill>
                  <a:prstClr val="white"/>
                </a:solidFill>
                <a:ea typeface="宋体" panose="02010600030101010101" pitchFamily="2" charset="-122"/>
              </a:rPr>
              <a:t>工作计划：</a:t>
            </a:r>
            <a:r>
              <a:rPr lang="en-US" altLang="zh-CN" sz="100" dirty="0">
                <a:solidFill>
                  <a:prstClr val="white"/>
                </a:solidFill>
                <a:ea typeface="宋体" panose="02010600030101010101" pitchFamily="2" charset="-122"/>
              </a:rPr>
              <a:t>www.1ppt.com/xiazai/jihua/</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商务</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a:t>
            </a:r>
            <a:r>
              <a:rPr lang="en-US" altLang="zh-CN" sz="100" dirty="0">
                <a:solidFill>
                  <a:prstClr val="white"/>
                </a:solidFill>
                <a:ea typeface="宋体" panose="02010600030101010101" pitchFamily="2" charset="-122"/>
              </a:rPr>
              <a:t>www.1ppt.com/moban/shangwu/  </a:t>
            </a:r>
            <a:r>
              <a:rPr lang="zh-CN" altLang="en-US" sz="100" dirty="0">
                <a:solidFill>
                  <a:prstClr val="white"/>
                </a:solidFill>
                <a:ea typeface="宋体" panose="02010600030101010101" pitchFamily="2" charset="-122"/>
              </a:rPr>
              <a:t>个人简历</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a:t>
            </a:r>
            <a:r>
              <a:rPr lang="en-US" altLang="zh-CN" sz="100" dirty="0">
                <a:solidFill>
                  <a:prstClr val="white"/>
                </a:solidFill>
                <a:ea typeface="宋体" panose="02010600030101010101" pitchFamily="2" charset="-122"/>
              </a:rPr>
              <a:t>www.1ppt.com/xiazai/jianli/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毕业答辩</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a:t>
            </a:r>
            <a:r>
              <a:rPr lang="en-US" altLang="zh-CN" sz="100" dirty="0">
                <a:solidFill>
                  <a:prstClr val="white"/>
                </a:solidFill>
                <a:ea typeface="宋体" panose="02010600030101010101" pitchFamily="2" charset="-122"/>
              </a:rPr>
              <a:t>www.1ppt.com/xiazai/dabian/  </a:t>
            </a:r>
            <a:r>
              <a:rPr lang="zh-CN" altLang="en-US" sz="100" dirty="0">
                <a:solidFill>
                  <a:prstClr val="white"/>
                </a:solidFill>
                <a:ea typeface="宋体" panose="02010600030101010101" pitchFamily="2" charset="-122"/>
              </a:rPr>
              <a:t>工作汇报</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a:t>
            </a:r>
            <a:r>
              <a:rPr lang="en-US" altLang="zh-CN" sz="100" dirty="0">
                <a:solidFill>
                  <a:prstClr val="white"/>
                </a:solidFill>
                <a:ea typeface="宋体" panose="02010600030101010101" pitchFamily="2" charset="-122"/>
              </a:rPr>
              <a:t>www.1ppt.com/xiazai/huibao/    </a:t>
            </a:r>
            <a:endParaRPr lang="en-US" altLang="zh-CN" sz="100" dirty="0">
              <a:solidFill>
                <a:prstClr val="white"/>
              </a:solidFill>
              <a:ea typeface="宋体" panose="02010600030101010101" pitchFamily="2" charset="-122"/>
            </a:endParaRPr>
          </a:p>
          <a:p>
            <a:pPr defTabSz="914400"/>
            <a:r>
              <a:rPr lang="en-US" altLang="zh-CN" sz="100" dirty="0">
                <a:solidFill>
                  <a:prstClr val="white"/>
                </a:solidFill>
                <a:ea typeface="宋体" panose="02010600030101010101" pitchFamily="2" charset="-122"/>
              </a:rPr>
              <a:t> </a:t>
            </a:r>
            <a:endParaRPr lang="en-US" altLang="zh-CN" sz="100" dirty="0">
              <a:solidFill>
                <a:prstClr val="white"/>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1.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8">
            <a:lum/>
          </a:blip>
          <a:srcRect/>
          <a:stretch>
            <a:fillRect t="-4000" b="-4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8.png"/><Relationship Id="rId2" Type="http://schemas.microsoft.com/office/2007/relationships/hdphoto" Target="../media/image10.wdp"/><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microsoft.com/office/2007/relationships/hdphoto" Target="../media/image10.wdp"/><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1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17.jpeg"/><Relationship Id="rId2" Type="http://schemas.microsoft.com/office/2007/relationships/hdphoto" Target="../media/image10.wdp"/><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image" Target="../media/image8.png"/><Relationship Id="rId2" Type="http://schemas.microsoft.com/office/2007/relationships/hdphoto" Target="../media/image10.wdp"/><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18.png"/><Relationship Id="rId2" Type="http://schemas.microsoft.com/office/2007/relationships/hdphoto" Target="../media/image10.wdp"/><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21.jpeg"/><Relationship Id="rId2" Type="http://schemas.microsoft.com/office/2007/relationships/hdphoto" Target="../media/image10.wdp"/><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xml"/><Relationship Id="rId4" Type="http://schemas.openxmlformats.org/officeDocument/2006/relationships/image" Target="../media/image23.jpeg"/><Relationship Id="rId3" Type="http://schemas.openxmlformats.org/officeDocument/2006/relationships/image" Target="../media/image22.jpeg"/><Relationship Id="rId2" Type="http://schemas.microsoft.com/office/2007/relationships/hdphoto" Target="../media/image10.wdp"/><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8.png"/><Relationship Id="rId2" Type="http://schemas.microsoft.com/office/2007/relationships/hdphoto" Target="../media/image10.wdp"/><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microsoft.com/office/2007/relationships/hdphoto" Target="../media/image10.wdp"/><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1.xml"/><Relationship Id="rId4" Type="http://schemas.microsoft.com/office/2007/relationships/hdphoto" Target="../media/image12.wdp"/><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8.png"/><Relationship Id="rId2" Type="http://schemas.microsoft.com/office/2007/relationships/hdphoto" Target="../media/image10.wdp"/><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microsoft.com/office/2007/relationships/hdphoto" Target="../media/image10.wdp"/><Relationship Id="rId3" Type="http://schemas.openxmlformats.org/officeDocument/2006/relationships/image" Target="../media/image9.png"/><Relationship Id="rId2" Type="http://schemas.microsoft.com/office/2007/relationships/hdphoto" Target="../media/image12.wdp"/><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microsoft.com/office/2007/relationships/hdphoto" Target="../media/image12.wdp"/><Relationship Id="rId2" Type="http://schemas.openxmlformats.org/officeDocument/2006/relationships/image" Target="../media/image11.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image" Target="../media/image6.png"/><Relationship Id="rId3" Type="http://schemas.microsoft.com/office/2007/relationships/hdphoto" Target="../media/image12.wdp"/><Relationship Id="rId2" Type="http://schemas.openxmlformats.org/officeDocument/2006/relationships/image" Target="../media/image11.png"/><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microsoft.com/office/2007/relationships/hdphoto" Target="../media/image10.wdp"/><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清明24节气背景"/>
          <p:cNvPicPr>
            <a:picLocks noChangeAspect="1"/>
          </p:cNvPicPr>
          <p:nvPr/>
        </p:nvPicPr>
        <p:blipFill>
          <a:blip r:embed="rId1"/>
          <a:stretch>
            <a:fillRect/>
          </a:stretch>
        </p:blipFill>
        <p:spPr>
          <a:xfrm>
            <a:off x="-56515" y="20955"/>
            <a:ext cx="12256770" cy="6826885"/>
          </a:xfrm>
          <a:prstGeom prst="rect">
            <a:avLst/>
          </a:prstGeom>
        </p:spPr>
      </p:pic>
      <p:pic>
        <p:nvPicPr>
          <p:cNvPr id="4" name="图片 3" descr="文字"/>
          <p:cNvPicPr>
            <a:picLocks noChangeAspect="1"/>
          </p:cNvPicPr>
          <p:nvPr/>
        </p:nvPicPr>
        <p:blipFill>
          <a:blip r:embed="rId2"/>
          <a:stretch>
            <a:fillRect/>
          </a:stretch>
        </p:blipFill>
        <p:spPr>
          <a:xfrm>
            <a:off x="4085053" y="1890712"/>
            <a:ext cx="3692525" cy="2842895"/>
          </a:xfrm>
          <a:prstGeom prst="rect">
            <a:avLst/>
          </a:prstGeom>
        </p:spPr>
      </p:pic>
      <p:pic>
        <p:nvPicPr>
          <p:cNvPr id="7" name="图片 6" descr="树"/>
          <p:cNvPicPr>
            <a:picLocks noChangeAspect="1"/>
          </p:cNvPicPr>
          <p:nvPr/>
        </p:nvPicPr>
        <p:blipFill>
          <a:blip r:embed="rId3"/>
          <a:stretch>
            <a:fillRect/>
          </a:stretch>
        </p:blipFill>
        <p:spPr>
          <a:xfrm>
            <a:off x="10863580" y="20955"/>
            <a:ext cx="1336675" cy="3739515"/>
          </a:xfrm>
          <a:prstGeom prst="rect">
            <a:avLst/>
          </a:prstGeom>
        </p:spPr>
      </p:pic>
      <p:pic>
        <p:nvPicPr>
          <p:cNvPr id="8" name="图片 7" descr="树"/>
          <p:cNvPicPr>
            <a:picLocks noChangeAspect="1"/>
          </p:cNvPicPr>
          <p:nvPr/>
        </p:nvPicPr>
        <p:blipFill>
          <a:blip r:embed="rId3"/>
          <a:stretch>
            <a:fillRect/>
          </a:stretch>
        </p:blipFill>
        <p:spPr>
          <a:xfrm>
            <a:off x="10863580" y="20955"/>
            <a:ext cx="1336675" cy="3739515"/>
          </a:xfrm>
          <a:prstGeom prst="rect">
            <a:avLst/>
          </a:prstGeom>
        </p:spPr>
      </p:pic>
      <p:pic>
        <p:nvPicPr>
          <p:cNvPr id="9" name="图片 8" descr="树"/>
          <p:cNvPicPr>
            <a:picLocks noChangeAspect="1"/>
          </p:cNvPicPr>
          <p:nvPr/>
        </p:nvPicPr>
        <p:blipFill>
          <a:blip r:embed="rId3"/>
          <a:stretch>
            <a:fillRect/>
          </a:stretch>
        </p:blipFill>
        <p:spPr>
          <a:xfrm flipH="1">
            <a:off x="-8255" y="20955"/>
            <a:ext cx="1336675" cy="3739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300071" y="2036917"/>
            <a:ext cx="3087330" cy="2182761"/>
            <a:chOff x="3215148" y="1976284"/>
            <a:chExt cx="3087330" cy="2182761"/>
          </a:xfrm>
          <a:solidFill>
            <a:schemeClr val="accent5">
              <a:lumMod val="50000"/>
            </a:schemeClr>
          </a:solidFill>
        </p:grpSpPr>
        <p:sp>
          <p:nvSpPr>
            <p:cNvPr id="22" name="椭圆 21"/>
            <p:cNvSpPr/>
            <p:nvPr/>
          </p:nvSpPr>
          <p:spPr>
            <a:xfrm>
              <a:off x="3215148" y="1976284"/>
              <a:ext cx="2251587" cy="2182761"/>
            </a:xfrm>
            <a:prstGeom prst="ellipse">
              <a:avLst/>
            </a:prstGeom>
            <a:solidFill>
              <a:srgbClr val="249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559278" y="2136640"/>
              <a:ext cx="2743200" cy="1862048"/>
            </a:xfrm>
            <a:prstGeom prst="rect">
              <a:avLst/>
            </a:prstGeom>
            <a:noFill/>
          </p:spPr>
          <p:txBody>
            <a:bodyPr wrap="square" rtlCol="0">
              <a:spAutoFit/>
            </a:bodyPr>
            <a:lstStyle/>
            <a:p>
              <a:r>
                <a:rPr lang="zh-CN" altLang="en-US" sz="11500" dirty="0">
                  <a:solidFill>
                    <a:schemeClr val="bg1"/>
                  </a:solidFill>
                  <a:latin typeface="微软雅黑" panose="020B0503020204020204" pitchFamily="34" charset="-122"/>
                  <a:ea typeface="微软雅黑" panose="020B0503020204020204" pitchFamily="34" charset="-122"/>
                </a:rPr>
                <a:t>贰</a:t>
              </a:r>
              <a:endParaRPr lang="zh-CN" altLang="en-US" sz="11500" dirty="0">
                <a:solidFill>
                  <a:schemeClr val="bg1"/>
                </a:solidFill>
                <a:latin typeface="微软雅黑" panose="020B0503020204020204" pitchFamily="34" charset="-122"/>
                <a:ea typeface="微软雅黑" panose="020B0503020204020204" pitchFamily="34" charset="-122"/>
              </a:endParaRPr>
            </a:p>
          </p:txBody>
        </p:sp>
      </p:grpSp>
      <p:sp>
        <p:nvSpPr>
          <p:cNvPr id="42" name="文本框 41"/>
          <p:cNvSpPr txBox="1"/>
          <p:nvPr/>
        </p:nvSpPr>
        <p:spPr>
          <a:xfrm>
            <a:off x="6158639" y="3352080"/>
            <a:ext cx="3963056" cy="706755"/>
          </a:xfrm>
          <a:prstGeom prst="rect">
            <a:avLst/>
          </a:prstGeom>
          <a:noFill/>
        </p:spPr>
        <p:txBody>
          <a:bodyPr vert="horz" wrap="square" rtlCol="0">
            <a:spAutoFit/>
          </a:bodyPr>
          <a:lstStyle/>
          <a:p>
            <a:r>
              <a:rPr lang="zh-CN" altLang="en-US" sz="4000" b="1" spc="600" dirty="0">
                <a:solidFill>
                  <a:srgbClr val="24956F"/>
                </a:solidFill>
                <a:latin typeface="微软雅黑" panose="020B0503020204020204" pitchFamily="34" charset="-122"/>
                <a:ea typeface="微软雅黑" panose="020B0503020204020204" pitchFamily="34" charset="-122"/>
              </a:rPr>
              <a:t>清明节的民俗</a:t>
            </a:r>
            <a:endParaRPr lang="zh-CN" altLang="en-US" sz="4000" b="1" spc="600" dirty="0">
              <a:solidFill>
                <a:srgbClr val="24956F"/>
              </a:solidFill>
              <a:latin typeface="微软雅黑" panose="020B0503020204020204" pitchFamily="34" charset="-122"/>
              <a:ea typeface="微软雅黑" panose="020B0503020204020204" pitchFamily="34" charset="-122"/>
            </a:endParaRPr>
          </a:p>
        </p:txBody>
      </p:sp>
      <p:pic>
        <p:nvPicPr>
          <p:cNvPr id="43" name="图片 42"/>
          <p:cNvPicPr>
            <a:picLocks noChangeAspect="1"/>
          </p:cNvPicPr>
          <p:nvPr/>
        </p:nvPicPr>
        <p:blipFill>
          <a:blip r:embed="rId1">
            <a:extLst>
              <a:ext uri="{BEBA8EAE-BF5A-486C-A8C5-ECC9F3942E4B}">
                <a14:imgProps xmlns:a14="http://schemas.microsoft.com/office/drawing/2010/main">
                  <a14:imgLayer r:embed="rId2">
                    <a14:imgEffect>
                      <a14:backgroundRemoval t="1772" b="97388" l="2872" r="97635">
                        <a14:foregroundMark x1="2872" y1="27332" x2="29814" y2="55597"/>
                        <a14:foregroundMark x1="29814" y1="55597" x2="29814" y2="55597"/>
                        <a14:foregroundMark x1="94088" y1="76399" x2="90034" y2="75187"/>
                        <a14:foregroundMark x1="65963" y1="90112" x2="77787" y2="98041"/>
                        <a14:foregroundMark x1="77787" y1="98041" x2="77703" y2="90019"/>
                        <a14:foregroundMark x1="77703" y1="90019" x2="77196" y2="89925"/>
                        <a14:foregroundMark x1="44426" y1="54478" x2="58024" y2="42444"/>
                        <a14:foregroundMark x1="76520" y1="97481" x2="77787" y2="95802"/>
                        <a14:foregroundMark x1="97128" y1="2239" x2="97635" y2="1772"/>
                      </a14:backgroundRemoval>
                    </a14:imgEffect>
                  </a14:imgLayer>
                </a14:imgProps>
              </a:ext>
            </a:extLst>
          </a:blip>
          <a:stretch>
            <a:fillRect/>
          </a:stretch>
        </p:blipFill>
        <p:spPr>
          <a:xfrm>
            <a:off x="5331552" y="2098549"/>
            <a:ext cx="1128471" cy="1021724"/>
          </a:xfrm>
          <a:prstGeom prst="rect">
            <a:avLst/>
          </a:prstGeom>
        </p:spPr>
      </p:pic>
      <p:pic>
        <p:nvPicPr>
          <p:cNvPr id="5" name="图片 4" descr="小船"/>
          <p:cNvPicPr>
            <a:picLocks noChangeAspect="1"/>
          </p:cNvPicPr>
          <p:nvPr/>
        </p:nvPicPr>
        <p:blipFill>
          <a:blip r:embed="rId3"/>
          <a:stretch>
            <a:fillRect/>
          </a:stretch>
        </p:blipFill>
        <p:spPr>
          <a:xfrm>
            <a:off x="3311525" y="5662930"/>
            <a:ext cx="1432560" cy="739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53" presetClass="entr" presetSubtype="16"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animEffect transition="in" filter="fade">
                                      <p:cBhvr>
                                        <p:cTn id="1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rot="10800000">
            <a:off x="2073910" y="3222625"/>
            <a:ext cx="1790065" cy="1929765"/>
            <a:chOff x="1814054" y="2099741"/>
            <a:chExt cx="2231922" cy="2432930"/>
          </a:xfrm>
        </p:grpSpPr>
        <p:sp>
          <p:nvSpPr>
            <p:cNvPr id="12" name="等腰三角形 11"/>
            <p:cNvSpPr/>
            <p:nvPr/>
          </p:nvSpPr>
          <p:spPr>
            <a:xfrm flipV="1">
              <a:off x="2770339" y="4257368"/>
              <a:ext cx="319351" cy="275303"/>
            </a:xfrm>
            <a:prstGeom prst="triangle">
              <a:avLst/>
            </a:prstGeom>
            <a:solidFill>
              <a:srgbClr val="249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rot="10800000">
              <a:off x="1814054" y="2099741"/>
              <a:ext cx="2231922" cy="2231987"/>
            </a:xfrm>
            <a:prstGeom prst="ellipse">
              <a:avLst/>
            </a:prstGeom>
            <a:solidFill>
              <a:srgbClr val="249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禁火</a:t>
              </a:r>
              <a:endParaRPr lang="zh-CN" altLang="en-US" sz="2400" b="1" dirty="0">
                <a:latin typeface="微软雅黑" panose="020B0503020204020204" pitchFamily="34" charset="-122"/>
                <a:ea typeface="微软雅黑" panose="020B0503020204020204" pitchFamily="34" charset="-122"/>
              </a:endParaRPr>
            </a:p>
          </p:txBody>
        </p:sp>
      </p:grpSp>
      <p:grpSp>
        <p:nvGrpSpPr>
          <p:cNvPr id="14" name="组合 13"/>
          <p:cNvGrpSpPr>
            <a:grpSpLocks noChangeAspect="1"/>
          </p:cNvGrpSpPr>
          <p:nvPr/>
        </p:nvGrpSpPr>
        <p:grpSpPr>
          <a:xfrm rot="10800000">
            <a:off x="8192770" y="3162300"/>
            <a:ext cx="1783080" cy="2003425"/>
            <a:chOff x="1814054" y="2025446"/>
            <a:chExt cx="2231922" cy="2507225"/>
          </a:xfrm>
        </p:grpSpPr>
        <p:sp>
          <p:nvSpPr>
            <p:cNvPr id="15" name="等腰三角形 14"/>
            <p:cNvSpPr/>
            <p:nvPr/>
          </p:nvSpPr>
          <p:spPr>
            <a:xfrm flipV="1">
              <a:off x="2770339" y="4257368"/>
              <a:ext cx="319351" cy="275303"/>
            </a:xfrm>
            <a:prstGeom prst="triangle">
              <a:avLst/>
            </a:prstGeom>
            <a:solidFill>
              <a:srgbClr val="249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rot="10800000">
              <a:off x="1814054" y="2025446"/>
              <a:ext cx="2231922" cy="2231922"/>
            </a:xfrm>
            <a:prstGeom prst="ellipse">
              <a:avLst/>
            </a:prstGeom>
            <a:solidFill>
              <a:srgbClr val="249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扫墓</a:t>
              </a:r>
              <a:endParaRPr lang="zh-CN" altLang="en-US" sz="2400" b="1" dirty="0">
                <a:latin typeface="微软雅黑" panose="020B0503020204020204" pitchFamily="34" charset="-122"/>
                <a:ea typeface="微软雅黑" panose="020B0503020204020204" pitchFamily="34" charset="-122"/>
              </a:endParaRPr>
            </a:p>
          </p:txBody>
        </p:sp>
      </p:grpSp>
      <p:grpSp>
        <p:nvGrpSpPr>
          <p:cNvPr id="17" name="组合 16"/>
          <p:cNvGrpSpPr>
            <a:grpSpLocks noChangeAspect="1"/>
          </p:cNvGrpSpPr>
          <p:nvPr/>
        </p:nvGrpSpPr>
        <p:grpSpPr>
          <a:xfrm rot="10800000">
            <a:off x="5154930" y="3051810"/>
            <a:ext cx="1882140" cy="2113915"/>
            <a:chOff x="1814054" y="2025446"/>
            <a:chExt cx="2231922" cy="2507225"/>
          </a:xfrm>
          <a:solidFill>
            <a:schemeClr val="bg1"/>
          </a:solidFill>
        </p:grpSpPr>
        <p:sp>
          <p:nvSpPr>
            <p:cNvPr id="18" name="等腰三角形 17"/>
            <p:cNvSpPr/>
            <p:nvPr/>
          </p:nvSpPr>
          <p:spPr>
            <a:xfrm flipV="1">
              <a:off x="2770339" y="4257368"/>
              <a:ext cx="319351" cy="27530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rot="10800000">
              <a:off x="1814054" y="2025446"/>
              <a:ext cx="2231922" cy="22319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24956F"/>
                  </a:solidFill>
                  <a:latin typeface="微软雅黑" panose="020B0503020204020204" pitchFamily="34" charset="-122"/>
                  <a:ea typeface="微软雅黑" panose="020B0503020204020204" pitchFamily="34" charset="-122"/>
                </a:rPr>
                <a:t>踏青</a:t>
              </a:r>
              <a:endParaRPr lang="zh-CN" altLang="en-US" sz="2400" b="1" dirty="0">
                <a:solidFill>
                  <a:srgbClr val="24956F"/>
                </a:solidFill>
                <a:latin typeface="微软雅黑" panose="020B0503020204020204" pitchFamily="34" charset="-122"/>
                <a:ea typeface="微软雅黑" panose="020B0503020204020204" pitchFamily="34" charset="-122"/>
              </a:endParaRPr>
            </a:p>
          </p:txBody>
        </p:sp>
      </p:grpSp>
      <p:sp>
        <p:nvSpPr>
          <p:cNvPr id="20" name="矩形 19"/>
          <p:cNvSpPr/>
          <p:nvPr/>
        </p:nvSpPr>
        <p:spPr>
          <a:xfrm>
            <a:off x="1811593" y="1743372"/>
            <a:ext cx="8568814" cy="1384995"/>
          </a:xfrm>
          <a:prstGeom prst="rect">
            <a:avLst/>
          </a:prstGeom>
        </p:spPr>
        <p:txBody>
          <a:bodyPr wrap="square">
            <a:spAutoFit/>
          </a:bodyPr>
          <a:lstStyle/>
          <a:p>
            <a:pPr algn="just">
              <a:lnSpc>
                <a:spcPct val="150000"/>
              </a:lnSpc>
            </a:pPr>
            <a:r>
              <a:rPr lang="zh-CN" altLang="en-US" sz="1400" dirty="0">
                <a:solidFill>
                  <a:srgbClr val="24956F"/>
                </a:solidFill>
                <a:latin typeface="微软雅黑" panose="020B0503020204020204" pitchFamily="34" charset="-122"/>
                <a:ea typeface="微软雅黑" panose="020B0503020204020204" pitchFamily="34" charset="-122"/>
              </a:rPr>
              <a:t>清明节的习俗除了讲究禁火、扫墓，还有踏青、荡秋千、蹴鞠、打马球、插柳等一系列风俗体育活动。相传这是因为寒食节要寒食禁火，为了防止寒食冷餐伤身，所以大家来参加一些体育活动，来锻炼身体。清明节，民间忌使针，忌洗衣，大部分地区妇女忌行路。傍晚以前，要在大门前洒一条灰线，据说可以阻止鬼魂进宅。 因此，这个节日中既有祭扫新坟生离死别的悲酸泪，又有踏青游玩的欢笑声，是一个富有特色的节日。</a:t>
            </a:r>
            <a:endParaRPr lang="zh-CN" altLang="en-US" sz="1400" dirty="0">
              <a:solidFill>
                <a:srgbClr val="24956F"/>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1">
            <a:extLst>
              <a:ext uri="{BEBA8EAE-BF5A-486C-A8C5-ECC9F3942E4B}">
                <a14:imgProps xmlns:a14="http://schemas.microsoft.com/office/drawing/2010/main">
                  <a14:imgLayer r:embed="rId2">
                    <a14:imgEffect>
                      <a14:backgroundRemoval t="1772" b="97388" l="2872" r="97635">
                        <a14:foregroundMark x1="2872" y1="27332" x2="29814" y2="55597"/>
                        <a14:foregroundMark x1="29814" y1="55597" x2="29814" y2="55597"/>
                        <a14:foregroundMark x1="94088" y1="76399" x2="90034" y2="75187"/>
                        <a14:foregroundMark x1="65963" y1="90112" x2="77787" y2="98041"/>
                        <a14:foregroundMark x1="77787" y1="98041" x2="77703" y2="90019"/>
                        <a14:foregroundMark x1="77703" y1="90019" x2="77196" y2="89925"/>
                        <a14:foregroundMark x1="44426" y1="54478" x2="58024" y2="42444"/>
                        <a14:foregroundMark x1="76520" y1="97481" x2="77787" y2="95802"/>
                        <a14:foregroundMark x1="97128" y1="2239" x2="97635" y2="1772"/>
                      </a14:backgroundRemoval>
                    </a14:imgEffect>
                  </a14:imgLayer>
                </a14:imgProps>
              </a:ext>
            </a:extLst>
          </a:blip>
          <a:stretch>
            <a:fillRect/>
          </a:stretch>
        </p:blipFill>
        <p:spPr>
          <a:xfrm>
            <a:off x="1568450" y="3192780"/>
            <a:ext cx="505460" cy="427990"/>
          </a:xfrm>
          <a:prstGeom prst="rect">
            <a:avLst/>
          </a:prstGeom>
        </p:spPr>
      </p:pic>
      <p:sp>
        <p:nvSpPr>
          <p:cNvPr id="29" name="矩形 28"/>
          <p:cNvSpPr/>
          <p:nvPr/>
        </p:nvSpPr>
        <p:spPr>
          <a:xfrm>
            <a:off x="5050265" y="502744"/>
            <a:ext cx="3147874" cy="645160"/>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857375" y="719455"/>
            <a:ext cx="8282940" cy="371475"/>
            <a:chOff x="2038579" y="535534"/>
            <a:chExt cx="8282782" cy="371475"/>
          </a:xfrm>
        </p:grpSpPr>
        <p:grpSp>
          <p:nvGrpSpPr>
            <p:cNvPr id="3" name="组合 2"/>
            <p:cNvGrpSpPr/>
            <p:nvPr/>
          </p:nvGrpSpPr>
          <p:grpSpPr>
            <a:xfrm>
              <a:off x="2038579" y="535534"/>
              <a:ext cx="2807495" cy="371475"/>
              <a:chOff x="2059780" y="357188"/>
              <a:chExt cx="2807495" cy="371475"/>
            </a:xfrm>
          </p:grpSpPr>
          <p:sp>
            <p:nvSpPr>
              <p:cNvPr id="4" name="椭圆 3"/>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5" name="椭圆 4"/>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6" name="椭圆 5"/>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7" name="椭圆 6"/>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8" name="组合 7"/>
            <p:cNvGrpSpPr/>
            <p:nvPr/>
          </p:nvGrpSpPr>
          <p:grpSpPr>
            <a:xfrm flipH="1">
              <a:off x="7513866" y="535534"/>
              <a:ext cx="2807495" cy="371475"/>
              <a:chOff x="6837591" y="1618235"/>
              <a:chExt cx="2807495" cy="371475"/>
            </a:xfrm>
          </p:grpSpPr>
          <p:sp>
            <p:nvSpPr>
              <p:cNvPr id="9" name="椭圆 8"/>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10" name="椭圆 9"/>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2" name="椭圆 31"/>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33" name="椭圆 32"/>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14" presetClass="entr" presetSubtype="1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randombar(horizontal)">
                                      <p:cBhvr>
                                        <p:cTn id="10" dur="500"/>
                                        <p:tgtEl>
                                          <p:spTgt spid="17"/>
                                        </p:tgtEl>
                                      </p:cBhvr>
                                    </p:animEffect>
                                  </p:childTnLst>
                                </p:cTn>
                              </p:par>
                              <p:par>
                                <p:cTn id="11" presetID="14"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293235" y="1812925"/>
            <a:ext cx="5861050" cy="1476375"/>
          </a:xfrm>
          <a:prstGeom prst="rect">
            <a:avLst/>
          </a:prstGeom>
        </p:spPr>
        <p:txBody>
          <a:bodyPr wrap="square">
            <a:spAutoFit/>
          </a:bodyPr>
          <a:lstStyle/>
          <a:p>
            <a:pPr>
              <a:lnSpc>
                <a:spcPts val="1800"/>
              </a:lnSpc>
            </a:pPr>
            <a:r>
              <a:rPr lang="zh-CN" altLang="en-US" b="1" dirty="0">
                <a:solidFill>
                  <a:srgbClr val="24956F"/>
                </a:solidFill>
                <a:latin typeface="微软雅黑" panose="020B0503020204020204" pitchFamily="34" charset="-122"/>
                <a:ea typeface="微软雅黑" panose="020B0503020204020204" pitchFamily="34" charset="-122"/>
              </a:rPr>
              <a:t>荡秋千</a:t>
            </a:r>
            <a:endParaRPr lang="zh-CN" altLang="en-US" b="1" dirty="0">
              <a:solidFill>
                <a:srgbClr val="24956F"/>
              </a:solidFill>
              <a:latin typeface="微软雅黑" panose="020B0503020204020204" pitchFamily="34" charset="-122"/>
              <a:ea typeface="微软雅黑" panose="020B0503020204020204" pitchFamily="34" charset="-122"/>
            </a:endParaRPr>
          </a:p>
          <a:p>
            <a:pPr>
              <a:lnSpc>
                <a:spcPts val="1800"/>
              </a:lnSpc>
            </a:pPr>
            <a:endParaRPr lang="zh-CN" altLang="en-US" sz="2400" b="1" dirty="0">
              <a:solidFill>
                <a:srgbClr val="24956F"/>
              </a:solidFill>
              <a:latin typeface="微软雅黑" panose="020B0503020204020204" pitchFamily="34" charset="-122"/>
              <a:ea typeface="微软雅黑" panose="020B0503020204020204" pitchFamily="34" charset="-122"/>
            </a:endParaRPr>
          </a:p>
          <a:p>
            <a:pPr>
              <a:lnSpc>
                <a:spcPts val="1800"/>
              </a:lnSpc>
            </a:pPr>
            <a:r>
              <a:rPr lang="zh-CN" altLang="en-US" sz="1400" dirty="0">
                <a:solidFill>
                  <a:srgbClr val="24956F"/>
                </a:solidFill>
                <a:latin typeface="微软雅黑" panose="020B0503020204020204" pitchFamily="34" charset="-122"/>
                <a:ea typeface="微软雅黑" panose="020B0503020204020204" pitchFamily="34" charset="-122"/>
              </a:rPr>
              <a:t>这是中国古代清明节习俗。五代王仁裕</a:t>
            </a:r>
            <a:r>
              <a:rPr lang="en-US" altLang="zh-CN" sz="1400" dirty="0">
                <a:solidFill>
                  <a:srgbClr val="24956F"/>
                </a:solidFill>
                <a:latin typeface="微软雅黑" panose="020B0503020204020204" pitchFamily="34" charset="-122"/>
                <a:ea typeface="微软雅黑" panose="020B0503020204020204" pitchFamily="34" charset="-122"/>
              </a:rPr>
              <a:t>《</a:t>
            </a:r>
            <a:r>
              <a:rPr lang="zh-CN" altLang="en-US" sz="1400" dirty="0">
                <a:solidFill>
                  <a:srgbClr val="24956F"/>
                </a:solidFill>
                <a:latin typeface="微软雅黑" panose="020B0503020204020204" pitchFamily="34" charset="-122"/>
                <a:ea typeface="微软雅黑" panose="020B0503020204020204" pitchFamily="34" charset="-122"/>
              </a:rPr>
              <a:t>开元天宝遗事</a:t>
            </a:r>
            <a:r>
              <a:rPr lang="en-US" altLang="zh-CN" sz="1400" dirty="0">
                <a:solidFill>
                  <a:srgbClr val="24956F"/>
                </a:solidFill>
                <a:latin typeface="微软雅黑" panose="020B0503020204020204" pitchFamily="34" charset="-122"/>
                <a:ea typeface="微软雅黑" panose="020B0503020204020204" pitchFamily="34" charset="-122"/>
              </a:rPr>
              <a:t>》</a:t>
            </a:r>
            <a:r>
              <a:rPr lang="zh-CN" altLang="en-US" sz="1400" dirty="0">
                <a:solidFill>
                  <a:srgbClr val="24956F"/>
                </a:solidFill>
                <a:latin typeface="微软雅黑" panose="020B0503020204020204" pitchFamily="34" charset="-122"/>
                <a:ea typeface="微软雅黑" panose="020B0503020204020204" pitchFamily="34" charset="-122"/>
              </a:rPr>
              <a:t>载“天宝宫中至寒食节竟竖秋千，令宫嫔辈戏笑以为宴乐。帝呼为半仙之戏，都中士民因而呼之”，宋代宰相文彦博诗</a:t>
            </a:r>
            <a:r>
              <a:rPr lang="en-US" altLang="zh-CN" sz="1400" dirty="0">
                <a:solidFill>
                  <a:srgbClr val="24956F"/>
                </a:solidFill>
                <a:latin typeface="微软雅黑" panose="020B0503020204020204" pitchFamily="34" charset="-122"/>
                <a:ea typeface="微软雅黑" panose="020B0503020204020204" pitchFamily="34" charset="-122"/>
              </a:rPr>
              <a:t>《</a:t>
            </a:r>
            <a:r>
              <a:rPr lang="zh-CN" altLang="en-US" sz="1400" dirty="0">
                <a:solidFill>
                  <a:srgbClr val="24956F"/>
                </a:solidFill>
                <a:latin typeface="微软雅黑" panose="020B0503020204020204" pitchFamily="34" charset="-122"/>
                <a:ea typeface="微软雅黑" panose="020B0503020204020204" pitchFamily="34" charset="-122"/>
              </a:rPr>
              <a:t>寒食日过龙门</a:t>
            </a:r>
            <a:r>
              <a:rPr lang="en-US" altLang="zh-CN" sz="1400" dirty="0">
                <a:solidFill>
                  <a:srgbClr val="24956F"/>
                </a:solidFill>
                <a:latin typeface="微软雅黑" panose="020B0503020204020204" pitchFamily="34" charset="-122"/>
                <a:ea typeface="微软雅黑" panose="020B0503020204020204" pitchFamily="34" charset="-122"/>
              </a:rPr>
              <a:t>》</a:t>
            </a:r>
            <a:r>
              <a:rPr lang="zh-CN" altLang="en-US" sz="1400" dirty="0">
                <a:solidFill>
                  <a:srgbClr val="24956F"/>
                </a:solidFill>
                <a:latin typeface="微软雅黑" panose="020B0503020204020204" pitchFamily="34" charset="-122"/>
                <a:ea typeface="微软雅黑" panose="020B0503020204020204" pitchFamily="34" charset="-122"/>
              </a:rPr>
              <a:t>，诗中描写为 “桥边杨柳垂青线，林立秋千挂彩绳。”秋千，意即揪着皮绳而迁移。</a:t>
            </a:r>
            <a:endParaRPr lang="zh-CN" altLang="en-US" sz="1400" spc="300" dirty="0">
              <a:solidFill>
                <a:srgbClr val="24956F"/>
              </a:solidFill>
              <a:latin typeface="微软雅黑" panose="020B0503020204020204" pitchFamily="34" charset="-122"/>
              <a:ea typeface="微软雅黑" panose="020B0503020204020204" pitchFamily="34" charset="-122"/>
            </a:endParaRPr>
          </a:p>
        </p:txBody>
      </p:sp>
      <p:sp>
        <p:nvSpPr>
          <p:cNvPr id="15" name="矩形 14"/>
          <p:cNvSpPr/>
          <p:nvPr/>
        </p:nvSpPr>
        <p:spPr>
          <a:xfrm>
            <a:off x="1339373" y="3957774"/>
            <a:ext cx="4819809" cy="2014855"/>
          </a:xfrm>
          <a:prstGeom prst="rect">
            <a:avLst/>
          </a:prstGeom>
        </p:spPr>
        <p:txBody>
          <a:bodyPr wrap="square">
            <a:spAutoFit/>
          </a:bodyPr>
          <a:lstStyle/>
          <a:p>
            <a:pPr>
              <a:lnSpc>
                <a:spcPts val="1500"/>
              </a:lnSpc>
            </a:pPr>
            <a:r>
              <a:rPr lang="zh-CN" altLang="en-US" b="1" dirty="0" smtClean="0">
                <a:solidFill>
                  <a:srgbClr val="24956F"/>
                </a:solidFill>
                <a:latin typeface="微软雅黑" panose="020B0503020204020204" pitchFamily="34" charset="-122"/>
                <a:ea typeface="微软雅黑" panose="020B0503020204020204" pitchFamily="34" charset="-122"/>
              </a:rPr>
              <a:t>蹴鞠</a:t>
            </a:r>
            <a:endParaRPr lang="zh-CN" altLang="en-US" b="1" dirty="0" smtClean="0">
              <a:solidFill>
                <a:srgbClr val="24956F"/>
              </a:solidFill>
              <a:latin typeface="微软雅黑" panose="020B0503020204020204" pitchFamily="34" charset="-122"/>
              <a:ea typeface="微软雅黑" panose="020B0503020204020204" pitchFamily="34" charset="-122"/>
            </a:endParaRPr>
          </a:p>
          <a:p>
            <a:pPr>
              <a:lnSpc>
                <a:spcPts val="1500"/>
              </a:lnSpc>
            </a:pPr>
            <a:endParaRPr lang="zh-CN" altLang="en-US" sz="2400" b="1" dirty="0" smtClean="0">
              <a:solidFill>
                <a:srgbClr val="24956F"/>
              </a:solidFill>
              <a:latin typeface="微软雅黑" panose="020B0503020204020204" pitchFamily="34" charset="-122"/>
              <a:ea typeface="微软雅黑" panose="020B0503020204020204" pitchFamily="34" charset="-122"/>
            </a:endParaRPr>
          </a:p>
          <a:p>
            <a:pPr>
              <a:lnSpc>
                <a:spcPts val="1500"/>
              </a:lnSpc>
            </a:pPr>
            <a:r>
              <a:rPr lang="zh-CN" altLang="en-US" sz="1400" dirty="0">
                <a:solidFill>
                  <a:srgbClr val="24956F"/>
                </a:solidFill>
                <a:latin typeface="微软雅黑" panose="020B0503020204020204" pitchFamily="34" charset="-122"/>
                <a:ea typeface="微软雅黑" panose="020B0503020204020204" pitchFamily="34" charset="-122"/>
              </a:rPr>
              <a:t>鞠是一种皮球，球皮用皮革做成，球内用毛塞紧。蹴鞠，就是用足去踢球。这是古代清明节时人们喜爱的一种游戏。相传是黄帝发明的，最初目的是用来训练武士。打马球，也是端午之戏之一。马球，是骑在马上，持棍打球，古称击鞠。三国曹植</a:t>
            </a:r>
            <a:r>
              <a:rPr lang="en-US" altLang="zh-CN" sz="1400" dirty="0">
                <a:solidFill>
                  <a:srgbClr val="24956F"/>
                </a:solidFill>
                <a:latin typeface="微软雅黑" panose="020B0503020204020204" pitchFamily="34" charset="-122"/>
                <a:ea typeface="微软雅黑" panose="020B0503020204020204" pitchFamily="34" charset="-122"/>
              </a:rPr>
              <a:t>《</a:t>
            </a:r>
            <a:r>
              <a:rPr lang="zh-CN" altLang="en-US" sz="1400" dirty="0">
                <a:solidFill>
                  <a:srgbClr val="24956F"/>
                </a:solidFill>
                <a:latin typeface="微软雅黑" panose="020B0503020204020204" pitchFamily="34" charset="-122"/>
                <a:ea typeface="微软雅黑" panose="020B0503020204020204" pitchFamily="34" charset="-122"/>
              </a:rPr>
              <a:t>名都篇</a:t>
            </a:r>
            <a:r>
              <a:rPr lang="en-US" altLang="zh-CN" sz="1400" dirty="0">
                <a:solidFill>
                  <a:srgbClr val="24956F"/>
                </a:solidFill>
                <a:latin typeface="微软雅黑" panose="020B0503020204020204" pitchFamily="34" charset="-122"/>
                <a:ea typeface="微软雅黑" panose="020B0503020204020204" pitchFamily="34" charset="-122"/>
              </a:rPr>
              <a:t>》</a:t>
            </a:r>
            <a:r>
              <a:rPr lang="zh-CN" altLang="en-US" sz="1400" dirty="0">
                <a:solidFill>
                  <a:srgbClr val="24956F"/>
                </a:solidFill>
                <a:latin typeface="微软雅黑" panose="020B0503020204020204" pitchFamily="34" charset="-122"/>
                <a:ea typeface="微软雅黑" panose="020B0503020204020204" pitchFamily="34" charset="-122"/>
              </a:rPr>
              <a:t>中有“连翩击鞠壤”之句。</a:t>
            </a:r>
            <a:r>
              <a:rPr lang="en-US" altLang="zh-CN" sz="1400" dirty="0">
                <a:solidFill>
                  <a:srgbClr val="24956F"/>
                </a:solidFill>
                <a:latin typeface="微软雅黑" panose="020B0503020204020204" pitchFamily="34" charset="-122"/>
                <a:ea typeface="微软雅黑" panose="020B0503020204020204" pitchFamily="34" charset="-122"/>
              </a:rPr>
              <a:t>《</a:t>
            </a:r>
            <a:r>
              <a:rPr lang="zh-CN" altLang="en-US" sz="1400" dirty="0">
                <a:solidFill>
                  <a:srgbClr val="24956F"/>
                </a:solidFill>
                <a:latin typeface="微软雅黑" panose="020B0503020204020204" pitchFamily="34" charset="-122"/>
                <a:ea typeface="微软雅黑" panose="020B0503020204020204" pitchFamily="34" charset="-122"/>
              </a:rPr>
              <a:t>析津志</a:t>
            </a:r>
            <a:r>
              <a:rPr lang="en-US" altLang="zh-CN" sz="1400" dirty="0">
                <a:solidFill>
                  <a:srgbClr val="24956F"/>
                </a:solidFill>
                <a:latin typeface="微软雅黑" panose="020B0503020204020204" pitchFamily="34" charset="-122"/>
                <a:ea typeface="微软雅黑" panose="020B0503020204020204" pitchFamily="34" charset="-122"/>
              </a:rPr>
              <a:t>》</a:t>
            </a:r>
            <a:r>
              <a:rPr lang="zh-CN" altLang="en-US" sz="1400" dirty="0">
                <a:solidFill>
                  <a:srgbClr val="24956F"/>
                </a:solidFill>
                <a:latin typeface="微软雅黑" panose="020B0503020204020204" pitchFamily="34" charset="-122"/>
                <a:ea typeface="微软雅黑" panose="020B0503020204020204" pitchFamily="34" charset="-122"/>
              </a:rPr>
              <a:t>记辽国把打马球作为节日的传统风俗，于端午、重九击球。</a:t>
            </a:r>
            <a:r>
              <a:rPr lang="en-US" altLang="zh-CN" sz="1400" dirty="0">
                <a:solidFill>
                  <a:srgbClr val="24956F"/>
                </a:solidFill>
                <a:latin typeface="微软雅黑" panose="020B0503020204020204" pitchFamily="34" charset="-122"/>
                <a:ea typeface="微软雅黑" panose="020B0503020204020204" pitchFamily="34" charset="-122"/>
              </a:rPr>
              <a:t>《</a:t>
            </a:r>
            <a:r>
              <a:rPr lang="zh-CN" altLang="en-US" sz="1400" dirty="0">
                <a:solidFill>
                  <a:srgbClr val="24956F"/>
                </a:solidFill>
                <a:latin typeface="微软雅黑" panose="020B0503020204020204" pitchFamily="34" charset="-122"/>
                <a:ea typeface="微软雅黑" panose="020B0503020204020204" pitchFamily="34" charset="-122"/>
              </a:rPr>
              <a:t>金史</a:t>
            </a:r>
            <a:r>
              <a:rPr lang="en-US" altLang="zh-CN" sz="1400" dirty="0">
                <a:solidFill>
                  <a:srgbClr val="24956F"/>
                </a:solidFill>
                <a:latin typeface="微软雅黑" panose="020B0503020204020204" pitchFamily="34" charset="-122"/>
                <a:ea typeface="微软雅黑" panose="020B0503020204020204" pitchFamily="34" charset="-122"/>
              </a:rPr>
              <a:t>·</a:t>
            </a:r>
            <a:r>
              <a:rPr lang="zh-CN" altLang="en-US" sz="1400" dirty="0">
                <a:solidFill>
                  <a:srgbClr val="24956F"/>
                </a:solidFill>
                <a:latin typeface="微软雅黑" panose="020B0503020204020204" pitchFamily="34" charset="-122"/>
                <a:ea typeface="微软雅黑" panose="020B0503020204020204" pitchFamily="34" charset="-122"/>
              </a:rPr>
              <a:t>礼志</a:t>
            </a:r>
            <a:r>
              <a:rPr lang="en-US" altLang="zh-CN" sz="1400" dirty="0">
                <a:solidFill>
                  <a:srgbClr val="24956F"/>
                </a:solidFill>
                <a:latin typeface="微软雅黑" panose="020B0503020204020204" pitchFamily="34" charset="-122"/>
                <a:ea typeface="微软雅黑" panose="020B0503020204020204" pitchFamily="34" charset="-122"/>
              </a:rPr>
              <a:t>》</a:t>
            </a:r>
            <a:r>
              <a:rPr lang="zh-CN" altLang="en-US" sz="1400" dirty="0">
                <a:solidFill>
                  <a:srgbClr val="24956F"/>
                </a:solidFill>
                <a:latin typeface="微软雅黑" panose="020B0503020204020204" pitchFamily="34" charset="-122"/>
                <a:ea typeface="微软雅黑" panose="020B0503020204020204" pitchFamily="34" charset="-122"/>
              </a:rPr>
              <a:t>也记金人于端午击球。宋代有“打球乐”舞队。至明代，马球仍流行。、</a:t>
            </a:r>
            <a:endParaRPr lang="zh-CN" altLang="en-US" sz="1400" dirty="0">
              <a:solidFill>
                <a:srgbClr val="24956F"/>
              </a:solidFill>
              <a:latin typeface="微软雅黑" panose="020B0503020204020204" pitchFamily="34" charset="-122"/>
              <a:ea typeface="微软雅黑" panose="020B0503020204020204" pitchFamily="34" charset="-122"/>
            </a:endParaRPr>
          </a:p>
        </p:txBody>
      </p:sp>
      <p:sp>
        <p:nvSpPr>
          <p:cNvPr id="24" name="矩形 23"/>
          <p:cNvSpPr/>
          <p:nvPr/>
        </p:nvSpPr>
        <p:spPr>
          <a:xfrm>
            <a:off x="4958825" y="502744"/>
            <a:ext cx="3147874" cy="646331"/>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a:t>
            </a:r>
            <a:r>
              <a:rPr lang="en-US" altLang="zh-CN" sz="3600" b="1" dirty="0">
                <a:solidFill>
                  <a:srgbClr val="24956F"/>
                </a:solidFill>
                <a:latin typeface="微软雅黑" panose="020B0503020204020204" pitchFamily="34" charset="-122"/>
                <a:ea typeface="微软雅黑" panose="020B0503020204020204" pitchFamily="34" charset="-122"/>
              </a:rPr>
              <a:t>  </a:t>
            </a:r>
            <a:r>
              <a:rPr lang="zh-CN" altLang="en-US" sz="3600" b="1" dirty="0">
                <a:solidFill>
                  <a:srgbClr val="24956F"/>
                </a:solidFill>
                <a:latin typeface="微软雅黑" panose="020B0503020204020204" pitchFamily="34" charset="-122"/>
                <a:ea typeface="微软雅黑" panose="020B0503020204020204" pitchFamily="34" charset="-122"/>
              </a:rPr>
              <a:t>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834159" y="1291281"/>
            <a:ext cx="1925078" cy="2387549"/>
          </a:xfrm>
          <a:prstGeom prst="rect">
            <a:avLst/>
          </a:prstGeom>
        </p:spPr>
      </p:pic>
      <p:pic>
        <p:nvPicPr>
          <p:cNvPr id="27" name="图片 26"/>
          <p:cNvPicPr>
            <a:picLocks noChangeAspect="1"/>
          </p:cNvPicPr>
          <p:nvPr/>
        </p:nvPicPr>
        <p:blipFill rotWithShape="1">
          <a:blip r:embed="rId2" cstate="print">
            <a:extLst>
              <a:ext uri="{28A0092B-C50C-407E-A947-70E740481C1C}">
                <a14:useLocalDpi xmlns:a14="http://schemas.microsoft.com/office/drawing/2010/main" val="0"/>
              </a:ext>
            </a:extLst>
          </a:blip>
          <a:srcRect r="2599" b="14135"/>
          <a:stretch>
            <a:fillRect/>
          </a:stretch>
        </p:blipFill>
        <p:spPr>
          <a:xfrm>
            <a:off x="7120255" y="4057650"/>
            <a:ext cx="3335655" cy="1915160"/>
          </a:xfrm>
          <a:prstGeom prst="rect">
            <a:avLst/>
          </a:prstGeom>
        </p:spPr>
      </p:pic>
      <p:grpSp>
        <p:nvGrpSpPr>
          <p:cNvPr id="2" name="组合 1"/>
          <p:cNvGrpSpPr/>
          <p:nvPr/>
        </p:nvGrpSpPr>
        <p:grpSpPr>
          <a:xfrm>
            <a:off x="1857375" y="719455"/>
            <a:ext cx="8282940" cy="371475"/>
            <a:chOff x="2038579" y="535534"/>
            <a:chExt cx="8282782" cy="371475"/>
          </a:xfrm>
        </p:grpSpPr>
        <p:grpSp>
          <p:nvGrpSpPr>
            <p:cNvPr id="3" name="组合 2"/>
            <p:cNvGrpSpPr/>
            <p:nvPr/>
          </p:nvGrpSpPr>
          <p:grpSpPr>
            <a:xfrm>
              <a:off x="2038579" y="535534"/>
              <a:ext cx="2807495" cy="371475"/>
              <a:chOff x="2059780" y="357188"/>
              <a:chExt cx="2807495" cy="371475"/>
            </a:xfrm>
          </p:grpSpPr>
          <p:sp>
            <p:nvSpPr>
              <p:cNvPr id="4" name="椭圆 3"/>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5" name="椭圆 4"/>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6" name="椭圆 5"/>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7" name="椭圆 6"/>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8" name="组合 7"/>
            <p:cNvGrpSpPr/>
            <p:nvPr/>
          </p:nvGrpSpPr>
          <p:grpSpPr>
            <a:xfrm flipH="1">
              <a:off x="7513866" y="535534"/>
              <a:ext cx="2807495" cy="371475"/>
              <a:chOff x="6837591" y="1618235"/>
              <a:chExt cx="2807495" cy="371475"/>
            </a:xfrm>
          </p:grpSpPr>
          <p:sp>
            <p:nvSpPr>
              <p:cNvPr id="28" name="椭圆 27"/>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9" name="椭圆 28"/>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0" name="椭圆 29"/>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31" name="椭圆 30"/>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style.rotation</p:attrName>
                                        </p:attrNameLst>
                                      </p:cBhvr>
                                      <p:tavLst>
                                        <p:tav tm="0">
                                          <p:val>
                                            <p:fltVal val="90"/>
                                          </p:val>
                                        </p:tav>
                                        <p:tav tm="100000">
                                          <p:val>
                                            <p:fltVal val="0"/>
                                          </p:val>
                                        </p:tav>
                                      </p:tavLst>
                                    </p:anim>
                                    <p:animEffect transition="in" filter="fade">
                                      <p:cBhvr>
                                        <p:cTn id="1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814054" y="2167121"/>
            <a:ext cx="8631264" cy="700576"/>
          </a:xfrm>
          <a:prstGeom prst="rect">
            <a:avLst/>
          </a:prstGeom>
        </p:spPr>
        <p:txBody>
          <a:bodyPr wrap="square">
            <a:spAutoFit/>
          </a:bodyPr>
          <a:lstStyle/>
          <a:p>
            <a:pPr algn="just">
              <a:lnSpc>
                <a:spcPct val="150000"/>
              </a:lnSpc>
            </a:pPr>
            <a:r>
              <a:rPr lang="zh-CN" altLang="en-US" sz="1400" dirty="0">
                <a:solidFill>
                  <a:srgbClr val="24956F"/>
                </a:solidFill>
                <a:latin typeface="微软雅黑" panose="020B0503020204020204" pitchFamily="34" charset="-122"/>
                <a:ea typeface="微软雅黑" panose="020B0503020204020204" pitchFamily="34" charset="-122"/>
              </a:rPr>
              <a:t>又叫春游。古时叫探春、寻春等。四月清明，春回大地，自然界到处呈现一派生机勃勃的景象，正是郊游的大好时光。中国民间长期保持着清明踏青的习惯。</a:t>
            </a:r>
            <a:endParaRPr lang="zh-CN" altLang="en-US" sz="1400" dirty="0">
              <a:solidFill>
                <a:srgbClr val="24956F"/>
              </a:solidFill>
              <a:latin typeface="微软雅黑" panose="020B0503020204020204" pitchFamily="34" charset="-122"/>
              <a:ea typeface="微软雅黑" panose="020B0503020204020204" pitchFamily="34" charset="-122"/>
            </a:endParaRPr>
          </a:p>
        </p:txBody>
      </p:sp>
      <p:sp>
        <p:nvSpPr>
          <p:cNvPr id="13" name="矩形 12"/>
          <p:cNvSpPr/>
          <p:nvPr/>
        </p:nvSpPr>
        <p:spPr>
          <a:xfrm>
            <a:off x="1857375" y="3382645"/>
            <a:ext cx="8525510" cy="737235"/>
          </a:xfrm>
          <a:prstGeom prst="rect">
            <a:avLst/>
          </a:prstGeom>
        </p:spPr>
        <p:txBody>
          <a:bodyPr wrap="square">
            <a:spAutoFit/>
          </a:bodyPr>
          <a:lstStyle/>
          <a:p>
            <a:pPr>
              <a:lnSpc>
                <a:spcPct val="150000"/>
              </a:lnSpc>
            </a:pPr>
            <a:r>
              <a:rPr lang="zh-CN" altLang="en-US" sz="1400" dirty="0">
                <a:solidFill>
                  <a:srgbClr val="24956F"/>
                </a:solidFill>
                <a:latin typeface="微软雅黑" panose="020B0503020204020204" pitchFamily="34" charset="-122"/>
                <a:ea typeface="微软雅黑" panose="020B0503020204020204" pitchFamily="34" charset="-122"/>
              </a:rPr>
              <a:t>清明前后，春阳照临，春雨飞洒，种植树苗成活率高，成长快。因此，自古以来，中国就有清明植树的习惯。有人还把清明节叫作“植树节”。植树风俗一直流传至今。</a:t>
            </a:r>
            <a:endParaRPr lang="zh-CN" altLang="en-US" sz="1400" spc="300" dirty="0">
              <a:solidFill>
                <a:srgbClr val="24956F"/>
              </a:solidFill>
              <a:latin typeface="微软雅黑" panose="020B0503020204020204" pitchFamily="34" charset="-122"/>
              <a:ea typeface="微软雅黑" panose="020B0503020204020204" pitchFamily="34" charset="-122"/>
            </a:endParaRPr>
          </a:p>
        </p:txBody>
      </p:sp>
      <p:sp>
        <p:nvSpPr>
          <p:cNvPr id="26" name="矩形 25"/>
          <p:cNvSpPr/>
          <p:nvPr/>
        </p:nvSpPr>
        <p:spPr>
          <a:xfrm>
            <a:off x="5045185" y="582754"/>
            <a:ext cx="3147874" cy="645160"/>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857375" y="719455"/>
            <a:ext cx="8282940" cy="371475"/>
            <a:chOff x="2038579" y="535534"/>
            <a:chExt cx="8282782" cy="371475"/>
          </a:xfrm>
        </p:grpSpPr>
        <p:grpSp>
          <p:nvGrpSpPr>
            <p:cNvPr id="3" name="组合 2"/>
            <p:cNvGrpSpPr/>
            <p:nvPr/>
          </p:nvGrpSpPr>
          <p:grpSpPr>
            <a:xfrm>
              <a:off x="2038579" y="535534"/>
              <a:ext cx="2807495" cy="371475"/>
              <a:chOff x="2059780" y="357188"/>
              <a:chExt cx="2807495" cy="371475"/>
            </a:xfrm>
          </p:grpSpPr>
          <p:sp>
            <p:nvSpPr>
              <p:cNvPr id="4" name="椭圆 3"/>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5" name="椭圆 4"/>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6" name="椭圆 5"/>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7" name="椭圆 6"/>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8" name="组合 7"/>
            <p:cNvGrpSpPr/>
            <p:nvPr/>
          </p:nvGrpSpPr>
          <p:grpSpPr>
            <a:xfrm flipH="1">
              <a:off x="7513866" y="535534"/>
              <a:ext cx="2807495" cy="371475"/>
              <a:chOff x="6837591" y="1618235"/>
              <a:chExt cx="2807495" cy="371475"/>
            </a:xfrm>
          </p:grpSpPr>
          <p:sp>
            <p:nvSpPr>
              <p:cNvPr id="9" name="椭圆 8"/>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9" name="椭圆 28"/>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0" name="椭圆 29"/>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31" name="椭圆 30"/>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6334125" y="2783205"/>
            <a:ext cx="4951730" cy="1706880"/>
          </a:xfrm>
          <a:prstGeom prst="rect">
            <a:avLst/>
          </a:prstGeom>
        </p:spPr>
        <p:txBody>
          <a:bodyPr wrap="square">
            <a:spAutoFit/>
          </a:bodyPr>
          <a:lstStyle/>
          <a:p>
            <a:pPr>
              <a:lnSpc>
                <a:spcPct val="150000"/>
              </a:lnSpc>
            </a:pPr>
            <a:r>
              <a:rPr lang="zh-CN" altLang="en-US" sz="1400" dirty="0">
                <a:solidFill>
                  <a:srgbClr val="24956F"/>
                </a:solidFill>
                <a:latin typeface="微软雅黑" panose="020B0503020204020204" pitchFamily="34" charset="-122"/>
                <a:ea typeface="微软雅黑" panose="020B0503020204020204" pitchFamily="34" charset="-122"/>
              </a:rPr>
              <a:t>放风筝也是清明时节人们所喜爱的活动。每逢清明时节，人们不仅白天放，夜间也放。夜里在风筝下或风稳拉线上挂上一串串彩色的小灯笼，像闪烁的明星，被称为“神灯”。过去，有的人把风筝放上蓝天后，便剪断牵线，任凭清风把它们送往天涯海角，据说这样能除病消灾，给自己带来好运。</a:t>
            </a:r>
            <a:endParaRPr lang="zh-CN" altLang="en-US" sz="1400" dirty="0">
              <a:solidFill>
                <a:srgbClr val="24956F"/>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6664006" y="2010405"/>
            <a:ext cx="3354344" cy="457630"/>
            <a:chOff x="5411042" y="3042201"/>
            <a:chExt cx="3354344" cy="457630"/>
          </a:xfrm>
        </p:grpSpPr>
        <p:pic>
          <p:nvPicPr>
            <p:cNvPr id="25" name="图片 24"/>
            <p:cNvPicPr>
              <a:picLocks noChangeAspect="1"/>
            </p:cNvPicPr>
            <p:nvPr/>
          </p:nvPicPr>
          <p:blipFill>
            <a:blip r:embed="rId1">
              <a:extLst>
                <a:ext uri="{BEBA8EAE-BF5A-486C-A8C5-ECC9F3942E4B}">
                  <a14:imgProps xmlns:a14="http://schemas.microsoft.com/office/drawing/2010/main">
                    <a14:imgLayer r:embed="rId2">
                      <a14:imgEffect>
                        <a14:backgroundRemoval t="1772" b="97388" l="2872" r="97635">
                          <a14:foregroundMark x1="2872" y1="27332" x2="29814" y2="55597"/>
                          <a14:foregroundMark x1="29814" y1="55597" x2="29814" y2="55597"/>
                          <a14:foregroundMark x1="94088" y1="76399" x2="90034" y2="75187"/>
                          <a14:foregroundMark x1="65963" y1="90112" x2="77787" y2="98041"/>
                          <a14:foregroundMark x1="77787" y1="98041" x2="77703" y2="90019"/>
                          <a14:foregroundMark x1="77703" y1="90019" x2="77196" y2="89925"/>
                          <a14:foregroundMark x1="44426" y1="54478" x2="58024" y2="42444"/>
                          <a14:foregroundMark x1="76520" y1="97481" x2="77787" y2="95802"/>
                          <a14:foregroundMark x1="97128" y1="2239" x2="97635" y2="1772"/>
                        </a14:backgroundRemoval>
                      </a14:imgEffect>
                    </a14:imgLayer>
                  </a14:imgProps>
                </a:ext>
              </a:extLst>
            </a:blip>
            <a:stretch>
              <a:fillRect/>
            </a:stretch>
          </p:blipFill>
          <p:spPr>
            <a:xfrm>
              <a:off x="5411042" y="3042201"/>
              <a:ext cx="505442" cy="457630"/>
            </a:xfrm>
            <a:prstGeom prst="rect">
              <a:avLst/>
            </a:prstGeom>
          </p:spPr>
        </p:pic>
        <p:sp>
          <p:nvSpPr>
            <p:cNvPr id="26" name="文本框 25"/>
            <p:cNvSpPr txBox="1"/>
            <p:nvPr/>
          </p:nvSpPr>
          <p:spPr>
            <a:xfrm>
              <a:off x="5945983" y="3086350"/>
              <a:ext cx="2819403" cy="369332"/>
            </a:xfrm>
            <a:prstGeom prst="rect">
              <a:avLst/>
            </a:prstGeom>
            <a:noFill/>
          </p:spPr>
          <p:txBody>
            <a:bodyPr wrap="square" rtlCol="0">
              <a:spAutoFit/>
            </a:bodyPr>
            <a:lstStyle/>
            <a:p>
              <a:r>
                <a:rPr lang="zh-CN" altLang="en-US" b="1" dirty="0">
                  <a:solidFill>
                    <a:srgbClr val="24956F"/>
                  </a:solidFill>
                  <a:latin typeface="微软雅黑" panose="020B0503020204020204" pitchFamily="34" charset="-122"/>
                  <a:ea typeface="微软雅黑" panose="020B0503020204020204" pitchFamily="34" charset="-122"/>
                </a:rPr>
                <a:t>放风筝</a:t>
              </a:r>
              <a:endParaRPr lang="zh-CN" altLang="en-US" b="1" spc="600" dirty="0">
                <a:solidFill>
                  <a:srgbClr val="24956F"/>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4974065" y="502744"/>
            <a:ext cx="3147874" cy="645160"/>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pic>
        <p:nvPicPr>
          <p:cNvPr id="2054" name="Picture 6" descr="https://timgsa.baidu.com/timg?image&amp;quality=80&amp;size=b9999_10000&amp;sec=1520490202266&amp;di=a4dbcccc164ee9831c601dcb01874e9d&amp;imgtype=0&amp;src=http%3A%2F%2Fimgsrc.baidu.com%2Fimgad%2Fpic%2Fitem%2Fa8014c086e061d951075f91070f40ad162d9cae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499870" y="2224405"/>
            <a:ext cx="4166235" cy="2482215"/>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857375" y="719455"/>
            <a:ext cx="8282940" cy="371475"/>
            <a:chOff x="2038579" y="535534"/>
            <a:chExt cx="8282782" cy="371475"/>
          </a:xfrm>
        </p:grpSpPr>
        <p:grpSp>
          <p:nvGrpSpPr>
            <p:cNvPr id="22" name="组合 21"/>
            <p:cNvGrpSpPr/>
            <p:nvPr/>
          </p:nvGrpSpPr>
          <p:grpSpPr>
            <a:xfrm>
              <a:off x="2038579" y="535534"/>
              <a:ext cx="2807495" cy="371475"/>
              <a:chOff x="2059780" y="357188"/>
              <a:chExt cx="2807495" cy="371475"/>
            </a:xfrm>
          </p:grpSpPr>
          <p:sp>
            <p:nvSpPr>
              <p:cNvPr id="2" name="椭圆 1"/>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 name="椭圆 2"/>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4" name="椭圆 3"/>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5" name="椭圆 4"/>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6" name="组合 5"/>
            <p:cNvGrpSpPr/>
            <p:nvPr/>
          </p:nvGrpSpPr>
          <p:grpSpPr>
            <a:xfrm flipH="1">
              <a:off x="7513866" y="535534"/>
              <a:ext cx="2807495" cy="371475"/>
              <a:chOff x="6837591" y="1618235"/>
              <a:chExt cx="2807495" cy="371475"/>
            </a:xfrm>
          </p:grpSpPr>
          <p:sp>
            <p:nvSpPr>
              <p:cNvPr id="7" name="椭圆 6"/>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8" name="椭圆 7"/>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9" name="椭圆 8"/>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10" name="椭圆 9"/>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ircle(in)">
                                      <p:cBhvr>
                                        <p:cTn id="7" dur="2000"/>
                                        <p:tgtEl>
                                          <p:spTgt spid="2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circle(in)">
                                      <p:cBhvr>
                                        <p:cTn id="10"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300071" y="2036917"/>
            <a:ext cx="3087330" cy="2182761"/>
            <a:chOff x="3215148" y="1976284"/>
            <a:chExt cx="3087330" cy="2182761"/>
          </a:xfrm>
          <a:solidFill>
            <a:schemeClr val="accent5">
              <a:lumMod val="50000"/>
            </a:schemeClr>
          </a:solidFill>
        </p:grpSpPr>
        <p:sp>
          <p:nvSpPr>
            <p:cNvPr id="22" name="椭圆 21"/>
            <p:cNvSpPr/>
            <p:nvPr/>
          </p:nvSpPr>
          <p:spPr>
            <a:xfrm>
              <a:off x="3215148" y="1976284"/>
              <a:ext cx="2251587" cy="2182761"/>
            </a:xfrm>
            <a:prstGeom prst="ellipse">
              <a:avLst/>
            </a:prstGeom>
            <a:solidFill>
              <a:srgbClr val="249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559278" y="2136640"/>
              <a:ext cx="2743200" cy="1862048"/>
            </a:xfrm>
            <a:prstGeom prst="rect">
              <a:avLst/>
            </a:prstGeom>
            <a:noFill/>
          </p:spPr>
          <p:txBody>
            <a:bodyPr wrap="square" rtlCol="0">
              <a:spAutoFit/>
            </a:bodyPr>
            <a:lstStyle/>
            <a:p>
              <a:r>
                <a:rPr lang="zh-CN" altLang="en-US" sz="11500" dirty="0">
                  <a:solidFill>
                    <a:schemeClr val="bg1"/>
                  </a:solidFill>
                  <a:latin typeface="微软雅黑" panose="020B0503020204020204" pitchFamily="34" charset="-122"/>
                  <a:ea typeface="微软雅黑" panose="020B0503020204020204" pitchFamily="34" charset="-122"/>
                </a:rPr>
                <a:t>叁</a:t>
              </a:r>
              <a:endParaRPr lang="zh-CN" altLang="en-US" sz="11500" dirty="0">
                <a:solidFill>
                  <a:schemeClr val="bg1"/>
                </a:solidFill>
                <a:latin typeface="微软雅黑" panose="020B0503020204020204" pitchFamily="34" charset="-122"/>
                <a:ea typeface="微软雅黑" panose="020B0503020204020204" pitchFamily="34" charset="-122"/>
              </a:endParaRPr>
            </a:p>
          </p:txBody>
        </p:sp>
      </p:grpSp>
      <p:sp>
        <p:nvSpPr>
          <p:cNvPr id="42" name="文本框 41"/>
          <p:cNvSpPr txBox="1"/>
          <p:nvPr/>
        </p:nvSpPr>
        <p:spPr>
          <a:xfrm>
            <a:off x="6128159" y="3352080"/>
            <a:ext cx="3963056" cy="706755"/>
          </a:xfrm>
          <a:prstGeom prst="rect">
            <a:avLst/>
          </a:prstGeom>
          <a:noFill/>
        </p:spPr>
        <p:txBody>
          <a:bodyPr vert="horz" wrap="square" rtlCol="0">
            <a:spAutoFit/>
          </a:bodyPr>
          <a:lstStyle/>
          <a:p>
            <a:r>
              <a:rPr lang="zh-CN" altLang="en-US" sz="4000" b="1" spc="600" dirty="0">
                <a:solidFill>
                  <a:srgbClr val="24956F"/>
                </a:solidFill>
                <a:latin typeface="微软雅黑" panose="020B0503020204020204" pitchFamily="34" charset="-122"/>
                <a:ea typeface="微软雅黑" panose="020B0503020204020204" pitchFamily="34" charset="-122"/>
              </a:rPr>
              <a:t>清明节的食物</a:t>
            </a:r>
            <a:endParaRPr lang="zh-CN" altLang="en-US" sz="4000" b="1" spc="600" dirty="0">
              <a:solidFill>
                <a:srgbClr val="24956F"/>
              </a:solidFill>
              <a:latin typeface="微软雅黑" panose="020B0503020204020204" pitchFamily="34" charset="-122"/>
              <a:ea typeface="微软雅黑" panose="020B0503020204020204" pitchFamily="34" charset="-122"/>
            </a:endParaRPr>
          </a:p>
        </p:txBody>
      </p:sp>
      <p:pic>
        <p:nvPicPr>
          <p:cNvPr id="43" name="图片 42"/>
          <p:cNvPicPr>
            <a:picLocks noChangeAspect="1"/>
          </p:cNvPicPr>
          <p:nvPr/>
        </p:nvPicPr>
        <p:blipFill>
          <a:blip r:embed="rId1">
            <a:extLst>
              <a:ext uri="{BEBA8EAE-BF5A-486C-A8C5-ECC9F3942E4B}">
                <a14:imgProps xmlns:a14="http://schemas.microsoft.com/office/drawing/2010/main">
                  <a14:imgLayer r:embed="rId2">
                    <a14:imgEffect>
                      <a14:backgroundRemoval t="1772" b="97388" l="2872" r="97635">
                        <a14:foregroundMark x1="2872" y1="27332" x2="29814" y2="55597"/>
                        <a14:foregroundMark x1="29814" y1="55597" x2="29814" y2="55597"/>
                        <a14:foregroundMark x1="94088" y1="76399" x2="90034" y2="75187"/>
                        <a14:foregroundMark x1="65963" y1="90112" x2="77787" y2="98041"/>
                        <a14:foregroundMark x1="77787" y1="98041" x2="77703" y2="90019"/>
                        <a14:foregroundMark x1="77703" y1="90019" x2="77196" y2="89925"/>
                        <a14:foregroundMark x1="44426" y1="54478" x2="58024" y2="42444"/>
                        <a14:foregroundMark x1="76520" y1="97481" x2="77787" y2="95802"/>
                        <a14:foregroundMark x1="97128" y1="2239" x2="97635" y2="1772"/>
                      </a14:backgroundRemoval>
                    </a14:imgEffect>
                  </a14:imgLayer>
                </a14:imgProps>
              </a:ext>
            </a:extLst>
          </a:blip>
          <a:stretch>
            <a:fillRect/>
          </a:stretch>
        </p:blipFill>
        <p:spPr>
          <a:xfrm>
            <a:off x="5331552" y="2098549"/>
            <a:ext cx="1128471" cy="1021724"/>
          </a:xfrm>
          <a:prstGeom prst="rect">
            <a:avLst/>
          </a:prstGeom>
        </p:spPr>
      </p:pic>
      <p:pic>
        <p:nvPicPr>
          <p:cNvPr id="5" name="图片 4" descr="小船"/>
          <p:cNvPicPr>
            <a:picLocks noChangeAspect="1"/>
          </p:cNvPicPr>
          <p:nvPr/>
        </p:nvPicPr>
        <p:blipFill>
          <a:blip r:embed="rId3"/>
          <a:stretch>
            <a:fillRect/>
          </a:stretch>
        </p:blipFill>
        <p:spPr>
          <a:xfrm>
            <a:off x="3311525" y="5662930"/>
            <a:ext cx="1432560" cy="739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53" presetClass="entr" presetSubtype="16"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animEffect transition="in" filter="fade">
                                      <p:cBhvr>
                                        <p:cTn id="1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208686" y="1637034"/>
            <a:ext cx="9545173" cy="1384995"/>
          </a:xfrm>
          <a:prstGeom prst="rect">
            <a:avLst/>
          </a:prstGeom>
        </p:spPr>
        <p:txBody>
          <a:bodyPr wrap="square">
            <a:spAutoFit/>
          </a:bodyPr>
          <a:lstStyle/>
          <a:p>
            <a:pPr algn="just">
              <a:lnSpc>
                <a:spcPct val="150000"/>
              </a:lnSpc>
            </a:pPr>
            <a:r>
              <a:rPr lang="zh-CN" altLang="en-US" sz="1400" dirty="0">
                <a:solidFill>
                  <a:srgbClr val="24956F"/>
                </a:solidFill>
                <a:latin typeface="微软雅黑" panose="020B0503020204020204" pitchFamily="34" charset="-122"/>
                <a:ea typeface="微软雅黑" panose="020B0503020204020204" pitchFamily="34" charset="-122"/>
              </a:rPr>
              <a:t>很多地方在完成祭祀仪式后，将祭祀食品分吃。晋南人过清明时，习惯用白面蒸大馍，中间夹有核桃、枣儿、豆子，外面盘成龙形，龙身中间扎一个鸡蛋，名为“子福”。要蒸一个很大的总“子福”，象征全家团圆幸福。上坟时，将总“子福”献给祖灵，扫墓完毕后全家分食之。上海旧俗，用柳条将祭祀用过的蒸糕饼团贯穿起来，晾干后存放着，到立夏那天，将之油煎，给小孩吃，据说吃了以后不得疰夏病。</a:t>
            </a:r>
            <a:endParaRPr lang="zh-CN" altLang="en-US" sz="1400" spc="300" dirty="0">
              <a:solidFill>
                <a:srgbClr val="24956F"/>
              </a:solidFill>
              <a:latin typeface="微软雅黑" panose="020B0503020204020204" pitchFamily="34" charset="-122"/>
              <a:ea typeface="微软雅黑" panose="020B0503020204020204" pitchFamily="34" charset="-122"/>
            </a:endParaRPr>
          </a:p>
        </p:txBody>
      </p:sp>
      <p:sp>
        <p:nvSpPr>
          <p:cNvPr id="12" name="矩形 11"/>
          <p:cNvSpPr/>
          <p:nvPr/>
        </p:nvSpPr>
        <p:spPr>
          <a:xfrm>
            <a:off x="1208686" y="4605189"/>
            <a:ext cx="9545172" cy="1384995"/>
          </a:xfrm>
          <a:prstGeom prst="rect">
            <a:avLst/>
          </a:prstGeom>
        </p:spPr>
        <p:txBody>
          <a:bodyPr wrap="square">
            <a:spAutoFit/>
          </a:bodyPr>
          <a:lstStyle/>
          <a:p>
            <a:pPr algn="just">
              <a:lnSpc>
                <a:spcPct val="150000"/>
              </a:lnSpc>
            </a:pPr>
            <a:r>
              <a:rPr lang="zh-CN" altLang="en-US" sz="1400" dirty="0">
                <a:solidFill>
                  <a:srgbClr val="24956F"/>
                </a:solidFill>
                <a:latin typeface="微软雅黑" panose="020B0503020204020204" pitchFamily="34" charset="-122"/>
                <a:ea typeface="微软雅黑" panose="020B0503020204020204" pitchFamily="34" charset="-122"/>
              </a:rPr>
              <a:t>部分地区清明节时有吃青团的风俗，青团又称清明饼、棉菜馍糍、茨壳粿、清明粑、艾叶粑粑、艾糍、清明果、菠菠粿、清明粿、艾叶糍粑、艾粄、艾草糕、清明团子、暖菇包等等。将雀麦草汁和糯米一起舂合，使青汁和米粉相互融合，然后包上豆沙、枣泥等馅料，用芦叶垫底，放到蒸笼内。蒸熟出笼的青团色泽鲜绿，香气扑鼻，是本地清明节最有特色的节令食品。上海也有的人家清明节爱吃桃花粥，在扫墓和家宴上爱用刀鱼。</a:t>
            </a:r>
            <a:endParaRPr lang="zh-CN" altLang="en-US" sz="1400" dirty="0">
              <a:solidFill>
                <a:srgbClr val="24956F"/>
              </a:solidFill>
              <a:latin typeface="微软雅黑" panose="020B0503020204020204" pitchFamily="34" charset="-122"/>
              <a:ea typeface="微软雅黑" panose="020B0503020204020204" pitchFamily="34" charset="-122"/>
            </a:endParaRPr>
          </a:p>
        </p:txBody>
      </p:sp>
      <p:sp>
        <p:nvSpPr>
          <p:cNvPr id="13" name="矩形 12"/>
          <p:cNvSpPr/>
          <p:nvPr/>
        </p:nvSpPr>
        <p:spPr>
          <a:xfrm>
            <a:off x="1208685" y="3123632"/>
            <a:ext cx="9545173" cy="1384995"/>
          </a:xfrm>
          <a:prstGeom prst="rect">
            <a:avLst/>
          </a:prstGeom>
        </p:spPr>
        <p:txBody>
          <a:bodyPr wrap="square">
            <a:spAutoFit/>
          </a:bodyPr>
          <a:lstStyle/>
          <a:p>
            <a:pPr algn="just">
              <a:lnSpc>
                <a:spcPct val="150000"/>
              </a:lnSpc>
            </a:pPr>
            <a:r>
              <a:rPr lang="zh-CN" altLang="en-US" sz="1400" dirty="0">
                <a:solidFill>
                  <a:srgbClr val="24956F"/>
                </a:solidFill>
                <a:latin typeface="微软雅黑" panose="020B0503020204020204" pitchFamily="34" charset="-122"/>
                <a:ea typeface="微软雅黑" panose="020B0503020204020204" pitchFamily="34" charset="-122"/>
              </a:rPr>
              <a:t>清明节这天，还要办社酒。同一宗祠的人家在一起聚餐。没有宗祠的人家，一般同一高祖下各房子孙们在一起聚餐。社酒的菜肴，荤以鱼肉为主，素以豆腐青菜为主，酒以家酿甜白酒为主。浙江桐乡河山镇有“清明大似年”的说法，清明夜重视全家团圆吃晚餐，饭桌上少不了这样几个传统菜：炒螺蛳、糯米嵌藕、发芽豆、马兰头等。这几样菜都跟养蚕有关。</a:t>
            </a:r>
            <a:endParaRPr lang="zh-CN" altLang="en-US" sz="1400" spc="300" dirty="0">
              <a:solidFill>
                <a:srgbClr val="24956F"/>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1">
            <a:extLst>
              <a:ext uri="{BEBA8EAE-BF5A-486C-A8C5-ECC9F3942E4B}">
                <a14:imgProps xmlns:a14="http://schemas.microsoft.com/office/drawing/2010/main">
                  <a14:imgLayer r:embed="rId2">
                    <a14:imgEffect>
                      <a14:backgroundRemoval t="1772" b="97388" l="2872" r="97635">
                        <a14:foregroundMark x1="2872" y1="27332" x2="29814" y2="55597"/>
                        <a14:foregroundMark x1="29814" y1="55597" x2="29814" y2="55597"/>
                        <a14:foregroundMark x1="94088" y1="76399" x2="90034" y2="75187"/>
                        <a14:foregroundMark x1="65963" y1="90112" x2="77787" y2="98041"/>
                        <a14:foregroundMark x1="77787" y1="98041" x2="77703" y2="90019"/>
                        <a14:foregroundMark x1="77703" y1="90019" x2="77196" y2="89925"/>
                        <a14:foregroundMark x1="44426" y1="54478" x2="58024" y2="42444"/>
                        <a14:foregroundMark x1="76520" y1="97481" x2="77787" y2="95802"/>
                        <a14:foregroundMark x1="97128" y1="2239" x2="97635" y2="1772"/>
                      </a14:backgroundRemoval>
                    </a14:imgEffect>
                  </a14:imgLayer>
                </a14:imgProps>
              </a:ext>
            </a:extLst>
          </a:blip>
          <a:stretch>
            <a:fillRect/>
          </a:stretch>
        </p:blipFill>
        <p:spPr>
          <a:xfrm>
            <a:off x="1208686" y="633765"/>
            <a:ext cx="1128471" cy="1021724"/>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10015" y="551909"/>
            <a:ext cx="3627204" cy="1148311"/>
          </a:xfrm>
          <a:prstGeom prst="rect">
            <a:avLst/>
          </a:prstGeom>
        </p:spPr>
      </p:pic>
      <p:sp>
        <p:nvSpPr>
          <p:cNvPr id="24" name="矩形 23"/>
          <p:cNvSpPr/>
          <p:nvPr/>
        </p:nvSpPr>
        <p:spPr>
          <a:xfrm>
            <a:off x="4958825" y="502744"/>
            <a:ext cx="3147874" cy="646331"/>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a:t>
            </a:r>
            <a:r>
              <a:rPr lang="en-US" altLang="zh-CN" sz="3600" b="1" dirty="0">
                <a:solidFill>
                  <a:srgbClr val="24956F"/>
                </a:solidFill>
                <a:latin typeface="微软雅黑" panose="020B0503020204020204" pitchFamily="34" charset="-122"/>
                <a:ea typeface="微软雅黑" panose="020B0503020204020204" pitchFamily="34" charset="-122"/>
              </a:rPr>
              <a:t>  </a:t>
            </a:r>
            <a:r>
              <a:rPr lang="zh-CN" altLang="en-US" sz="3600" b="1" dirty="0">
                <a:solidFill>
                  <a:srgbClr val="24956F"/>
                </a:solidFill>
                <a:latin typeface="微软雅黑" panose="020B0503020204020204" pitchFamily="34" charset="-122"/>
                <a:ea typeface="微软雅黑" panose="020B0503020204020204" pitchFamily="34" charset="-122"/>
              </a:rPr>
              <a:t>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857375" y="719455"/>
            <a:ext cx="8282940" cy="371475"/>
            <a:chOff x="2038579" y="535534"/>
            <a:chExt cx="8282782" cy="371475"/>
          </a:xfrm>
        </p:grpSpPr>
        <p:grpSp>
          <p:nvGrpSpPr>
            <p:cNvPr id="3" name="组合 2"/>
            <p:cNvGrpSpPr/>
            <p:nvPr/>
          </p:nvGrpSpPr>
          <p:grpSpPr>
            <a:xfrm>
              <a:off x="2038579" y="535534"/>
              <a:ext cx="2807495" cy="371475"/>
              <a:chOff x="2059780" y="357188"/>
              <a:chExt cx="2807495" cy="371475"/>
            </a:xfrm>
          </p:grpSpPr>
          <p:sp>
            <p:nvSpPr>
              <p:cNvPr id="4" name="椭圆 3"/>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5" name="椭圆 4"/>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6" name="椭圆 5"/>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7" name="椭圆 6"/>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27" name="组合 26"/>
            <p:cNvGrpSpPr/>
            <p:nvPr/>
          </p:nvGrpSpPr>
          <p:grpSpPr>
            <a:xfrm flipH="1">
              <a:off x="7513866" y="535534"/>
              <a:ext cx="2807495" cy="371475"/>
              <a:chOff x="6837591" y="1618235"/>
              <a:chExt cx="2807495" cy="371475"/>
            </a:xfrm>
          </p:grpSpPr>
          <p:sp>
            <p:nvSpPr>
              <p:cNvPr id="28" name="椭圆 27"/>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9" name="椭圆 28"/>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0" name="椭圆 29"/>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31" name="椭圆 30"/>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500"/>
                                        <p:tgtEl>
                                          <p:spTgt spid="12"/>
                                        </p:tgtEl>
                                      </p:cBhvr>
                                    </p:animEffect>
                                  </p:childTnLst>
                                </p:cTn>
                              </p:par>
                              <p:par>
                                <p:cTn id="14" presetID="14" presetClass="entr" presetSubtype="1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https://timgsa.baidu.com/timg?image&amp;quality=80&amp;size=b9999_10000&amp;sec=1520490732928&amp;di=294302e4ec83348382d52850623177c8&amp;imgtype=0&amp;src=http%3A%2F%2Fimgbdb2.bendibao.com%2Fshbdb%2F20172%2F22%2F2017222090535_7681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61780" y="2053557"/>
            <a:ext cx="5238750" cy="3419475"/>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5948516" y="2856270"/>
            <a:ext cx="4434351" cy="1814051"/>
          </a:xfrm>
          <a:prstGeom prst="rect">
            <a:avLst/>
          </a:prstGeom>
          <a:solidFill>
            <a:srgbClr val="249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082287" y="3161719"/>
            <a:ext cx="738664" cy="1203152"/>
          </a:xfrm>
          <a:prstGeom prst="rect">
            <a:avLst/>
          </a:prstGeom>
        </p:spPr>
        <p:txBody>
          <a:bodyPr vert="eaVert" wrap="square">
            <a:spAutoFit/>
          </a:bodyPr>
          <a:lstStyle/>
          <a:p>
            <a:r>
              <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青 团</a:t>
            </a:r>
            <a:endPar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矩形 13"/>
          <p:cNvSpPr/>
          <p:nvPr/>
        </p:nvSpPr>
        <p:spPr>
          <a:xfrm>
            <a:off x="7018749" y="3107604"/>
            <a:ext cx="2848039" cy="1257267"/>
          </a:xfrm>
          <a:prstGeom prst="rect">
            <a:avLst/>
          </a:prstGeom>
        </p:spPr>
        <p:txBody>
          <a:bodyPr wrap="square">
            <a:spAutoFit/>
          </a:bodyPr>
          <a:lstStyle/>
          <a:p>
            <a:pPr algn="just">
              <a:lnSpc>
                <a:spcPct val="150000"/>
              </a:lnSpc>
            </a:pPr>
            <a:r>
              <a:rPr lang="zh-CN" altLang="en-US" sz="1300" dirty="0">
                <a:solidFill>
                  <a:schemeClr val="bg1"/>
                </a:solidFill>
                <a:latin typeface="微软雅黑" panose="020B0503020204020204" pitchFamily="34" charset="-122"/>
                <a:ea typeface="微软雅黑" panose="020B0503020204020204" pitchFamily="34" charset="-122"/>
              </a:rPr>
              <a:t>青团是江南地区一带的传统特色小吃，青色，用艾草的汁拌进糯米粉里，再包裹进豆沙馅儿或者莲蓉，不甜不腻，带有清淡却悠长的青草香气。</a:t>
            </a:r>
            <a:endParaRPr lang="zh-CN" altLang="en-US" sz="1300" spc="3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4958825" y="502744"/>
            <a:ext cx="3147874" cy="645160"/>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857375" y="719455"/>
            <a:ext cx="8282940" cy="371475"/>
            <a:chOff x="2038579" y="535534"/>
            <a:chExt cx="8282782" cy="371475"/>
          </a:xfrm>
        </p:grpSpPr>
        <p:grpSp>
          <p:nvGrpSpPr>
            <p:cNvPr id="3" name="组合 2"/>
            <p:cNvGrpSpPr/>
            <p:nvPr/>
          </p:nvGrpSpPr>
          <p:grpSpPr>
            <a:xfrm>
              <a:off x="2038579" y="535534"/>
              <a:ext cx="2807495" cy="371475"/>
              <a:chOff x="2059780" y="357188"/>
              <a:chExt cx="2807495" cy="371475"/>
            </a:xfrm>
          </p:grpSpPr>
          <p:sp>
            <p:nvSpPr>
              <p:cNvPr id="4" name="椭圆 3"/>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5" name="椭圆 4"/>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6" name="椭圆 5"/>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7" name="椭圆 6"/>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8" name="组合 7"/>
            <p:cNvGrpSpPr/>
            <p:nvPr/>
          </p:nvGrpSpPr>
          <p:grpSpPr>
            <a:xfrm flipH="1">
              <a:off x="7513866" y="535534"/>
              <a:ext cx="2807495" cy="371475"/>
              <a:chOff x="6837591" y="1618235"/>
              <a:chExt cx="2807495" cy="371475"/>
            </a:xfrm>
          </p:grpSpPr>
          <p:sp>
            <p:nvSpPr>
              <p:cNvPr id="28" name="椭圆 27"/>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9" name="椭圆 28"/>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0" name="椭圆 29"/>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31" name="椭圆 30"/>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style.rotation</p:attrName>
                                        </p:attrNameLst>
                                      </p:cBhvr>
                                      <p:tavLst>
                                        <p:tav tm="0">
                                          <p:val>
                                            <p:fltVal val="90"/>
                                          </p:val>
                                        </p:tav>
                                        <p:tav tm="100000">
                                          <p:val>
                                            <p:fltVal val="0"/>
                                          </p:val>
                                        </p:tav>
                                      </p:tavLst>
                                    </p:anim>
                                    <p:animEffect transition="in" filter="fade">
                                      <p:cBhvr>
                                        <p:cTn id="16" dur="1000"/>
                                        <p:tgtEl>
                                          <p:spTgt spid="1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fltVal val="0"/>
                                          </p:val>
                                        </p:tav>
                                        <p:tav tm="100000">
                                          <p:val>
                                            <p:strVal val="#ppt_w"/>
                                          </p:val>
                                        </p:tav>
                                      </p:tavLst>
                                    </p:anim>
                                    <p:anim calcmode="lin" valueType="num">
                                      <p:cBhvr>
                                        <p:cTn id="20" dur="1000" fill="hold"/>
                                        <p:tgtEl>
                                          <p:spTgt spid="14"/>
                                        </p:tgtEl>
                                        <p:attrNameLst>
                                          <p:attrName>ppt_h</p:attrName>
                                        </p:attrNameLst>
                                      </p:cBhvr>
                                      <p:tavLst>
                                        <p:tav tm="0">
                                          <p:val>
                                            <p:fltVal val="0"/>
                                          </p:val>
                                        </p:tav>
                                        <p:tav tm="100000">
                                          <p:val>
                                            <p:strVal val="#ppt_h"/>
                                          </p:val>
                                        </p:tav>
                                      </p:tavLst>
                                    </p:anim>
                                    <p:anim calcmode="lin" valueType="num">
                                      <p:cBhvr>
                                        <p:cTn id="21" dur="1000" fill="hold"/>
                                        <p:tgtEl>
                                          <p:spTgt spid="14"/>
                                        </p:tgtEl>
                                        <p:attrNameLst>
                                          <p:attrName>style.rotation</p:attrName>
                                        </p:attrNameLst>
                                      </p:cBhvr>
                                      <p:tavLst>
                                        <p:tav tm="0">
                                          <p:val>
                                            <p:fltVal val="90"/>
                                          </p:val>
                                        </p:tav>
                                        <p:tav tm="100000">
                                          <p:val>
                                            <p:fltVal val="0"/>
                                          </p:val>
                                        </p:tav>
                                      </p:tavLst>
                                    </p:anim>
                                    <p:animEffect transition="in" filter="fade">
                                      <p:cBhvr>
                                        <p:cTn id="2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617345" y="1543685"/>
            <a:ext cx="8499475" cy="1060450"/>
          </a:xfrm>
          <a:prstGeom prst="rect">
            <a:avLst/>
          </a:prstGeom>
        </p:spPr>
        <p:txBody>
          <a:bodyPr wrap="square">
            <a:spAutoFit/>
          </a:bodyPr>
          <a:lstStyle/>
          <a:p>
            <a:pPr algn="just">
              <a:lnSpc>
                <a:spcPct val="150000"/>
              </a:lnSpc>
            </a:pPr>
            <a:r>
              <a:rPr lang="zh-CN" altLang="en-US" sz="1400" spc="300" dirty="0">
                <a:solidFill>
                  <a:srgbClr val="24956F"/>
                </a:solidFill>
                <a:latin typeface="微软雅黑" panose="020B0503020204020204" pitchFamily="34" charset="-122"/>
                <a:ea typeface="微软雅黑" panose="020B0503020204020204" pitchFamily="34" charset="-122"/>
              </a:rPr>
              <a:t>清明节又叫踏青节，在仲春与暮春之交，也就是冬至后的第</a:t>
            </a:r>
            <a:r>
              <a:rPr lang="en-US" altLang="zh-CN" sz="1400" spc="300" dirty="0">
                <a:solidFill>
                  <a:srgbClr val="24956F"/>
                </a:solidFill>
                <a:latin typeface="微软雅黑" panose="020B0503020204020204" pitchFamily="34" charset="-122"/>
                <a:ea typeface="微软雅黑" panose="020B0503020204020204" pitchFamily="34" charset="-122"/>
              </a:rPr>
              <a:t>108</a:t>
            </a:r>
            <a:r>
              <a:rPr lang="zh-CN" altLang="en-US" sz="1400" spc="300" dirty="0">
                <a:solidFill>
                  <a:srgbClr val="24956F"/>
                </a:solidFill>
                <a:latin typeface="微软雅黑" panose="020B0503020204020204" pitchFamily="34" charset="-122"/>
                <a:ea typeface="微软雅黑" panose="020B0503020204020204" pitchFamily="34" charset="-122"/>
              </a:rPr>
              <a:t>天。是中国传统节日，也是最重要的祭祀节日之一，是祭祖和扫墓的日子。中华民族传统的清明节大约始于周代，距今已有二千五百多年的历史。</a:t>
            </a:r>
            <a:endParaRPr lang="zh-CN" altLang="en-US" sz="1400" spc="300" dirty="0">
              <a:solidFill>
                <a:srgbClr val="24956F"/>
              </a:solidFill>
              <a:latin typeface="微软雅黑" panose="020B0503020204020204" pitchFamily="34" charset="-122"/>
              <a:ea typeface="微软雅黑" panose="020B0503020204020204" pitchFamily="34" charset="-122"/>
            </a:endParaRPr>
          </a:p>
        </p:txBody>
      </p:sp>
      <p:sp>
        <p:nvSpPr>
          <p:cNvPr id="24" name="矩形 23"/>
          <p:cNvSpPr/>
          <p:nvPr/>
        </p:nvSpPr>
        <p:spPr>
          <a:xfrm>
            <a:off x="1617345" y="2844800"/>
            <a:ext cx="4226560" cy="1060450"/>
          </a:xfrm>
          <a:prstGeom prst="rect">
            <a:avLst/>
          </a:prstGeom>
        </p:spPr>
        <p:txBody>
          <a:bodyPr wrap="square">
            <a:spAutoFit/>
          </a:bodyPr>
          <a:lstStyle/>
          <a:p>
            <a:pPr algn="just">
              <a:lnSpc>
                <a:spcPct val="150000"/>
              </a:lnSpc>
            </a:pPr>
            <a:r>
              <a:rPr lang="zh-CN" altLang="en-US" sz="1400" dirty="0">
                <a:solidFill>
                  <a:srgbClr val="24956F"/>
                </a:solidFill>
                <a:latin typeface="微软雅黑" panose="020B0503020204020204" pitchFamily="34" charset="-122"/>
                <a:ea typeface="微软雅黑" panose="020B0503020204020204" pitchFamily="34" charset="-122"/>
              </a:rPr>
              <a:t>山西、陕西等省汉族食品。面粉包上枣、豆、核桃等，外层放一鸡蛋，周围盘上面蛇，用蒸笼蒸熟即可。原用于清明节上坟祭祖，祈求子孙有福。</a:t>
            </a:r>
            <a:endParaRPr lang="zh-CN" altLang="en-US" sz="1400" spc="300" dirty="0">
              <a:solidFill>
                <a:srgbClr val="24956F"/>
              </a:solidFill>
              <a:latin typeface="微软雅黑" panose="020B0503020204020204" pitchFamily="34" charset="-122"/>
              <a:ea typeface="微软雅黑" panose="020B0503020204020204" pitchFamily="34" charset="-122"/>
            </a:endParaRPr>
          </a:p>
        </p:txBody>
      </p:sp>
      <p:sp>
        <p:nvSpPr>
          <p:cNvPr id="25" name="矩形 24"/>
          <p:cNvSpPr/>
          <p:nvPr/>
        </p:nvSpPr>
        <p:spPr>
          <a:xfrm>
            <a:off x="1511300" y="4260850"/>
            <a:ext cx="4549775" cy="1383665"/>
          </a:xfrm>
          <a:prstGeom prst="rect">
            <a:avLst/>
          </a:prstGeom>
        </p:spPr>
        <p:txBody>
          <a:bodyPr wrap="square">
            <a:spAutoFit/>
          </a:bodyPr>
          <a:lstStyle/>
          <a:p>
            <a:pPr algn="just">
              <a:lnSpc>
                <a:spcPct val="150000"/>
              </a:lnSpc>
            </a:pPr>
            <a:r>
              <a:rPr lang="zh-CN" altLang="en-US" sz="1400" dirty="0">
                <a:solidFill>
                  <a:srgbClr val="24956F"/>
                </a:solidFill>
                <a:latin typeface="微软雅黑" panose="020B0503020204020204" pitchFamily="34" charset="-122"/>
                <a:ea typeface="微软雅黑" panose="020B0503020204020204" pitchFamily="34" charset="-122"/>
              </a:rPr>
              <a:t>祭坟时用一个大子福，祭完后全家分吃。娘家每年都要给出嫁的女儿送一个子福。女儿初嫁的第一个清明节，娘家要特制一对子福送给女儿女婿，女儿便抱着子福到婆家祭祖、认祖宗。现已成节日食品。</a:t>
            </a:r>
            <a:endParaRPr lang="zh-CN" altLang="en-US" sz="1400" spc="300" dirty="0">
              <a:solidFill>
                <a:srgbClr val="24956F"/>
              </a:solidFill>
              <a:latin typeface="微软雅黑" panose="020B0503020204020204" pitchFamily="34" charset="-122"/>
              <a:ea typeface="微软雅黑" panose="020B0503020204020204" pitchFamily="34" charset="-122"/>
            </a:endParaRPr>
          </a:p>
        </p:txBody>
      </p:sp>
      <p:pic>
        <p:nvPicPr>
          <p:cNvPr id="12290" name="Picture 2" descr="https://timgsa.baidu.com/timg?image&amp;quality=80&amp;size=b9999_10000&amp;sec=1520490884024&amp;di=d7794bf590a19f0e83238474cd5ab0d2&amp;imgtype=0&amp;src=http%3A%2F%2Fimgsrc.baidu.com%2Fforum%2Fw%253D580%2Fsign%3Dc25ed4d164380cd7e61ea2e59144ad14%2F1a4581cb39dbb6fd2046ce470824ab18962b37d4.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47180" y="3098800"/>
            <a:ext cx="3782695" cy="2773680"/>
          </a:xfrm>
          <a:prstGeom prst="rect">
            <a:avLst/>
          </a:prstGeom>
          <a:noFill/>
          <a:extLst>
            <a:ext uri="{909E8E84-426E-40DD-AFC4-6F175D3DCCD1}">
              <a14:hiddenFill xmlns:a14="http://schemas.microsoft.com/office/drawing/2010/main">
                <a:solidFill>
                  <a:srgbClr val="FFFFFF"/>
                </a:solidFill>
              </a14:hiddenFill>
            </a:ext>
          </a:extLst>
        </p:spPr>
      </p:pic>
      <p:sp>
        <p:nvSpPr>
          <p:cNvPr id="36" name="矩形 35"/>
          <p:cNvSpPr/>
          <p:nvPr/>
        </p:nvSpPr>
        <p:spPr>
          <a:xfrm>
            <a:off x="4958825" y="502744"/>
            <a:ext cx="3147874" cy="645160"/>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857375" y="719455"/>
            <a:ext cx="8282940" cy="371475"/>
            <a:chOff x="2038579" y="535534"/>
            <a:chExt cx="8282782" cy="371475"/>
          </a:xfrm>
        </p:grpSpPr>
        <p:grpSp>
          <p:nvGrpSpPr>
            <p:cNvPr id="22" name="组合 21"/>
            <p:cNvGrpSpPr/>
            <p:nvPr/>
          </p:nvGrpSpPr>
          <p:grpSpPr>
            <a:xfrm>
              <a:off x="2038579" y="535534"/>
              <a:ext cx="2807495" cy="371475"/>
              <a:chOff x="2059780" y="357188"/>
              <a:chExt cx="2807495" cy="371475"/>
            </a:xfrm>
          </p:grpSpPr>
          <p:sp>
            <p:nvSpPr>
              <p:cNvPr id="2" name="椭圆 1"/>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 name="椭圆 2"/>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4" name="椭圆 3"/>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5" name="椭圆 4"/>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6" name="组合 5"/>
            <p:cNvGrpSpPr/>
            <p:nvPr/>
          </p:nvGrpSpPr>
          <p:grpSpPr>
            <a:xfrm flipH="1">
              <a:off x="7513866" y="535534"/>
              <a:ext cx="2807495" cy="371475"/>
              <a:chOff x="6837591" y="1618235"/>
              <a:chExt cx="2807495" cy="371475"/>
            </a:xfrm>
          </p:grpSpPr>
          <p:sp>
            <p:nvSpPr>
              <p:cNvPr id="28" name="椭圆 27"/>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7" name="椭圆 6"/>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8" name="椭圆 7"/>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9" name="椭圆 8"/>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randombar(horizontal)">
                                      <p:cBhvr>
                                        <p:cTn id="10" dur="500"/>
                                        <p:tgtEl>
                                          <p:spTgt spid="2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randombar(horizontal)">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857233" y="1685492"/>
            <a:ext cx="8568814" cy="1060450"/>
          </a:xfrm>
          <a:prstGeom prst="rect">
            <a:avLst/>
          </a:prstGeom>
        </p:spPr>
        <p:txBody>
          <a:bodyPr wrap="square">
            <a:spAutoFit/>
          </a:bodyPr>
          <a:lstStyle/>
          <a:p>
            <a:pPr algn="just">
              <a:lnSpc>
                <a:spcPct val="150000"/>
              </a:lnSpc>
            </a:pPr>
            <a:r>
              <a:rPr lang="zh-CN" altLang="en-US" sz="1400" spc="300" dirty="0">
                <a:solidFill>
                  <a:srgbClr val="24956F"/>
                </a:solidFill>
                <a:latin typeface="微软雅黑" panose="020B0503020204020204" pitchFamily="34" charset="-122"/>
                <a:ea typeface="微软雅黑" panose="020B0503020204020204" pitchFamily="34" charset="-122"/>
              </a:rPr>
              <a:t>清明节又叫踏青节，在仲春与暮春之交，也就是冬至后的第</a:t>
            </a:r>
            <a:r>
              <a:rPr lang="en-US" altLang="zh-CN" sz="1400" spc="300" dirty="0">
                <a:solidFill>
                  <a:srgbClr val="24956F"/>
                </a:solidFill>
                <a:latin typeface="微软雅黑" panose="020B0503020204020204" pitchFamily="34" charset="-122"/>
                <a:ea typeface="微软雅黑" panose="020B0503020204020204" pitchFamily="34" charset="-122"/>
              </a:rPr>
              <a:t>108</a:t>
            </a:r>
            <a:r>
              <a:rPr lang="zh-CN" altLang="en-US" sz="1400" spc="300" dirty="0">
                <a:solidFill>
                  <a:srgbClr val="24956F"/>
                </a:solidFill>
                <a:latin typeface="微软雅黑" panose="020B0503020204020204" pitchFamily="34" charset="-122"/>
                <a:ea typeface="微软雅黑" panose="020B0503020204020204" pitchFamily="34" charset="-122"/>
              </a:rPr>
              <a:t>天。是中国传统节日，也是最重要的祭祀节日之一，是祭祖和扫墓的日子。中华民族传统的清明节大约始于周代，距今已有二千五百多年的历史。</a:t>
            </a:r>
            <a:endParaRPr lang="zh-CN" altLang="en-US" sz="1400" spc="300" dirty="0">
              <a:solidFill>
                <a:srgbClr val="24956F"/>
              </a:solidFill>
              <a:latin typeface="微软雅黑" panose="020B0503020204020204" pitchFamily="34" charset="-122"/>
              <a:ea typeface="微软雅黑" panose="020B0503020204020204" pitchFamily="34" charset="-122"/>
            </a:endParaRPr>
          </a:p>
        </p:txBody>
      </p:sp>
      <p:sp>
        <p:nvSpPr>
          <p:cNvPr id="18" name="矩形 17"/>
          <p:cNvSpPr/>
          <p:nvPr/>
        </p:nvSpPr>
        <p:spPr>
          <a:xfrm>
            <a:off x="1554973" y="3877845"/>
            <a:ext cx="5006242" cy="1383665"/>
          </a:xfrm>
          <a:prstGeom prst="rect">
            <a:avLst/>
          </a:prstGeom>
        </p:spPr>
        <p:txBody>
          <a:bodyPr wrap="square">
            <a:spAutoFit/>
          </a:bodyPr>
          <a:lstStyle/>
          <a:p>
            <a:pPr>
              <a:lnSpc>
                <a:spcPct val="150000"/>
              </a:lnSpc>
            </a:pPr>
            <a:r>
              <a:rPr lang="en-US" altLang="zh-CN" sz="1400" spc="300" dirty="0">
                <a:solidFill>
                  <a:srgbClr val="24956F"/>
                </a:solidFill>
                <a:latin typeface="微软雅黑" panose="020B0503020204020204" pitchFamily="34" charset="-122"/>
                <a:ea typeface="微软雅黑" panose="020B0503020204020204" pitchFamily="34" charset="-122"/>
              </a:rPr>
              <a:t>《</a:t>
            </a:r>
            <a:r>
              <a:rPr lang="zh-CN" altLang="en-US" sz="1400" spc="300" dirty="0">
                <a:solidFill>
                  <a:srgbClr val="24956F"/>
                </a:solidFill>
                <a:latin typeface="微软雅黑" panose="020B0503020204020204" pitchFamily="34" charset="-122"/>
                <a:ea typeface="微软雅黑" panose="020B0503020204020204" pitchFamily="34" charset="-122"/>
              </a:rPr>
              <a:t>历书</a:t>
            </a:r>
            <a:r>
              <a:rPr lang="en-US" altLang="zh-CN" sz="1400" spc="300" dirty="0">
                <a:solidFill>
                  <a:srgbClr val="24956F"/>
                </a:solidFill>
                <a:latin typeface="微软雅黑" panose="020B0503020204020204" pitchFamily="34" charset="-122"/>
                <a:ea typeface="微软雅黑" panose="020B0503020204020204" pitchFamily="34" charset="-122"/>
              </a:rPr>
              <a:t>》</a:t>
            </a:r>
            <a:r>
              <a:rPr lang="zh-CN" altLang="en-US" sz="1400" spc="300" dirty="0">
                <a:solidFill>
                  <a:srgbClr val="24956F"/>
                </a:solidFill>
                <a:latin typeface="微软雅黑" panose="020B0503020204020204" pitchFamily="34" charset="-122"/>
                <a:ea typeface="微软雅黑" panose="020B0503020204020204" pitchFamily="34" charset="-122"/>
              </a:rPr>
              <a:t>：“春分后十五日，斗指丁，为清明，时万物皆洁齐而清明，盖时当气清景明，万物皆显，因此得名。”清明一到，气温升高，正是春耕的大好时节，故有“清明前后，种瓜点豆”之说。</a:t>
            </a:r>
            <a:endParaRPr lang="zh-CN" altLang="en-US" sz="1400" spc="300" dirty="0">
              <a:solidFill>
                <a:srgbClr val="24956F"/>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712453" y="3200689"/>
            <a:ext cx="3354344" cy="457630"/>
            <a:chOff x="5411042" y="3042201"/>
            <a:chExt cx="3354344" cy="457630"/>
          </a:xfrm>
        </p:grpSpPr>
        <p:pic>
          <p:nvPicPr>
            <p:cNvPr id="20" name="图片 19"/>
            <p:cNvPicPr>
              <a:picLocks noChangeAspect="1"/>
            </p:cNvPicPr>
            <p:nvPr/>
          </p:nvPicPr>
          <p:blipFill>
            <a:blip r:embed="rId1">
              <a:extLst>
                <a:ext uri="{BEBA8EAE-BF5A-486C-A8C5-ECC9F3942E4B}">
                  <a14:imgProps xmlns:a14="http://schemas.microsoft.com/office/drawing/2010/main">
                    <a14:imgLayer r:embed="rId2">
                      <a14:imgEffect>
                        <a14:backgroundRemoval t="1772" b="97388" l="2872" r="97635">
                          <a14:foregroundMark x1="2872" y1="27332" x2="29814" y2="55597"/>
                          <a14:foregroundMark x1="29814" y1="55597" x2="29814" y2="55597"/>
                          <a14:foregroundMark x1="94088" y1="76399" x2="90034" y2="75187"/>
                          <a14:foregroundMark x1="65963" y1="90112" x2="77787" y2="98041"/>
                          <a14:foregroundMark x1="77787" y1="98041" x2="77703" y2="90019"/>
                          <a14:foregroundMark x1="77703" y1="90019" x2="77196" y2="89925"/>
                          <a14:foregroundMark x1="44426" y1="54478" x2="58024" y2="42444"/>
                          <a14:foregroundMark x1="76520" y1="97481" x2="77787" y2="95802"/>
                          <a14:foregroundMark x1="97128" y1="2239" x2="97635" y2="1772"/>
                        </a14:backgroundRemoval>
                      </a14:imgEffect>
                    </a14:imgLayer>
                  </a14:imgProps>
                </a:ext>
              </a:extLst>
            </a:blip>
            <a:stretch>
              <a:fillRect/>
            </a:stretch>
          </p:blipFill>
          <p:spPr>
            <a:xfrm>
              <a:off x="5411042" y="3042201"/>
              <a:ext cx="505442" cy="457630"/>
            </a:xfrm>
            <a:prstGeom prst="rect">
              <a:avLst/>
            </a:prstGeom>
          </p:spPr>
        </p:pic>
        <p:sp>
          <p:nvSpPr>
            <p:cNvPr id="21" name="文本框 20"/>
            <p:cNvSpPr txBox="1"/>
            <p:nvPr/>
          </p:nvSpPr>
          <p:spPr>
            <a:xfrm>
              <a:off x="5945983" y="3086350"/>
              <a:ext cx="2819403" cy="369332"/>
            </a:xfrm>
            <a:prstGeom prst="rect">
              <a:avLst/>
            </a:prstGeom>
            <a:noFill/>
          </p:spPr>
          <p:txBody>
            <a:bodyPr wrap="square" rtlCol="0">
              <a:spAutoFit/>
            </a:bodyPr>
            <a:lstStyle/>
            <a:p>
              <a:r>
                <a:rPr lang="zh-CN" altLang="en-US" spc="600" dirty="0">
                  <a:solidFill>
                    <a:srgbClr val="24956F"/>
                  </a:solidFill>
                  <a:latin typeface="微软雅黑" panose="020B0503020204020204" pitchFamily="34" charset="-122"/>
                  <a:ea typeface="微软雅黑" panose="020B0503020204020204" pitchFamily="34" charset="-122"/>
                </a:rPr>
                <a:t>添加标题</a:t>
              </a:r>
              <a:endParaRPr lang="zh-CN" altLang="en-US" spc="600" dirty="0">
                <a:solidFill>
                  <a:srgbClr val="24956F"/>
                </a:solidFill>
                <a:latin typeface="微软雅黑" panose="020B0503020204020204" pitchFamily="34" charset="-122"/>
                <a:ea typeface="微软雅黑" panose="020B0503020204020204" pitchFamily="34" charset="-122"/>
              </a:endParaRPr>
            </a:p>
          </p:txBody>
        </p:sp>
      </p:grpSp>
      <p:sp>
        <p:nvSpPr>
          <p:cNvPr id="31" name="矩形 30"/>
          <p:cNvSpPr/>
          <p:nvPr/>
        </p:nvSpPr>
        <p:spPr>
          <a:xfrm>
            <a:off x="5004545" y="502744"/>
            <a:ext cx="3147874" cy="645160"/>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pic>
        <p:nvPicPr>
          <p:cNvPr id="13314" name="Picture 2" descr="https://timgsa.baidu.com/timg?image&amp;quality=80&amp;size=b9999_10000&amp;sec=1520491027109&amp;di=a2e9aeff9747e3bf629e1e5957bf2592&amp;imgtype=0&amp;src=http%3A%2F%2Fphotocdn.sohu.com%2F20160107%2Fmp52839300_1452121507648_25.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1542" y="3570200"/>
            <a:ext cx="3121435" cy="22751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12" name="组合 11"/>
          <p:cNvGrpSpPr/>
          <p:nvPr/>
        </p:nvGrpSpPr>
        <p:grpSpPr>
          <a:xfrm>
            <a:off x="1857375" y="719455"/>
            <a:ext cx="8282940" cy="371475"/>
            <a:chOff x="2038579" y="535534"/>
            <a:chExt cx="8282782" cy="371475"/>
          </a:xfrm>
        </p:grpSpPr>
        <p:grpSp>
          <p:nvGrpSpPr>
            <p:cNvPr id="2" name="组合 1"/>
            <p:cNvGrpSpPr/>
            <p:nvPr/>
          </p:nvGrpSpPr>
          <p:grpSpPr>
            <a:xfrm>
              <a:off x="2038579" y="535534"/>
              <a:ext cx="2807495" cy="371475"/>
              <a:chOff x="2059780" y="357188"/>
              <a:chExt cx="2807495" cy="371475"/>
            </a:xfrm>
          </p:grpSpPr>
          <p:sp>
            <p:nvSpPr>
              <p:cNvPr id="3" name="椭圆 2"/>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4" name="椭圆 3"/>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5" name="椭圆 4"/>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6" name="椭圆 5"/>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7" name="组合 6"/>
            <p:cNvGrpSpPr/>
            <p:nvPr/>
          </p:nvGrpSpPr>
          <p:grpSpPr>
            <a:xfrm flipH="1">
              <a:off x="7513866" y="535534"/>
              <a:ext cx="2807495" cy="371475"/>
              <a:chOff x="6837591" y="1618235"/>
              <a:chExt cx="2807495" cy="371475"/>
            </a:xfrm>
          </p:grpSpPr>
          <p:sp>
            <p:nvSpPr>
              <p:cNvPr id="8" name="椭圆 7"/>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9" name="椭圆 8"/>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10" name="椭圆 9"/>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11" name="椭圆 10"/>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randombar(horizontal)">
                                      <p:cBhvr>
                                        <p:cTn id="10" dur="500"/>
                                        <p:tgtEl>
                                          <p:spTgt spid="1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5473312" y="2730671"/>
            <a:ext cx="6718688" cy="2348753"/>
          </a:xfrm>
          <a:prstGeom prst="rect">
            <a:avLst/>
          </a:prstGeom>
        </p:spPr>
      </p:pic>
      <p:sp>
        <p:nvSpPr>
          <p:cNvPr id="25" name="矩形 24"/>
          <p:cNvSpPr/>
          <p:nvPr/>
        </p:nvSpPr>
        <p:spPr>
          <a:xfrm>
            <a:off x="670560" y="474345"/>
            <a:ext cx="4381500" cy="1198880"/>
          </a:xfrm>
          <a:prstGeom prst="rect">
            <a:avLst/>
          </a:prstGeom>
          <a:solidFill>
            <a:srgbClr val="249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241475" y="658041"/>
            <a:ext cx="4199297" cy="830997"/>
          </a:xfrm>
          <a:prstGeom prst="rect">
            <a:avLst/>
          </a:prstGeom>
        </p:spPr>
        <p:txBody>
          <a:bodyPr wrap="square">
            <a:spAutoFit/>
          </a:bodyPr>
          <a:lstStyle/>
          <a:p>
            <a:r>
              <a:rPr lang="zh-CN" altLang="en-US" sz="48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清明</a:t>
            </a:r>
            <a:r>
              <a:rPr lang="en-US" altLang="zh-CN" sz="48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48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时令</a:t>
            </a:r>
            <a:endParaRPr lang="zh-CN" altLang="en-US" sz="48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5" name="组合 34"/>
          <p:cNvGrpSpPr/>
          <p:nvPr/>
        </p:nvGrpSpPr>
        <p:grpSpPr>
          <a:xfrm>
            <a:off x="2884825" y="2517774"/>
            <a:ext cx="6539210" cy="2975611"/>
            <a:chOff x="2405119" y="2534482"/>
            <a:chExt cx="5682741" cy="2806866"/>
          </a:xfrm>
        </p:grpSpPr>
        <p:sp>
          <p:nvSpPr>
            <p:cNvPr id="31" name="文本框 30"/>
            <p:cNvSpPr txBox="1"/>
            <p:nvPr/>
          </p:nvSpPr>
          <p:spPr>
            <a:xfrm>
              <a:off x="2405119" y="2563234"/>
              <a:ext cx="479541" cy="2778114"/>
            </a:xfrm>
            <a:prstGeom prst="rect">
              <a:avLst/>
            </a:prstGeom>
            <a:noFill/>
          </p:spPr>
          <p:txBody>
            <a:bodyPr vert="eaVert" wrap="square" rtlCol="0">
              <a:spAutoFit/>
            </a:bodyPr>
            <a:lstStyle/>
            <a:p>
              <a:r>
                <a:rPr lang="zh-CN" altLang="en-US" sz="2400" b="1" spc="600" dirty="0">
                  <a:solidFill>
                    <a:srgbClr val="24956F"/>
                  </a:solidFill>
                  <a:latin typeface="微软雅黑" panose="020B0503020204020204" pitchFamily="34" charset="-122"/>
                  <a:ea typeface="微软雅黑" panose="020B0503020204020204" pitchFamily="34" charset="-122"/>
                </a:rPr>
                <a:t>清明节的由来</a:t>
              </a:r>
              <a:endParaRPr lang="zh-CN" altLang="en-US" sz="2400" b="1" spc="600" dirty="0">
                <a:solidFill>
                  <a:srgbClr val="24956F"/>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4139519" y="2563234"/>
              <a:ext cx="479541" cy="2778114"/>
            </a:xfrm>
            <a:prstGeom prst="rect">
              <a:avLst/>
            </a:prstGeom>
            <a:noFill/>
          </p:spPr>
          <p:txBody>
            <a:bodyPr vert="eaVert" wrap="square" rtlCol="0">
              <a:spAutoFit/>
            </a:bodyPr>
            <a:lstStyle/>
            <a:p>
              <a:r>
                <a:rPr lang="zh-CN" altLang="en-US" sz="2400" b="1" spc="600" dirty="0">
                  <a:solidFill>
                    <a:srgbClr val="24956F"/>
                  </a:solidFill>
                  <a:latin typeface="微软雅黑" panose="020B0503020204020204" pitchFamily="34" charset="-122"/>
                  <a:ea typeface="微软雅黑" panose="020B0503020204020204" pitchFamily="34" charset="-122"/>
                </a:rPr>
                <a:t>清明节的民俗</a:t>
              </a:r>
              <a:endParaRPr lang="zh-CN" altLang="en-US" sz="2400" b="1" spc="600" dirty="0">
                <a:solidFill>
                  <a:srgbClr val="24956F"/>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873919" y="2534482"/>
              <a:ext cx="479541" cy="2778114"/>
            </a:xfrm>
            <a:prstGeom prst="rect">
              <a:avLst/>
            </a:prstGeom>
            <a:noFill/>
          </p:spPr>
          <p:txBody>
            <a:bodyPr vert="eaVert" wrap="square" rtlCol="0">
              <a:spAutoFit/>
            </a:bodyPr>
            <a:lstStyle/>
            <a:p>
              <a:r>
                <a:rPr lang="zh-CN" altLang="en-US" sz="2400" b="1" spc="600" dirty="0">
                  <a:solidFill>
                    <a:srgbClr val="24956F"/>
                  </a:solidFill>
                  <a:latin typeface="微软雅黑" panose="020B0503020204020204" pitchFamily="34" charset="-122"/>
                  <a:ea typeface="微软雅黑" panose="020B0503020204020204" pitchFamily="34" charset="-122"/>
                </a:rPr>
                <a:t>清明节的食物</a:t>
              </a:r>
              <a:endParaRPr lang="zh-CN" altLang="en-US" sz="2400" b="1" spc="600" dirty="0">
                <a:solidFill>
                  <a:srgbClr val="24956F"/>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7608319" y="2534482"/>
              <a:ext cx="479541" cy="2778114"/>
            </a:xfrm>
            <a:prstGeom prst="rect">
              <a:avLst/>
            </a:prstGeom>
            <a:noFill/>
          </p:spPr>
          <p:txBody>
            <a:bodyPr vert="eaVert" wrap="square" rtlCol="0">
              <a:spAutoFit/>
            </a:bodyPr>
            <a:lstStyle/>
            <a:p>
              <a:r>
                <a:rPr lang="zh-CN" altLang="en-US" sz="2400" b="1" spc="600" dirty="0">
                  <a:solidFill>
                    <a:srgbClr val="24956F"/>
                  </a:solidFill>
                  <a:latin typeface="微软雅黑" panose="020B0503020204020204" pitchFamily="34" charset="-122"/>
                  <a:ea typeface="微软雅黑" panose="020B0503020204020204" pitchFamily="34" charset="-122"/>
                </a:rPr>
                <a:t>清明节的诗歌</a:t>
              </a:r>
              <a:endParaRPr lang="zh-CN" altLang="en-US" sz="2400" b="1" spc="600" dirty="0">
                <a:solidFill>
                  <a:srgbClr val="24956F"/>
                </a:solidFill>
                <a:latin typeface="微软雅黑" panose="020B0503020204020204" pitchFamily="34" charset="-122"/>
                <a:ea typeface="微软雅黑" panose="020B0503020204020204" pitchFamily="34" charset="-122"/>
              </a:endParaRPr>
            </a:p>
          </p:txBody>
        </p:sp>
      </p:grpSp>
      <p:pic>
        <p:nvPicPr>
          <p:cNvPr id="36" name="图片 35"/>
          <p:cNvPicPr>
            <a:picLocks noChangeAspect="1"/>
          </p:cNvPicPr>
          <p:nvPr/>
        </p:nvPicPr>
        <p:blipFill>
          <a:blip r:embed="rId2"/>
          <a:stretch>
            <a:fillRect/>
          </a:stretch>
        </p:blipFill>
        <p:spPr>
          <a:xfrm>
            <a:off x="4348668" y="1003627"/>
            <a:ext cx="223682" cy="485323"/>
          </a:xfrm>
          <a:prstGeom prst="rect">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74271" y="5741945"/>
            <a:ext cx="2054061" cy="582604"/>
          </a:xfrm>
          <a:prstGeom prst="rect">
            <a:avLst/>
          </a:prstGeom>
        </p:spPr>
      </p:pic>
      <p:pic>
        <p:nvPicPr>
          <p:cNvPr id="5" name="图片 4" descr="小船"/>
          <p:cNvPicPr>
            <a:picLocks noChangeAspect="1"/>
          </p:cNvPicPr>
          <p:nvPr/>
        </p:nvPicPr>
        <p:blipFill>
          <a:blip r:embed="rId4"/>
          <a:stretch>
            <a:fillRect/>
          </a:stretch>
        </p:blipFill>
        <p:spPr>
          <a:xfrm>
            <a:off x="3311525" y="5662930"/>
            <a:ext cx="1432560" cy="739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par>
                                <p:cTn id="11" presetID="31" presetClass="entr" presetSubtype="0"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fltVal val="0"/>
                                          </p:val>
                                        </p:tav>
                                        <p:tav tm="100000">
                                          <p:val>
                                            <p:strVal val="#ppt_w"/>
                                          </p:val>
                                        </p:tav>
                                      </p:tavLst>
                                    </p:anim>
                                    <p:anim calcmode="lin" valueType="num">
                                      <p:cBhvr>
                                        <p:cTn id="14" dur="1000" fill="hold"/>
                                        <p:tgtEl>
                                          <p:spTgt spid="35"/>
                                        </p:tgtEl>
                                        <p:attrNameLst>
                                          <p:attrName>ppt_h</p:attrName>
                                        </p:attrNameLst>
                                      </p:cBhvr>
                                      <p:tavLst>
                                        <p:tav tm="0">
                                          <p:val>
                                            <p:fltVal val="0"/>
                                          </p:val>
                                        </p:tav>
                                        <p:tav tm="100000">
                                          <p:val>
                                            <p:strVal val="#ppt_h"/>
                                          </p:val>
                                        </p:tav>
                                      </p:tavLst>
                                    </p:anim>
                                    <p:anim calcmode="lin" valueType="num">
                                      <p:cBhvr>
                                        <p:cTn id="15" dur="1000" fill="hold"/>
                                        <p:tgtEl>
                                          <p:spTgt spid="35"/>
                                        </p:tgtEl>
                                        <p:attrNameLst>
                                          <p:attrName>style.rotation</p:attrName>
                                        </p:attrNameLst>
                                      </p:cBhvr>
                                      <p:tavLst>
                                        <p:tav tm="0">
                                          <p:val>
                                            <p:fltVal val="90"/>
                                          </p:val>
                                        </p:tav>
                                        <p:tav tm="100000">
                                          <p:val>
                                            <p:fltVal val="0"/>
                                          </p:val>
                                        </p:tav>
                                      </p:tavLst>
                                    </p:anim>
                                    <p:animEffect transition="in" filter="fade">
                                      <p:cBhvr>
                                        <p:cTn id="16"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985307" y="2035673"/>
            <a:ext cx="5006242" cy="1830495"/>
            <a:chOff x="5376625" y="3874305"/>
            <a:chExt cx="5006242" cy="1830495"/>
          </a:xfrm>
        </p:grpSpPr>
        <p:sp>
          <p:nvSpPr>
            <p:cNvPr id="14" name="矩形 13"/>
            <p:cNvSpPr/>
            <p:nvPr/>
          </p:nvSpPr>
          <p:spPr>
            <a:xfrm>
              <a:off x="5376625" y="4504471"/>
              <a:ext cx="5006242" cy="1200329"/>
            </a:xfrm>
            <a:prstGeom prst="rect">
              <a:avLst/>
            </a:prstGeom>
          </p:spPr>
          <p:txBody>
            <a:bodyPr wrap="square">
              <a:spAutoFit/>
            </a:bodyPr>
            <a:lstStyle/>
            <a:p>
              <a:pPr>
                <a:lnSpc>
                  <a:spcPct val="150000"/>
                </a:lnSpc>
              </a:pPr>
              <a:r>
                <a:rPr lang="en-US" altLang="zh-CN" sz="1200" spc="300" dirty="0">
                  <a:solidFill>
                    <a:srgbClr val="24956F"/>
                  </a:solidFill>
                  <a:latin typeface="微软雅黑" panose="020B0503020204020204" pitchFamily="34" charset="-122"/>
                  <a:ea typeface="微软雅黑" panose="020B0503020204020204" pitchFamily="34" charset="-122"/>
                </a:rPr>
                <a:t>《</a:t>
              </a:r>
              <a:r>
                <a:rPr lang="zh-CN" altLang="en-US" sz="1200" spc="300" dirty="0">
                  <a:solidFill>
                    <a:srgbClr val="24956F"/>
                  </a:solidFill>
                  <a:latin typeface="微软雅黑" panose="020B0503020204020204" pitchFamily="34" charset="-122"/>
                  <a:ea typeface="微软雅黑" panose="020B0503020204020204" pitchFamily="34" charset="-122"/>
                </a:rPr>
                <a:t>历书</a:t>
              </a:r>
              <a:r>
                <a:rPr lang="en-US" altLang="zh-CN" sz="1200" spc="300" dirty="0">
                  <a:solidFill>
                    <a:srgbClr val="24956F"/>
                  </a:solidFill>
                  <a:latin typeface="微软雅黑" panose="020B0503020204020204" pitchFamily="34" charset="-122"/>
                  <a:ea typeface="微软雅黑" panose="020B0503020204020204" pitchFamily="34" charset="-122"/>
                </a:rPr>
                <a:t>》</a:t>
              </a:r>
              <a:r>
                <a:rPr lang="zh-CN" altLang="en-US" sz="1200" spc="300" dirty="0">
                  <a:solidFill>
                    <a:srgbClr val="24956F"/>
                  </a:solidFill>
                  <a:latin typeface="微软雅黑" panose="020B0503020204020204" pitchFamily="34" charset="-122"/>
                  <a:ea typeface="微软雅黑" panose="020B0503020204020204" pitchFamily="34" charset="-122"/>
                </a:rPr>
                <a:t>：“春分后十五日，斗指丁，为清明，时万物皆洁齐而清明，盖时当气清景明，万物皆显，因此得名。”清明一到，气温升高，正是春耕的大好时节，故有“清明前后，种瓜点豆”之说。</a:t>
              </a:r>
              <a:endParaRPr lang="zh-CN" altLang="en-US" sz="1200" spc="300" dirty="0">
                <a:solidFill>
                  <a:srgbClr val="24956F"/>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376625" y="3874305"/>
              <a:ext cx="3354344" cy="457630"/>
              <a:chOff x="5411042" y="3042201"/>
              <a:chExt cx="3354344" cy="457630"/>
            </a:xfrm>
          </p:grpSpPr>
          <p:pic>
            <p:nvPicPr>
              <p:cNvPr id="16" name="图片 15"/>
              <p:cNvPicPr>
                <a:picLocks noChangeAspect="1"/>
              </p:cNvPicPr>
              <p:nvPr/>
            </p:nvPicPr>
            <p:blipFill>
              <a:blip r:embed="rId1">
                <a:extLst>
                  <a:ext uri="{BEBA8EAE-BF5A-486C-A8C5-ECC9F3942E4B}">
                    <a14:imgProps xmlns:a14="http://schemas.microsoft.com/office/drawing/2010/main">
                      <a14:imgLayer r:embed="rId2">
                        <a14:imgEffect>
                          <a14:backgroundRemoval t="1772" b="97388" l="2872" r="97635">
                            <a14:foregroundMark x1="2872" y1="27332" x2="29814" y2="55597"/>
                            <a14:foregroundMark x1="29814" y1="55597" x2="29814" y2="55597"/>
                            <a14:foregroundMark x1="94088" y1="76399" x2="90034" y2="75187"/>
                            <a14:foregroundMark x1="65963" y1="90112" x2="77787" y2="98041"/>
                            <a14:foregroundMark x1="77787" y1="98041" x2="77703" y2="90019"/>
                            <a14:foregroundMark x1="77703" y1="90019" x2="77196" y2="89925"/>
                            <a14:foregroundMark x1="44426" y1="54478" x2="58024" y2="42444"/>
                            <a14:foregroundMark x1="76520" y1="97481" x2="77787" y2="95802"/>
                            <a14:foregroundMark x1="97128" y1="2239" x2="97635" y2="1772"/>
                          </a14:backgroundRemoval>
                        </a14:imgEffect>
                      </a14:imgLayer>
                    </a14:imgProps>
                  </a:ext>
                </a:extLst>
              </a:blip>
              <a:stretch>
                <a:fillRect/>
              </a:stretch>
            </p:blipFill>
            <p:spPr>
              <a:xfrm>
                <a:off x="5411042" y="3042201"/>
                <a:ext cx="505442" cy="457630"/>
              </a:xfrm>
              <a:prstGeom prst="rect">
                <a:avLst/>
              </a:prstGeom>
            </p:spPr>
          </p:pic>
          <p:sp>
            <p:nvSpPr>
              <p:cNvPr id="17" name="文本框 16"/>
              <p:cNvSpPr txBox="1"/>
              <p:nvPr/>
            </p:nvSpPr>
            <p:spPr>
              <a:xfrm>
                <a:off x="5945983" y="3086350"/>
                <a:ext cx="2819403" cy="369332"/>
              </a:xfrm>
              <a:prstGeom prst="rect">
                <a:avLst/>
              </a:prstGeom>
              <a:noFill/>
            </p:spPr>
            <p:txBody>
              <a:bodyPr wrap="square" rtlCol="0">
                <a:spAutoFit/>
              </a:bodyPr>
              <a:lstStyle/>
              <a:p>
                <a:r>
                  <a:rPr lang="zh-CN" altLang="en-US" spc="600" dirty="0">
                    <a:solidFill>
                      <a:srgbClr val="54BCA5"/>
                    </a:solidFill>
                    <a:latin typeface="微软雅黑" panose="020B0503020204020204" pitchFamily="34" charset="-122"/>
                    <a:ea typeface="微软雅黑" panose="020B0503020204020204" pitchFamily="34" charset="-122"/>
                  </a:rPr>
                  <a:t>添加标题</a:t>
                </a:r>
                <a:endParaRPr lang="zh-CN" altLang="en-US" spc="600" dirty="0">
                  <a:solidFill>
                    <a:srgbClr val="54BCA5"/>
                  </a:solidFill>
                  <a:latin typeface="微软雅黑" panose="020B0503020204020204" pitchFamily="34" charset="-122"/>
                  <a:ea typeface="微软雅黑" panose="020B0503020204020204" pitchFamily="34" charset="-122"/>
                </a:endParaRPr>
              </a:p>
            </p:txBody>
          </p:sp>
        </p:grpSp>
      </p:grpSp>
      <p:sp>
        <p:nvSpPr>
          <p:cNvPr id="18" name="矩形 17"/>
          <p:cNvSpPr/>
          <p:nvPr/>
        </p:nvSpPr>
        <p:spPr>
          <a:xfrm>
            <a:off x="1985307" y="4111460"/>
            <a:ext cx="4836834" cy="1200329"/>
          </a:xfrm>
          <a:prstGeom prst="rect">
            <a:avLst/>
          </a:prstGeom>
        </p:spPr>
        <p:txBody>
          <a:bodyPr wrap="square">
            <a:spAutoFit/>
          </a:bodyPr>
          <a:lstStyle/>
          <a:p>
            <a:pPr algn="just">
              <a:lnSpc>
                <a:spcPct val="150000"/>
              </a:lnSpc>
            </a:pPr>
            <a:r>
              <a:rPr lang="zh-CN" altLang="en-US" sz="1200" spc="300" dirty="0">
                <a:solidFill>
                  <a:srgbClr val="24956F"/>
                </a:solidFill>
                <a:latin typeface="微软雅黑" panose="020B0503020204020204" pitchFamily="34" charset="-122"/>
                <a:ea typeface="微软雅黑" panose="020B0503020204020204" pitchFamily="34" charset="-122"/>
              </a:rPr>
              <a:t>清明节又叫踏青节，在仲春与暮春之交，也就是冬至后的第</a:t>
            </a:r>
            <a:r>
              <a:rPr lang="en-US" altLang="zh-CN" sz="1200" spc="300" dirty="0">
                <a:solidFill>
                  <a:srgbClr val="24956F"/>
                </a:solidFill>
                <a:latin typeface="微软雅黑" panose="020B0503020204020204" pitchFamily="34" charset="-122"/>
                <a:ea typeface="微软雅黑" panose="020B0503020204020204" pitchFamily="34" charset="-122"/>
              </a:rPr>
              <a:t>108</a:t>
            </a:r>
            <a:r>
              <a:rPr lang="zh-CN" altLang="en-US" sz="1200" spc="300" dirty="0">
                <a:solidFill>
                  <a:srgbClr val="24956F"/>
                </a:solidFill>
                <a:latin typeface="微软雅黑" panose="020B0503020204020204" pitchFamily="34" charset="-122"/>
                <a:ea typeface="微软雅黑" panose="020B0503020204020204" pitchFamily="34" charset="-122"/>
              </a:rPr>
              <a:t>天。是中国传统节日，也是最重要的祭祀节日之一，是祭祖和扫墓的日子。中华民族传统的清明节大约始于周代，距今已有二千五百多年的历史。</a:t>
            </a:r>
            <a:endParaRPr lang="zh-CN" altLang="en-US" sz="1200" spc="300" dirty="0">
              <a:solidFill>
                <a:srgbClr val="24956F"/>
              </a:solidFill>
              <a:latin typeface="微软雅黑" panose="020B0503020204020204" pitchFamily="34" charset="-122"/>
              <a:ea typeface="微软雅黑" panose="020B0503020204020204" pitchFamily="34" charset="-122"/>
            </a:endParaRPr>
          </a:p>
        </p:txBody>
      </p:sp>
      <p:sp>
        <p:nvSpPr>
          <p:cNvPr id="26" name="矩形 25"/>
          <p:cNvSpPr/>
          <p:nvPr/>
        </p:nvSpPr>
        <p:spPr>
          <a:xfrm>
            <a:off x="4958825" y="502744"/>
            <a:ext cx="3147874" cy="645160"/>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pic>
        <p:nvPicPr>
          <p:cNvPr id="14338" name="Picture 2" descr="https://timgsa.baidu.com/timg?image&amp;quality=80&amp;size=b9999_10000&amp;sec=1521085834&amp;di=c9023a7851e8048f7f7d623f82705640&amp;imgtype=jpg&amp;er=1&amp;src=http%3A%2F%2Fs9.rr.itc.cn%2Fr%2FwapChange%2F20165_2_0%2Fa5iqrt880658604035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04455" y="2004060"/>
            <a:ext cx="2435860" cy="1624330"/>
          </a:xfrm>
          <a:prstGeom prst="rect">
            <a:avLst/>
          </a:prstGeom>
          <a:noFill/>
          <a:extLst>
            <a:ext uri="{909E8E84-426E-40DD-AFC4-6F175D3DCCD1}">
              <a14:hiddenFill xmlns:a14="http://schemas.microsoft.com/office/drawing/2010/main">
                <a:solidFill>
                  <a:srgbClr val="FFFFFF"/>
                </a:solidFill>
              </a14:hiddenFill>
            </a:ext>
          </a:extLst>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04455" y="4029710"/>
            <a:ext cx="2436495" cy="1623060"/>
          </a:xfrm>
          <a:prstGeom prst="rect">
            <a:avLst/>
          </a:prstGeom>
        </p:spPr>
      </p:pic>
      <p:grpSp>
        <p:nvGrpSpPr>
          <p:cNvPr id="2" name="组合 1"/>
          <p:cNvGrpSpPr/>
          <p:nvPr/>
        </p:nvGrpSpPr>
        <p:grpSpPr>
          <a:xfrm>
            <a:off x="1857375" y="719455"/>
            <a:ext cx="8282940" cy="371475"/>
            <a:chOff x="2038579" y="535534"/>
            <a:chExt cx="8282782" cy="371475"/>
          </a:xfrm>
        </p:grpSpPr>
        <p:grpSp>
          <p:nvGrpSpPr>
            <p:cNvPr id="3" name="组合 2"/>
            <p:cNvGrpSpPr/>
            <p:nvPr/>
          </p:nvGrpSpPr>
          <p:grpSpPr>
            <a:xfrm>
              <a:off x="2038579" y="535534"/>
              <a:ext cx="2807495" cy="371475"/>
              <a:chOff x="2059780" y="357188"/>
              <a:chExt cx="2807495" cy="371475"/>
            </a:xfrm>
          </p:grpSpPr>
          <p:sp>
            <p:nvSpPr>
              <p:cNvPr id="4" name="椭圆 3"/>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5" name="椭圆 4"/>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6" name="椭圆 5"/>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7" name="椭圆 6"/>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27" name="组合 26"/>
            <p:cNvGrpSpPr/>
            <p:nvPr/>
          </p:nvGrpSpPr>
          <p:grpSpPr>
            <a:xfrm flipH="1">
              <a:off x="7513866" y="535534"/>
              <a:ext cx="2807495" cy="371475"/>
              <a:chOff x="6837591" y="1618235"/>
              <a:chExt cx="2807495" cy="371475"/>
            </a:xfrm>
          </p:grpSpPr>
          <p:sp>
            <p:nvSpPr>
              <p:cNvPr id="28" name="椭圆 27"/>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9" name="椭圆 28"/>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0" name="椭圆 29"/>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31" name="椭圆 30"/>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arn(inVertical)">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300071" y="2036917"/>
            <a:ext cx="3087330" cy="2182761"/>
            <a:chOff x="3215148" y="1976284"/>
            <a:chExt cx="3087330" cy="2182761"/>
          </a:xfrm>
          <a:solidFill>
            <a:schemeClr val="accent5">
              <a:lumMod val="50000"/>
            </a:schemeClr>
          </a:solidFill>
        </p:grpSpPr>
        <p:sp>
          <p:nvSpPr>
            <p:cNvPr id="22" name="椭圆 21"/>
            <p:cNvSpPr/>
            <p:nvPr/>
          </p:nvSpPr>
          <p:spPr>
            <a:xfrm>
              <a:off x="3215148" y="1976284"/>
              <a:ext cx="2251587" cy="2182761"/>
            </a:xfrm>
            <a:prstGeom prst="ellipse">
              <a:avLst/>
            </a:prstGeom>
            <a:solidFill>
              <a:srgbClr val="249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559278" y="2136640"/>
              <a:ext cx="2743200" cy="1862048"/>
            </a:xfrm>
            <a:prstGeom prst="rect">
              <a:avLst/>
            </a:prstGeom>
            <a:noFill/>
          </p:spPr>
          <p:txBody>
            <a:bodyPr wrap="square" rtlCol="0">
              <a:spAutoFit/>
            </a:bodyPr>
            <a:lstStyle/>
            <a:p>
              <a:r>
                <a:rPr lang="zh-CN" altLang="en-US" sz="11500" dirty="0">
                  <a:solidFill>
                    <a:schemeClr val="bg1"/>
                  </a:solidFill>
                  <a:latin typeface="微软雅黑" panose="020B0503020204020204" pitchFamily="34" charset="-122"/>
                  <a:ea typeface="微软雅黑" panose="020B0503020204020204" pitchFamily="34" charset="-122"/>
                </a:rPr>
                <a:t>肆</a:t>
              </a:r>
              <a:endParaRPr lang="zh-CN" altLang="en-US" sz="11500" dirty="0">
                <a:solidFill>
                  <a:schemeClr val="bg1"/>
                </a:solidFill>
                <a:latin typeface="微软雅黑" panose="020B0503020204020204" pitchFamily="34" charset="-122"/>
                <a:ea typeface="微软雅黑" panose="020B0503020204020204" pitchFamily="34" charset="-122"/>
              </a:endParaRPr>
            </a:p>
          </p:txBody>
        </p:sp>
      </p:grpSp>
      <p:sp>
        <p:nvSpPr>
          <p:cNvPr id="42" name="文本框 41"/>
          <p:cNvSpPr txBox="1"/>
          <p:nvPr/>
        </p:nvSpPr>
        <p:spPr>
          <a:xfrm>
            <a:off x="6128159" y="3352080"/>
            <a:ext cx="3963056" cy="706755"/>
          </a:xfrm>
          <a:prstGeom prst="rect">
            <a:avLst/>
          </a:prstGeom>
          <a:noFill/>
        </p:spPr>
        <p:txBody>
          <a:bodyPr vert="horz" wrap="square" rtlCol="0">
            <a:spAutoFit/>
          </a:bodyPr>
          <a:lstStyle/>
          <a:p>
            <a:r>
              <a:rPr lang="zh-CN" altLang="en-US" sz="4000" b="1" spc="600" dirty="0">
                <a:solidFill>
                  <a:srgbClr val="24956F"/>
                </a:solidFill>
                <a:latin typeface="微软雅黑" panose="020B0503020204020204" pitchFamily="34" charset="-122"/>
                <a:ea typeface="微软雅黑" panose="020B0503020204020204" pitchFamily="34" charset="-122"/>
              </a:rPr>
              <a:t>清明节的诗歌</a:t>
            </a:r>
            <a:endParaRPr lang="zh-CN" altLang="en-US" sz="4000" b="1" spc="600" dirty="0">
              <a:solidFill>
                <a:srgbClr val="24956F"/>
              </a:solidFill>
              <a:latin typeface="微软雅黑" panose="020B0503020204020204" pitchFamily="34" charset="-122"/>
              <a:ea typeface="微软雅黑" panose="020B0503020204020204" pitchFamily="34" charset="-122"/>
            </a:endParaRPr>
          </a:p>
        </p:txBody>
      </p:sp>
      <p:pic>
        <p:nvPicPr>
          <p:cNvPr id="43" name="图片 42"/>
          <p:cNvPicPr>
            <a:picLocks noChangeAspect="1"/>
          </p:cNvPicPr>
          <p:nvPr/>
        </p:nvPicPr>
        <p:blipFill>
          <a:blip r:embed="rId1">
            <a:extLst>
              <a:ext uri="{BEBA8EAE-BF5A-486C-A8C5-ECC9F3942E4B}">
                <a14:imgProps xmlns:a14="http://schemas.microsoft.com/office/drawing/2010/main">
                  <a14:imgLayer r:embed="rId2">
                    <a14:imgEffect>
                      <a14:backgroundRemoval t="1772" b="97388" l="2872" r="97635">
                        <a14:foregroundMark x1="2872" y1="27332" x2="29814" y2="55597"/>
                        <a14:foregroundMark x1="29814" y1="55597" x2="29814" y2="55597"/>
                        <a14:foregroundMark x1="94088" y1="76399" x2="90034" y2="75187"/>
                        <a14:foregroundMark x1="65963" y1="90112" x2="77787" y2="98041"/>
                        <a14:foregroundMark x1="77787" y1="98041" x2="77703" y2="90019"/>
                        <a14:foregroundMark x1="77703" y1="90019" x2="77196" y2="89925"/>
                        <a14:foregroundMark x1="44426" y1="54478" x2="58024" y2="42444"/>
                        <a14:foregroundMark x1="76520" y1="97481" x2="77787" y2="95802"/>
                        <a14:foregroundMark x1="97128" y1="2239" x2="97635" y2="1772"/>
                      </a14:backgroundRemoval>
                    </a14:imgEffect>
                  </a14:imgLayer>
                </a14:imgProps>
              </a:ext>
            </a:extLst>
          </a:blip>
          <a:stretch>
            <a:fillRect/>
          </a:stretch>
        </p:blipFill>
        <p:spPr>
          <a:xfrm>
            <a:off x="5331552" y="2098549"/>
            <a:ext cx="1128471" cy="1021724"/>
          </a:xfrm>
          <a:prstGeom prst="rect">
            <a:avLst/>
          </a:prstGeom>
        </p:spPr>
      </p:pic>
      <p:pic>
        <p:nvPicPr>
          <p:cNvPr id="5" name="图片 4" descr="小船"/>
          <p:cNvPicPr>
            <a:picLocks noChangeAspect="1"/>
          </p:cNvPicPr>
          <p:nvPr/>
        </p:nvPicPr>
        <p:blipFill>
          <a:blip r:embed="rId3"/>
          <a:stretch>
            <a:fillRect/>
          </a:stretch>
        </p:blipFill>
        <p:spPr>
          <a:xfrm>
            <a:off x="3311525" y="5662930"/>
            <a:ext cx="1432560" cy="739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53" presetClass="entr" presetSubtype="16"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animEffect transition="in" filter="fade">
                                      <p:cBhvr>
                                        <p:cTn id="1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BEBA8EAE-BF5A-486C-A8C5-ECC9F3942E4B}">
                <a14:imgProps xmlns:a14="http://schemas.microsoft.com/office/drawing/2010/main">
                  <a14:imgLayer r:embed="rId2">
                    <a14:imgEffect>
                      <a14:backgroundRemoval t="1772" b="97388" l="2872" r="97635">
                        <a14:foregroundMark x1="2872" y1="27332" x2="29814" y2="55597"/>
                        <a14:foregroundMark x1="29814" y1="55597" x2="29814" y2="55597"/>
                        <a14:foregroundMark x1="94088" y1="76399" x2="90034" y2="75187"/>
                        <a14:foregroundMark x1="65963" y1="90112" x2="77787" y2="98041"/>
                        <a14:foregroundMark x1="77787" y1="98041" x2="77703" y2="90019"/>
                        <a14:foregroundMark x1="77703" y1="90019" x2="77196" y2="89925"/>
                        <a14:foregroundMark x1="44426" y1="54478" x2="58024" y2="42444"/>
                        <a14:foregroundMark x1="76520" y1="97481" x2="77787" y2="95802"/>
                        <a14:foregroundMark x1="97128" y1="2239" x2="97635" y2="1772"/>
                      </a14:backgroundRemoval>
                    </a14:imgEffect>
                  </a14:imgLayer>
                </a14:imgProps>
              </a:ext>
            </a:extLst>
          </a:blip>
          <a:stretch>
            <a:fillRect/>
          </a:stretch>
        </p:blipFill>
        <p:spPr>
          <a:xfrm>
            <a:off x="1857491" y="2224462"/>
            <a:ext cx="651604" cy="589966"/>
          </a:xfrm>
          <a:prstGeom prst="rect">
            <a:avLst/>
          </a:prstGeom>
        </p:spPr>
      </p:pic>
      <p:grpSp>
        <p:nvGrpSpPr>
          <p:cNvPr id="17" name="组合 16"/>
          <p:cNvGrpSpPr/>
          <p:nvPr/>
        </p:nvGrpSpPr>
        <p:grpSpPr>
          <a:xfrm>
            <a:off x="6762084" y="2290144"/>
            <a:ext cx="3746125" cy="457818"/>
            <a:chOff x="6167962" y="3566076"/>
            <a:chExt cx="3746125" cy="457818"/>
          </a:xfrm>
        </p:grpSpPr>
        <p:pic>
          <p:nvPicPr>
            <p:cNvPr id="18" name="图片 17"/>
            <p:cNvPicPr>
              <a:picLocks noChangeAspect="1"/>
            </p:cNvPicPr>
            <p:nvPr/>
          </p:nvPicPr>
          <p:blipFill>
            <a:blip r:embed="rId1">
              <a:extLst>
                <a:ext uri="{BEBA8EAE-BF5A-486C-A8C5-ECC9F3942E4B}">
                  <a14:imgProps xmlns:a14="http://schemas.microsoft.com/office/drawing/2010/main">
                    <a14:imgLayer r:embed="rId2">
                      <a14:imgEffect>
                        <a14:backgroundRemoval t="1772" b="97388" l="2872" r="97635">
                          <a14:foregroundMark x1="2872" y1="27332" x2="29814" y2="55597"/>
                          <a14:foregroundMark x1="29814" y1="55597" x2="29814" y2="55597"/>
                          <a14:foregroundMark x1="94088" y1="76399" x2="90034" y2="75187"/>
                          <a14:foregroundMark x1="65963" y1="90112" x2="77787" y2="98041"/>
                          <a14:foregroundMark x1="77787" y1="98041" x2="77703" y2="90019"/>
                          <a14:foregroundMark x1="77703" y1="90019" x2="77196" y2="89925"/>
                          <a14:foregroundMark x1="44426" y1="54478" x2="58024" y2="42444"/>
                          <a14:foregroundMark x1="76520" y1="97481" x2="77787" y2="95802"/>
                          <a14:foregroundMark x1="97128" y1="2239" x2="97635" y2="1772"/>
                        </a14:backgroundRemoval>
                      </a14:imgEffect>
                    </a14:imgLayer>
                  </a14:imgProps>
                </a:ext>
              </a:extLst>
            </a:blip>
            <a:stretch>
              <a:fillRect/>
            </a:stretch>
          </p:blipFill>
          <p:spPr>
            <a:xfrm>
              <a:off x="6167962" y="3566076"/>
              <a:ext cx="505442" cy="457630"/>
            </a:xfrm>
            <a:prstGeom prst="rect">
              <a:avLst/>
            </a:prstGeom>
          </p:spPr>
        </p:pic>
        <p:sp>
          <p:nvSpPr>
            <p:cNvPr id="19" name="文本框 18"/>
            <p:cNvSpPr txBox="1"/>
            <p:nvPr/>
          </p:nvSpPr>
          <p:spPr>
            <a:xfrm>
              <a:off x="7094684" y="3654562"/>
              <a:ext cx="2819403" cy="369332"/>
            </a:xfrm>
            <a:prstGeom prst="rect">
              <a:avLst/>
            </a:prstGeom>
            <a:noFill/>
          </p:spPr>
          <p:txBody>
            <a:bodyPr wrap="square" rtlCol="0">
              <a:spAutoFit/>
            </a:bodyPr>
            <a:lstStyle/>
            <a:p>
              <a:r>
                <a:rPr lang="zh-CN" altLang="en-US" spc="600" dirty="0">
                  <a:solidFill>
                    <a:srgbClr val="24956F"/>
                  </a:solidFill>
                  <a:latin typeface="微软雅黑" panose="020B0503020204020204" pitchFamily="34" charset="-122"/>
                  <a:ea typeface="微软雅黑" panose="020B0503020204020204" pitchFamily="34" charset="-122"/>
                </a:rPr>
                <a:t>清明</a:t>
              </a:r>
              <a:endParaRPr lang="zh-CN" altLang="en-US" spc="600" dirty="0">
                <a:solidFill>
                  <a:srgbClr val="24956F"/>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4958825" y="502744"/>
            <a:ext cx="3147874" cy="645160"/>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sp>
        <p:nvSpPr>
          <p:cNvPr id="33" name="Rectangle 3"/>
          <p:cNvSpPr>
            <a:spLocks noChangeArrowheads="1"/>
          </p:cNvSpPr>
          <p:nvPr/>
        </p:nvSpPr>
        <p:spPr bwMode="auto">
          <a:xfrm>
            <a:off x="6761480" y="3307150"/>
            <a:ext cx="3746500" cy="777736"/>
          </a:xfrm>
          <a:prstGeom prst="rect">
            <a:avLst/>
          </a:prstGeom>
          <a:noFill/>
          <a:ln>
            <a:noFill/>
          </a:ln>
          <a:effectLst/>
        </p:spPr>
        <p:txBody>
          <a:bodyPr vert="horz" wrap="square" lIns="0" tIns="65067" rIns="0" bIns="65067" numCol="1" anchor="ctr" anchorCtr="0" compatLnSpc="1">
            <a:spAutoFit/>
          </a:bodyPr>
          <a:lstStyle/>
          <a:p>
            <a:pPr lvl="0" defTabSz="914400" eaLnBrk="0" fontAlgn="base" hangingPunct="0">
              <a:spcBef>
                <a:spcPct val="0"/>
              </a:spcBef>
              <a:spcAft>
                <a:spcPct val="0"/>
              </a:spcAft>
            </a:pPr>
            <a:r>
              <a:rPr lang="zh-CN" altLang="en-US" sz="1400" dirty="0">
                <a:solidFill>
                  <a:srgbClr val="24956F"/>
                </a:solidFill>
                <a:latin typeface="微软雅黑" panose="020B0503020204020204" pitchFamily="34" charset="-122"/>
                <a:ea typeface="微软雅黑" panose="020B0503020204020204" pitchFamily="34" charset="-122"/>
              </a:rPr>
              <a:t>清明时节雨纷纷，路上行人欲断魂。 </a:t>
            </a:r>
            <a:br>
              <a:rPr lang="zh-CN" altLang="en-US" sz="1400" dirty="0">
                <a:solidFill>
                  <a:srgbClr val="24956F"/>
                </a:solidFill>
                <a:latin typeface="微软雅黑" panose="020B0503020204020204" pitchFamily="34" charset="-122"/>
                <a:ea typeface="微软雅黑" panose="020B0503020204020204" pitchFamily="34" charset="-122"/>
              </a:rPr>
            </a:br>
            <a:br>
              <a:rPr lang="zh-CN" altLang="en-US" sz="1400" dirty="0">
                <a:solidFill>
                  <a:srgbClr val="24956F"/>
                </a:solidFill>
                <a:latin typeface="微软雅黑" panose="020B0503020204020204" pitchFamily="34" charset="-122"/>
                <a:ea typeface="微软雅黑" panose="020B0503020204020204" pitchFamily="34" charset="-122"/>
              </a:rPr>
            </a:br>
            <a:r>
              <a:rPr lang="zh-CN" altLang="en-US" sz="1400" dirty="0">
                <a:solidFill>
                  <a:srgbClr val="24956F"/>
                </a:solidFill>
                <a:latin typeface="微软雅黑" panose="020B0503020204020204" pitchFamily="34" charset="-122"/>
                <a:ea typeface="微软雅黑" panose="020B0503020204020204" pitchFamily="34" charset="-122"/>
              </a:rPr>
              <a:t>借问酒家何处有？牧童遥指杏花村 </a:t>
            </a:r>
            <a:endParaRPr lang="zh-CN" altLang="en-US" sz="1400" dirty="0">
              <a:solidFill>
                <a:srgbClr val="24956F"/>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2962501" y="2445024"/>
            <a:ext cx="1240528" cy="369332"/>
          </a:xfrm>
          <a:prstGeom prst="rect">
            <a:avLst/>
          </a:prstGeom>
          <a:noFill/>
        </p:spPr>
        <p:txBody>
          <a:bodyPr wrap="square" rtlCol="0">
            <a:spAutoFit/>
          </a:bodyPr>
          <a:lstStyle/>
          <a:p>
            <a:r>
              <a:rPr lang="zh-CN" altLang="en-US" dirty="0">
                <a:solidFill>
                  <a:srgbClr val="24956F"/>
                </a:solidFill>
                <a:latin typeface="微软雅黑" panose="020B0503020204020204" pitchFamily="34" charset="-122"/>
                <a:ea typeface="微软雅黑" panose="020B0503020204020204" pitchFamily="34" charset="-122"/>
              </a:rPr>
              <a:t>途中寒食</a:t>
            </a:r>
            <a:endParaRPr lang="zh-CN" altLang="en-US" dirty="0">
              <a:solidFill>
                <a:srgbClr val="24956F"/>
              </a:solidFill>
              <a:latin typeface="微软雅黑" panose="020B0503020204020204" pitchFamily="34" charset="-122"/>
              <a:ea typeface="微软雅黑" panose="020B0503020204020204" pitchFamily="34" charset="-122"/>
            </a:endParaRPr>
          </a:p>
        </p:txBody>
      </p:sp>
      <p:sp>
        <p:nvSpPr>
          <p:cNvPr id="37" name="Rectangle 5"/>
          <p:cNvSpPr>
            <a:spLocks noChangeArrowheads="1"/>
          </p:cNvSpPr>
          <p:nvPr/>
        </p:nvSpPr>
        <p:spPr bwMode="auto">
          <a:xfrm>
            <a:off x="2073910" y="3190905"/>
            <a:ext cx="4034790" cy="1639510"/>
          </a:xfrm>
          <a:prstGeom prst="rect">
            <a:avLst/>
          </a:prstGeom>
          <a:noFill/>
          <a:ln>
            <a:noFill/>
          </a:ln>
          <a:effectLst/>
        </p:spPr>
        <p:txBody>
          <a:bodyPr vert="horz" wrap="square" lIns="0" tIns="65067" rIns="0" bIns="65067"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t>马上逢寒食，</a:t>
            </a:r>
            <a:r>
              <a:rPr kumimoji="0" lang="en-US"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t>     </a:t>
            </a:r>
            <a:r>
              <a:rPr kumimoji="0" lang="zh-CN"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t>途中属暮春。 </a:t>
            </a:r>
            <a:br>
              <a:rPr kumimoji="0" lang="zh-CN"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br>
            <a:br>
              <a:rPr kumimoji="0" lang="zh-CN"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br>
            <a:r>
              <a:rPr kumimoji="0" lang="zh-CN"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t>可怜江浦望，</a:t>
            </a:r>
            <a:r>
              <a:rPr kumimoji="0" lang="en-US"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t>    </a:t>
            </a:r>
            <a:r>
              <a:rPr kumimoji="0" lang="en-US" altLang="zh-CN" sz="1400" b="0" i="0" u="none" strike="noStrike" cap="none" normalizeH="0" dirty="0">
                <a:ln>
                  <a:noFill/>
                </a:ln>
                <a:solidFill>
                  <a:srgbClr val="24956F"/>
                </a:solidFill>
                <a:effectLst/>
                <a:latin typeface="微软雅黑" panose="020B0503020204020204" pitchFamily="34" charset="-122"/>
                <a:ea typeface="微软雅黑" panose="020B0503020204020204" pitchFamily="34" charset="-122"/>
              </a:rPr>
              <a:t> </a:t>
            </a:r>
            <a:r>
              <a:rPr kumimoji="0" lang="zh-CN"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t>不见洛桥人。 </a:t>
            </a:r>
            <a:br>
              <a:rPr kumimoji="0" lang="zh-CN"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br>
            <a:br>
              <a:rPr kumimoji="0" lang="zh-CN"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br>
            <a:r>
              <a:rPr kumimoji="0" lang="zh-CN"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t>北极怀明主，</a:t>
            </a:r>
            <a:r>
              <a:rPr kumimoji="0" lang="en-US"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t>     </a:t>
            </a:r>
            <a:r>
              <a:rPr kumimoji="0" lang="zh-CN"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t>南溟作逐臣。 </a:t>
            </a:r>
            <a:br>
              <a:rPr kumimoji="0" lang="zh-CN"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br>
            <a:br>
              <a:rPr kumimoji="0" lang="zh-CN"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br>
            <a:r>
              <a:rPr kumimoji="0" lang="zh-CN"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t>故园肠断处，</a:t>
            </a:r>
            <a:r>
              <a:rPr kumimoji="0" lang="en-US"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t>     </a:t>
            </a:r>
            <a:r>
              <a:rPr kumimoji="0" lang="zh-CN"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t>日夜柳条新</a:t>
            </a:r>
            <a:r>
              <a:rPr kumimoji="0" lang="zh-CN" altLang="en-US"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t>。</a:t>
            </a:r>
            <a:r>
              <a:rPr kumimoji="0" lang="zh-CN"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rPr>
              <a:t> </a:t>
            </a:r>
            <a:endParaRPr kumimoji="0" lang="zh-CN" altLang="zh-CN" sz="1400" b="0" i="0" u="none" strike="noStrike" cap="none" normalizeH="0" baseline="0" dirty="0">
              <a:ln>
                <a:noFill/>
              </a:ln>
              <a:solidFill>
                <a:srgbClr val="24956F"/>
              </a:solidFill>
              <a:effectLst/>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857375" y="719455"/>
            <a:ext cx="8282940" cy="371475"/>
            <a:chOff x="2038579" y="535534"/>
            <a:chExt cx="8282782" cy="371475"/>
          </a:xfrm>
        </p:grpSpPr>
        <p:grpSp>
          <p:nvGrpSpPr>
            <p:cNvPr id="22" name="组合 21"/>
            <p:cNvGrpSpPr/>
            <p:nvPr/>
          </p:nvGrpSpPr>
          <p:grpSpPr>
            <a:xfrm>
              <a:off x="2038579" y="535534"/>
              <a:ext cx="2807495" cy="371475"/>
              <a:chOff x="2059780" y="357188"/>
              <a:chExt cx="2807495" cy="371475"/>
            </a:xfrm>
          </p:grpSpPr>
          <p:sp>
            <p:nvSpPr>
              <p:cNvPr id="2" name="椭圆 1"/>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4" name="椭圆 23"/>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 name="椭圆 2"/>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4" name="椭圆 3"/>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5" name="组合 4"/>
            <p:cNvGrpSpPr/>
            <p:nvPr/>
          </p:nvGrpSpPr>
          <p:grpSpPr>
            <a:xfrm flipH="1">
              <a:off x="7513866" y="535534"/>
              <a:ext cx="2807495" cy="371475"/>
              <a:chOff x="6837591" y="1618235"/>
              <a:chExt cx="2807495" cy="371475"/>
            </a:xfrm>
          </p:grpSpPr>
          <p:sp>
            <p:nvSpPr>
              <p:cNvPr id="6" name="椭圆 5"/>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7" name="椭圆 6"/>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8" name="椭圆 7"/>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9" name="椭圆 8"/>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146350" y="2010506"/>
            <a:ext cx="7776845" cy="3322955"/>
            <a:chOff x="3503655" y="2386522"/>
            <a:chExt cx="7776845" cy="3322955"/>
          </a:xfrm>
        </p:grpSpPr>
        <p:sp>
          <p:nvSpPr>
            <p:cNvPr id="14" name="矩形 13"/>
            <p:cNvSpPr/>
            <p:nvPr/>
          </p:nvSpPr>
          <p:spPr>
            <a:xfrm>
              <a:off x="3889735" y="2386522"/>
              <a:ext cx="7390765" cy="3322955"/>
            </a:xfrm>
            <a:prstGeom prst="rect">
              <a:avLst/>
            </a:prstGeom>
          </p:spPr>
          <p:txBody>
            <a:bodyPr wrap="square">
              <a:spAutoFit/>
            </a:bodyPr>
            <a:lstStyle/>
            <a:p>
              <a:pPr>
                <a:lnSpc>
                  <a:spcPct val="150000"/>
                </a:lnSpc>
              </a:pPr>
              <a:r>
                <a:rPr lang="zh-CN" altLang="en-US" sz="1400" spc="300" dirty="0">
                  <a:solidFill>
                    <a:srgbClr val="24956F"/>
                  </a:solidFill>
                  <a:latin typeface="微软雅黑" panose="020B0503020204020204" pitchFamily="34" charset="-122"/>
                  <a:ea typeface="微软雅黑" panose="020B0503020204020204" pitchFamily="34" charset="-122"/>
                </a:rPr>
                <a:t>◇ 雨打清明前，春雨定频繁（鲁）</a:t>
              </a:r>
              <a:endParaRPr lang="zh-CN" altLang="en-US" sz="1400" spc="300" dirty="0">
                <a:solidFill>
                  <a:srgbClr val="24956F"/>
                </a:solidFill>
                <a:latin typeface="微软雅黑" panose="020B0503020204020204" pitchFamily="34" charset="-122"/>
                <a:ea typeface="微软雅黑" panose="020B0503020204020204" pitchFamily="34" charset="-122"/>
              </a:endParaRPr>
            </a:p>
            <a:p>
              <a:pPr>
                <a:lnSpc>
                  <a:spcPct val="150000"/>
                </a:lnSpc>
              </a:pPr>
              <a:r>
                <a:rPr lang="zh-CN" altLang="en-US" sz="1400" spc="300" dirty="0">
                  <a:solidFill>
                    <a:srgbClr val="24956F"/>
                  </a:solidFill>
                  <a:latin typeface="微软雅黑" panose="020B0503020204020204" pitchFamily="34" charset="-122"/>
                  <a:ea typeface="微软雅黑" panose="020B0503020204020204" pitchFamily="34" charset="-122"/>
                </a:rPr>
                <a:t>◇ 阴雨下了清明节，断断续续三个月（桂）</a:t>
              </a:r>
              <a:endParaRPr lang="zh-CN" altLang="en-US" sz="1400" spc="300" dirty="0">
                <a:solidFill>
                  <a:srgbClr val="24956F"/>
                </a:solidFill>
                <a:latin typeface="微软雅黑" panose="020B0503020204020204" pitchFamily="34" charset="-122"/>
                <a:ea typeface="微软雅黑" panose="020B0503020204020204" pitchFamily="34" charset="-122"/>
              </a:endParaRPr>
            </a:p>
            <a:p>
              <a:pPr>
                <a:lnSpc>
                  <a:spcPct val="150000"/>
                </a:lnSpc>
              </a:pPr>
              <a:r>
                <a:rPr lang="zh-CN" altLang="en-US" sz="1400" spc="300" dirty="0">
                  <a:solidFill>
                    <a:srgbClr val="24956F"/>
                  </a:solidFill>
                  <a:latin typeface="微软雅黑" panose="020B0503020204020204" pitchFamily="34" charset="-122"/>
                  <a:ea typeface="微软雅黑" panose="020B0503020204020204" pitchFamily="34" charset="-122"/>
                </a:rPr>
                <a:t>◇ 清明难得晴，谷雨难得阴（鲁）</a:t>
              </a:r>
              <a:endParaRPr lang="zh-CN" altLang="en-US" sz="1400" spc="300" dirty="0">
                <a:solidFill>
                  <a:srgbClr val="24956F"/>
                </a:solidFill>
                <a:latin typeface="微软雅黑" panose="020B0503020204020204" pitchFamily="34" charset="-122"/>
                <a:ea typeface="微软雅黑" panose="020B0503020204020204" pitchFamily="34" charset="-122"/>
              </a:endParaRPr>
            </a:p>
            <a:p>
              <a:pPr>
                <a:lnSpc>
                  <a:spcPct val="150000"/>
                </a:lnSpc>
              </a:pPr>
              <a:r>
                <a:rPr lang="zh-CN" altLang="en-US" sz="1400" spc="300" dirty="0">
                  <a:solidFill>
                    <a:srgbClr val="24956F"/>
                  </a:solidFill>
                  <a:latin typeface="微软雅黑" panose="020B0503020204020204" pitchFamily="34" charset="-122"/>
                  <a:ea typeface="微软雅黑" panose="020B0503020204020204" pitchFamily="34" charset="-122"/>
                </a:rPr>
                <a:t>◇ 清明不怕晴，谷雨不怕雨（黑）</a:t>
              </a:r>
              <a:endParaRPr lang="zh-CN" altLang="en-US" sz="1400" spc="300" dirty="0">
                <a:solidFill>
                  <a:srgbClr val="24956F"/>
                </a:solidFill>
                <a:latin typeface="微软雅黑" panose="020B0503020204020204" pitchFamily="34" charset="-122"/>
                <a:ea typeface="微软雅黑" panose="020B0503020204020204" pitchFamily="34" charset="-122"/>
              </a:endParaRPr>
            </a:p>
            <a:p>
              <a:pPr>
                <a:lnSpc>
                  <a:spcPct val="150000"/>
                </a:lnSpc>
              </a:pPr>
              <a:r>
                <a:rPr lang="zh-CN" altLang="en-US" sz="1400" spc="300" dirty="0">
                  <a:solidFill>
                    <a:srgbClr val="24956F"/>
                  </a:solidFill>
                  <a:latin typeface="微软雅黑" panose="020B0503020204020204" pitchFamily="34" charset="-122"/>
                  <a:ea typeface="微软雅黑" panose="020B0503020204020204" pitchFamily="34" charset="-122"/>
                </a:rPr>
                <a:t>◇ 雨打清明前，洼地好种田（黑）</a:t>
              </a:r>
              <a:endParaRPr lang="zh-CN" altLang="en-US" sz="1400" spc="300" dirty="0">
                <a:solidFill>
                  <a:srgbClr val="24956F"/>
                </a:solidFill>
                <a:latin typeface="微软雅黑" panose="020B0503020204020204" pitchFamily="34" charset="-122"/>
                <a:ea typeface="微软雅黑" panose="020B0503020204020204" pitchFamily="34" charset="-122"/>
              </a:endParaRPr>
            </a:p>
            <a:p>
              <a:pPr>
                <a:lnSpc>
                  <a:spcPct val="150000"/>
                </a:lnSpc>
              </a:pPr>
              <a:r>
                <a:rPr lang="zh-CN" altLang="en-US" sz="1400" spc="300" dirty="0">
                  <a:solidFill>
                    <a:srgbClr val="24956F"/>
                  </a:solidFill>
                  <a:latin typeface="微软雅黑" panose="020B0503020204020204" pitchFamily="34" charset="-122"/>
                  <a:ea typeface="微软雅黑" panose="020B0503020204020204" pitchFamily="34" charset="-122"/>
                </a:rPr>
                <a:t>◇ 清明雨星星，一棵高粱打一升（黑）</a:t>
              </a:r>
              <a:endParaRPr lang="zh-CN" altLang="en-US" sz="1400" spc="300" dirty="0">
                <a:solidFill>
                  <a:srgbClr val="24956F"/>
                </a:solidFill>
                <a:latin typeface="微软雅黑" panose="020B0503020204020204" pitchFamily="34" charset="-122"/>
                <a:ea typeface="微软雅黑" panose="020B0503020204020204" pitchFamily="34" charset="-122"/>
              </a:endParaRPr>
            </a:p>
            <a:p>
              <a:pPr>
                <a:lnSpc>
                  <a:spcPct val="150000"/>
                </a:lnSpc>
              </a:pPr>
              <a:r>
                <a:rPr lang="zh-CN" altLang="en-US" sz="1400" spc="300" dirty="0">
                  <a:solidFill>
                    <a:srgbClr val="24956F"/>
                  </a:solidFill>
                  <a:latin typeface="微软雅黑" panose="020B0503020204020204" pitchFamily="34" charset="-122"/>
                  <a:ea typeface="微软雅黑" panose="020B0503020204020204" pitchFamily="34" charset="-122"/>
                </a:rPr>
                <a:t>◇ 清明宜晴，谷雨宜雨（赣）</a:t>
              </a:r>
              <a:endParaRPr lang="zh-CN" altLang="en-US" sz="1400" spc="300" dirty="0">
                <a:solidFill>
                  <a:srgbClr val="24956F"/>
                </a:solidFill>
                <a:latin typeface="微软雅黑" panose="020B0503020204020204" pitchFamily="34" charset="-122"/>
                <a:ea typeface="微软雅黑" panose="020B0503020204020204" pitchFamily="34" charset="-122"/>
              </a:endParaRPr>
            </a:p>
            <a:p>
              <a:pPr>
                <a:lnSpc>
                  <a:spcPct val="150000"/>
                </a:lnSpc>
              </a:pPr>
              <a:r>
                <a:rPr lang="zh-CN" altLang="en-US" sz="1400" spc="300" dirty="0">
                  <a:solidFill>
                    <a:srgbClr val="24956F"/>
                  </a:solidFill>
                  <a:latin typeface="微软雅黑" panose="020B0503020204020204" pitchFamily="34" charset="-122"/>
                  <a:ea typeface="微软雅黑" panose="020B0503020204020204" pitchFamily="34" charset="-122"/>
                </a:rPr>
                <a:t>◇ 清明断雪，谷雨断霜（华东、华中、华南、四川及云贵高原）</a:t>
              </a:r>
              <a:endParaRPr lang="zh-CN" altLang="en-US" sz="1400" spc="300" dirty="0">
                <a:solidFill>
                  <a:srgbClr val="24956F"/>
                </a:solidFill>
                <a:latin typeface="微软雅黑" panose="020B0503020204020204" pitchFamily="34" charset="-122"/>
                <a:ea typeface="微软雅黑" panose="020B0503020204020204" pitchFamily="34" charset="-122"/>
              </a:endParaRPr>
            </a:p>
            <a:p>
              <a:pPr>
                <a:lnSpc>
                  <a:spcPct val="150000"/>
                </a:lnSpc>
              </a:pPr>
              <a:r>
                <a:rPr lang="zh-CN" altLang="en-US" sz="1400" spc="300" dirty="0">
                  <a:solidFill>
                    <a:srgbClr val="24956F"/>
                  </a:solidFill>
                  <a:latin typeface="微软雅黑" panose="020B0503020204020204" pitchFamily="34" charset="-122"/>
                  <a:ea typeface="微软雅黑" panose="020B0503020204020204" pitchFamily="34" charset="-122"/>
                </a:rPr>
                <a:t>◇ 清明断雪不断雪，谷雨断霜不断霜（冀、晋）</a:t>
              </a:r>
              <a:endParaRPr lang="zh-CN" altLang="en-US" sz="1400" spc="300" dirty="0">
                <a:solidFill>
                  <a:srgbClr val="24956F"/>
                </a:solidFill>
                <a:latin typeface="微软雅黑" panose="020B0503020204020204" pitchFamily="34" charset="-122"/>
                <a:ea typeface="微软雅黑" panose="020B0503020204020204" pitchFamily="34" charset="-122"/>
              </a:endParaRPr>
            </a:p>
            <a:p>
              <a:pPr>
                <a:lnSpc>
                  <a:spcPct val="150000"/>
                </a:lnSpc>
              </a:pPr>
              <a:r>
                <a:rPr lang="zh-CN" altLang="en-US" sz="1400" spc="300" dirty="0">
                  <a:solidFill>
                    <a:srgbClr val="24956F"/>
                  </a:solidFill>
                  <a:latin typeface="微软雅黑" panose="020B0503020204020204" pitchFamily="34" charset="-122"/>
                  <a:ea typeface="微软雅黑" panose="020B0503020204020204" pitchFamily="34" charset="-122"/>
                </a:rPr>
                <a:t>◇ 清明无雨旱黄梅，清明有雨水黄梅（苏、鄂）</a:t>
              </a:r>
              <a:endParaRPr lang="zh-CN" altLang="en-US" sz="1400" spc="300" dirty="0">
                <a:solidFill>
                  <a:srgbClr val="24956F"/>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1"/>
            <a:stretch>
              <a:fillRect/>
            </a:stretch>
          </p:blipFill>
          <p:spPr>
            <a:xfrm>
              <a:off x="3503655" y="5185311"/>
              <a:ext cx="223682" cy="500898"/>
            </a:xfrm>
            <a:prstGeom prst="rect">
              <a:avLst/>
            </a:prstGeom>
          </p:spPr>
        </p:pic>
        <p:pic>
          <p:nvPicPr>
            <p:cNvPr id="18" name="图片 17"/>
            <p:cNvPicPr>
              <a:picLocks noChangeAspect="1"/>
            </p:cNvPicPr>
            <p:nvPr/>
          </p:nvPicPr>
          <p:blipFill>
            <a:blip r:embed="rId1"/>
            <a:stretch>
              <a:fillRect/>
            </a:stretch>
          </p:blipFill>
          <p:spPr>
            <a:xfrm>
              <a:off x="3503655" y="3852691"/>
              <a:ext cx="223682" cy="500898"/>
            </a:xfrm>
            <a:prstGeom prst="rect">
              <a:avLst/>
            </a:prstGeom>
          </p:spPr>
        </p:pic>
        <p:pic>
          <p:nvPicPr>
            <p:cNvPr id="19" name="图片 18"/>
            <p:cNvPicPr>
              <a:picLocks noChangeAspect="1"/>
            </p:cNvPicPr>
            <p:nvPr/>
          </p:nvPicPr>
          <p:blipFill>
            <a:blip r:embed="rId1"/>
            <a:stretch>
              <a:fillRect/>
            </a:stretch>
          </p:blipFill>
          <p:spPr>
            <a:xfrm>
              <a:off x="3503655" y="2520071"/>
              <a:ext cx="223682" cy="500898"/>
            </a:xfrm>
            <a:prstGeom prst="rect">
              <a:avLst/>
            </a:prstGeom>
          </p:spPr>
        </p:pic>
      </p:grpSp>
      <p:sp>
        <p:nvSpPr>
          <p:cNvPr id="27" name="矩形 26"/>
          <p:cNvSpPr/>
          <p:nvPr/>
        </p:nvSpPr>
        <p:spPr>
          <a:xfrm>
            <a:off x="4958825" y="502744"/>
            <a:ext cx="3147874" cy="645160"/>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857375" y="719455"/>
            <a:ext cx="8282940" cy="371475"/>
            <a:chOff x="2038579" y="535534"/>
            <a:chExt cx="8282782" cy="371475"/>
          </a:xfrm>
        </p:grpSpPr>
        <p:grpSp>
          <p:nvGrpSpPr>
            <p:cNvPr id="3" name="组合 2"/>
            <p:cNvGrpSpPr/>
            <p:nvPr/>
          </p:nvGrpSpPr>
          <p:grpSpPr>
            <a:xfrm>
              <a:off x="2038579" y="535534"/>
              <a:ext cx="2807495" cy="371475"/>
              <a:chOff x="2059780" y="357188"/>
              <a:chExt cx="2807495" cy="371475"/>
            </a:xfrm>
          </p:grpSpPr>
          <p:sp>
            <p:nvSpPr>
              <p:cNvPr id="4" name="椭圆 3"/>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5" name="椭圆 4"/>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6" name="椭圆 5"/>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7" name="椭圆 6"/>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8" name="组合 7"/>
            <p:cNvGrpSpPr/>
            <p:nvPr/>
          </p:nvGrpSpPr>
          <p:grpSpPr>
            <a:xfrm flipH="1">
              <a:off x="7513866" y="535534"/>
              <a:ext cx="2807495" cy="371475"/>
              <a:chOff x="6837591" y="1618235"/>
              <a:chExt cx="2807495" cy="371475"/>
            </a:xfrm>
          </p:grpSpPr>
          <p:sp>
            <p:nvSpPr>
              <p:cNvPr id="9" name="椭圆 8"/>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10" name="椭圆 9"/>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0" name="椭圆 29"/>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31" name="椭圆 30"/>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5473311" y="2608729"/>
            <a:ext cx="6718688" cy="2348753"/>
          </a:xfrm>
          <a:prstGeom prst="rect">
            <a:avLst/>
          </a:prstGeom>
        </p:spPr>
      </p:pic>
      <p:pic>
        <p:nvPicPr>
          <p:cNvPr id="24" name="图片 23"/>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0" y="3382114"/>
            <a:ext cx="5369859" cy="2651133"/>
          </a:xfrm>
          <a:prstGeom prst="rect">
            <a:avLst/>
          </a:prstGeom>
        </p:spPr>
      </p:pic>
      <p:sp>
        <p:nvSpPr>
          <p:cNvPr id="11" name="矩形 10"/>
          <p:cNvSpPr/>
          <p:nvPr/>
        </p:nvSpPr>
        <p:spPr>
          <a:xfrm>
            <a:off x="1814054" y="1720643"/>
            <a:ext cx="8568813" cy="3151359"/>
          </a:xfrm>
          <a:prstGeom prst="rect">
            <a:avLst/>
          </a:prstGeom>
          <a:blipFill dpi="0" rotWithShape="1">
            <a:blip r:embed="rId3">
              <a:extLst>
                <a:ext uri="{BEBA8EAE-BF5A-486C-A8C5-ECC9F3942E4B}">
                  <a14:imgProps xmlns:a14="http://schemas.microsoft.com/office/drawing/2010/main">
                    <a14:imgLayer r:embed="rId4">
                      <a14:imgEffect>
                        <a14:brightnessContrast bright="30000"/>
                      </a14:imgEffect>
                    </a14:imgLayer>
                  </a14:imgProps>
                </a:ext>
              </a:extLst>
            </a:blip>
            <a:srcRect/>
            <a:tile tx="0" ty="0" sx="45000" sy="4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814053" y="4422627"/>
            <a:ext cx="8568813" cy="1814051"/>
          </a:xfrm>
          <a:prstGeom prst="rect">
            <a:avLst/>
          </a:prstGeom>
          <a:solidFill>
            <a:srgbClr val="249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94272" y="4637130"/>
            <a:ext cx="8008374" cy="1384995"/>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清明节气的风对未来天气及年成好坏也有一定预示，农民极为关心，因此，在民间流传不少有关这方面的谚语。比如：</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 清明南风，夏水较多；清明北风，夏水较少（闽）</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 清明一吹西北风，当年天旱黄风多（宁）</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 清明北风十天寒，春霜结束在眼前（冀）</a:t>
            </a:r>
            <a:endParaRPr lang="zh-CN" altLang="en-US"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 清明刮动土，要刮四十五（苏）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4989305" y="502744"/>
            <a:ext cx="3147874" cy="645160"/>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857375" y="719455"/>
            <a:ext cx="8282940" cy="371475"/>
            <a:chOff x="2038579" y="535534"/>
            <a:chExt cx="8282782" cy="371475"/>
          </a:xfrm>
        </p:grpSpPr>
        <p:grpSp>
          <p:nvGrpSpPr>
            <p:cNvPr id="3" name="组合 2"/>
            <p:cNvGrpSpPr/>
            <p:nvPr/>
          </p:nvGrpSpPr>
          <p:grpSpPr>
            <a:xfrm>
              <a:off x="2038579" y="535534"/>
              <a:ext cx="2807495" cy="371475"/>
              <a:chOff x="2059780" y="357188"/>
              <a:chExt cx="2807495" cy="371475"/>
            </a:xfrm>
          </p:grpSpPr>
          <p:sp>
            <p:nvSpPr>
              <p:cNvPr id="4" name="椭圆 3"/>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5" name="椭圆 4"/>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5" name="椭圆 24"/>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26" name="椭圆 25"/>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27" name="组合 26"/>
            <p:cNvGrpSpPr/>
            <p:nvPr/>
          </p:nvGrpSpPr>
          <p:grpSpPr>
            <a:xfrm flipH="1">
              <a:off x="7513866" y="535534"/>
              <a:ext cx="2807495" cy="371475"/>
              <a:chOff x="6837591" y="1618235"/>
              <a:chExt cx="2807495" cy="371475"/>
            </a:xfrm>
          </p:grpSpPr>
          <p:sp>
            <p:nvSpPr>
              <p:cNvPr id="28" name="椭圆 27"/>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9" name="椭圆 28"/>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0" name="椭圆 29"/>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31" name="椭圆 30"/>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清明24节气背景"/>
          <p:cNvPicPr>
            <a:picLocks noChangeAspect="1"/>
          </p:cNvPicPr>
          <p:nvPr/>
        </p:nvPicPr>
        <p:blipFill>
          <a:blip r:embed="rId1"/>
          <a:stretch>
            <a:fillRect/>
          </a:stretch>
        </p:blipFill>
        <p:spPr>
          <a:xfrm>
            <a:off x="-56515" y="20955"/>
            <a:ext cx="12256770" cy="6826885"/>
          </a:xfrm>
          <a:prstGeom prst="rect">
            <a:avLst/>
          </a:prstGeom>
        </p:spPr>
      </p:pic>
      <p:pic>
        <p:nvPicPr>
          <p:cNvPr id="4" name="图片 3" descr="文字"/>
          <p:cNvPicPr>
            <a:picLocks noChangeAspect="1"/>
          </p:cNvPicPr>
          <p:nvPr/>
        </p:nvPicPr>
        <p:blipFill>
          <a:blip r:embed="rId2"/>
          <a:stretch>
            <a:fillRect/>
          </a:stretch>
        </p:blipFill>
        <p:spPr>
          <a:xfrm>
            <a:off x="4117657" y="1890712"/>
            <a:ext cx="3692525" cy="2842895"/>
          </a:xfrm>
          <a:prstGeom prst="rect">
            <a:avLst/>
          </a:prstGeom>
        </p:spPr>
      </p:pic>
      <p:pic>
        <p:nvPicPr>
          <p:cNvPr id="7" name="图片 6" descr="树"/>
          <p:cNvPicPr>
            <a:picLocks noChangeAspect="1"/>
          </p:cNvPicPr>
          <p:nvPr/>
        </p:nvPicPr>
        <p:blipFill>
          <a:blip r:embed="rId3"/>
          <a:stretch>
            <a:fillRect/>
          </a:stretch>
        </p:blipFill>
        <p:spPr>
          <a:xfrm>
            <a:off x="10863580" y="20955"/>
            <a:ext cx="1336675" cy="3739515"/>
          </a:xfrm>
          <a:prstGeom prst="rect">
            <a:avLst/>
          </a:prstGeom>
        </p:spPr>
      </p:pic>
      <p:pic>
        <p:nvPicPr>
          <p:cNvPr id="8" name="图片 7" descr="树"/>
          <p:cNvPicPr>
            <a:picLocks noChangeAspect="1"/>
          </p:cNvPicPr>
          <p:nvPr/>
        </p:nvPicPr>
        <p:blipFill>
          <a:blip r:embed="rId3"/>
          <a:stretch>
            <a:fillRect/>
          </a:stretch>
        </p:blipFill>
        <p:spPr>
          <a:xfrm>
            <a:off x="10863580" y="20955"/>
            <a:ext cx="1336675" cy="3739515"/>
          </a:xfrm>
          <a:prstGeom prst="rect">
            <a:avLst/>
          </a:prstGeom>
        </p:spPr>
      </p:pic>
      <p:pic>
        <p:nvPicPr>
          <p:cNvPr id="9" name="图片 8" descr="树"/>
          <p:cNvPicPr>
            <a:picLocks noChangeAspect="1"/>
          </p:cNvPicPr>
          <p:nvPr/>
        </p:nvPicPr>
        <p:blipFill>
          <a:blip r:embed="rId3"/>
          <a:stretch>
            <a:fillRect/>
          </a:stretch>
        </p:blipFill>
        <p:spPr>
          <a:xfrm flipH="1">
            <a:off x="-8255" y="20955"/>
            <a:ext cx="1336675" cy="3739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300071" y="2036917"/>
            <a:ext cx="3087330" cy="2182761"/>
            <a:chOff x="3215148" y="1976284"/>
            <a:chExt cx="3087330" cy="2182761"/>
          </a:xfrm>
          <a:solidFill>
            <a:schemeClr val="accent5">
              <a:lumMod val="50000"/>
            </a:schemeClr>
          </a:solidFill>
        </p:grpSpPr>
        <p:sp>
          <p:nvSpPr>
            <p:cNvPr id="22" name="椭圆 21"/>
            <p:cNvSpPr/>
            <p:nvPr/>
          </p:nvSpPr>
          <p:spPr>
            <a:xfrm>
              <a:off x="3215148" y="1976284"/>
              <a:ext cx="2251587" cy="2182761"/>
            </a:xfrm>
            <a:prstGeom prst="ellipse">
              <a:avLst/>
            </a:prstGeom>
            <a:solidFill>
              <a:srgbClr val="249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559278" y="2136640"/>
              <a:ext cx="2743200" cy="1862048"/>
            </a:xfrm>
            <a:prstGeom prst="rect">
              <a:avLst/>
            </a:prstGeom>
            <a:noFill/>
          </p:spPr>
          <p:txBody>
            <a:bodyPr wrap="square" rtlCol="0">
              <a:spAutoFit/>
            </a:bodyPr>
            <a:lstStyle/>
            <a:p>
              <a:r>
                <a:rPr lang="zh-CN" altLang="en-US" sz="11500" dirty="0">
                  <a:solidFill>
                    <a:schemeClr val="bg1"/>
                  </a:solidFill>
                  <a:latin typeface="微软雅黑" panose="020B0503020204020204" pitchFamily="34" charset="-122"/>
                  <a:ea typeface="微软雅黑" panose="020B0503020204020204" pitchFamily="34" charset="-122"/>
                </a:rPr>
                <a:t>壹</a:t>
              </a:r>
              <a:endParaRPr lang="zh-CN" altLang="en-US" sz="11500" dirty="0">
                <a:solidFill>
                  <a:schemeClr val="bg1"/>
                </a:solidFill>
                <a:latin typeface="微软雅黑" panose="020B0503020204020204" pitchFamily="34" charset="-122"/>
                <a:ea typeface="微软雅黑" panose="020B0503020204020204" pitchFamily="34" charset="-122"/>
              </a:endParaRPr>
            </a:p>
          </p:txBody>
        </p:sp>
      </p:grpSp>
      <p:sp>
        <p:nvSpPr>
          <p:cNvPr id="42" name="文本框 41"/>
          <p:cNvSpPr txBox="1"/>
          <p:nvPr/>
        </p:nvSpPr>
        <p:spPr>
          <a:xfrm>
            <a:off x="6051959" y="3352080"/>
            <a:ext cx="3963056" cy="706755"/>
          </a:xfrm>
          <a:prstGeom prst="rect">
            <a:avLst/>
          </a:prstGeom>
          <a:noFill/>
        </p:spPr>
        <p:txBody>
          <a:bodyPr vert="horz" wrap="square" rtlCol="0">
            <a:spAutoFit/>
          </a:bodyPr>
          <a:lstStyle/>
          <a:p>
            <a:r>
              <a:rPr lang="zh-CN" altLang="en-US" sz="4000" b="1" spc="600" dirty="0">
                <a:solidFill>
                  <a:srgbClr val="24956F"/>
                </a:solidFill>
                <a:latin typeface="微软雅黑" panose="020B0503020204020204" pitchFamily="34" charset="-122"/>
                <a:ea typeface="微软雅黑" panose="020B0503020204020204" pitchFamily="34" charset="-122"/>
              </a:rPr>
              <a:t>清明节的由来</a:t>
            </a:r>
            <a:endParaRPr lang="zh-CN" altLang="en-US" sz="4000" b="1" spc="600" dirty="0">
              <a:solidFill>
                <a:srgbClr val="24956F"/>
              </a:solidFill>
              <a:latin typeface="微软雅黑" panose="020B0503020204020204" pitchFamily="34" charset="-122"/>
              <a:ea typeface="微软雅黑" panose="020B0503020204020204" pitchFamily="34" charset="-122"/>
            </a:endParaRPr>
          </a:p>
        </p:txBody>
      </p:sp>
      <p:pic>
        <p:nvPicPr>
          <p:cNvPr id="43" name="图片 42"/>
          <p:cNvPicPr>
            <a:picLocks noChangeAspect="1"/>
          </p:cNvPicPr>
          <p:nvPr/>
        </p:nvPicPr>
        <p:blipFill>
          <a:blip r:embed="rId1">
            <a:extLst>
              <a:ext uri="{BEBA8EAE-BF5A-486C-A8C5-ECC9F3942E4B}">
                <a14:imgProps xmlns:a14="http://schemas.microsoft.com/office/drawing/2010/main">
                  <a14:imgLayer r:embed="rId2">
                    <a14:imgEffect>
                      <a14:backgroundRemoval t="1772" b="97388" l="2872" r="97635">
                        <a14:foregroundMark x1="2872" y1="27332" x2="29814" y2="55597"/>
                        <a14:foregroundMark x1="29814" y1="55597" x2="29814" y2="55597"/>
                        <a14:foregroundMark x1="94088" y1="76399" x2="90034" y2="75187"/>
                        <a14:foregroundMark x1="65963" y1="90112" x2="77787" y2="98041"/>
                        <a14:foregroundMark x1="77787" y1="98041" x2="77703" y2="90019"/>
                        <a14:foregroundMark x1="77703" y1="90019" x2="77196" y2="89925"/>
                        <a14:foregroundMark x1="44426" y1="54478" x2="58024" y2="42444"/>
                        <a14:foregroundMark x1="76520" y1="97481" x2="77787" y2="95802"/>
                        <a14:foregroundMark x1="97128" y1="2239" x2="97635" y2="1772"/>
                      </a14:backgroundRemoval>
                    </a14:imgEffect>
                  </a14:imgLayer>
                </a14:imgProps>
              </a:ext>
            </a:extLst>
          </a:blip>
          <a:stretch>
            <a:fillRect/>
          </a:stretch>
        </p:blipFill>
        <p:spPr>
          <a:xfrm>
            <a:off x="5331552" y="2098549"/>
            <a:ext cx="1128471" cy="1021724"/>
          </a:xfrm>
          <a:prstGeom prst="rect">
            <a:avLst/>
          </a:prstGeom>
        </p:spPr>
      </p:pic>
      <p:pic>
        <p:nvPicPr>
          <p:cNvPr id="5" name="图片 4" descr="小船"/>
          <p:cNvPicPr>
            <a:picLocks noChangeAspect="1"/>
          </p:cNvPicPr>
          <p:nvPr/>
        </p:nvPicPr>
        <p:blipFill>
          <a:blip r:embed="rId3"/>
          <a:stretch>
            <a:fillRect/>
          </a:stretch>
        </p:blipFill>
        <p:spPr>
          <a:xfrm>
            <a:off x="3311525" y="5662930"/>
            <a:ext cx="1432560" cy="739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53" presetClass="entr" presetSubtype="16"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animEffect transition="in" filter="fade">
                                      <p:cBhvr>
                                        <p:cTn id="1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45185" y="582119"/>
            <a:ext cx="3147874" cy="645160"/>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sp>
        <p:nvSpPr>
          <p:cNvPr id="11" name="Rectangle 30"/>
          <p:cNvSpPr/>
          <p:nvPr/>
        </p:nvSpPr>
        <p:spPr>
          <a:xfrm>
            <a:off x="7035244" y="2943628"/>
            <a:ext cx="3594821" cy="2281683"/>
          </a:xfrm>
          <a:prstGeom prst="rect">
            <a:avLst/>
          </a:prstGeom>
          <a:blipFill>
            <a:blip r:embed="rId1">
              <a:extLst>
                <a:ext uri="{BEBA8EAE-BF5A-486C-A8C5-ECC9F3942E4B}">
                  <a14:imgProps xmlns:a14="http://schemas.microsoft.com/office/drawing/2010/main">
                    <a14:imgLayer r:embed="rId2">
                      <a14:imgEffect>
                        <a14:brightnessContrast bright="3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nvGrpSpPr>
          <p:cNvPr id="16" name="组合 15"/>
          <p:cNvGrpSpPr/>
          <p:nvPr/>
        </p:nvGrpSpPr>
        <p:grpSpPr>
          <a:xfrm>
            <a:off x="1434819" y="2073068"/>
            <a:ext cx="4648835" cy="3420073"/>
            <a:chOff x="5764173" y="2309981"/>
            <a:chExt cx="4268328" cy="3419892"/>
          </a:xfrm>
        </p:grpSpPr>
        <p:sp>
          <p:nvSpPr>
            <p:cNvPr id="13" name="TextBox 15"/>
            <p:cNvSpPr txBox="1"/>
            <p:nvPr/>
          </p:nvSpPr>
          <p:spPr>
            <a:xfrm>
              <a:off x="6016894" y="2929671"/>
              <a:ext cx="4015607" cy="2800202"/>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indent="252095">
                <a:lnSpc>
                  <a:spcPct val="100000"/>
                </a:lnSpc>
              </a:pPr>
              <a:r>
                <a:rPr lang="zh-CN" altLang="en-US" dirty="0">
                  <a:solidFill>
                    <a:srgbClr val="24956F"/>
                  </a:solidFill>
                </a:rPr>
                <a:t>相传春秋时期，晋公子重耳为逃避迫害而流亡国外，流亡途中，在一处渺无人烟的地方，又累又饿，再也无力站起来。随臣找了半天也找不到一点吃的，正在大家万分焦急的时候，随臣介子推走到僻静处，从自己的大腿上割下了一块肉，煮了一碗肉汤让公子喝了，重耳渐渐恢复了精神，当重耳发现肉是介子推自己腿割下的时候，流下了眼泪。</a:t>
              </a:r>
              <a:endParaRPr lang="zh-CN" altLang="en-US" dirty="0">
                <a:solidFill>
                  <a:srgbClr val="24956F"/>
                </a:solidFill>
              </a:endParaRPr>
            </a:p>
            <a:p>
              <a:pPr indent="252095">
                <a:lnSpc>
                  <a:spcPct val="100000"/>
                </a:lnSpc>
              </a:pPr>
              <a:endParaRPr lang="zh-CN" altLang="en-US" dirty="0">
                <a:solidFill>
                  <a:srgbClr val="24956F"/>
                </a:solidFill>
              </a:endParaRPr>
            </a:p>
            <a:p>
              <a:pPr indent="252095">
                <a:lnSpc>
                  <a:spcPct val="100000"/>
                </a:lnSpc>
              </a:pPr>
              <a:r>
                <a:rPr lang="zh-CN" altLang="en-US" dirty="0">
                  <a:solidFill>
                    <a:srgbClr val="24956F"/>
                  </a:solidFill>
                </a:rPr>
                <a:t>十九年后，重耳做了国君，也就是历史上的晋文公。即位后文公重重赏了当初伴随他流亡的功臣，唯独忘了介子推。很多人为介子推鸣不平，劝他面君讨赏，然而介子推最鄙视那些争功讨赏的人。他打好行装，同悄悄的到绵山隐居去了。</a:t>
              </a:r>
              <a:endParaRPr lang="zh-CN" altLang="en-US" dirty="0">
                <a:solidFill>
                  <a:srgbClr val="24956F"/>
                </a:solidFill>
              </a:endParaRPr>
            </a:p>
          </p:txBody>
        </p:sp>
        <p:pic>
          <p:nvPicPr>
            <p:cNvPr id="14" name="图片 13"/>
            <p:cNvPicPr>
              <a:picLocks noChangeAspect="1"/>
            </p:cNvPicPr>
            <p:nvPr/>
          </p:nvPicPr>
          <p:blipFill>
            <a:blip r:embed="rId3">
              <a:extLst>
                <a:ext uri="{BEBA8EAE-BF5A-486C-A8C5-ECC9F3942E4B}">
                  <a14:imgProps xmlns:a14="http://schemas.microsoft.com/office/drawing/2010/main">
                    <a14:imgLayer r:embed="rId4">
                      <a14:imgEffect>
                        <a14:backgroundRemoval t="1772" b="97388" l="2872" r="97635">
                          <a14:foregroundMark x1="2872" y1="27332" x2="29814" y2="55597"/>
                          <a14:foregroundMark x1="29814" y1="55597" x2="29814" y2="55597"/>
                          <a14:foregroundMark x1="94088" y1="76399" x2="90034" y2="75187"/>
                          <a14:foregroundMark x1="65963" y1="90112" x2="77787" y2="98041"/>
                          <a14:foregroundMark x1="77787" y1="98041" x2="77703" y2="90019"/>
                          <a14:foregroundMark x1="77703" y1="90019" x2="77196" y2="89925"/>
                          <a14:foregroundMark x1="44426" y1="54478" x2="58024" y2="42444"/>
                          <a14:foregroundMark x1="76520" y1="97481" x2="77787" y2="95802"/>
                          <a14:foregroundMark x1="97128" y1="2239" x2="97635" y2="1772"/>
                        </a14:backgroundRemoval>
                      </a14:imgEffect>
                    </a14:imgLayer>
                  </a14:imgProps>
                </a:ext>
              </a:extLst>
            </a:blip>
            <a:stretch>
              <a:fillRect/>
            </a:stretch>
          </p:blipFill>
          <p:spPr>
            <a:xfrm flipH="1">
              <a:off x="5764173" y="2309981"/>
              <a:ext cx="505442" cy="457630"/>
            </a:xfrm>
            <a:prstGeom prst="rect">
              <a:avLst/>
            </a:prstGeom>
          </p:spPr>
        </p:pic>
        <p:sp>
          <p:nvSpPr>
            <p:cNvPr id="15" name="文本框 14"/>
            <p:cNvSpPr txBox="1"/>
            <p:nvPr/>
          </p:nvSpPr>
          <p:spPr>
            <a:xfrm>
              <a:off x="6299114" y="2354130"/>
              <a:ext cx="2819403" cy="368281"/>
            </a:xfrm>
            <a:prstGeom prst="rect">
              <a:avLst/>
            </a:prstGeom>
            <a:noFill/>
          </p:spPr>
          <p:txBody>
            <a:bodyPr wrap="square" rtlCol="0">
              <a:spAutoFit/>
            </a:bodyPr>
            <a:lstStyle/>
            <a:p>
              <a:r>
                <a:rPr lang="zh-CN" altLang="en-US" dirty="0">
                  <a:solidFill>
                    <a:srgbClr val="24956F"/>
                  </a:solidFill>
                  <a:latin typeface="微软雅黑" panose="020B0503020204020204" pitchFamily="34" charset="-122"/>
                  <a:ea typeface="微软雅黑" panose="020B0503020204020204" pitchFamily="34" charset="-122"/>
                </a:rPr>
                <a:t>清明节的由来</a:t>
              </a:r>
              <a:endParaRPr lang="zh-CN" altLang="en-US" dirty="0">
                <a:solidFill>
                  <a:srgbClr val="24956F"/>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857375" y="719455"/>
            <a:ext cx="8282940" cy="371475"/>
            <a:chOff x="2038579" y="535534"/>
            <a:chExt cx="8282782" cy="371475"/>
          </a:xfrm>
        </p:grpSpPr>
        <p:grpSp>
          <p:nvGrpSpPr>
            <p:cNvPr id="22" name="组合 21"/>
            <p:cNvGrpSpPr/>
            <p:nvPr/>
          </p:nvGrpSpPr>
          <p:grpSpPr>
            <a:xfrm>
              <a:off x="2038579" y="535534"/>
              <a:ext cx="2807495" cy="371475"/>
              <a:chOff x="2059780" y="357188"/>
              <a:chExt cx="2807495" cy="371475"/>
            </a:xfrm>
          </p:grpSpPr>
          <p:sp>
            <p:nvSpPr>
              <p:cNvPr id="23" name="椭圆 22"/>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4" name="椭圆 23"/>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5" name="椭圆 24"/>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26" name="椭圆 25"/>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27" name="组合 26"/>
            <p:cNvGrpSpPr/>
            <p:nvPr/>
          </p:nvGrpSpPr>
          <p:grpSpPr>
            <a:xfrm flipH="1">
              <a:off x="7513866" y="535534"/>
              <a:ext cx="2807495" cy="371475"/>
              <a:chOff x="6837591" y="1618235"/>
              <a:chExt cx="2807495" cy="371475"/>
            </a:xfrm>
          </p:grpSpPr>
          <p:sp>
            <p:nvSpPr>
              <p:cNvPr id="28" name="椭圆 27"/>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9" name="椭圆 28"/>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0" name="椭圆 29"/>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31" name="椭圆 30"/>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58825" y="502744"/>
            <a:ext cx="3147874" cy="645160"/>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sp>
        <p:nvSpPr>
          <p:cNvPr id="11" name="椭圆 10"/>
          <p:cNvSpPr/>
          <p:nvPr/>
        </p:nvSpPr>
        <p:spPr>
          <a:xfrm>
            <a:off x="1814054" y="1841086"/>
            <a:ext cx="1263443" cy="1263443"/>
          </a:xfrm>
          <a:prstGeom prst="ellipse">
            <a:avLst/>
          </a:prstGeom>
          <a:solidFill>
            <a:srgbClr val="249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清明节</a:t>
            </a:r>
            <a:endParaRPr lang="zh-CN" altLang="en-US" b="1" dirty="0">
              <a:latin typeface="微软雅黑" panose="020B0503020204020204" pitchFamily="34" charset="-122"/>
              <a:ea typeface="微软雅黑" panose="020B0503020204020204" pitchFamily="34" charset="-122"/>
            </a:endParaRPr>
          </a:p>
        </p:txBody>
      </p:sp>
      <p:sp>
        <p:nvSpPr>
          <p:cNvPr id="16" name="椭圆 15"/>
          <p:cNvSpPr/>
          <p:nvPr/>
        </p:nvSpPr>
        <p:spPr>
          <a:xfrm>
            <a:off x="5466739" y="1841086"/>
            <a:ext cx="1263443" cy="1263443"/>
          </a:xfrm>
          <a:prstGeom prst="ellipse">
            <a:avLst/>
          </a:prstGeom>
          <a:solidFill>
            <a:srgbClr val="249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清明节</a:t>
            </a:r>
            <a:endParaRPr lang="zh-CN" altLang="en-US" b="1" dirty="0">
              <a:latin typeface="微软雅黑" panose="020B0503020204020204" pitchFamily="34" charset="-122"/>
              <a:ea typeface="微软雅黑" panose="020B0503020204020204" pitchFamily="34" charset="-122"/>
            </a:endParaRPr>
          </a:p>
        </p:txBody>
      </p:sp>
      <p:sp>
        <p:nvSpPr>
          <p:cNvPr id="17" name="椭圆 16"/>
          <p:cNvSpPr/>
          <p:nvPr/>
        </p:nvSpPr>
        <p:spPr>
          <a:xfrm>
            <a:off x="9119424" y="1841086"/>
            <a:ext cx="1263443" cy="1263443"/>
          </a:xfrm>
          <a:prstGeom prst="ellipse">
            <a:avLst/>
          </a:prstGeom>
          <a:solidFill>
            <a:srgbClr val="2495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清明节</a:t>
            </a:r>
            <a:endParaRPr lang="zh-CN" altLang="en-US" b="1" dirty="0">
              <a:latin typeface="微软雅黑" panose="020B0503020204020204" pitchFamily="34" charset="-122"/>
              <a:ea typeface="微软雅黑" panose="020B0503020204020204" pitchFamily="34" charset="-122"/>
            </a:endParaRPr>
          </a:p>
        </p:txBody>
      </p:sp>
      <p:sp>
        <p:nvSpPr>
          <p:cNvPr id="18" name="TextBox 15"/>
          <p:cNvSpPr txBox="1"/>
          <p:nvPr/>
        </p:nvSpPr>
        <p:spPr>
          <a:xfrm>
            <a:off x="1540051" y="3561619"/>
            <a:ext cx="1936953" cy="1292662"/>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rgbClr val="24956F"/>
                </a:solidFill>
              </a:rPr>
              <a:t>“清明风”即清爽明净之风。</a:t>
            </a:r>
            <a:r>
              <a:rPr lang="en-US" altLang="zh-CN" dirty="0">
                <a:solidFill>
                  <a:srgbClr val="24956F"/>
                </a:solidFill>
              </a:rPr>
              <a:t>《</a:t>
            </a:r>
            <a:r>
              <a:rPr lang="zh-CN" altLang="en-US" dirty="0">
                <a:solidFill>
                  <a:srgbClr val="24956F"/>
                </a:solidFill>
              </a:rPr>
              <a:t>岁时百问</a:t>
            </a:r>
            <a:r>
              <a:rPr lang="en-US" altLang="zh-CN" dirty="0">
                <a:solidFill>
                  <a:srgbClr val="24956F"/>
                </a:solidFill>
              </a:rPr>
              <a:t>》</a:t>
            </a:r>
            <a:r>
              <a:rPr lang="zh-CN" altLang="en-US" dirty="0">
                <a:solidFill>
                  <a:srgbClr val="24956F"/>
                </a:solidFill>
              </a:rPr>
              <a:t>则说“万物生长此时，皆清洁而明净。故谓之清明。</a:t>
            </a:r>
            <a:endParaRPr lang="zh-CN" altLang="en-US" dirty="0">
              <a:solidFill>
                <a:srgbClr val="24956F"/>
              </a:solidFill>
              <a:sym typeface="微软雅黑" panose="020B0503020204020204" pitchFamily="34" charset="-122"/>
            </a:endParaRPr>
          </a:p>
        </p:txBody>
      </p:sp>
      <p:sp>
        <p:nvSpPr>
          <p:cNvPr id="19" name="TextBox 15"/>
          <p:cNvSpPr txBox="1"/>
          <p:nvPr/>
        </p:nvSpPr>
        <p:spPr>
          <a:xfrm>
            <a:off x="5376431" y="3569405"/>
            <a:ext cx="1936953" cy="1809726"/>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rgbClr val="24956F"/>
                </a:solidFill>
              </a:rPr>
              <a:t>二十四节气是中国古代天文学家和民众在生活和生产实践中总结出来的气候规律，比较适宜地反映了一年四季气温、物候、降雨等方面的变化，</a:t>
            </a:r>
            <a:endParaRPr lang="zh-CN" altLang="en-US" dirty="0">
              <a:solidFill>
                <a:srgbClr val="24956F"/>
              </a:solidFill>
              <a:sym typeface="微软雅黑" panose="020B0503020204020204" pitchFamily="34" charset="-122"/>
            </a:endParaRPr>
          </a:p>
        </p:txBody>
      </p:sp>
      <p:sp>
        <p:nvSpPr>
          <p:cNvPr id="20" name="TextBox 15"/>
          <p:cNvSpPr txBox="1"/>
          <p:nvPr/>
        </p:nvSpPr>
        <p:spPr>
          <a:xfrm>
            <a:off x="8975988" y="3572625"/>
            <a:ext cx="1936953" cy="1551194"/>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rgbClr val="24956F"/>
                </a:solidFill>
              </a:rPr>
              <a:t>对人们依时安排农耕、蚕桑等活动有不可或缺的指导意义。到了清明，气温变暖，降雨增多，正是春耕春种的大好时节。</a:t>
            </a:r>
            <a:endParaRPr lang="zh-CN" altLang="en-US" dirty="0">
              <a:solidFill>
                <a:srgbClr val="24956F"/>
              </a:solidFill>
              <a:sym typeface="微软雅黑" panose="020B0503020204020204" pitchFamily="34" charset="-122"/>
            </a:endParaRPr>
          </a:p>
        </p:txBody>
      </p:sp>
      <p:grpSp>
        <p:nvGrpSpPr>
          <p:cNvPr id="12" name="组合 11"/>
          <p:cNvGrpSpPr/>
          <p:nvPr/>
        </p:nvGrpSpPr>
        <p:grpSpPr>
          <a:xfrm>
            <a:off x="1857375" y="719455"/>
            <a:ext cx="8282940" cy="371475"/>
            <a:chOff x="2038579" y="535534"/>
            <a:chExt cx="8282782" cy="371475"/>
          </a:xfrm>
        </p:grpSpPr>
        <p:grpSp>
          <p:nvGrpSpPr>
            <p:cNvPr id="2" name="组合 1"/>
            <p:cNvGrpSpPr/>
            <p:nvPr/>
          </p:nvGrpSpPr>
          <p:grpSpPr>
            <a:xfrm>
              <a:off x="2038579" y="535534"/>
              <a:ext cx="2807495" cy="371475"/>
              <a:chOff x="2059780" y="357188"/>
              <a:chExt cx="2807495" cy="371475"/>
            </a:xfrm>
          </p:grpSpPr>
          <p:sp>
            <p:nvSpPr>
              <p:cNvPr id="13" name="椭圆 12"/>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14" name="椭圆 13"/>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15" name="椭圆 14"/>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26" name="椭圆 25"/>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27" name="组合 26"/>
            <p:cNvGrpSpPr/>
            <p:nvPr/>
          </p:nvGrpSpPr>
          <p:grpSpPr>
            <a:xfrm flipH="1">
              <a:off x="7513866" y="535534"/>
              <a:ext cx="2807495" cy="371475"/>
              <a:chOff x="6837591" y="1618235"/>
              <a:chExt cx="2807495" cy="371475"/>
            </a:xfrm>
          </p:grpSpPr>
          <p:sp>
            <p:nvSpPr>
              <p:cNvPr id="28" name="椭圆 27"/>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9" name="椭圆 28"/>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0" name="椭圆 29"/>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31" name="椭圆 30"/>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circle(in)">
                                      <p:cBhvr>
                                        <p:cTn id="10" dur="2000"/>
                                        <p:tgtEl>
                                          <p:spTgt spid="1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circle(in)">
                                      <p:cBhvr>
                                        <p:cTn id="13" dur="2000"/>
                                        <p:tgtEl>
                                          <p:spTgt spid="17"/>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circle(in)">
                                      <p:cBhvr>
                                        <p:cTn id="16" dur="2000"/>
                                        <p:tgtEl>
                                          <p:spTgt spid="20"/>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circle(in)">
                                      <p:cBhvr>
                                        <p:cTn id="19" dur="2000"/>
                                        <p:tgtEl>
                                          <p:spTgt spid="19"/>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ircle(in)">
                                      <p:cBhvr>
                                        <p:cTn id="2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6" grpId="0" bldLvl="0" animBg="1"/>
      <p:bldP spid="17" grpId="0" bldLvl="0" animBg="1"/>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5473311" y="2608729"/>
            <a:ext cx="6718688" cy="2348753"/>
          </a:xfrm>
          <a:prstGeom prst="rect">
            <a:avLst/>
          </a:prstGeom>
        </p:spPr>
      </p:pic>
      <p:sp>
        <p:nvSpPr>
          <p:cNvPr id="11" name="Rectangle 30"/>
          <p:cNvSpPr/>
          <p:nvPr/>
        </p:nvSpPr>
        <p:spPr>
          <a:xfrm>
            <a:off x="1814054" y="2074607"/>
            <a:ext cx="2443316" cy="1681316"/>
          </a:xfrm>
          <a:prstGeom prst="rect">
            <a:avLst/>
          </a:prstGeom>
          <a:blipFill>
            <a:blip r:embed="rId2">
              <a:extLst>
                <a:ext uri="{BEBA8EAE-BF5A-486C-A8C5-ECC9F3942E4B}">
                  <a14:imgProps xmlns:a14="http://schemas.microsoft.com/office/drawing/2010/main">
                    <a14:imgLayer r:embed="rId3">
                      <a14:imgEffect>
                        <a14:brightnessContrast bright="3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12" name="Rectangle 30"/>
          <p:cNvSpPr/>
          <p:nvPr/>
        </p:nvSpPr>
        <p:spPr>
          <a:xfrm>
            <a:off x="4876803" y="2074607"/>
            <a:ext cx="2443316" cy="1681316"/>
          </a:xfrm>
          <a:prstGeom prst="rect">
            <a:avLst/>
          </a:prstGeom>
          <a:blipFill>
            <a:blip r:embed="rId2">
              <a:extLst>
                <a:ext uri="{BEBA8EAE-BF5A-486C-A8C5-ECC9F3942E4B}">
                  <a14:imgProps xmlns:a14="http://schemas.microsoft.com/office/drawing/2010/main">
                    <a14:imgLayer r:embed="rId3">
                      <a14:imgEffect>
                        <a14:brightnessContrast bright="3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13" name="Rectangle 30"/>
          <p:cNvSpPr/>
          <p:nvPr/>
        </p:nvSpPr>
        <p:spPr>
          <a:xfrm>
            <a:off x="7939551" y="2074607"/>
            <a:ext cx="2443316" cy="1681316"/>
          </a:xfrm>
          <a:prstGeom prst="rect">
            <a:avLst/>
          </a:prstGeom>
          <a:blipFill>
            <a:blip r:embed="rId2">
              <a:extLst>
                <a:ext uri="{BEBA8EAE-BF5A-486C-A8C5-ECC9F3942E4B}">
                  <a14:imgProps xmlns:a14="http://schemas.microsoft.com/office/drawing/2010/main">
                    <a14:imgLayer r:embed="rId3">
                      <a14:imgEffect>
                        <a14:brightnessContrast bright="3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14" name="矩形 13"/>
          <p:cNvSpPr/>
          <p:nvPr/>
        </p:nvSpPr>
        <p:spPr>
          <a:xfrm>
            <a:off x="1814054" y="3431458"/>
            <a:ext cx="2443316" cy="1720645"/>
          </a:xfrm>
          <a:prstGeom prst="rect">
            <a:avLst/>
          </a:prstGeom>
          <a:solidFill>
            <a:schemeClr val="accent5">
              <a:lumMod val="50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876803" y="3431458"/>
            <a:ext cx="2443316" cy="1720645"/>
          </a:xfrm>
          <a:prstGeom prst="rect">
            <a:avLst/>
          </a:prstGeom>
          <a:solidFill>
            <a:schemeClr val="accent5">
              <a:lumMod val="50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939551" y="3431458"/>
            <a:ext cx="2443316" cy="1720645"/>
          </a:xfrm>
          <a:prstGeom prst="rect">
            <a:avLst/>
          </a:prstGeom>
          <a:solidFill>
            <a:schemeClr val="accent5">
              <a:lumMod val="50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5"/>
          <p:cNvSpPr txBox="1"/>
          <p:nvPr/>
        </p:nvSpPr>
        <p:spPr>
          <a:xfrm>
            <a:off x="1860758" y="3737782"/>
            <a:ext cx="2349907" cy="1255728"/>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endParaRPr lang="en-US" altLang="zh-CN" sz="1200" dirty="0">
              <a:solidFill>
                <a:srgbClr val="54BCA5"/>
              </a:solidFill>
              <a:sym typeface="微软雅黑" panose="020B0503020204020204" pitchFamily="34" charset="-122"/>
            </a:endParaRPr>
          </a:p>
          <a:p>
            <a:pPr marL="285750" indent="-285750">
              <a:buFont typeface="Wingdings" panose="05000000000000000000" pitchFamily="2" charset="2"/>
              <a:buChar char="u"/>
            </a:pPr>
            <a:r>
              <a:rPr lang="zh-CN" altLang="en-US" dirty="0">
                <a:solidFill>
                  <a:schemeClr val="bg1"/>
                </a:solidFill>
                <a:sym typeface="微软雅黑" panose="020B0503020204020204" pitchFamily="34" charset="-122"/>
              </a:rPr>
              <a:t>在此录入您的描述说明。在此录入上述图表的综合描述说明，在此录入上述图表的综合描述说明</a:t>
            </a:r>
            <a:r>
              <a:rPr lang="en-US" altLang="zh-CN" dirty="0">
                <a:solidFill>
                  <a:schemeClr val="bg1"/>
                </a:solidFill>
                <a:sym typeface="微软雅黑" panose="020B0503020204020204" pitchFamily="34" charset="-122"/>
              </a:rPr>
              <a:t>.</a:t>
            </a:r>
            <a:endParaRPr lang="en-US" altLang="zh-CN" dirty="0">
              <a:solidFill>
                <a:schemeClr val="bg1"/>
              </a:solidFill>
              <a:sym typeface="微软雅黑" panose="020B0503020204020204" pitchFamily="34" charset="-122"/>
            </a:endParaRPr>
          </a:p>
        </p:txBody>
      </p:sp>
      <p:sp>
        <p:nvSpPr>
          <p:cNvPr id="18" name="TextBox 15"/>
          <p:cNvSpPr txBox="1"/>
          <p:nvPr/>
        </p:nvSpPr>
        <p:spPr>
          <a:xfrm>
            <a:off x="4923507" y="3737782"/>
            <a:ext cx="2349907" cy="1233799"/>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endParaRPr lang="en-US" altLang="zh-CN" sz="1200" dirty="0">
              <a:solidFill>
                <a:srgbClr val="54BCA5"/>
              </a:solidFill>
              <a:sym typeface="微软雅黑" panose="020B0503020204020204" pitchFamily="34" charset="-122"/>
            </a:endParaRPr>
          </a:p>
          <a:p>
            <a:pPr marL="285750" indent="-285750">
              <a:buFont typeface="Wingdings" panose="05000000000000000000" pitchFamily="2" charset="2"/>
              <a:buChar char="u"/>
            </a:pPr>
            <a:r>
              <a:rPr lang="zh-CN" altLang="en-US" dirty="0">
                <a:solidFill>
                  <a:schemeClr val="bg1"/>
                </a:solidFill>
                <a:sym typeface="微软雅黑" panose="020B0503020204020204" pitchFamily="34" charset="-122"/>
              </a:rPr>
              <a:t>在此录入您的描述说明。在此录入上述图表的综合描述说明，在此录入上述图表的综合描述说明</a:t>
            </a:r>
            <a:r>
              <a:rPr lang="en-US" altLang="zh-CN" dirty="0">
                <a:solidFill>
                  <a:schemeClr val="bg1"/>
                </a:solidFill>
                <a:sym typeface="微软雅黑" panose="020B0503020204020204" pitchFamily="34" charset="-122"/>
              </a:rPr>
              <a:t>.</a:t>
            </a:r>
            <a:endParaRPr lang="en-US" altLang="zh-CN" dirty="0">
              <a:solidFill>
                <a:schemeClr val="bg1"/>
              </a:solidFill>
              <a:sym typeface="微软雅黑" panose="020B0503020204020204" pitchFamily="34" charset="-122"/>
            </a:endParaRPr>
          </a:p>
        </p:txBody>
      </p:sp>
      <p:sp>
        <p:nvSpPr>
          <p:cNvPr id="19" name="TextBox 15"/>
          <p:cNvSpPr txBox="1"/>
          <p:nvPr/>
        </p:nvSpPr>
        <p:spPr>
          <a:xfrm>
            <a:off x="7986255" y="3744223"/>
            <a:ext cx="2349907" cy="1233799"/>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endParaRPr lang="en-US" altLang="zh-CN" sz="1200" dirty="0">
              <a:solidFill>
                <a:srgbClr val="54BCA5"/>
              </a:solidFill>
              <a:sym typeface="微软雅黑" panose="020B0503020204020204" pitchFamily="34" charset="-122"/>
            </a:endParaRPr>
          </a:p>
          <a:p>
            <a:pPr marL="285750" indent="-285750">
              <a:buFont typeface="Wingdings" panose="05000000000000000000" pitchFamily="2" charset="2"/>
              <a:buChar char="u"/>
            </a:pPr>
            <a:r>
              <a:rPr lang="zh-CN" altLang="en-US" dirty="0">
                <a:solidFill>
                  <a:schemeClr val="bg1"/>
                </a:solidFill>
                <a:sym typeface="微软雅黑" panose="020B0503020204020204" pitchFamily="34" charset="-122"/>
              </a:rPr>
              <a:t>在此录入您的描述说明。在此录入上述图表的综合描述说明，在此录入上述图表的综合描述说明</a:t>
            </a:r>
            <a:r>
              <a:rPr lang="en-US" altLang="zh-CN" dirty="0">
                <a:solidFill>
                  <a:schemeClr val="bg1"/>
                </a:solidFill>
                <a:sym typeface="微软雅黑" panose="020B0503020204020204" pitchFamily="34" charset="-122"/>
              </a:rPr>
              <a:t>.</a:t>
            </a:r>
            <a:endParaRPr lang="en-US" altLang="zh-CN" dirty="0">
              <a:solidFill>
                <a:schemeClr val="bg1"/>
              </a:solidFill>
              <a:sym typeface="微软雅黑" panose="020B0503020204020204" pitchFamily="34" charset="-122"/>
            </a:endParaRPr>
          </a:p>
        </p:txBody>
      </p:sp>
      <p:grpSp>
        <p:nvGrpSpPr>
          <p:cNvPr id="20" name="组合 19"/>
          <p:cNvGrpSpPr/>
          <p:nvPr/>
        </p:nvGrpSpPr>
        <p:grpSpPr>
          <a:xfrm>
            <a:off x="1857375" y="719455"/>
            <a:ext cx="8282940" cy="371475"/>
            <a:chOff x="2038579" y="535534"/>
            <a:chExt cx="8282782" cy="371475"/>
          </a:xfrm>
        </p:grpSpPr>
        <p:grpSp>
          <p:nvGrpSpPr>
            <p:cNvPr id="26" name="组合 25"/>
            <p:cNvGrpSpPr/>
            <p:nvPr/>
          </p:nvGrpSpPr>
          <p:grpSpPr>
            <a:xfrm>
              <a:off x="2038579" y="535534"/>
              <a:ext cx="2807495" cy="371475"/>
              <a:chOff x="2059780" y="357188"/>
              <a:chExt cx="2807495" cy="371475"/>
            </a:xfrm>
          </p:grpSpPr>
          <p:sp>
            <p:nvSpPr>
              <p:cNvPr id="27" name="椭圆 26"/>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8" name="椭圆 27"/>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9" name="椭圆 28"/>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30" name="椭圆 29"/>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31" name="组合 30"/>
            <p:cNvGrpSpPr/>
            <p:nvPr/>
          </p:nvGrpSpPr>
          <p:grpSpPr>
            <a:xfrm flipH="1">
              <a:off x="7513866" y="535534"/>
              <a:ext cx="2807495" cy="371475"/>
              <a:chOff x="6837591" y="1618235"/>
              <a:chExt cx="2807495" cy="371475"/>
            </a:xfrm>
          </p:grpSpPr>
          <p:sp>
            <p:nvSpPr>
              <p:cNvPr id="32" name="椭圆 31"/>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3" name="椭圆 32"/>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4" name="椭圆 33"/>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35" name="椭圆 34"/>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
        <p:nvSpPr>
          <p:cNvPr id="36" name="矩形 35"/>
          <p:cNvSpPr/>
          <p:nvPr/>
        </p:nvSpPr>
        <p:spPr>
          <a:xfrm>
            <a:off x="4958825" y="502744"/>
            <a:ext cx="3147874" cy="645160"/>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heel(1)">
                                      <p:cBhvr>
                                        <p:cTn id="10" dur="2000"/>
                                        <p:tgtEl>
                                          <p:spTgt spid="17"/>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heel(1)">
                                      <p:cBhvr>
                                        <p:cTn id="13" dur="2000"/>
                                        <p:tgtEl>
                                          <p:spTgt spid="14"/>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heel(1)">
                                      <p:cBhvr>
                                        <p:cTn id="16" dur="2000"/>
                                        <p:tgtEl>
                                          <p:spTgt spid="12"/>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heel(1)">
                                      <p:cBhvr>
                                        <p:cTn id="19" dur="2000"/>
                                        <p:tgtEl>
                                          <p:spTgt spid="18"/>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heel(1)">
                                      <p:cBhvr>
                                        <p:cTn id="22" dur="2000"/>
                                        <p:tgtEl>
                                          <p:spTgt spid="15"/>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heel(1)">
                                      <p:cBhvr>
                                        <p:cTn id="25" dur="2000"/>
                                        <p:tgtEl>
                                          <p:spTgt spid="19"/>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heel(1)">
                                      <p:cBhvr>
                                        <p:cTn id="28" dur="2000"/>
                                        <p:tgtEl>
                                          <p:spTgt spid="16"/>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heel(1)">
                                      <p:cBhvr>
                                        <p:cTn id="3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89305" y="502744"/>
            <a:ext cx="3147874" cy="645160"/>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80623" y="719455"/>
            <a:ext cx="5614374" cy="2506191"/>
          </a:xfrm>
          <a:prstGeom prst="rect">
            <a:avLst/>
          </a:prstGeom>
        </p:spPr>
      </p:pic>
      <p:sp>
        <p:nvSpPr>
          <p:cNvPr id="13" name="矩形 12"/>
          <p:cNvSpPr/>
          <p:nvPr/>
        </p:nvSpPr>
        <p:spPr>
          <a:xfrm>
            <a:off x="2546632" y="2911442"/>
            <a:ext cx="8033219" cy="1061829"/>
          </a:xfrm>
          <a:prstGeom prst="rect">
            <a:avLst/>
          </a:prstGeom>
        </p:spPr>
        <p:txBody>
          <a:bodyPr wrap="square">
            <a:spAutoFit/>
          </a:bodyPr>
          <a:lstStyle/>
          <a:p>
            <a:pPr>
              <a:lnSpc>
                <a:spcPct val="150000"/>
              </a:lnSpc>
            </a:pPr>
            <a:r>
              <a:rPr lang="zh-CN" altLang="en-US" sz="1400" dirty="0">
                <a:solidFill>
                  <a:srgbClr val="24956F"/>
                </a:solidFill>
                <a:latin typeface="微软雅黑" panose="020B0503020204020204" pitchFamily="34" charset="-122"/>
                <a:ea typeface="微软雅黑" panose="020B0503020204020204" pitchFamily="34" charset="-122"/>
              </a:rPr>
              <a:t>清明节又叫踏青节，在仲春与暮春之交，也就是冬至后的第</a:t>
            </a:r>
            <a:r>
              <a:rPr lang="en-US" altLang="zh-CN" sz="1400" dirty="0">
                <a:solidFill>
                  <a:srgbClr val="24956F"/>
                </a:solidFill>
                <a:latin typeface="微软雅黑" panose="020B0503020204020204" pitchFamily="34" charset="-122"/>
                <a:ea typeface="微软雅黑" panose="020B0503020204020204" pitchFamily="34" charset="-122"/>
              </a:rPr>
              <a:t>108</a:t>
            </a:r>
            <a:r>
              <a:rPr lang="zh-CN" altLang="en-US" sz="1400" dirty="0">
                <a:solidFill>
                  <a:srgbClr val="24956F"/>
                </a:solidFill>
                <a:latin typeface="微软雅黑" panose="020B0503020204020204" pitchFamily="34" charset="-122"/>
                <a:ea typeface="微软雅黑" panose="020B0503020204020204" pitchFamily="34" charset="-122"/>
              </a:rPr>
              <a:t>天。是中国传统节日，也是最重要的祭祀节日之一，是祭祖和扫墓的日子。中华民族传统的清明节大约始于周代，距今已有二千五百多年的历史。</a:t>
            </a:r>
            <a:endParaRPr lang="zh-CN" altLang="en-US" sz="1400" dirty="0">
              <a:solidFill>
                <a:srgbClr val="24956F"/>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857375" y="719455"/>
            <a:ext cx="8282940" cy="371475"/>
            <a:chOff x="2038579" y="535534"/>
            <a:chExt cx="8282782" cy="371475"/>
          </a:xfrm>
        </p:grpSpPr>
        <p:grpSp>
          <p:nvGrpSpPr>
            <p:cNvPr id="22" name="组合 21"/>
            <p:cNvGrpSpPr/>
            <p:nvPr/>
          </p:nvGrpSpPr>
          <p:grpSpPr>
            <a:xfrm>
              <a:off x="2038579" y="535534"/>
              <a:ext cx="2807495" cy="371475"/>
              <a:chOff x="2059780" y="357188"/>
              <a:chExt cx="2807495" cy="371475"/>
            </a:xfrm>
          </p:grpSpPr>
          <p:sp>
            <p:nvSpPr>
              <p:cNvPr id="23" name="椭圆 22"/>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4" name="椭圆 23"/>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5" name="椭圆 24"/>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26" name="椭圆 25"/>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27" name="组合 26"/>
            <p:cNvGrpSpPr/>
            <p:nvPr/>
          </p:nvGrpSpPr>
          <p:grpSpPr>
            <a:xfrm flipH="1">
              <a:off x="7513866" y="535534"/>
              <a:ext cx="2807495" cy="371475"/>
              <a:chOff x="6837591" y="1618235"/>
              <a:chExt cx="2807495" cy="371475"/>
            </a:xfrm>
          </p:grpSpPr>
          <p:sp>
            <p:nvSpPr>
              <p:cNvPr id="28" name="椭圆 27"/>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9" name="椭圆 28"/>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0" name="椭圆 29"/>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31" name="椭圆 30"/>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0" y="3382114"/>
            <a:ext cx="5369859" cy="2651133"/>
          </a:xfrm>
          <a:prstGeom prst="rect">
            <a:avLst/>
          </a:prstGeom>
        </p:spPr>
      </p:pic>
      <p:sp>
        <p:nvSpPr>
          <p:cNvPr id="4" name="矩形 3"/>
          <p:cNvSpPr/>
          <p:nvPr/>
        </p:nvSpPr>
        <p:spPr>
          <a:xfrm>
            <a:off x="5035025" y="502744"/>
            <a:ext cx="3147874" cy="645160"/>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sp>
        <p:nvSpPr>
          <p:cNvPr id="13" name="任意多边形: 形状 12"/>
          <p:cNvSpPr/>
          <p:nvPr/>
        </p:nvSpPr>
        <p:spPr>
          <a:xfrm flipH="1">
            <a:off x="0" y="1573159"/>
            <a:ext cx="3481076" cy="4611329"/>
          </a:xfrm>
          <a:custGeom>
            <a:avLst/>
            <a:gdLst>
              <a:gd name="connsiteX0" fmla="*/ 1114834 w 1570837"/>
              <a:gd name="connsiteY0" fmla="*/ 161 h 2267164"/>
              <a:gd name="connsiteX1" fmla="*/ 1570837 w 1570837"/>
              <a:gd name="connsiteY1" fmla="*/ 87845 h 2267164"/>
              <a:gd name="connsiteX2" fmla="*/ 1563709 w 1570837"/>
              <a:gd name="connsiteY2" fmla="*/ 2182271 h 2267164"/>
              <a:gd name="connsiteX3" fmla="*/ 231892 w 1570837"/>
              <a:gd name="connsiteY3" fmla="*/ 1820549 h 2267164"/>
              <a:gd name="connsiteX4" fmla="*/ 236589 w 1570837"/>
              <a:gd name="connsiteY4" fmla="*/ 440493 h 2267164"/>
              <a:gd name="connsiteX5" fmla="*/ 1114834 w 1570837"/>
              <a:gd name="connsiteY5" fmla="*/ 161 h 2267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837" h="2267164">
                <a:moveTo>
                  <a:pt x="1114834" y="161"/>
                </a:moveTo>
                <a:cubicBezTo>
                  <a:pt x="1267800" y="-2412"/>
                  <a:pt x="1422929" y="25989"/>
                  <a:pt x="1570837" y="87845"/>
                </a:cubicBezTo>
                <a:lnTo>
                  <a:pt x="1563709" y="2182271"/>
                </a:lnTo>
                <a:cubicBezTo>
                  <a:pt x="1089065" y="2376985"/>
                  <a:pt x="542818" y="2228623"/>
                  <a:pt x="231892" y="1820549"/>
                </a:cubicBezTo>
                <a:cubicBezTo>
                  <a:pt x="-79034" y="1412474"/>
                  <a:pt x="-77107" y="846441"/>
                  <a:pt x="236589" y="440493"/>
                </a:cubicBezTo>
                <a:cubicBezTo>
                  <a:pt x="452255" y="161404"/>
                  <a:pt x="778310" y="5823"/>
                  <a:pt x="1114834" y="161"/>
                </a:cubicBezTo>
                <a:close/>
              </a:path>
            </a:pathLst>
          </a:custGeom>
          <a:blipFill>
            <a:blip r:embed="rId2">
              <a:extLst>
                <a:ext uri="{BEBA8EAE-BF5A-486C-A8C5-ECC9F3942E4B}">
                  <a14:imgProps xmlns:a14="http://schemas.microsoft.com/office/drawing/2010/main">
                    <a14:imgLayer r:embed="rId3">
                      <a14:imgEffect>
                        <a14:brightnessContrast bright="3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555" dirty="0"/>
          </a:p>
        </p:txBody>
      </p:sp>
      <p:grpSp>
        <p:nvGrpSpPr>
          <p:cNvPr id="24" name="组合 23"/>
          <p:cNvGrpSpPr/>
          <p:nvPr/>
        </p:nvGrpSpPr>
        <p:grpSpPr>
          <a:xfrm>
            <a:off x="3481076" y="2111081"/>
            <a:ext cx="7923890" cy="4070675"/>
            <a:chOff x="2921091" y="2248733"/>
            <a:chExt cx="7923890" cy="4070675"/>
          </a:xfrm>
        </p:grpSpPr>
        <p:sp>
          <p:nvSpPr>
            <p:cNvPr id="14" name="矩形 13"/>
            <p:cNvSpPr/>
            <p:nvPr/>
          </p:nvSpPr>
          <p:spPr>
            <a:xfrm>
              <a:off x="3667433" y="2248733"/>
              <a:ext cx="7177548" cy="1060450"/>
            </a:xfrm>
            <a:prstGeom prst="rect">
              <a:avLst/>
            </a:prstGeom>
          </p:spPr>
          <p:txBody>
            <a:bodyPr wrap="square">
              <a:spAutoFit/>
            </a:bodyPr>
            <a:lstStyle/>
            <a:p>
              <a:pPr>
                <a:lnSpc>
                  <a:spcPct val="150000"/>
                </a:lnSpc>
              </a:pPr>
              <a:r>
                <a:rPr lang="en-US" altLang="zh-CN" sz="1400" spc="300" dirty="0">
                  <a:solidFill>
                    <a:srgbClr val="24956F"/>
                  </a:solidFill>
                  <a:latin typeface="微软雅黑" panose="020B0503020204020204" pitchFamily="34" charset="-122"/>
                  <a:ea typeface="微软雅黑" panose="020B0503020204020204" pitchFamily="34" charset="-122"/>
                </a:rPr>
                <a:t>《</a:t>
              </a:r>
              <a:r>
                <a:rPr lang="zh-CN" altLang="en-US" sz="1400" spc="300" dirty="0">
                  <a:solidFill>
                    <a:srgbClr val="24956F"/>
                  </a:solidFill>
                  <a:latin typeface="微软雅黑" panose="020B0503020204020204" pitchFamily="34" charset="-122"/>
                  <a:ea typeface="微软雅黑" panose="020B0503020204020204" pitchFamily="34" charset="-122"/>
                </a:rPr>
                <a:t>历书</a:t>
              </a:r>
              <a:r>
                <a:rPr lang="en-US" altLang="zh-CN" sz="1400" spc="300" dirty="0">
                  <a:solidFill>
                    <a:srgbClr val="24956F"/>
                  </a:solidFill>
                  <a:latin typeface="微软雅黑" panose="020B0503020204020204" pitchFamily="34" charset="-122"/>
                  <a:ea typeface="微软雅黑" panose="020B0503020204020204" pitchFamily="34" charset="-122"/>
                </a:rPr>
                <a:t>》</a:t>
              </a:r>
              <a:r>
                <a:rPr lang="zh-CN" altLang="en-US" sz="1400" spc="300" dirty="0">
                  <a:solidFill>
                    <a:srgbClr val="24956F"/>
                  </a:solidFill>
                  <a:latin typeface="微软雅黑" panose="020B0503020204020204" pitchFamily="34" charset="-122"/>
                  <a:ea typeface="微软雅黑" panose="020B0503020204020204" pitchFamily="34" charset="-122"/>
                </a:rPr>
                <a:t>：“春分后十五日，斗指丁，为清明，时万物皆洁齐而清明，盖时当气清景明，万物皆显，因此得名。”清明一到，气温升高，正是春耕的大好时节，故有“清明前后，种瓜点豆”之说。</a:t>
              </a:r>
              <a:endParaRPr lang="zh-CN" altLang="en-US" sz="1400" spc="300" dirty="0">
                <a:solidFill>
                  <a:srgbClr val="24956F"/>
                </a:solidFill>
                <a:latin typeface="微软雅黑" panose="020B0503020204020204" pitchFamily="34" charset="-122"/>
                <a:ea typeface="微软雅黑" panose="020B0503020204020204" pitchFamily="34" charset="-122"/>
              </a:endParaRPr>
            </a:p>
          </p:txBody>
        </p:sp>
        <p:sp>
          <p:nvSpPr>
            <p:cNvPr id="15" name="矩形 14"/>
            <p:cNvSpPr/>
            <p:nvPr/>
          </p:nvSpPr>
          <p:spPr>
            <a:xfrm>
              <a:off x="3892025" y="3780503"/>
              <a:ext cx="6855087" cy="1060450"/>
            </a:xfrm>
            <a:prstGeom prst="rect">
              <a:avLst/>
            </a:prstGeom>
          </p:spPr>
          <p:txBody>
            <a:bodyPr wrap="square">
              <a:spAutoFit/>
            </a:bodyPr>
            <a:lstStyle/>
            <a:p>
              <a:pPr>
                <a:lnSpc>
                  <a:spcPct val="150000"/>
                </a:lnSpc>
              </a:pPr>
              <a:r>
                <a:rPr lang="zh-CN" altLang="en-US" sz="1400" spc="300" dirty="0">
                  <a:solidFill>
                    <a:srgbClr val="24956F"/>
                  </a:solidFill>
                  <a:latin typeface="微软雅黑" panose="020B0503020204020204" pitchFamily="34" charset="-122"/>
                  <a:ea typeface="微软雅黑" panose="020B0503020204020204" pitchFamily="34" charset="-122"/>
                </a:rPr>
                <a:t>清明节又叫踏青节，在仲春与暮春之交，也就是冬至后的第</a:t>
              </a:r>
              <a:r>
                <a:rPr lang="en-US" altLang="zh-CN" sz="1400" spc="300" dirty="0">
                  <a:solidFill>
                    <a:srgbClr val="24956F"/>
                  </a:solidFill>
                  <a:latin typeface="微软雅黑" panose="020B0503020204020204" pitchFamily="34" charset="-122"/>
                  <a:ea typeface="微软雅黑" panose="020B0503020204020204" pitchFamily="34" charset="-122"/>
                </a:rPr>
                <a:t>108</a:t>
              </a:r>
              <a:r>
                <a:rPr lang="zh-CN" altLang="en-US" sz="1400" spc="300" dirty="0">
                  <a:solidFill>
                    <a:srgbClr val="24956F"/>
                  </a:solidFill>
                  <a:latin typeface="微软雅黑" panose="020B0503020204020204" pitchFamily="34" charset="-122"/>
                  <a:ea typeface="微软雅黑" panose="020B0503020204020204" pitchFamily="34" charset="-122"/>
                </a:rPr>
                <a:t>天。是中国传统节日，也是最重要的祭祀节日之一，是祭祖和扫墓的日子。中华民族传统的清明节大约始于周代，距今已有二千五百多年的历史。</a:t>
              </a:r>
              <a:endParaRPr lang="zh-CN" altLang="en-US" sz="1400" spc="300" dirty="0">
                <a:solidFill>
                  <a:srgbClr val="24956F"/>
                </a:solidFill>
                <a:latin typeface="微软雅黑" panose="020B0503020204020204" pitchFamily="34" charset="-122"/>
                <a:ea typeface="微软雅黑" panose="020B0503020204020204" pitchFamily="34" charset="-122"/>
              </a:endParaRPr>
            </a:p>
          </p:txBody>
        </p:sp>
        <p:sp>
          <p:nvSpPr>
            <p:cNvPr id="16" name="矩形 15"/>
            <p:cNvSpPr/>
            <p:nvPr/>
          </p:nvSpPr>
          <p:spPr>
            <a:xfrm>
              <a:off x="3205318" y="5258958"/>
              <a:ext cx="7541793" cy="1060450"/>
            </a:xfrm>
            <a:prstGeom prst="rect">
              <a:avLst/>
            </a:prstGeom>
          </p:spPr>
          <p:txBody>
            <a:bodyPr wrap="square">
              <a:spAutoFit/>
            </a:bodyPr>
            <a:lstStyle/>
            <a:p>
              <a:pPr>
                <a:lnSpc>
                  <a:spcPct val="150000"/>
                </a:lnSpc>
              </a:pPr>
              <a:r>
                <a:rPr lang="en-US" altLang="zh-CN" sz="1400" spc="300" dirty="0">
                  <a:solidFill>
                    <a:srgbClr val="24956F"/>
                  </a:solidFill>
                  <a:latin typeface="微软雅黑" panose="020B0503020204020204" pitchFamily="34" charset="-122"/>
                  <a:ea typeface="微软雅黑" panose="020B0503020204020204" pitchFamily="34" charset="-122"/>
                </a:rPr>
                <a:t>《</a:t>
              </a:r>
              <a:r>
                <a:rPr lang="zh-CN" altLang="en-US" sz="1400" spc="300" dirty="0">
                  <a:solidFill>
                    <a:srgbClr val="24956F"/>
                  </a:solidFill>
                  <a:latin typeface="微软雅黑" panose="020B0503020204020204" pitchFamily="34" charset="-122"/>
                  <a:ea typeface="微软雅黑" panose="020B0503020204020204" pitchFamily="34" charset="-122"/>
                </a:rPr>
                <a:t>历书</a:t>
              </a:r>
              <a:r>
                <a:rPr lang="en-US" altLang="zh-CN" sz="1400" spc="300" dirty="0">
                  <a:solidFill>
                    <a:srgbClr val="24956F"/>
                  </a:solidFill>
                  <a:latin typeface="微软雅黑" panose="020B0503020204020204" pitchFamily="34" charset="-122"/>
                  <a:ea typeface="微软雅黑" panose="020B0503020204020204" pitchFamily="34" charset="-122"/>
                </a:rPr>
                <a:t>》</a:t>
              </a:r>
              <a:r>
                <a:rPr lang="zh-CN" altLang="en-US" sz="1400" spc="300" dirty="0">
                  <a:solidFill>
                    <a:srgbClr val="24956F"/>
                  </a:solidFill>
                  <a:latin typeface="微软雅黑" panose="020B0503020204020204" pitchFamily="34" charset="-122"/>
                  <a:ea typeface="微软雅黑" panose="020B0503020204020204" pitchFamily="34" charset="-122"/>
                </a:rPr>
                <a:t>：“春分后十五日，斗指丁，为清明，时万物皆洁齐而清明，盖时当气清景明，万物皆显，因此得名。”清明一到，气温升高，正是春耕的大好时节，故有“清明前后，种瓜点豆”之说。</a:t>
              </a:r>
              <a:endParaRPr lang="zh-CN" altLang="en-US" sz="1400" spc="300" dirty="0">
                <a:solidFill>
                  <a:srgbClr val="24956F"/>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4"/>
            <a:stretch>
              <a:fillRect/>
            </a:stretch>
          </p:blipFill>
          <p:spPr>
            <a:xfrm>
              <a:off x="2921091" y="5368960"/>
              <a:ext cx="223682" cy="500898"/>
            </a:xfrm>
            <a:prstGeom prst="rect">
              <a:avLst/>
            </a:prstGeom>
          </p:spPr>
        </p:pic>
        <p:pic>
          <p:nvPicPr>
            <p:cNvPr id="18" name="图片 17"/>
            <p:cNvPicPr>
              <a:picLocks noChangeAspect="1"/>
            </p:cNvPicPr>
            <p:nvPr/>
          </p:nvPicPr>
          <p:blipFill>
            <a:blip r:embed="rId4"/>
            <a:stretch>
              <a:fillRect/>
            </a:stretch>
          </p:blipFill>
          <p:spPr>
            <a:xfrm>
              <a:off x="3553135" y="3858014"/>
              <a:ext cx="223682" cy="500898"/>
            </a:xfrm>
            <a:prstGeom prst="rect">
              <a:avLst/>
            </a:prstGeom>
          </p:spPr>
        </p:pic>
        <p:pic>
          <p:nvPicPr>
            <p:cNvPr id="19" name="图片 18"/>
            <p:cNvPicPr>
              <a:picLocks noChangeAspect="1"/>
            </p:cNvPicPr>
            <p:nvPr/>
          </p:nvPicPr>
          <p:blipFill>
            <a:blip r:embed="rId4"/>
            <a:stretch>
              <a:fillRect/>
            </a:stretch>
          </p:blipFill>
          <p:spPr>
            <a:xfrm>
              <a:off x="3443751" y="2409074"/>
              <a:ext cx="223682" cy="500898"/>
            </a:xfrm>
            <a:prstGeom prst="rect">
              <a:avLst/>
            </a:prstGeom>
          </p:spPr>
        </p:pic>
      </p:grpSp>
      <p:grpSp>
        <p:nvGrpSpPr>
          <p:cNvPr id="12" name="组合 11"/>
          <p:cNvGrpSpPr/>
          <p:nvPr/>
        </p:nvGrpSpPr>
        <p:grpSpPr>
          <a:xfrm>
            <a:off x="1857375" y="719455"/>
            <a:ext cx="8282940" cy="371475"/>
            <a:chOff x="2038579" y="535534"/>
            <a:chExt cx="8282782" cy="371475"/>
          </a:xfrm>
        </p:grpSpPr>
        <p:grpSp>
          <p:nvGrpSpPr>
            <p:cNvPr id="22" name="组合 21"/>
            <p:cNvGrpSpPr/>
            <p:nvPr/>
          </p:nvGrpSpPr>
          <p:grpSpPr>
            <a:xfrm>
              <a:off x="2038579" y="535534"/>
              <a:ext cx="2807495" cy="371475"/>
              <a:chOff x="2059780" y="357188"/>
              <a:chExt cx="2807495" cy="371475"/>
            </a:xfrm>
          </p:grpSpPr>
          <p:sp>
            <p:nvSpPr>
              <p:cNvPr id="23" name="椭圆 22"/>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 name="椭圆 1"/>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5" name="椭圆 24"/>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26" name="椭圆 25"/>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27" name="组合 26"/>
            <p:cNvGrpSpPr/>
            <p:nvPr/>
          </p:nvGrpSpPr>
          <p:grpSpPr>
            <a:xfrm flipH="1">
              <a:off x="7513866" y="535534"/>
              <a:ext cx="2807495" cy="371475"/>
              <a:chOff x="6837591" y="1618235"/>
              <a:chExt cx="2807495" cy="371475"/>
            </a:xfrm>
          </p:grpSpPr>
          <p:sp>
            <p:nvSpPr>
              <p:cNvPr id="28" name="椭圆 27"/>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9" name="椭圆 28"/>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0" name="椭圆 29"/>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31" name="椭圆 30"/>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14" presetClass="entr" presetSubtype="1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horizontal)">
                                      <p:cBhvr>
                                        <p:cTn id="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58825" y="502744"/>
            <a:ext cx="3147874" cy="645160"/>
          </a:xfrm>
          <a:prstGeom prst="rect">
            <a:avLst/>
          </a:prstGeom>
        </p:spPr>
        <p:txBody>
          <a:bodyPr wrap="square">
            <a:spAutoFit/>
          </a:bodyPr>
          <a:lstStyle/>
          <a:p>
            <a:r>
              <a:rPr lang="zh-CN" altLang="en-US" sz="3600" b="1" dirty="0">
                <a:solidFill>
                  <a:srgbClr val="24956F"/>
                </a:solidFill>
                <a:latin typeface="微软雅黑" panose="020B0503020204020204" pitchFamily="34" charset="-122"/>
                <a:ea typeface="微软雅黑" panose="020B0503020204020204" pitchFamily="34" charset="-122"/>
              </a:rPr>
              <a:t>清明时令</a:t>
            </a:r>
            <a:endParaRPr lang="zh-CN" altLang="en-US" sz="3600" b="1" dirty="0">
              <a:solidFill>
                <a:srgbClr val="24956F"/>
              </a:solidFill>
              <a:latin typeface="微软雅黑" panose="020B0503020204020204" pitchFamily="34" charset="-122"/>
              <a:ea typeface="微软雅黑" panose="020B0503020204020204" pitchFamily="34" charset="-122"/>
            </a:endParaRPr>
          </a:p>
        </p:txBody>
      </p:sp>
      <p:sp>
        <p:nvSpPr>
          <p:cNvPr id="14" name="矩形 13"/>
          <p:cNvSpPr/>
          <p:nvPr/>
        </p:nvSpPr>
        <p:spPr>
          <a:xfrm>
            <a:off x="1600835" y="1920240"/>
            <a:ext cx="8782050" cy="1060450"/>
          </a:xfrm>
          <a:prstGeom prst="rect">
            <a:avLst/>
          </a:prstGeom>
        </p:spPr>
        <p:txBody>
          <a:bodyPr wrap="square">
            <a:spAutoFit/>
          </a:bodyPr>
          <a:lstStyle/>
          <a:p>
            <a:pPr algn="just">
              <a:lnSpc>
                <a:spcPct val="150000"/>
              </a:lnSpc>
            </a:pPr>
            <a:r>
              <a:rPr lang="zh-CN" altLang="en-US" sz="1400" spc="300" dirty="0">
                <a:solidFill>
                  <a:srgbClr val="24956F"/>
                </a:solidFill>
                <a:latin typeface="微软雅黑" panose="020B0503020204020204" pitchFamily="34" charset="-122"/>
                <a:ea typeface="微软雅黑" panose="020B0503020204020204" pitchFamily="34" charset="-122"/>
              </a:rPr>
              <a:t>清明节又叫踏青节，在仲春与暮春之交，也就是冬至后的第</a:t>
            </a:r>
            <a:r>
              <a:rPr lang="en-US" altLang="zh-CN" sz="1400" spc="300" dirty="0">
                <a:solidFill>
                  <a:srgbClr val="24956F"/>
                </a:solidFill>
                <a:latin typeface="微软雅黑" panose="020B0503020204020204" pitchFamily="34" charset="-122"/>
                <a:ea typeface="微软雅黑" panose="020B0503020204020204" pitchFamily="34" charset="-122"/>
              </a:rPr>
              <a:t>108</a:t>
            </a:r>
            <a:r>
              <a:rPr lang="zh-CN" altLang="en-US" sz="1400" spc="300" dirty="0">
                <a:solidFill>
                  <a:srgbClr val="24956F"/>
                </a:solidFill>
                <a:latin typeface="微软雅黑" panose="020B0503020204020204" pitchFamily="34" charset="-122"/>
                <a:ea typeface="微软雅黑" panose="020B0503020204020204" pitchFamily="34" charset="-122"/>
              </a:rPr>
              <a:t>天。是中国传统节日，也是最重要的祭祀节日之一，是祭祖和扫墓的日子。中华民族传统的清明节大约始于周代，距今已有二千五百多年的历史。</a:t>
            </a:r>
            <a:endParaRPr lang="zh-CN" altLang="en-US" sz="1400" spc="300" dirty="0">
              <a:solidFill>
                <a:srgbClr val="24956F"/>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445895" y="3371215"/>
            <a:ext cx="6660515" cy="1690688"/>
            <a:chOff x="5376625" y="3874305"/>
            <a:chExt cx="5006242" cy="1690494"/>
          </a:xfrm>
        </p:grpSpPr>
        <p:sp>
          <p:nvSpPr>
            <p:cNvPr id="15" name="矩形 14"/>
            <p:cNvSpPr/>
            <p:nvPr/>
          </p:nvSpPr>
          <p:spPr>
            <a:xfrm>
              <a:off x="5376625" y="4504471"/>
              <a:ext cx="5006242" cy="1060328"/>
            </a:xfrm>
            <a:prstGeom prst="rect">
              <a:avLst/>
            </a:prstGeom>
          </p:spPr>
          <p:txBody>
            <a:bodyPr wrap="square">
              <a:spAutoFit/>
            </a:bodyPr>
            <a:lstStyle/>
            <a:p>
              <a:pPr>
                <a:lnSpc>
                  <a:spcPct val="150000"/>
                </a:lnSpc>
              </a:pPr>
              <a:r>
                <a:rPr lang="en-US" altLang="zh-CN" sz="1400" spc="300" dirty="0">
                  <a:solidFill>
                    <a:srgbClr val="24956F"/>
                  </a:solidFill>
                  <a:latin typeface="微软雅黑" panose="020B0503020204020204" pitchFamily="34" charset="-122"/>
                  <a:ea typeface="微软雅黑" panose="020B0503020204020204" pitchFamily="34" charset="-122"/>
                </a:rPr>
                <a:t>《</a:t>
              </a:r>
              <a:r>
                <a:rPr lang="zh-CN" altLang="en-US" sz="1400" spc="300" dirty="0">
                  <a:solidFill>
                    <a:srgbClr val="24956F"/>
                  </a:solidFill>
                  <a:latin typeface="微软雅黑" panose="020B0503020204020204" pitchFamily="34" charset="-122"/>
                  <a:ea typeface="微软雅黑" panose="020B0503020204020204" pitchFamily="34" charset="-122"/>
                </a:rPr>
                <a:t>历书</a:t>
              </a:r>
              <a:r>
                <a:rPr lang="en-US" altLang="zh-CN" sz="1400" spc="300" dirty="0">
                  <a:solidFill>
                    <a:srgbClr val="24956F"/>
                  </a:solidFill>
                  <a:latin typeface="微软雅黑" panose="020B0503020204020204" pitchFamily="34" charset="-122"/>
                  <a:ea typeface="微软雅黑" panose="020B0503020204020204" pitchFamily="34" charset="-122"/>
                </a:rPr>
                <a:t>》</a:t>
              </a:r>
              <a:r>
                <a:rPr lang="zh-CN" altLang="en-US" sz="1400" spc="300" dirty="0">
                  <a:solidFill>
                    <a:srgbClr val="24956F"/>
                  </a:solidFill>
                  <a:latin typeface="微软雅黑" panose="020B0503020204020204" pitchFamily="34" charset="-122"/>
                  <a:ea typeface="微软雅黑" panose="020B0503020204020204" pitchFamily="34" charset="-122"/>
                </a:rPr>
                <a:t>：“春分后十五日，斗指丁，为清明，时万物皆洁齐而清明，盖时当气清景明，万物皆显，因此得名。”清明一到，气温升高，正是春耕的大好时节，故有“清明前后，种瓜点豆”之说。</a:t>
              </a:r>
              <a:endParaRPr lang="zh-CN" altLang="en-US" sz="1400" spc="300" dirty="0">
                <a:solidFill>
                  <a:srgbClr val="24956F"/>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5376625" y="3874305"/>
              <a:ext cx="3354344" cy="457630"/>
              <a:chOff x="5411042" y="3042201"/>
              <a:chExt cx="3354344" cy="457630"/>
            </a:xfrm>
          </p:grpSpPr>
          <p:pic>
            <p:nvPicPr>
              <p:cNvPr id="16" name="图片 15"/>
              <p:cNvPicPr>
                <a:picLocks noChangeAspect="1"/>
              </p:cNvPicPr>
              <p:nvPr/>
            </p:nvPicPr>
            <p:blipFill>
              <a:blip r:embed="rId1">
                <a:extLst>
                  <a:ext uri="{BEBA8EAE-BF5A-486C-A8C5-ECC9F3942E4B}">
                    <a14:imgProps xmlns:a14="http://schemas.microsoft.com/office/drawing/2010/main">
                      <a14:imgLayer r:embed="rId2">
                        <a14:imgEffect>
                          <a14:backgroundRemoval t="1772" b="97388" l="2872" r="97635">
                            <a14:foregroundMark x1="2872" y1="27332" x2="29814" y2="55597"/>
                            <a14:foregroundMark x1="29814" y1="55597" x2="29814" y2="55597"/>
                            <a14:foregroundMark x1="94088" y1="76399" x2="90034" y2="75187"/>
                            <a14:foregroundMark x1="65963" y1="90112" x2="77787" y2="98041"/>
                            <a14:foregroundMark x1="77787" y1="98041" x2="77703" y2="90019"/>
                            <a14:foregroundMark x1="77703" y1="90019" x2="77196" y2="89925"/>
                            <a14:foregroundMark x1="44426" y1="54478" x2="58024" y2="42444"/>
                            <a14:foregroundMark x1="76520" y1="97481" x2="77787" y2="95802"/>
                            <a14:foregroundMark x1="97128" y1="2239" x2="97635" y2="1772"/>
                          </a14:backgroundRemoval>
                        </a14:imgEffect>
                      </a14:imgLayer>
                    </a14:imgProps>
                  </a:ext>
                </a:extLst>
              </a:blip>
              <a:stretch>
                <a:fillRect/>
              </a:stretch>
            </p:blipFill>
            <p:spPr>
              <a:xfrm>
                <a:off x="5411042" y="3042201"/>
                <a:ext cx="505442" cy="457630"/>
              </a:xfrm>
              <a:prstGeom prst="rect">
                <a:avLst/>
              </a:prstGeom>
            </p:spPr>
          </p:pic>
          <p:sp>
            <p:nvSpPr>
              <p:cNvPr id="17" name="文本框 16"/>
              <p:cNvSpPr txBox="1"/>
              <p:nvPr/>
            </p:nvSpPr>
            <p:spPr>
              <a:xfrm>
                <a:off x="5945983" y="3086350"/>
                <a:ext cx="2819403" cy="368258"/>
              </a:xfrm>
              <a:prstGeom prst="rect">
                <a:avLst/>
              </a:prstGeom>
              <a:noFill/>
            </p:spPr>
            <p:txBody>
              <a:bodyPr wrap="square" rtlCol="0">
                <a:spAutoFit/>
              </a:bodyPr>
              <a:lstStyle/>
              <a:p>
                <a:r>
                  <a:rPr lang="zh-CN" altLang="en-US" spc="600" dirty="0">
                    <a:solidFill>
                      <a:srgbClr val="24956F"/>
                    </a:solidFill>
                    <a:latin typeface="微软雅黑" panose="020B0503020204020204" pitchFamily="34" charset="-122"/>
                    <a:ea typeface="微软雅黑" panose="020B0503020204020204" pitchFamily="34" charset="-122"/>
                  </a:rPr>
                  <a:t>添加标题</a:t>
                </a:r>
                <a:endParaRPr lang="zh-CN" altLang="en-US" spc="600" dirty="0">
                  <a:solidFill>
                    <a:srgbClr val="24956F"/>
                  </a:solidFill>
                  <a:latin typeface="微软雅黑" panose="020B0503020204020204" pitchFamily="34" charset="-122"/>
                  <a:ea typeface="微软雅黑" panose="020B0503020204020204" pitchFamily="34" charset="-122"/>
                </a:endParaRPr>
              </a:p>
            </p:txBody>
          </p:sp>
        </p:grpSp>
      </p:grpSp>
      <p:grpSp>
        <p:nvGrpSpPr>
          <p:cNvPr id="12" name="组合 11"/>
          <p:cNvGrpSpPr/>
          <p:nvPr/>
        </p:nvGrpSpPr>
        <p:grpSpPr>
          <a:xfrm>
            <a:off x="1857375" y="719455"/>
            <a:ext cx="8282940" cy="371475"/>
            <a:chOff x="2038579" y="535534"/>
            <a:chExt cx="8282782" cy="371475"/>
          </a:xfrm>
        </p:grpSpPr>
        <p:grpSp>
          <p:nvGrpSpPr>
            <p:cNvPr id="2" name="组合 1"/>
            <p:cNvGrpSpPr/>
            <p:nvPr/>
          </p:nvGrpSpPr>
          <p:grpSpPr>
            <a:xfrm>
              <a:off x="2038579" y="535534"/>
              <a:ext cx="2807495" cy="371475"/>
              <a:chOff x="2059780" y="357188"/>
              <a:chExt cx="2807495" cy="371475"/>
            </a:xfrm>
          </p:grpSpPr>
          <p:sp>
            <p:nvSpPr>
              <p:cNvPr id="23" name="椭圆 22"/>
              <p:cNvSpPr/>
              <p:nvPr/>
            </p:nvSpPr>
            <p:spPr>
              <a:xfrm>
                <a:off x="4495800" y="357188"/>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4" name="椭圆 23"/>
              <p:cNvSpPr/>
              <p:nvPr/>
            </p:nvSpPr>
            <p:spPr>
              <a:xfrm>
                <a:off x="3609180" y="366713"/>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5" name="椭圆 24"/>
              <p:cNvSpPr/>
              <p:nvPr/>
            </p:nvSpPr>
            <p:spPr>
              <a:xfrm>
                <a:off x="2810668" y="400645"/>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26" name="椭圆 25"/>
              <p:cNvSpPr/>
              <p:nvPr/>
            </p:nvSpPr>
            <p:spPr>
              <a:xfrm>
                <a:off x="2059780" y="434578"/>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nvGrpSpPr>
            <p:cNvPr id="27" name="组合 26"/>
            <p:cNvGrpSpPr/>
            <p:nvPr/>
          </p:nvGrpSpPr>
          <p:grpSpPr>
            <a:xfrm flipH="1">
              <a:off x="7513866" y="535534"/>
              <a:ext cx="2807495" cy="371475"/>
              <a:chOff x="6837591" y="1618235"/>
              <a:chExt cx="2807495" cy="371475"/>
            </a:xfrm>
          </p:grpSpPr>
          <p:sp>
            <p:nvSpPr>
              <p:cNvPr id="28" name="椭圆 27"/>
              <p:cNvSpPr/>
              <p:nvPr/>
            </p:nvSpPr>
            <p:spPr>
              <a:xfrm flipH="1">
                <a:off x="9273611" y="1618235"/>
                <a:ext cx="371475" cy="371475"/>
              </a:xfrm>
              <a:prstGeom prst="ellipse">
                <a:avLst/>
              </a:prstGeom>
              <a:solidFill>
                <a:srgbClr val="24956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29" name="椭圆 28"/>
              <p:cNvSpPr/>
              <p:nvPr/>
            </p:nvSpPr>
            <p:spPr>
              <a:xfrm flipH="1">
                <a:off x="8432711" y="1623950"/>
                <a:ext cx="352425" cy="352425"/>
              </a:xfrm>
              <a:prstGeom prst="ellipse">
                <a:avLst/>
              </a:prstGeom>
              <a:solidFill>
                <a:schemeClr val="accent3">
                  <a:lumMod val="75000"/>
                </a:scheme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sp>
            <p:nvSpPr>
              <p:cNvPr id="30" name="椭圆 29"/>
              <p:cNvSpPr/>
              <p:nvPr/>
            </p:nvSpPr>
            <p:spPr>
              <a:xfrm flipH="1">
                <a:off x="7588479" y="1661692"/>
                <a:ext cx="264318" cy="284560"/>
              </a:xfrm>
              <a:prstGeom prst="ellipse">
                <a:avLst/>
              </a:prstGeom>
              <a:solidFill>
                <a:srgbClr val="F1F2EC"/>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dirty="0"/>
              </a:p>
            </p:txBody>
          </p:sp>
          <p:sp>
            <p:nvSpPr>
              <p:cNvPr id="31" name="椭圆 30"/>
              <p:cNvSpPr/>
              <p:nvPr/>
            </p:nvSpPr>
            <p:spPr>
              <a:xfrm flipH="1">
                <a:off x="6837591" y="1695625"/>
                <a:ext cx="216694" cy="216694"/>
              </a:xfrm>
              <a:prstGeom prst="ellipse">
                <a:avLst/>
              </a:prstGeom>
              <a:solidFill>
                <a:sysClr val="window" lastClr="FFFFFF">
                  <a:lumMod val="9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14" presetClass="entr" presetSubtype="1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randombar(horizont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ags/tag1.xml><?xml version="1.0" encoding="utf-8"?>
<p:tagLst xmlns:p="http://schemas.openxmlformats.org/presentationml/2006/main">
  <p:tag name="ISPRING_PRESENTATION_TITLE" val="清明24节气"/>
</p:tagLst>
</file>

<file path=ppt/theme/theme1.xml><?xml version="1.0" encoding="utf-8"?>
<a:theme xmlns:a="http://schemas.openxmlformats.org/drawingml/2006/main" name="office主题">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3676</Words>
  <Application>WPS 演示</Application>
  <PresentationFormat>自定义</PresentationFormat>
  <Paragraphs>177</Paragraphs>
  <Slides>25</Slides>
  <Notes>25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Arial</vt:lpstr>
      <vt:lpstr>宋体</vt:lpstr>
      <vt:lpstr>Wingdings</vt:lpstr>
      <vt:lpstr>微软雅黑</vt:lpstr>
      <vt:lpstr>Arial Unicode MS</vt:lpstr>
      <vt:lpstr>Calibri</vt:lpstr>
      <vt:lpstr>Arial</vt:lpstr>
      <vt:lpstr>等线 Light</vt:lpstr>
      <vt:lpstr>Calibri Light</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清明</dc:title>
  <dc:creator>第一PPT</dc:creator>
  <cp:keywords>www.1ppt.com</cp:keywords>
  <dc:description>www.1ppt.com</dc:description>
  <dc:subject>PPT</dc:subject>
  <cp:category>PPT</cp:category>
  <cp:lastModifiedBy>铭</cp:lastModifiedBy>
  <cp:revision>2</cp:revision>
  <dcterms:created xsi:type="dcterms:W3CDTF">2020-06-09T09:51:00Z</dcterms:created>
  <dcterms:modified xsi:type="dcterms:W3CDTF">2022-02-16T01:05:52Z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790DF33311A84AADBEA6DEC452CB53E2</vt:lpwstr>
  </property>
  <property fmtid="{D5CDD505-2E9C-101B-9397-08002B2CF9AE}" pid="3" name="KSOProductBuildVer">
    <vt:lpwstr>2052-11.1.0.11194</vt:lpwstr>
  </property>
</Properties>
</file>