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47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4" r:id="rId13"/>
    <p:sldId id="265" r:id="rId14"/>
    <p:sldId id="267" r:id="rId15"/>
    <p:sldId id="268" r:id="rId16"/>
    <p:sldId id="269" r:id="rId17"/>
    <p:sldId id="272" r:id="rId18"/>
    <p:sldId id="270" r:id="rId19"/>
    <p:sldId id="271" r:id="rId20"/>
    <p:sldId id="275" r:id="rId21"/>
    <p:sldId id="273" r:id="rId22"/>
    <p:sldId id="274" r:id="rId23"/>
    <p:sldId id="277" r:id="rId24"/>
    <p:sldId id="276" r:id="rId25"/>
    <p:sldId id="278" r:id="rId26"/>
    <p:sldId id="279" r:id="rId27"/>
    <p:sldId id="282" r:id="rId28"/>
    <p:sldId id="280" r:id="rId29"/>
    <p:sldId id="281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2" r:id="rId39"/>
    <p:sldId id="293" r:id="rId40"/>
    <p:sldId id="291" r:id="rId41"/>
    <p:sldId id="294" r:id="rId42"/>
    <p:sldId id="295" r:id="rId43"/>
    <p:sldId id="296" r:id="rId44"/>
    <p:sldId id="297" r:id="rId45"/>
    <p:sldId id="298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9BC0"/>
    <a:srgbClr val="DA1F44"/>
    <a:srgbClr val="017AD3"/>
    <a:srgbClr val="20BFA3"/>
    <a:srgbClr val="00AAB7"/>
    <a:srgbClr val="489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2866" autoAdjust="0"/>
  </p:normalViewPr>
  <p:slideViewPr>
    <p:cSldViewPr snapToGrid="0">
      <p:cViewPr>
        <p:scale>
          <a:sx n="66" d="100"/>
          <a:sy n="66" d="100"/>
        </p:scale>
        <p:origin x="-2292" y="-9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A0BF1-9A0F-439B-BF2A-A63F19A1D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C85F5-9EE3-41F7-98B2-7888BF512D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E033A-CCF8-4DA0-897E-EFDCA70F7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AB1AA3-0ADD-4B4A-919C-A32826F42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E033A-CCF8-4DA0-897E-EFDCA70F7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AB1AA3-0ADD-4B4A-919C-A32826F42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E033A-CCF8-4DA0-897E-EFDCA70F7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AB1AA3-0ADD-4B4A-919C-A32826F42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E033A-CCF8-4DA0-897E-EFDCA70F7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AB1AA3-0ADD-4B4A-919C-A32826F42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E033A-CCF8-4DA0-897E-EFDCA70F7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AB1AA3-0ADD-4B4A-919C-A32826F42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E033A-CCF8-4DA0-897E-EFDCA70F7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AB1AA3-0ADD-4B4A-919C-A32826F42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E033A-CCF8-4DA0-897E-EFDCA70F7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AB1AA3-0ADD-4B4A-919C-A32826F42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E033A-CCF8-4DA0-897E-EFDCA70F7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AB1AA3-0ADD-4B4A-919C-A32826F42B6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8762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E033A-CCF8-4DA0-897E-EFDCA70F7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AB1AA3-0ADD-4B4A-919C-A32826F42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E033A-CCF8-4DA0-897E-EFDCA70F7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AB1AA3-0ADD-4B4A-919C-A32826F42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E033A-CCF8-4DA0-897E-EFDCA70F7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AB1AA3-0ADD-4B4A-919C-A32826F42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12" cstate="email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slide" Target="slide41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png"/><Relationship Id="rId2" Type="http://schemas.openxmlformats.org/officeDocument/2006/relationships/image" Target="../media/image35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49.wdp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32052" y="-246743"/>
            <a:ext cx="5734982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5433" y="774877"/>
            <a:ext cx="3954223" cy="530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感悟母爱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aphicFrame>
        <p:nvGraphicFramePr>
          <p:cNvPr id="9" name="Group 26"/>
          <p:cNvGraphicFramePr>
            <a:graphicFrameLocks noGrp="1"/>
          </p:cNvGraphicFramePr>
          <p:nvPr/>
        </p:nvGraphicFramePr>
        <p:xfrm>
          <a:off x="1608153" y="2696097"/>
          <a:ext cx="6521450" cy="2255520"/>
        </p:xfrm>
        <a:graphic>
          <a:graphicData uri="http://schemas.openxmlformats.org/drawingml/2006/table">
            <a:tbl>
              <a:tblPr/>
              <a:tblGrid>
                <a:gridCol w="6521450"/>
              </a:tblGrid>
              <a:tr h="180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慈母手中线，游子身上衣；</a:t>
                      </a:r>
                      <a:endParaRPr kumimoji="1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临行密密缝，意恐迟迟归。</a:t>
                      </a:r>
                      <a:endParaRPr kumimoji="1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谁言寸草心，报得三春晖？</a:t>
                      </a:r>
                      <a:endParaRPr kumimoji="1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Group 53"/>
          <p:cNvGraphicFramePr>
            <a:graphicFrameLocks noGrp="1"/>
          </p:cNvGraphicFramePr>
          <p:nvPr/>
        </p:nvGraphicFramePr>
        <p:xfrm>
          <a:off x="934501" y="4814348"/>
          <a:ext cx="6096123" cy="1379538"/>
        </p:xfrm>
        <a:graphic>
          <a:graphicData uri="http://schemas.openxmlformats.org/drawingml/2006/table">
            <a:tbl>
              <a:tblPr/>
              <a:tblGrid>
                <a:gridCol w="860903"/>
                <a:gridCol w="5235220"/>
              </a:tblGrid>
              <a:tr h="1379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        【</a:t>
                      </a: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注释</a:t>
                      </a:r>
                      <a:r>
                        <a:rPr kumimoji="1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】</a:t>
                      </a:r>
                      <a:endParaRPr kumimoji="1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这首诗以歌颂伟大的母爱而著称。它从母亲为即将离家远游的</a:t>
                      </a:r>
                      <a:b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</a:b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儿子缝制衣服的行动中，透露出母亲的无限慈爱。提出小草般</a:t>
                      </a:r>
                      <a:b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</a:b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的儿女怎能报答春日般的慈母养育之恩的疑问，引起天下儿女</a:t>
                      </a:r>
                      <a:b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</a:b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的共鸣，拨动了天下儿女敬爱慈母的心弦！</a:t>
                      </a:r>
                      <a:endParaRPr kumimoji="1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5015892" y="2619658"/>
            <a:ext cx="1061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b="1" dirty="0">
                <a:cs typeface="+mn-ea"/>
                <a:sym typeface="+mn-lt"/>
              </a:rPr>
              <a:t>[</a:t>
            </a:r>
            <a:r>
              <a:rPr kumimoji="1" lang="zh-CN" altLang="en-US" b="1" dirty="0">
                <a:cs typeface="+mn-ea"/>
                <a:sym typeface="+mn-lt"/>
              </a:rPr>
              <a:t>唐</a:t>
            </a:r>
            <a:r>
              <a:rPr kumimoji="1" lang="en-US" altLang="zh-CN" b="1" dirty="0">
                <a:cs typeface="+mn-ea"/>
                <a:sym typeface="+mn-lt"/>
              </a:rPr>
              <a:t>]</a:t>
            </a:r>
            <a:r>
              <a:rPr kumimoji="1" lang="zh-CN" altLang="en-US" b="1" dirty="0">
                <a:cs typeface="+mn-ea"/>
                <a:sym typeface="+mn-lt"/>
              </a:rPr>
              <a:t>孟郊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68963" y="1734548"/>
            <a:ext cx="22621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cs typeface="+mn-ea"/>
                <a:sym typeface="+mn-lt"/>
              </a:rPr>
              <a:t>游子吟</a:t>
            </a:r>
            <a:endParaRPr lang="zh-CN" altLang="en-US" sz="5400" b="1" dirty="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239688" y="2214532"/>
            <a:ext cx="3651870" cy="365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感悟母爱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25" name="Text Box 1026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2359388" y="1996747"/>
            <a:ext cx="7117080" cy="5770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zh-CN" altLang="en-US" sz="1600" dirty="0">
                <a:cs typeface="+mn-ea"/>
                <a:sym typeface="+mn-lt"/>
              </a:rPr>
              <a:t>远行时，缝进衣物的细密针线，是母亲数不清的嘱咐和挂牵；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归来时，摸遍全身的颤抖双手，是母亲述不尽的爱抚和思念。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母爱之专，心系一身。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母爱之大，情牵万里。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母爱之久，如江河行地，同日月经天。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母爱似古老的车辙，伴随岁月的运转，越碾越深，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母爱如陈年的老酒，偕同时间的推移，越酿越甜。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母亲的伟大形象，将与天地共存，与日月同辉，为历代尊祟，受世人敬仰。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                                          </a:t>
            </a:r>
            <a:endParaRPr lang="zh-CN" altLang="en-US" sz="1600" dirty="0">
              <a:cs typeface="+mn-ea"/>
              <a:sym typeface="+mn-lt"/>
            </a:endParaRPr>
          </a:p>
          <a:p>
            <a:pPr eaLnBrk="0" hangingPunct="0">
              <a:lnSpc>
                <a:spcPct val="200000"/>
              </a:lnSpc>
            </a:pPr>
            <a:endParaRPr lang="zh-CN" altLang="en-US" sz="1600" dirty="0"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endParaRPr lang="en-US" altLang="zh-CN" sz="1600" dirty="0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443208" y="2507604"/>
            <a:ext cx="53797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473688" y="3010524"/>
            <a:ext cx="53797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527028" y="3452484"/>
            <a:ext cx="53797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557508" y="4023984"/>
            <a:ext cx="53797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527028" y="4473564"/>
            <a:ext cx="53797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473688" y="4953624"/>
            <a:ext cx="53797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443208" y="5487024"/>
            <a:ext cx="53797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443208" y="5951844"/>
            <a:ext cx="68427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箭头: 右 33"/>
          <p:cNvSpPr/>
          <p:nvPr/>
        </p:nvSpPr>
        <p:spPr>
          <a:xfrm>
            <a:off x="2077448" y="2248524"/>
            <a:ext cx="190500" cy="137160"/>
          </a:xfrm>
          <a:prstGeom prst="rightArrow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箭头: 右 34"/>
          <p:cNvSpPr/>
          <p:nvPr/>
        </p:nvSpPr>
        <p:spPr>
          <a:xfrm>
            <a:off x="2077448" y="2756524"/>
            <a:ext cx="190500" cy="137160"/>
          </a:xfrm>
          <a:prstGeom prst="rightArrow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箭头: 右 35"/>
          <p:cNvSpPr/>
          <p:nvPr/>
        </p:nvSpPr>
        <p:spPr>
          <a:xfrm>
            <a:off x="2077448" y="3195944"/>
            <a:ext cx="190500" cy="137160"/>
          </a:xfrm>
          <a:prstGeom prst="rightArrow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箭头: 右 36"/>
          <p:cNvSpPr/>
          <p:nvPr/>
        </p:nvSpPr>
        <p:spPr>
          <a:xfrm>
            <a:off x="2086338" y="3697594"/>
            <a:ext cx="190500" cy="137160"/>
          </a:xfrm>
          <a:prstGeom prst="rightArrow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箭头: 右 37"/>
          <p:cNvSpPr/>
          <p:nvPr/>
        </p:nvSpPr>
        <p:spPr>
          <a:xfrm>
            <a:off x="2077448" y="4205594"/>
            <a:ext cx="190500" cy="137160"/>
          </a:xfrm>
          <a:prstGeom prst="rightArrow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箭头: 右 38"/>
          <p:cNvSpPr/>
          <p:nvPr/>
        </p:nvSpPr>
        <p:spPr>
          <a:xfrm>
            <a:off x="2105388" y="4755152"/>
            <a:ext cx="190500" cy="137160"/>
          </a:xfrm>
          <a:prstGeom prst="rightArrow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箭头: 右 39"/>
          <p:cNvSpPr/>
          <p:nvPr/>
        </p:nvSpPr>
        <p:spPr>
          <a:xfrm>
            <a:off x="2105388" y="5167550"/>
            <a:ext cx="190500" cy="137160"/>
          </a:xfrm>
          <a:prstGeom prst="rightArrow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箭头: 右 40"/>
          <p:cNvSpPr/>
          <p:nvPr/>
        </p:nvSpPr>
        <p:spPr>
          <a:xfrm>
            <a:off x="2137138" y="5680630"/>
            <a:ext cx="190500" cy="137160"/>
          </a:xfrm>
          <a:prstGeom prst="rightArrow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17263" y="991598"/>
            <a:ext cx="3488131" cy="586640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感悟母爱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5400000">
            <a:off x="706742" y="3529226"/>
            <a:ext cx="2728688" cy="568062"/>
            <a:chOff x="2299868" y="2832749"/>
            <a:chExt cx="2728688" cy="568062"/>
          </a:xfrm>
        </p:grpSpPr>
        <p:sp>
          <p:nvSpPr>
            <p:cNvPr id="10" name="圆角矩形 28"/>
            <p:cNvSpPr/>
            <p:nvPr/>
          </p:nvSpPr>
          <p:spPr>
            <a:xfrm>
              <a:off x="2299868" y="2886179"/>
              <a:ext cx="2728688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32"/>
            <p:cNvSpPr txBox="1"/>
            <p:nvPr/>
          </p:nvSpPr>
          <p:spPr>
            <a:xfrm rot="16200000">
              <a:off x="3351249" y="2117780"/>
              <a:ext cx="517065" cy="194700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eaVert"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伟大的母爱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179808" y="1758207"/>
            <a:ext cx="4903907" cy="4154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cs typeface="+mn-ea"/>
                <a:sym typeface="+mn-lt"/>
              </a:rPr>
              <a:t>在唐山大地震中</a:t>
            </a:r>
            <a:endParaRPr lang="zh-CN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cs typeface="+mn-ea"/>
                <a:sym typeface="+mn-lt"/>
              </a:rPr>
              <a:t>一对母子被埋在废墟之下</a:t>
            </a:r>
            <a:endParaRPr lang="zh-CN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cs typeface="+mn-ea"/>
                <a:sym typeface="+mn-lt"/>
              </a:rPr>
              <a:t>八天，整整八天</a:t>
            </a:r>
            <a:endParaRPr lang="zh-CN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cs typeface="+mn-ea"/>
                <a:sym typeface="+mn-lt"/>
              </a:rPr>
              <a:t>当救援人员发现他们时，七八个月大的孩子安然无恙</a:t>
            </a:r>
            <a:endParaRPr lang="zh-CN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cs typeface="+mn-ea"/>
                <a:sym typeface="+mn-lt"/>
              </a:rPr>
              <a:t>而母亲，却永远的离开了人间</a:t>
            </a:r>
            <a:endParaRPr lang="zh-CN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cs typeface="+mn-ea"/>
                <a:sym typeface="+mn-lt"/>
              </a:rPr>
              <a:t>在那阴冷、没有水、没有食物的环境中</a:t>
            </a:r>
            <a:endParaRPr lang="zh-CN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cs typeface="+mn-ea"/>
                <a:sym typeface="+mn-lt"/>
              </a:rPr>
              <a:t>是母亲用乳汁延续着孩子的生命</a:t>
            </a:r>
            <a:endParaRPr lang="zh-CN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cs typeface="+mn-ea"/>
                <a:sym typeface="+mn-lt"/>
              </a:rPr>
              <a:t>乳汁吸干了，她用力咬破手指</a:t>
            </a:r>
            <a:endParaRPr lang="zh-CN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cs typeface="+mn-ea"/>
                <a:sym typeface="+mn-lt"/>
              </a:rPr>
              <a:t>让孩子吸吮自己的鲜血</a:t>
            </a:r>
            <a:endParaRPr lang="zh-CN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cs typeface="+mn-ea"/>
                <a:sym typeface="+mn-lt"/>
              </a:rPr>
              <a:t>直到最后一滴生命流逝</a:t>
            </a:r>
            <a:endParaRPr lang="zh-CN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cs typeface="+mn-ea"/>
                <a:sym typeface="+mn-lt"/>
              </a:rPr>
              <a:t>直到人们发现了那用慈母之心创造的奇迹</a:t>
            </a:r>
            <a:endParaRPr lang="zh-CN" altLang="zh-CN" sz="16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5975" y="1575163"/>
            <a:ext cx="4270856" cy="477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6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感悟母爱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171734" y="2257425"/>
            <a:ext cx="5955030" cy="1143000"/>
          </a:xfrm>
        </p:spPr>
        <p:txBody>
          <a:bodyPr/>
          <a:lstStyle/>
          <a:p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春晖寸草，怎能言报！</a:t>
            </a:r>
            <a:endParaRPr lang="zh-CN" alt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611664" y="3276601"/>
            <a:ext cx="79248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>
                <a:cs typeface="+mn-ea"/>
                <a:sym typeface="+mn-lt"/>
              </a:rPr>
              <a:t>    </a:t>
            </a:r>
            <a:r>
              <a:rPr lang="zh-CN" altLang="en-US" sz="1600" dirty="0">
                <a:cs typeface="+mn-ea"/>
                <a:sym typeface="+mn-lt"/>
              </a:rPr>
              <a:t>如果爱要等价交换，那我们能给父母的是什么？那时候抱怨又算什么呢？</a:t>
            </a:r>
            <a:r>
              <a:rPr lang="en-US" altLang="zh-CN" sz="1600" dirty="0">
                <a:cs typeface="+mn-ea"/>
                <a:sym typeface="+mn-lt"/>
              </a:rPr>
              <a:t>……</a:t>
            </a:r>
            <a:r>
              <a:rPr lang="zh-CN" altLang="en-US" sz="1600" dirty="0">
                <a:cs typeface="+mn-ea"/>
                <a:sym typeface="+mn-lt"/>
              </a:rPr>
              <a:t>我们应该忏悔，忏悔那些伤害过父母的言语；忏悔那些惹父母生气的行为；忏悔那些抱怨父母的荒谬想法。</a:t>
            </a:r>
            <a:endParaRPr lang="zh-CN" altLang="en-US" sz="1600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endParaRPr lang="en-US" altLang="zh-CN" sz="16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71734" y="4426222"/>
            <a:ext cx="2426195" cy="15316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27304" y="4426222"/>
            <a:ext cx="2951560" cy="153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感悟母爱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117385" y="2196736"/>
            <a:ext cx="3686175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600" dirty="0">
                <a:cs typeface="+mn-ea"/>
                <a:sym typeface="+mn-lt"/>
              </a:rPr>
              <a:t>小时候曾嫌母亲爱唠叨</a:t>
            </a:r>
            <a:r>
              <a:rPr lang="zh-CN" altLang="en-US" sz="1600">
                <a:cs typeface="+mn-ea"/>
                <a:sym typeface="+mn-lt"/>
              </a:rPr>
              <a:t>，                     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小时候曾嫌母亲的手粗糙， 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小时候曾嫌母亲的拘束太多， 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小时候曾嫌母亲总爱说我是孩童</a:t>
            </a:r>
            <a:r>
              <a:rPr lang="en-US" altLang="zh-CN" sz="1600" dirty="0">
                <a:cs typeface="+mn-ea"/>
                <a:sym typeface="+mn-lt"/>
              </a:rPr>
              <a:t>…… </a:t>
            </a:r>
            <a:br>
              <a:rPr lang="en-US" altLang="zh-CN" sz="1600" dirty="0">
                <a:cs typeface="+mn-ea"/>
                <a:sym typeface="+mn-lt"/>
              </a:rPr>
            </a:br>
            <a:br>
              <a:rPr lang="en-US" altLang="zh-CN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做母亲后方知母亲的艰辛， 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做母亲后方懂母亲的心思， 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做母亲后方晓母爱不求回报， 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做母亲后方领略到为人母的诸多感受。 </a:t>
            </a:r>
            <a:br>
              <a:rPr lang="zh-CN" altLang="en-US" sz="1600" dirty="0">
                <a:cs typeface="+mn-ea"/>
                <a:sym typeface="+mn-lt"/>
              </a:rPr>
            </a:br>
            <a:br>
              <a:rPr lang="zh-CN" altLang="en-US" sz="1600">
                <a:cs typeface="+mn-ea"/>
                <a:sym typeface="+mn-lt"/>
              </a:rPr>
            </a:b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03560" y="2728292"/>
            <a:ext cx="368617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600">
                <a:cs typeface="+mn-ea"/>
                <a:sym typeface="+mn-lt"/>
              </a:rPr>
              <a:t>母爱是甘甜的乳汁， </a:t>
            </a:r>
            <a:br>
              <a:rPr lang="zh-CN" altLang="en-US" sz="1600">
                <a:cs typeface="+mn-ea"/>
                <a:sym typeface="+mn-lt"/>
              </a:rPr>
            </a:br>
            <a:r>
              <a:rPr lang="zh-CN" altLang="en-US" sz="1600">
                <a:cs typeface="+mn-ea"/>
                <a:sym typeface="+mn-lt"/>
              </a:rPr>
              <a:t>母爱是小心翼翼的唠叨， </a:t>
            </a:r>
            <a:br>
              <a:rPr lang="zh-CN" altLang="en-US" sz="1600">
                <a:cs typeface="+mn-ea"/>
                <a:sym typeface="+mn-lt"/>
              </a:rPr>
            </a:br>
            <a:r>
              <a:rPr lang="zh-CN" altLang="en-US" sz="1600">
                <a:cs typeface="+mn-ea"/>
                <a:sym typeface="+mn-lt"/>
              </a:rPr>
              <a:t>母爱是电话另一端的叮咛， </a:t>
            </a:r>
            <a:br>
              <a:rPr lang="zh-CN" altLang="en-US" sz="1600">
                <a:cs typeface="+mn-ea"/>
                <a:sym typeface="+mn-lt"/>
              </a:rPr>
            </a:br>
            <a:r>
              <a:rPr lang="zh-CN" altLang="en-US" sz="1600">
                <a:cs typeface="+mn-ea"/>
                <a:sym typeface="+mn-lt"/>
              </a:rPr>
              <a:t>母爱是心灵受创时的抚慰， </a:t>
            </a:r>
            <a:br>
              <a:rPr lang="zh-CN" altLang="en-US" sz="1600">
                <a:cs typeface="+mn-ea"/>
                <a:sym typeface="+mn-lt"/>
              </a:rPr>
            </a:br>
            <a:r>
              <a:rPr lang="zh-CN" altLang="en-US" sz="1600">
                <a:cs typeface="+mn-ea"/>
                <a:sym typeface="+mn-lt"/>
              </a:rPr>
              <a:t>母爱是春风得意时的忠告</a:t>
            </a:r>
            <a:r>
              <a:rPr lang="en-US" altLang="zh-CN" sz="1600">
                <a:cs typeface="+mn-ea"/>
                <a:sym typeface="+mn-lt"/>
              </a:rPr>
              <a:t>…… </a:t>
            </a:r>
            <a:br>
              <a:rPr lang="en-US" altLang="zh-CN" sz="1600">
                <a:cs typeface="+mn-ea"/>
                <a:sym typeface="+mn-lt"/>
              </a:rPr>
            </a:br>
            <a:br>
              <a:rPr lang="en-US" altLang="zh-CN" sz="1600">
                <a:cs typeface="+mn-ea"/>
                <a:sym typeface="+mn-lt"/>
              </a:rPr>
            </a:br>
            <a:r>
              <a:rPr lang="zh-CN" altLang="en-US" sz="1600">
                <a:cs typeface="+mn-ea"/>
                <a:sym typeface="+mn-lt"/>
              </a:rPr>
              <a:t>岁月的沧桑铭刻在母亲的脸上， </a:t>
            </a:r>
            <a:br>
              <a:rPr lang="zh-CN" altLang="en-US" sz="1600">
                <a:cs typeface="+mn-ea"/>
                <a:sym typeface="+mn-lt"/>
              </a:rPr>
            </a:br>
            <a:r>
              <a:rPr lang="zh-CN" altLang="en-US" sz="1600">
                <a:cs typeface="+mn-ea"/>
                <a:sym typeface="+mn-lt"/>
              </a:rPr>
              <a:t>两鬓白霜告诫母亲早已不再年轻， </a:t>
            </a:r>
            <a:br>
              <a:rPr lang="zh-CN" altLang="en-US" sz="1600">
                <a:cs typeface="+mn-ea"/>
                <a:sym typeface="+mn-lt"/>
              </a:rPr>
            </a:br>
            <a:r>
              <a:rPr lang="zh-CN" altLang="en-US" sz="1600">
                <a:cs typeface="+mn-ea"/>
                <a:sym typeface="+mn-lt"/>
              </a:rPr>
              <a:t>成长的足迹里闪烁着母爱的倩影， </a:t>
            </a:r>
            <a:br>
              <a:rPr lang="zh-CN" altLang="en-US" sz="1600">
                <a:cs typeface="+mn-ea"/>
                <a:sym typeface="+mn-lt"/>
              </a:rPr>
            </a:br>
            <a:r>
              <a:rPr lang="zh-CN" altLang="en-US" sz="1600">
                <a:cs typeface="+mn-ea"/>
                <a:sym typeface="+mn-lt"/>
              </a:rPr>
              <a:t>粗糙的双手是真实的写照和见证。</a:t>
            </a: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0316" y="3327880"/>
            <a:ext cx="4437294" cy="352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95600" y="-243408"/>
            <a:ext cx="6998554" cy="7622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67708" y="829702"/>
            <a:ext cx="5256584" cy="5371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47728" y="1086183"/>
            <a:ext cx="4929329" cy="4921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13390" y="1426288"/>
            <a:ext cx="4242850" cy="4234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52059" y="322974"/>
            <a:ext cx="3187957" cy="3682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00656" y="3113551"/>
            <a:ext cx="3210495" cy="35130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420532" y="1628800"/>
            <a:ext cx="1395548" cy="14002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46527" y="2982599"/>
            <a:ext cx="2441694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E89BC0"/>
                </a:solidFill>
                <a:effectLst/>
                <a:uLnTx/>
                <a:uFillTx/>
                <a:cs typeface="+mn-ea"/>
                <a:sym typeface="+mn-lt"/>
              </a:rPr>
              <a:t>03 </a:t>
            </a:r>
            <a:endParaRPr kumimoji="0" lang="en-US" altLang="zh-CN" sz="6000" b="1" i="0" u="none" strike="noStrike" kern="1200" cap="none" spc="0" normalizeH="0" baseline="0" noProof="0">
              <a:ln>
                <a:noFill/>
              </a:ln>
              <a:solidFill>
                <a:srgbClr val="E89BC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E89BC0"/>
                </a:solidFill>
                <a:effectLst/>
                <a:uLnTx/>
                <a:uFillTx/>
                <a:cs typeface="+mn-ea"/>
                <a:sym typeface="+mn-lt"/>
              </a:rPr>
              <a:t>感恩父母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E89B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7624" y="6207415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accent4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accent4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accent4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accent4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accent4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accent4">
                  <a:lumMod val="20000"/>
                  <a:lumOff val="80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感恩父母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5376230" y="2023995"/>
            <a:ext cx="4330108" cy="12560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49922" y="3495950"/>
            <a:ext cx="2711412" cy="271576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18796" y="1734548"/>
            <a:ext cx="3226652" cy="271576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019990" y="2412137"/>
            <a:ext cx="3063659" cy="5043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b="1" dirty="0">
                <a:cs typeface="+mn-ea"/>
                <a:sym typeface="+mn-lt"/>
              </a:rPr>
              <a:t>为了孩子，再累点也没关系</a:t>
            </a:r>
            <a:endParaRPr lang="zh-CN" altLang="zh-CN" sz="2000" b="1" dirty="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2275494" y="4210409"/>
            <a:ext cx="4330108" cy="125609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908718" y="4644385"/>
            <a:ext cx="3063659" cy="5043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b="1" dirty="0">
                <a:cs typeface="+mn-ea"/>
                <a:sym typeface="+mn-lt"/>
              </a:rPr>
              <a:t>为了孩子，再苦点也无所谓</a:t>
            </a:r>
            <a:endParaRPr lang="zh-CN" altLang="zh-CN" sz="2000" b="1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感恩父母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9" name="Text Box 1027"/>
          <p:cNvSpPr txBox="1">
            <a:spLocks noChangeArrowheads="1"/>
          </p:cNvSpPr>
          <p:nvPr/>
        </p:nvSpPr>
        <p:spPr bwMode="auto">
          <a:xfrm>
            <a:off x="3658054" y="1929675"/>
            <a:ext cx="4638675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>
                <a:cs typeface="+mn-ea"/>
                <a:sym typeface="+mn-lt"/>
              </a:rPr>
              <a:t>母亲就象一部长电影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一直放到 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她生命的最后时刻 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就在这部电影里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我们看到了母亲的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朴实 憨厚 勤劳和智慧 母亲用她甘甜的乳汁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哺育了我们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喂养了我们</a:t>
            </a:r>
            <a:endParaRPr lang="zh-CN" altLang="en-US" sz="1400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>
                <a:cs typeface="+mn-ea"/>
                <a:sym typeface="+mn-lt"/>
              </a:rPr>
              <a:t>这是我们终身的幸福和骄傲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因为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我们有一位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平凡而又伟大的母亲 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当我们一遍又一遍地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重播着母亲这部电影时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泪流满面的我们 已完全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与母亲融为了一体 母亲就象是一部长电影　　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永远珍藏在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我们敬仰的心底</a:t>
            </a:r>
            <a:br>
              <a:rPr lang="zh-CN" altLang="en-US" sz="1400" dirty="0">
                <a:cs typeface="+mn-ea"/>
                <a:sym typeface="+mn-lt"/>
              </a:rPr>
            </a:br>
            <a:endParaRPr lang="zh-CN" altLang="en-US" sz="1400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endParaRPr lang="en-US" altLang="zh-CN" sz="1400" dirty="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5400000">
            <a:off x="706742" y="3529226"/>
            <a:ext cx="2728688" cy="568062"/>
            <a:chOff x="2299868" y="2832749"/>
            <a:chExt cx="2728688" cy="568062"/>
          </a:xfrm>
        </p:grpSpPr>
        <p:sp>
          <p:nvSpPr>
            <p:cNvPr id="12" name="圆角矩形 28"/>
            <p:cNvSpPr/>
            <p:nvPr/>
          </p:nvSpPr>
          <p:spPr>
            <a:xfrm>
              <a:off x="2299868" y="2886179"/>
              <a:ext cx="2728688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32"/>
            <p:cNvSpPr txBox="1"/>
            <p:nvPr/>
          </p:nvSpPr>
          <p:spPr>
            <a:xfrm rot="16200000">
              <a:off x="3351249" y="2117780"/>
              <a:ext cx="517065" cy="194700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eaVert"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母亲颂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26099" y="2135233"/>
            <a:ext cx="4300737" cy="398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感恩父母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Text Box 1027"/>
          <p:cNvSpPr txBox="1">
            <a:spLocks noChangeArrowheads="1"/>
          </p:cNvSpPr>
          <p:nvPr/>
        </p:nvSpPr>
        <p:spPr bwMode="auto">
          <a:xfrm>
            <a:off x="6546602" y="1897652"/>
            <a:ext cx="4114800" cy="464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>
                <a:cs typeface="+mn-ea"/>
                <a:sym typeface="+mn-lt"/>
              </a:rPr>
              <a:t>没有</a:t>
            </a:r>
            <a:r>
              <a:rPr lang="zh-CN" altLang="en-US" sz="1600" dirty="0">
                <a:cs typeface="+mn-ea"/>
                <a:sym typeface="+mn-lt"/>
              </a:rPr>
              <a:t>他们，便没有我们。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是他们，哺育了我们。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是他们，拓开了道路。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没有他们，我们的世界是残缺的。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没有他们，我们的生活是跛脚的。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他们的存在，使我们的世界完整。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他们的存在，使我们的生命鲜活。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有了他们，我们才可以超越历史。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有了他们，我们才可以赢获明天。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因此，我爱他们，我们爱他们。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他们给我们的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我们也可以一样给他们：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一片蓝天白云 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一轮明月朝阳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一双眼睛 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一座家园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一颗赤子之心  </a:t>
            </a:r>
            <a:endParaRPr lang="zh-CN" altLang="en-US" sz="1600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sz="1600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5400000">
            <a:off x="8833424" y="3209109"/>
            <a:ext cx="2728688" cy="1034129"/>
            <a:chOff x="2299868" y="2832749"/>
            <a:chExt cx="2728688" cy="1034129"/>
          </a:xfrm>
        </p:grpSpPr>
        <p:sp>
          <p:nvSpPr>
            <p:cNvPr id="10" name="圆角矩形 28"/>
            <p:cNvSpPr/>
            <p:nvPr/>
          </p:nvSpPr>
          <p:spPr>
            <a:xfrm>
              <a:off x="2299868" y="2886179"/>
              <a:ext cx="2728688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32"/>
            <p:cNvSpPr txBox="1"/>
            <p:nvPr/>
          </p:nvSpPr>
          <p:spPr>
            <a:xfrm rot="16200000">
              <a:off x="3092717" y="2376312"/>
              <a:ext cx="1034129" cy="194700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eaVert"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他们</a:t>
              </a:r>
              <a:r>
                <a:rPr lang="en-US" altLang="zh-CN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—</a:t>
              </a: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给父母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11697" y="1575163"/>
            <a:ext cx="4784303" cy="4491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感恩父母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080337" y="2329481"/>
            <a:ext cx="3781425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cs typeface="+mn-ea"/>
                <a:sym typeface="+mn-lt"/>
              </a:rPr>
              <a:t>          </a:t>
            </a:r>
            <a:br>
              <a:rPr lang="zh-CN" altLang="en-US" sz="4000" b="1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我是幼苗你是甘露，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滋润着我的心田；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我是风筝你是长线，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永远把我牵连；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我是小鸟你是森林，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给我广阔的歌唱空间。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我是小草你是太阳，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把我的一生照耀；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我是花朵你是园丁，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每次开放总有你的微笑；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我是雄鹰你是天空，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我永远飞不出你的怀抱！</a:t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      </a:t>
            </a:r>
            <a:r>
              <a:rPr lang="en-US" altLang="zh-CN" sz="1600" dirty="0">
                <a:cs typeface="+mn-ea"/>
                <a:sym typeface="+mn-lt"/>
              </a:rPr>
              <a:t>——</a:t>
            </a:r>
            <a:r>
              <a:rPr lang="zh-CN" altLang="en-US" sz="1600" dirty="0">
                <a:cs typeface="+mn-ea"/>
                <a:sym typeface="+mn-lt"/>
              </a:rPr>
              <a:t>谨以此诗献给我善良的母亲</a:t>
            </a:r>
            <a:br>
              <a:rPr lang="zh-CN" altLang="en-US" sz="1600" dirty="0">
                <a:cs typeface="+mn-ea"/>
                <a:sym typeface="+mn-lt"/>
              </a:rPr>
            </a:b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0337" y="179926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cs typeface="+mn-ea"/>
                <a:sym typeface="+mn-lt"/>
              </a:rPr>
              <a:t>母亲赞歌</a:t>
            </a:r>
            <a:endParaRPr lang="zh-CN" altLang="en-US" sz="36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05509" y="1575163"/>
            <a:ext cx="3337752" cy="505873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93922" y="2602277"/>
            <a:ext cx="3119371" cy="441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8291" y="1160507"/>
            <a:ext cx="1668968" cy="61887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973483" y="1149587"/>
            <a:ext cx="1668968" cy="618876"/>
          </a:xfrm>
          <a:prstGeom prst="rect">
            <a:avLst/>
          </a:prstGeom>
        </p:spPr>
      </p:pic>
      <p:sp>
        <p:nvSpPr>
          <p:cNvPr id="14" name="MH_SubTitle_1"/>
          <p:cNvSpPr txBox="1">
            <a:spLocks noChangeArrowheads="1"/>
          </p:cNvSpPr>
          <p:nvPr/>
        </p:nvSpPr>
        <p:spPr bwMode="auto">
          <a:xfrm>
            <a:off x="4325905" y="987220"/>
            <a:ext cx="32956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latinLnBrk="1">
              <a:lnSpc>
                <a:spcPct val="130000"/>
              </a:lnSpc>
            </a:pPr>
            <a:r>
              <a:rPr lang="zh-CN" altLang="en-US" sz="4400" b="1" dirty="0">
                <a:solidFill>
                  <a:srgbClr val="E89BC0"/>
                </a:solidFill>
                <a:latin typeface="+mn-lt"/>
                <a:ea typeface="+mn-ea"/>
                <a:cs typeface="+mn-ea"/>
                <a:sym typeface="+mn-lt"/>
              </a:rPr>
              <a:t>目 录</a:t>
            </a:r>
            <a:endParaRPr lang="zh-CN" altLang="en-US" sz="4400" b="1" dirty="0">
              <a:solidFill>
                <a:srgbClr val="E89B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椭圆 1"/>
          <p:cNvSpPr>
            <a:spLocks noChangeArrowheads="1"/>
          </p:cNvSpPr>
          <p:nvPr/>
        </p:nvSpPr>
        <p:spPr bwMode="auto">
          <a:xfrm>
            <a:off x="2001520" y="2403041"/>
            <a:ext cx="606526" cy="606526"/>
          </a:xfrm>
          <a:prstGeom prst="roundRect">
            <a:avLst/>
          </a:prstGeom>
          <a:solidFill>
            <a:srgbClr val="E89BC0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5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32"/>
          <p:cNvSpPr txBox="1">
            <a:spLocks noChangeArrowheads="1"/>
          </p:cNvSpPr>
          <p:nvPr/>
        </p:nvSpPr>
        <p:spPr bwMode="auto">
          <a:xfrm>
            <a:off x="2075552" y="2525972"/>
            <a:ext cx="537327" cy="45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2734310" y="2460081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E89BC0"/>
                </a:solidFill>
                <a:cs typeface="+mn-ea"/>
                <a:sym typeface="+mn-lt"/>
              </a:rPr>
              <a:t>母亲节的由来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19" name="椭圆 1"/>
          <p:cNvSpPr>
            <a:spLocks noChangeArrowheads="1"/>
          </p:cNvSpPr>
          <p:nvPr/>
        </p:nvSpPr>
        <p:spPr bwMode="auto">
          <a:xfrm>
            <a:off x="2001520" y="3470068"/>
            <a:ext cx="606526" cy="606526"/>
          </a:xfrm>
          <a:prstGeom prst="roundRect">
            <a:avLst/>
          </a:prstGeom>
          <a:solidFill>
            <a:srgbClr val="E89BC0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5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2"/>
          <p:cNvSpPr txBox="1">
            <a:spLocks noChangeArrowheads="1"/>
          </p:cNvSpPr>
          <p:nvPr/>
        </p:nvSpPr>
        <p:spPr bwMode="auto">
          <a:xfrm>
            <a:off x="2075552" y="3592999"/>
            <a:ext cx="537327" cy="45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2734310" y="3526881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89BC0"/>
                </a:solidFill>
                <a:cs typeface="+mn-ea"/>
                <a:sym typeface="+mn-lt"/>
              </a:rPr>
              <a:t>感恩父母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23" name="椭圆 1"/>
          <p:cNvSpPr>
            <a:spLocks noChangeArrowheads="1"/>
          </p:cNvSpPr>
          <p:nvPr/>
        </p:nvSpPr>
        <p:spPr bwMode="auto">
          <a:xfrm>
            <a:off x="7062157" y="2371291"/>
            <a:ext cx="606526" cy="606526"/>
          </a:xfrm>
          <a:prstGeom prst="roundRect">
            <a:avLst/>
          </a:prstGeom>
          <a:solidFill>
            <a:srgbClr val="E89BC0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5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32"/>
          <p:cNvSpPr txBox="1">
            <a:spLocks noChangeArrowheads="1"/>
          </p:cNvSpPr>
          <p:nvPr/>
        </p:nvSpPr>
        <p:spPr bwMode="auto">
          <a:xfrm>
            <a:off x="7136190" y="2419292"/>
            <a:ext cx="537327" cy="45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7795260" y="2434681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89BC0"/>
                </a:solidFill>
                <a:cs typeface="+mn-ea"/>
                <a:sym typeface="+mn-lt"/>
              </a:rPr>
              <a:t>感悟母爱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27" name="椭圆 1"/>
          <p:cNvSpPr>
            <a:spLocks noChangeArrowheads="1"/>
          </p:cNvSpPr>
          <p:nvPr/>
        </p:nvSpPr>
        <p:spPr bwMode="auto">
          <a:xfrm>
            <a:off x="7062157" y="3478958"/>
            <a:ext cx="606526" cy="606526"/>
          </a:xfrm>
          <a:prstGeom prst="roundRect">
            <a:avLst/>
          </a:prstGeom>
          <a:solidFill>
            <a:srgbClr val="E89BC0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5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32"/>
          <p:cNvSpPr txBox="1">
            <a:spLocks noChangeArrowheads="1"/>
          </p:cNvSpPr>
          <p:nvPr/>
        </p:nvSpPr>
        <p:spPr bwMode="auto">
          <a:xfrm>
            <a:off x="7136190" y="3544104"/>
            <a:ext cx="537327" cy="45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7795260" y="3460841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89BC0"/>
                </a:solidFill>
                <a:cs typeface="+mn-ea"/>
                <a:sym typeface="+mn-lt"/>
              </a:rPr>
              <a:t>可怜天下父母心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31" name="椭圆 1"/>
          <p:cNvSpPr>
            <a:spLocks noChangeArrowheads="1"/>
          </p:cNvSpPr>
          <p:nvPr/>
        </p:nvSpPr>
        <p:spPr bwMode="auto">
          <a:xfrm>
            <a:off x="2001520" y="4563478"/>
            <a:ext cx="606526" cy="606526"/>
          </a:xfrm>
          <a:prstGeom prst="roundRect">
            <a:avLst/>
          </a:prstGeom>
          <a:solidFill>
            <a:srgbClr val="E89BC0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5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32"/>
          <p:cNvSpPr txBox="1">
            <a:spLocks noChangeArrowheads="1"/>
          </p:cNvSpPr>
          <p:nvPr/>
        </p:nvSpPr>
        <p:spPr bwMode="auto">
          <a:xfrm>
            <a:off x="2075552" y="4686409"/>
            <a:ext cx="537327" cy="45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3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2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76"/>
          <p:cNvSpPr txBox="1"/>
          <p:nvPr/>
        </p:nvSpPr>
        <p:spPr>
          <a:xfrm>
            <a:off x="2734310" y="4620291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89BC0"/>
                </a:solidFill>
                <a:cs typeface="+mn-ea"/>
                <a:sym typeface="+mn-lt"/>
              </a:rPr>
              <a:t>班级论讨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35" name="椭圆 1"/>
          <p:cNvSpPr>
            <a:spLocks noChangeArrowheads="1"/>
          </p:cNvSpPr>
          <p:nvPr/>
        </p:nvSpPr>
        <p:spPr bwMode="auto">
          <a:xfrm>
            <a:off x="7062157" y="4572368"/>
            <a:ext cx="606526" cy="606526"/>
          </a:xfrm>
          <a:prstGeom prst="roundRect">
            <a:avLst/>
          </a:prstGeom>
          <a:solidFill>
            <a:srgbClr val="E89BC0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5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32"/>
          <p:cNvSpPr txBox="1">
            <a:spLocks noChangeArrowheads="1"/>
          </p:cNvSpPr>
          <p:nvPr/>
        </p:nvSpPr>
        <p:spPr bwMode="auto">
          <a:xfrm>
            <a:off x="7136190" y="4637514"/>
            <a:ext cx="537327" cy="45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3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zh-CN" altLang="en-US" sz="2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76"/>
          <p:cNvSpPr txBox="1"/>
          <p:nvPr/>
        </p:nvSpPr>
        <p:spPr>
          <a:xfrm>
            <a:off x="7795260" y="4554251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E89BC0"/>
                </a:solidFill>
                <a:cs typeface="+mn-ea"/>
                <a:sym typeface="+mn-lt"/>
              </a:rPr>
              <a:t>班主任寄语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nimBg="1"/>
      <p:bldP spid="16" grpId="0" bldLvl="0" animBg="1"/>
      <p:bldP spid="18" grpId="0" bldLvl="0"/>
      <p:bldP spid="19" grpId="0" bldLvl="0" animBg="1"/>
      <p:bldP spid="20" grpId="0" bldLvl="0" animBg="1"/>
      <p:bldP spid="22" grpId="0" bldLvl="0"/>
      <p:bldP spid="23" grpId="0" bldLvl="0" animBg="1"/>
      <p:bldP spid="24" grpId="0" bldLvl="0" animBg="1"/>
      <p:bldP spid="26" grpId="0" bldLvl="0"/>
      <p:bldP spid="27" grpId="0" bldLvl="0" animBg="1"/>
      <p:bldP spid="28" grpId="0" bldLvl="0" animBg="1"/>
      <p:bldP spid="30" grpId="0" bldLvl="0"/>
      <p:bldP spid="31" grpId="0" bldLvl="0" animBg="1"/>
      <p:bldP spid="32" grpId="0" bldLvl="0" animBg="1"/>
      <p:bldP spid="34" grpId="0" bldLvl="0"/>
      <p:bldP spid="35" grpId="0" bldLvl="0" animBg="1"/>
      <p:bldP spid="36" grpId="0" bldLvl="0" animBg="1"/>
      <p:bldP spid="38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感恩父母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169307" y="2522121"/>
            <a:ext cx="5057775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襁褓时，母亲的甘甜乳汁，是滋润肌肤的甘露，</a:t>
            </a:r>
            <a:b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孩提时，母亲的苦涩汗水，是浇灌心田的清泉。</a:t>
            </a:r>
            <a:b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求学时，母亲的耐心诱导，是启动灵感的马达，</a:t>
            </a:r>
            <a:b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困惑时，母亲的殷切教诲，是拨正航向的罗盘。</a:t>
            </a:r>
            <a:b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失足时，母亲的善意规劝，是迷途识返的路标，</a:t>
            </a:r>
            <a:b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成功时，母亲的热情鼓励，是乘胜前进的</a:t>
            </a:r>
            <a:r>
              <a:rPr lang="zh-CN" altLang="en-US">
                <a:solidFill>
                  <a:srgbClr val="000000"/>
                </a:solidFill>
                <a:cs typeface="+mn-ea"/>
                <a:sym typeface="+mn-lt"/>
              </a:rPr>
              <a:t>风帆。</a:t>
            </a: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心形 8"/>
          <p:cNvSpPr/>
          <p:nvPr/>
        </p:nvSpPr>
        <p:spPr>
          <a:xfrm>
            <a:off x="884192" y="2676395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心形 9"/>
          <p:cNvSpPr/>
          <p:nvPr/>
        </p:nvSpPr>
        <p:spPr>
          <a:xfrm>
            <a:off x="884192" y="3101845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心形 10"/>
          <p:cNvSpPr/>
          <p:nvPr/>
        </p:nvSpPr>
        <p:spPr>
          <a:xfrm>
            <a:off x="884192" y="3527295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心形 11"/>
          <p:cNvSpPr/>
          <p:nvPr/>
        </p:nvSpPr>
        <p:spPr>
          <a:xfrm>
            <a:off x="884192" y="3952745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心形 12"/>
          <p:cNvSpPr/>
          <p:nvPr/>
        </p:nvSpPr>
        <p:spPr>
          <a:xfrm>
            <a:off x="884192" y="4378195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心形 13"/>
          <p:cNvSpPr/>
          <p:nvPr/>
        </p:nvSpPr>
        <p:spPr>
          <a:xfrm>
            <a:off x="884192" y="4757370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6655253" y="2501729"/>
            <a:ext cx="5057775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cs typeface="+mn-ea"/>
                <a:sym typeface="+mn-lt"/>
              </a:rPr>
              <a:t>攻关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时，母亲的积极鞭策，是攀登要隘的阶梯，</a:t>
            </a:r>
            <a:b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拼搏时，母亲的大力支持，是冲越激流的航船。</a:t>
            </a:r>
            <a:b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挫折时，母亲的亲切关怀，是闯出困境的号角，</a:t>
            </a:r>
            <a:b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患病时，母亲的精心护理，是战胜苦痛的灵丹。</a:t>
            </a:r>
            <a:b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困倦时，母亲的爱心，是安然入梦的摇篮，</a:t>
            </a:r>
            <a:b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疲惫时，母亲的怀抱，是停泊小憩的港湾。</a:t>
            </a:r>
            <a:b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</a:b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心形 27"/>
          <p:cNvSpPr/>
          <p:nvPr/>
        </p:nvSpPr>
        <p:spPr>
          <a:xfrm>
            <a:off x="6372406" y="2716052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心形 28"/>
          <p:cNvSpPr/>
          <p:nvPr/>
        </p:nvSpPr>
        <p:spPr>
          <a:xfrm>
            <a:off x="6372406" y="3067468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心形 29"/>
          <p:cNvSpPr/>
          <p:nvPr/>
        </p:nvSpPr>
        <p:spPr>
          <a:xfrm>
            <a:off x="6372406" y="3470545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心形 30"/>
          <p:cNvSpPr/>
          <p:nvPr/>
        </p:nvSpPr>
        <p:spPr>
          <a:xfrm>
            <a:off x="6372406" y="3873622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心形 31"/>
          <p:cNvSpPr/>
          <p:nvPr/>
        </p:nvSpPr>
        <p:spPr>
          <a:xfrm>
            <a:off x="6372406" y="4301873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心形 32"/>
          <p:cNvSpPr/>
          <p:nvPr/>
        </p:nvSpPr>
        <p:spPr>
          <a:xfrm>
            <a:off x="6372406" y="4730124"/>
            <a:ext cx="205740" cy="205740"/>
          </a:xfrm>
          <a:prstGeom prst="hear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95600" y="-243408"/>
            <a:ext cx="6998554" cy="7622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67708" y="829702"/>
            <a:ext cx="5256584" cy="5371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47728" y="1086183"/>
            <a:ext cx="4929329" cy="4921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13390" y="1426288"/>
            <a:ext cx="4242850" cy="4234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52059" y="322974"/>
            <a:ext cx="3187957" cy="3682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00656" y="3113551"/>
            <a:ext cx="3210495" cy="35130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420532" y="1628800"/>
            <a:ext cx="1395548" cy="14002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100142" y="2982599"/>
            <a:ext cx="4134466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E89BC0"/>
                </a:solidFill>
                <a:effectLst/>
                <a:uLnTx/>
                <a:uFillTx/>
                <a:cs typeface="+mn-ea"/>
                <a:sym typeface="+mn-lt"/>
              </a:rPr>
              <a:t>04 </a:t>
            </a:r>
            <a:endParaRPr kumimoji="0" lang="en-US" altLang="zh-CN" sz="6000" b="1" i="0" u="none" strike="noStrike" kern="1200" cap="none" spc="0" normalizeH="0" baseline="0" noProof="0">
              <a:ln>
                <a:noFill/>
              </a:ln>
              <a:solidFill>
                <a:srgbClr val="E89BC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>
                <a:solidFill>
                  <a:srgbClr val="E89BC0"/>
                </a:solidFill>
                <a:cs typeface="+mn-ea"/>
                <a:sym typeface="+mn-lt"/>
              </a:rPr>
              <a:t>可怜天下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E89BC0"/>
                </a:solidFill>
                <a:effectLst/>
                <a:uLnTx/>
                <a:uFillTx/>
                <a:cs typeface="+mn-ea"/>
                <a:sym typeface="+mn-lt"/>
              </a:rPr>
              <a:t>父母心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E89B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可怜天下父母心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type="title"/>
          </p:nvPr>
        </p:nvSpPr>
        <p:spPr>
          <a:xfrm>
            <a:off x="2409825" y="2140982"/>
            <a:ext cx="7772400" cy="1143000"/>
          </a:xfrm>
        </p:spPr>
        <p:txBody>
          <a:bodyPr/>
          <a:lstStyle/>
          <a:p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可是我们忽略了最重要的一点：</a:t>
            </a:r>
            <a:endParaRPr lang="zh-CN" alt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724275" y="2343150"/>
            <a:ext cx="58674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>
              <a:cs typeface="+mn-ea"/>
              <a:sym typeface="+mn-lt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571750" y="3030140"/>
            <a:ext cx="56007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因为父母，我们而存在；</a:t>
            </a:r>
            <a:endParaRPr lang="en-US" altLang="zh-CN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因为父母，我们而茁壮；</a:t>
            </a:r>
            <a:endParaRPr lang="en-US" altLang="zh-CN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因为父母，我们而幸福。</a:t>
            </a:r>
            <a:endParaRPr lang="en-US" altLang="zh-CN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我们从呱呱落地的婴儿到有独立思想的个体，</a:t>
            </a:r>
            <a:endParaRPr lang="en-US" altLang="zh-CN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这是一个成长的过程，也是父爱母爱的见证。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89635" y="2925535"/>
            <a:ext cx="3661229" cy="3661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99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可怜天下父母心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61996" y="2026147"/>
            <a:ext cx="4207254" cy="514632"/>
            <a:chOff x="1070727" y="2140140"/>
            <a:chExt cx="4207254" cy="514632"/>
          </a:xfrm>
        </p:grpSpPr>
        <p:sp>
          <p:nvSpPr>
            <p:cNvPr id="9" name="圆角矩形 28"/>
            <p:cNvSpPr/>
            <p:nvPr/>
          </p:nvSpPr>
          <p:spPr>
            <a:xfrm>
              <a:off x="1070727" y="2140140"/>
              <a:ext cx="4207254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2"/>
            <p:cNvSpPr txBox="1"/>
            <p:nvPr/>
          </p:nvSpPr>
          <p:spPr>
            <a:xfrm>
              <a:off x="1070728" y="2157460"/>
              <a:ext cx="4207253" cy="47846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爱的天秤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Text Box 1026"/>
          <p:cNvSpPr txBox="1">
            <a:spLocks noChangeArrowheads="1"/>
          </p:cNvSpPr>
          <p:nvPr/>
        </p:nvSpPr>
        <p:spPr bwMode="auto">
          <a:xfrm>
            <a:off x="2140758" y="5220071"/>
            <a:ext cx="77787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cs typeface="+mn-ea"/>
                <a:sym typeface="+mn-lt"/>
              </a:rPr>
              <a:t>把父母为你做的事和你为父母做的事例举出来，作为砝码放在天平的两端，看看你的天平是否倾斜得太厉害？如果是，你得加重砝码。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3" name="Text Box 1029"/>
          <p:cNvSpPr txBox="1">
            <a:spLocks noChangeArrowheads="1"/>
          </p:cNvSpPr>
          <p:nvPr/>
        </p:nvSpPr>
        <p:spPr bwMode="auto">
          <a:xfrm>
            <a:off x="2542395" y="3735786"/>
            <a:ext cx="2514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cs typeface="+mn-ea"/>
                <a:sym typeface="+mn-lt"/>
              </a:rPr>
              <a:t>我为父母做的事</a:t>
            </a:r>
            <a:endParaRPr lang="zh-CN" altLang="en-US" b="1">
              <a:cs typeface="+mn-ea"/>
              <a:sym typeface="+mn-lt"/>
            </a:endParaRPr>
          </a:p>
        </p:txBody>
      </p:sp>
      <p:sp>
        <p:nvSpPr>
          <p:cNvPr id="14" name="Text Box 1030"/>
          <p:cNvSpPr txBox="1">
            <a:spLocks noChangeArrowheads="1"/>
          </p:cNvSpPr>
          <p:nvPr/>
        </p:nvSpPr>
        <p:spPr bwMode="auto">
          <a:xfrm>
            <a:off x="6030133" y="4545411"/>
            <a:ext cx="26082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cs typeface="+mn-ea"/>
                <a:sym typeface="+mn-lt"/>
              </a:rPr>
              <a:t>父母为我做的事</a:t>
            </a:r>
            <a:endParaRPr lang="zh-CN" altLang="en-US" b="1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717183" y="1575163"/>
            <a:ext cx="3363838" cy="3363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3" grpId="0" autoUpdateAnimBg="0"/>
      <p:bldP spid="14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可怜天下父母心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15939" y="2026147"/>
            <a:ext cx="4207254" cy="514632"/>
            <a:chOff x="1070727" y="2140140"/>
            <a:chExt cx="4207254" cy="514632"/>
          </a:xfrm>
        </p:grpSpPr>
        <p:sp>
          <p:nvSpPr>
            <p:cNvPr id="9" name="圆角矩形 28"/>
            <p:cNvSpPr/>
            <p:nvPr/>
          </p:nvSpPr>
          <p:spPr>
            <a:xfrm>
              <a:off x="1070727" y="2140140"/>
              <a:ext cx="4207254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2"/>
            <p:cNvSpPr txBox="1"/>
            <p:nvPr/>
          </p:nvSpPr>
          <p:spPr>
            <a:xfrm>
              <a:off x="1070728" y="2157460"/>
              <a:ext cx="4207253" cy="47846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不忘母爱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122713" y="3279434"/>
            <a:ext cx="8429171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>
                <a:cs typeface="+mn-ea"/>
                <a:sym typeface="+mn-lt"/>
              </a:rPr>
              <a:t>小草不忘阳光的友情</a:t>
            </a:r>
            <a:endParaRPr lang="zh-CN" altLang="en-US" sz="4400" b="1">
              <a:cs typeface="+mn-ea"/>
              <a:sym typeface="+mn-lt"/>
            </a:endParaRPr>
          </a:p>
          <a:p>
            <a:r>
              <a:rPr lang="zh-CN" altLang="en-US" sz="4400" b="1">
                <a:cs typeface="+mn-ea"/>
                <a:sym typeface="+mn-lt"/>
              </a:rPr>
              <a:t>   </a:t>
            </a:r>
            <a:endParaRPr lang="zh-CN" altLang="en-US" sz="4400" b="1">
              <a:cs typeface="+mn-ea"/>
              <a:sym typeface="+mn-lt"/>
            </a:endParaRPr>
          </a:p>
          <a:p>
            <a:r>
              <a:rPr lang="zh-CN" altLang="en-US" sz="4400" b="1">
                <a:cs typeface="+mn-ea"/>
                <a:sym typeface="+mn-lt"/>
              </a:rPr>
              <a:t>        我们不忘父母的恩情 </a:t>
            </a:r>
            <a:endParaRPr lang="zh-CN" altLang="en-US" sz="4400" b="1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58101" y="1745342"/>
            <a:ext cx="4822371" cy="4822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95600" y="-243408"/>
            <a:ext cx="6998554" cy="7622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67708" y="829702"/>
            <a:ext cx="5256584" cy="5371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47728" y="1086183"/>
            <a:ext cx="4929329" cy="4921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13390" y="1426288"/>
            <a:ext cx="4242850" cy="4234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52059" y="322974"/>
            <a:ext cx="3187957" cy="3682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00656" y="3113551"/>
            <a:ext cx="3210495" cy="35130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420532" y="1628800"/>
            <a:ext cx="1395548" cy="14002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46528" y="2982599"/>
            <a:ext cx="2441694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E89BC0"/>
                </a:solidFill>
                <a:effectLst/>
                <a:uLnTx/>
                <a:uFillTx/>
                <a:cs typeface="+mn-ea"/>
                <a:sym typeface="+mn-lt"/>
              </a:rPr>
              <a:t>05 </a:t>
            </a:r>
            <a:endParaRPr kumimoji="0" lang="en-US" altLang="zh-CN" sz="6000" b="1" i="0" u="none" strike="noStrike" kern="1200" cap="none" spc="0" normalizeH="0" baseline="0" noProof="0">
              <a:ln>
                <a:noFill/>
              </a:ln>
              <a:solidFill>
                <a:srgbClr val="E89BC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 noProof="0">
                <a:solidFill>
                  <a:srgbClr val="E89BC0"/>
                </a:solidFill>
                <a:cs typeface="+mn-ea"/>
                <a:sym typeface="+mn-lt"/>
              </a:rPr>
              <a:t>班级讨论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E89B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班级讨论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448050" y="1718672"/>
            <a:ext cx="4318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cs typeface="+mn-ea"/>
                <a:sym typeface="+mn-lt"/>
              </a:rPr>
              <a:t>1</a:t>
            </a:r>
            <a:r>
              <a:rPr lang="zh-CN" altLang="en-US" sz="3200" b="1">
                <a:cs typeface="+mn-ea"/>
                <a:sym typeface="+mn-lt"/>
              </a:rPr>
              <a:t>、什么是孝敬父母？</a:t>
            </a:r>
            <a:endParaRPr lang="zh-CN" altLang="en-US" sz="3200" b="1">
              <a:cs typeface="+mn-ea"/>
              <a:sym typeface="+mn-lt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371850" y="3090272"/>
            <a:ext cx="457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cs typeface="+mn-ea"/>
                <a:sym typeface="+mn-lt"/>
              </a:rPr>
              <a:t> 2</a:t>
            </a:r>
            <a:r>
              <a:rPr lang="zh-CN" altLang="en-US" sz="3200" b="1">
                <a:cs typeface="+mn-ea"/>
                <a:sym typeface="+mn-lt"/>
              </a:rPr>
              <a:t>、</a:t>
            </a:r>
            <a:r>
              <a:rPr lang="zh-CN" altLang="en-US" sz="2800" b="1">
                <a:cs typeface="+mn-ea"/>
                <a:sym typeface="+mn-lt"/>
              </a:rPr>
              <a:t>其中最重要的是什么</a:t>
            </a:r>
            <a:r>
              <a:rPr lang="zh-CN" altLang="en-US" sz="3200" b="1">
                <a:cs typeface="+mn-ea"/>
                <a:sym typeface="+mn-lt"/>
              </a:rPr>
              <a:t>？</a:t>
            </a:r>
            <a:endParaRPr lang="zh-CN" altLang="en-US" sz="3200" b="1">
              <a:cs typeface="+mn-ea"/>
              <a:sym typeface="+mn-lt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524250" y="4614272"/>
            <a:ext cx="4724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cs typeface="+mn-ea"/>
                <a:sym typeface="+mn-lt"/>
              </a:rPr>
              <a:t>3</a:t>
            </a:r>
            <a:r>
              <a:rPr lang="zh-CN" altLang="en-US" sz="3200" b="1">
                <a:cs typeface="+mn-ea"/>
                <a:sym typeface="+mn-lt"/>
              </a:rPr>
              <a:t>、怎样来孝敬父母</a:t>
            </a:r>
            <a:r>
              <a:rPr lang="en-US" altLang="zh-CN" sz="3200" b="1">
                <a:cs typeface="+mn-ea"/>
                <a:sym typeface="+mn-lt"/>
              </a:rPr>
              <a:t>?</a:t>
            </a:r>
            <a:endParaRPr lang="en-US" altLang="zh-CN" sz="3200" b="1">
              <a:cs typeface="+mn-ea"/>
              <a:sym typeface="+mn-lt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981451" y="2401059"/>
            <a:ext cx="8305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  </a:t>
            </a:r>
            <a:r>
              <a:rPr lang="zh-CN" altLang="en-US" dirty="0">
                <a:cs typeface="+mn-ea"/>
                <a:sym typeface="+mn-lt"/>
              </a:rPr>
              <a:t>孝敬父母</a:t>
            </a:r>
            <a:r>
              <a:rPr lang="en-US" altLang="zh-CN" dirty="0">
                <a:cs typeface="+mn-ea"/>
                <a:sym typeface="+mn-lt"/>
              </a:rPr>
              <a:t>,</a:t>
            </a:r>
            <a:r>
              <a:rPr lang="zh-CN" altLang="en-US" dirty="0">
                <a:cs typeface="+mn-ea"/>
                <a:sym typeface="+mn-lt"/>
              </a:rPr>
              <a:t>就是子女对父母的尊敬、侍奉和赡养。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3752850" y="5376273"/>
            <a:ext cx="63150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（</a:t>
            </a: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）孝心；（</a:t>
            </a:r>
            <a:r>
              <a:rPr lang="en-US" altLang="zh-CN" dirty="0">
                <a:cs typeface="+mn-ea"/>
                <a:sym typeface="+mn-lt"/>
              </a:rPr>
              <a:t>2</a:t>
            </a:r>
            <a:r>
              <a:rPr lang="zh-CN" altLang="en-US" dirty="0">
                <a:cs typeface="+mn-ea"/>
                <a:sym typeface="+mn-lt"/>
              </a:rPr>
              <a:t>）孝行；（</a:t>
            </a:r>
            <a:r>
              <a:rPr lang="en-US" altLang="zh-CN" dirty="0">
                <a:cs typeface="+mn-ea"/>
                <a:sym typeface="+mn-lt"/>
              </a:rPr>
              <a:t>3</a:t>
            </a:r>
            <a:r>
              <a:rPr lang="zh-CN" altLang="en-US" dirty="0">
                <a:cs typeface="+mn-ea"/>
                <a:sym typeface="+mn-lt"/>
              </a:rPr>
              <a:t>）付出</a:t>
            </a:r>
            <a:r>
              <a:rPr lang="en-US" altLang="zh-CN" dirty="0">
                <a:cs typeface="+mn-ea"/>
                <a:sym typeface="+mn-lt"/>
              </a:rPr>
              <a:t>;( 4 )</a:t>
            </a:r>
            <a:r>
              <a:rPr lang="zh-CN" altLang="en-US" dirty="0">
                <a:cs typeface="+mn-ea"/>
                <a:sym typeface="+mn-lt"/>
              </a:rPr>
              <a:t>分清孝的是非界限；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182398" y="3804925"/>
            <a:ext cx="36471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其中最重要的是敬重和爱戴父母。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email"/>
          <a:srcRect l="25865"/>
          <a:stretch>
            <a:fillRect/>
          </a:stretch>
        </p:blipFill>
        <p:spPr>
          <a:xfrm>
            <a:off x="0" y="1067798"/>
            <a:ext cx="4299923" cy="605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3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班级讨论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56433" y="2502710"/>
            <a:ext cx="4700614" cy="24693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rot="886832">
            <a:off x="6925307" y="2184888"/>
            <a:ext cx="350106" cy="81177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537959" y="2908263"/>
            <a:ext cx="3296094" cy="1415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dirty="0">
                <a:solidFill>
                  <a:schemeClr val="accent5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5400" b="1" dirty="0">
                <a:solidFill>
                  <a:srgbClr val="E89BC0"/>
                </a:solidFill>
                <a:cs typeface="+mn-ea"/>
                <a:sym typeface="+mn-lt"/>
              </a:rPr>
              <a:t>谈一谈</a:t>
            </a:r>
            <a:r>
              <a:rPr lang="zh-CN" altLang="zh-CN" sz="5400" b="1" dirty="0">
                <a:solidFill>
                  <a:srgbClr val="E89BC0"/>
                </a:solidFill>
                <a:cs typeface="+mn-ea"/>
                <a:sym typeface="+mn-lt"/>
              </a:rPr>
              <a:t>：</a:t>
            </a:r>
            <a:endParaRPr lang="en-US" altLang="zh-CN" sz="5400" b="1" dirty="0">
              <a:solidFill>
                <a:srgbClr val="E89BC0"/>
              </a:solidFill>
              <a:cs typeface="+mn-ea"/>
              <a:sym typeface="+mn-lt"/>
            </a:endParaRPr>
          </a:p>
          <a:p>
            <a:pPr algn="ctr"/>
            <a:r>
              <a:rPr lang="zh-CN" altLang="zh-CN" sz="3200" dirty="0">
                <a:cs typeface="+mn-ea"/>
                <a:sym typeface="+mn-lt"/>
              </a:rPr>
              <a:t>我伟大的父（母）亲</a:t>
            </a:r>
            <a:endParaRPr lang="zh-CN" altLang="zh-CN" sz="3200" dirty="0">
              <a:cs typeface="+mn-ea"/>
              <a:sym typeface="+mn-lt"/>
            </a:endParaRPr>
          </a:p>
        </p:txBody>
      </p:sp>
      <p:pic>
        <p:nvPicPr>
          <p:cNvPr id="15" name="图片 14" descr="图片包含 矢量图形&#10;&#10;已生成高可信度的说明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91581" y="2530360"/>
            <a:ext cx="2923528" cy="2807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49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班级讨论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2373" y="2011633"/>
            <a:ext cx="4207254" cy="514632"/>
            <a:chOff x="1070727" y="2140140"/>
            <a:chExt cx="4207254" cy="514632"/>
          </a:xfrm>
        </p:grpSpPr>
        <p:sp>
          <p:nvSpPr>
            <p:cNvPr id="9" name="圆角矩形 28"/>
            <p:cNvSpPr/>
            <p:nvPr/>
          </p:nvSpPr>
          <p:spPr>
            <a:xfrm>
              <a:off x="1070727" y="2140140"/>
              <a:ext cx="4207254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2"/>
            <p:cNvSpPr txBox="1"/>
            <p:nvPr/>
          </p:nvSpPr>
          <p:spPr>
            <a:xfrm>
              <a:off x="1070728" y="2157460"/>
              <a:ext cx="4207253" cy="47846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实话实说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417615" y="3032468"/>
            <a:ext cx="541020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cs typeface="+mn-ea"/>
                <a:sym typeface="+mn-lt"/>
              </a:rPr>
              <a:t>      </a:t>
            </a:r>
            <a:r>
              <a:rPr lang="zh-CN" altLang="en-US" sz="2800" b="1" dirty="0">
                <a:cs typeface="+mn-ea"/>
                <a:sym typeface="+mn-lt"/>
              </a:rPr>
              <a:t>请同学们谈谈自己在孝敬父母方面能做些什么？</a:t>
            </a:r>
            <a:endParaRPr lang="zh-CN" altLang="en-US" sz="2800" b="1" dirty="0">
              <a:cs typeface="+mn-ea"/>
              <a:sym typeface="+mn-lt"/>
            </a:endParaRPr>
          </a:p>
          <a:p>
            <a:pPr algn="ctr"/>
            <a:r>
              <a:rPr lang="en-US" altLang="zh-CN" sz="2800" b="1" dirty="0">
                <a:cs typeface="+mn-ea"/>
                <a:sym typeface="+mn-lt"/>
              </a:rPr>
              <a:t>(</a:t>
            </a:r>
            <a:r>
              <a:rPr lang="zh-CN" altLang="en-US" sz="2800" b="1" dirty="0">
                <a:cs typeface="+mn-ea"/>
                <a:sym typeface="+mn-lt"/>
              </a:rPr>
              <a:t>每小组列四条</a:t>
            </a:r>
            <a:r>
              <a:rPr lang="en-US" altLang="zh-CN" sz="2800" b="1" dirty="0">
                <a:cs typeface="+mn-ea"/>
                <a:sym typeface="+mn-lt"/>
              </a:rPr>
              <a:t>)</a:t>
            </a:r>
            <a:endParaRPr lang="en-US" altLang="zh-CN" sz="2800" b="1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6763" y="2543585"/>
            <a:ext cx="3665107" cy="4428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班级讨论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179808" y="1900868"/>
            <a:ext cx="7467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cs typeface="+mn-ea"/>
                <a:sym typeface="+mn-lt"/>
              </a:rPr>
              <a:t>你是否了解你妈妈？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9" name="Text Box 4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179808" y="2646200"/>
            <a:ext cx="7924800" cy="410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、你妈妈的生日是</a:t>
            </a:r>
            <a:r>
              <a:rPr lang="en-US" altLang="zh-CN" dirty="0">
                <a:cs typeface="+mn-ea"/>
                <a:sym typeface="+mn-lt"/>
              </a:rPr>
              <a:t>_________</a:t>
            </a:r>
            <a:r>
              <a:rPr lang="zh-CN" altLang="en-US" dirty="0">
                <a:cs typeface="+mn-ea"/>
                <a:sym typeface="+mn-lt"/>
              </a:rPr>
              <a:t>。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2</a:t>
            </a:r>
            <a:r>
              <a:rPr lang="zh-CN" altLang="en-US" dirty="0">
                <a:cs typeface="+mn-ea"/>
                <a:sym typeface="+mn-lt"/>
              </a:rPr>
              <a:t>、你妈妈的体重是</a:t>
            </a:r>
            <a:r>
              <a:rPr lang="en-US" altLang="zh-CN" dirty="0">
                <a:cs typeface="+mn-ea"/>
                <a:sym typeface="+mn-lt"/>
              </a:rPr>
              <a:t>_________</a:t>
            </a:r>
            <a:r>
              <a:rPr lang="zh-CN" altLang="en-US" dirty="0">
                <a:cs typeface="+mn-ea"/>
                <a:sym typeface="+mn-lt"/>
              </a:rPr>
              <a:t>。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3</a:t>
            </a:r>
            <a:r>
              <a:rPr lang="zh-CN" altLang="en-US" dirty="0">
                <a:cs typeface="+mn-ea"/>
                <a:sym typeface="+mn-lt"/>
              </a:rPr>
              <a:t>、你妈妈的身高是</a:t>
            </a:r>
            <a:r>
              <a:rPr lang="en-US" altLang="zh-CN" dirty="0">
                <a:cs typeface="+mn-ea"/>
                <a:sym typeface="+mn-lt"/>
              </a:rPr>
              <a:t>________</a:t>
            </a:r>
            <a:r>
              <a:rPr lang="zh-CN" altLang="en-US" dirty="0">
                <a:cs typeface="+mn-ea"/>
                <a:sym typeface="+mn-lt"/>
              </a:rPr>
              <a:t>。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4</a:t>
            </a:r>
            <a:r>
              <a:rPr lang="zh-CN" altLang="en-US" dirty="0">
                <a:cs typeface="+mn-ea"/>
                <a:sym typeface="+mn-lt"/>
              </a:rPr>
              <a:t>、你妈妈穿</a:t>
            </a:r>
            <a:r>
              <a:rPr lang="en-US" altLang="zh-CN" dirty="0">
                <a:cs typeface="+mn-ea"/>
                <a:sym typeface="+mn-lt"/>
              </a:rPr>
              <a:t>_______</a:t>
            </a:r>
            <a:r>
              <a:rPr lang="zh-CN" altLang="en-US" dirty="0">
                <a:cs typeface="+mn-ea"/>
                <a:sym typeface="+mn-lt"/>
              </a:rPr>
              <a:t>码鞋。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、你妈妈喜欢颜色是</a:t>
            </a:r>
            <a:r>
              <a:rPr lang="en-US" altLang="zh-CN" dirty="0">
                <a:cs typeface="+mn-ea"/>
                <a:sym typeface="+mn-lt"/>
              </a:rPr>
              <a:t>________</a:t>
            </a:r>
            <a:r>
              <a:rPr lang="zh-CN" altLang="en-US" dirty="0">
                <a:cs typeface="+mn-ea"/>
                <a:sym typeface="+mn-lt"/>
              </a:rPr>
              <a:t>。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6</a:t>
            </a:r>
            <a:r>
              <a:rPr lang="zh-CN" altLang="en-US" dirty="0">
                <a:cs typeface="+mn-ea"/>
                <a:sym typeface="+mn-lt"/>
              </a:rPr>
              <a:t>、你妈妈喜欢水果是</a:t>
            </a:r>
            <a:r>
              <a:rPr lang="en-US" altLang="zh-CN" dirty="0">
                <a:cs typeface="+mn-ea"/>
                <a:sym typeface="+mn-lt"/>
              </a:rPr>
              <a:t>________</a:t>
            </a:r>
            <a:r>
              <a:rPr lang="zh-CN" altLang="en-US" dirty="0">
                <a:cs typeface="+mn-ea"/>
                <a:sym typeface="+mn-lt"/>
              </a:rPr>
              <a:t>。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7</a:t>
            </a:r>
            <a:r>
              <a:rPr lang="zh-CN" altLang="en-US" dirty="0">
                <a:cs typeface="+mn-ea"/>
                <a:sym typeface="+mn-lt"/>
              </a:rPr>
              <a:t>、你妈妈喜欢的花是</a:t>
            </a:r>
            <a:r>
              <a:rPr lang="en-US" altLang="zh-CN" dirty="0">
                <a:cs typeface="+mn-ea"/>
                <a:sym typeface="+mn-lt"/>
              </a:rPr>
              <a:t>________</a:t>
            </a:r>
            <a:r>
              <a:rPr lang="zh-CN" altLang="en-US" dirty="0">
                <a:cs typeface="+mn-ea"/>
                <a:sym typeface="+mn-lt"/>
              </a:rPr>
              <a:t>。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8</a:t>
            </a:r>
            <a:r>
              <a:rPr lang="zh-CN" altLang="en-US" dirty="0">
                <a:cs typeface="+mn-ea"/>
                <a:sym typeface="+mn-lt"/>
              </a:rPr>
              <a:t>、你妈妈喜欢的日常消遣活动是</a:t>
            </a:r>
            <a:r>
              <a:rPr lang="en-US" altLang="zh-CN" dirty="0">
                <a:cs typeface="+mn-ea"/>
                <a:sym typeface="+mn-lt"/>
              </a:rPr>
              <a:t>_____________</a:t>
            </a:r>
            <a:r>
              <a:rPr lang="zh-CN" altLang="en-US" dirty="0">
                <a:cs typeface="+mn-ea"/>
                <a:sym typeface="+mn-lt"/>
              </a:rPr>
              <a:t>。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593281" y="2811636"/>
            <a:ext cx="14097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 dirty="0">
                <a:cs typeface="+mn-ea"/>
                <a:sym typeface="+mn-lt"/>
              </a:rPr>
              <a:t>请你如实回答。</a:t>
            </a:r>
            <a:endParaRPr lang="zh-CN" altLang="en-US" sz="1400" b="1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sz="1400" b="1" dirty="0">
                <a:cs typeface="+mn-ea"/>
                <a:sym typeface="+mn-lt"/>
              </a:rPr>
              <a:t>有心的同学可以把答案写在一张纸寄给你妈妈评分</a:t>
            </a:r>
            <a:endParaRPr lang="zh-CN" altLang="en-US" sz="1400" b="1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sz="1400" b="1" dirty="0">
                <a:cs typeface="+mn-ea"/>
                <a:sym typeface="+mn-lt"/>
              </a:rPr>
              <a:t>答对</a:t>
            </a:r>
            <a:r>
              <a:rPr lang="en-US" altLang="zh-CN" sz="1400" b="1" dirty="0">
                <a:cs typeface="+mn-ea"/>
                <a:sym typeface="+mn-lt"/>
              </a:rPr>
              <a:t>6</a:t>
            </a:r>
            <a:r>
              <a:rPr lang="zh-CN" altLang="en-US" sz="1400" b="1" dirty="0">
                <a:cs typeface="+mn-ea"/>
                <a:sym typeface="+mn-lt"/>
              </a:rPr>
              <a:t>题以下的请你以后多与妈妈沟通。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32914" y="1666406"/>
            <a:ext cx="4145384" cy="432178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95600" y="-243408"/>
            <a:ext cx="6998554" cy="7622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67708" y="829702"/>
            <a:ext cx="5256584" cy="5371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47728" y="1086183"/>
            <a:ext cx="4929329" cy="4921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13390" y="1426288"/>
            <a:ext cx="4242850" cy="4234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52059" y="322974"/>
            <a:ext cx="3187957" cy="3682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00656" y="3113551"/>
            <a:ext cx="3210495" cy="35130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420532" y="1628800"/>
            <a:ext cx="1395548" cy="14002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382272" y="2982599"/>
            <a:ext cx="3570208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b="1">
                <a:solidFill>
                  <a:srgbClr val="E89BC0"/>
                </a:solidFill>
                <a:cs typeface="+mn-ea"/>
                <a:sym typeface="+mn-lt"/>
              </a:rPr>
              <a:t>01 </a:t>
            </a:r>
            <a:endParaRPr lang="en-US" altLang="zh-CN" sz="6000" b="1">
              <a:solidFill>
                <a:srgbClr val="E89BC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400" b="1">
                <a:solidFill>
                  <a:srgbClr val="E89BC0"/>
                </a:solidFill>
                <a:cs typeface="+mn-ea"/>
                <a:sym typeface="+mn-lt"/>
              </a:rPr>
              <a:t>母亲节的由来</a:t>
            </a:r>
            <a:endParaRPr lang="en-US" altLang="zh-CN" sz="44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班级讨论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Text Box 1027"/>
          <p:cNvSpPr txBox="1">
            <a:spLocks noChangeArrowheads="1"/>
          </p:cNvSpPr>
          <p:nvPr/>
        </p:nvSpPr>
        <p:spPr bwMode="auto">
          <a:xfrm>
            <a:off x="1655536" y="2460985"/>
            <a:ext cx="65532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、父母的生日分别在什么时候</a:t>
            </a:r>
            <a:r>
              <a:rPr lang="en-US" altLang="zh-CN" dirty="0">
                <a:cs typeface="+mn-ea"/>
                <a:sym typeface="+mn-lt"/>
              </a:rPr>
              <a:t>?</a:t>
            </a:r>
            <a:endParaRPr lang="en-US" altLang="zh-CN" dirty="0">
              <a:cs typeface="+mn-ea"/>
              <a:sym typeface="+mn-lt"/>
            </a:endParaRPr>
          </a:p>
          <a:p>
            <a:pPr algn="just"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2</a:t>
            </a:r>
            <a:r>
              <a:rPr lang="zh-CN" altLang="en-US" dirty="0">
                <a:cs typeface="+mn-ea"/>
                <a:sym typeface="+mn-lt"/>
              </a:rPr>
              <a:t>、什么事最让父母开心</a:t>
            </a:r>
            <a:r>
              <a:rPr lang="en-US" altLang="zh-CN" dirty="0">
                <a:cs typeface="+mn-ea"/>
                <a:sym typeface="+mn-lt"/>
              </a:rPr>
              <a:t>?</a:t>
            </a:r>
            <a:endParaRPr lang="en-US" altLang="zh-CN" dirty="0">
              <a:cs typeface="+mn-ea"/>
              <a:sym typeface="+mn-lt"/>
            </a:endParaRPr>
          </a:p>
          <a:p>
            <a:pPr algn="just"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3</a:t>
            </a:r>
            <a:r>
              <a:rPr lang="zh-CN" altLang="en-US" dirty="0">
                <a:cs typeface="+mn-ea"/>
                <a:sym typeface="+mn-lt"/>
              </a:rPr>
              <a:t>、什么事最让父母动气</a:t>
            </a:r>
            <a:r>
              <a:rPr lang="en-US" altLang="zh-CN" dirty="0">
                <a:cs typeface="+mn-ea"/>
                <a:sym typeface="+mn-lt"/>
              </a:rPr>
              <a:t>?</a:t>
            </a:r>
            <a:endParaRPr lang="en-US" altLang="zh-CN" dirty="0">
              <a:cs typeface="+mn-ea"/>
              <a:sym typeface="+mn-lt"/>
            </a:endParaRPr>
          </a:p>
          <a:p>
            <a:pPr algn="just"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4</a:t>
            </a:r>
            <a:r>
              <a:rPr lang="zh-CN" altLang="en-US" dirty="0">
                <a:cs typeface="+mn-ea"/>
                <a:sym typeface="+mn-lt"/>
              </a:rPr>
              <a:t>、在父母从事的工作中，什么时候是最辛苦的</a:t>
            </a:r>
            <a:r>
              <a:rPr lang="en-US" altLang="zh-CN" dirty="0">
                <a:cs typeface="+mn-ea"/>
                <a:sym typeface="+mn-lt"/>
              </a:rPr>
              <a:t>?</a:t>
            </a:r>
            <a:endParaRPr lang="en-US" altLang="zh-CN" dirty="0">
              <a:cs typeface="+mn-ea"/>
              <a:sym typeface="+mn-lt"/>
            </a:endParaRPr>
          </a:p>
          <a:p>
            <a:pPr algn="just"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、父母在单位里</a:t>
            </a:r>
            <a:r>
              <a:rPr lang="en-US" altLang="zh-CN" dirty="0">
                <a:cs typeface="+mn-ea"/>
                <a:sym typeface="+mn-lt"/>
              </a:rPr>
              <a:t>,</a:t>
            </a:r>
            <a:r>
              <a:rPr lang="zh-CN" altLang="en-US" dirty="0">
                <a:cs typeface="+mn-ea"/>
                <a:sym typeface="+mn-lt"/>
              </a:rPr>
              <a:t>最大的压力是什么</a:t>
            </a:r>
            <a:r>
              <a:rPr lang="en-US" altLang="zh-CN" dirty="0">
                <a:cs typeface="+mn-ea"/>
                <a:sym typeface="+mn-lt"/>
              </a:rPr>
              <a:t>?</a:t>
            </a:r>
            <a:endParaRPr lang="en-US" altLang="zh-CN" dirty="0">
              <a:cs typeface="+mn-ea"/>
              <a:sym typeface="+mn-lt"/>
            </a:endParaRPr>
          </a:p>
          <a:p>
            <a:pPr algn="just"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6</a:t>
            </a:r>
            <a:r>
              <a:rPr lang="zh-CN" altLang="en-US" dirty="0">
                <a:cs typeface="+mn-ea"/>
                <a:sym typeface="+mn-lt"/>
              </a:rPr>
              <a:t>、父母最突出的优点、缺点分别是什么？</a:t>
            </a:r>
            <a:endParaRPr lang="zh-CN" altLang="en-US" dirty="0">
              <a:cs typeface="+mn-ea"/>
              <a:sym typeface="+mn-lt"/>
            </a:endParaRPr>
          </a:p>
          <a:p>
            <a:pPr algn="just"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7</a:t>
            </a:r>
            <a:r>
              <a:rPr lang="zh-CN" altLang="en-US" dirty="0">
                <a:cs typeface="+mn-ea"/>
                <a:sym typeface="+mn-lt"/>
              </a:rPr>
              <a:t>、父母最爱吃什么？不愿吃什么？</a:t>
            </a:r>
            <a:endParaRPr lang="zh-CN" altLang="en-US" dirty="0">
              <a:cs typeface="+mn-ea"/>
              <a:sym typeface="+mn-lt"/>
            </a:endParaRPr>
          </a:p>
          <a:p>
            <a:pPr algn="just"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8</a:t>
            </a:r>
            <a:r>
              <a:rPr lang="zh-CN" altLang="en-US" dirty="0">
                <a:cs typeface="+mn-ea"/>
                <a:sym typeface="+mn-lt"/>
              </a:rPr>
              <a:t>、父母爱看哪一类电视节目？</a:t>
            </a:r>
            <a:endParaRPr lang="zh-CN" altLang="en-US" dirty="0">
              <a:cs typeface="+mn-ea"/>
              <a:sym typeface="+mn-lt"/>
            </a:endParaRPr>
          </a:p>
          <a:p>
            <a:pPr algn="just"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9</a:t>
            </a:r>
            <a:r>
              <a:rPr lang="zh-CN" altLang="en-US" dirty="0">
                <a:cs typeface="+mn-ea"/>
                <a:sym typeface="+mn-lt"/>
              </a:rPr>
              <a:t>、父母的健康状况如何？</a:t>
            </a:r>
            <a:endParaRPr lang="zh-CN" altLang="en-US" dirty="0">
              <a:cs typeface="+mn-ea"/>
              <a:sym typeface="+mn-lt"/>
            </a:endParaRPr>
          </a:p>
          <a:p>
            <a:pPr algn="just"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10</a:t>
            </a:r>
            <a:r>
              <a:rPr lang="zh-CN" altLang="en-US" dirty="0">
                <a:cs typeface="+mn-ea"/>
                <a:sym typeface="+mn-lt"/>
              </a:rPr>
              <a:t>、父母对你寄予什么希望？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1754" y="1679938"/>
            <a:ext cx="45688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cs typeface="+mn-ea"/>
                <a:sym typeface="+mn-lt"/>
              </a:rPr>
              <a:t>你了解自己的父母吗？</a:t>
            </a:r>
            <a:endParaRPr lang="zh-CN" altLang="en-US" sz="3600" b="1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5088" y="1372280"/>
            <a:ext cx="4494212" cy="5282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班级讨论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49231" y="1703807"/>
            <a:ext cx="4207254" cy="514632"/>
            <a:chOff x="1070727" y="2140140"/>
            <a:chExt cx="4207254" cy="514632"/>
          </a:xfrm>
        </p:grpSpPr>
        <p:sp>
          <p:nvSpPr>
            <p:cNvPr id="9" name="圆角矩形 28"/>
            <p:cNvSpPr/>
            <p:nvPr/>
          </p:nvSpPr>
          <p:spPr>
            <a:xfrm>
              <a:off x="1070727" y="2140140"/>
              <a:ext cx="4207254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2"/>
            <p:cNvSpPr txBox="1"/>
            <p:nvPr/>
          </p:nvSpPr>
          <p:spPr>
            <a:xfrm>
              <a:off x="1070728" y="2157460"/>
              <a:ext cx="4207253" cy="47846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实话实说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869163" y="2677015"/>
            <a:ext cx="498157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6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父母生病时</a:t>
            </a:r>
            <a:r>
              <a:rPr lang="en-US" altLang="zh-CN" sz="1600" dirty="0">
                <a:cs typeface="+mn-ea"/>
                <a:sym typeface="+mn-lt"/>
              </a:rPr>
              <a:t>——————————   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父母遇到烦恼的事情时</a:t>
            </a:r>
            <a:r>
              <a:rPr lang="en-US" altLang="zh-CN" sz="1600" dirty="0">
                <a:cs typeface="+mn-ea"/>
                <a:sym typeface="+mn-lt"/>
              </a:rPr>
              <a:t>———————— 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父母劳累一天回到家的时候</a:t>
            </a:r>
            <a:r>
              <a:rPr lang="en-US" altLang="zh-CN" sz="1600" dirty="0">
                <a:cs typeface="+mn-ea"/>
                <a:sym typeface="+mn-lt"/>
              </a:rPr>
              <a:t>——————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父母外出遇到大雨时</a:t>
            </a:r>
            <a:r>
              <a:rPr lang="en-US" altLang="zh-CN" sz="1600" dirty="0">
                <a:cs typeface="+mn-ea"/>
                <a:sym typeface="+mn-lt"/>
              </a:rPr>
              <a:t>—————————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父母在有些问题的看法上出现错误时</a:t>
            </a:r>
            <a:r>
              <a:rPr lang="en-US" altLang="zh-CN" sz="1600" dirty="0">
                <a:cs typeface="+mn-ea"/>
                <a:sym typeface="+mn-lt"/>
              </a:rPr>
              <a:t>——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父母为你做了一顿丰盛的晚餐时</a:t>
            </a:r>
            <a:r>
              <a:rPr lang="en-US" altLang="zh-CN" sz="1600" dirty="0">
                <a:cs typeface="+mn-ea"/>
                <a:sym typeface="+mn-lt"/>
              </a:rPr>
              <a:t>————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父母辅导你做作业时</a:t>
            </a:r>
            <a:r>
              <a:rPr lang="en-US" altLang="zh-CN" sz="1600" dirty="0">
                <a:cs typeface="+mn-ea"/>
                <a:sym typeface="+mn-lt"/>
              </a:rPr>
              <a:t>—————————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cs typeface="+mn-ea"/>
                <a:sym typeface="+mn-lt"/>
              </a:rPr>
              <a:t> </a:t>
            </a:r>
            <a:r>
              <a:rPr lang="zh-CN" altLang="en-US" sz="1600" dirty="0">
                <a:cs typeface="+mn-ea"/>
                <a:sym typeface="+mn-lt"/>
              </a:rPr>
              <a:t>面对父母的批评教育时</a:t>
            </a:r>
            <a:r>
              <a:rPr lang="en-US" altLang="zh-CN" sz="1600" dirty="0">
                <a:cs typeface="+mn-ea"/>
                <a:sym typeface="+mn-lt"/>
              </a:rPr>
              <a:t>———————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cs typeface="+mn-ea"/>
                <a:sym typeface="+mn-lt"/>
              </a:rPr>
              <a:t> </a:t>
            </a:r>
            <a:r>
              <a:rPr lang="zh-CN" altLang="en-US" sz="1600" dirty="0">
                <a:cs typeface="+mn-ea"/>
                <a:sym typeface="+mn-lt"/>
              </a:rPr>
              <a:t>其他</a:t>
            </a:r>
            <a:r>
              <a:rPr lang="en-US" altLang="zh-CN" sz="1600" dirty="0">
                <a:cs typeface="+mn-ea"/>
                <a:sym typeface="+mn-lt"/>
              </a:rPr>
              <a:t>————————————————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87295" y="3210547"/>
            <a:ext cx="146754" cy="146754"/>
          </a:xfrm>
          <a:prstGeom prst="rec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87295" y="3571910"/>
            <a:ext cx="146754" cy="146754"/>
          </a:xfrm>
          <a:prstGeom prst="rec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87295" y="3921412"/>
            <a:ext cx="146754" cy="146754"/>
          </a:xfrm>
          <a:prstGeom prst="rec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87295" y="4321607"/>
            <a:ext cx="146754" cy="146754"/>
          </a:xfrm>
          <a:prstGeom prst="rec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87295" y="4648425"/>
            <a:ext cx="146754" cy="146754"/>
          </a:xfrm>
          <a:prstGeom prst="rec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87295" y="5019900"/>
            <a:ext cx="146754" cy="146754"/>
          </a:xfrm>
          <a:prstGeom prst="rec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87295" y="5391375"/>
            <a:ext cx="146754" cy="146754"/>
          </a:xfrm>
          <a:prstGeom prst="rec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87295" y="5760704"/>
            <a:ext cx="146754" cy="146754"/>
          </a:xfrm>
          <a:prstGeom prst="rec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87295" y="6130033"/>
            <a:ext cx="146754" cy="146754"/>
          </a:xfrm>
          <a:prstGeom prst="rect">
            <a:avLst/>
          </a:prstGeom>
          <a:solidFill>
            <a:srgbClr val="EE4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02462" y="2291974"/>
            <a:ext cx="4318811" cy="6690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cs typeface="+mn-ea"/>
                <a:sym typeface="+mn-lt"/>
              </a:rPr>
              <a:t>你平时是怎样孝敬父母的？</a:t>
            </a:r>
            <a:endParaRPr lang="en-US" altLang="zh-CN" sz="2800" b="1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08411" y="1915864"/>
            <a:ext cx="4811485" cy="4811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班级讨论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963148" y="2537188"/>
            <a:ext cx="78533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cs typeface="+mn-ea"/>
                <a:sym typeface="+mn-lt"/>
              </a:rPr>
              <a:t>1. </a:t>
            </a:r>
            <a:r>
              <a:rPr lang="zh-CN" altLang="en-US" sz="2400">
                <a:cs typeface="+mn-ea"/>
                <a:sym typeface="+mn-lt"/>
              </a:rPr>
              <a:t>你最想对你妈妈说的一句话</a:t>
            </a:r>
            <a:r>
              <a:rPr lang="en-US" altLang="zh-CN" sz="2400">
                <a:cs typeface="+mn-ea"/>
                <a:sym typeface="+mn-lt"/>
              </a:rPr>
              <a:t>:</a:t>
            </a:r>
            <a:endParaRPr lang="en-US" altLang="zh-CN" sz="2400">
              <a:cs typeface="+mn-ea"/>
              <a:sym typeface="+mn-lt"/>
            </a:endParaRPr>
          </a:p>
        </p:txBody>
      </p:sp>
      <p:sp>
        <p:nvSpPr>
          <p:cNvPr id="9" name="Rectangle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963148" y="3299188"/>
            <a:ext cx="4022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cs typeface="+mn-ea"/>
                <a:sym typeface="+mn-lt"/>
              </a:rPr>
              <a:t>2. </a:t>
            </a:r>
            <a:r>
              <a:rPr lang="zh-CN" altLang="en-US" sz="2400">
                <a:cs typeface="+mn-ea"/>
                <a:sym typeface="+mn-lt"/>
              </a:rPr>
              <a:t>你是否关心你妈妈</a:t>
            </a:r>
            <a:r>
              <a:rPr lang="en-US" altLang="zh-CN" sz="2400">
                <a:cs typeface="+mn-ea"/>
                <a:sym typeface="+mn-lt"/>
              </a:rPr>
              <a:t>?</a:t>
            </a:r>
            <a:endParaRPr lang="en-US" altLang="zh-CN" sz="2400">
              <a:cs typeface="+mn-ea"/>
              <a:sym typeface="+mn-lt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963148" y="4061188"/>
            <a:ext cx="64611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cs typeface="+mn-ea"/>
                <a:sym typeface="+mn-lt"/>
              </a:rPr>
              <a:t>3. </a:t>
            </a:r>
            <a:r>
              <a:rPr lang="zh-CN" altLang="en-US" sz="2400">
                <a:cs typeface="+mn-ea"/>
                <a:sym typeface="+mn-lt"/>
              </a:rPr>
              <a:t>你成人之后准备如何报答你妈妈</a:t>
            </a:r>
            <a:r>
              <a:rPr lang="en-US" altLang="zh-CN" sz="2400">
                <a:cs typeface="+mn-ea"/>
                <a:sym typeface="+mn-lt"/>
              </a:rPr>
              <a:t>?</a:t>
            </a:r>
            <a:endParaRPr lang="en-US" altLang="zh-CN" sz="2400">
              <a:cs typeface="+mn-ea"/>
              <a:sym typeface="+mn-lt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963148" y="4899388"/>
            <a:ext cx="60436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cs typeface="+mn-ea"/>
                <a:sym typeface="+mn-lt"/>
              </a:rPr>
              <a:t>4. </a:t>
            </a:r>
            <a:r>
              <a:rPr lang="zh-CN" altLang="en-US" sz="2400">
                <a:cs typeface="+mn-ea"/>
                <a:sym typeface="+mn-lt"/>
              </a:rPr>
              <a:t>你是否经常和你妈妈联系</a:t>
            </a:r>
            <a:r>
              <a:rPr lang="en-US" altLang="zh-CN" sz="2400">
                <a:cs typeface="+mn-ea"/>
                <a:sym typeface="+mn-lt"/>
              </a:rPr>
              <a:t>?</a:t>
            </a:r>
            <a:endParaRPr lang="en-US" altLang="zh-CN" sz="2400">
              <a:cs typeface="+mn-ea"/>
              <a:sym typeface="+mn-lt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088560" y="1575163"/>
            <a:ext cx="5715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cs typeface="+mn-ea"/>
                <a:sym typeface="+mn-lt"/>
              </a:rPr>
              <a:t>你的行动</a:t>
            </a:r>
            <a:r>
              <a:rPr lang="en-US" altLang="zh-CN" sz="4000" b="1" dirty="0">
                <a:cs typeface="+mn-ea"/>
                <a:sym typeface="+mn-lt"/>
              </a:rPr>
              <a:t>:</a:t>
            </a:r>
            <a:endParaRPr lang="en-US" altLang="zh-CN" sz="4000" b="1" dirty="0">
              <a:cs typeface="+mn-ea"/>
              <a:sym typeface="+mn-lt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963147" y="5661388"/>
            <a:ext cx="64087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cs typeface="+mn-ea"/>
                <a:sym typeface="+mn-lt"/>
              </a:rPr>
              <a:t>5. </a:t>
            </a:r>
            <a:r>
              <a:rPr lang="zh-CN" altLang="en-US" sz="2400">
                <a:cs typeface="+mn-ea"/>
                <a:sym typeface="+mn-lt"/>
              </a:rPr>
              <a:t>谁是我们班最了解妈妈的同学</a:t>
            </a:r>
            <a:r>
              <a:rPr lang="en-US" altLang="zh-CN" sz="2400">
                <a:cs typeface="+mn-ea"/>
                <a:sym typeface="+mn-lt"/>
              </a:rPr>
              <a:t>?</a:t>
            </a:r>
            <a:endParaRPr lang="en-US" altLang="zh-CN" sz="240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79381" y="1844403"/>
            <a:ext cx="4183327" cy="422431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班级讨论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11895" y="2470353"/>
            <a:ext cx="5256584" cy="24693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rot="886832">
            <a:off x="4844352" y="2152531"/>
            <a:ext cx="350106" cy="81177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915951" y="2707502"/>
            <a:ext cx="4608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000" b="1" dirty="0">
                <a:solidFill>
                  <a:srgbClr val="E89BC0"/>
                </a:solidFill>
                <a:cs typeface="+mn-ea"/>
                <a:sym typeface="+mn-lt"/>
              </a:rPr>
              <a:t>讨</a:t>
            </a:r>
            <a:r>
              <a:rPr lang="en-US" altLang="zh-CN" sz="4000" b="1" dirty="0">
                <a:solidFill>
                  <a:srgbClr val="E89BC0"/>
                </a:solidFill>
                <a:cs typeface="+mn-ea"/>
                <a:sym typeface="+mn-lt"/>
              </a:rPr>
              <a:t> </a:t>
            </a:r>
            <a:r>
              <a:rPr lang="zh-CN" altLang="zh-CN" sz="4000" b="1" dirty="0">
                <a:solidFill>
                  <a:srgbClr val="E89BC0"/>
                </a:solidFill>
                <a:cs typeface="+mn-ea"/>
                <a:sym typeface="+mn-lt"/>
              </a:rPr>
              <a:t>论：</a:t>
            </a:r>
            <a:endParaRPr lang="en-US" altLang="zh-CN" sz="4000" b="1" dirty="0">
              <a:solidFill>
                <a:srgbClr val="E89B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000" dirty="0">
                <a:cs typeface="+mn-ea"/>
                <a:sym typeface="+mn-lt"/>
              </a:rPr>
              <a:t>我在家里最经常对父母说的话是什么？</a:t>
            </a:r>
            <a:endParaRPr lang="zh-CN" altLang="zh-CN" sz="20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000" dirty="0">
                <a:cs typeface="+mn-ea"/>
                <a:sym typeface="+mn-lt"/>
              </a:rPr>
              <a:t>父母经常对我说的话是什么？</a:t>
            </a:r>
            <a:endParaRPr lang="zh-CN" altLang="zh-CN" sz="2000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28977" y="2347462"/>
            <a:ext cx="3435846" cy="3435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班级讨论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38777" y="2553519"/>
            <a:ext cx="4464382" cy="2125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cs typeface="+mn-ea"/>
                <a:sym typeface="+mn-lt"/>
              </a:rPr>
              <a:t>        </a:t>
            </a:r>
            <a:r>
              <a:rPr lang="zh-CN" altLang="zh-CN" dirty="0">
                <a:cs typeface="+mn-ea"/>
                <a:sym typeface="+mn-lt"/>
              </a:rPr>
              <a:t>在我们的成长中，爸爸妈妈付出的心血，我们有想过多少？感受过多少？回报过多少呢？有些同学把父母的爱看成是理所当然的。更有甚者，面对父母是居高临下，盛气凌人；是埋怨，责难，是一次次让父母失望、伤心！</a:t>
            </a:r>
            <a:endParaRPr lang="zh-CN" altLang="zh-CN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28444" y="2003760"/>
            <a:ext cx="4020047" cy="3684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班级讨论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49231" y="1703807"/>
            <a:ext cx="4207254" cy="514632"/>
            <a:chOff x="1070727" y="2140140"/>
            <a:chExt cx="4207254" cy="514632"/>
          </a:xfrm>
        </p:grpSpPr>
        <p:sp>
          <p:nvSpPr>
            <p:cNvPr id="9" name="圆角矩形 28"/>
            <p:cNvSpPr/>
            <p:nvPr/>
          </p:nvSpPr>
          <p:spPr>
            <a:xfrm>
              <a:off x="1070727" y="2140140"/>
              <a:ext cx="4207254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2"/>
            <p:cNvSpPr txBox="1"/>
            <p:nvPr/>
          </p:nvSpPr>
          <p:spPr>
            <a:xfrm>
              <a:off x="1070728" y="2157460"/>
              <a:ext cx="4207253" cy="47846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看谁能做到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315856" y="2688157"/>
            <a:ext cx="5250155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1200" dirty="0">
              <a:cs typeface="+mn-ea"/>
              <a:sym typeface="+mn-lt"/>
            </a:endParaRPr>
          </a:p>
          <a:p>
            <a:r>
              <a:rPr lang="zh-CN" altLang="en-US" sz="1200" dirty="0">
                <a:cs typeface="+mn-ea"/>
                <a:sym typeface="+mn-lt"/>
              </a:rPr>
              <a:t>        </a:t>
            </a:r>
            <a:endParaRPr lang="zh-CN" altLang="en-US" sz="1200" dirty="0">
              <a:cs typeface="+mn-ea"/>
              <a:sym typeface="+mn-lt"/>
            </a:endParaRPr>
          </a:p>
          <a:p>
            <a:r>
              <a:rPr lang="zh-CN" altLang="en-US" sz="1200" dirty="0">
                <a:cs typeface="+mn-ea"/>
                <a:sym typeface="+mn-lt"/>
              </a:rPr>
              <a:t>        </a:t>
            </a:r>
            <a:r>
              <a:rPr lang="zh-CN" altLang="en-US" b="1" dirty="0">
                <a:cs typeface="+mn-ea"/>
                <a:sym typeface="+mn-lt"/>
              </a:rPr>
              <a:t>给父母洗一次脚！帮父母做一次饭</a:t>
            </a:r>
            <a:r>
              <a:rPr lang="en-US" altLang="zh-CN" b="1" dirty="0">
                <a:cs typeface="+mn-ea"/>
                <a:sym typeface="+mn-lt"/>
              </a:rPr>
              <a:t>!</a:t>
            </a:r>
            <a:endParaRPr lang="en-US" altLang="zh-CN" b="1" dirty="0">
              <a:cs typeface="+mn-ea"/>
              <a:sym typeface="+mn-lt"/>
            </a:endParaRPr>
          </a:p>
          <a:p>
            <a:r>
              <a:rPr lang="en-US" altLang="zh-CN" b="1" dirty="0">
                <a:cs typeface="+mn-ea"/>
                <a:sym typeface="+mn-lt"/>
              </a:rPr>
              <a:t>       </a:t>
            </a:r>
            <a:endParaRPr lang="en-US" altLang="zh-CN" b="1" dirty="0">
              <a:cs typeface="+mn-ea"/>
              <a:sym typeface="+mn-lt"/>
            </a:endParaRPr>
          </a:p>
          <a:p>
            <a:r>
              <a:rPr lang="en-US" altLang="zh-CN" b="1" dirty="0">
                <a:cs typeface="+mn-ea"/>
                <a:sym typeface="+mn-lt"/>
              </a:rPr>
              <a:t>       </a:t>
            </a:r>
            <a:r>
              <a:rPr lang="zh-CN" altLang="en-US" b="1" dirty="0">
                <a:cs typeface="+mn-ea"/>
                <a:sym typeface="+mn-lt"/>
              </a:rPr>
              <a:t>帮父母捶捶背，洗洗碗！</a:t>
            </a:r>
            <a:endParaRPr lang="zh-CN" altLang="en-US" b="1" dirty="0">
              <a:cs typeface="+mn-ea"/>
              <a:sym typeface="+mn-lt"/>
            </a:endParaRPr>
          </a:p>
          <a:p>
            <a:endParaRPr lang="zh-CN" altLang="en-US" b="1" dirty="0">
              <a:cs typeface="+mn-ea"/>
              <a:sym typeface="+mn-lt"/>
            </a:endParaRPr>
          </a:p>
          <a:p>
            <a:r>
              <a:rPr lang="zh-CN" altLang="en-US" b="1" dirty="0">
                <a:cs typeface="+mn-ea"/>
                <a:sym typeface="+mn-lt"/>
              </a:rPr>
              <a:t>       用自己攒的零用钱为父母买一件喜欢的礼物！</a:t>
            </a:r>
            <a:endParaRPr lang="zh-CN" altLang="en-US" b="1" dirty="0">
              <a:cs typeface="+mn-ea"/>
              <a:sym typeface="+mn-lt"/>
            </a:endParaRPr>
          </a:p>
          <a:p>
            <a:r>
              <a:rPr lang="zh-CN" altLang="en-US" b="1" dirty="0">
                <a:cs typeface="+mn-ea"/>
                <a:sym typeface="+mn-lt"/>
              </a:rPr>
              <a:t>        </a:t>
            </a:r>
            <a:endParaRPr lang="zh-CN" altLang="en-US" b="1" dirty="0">
              <a:cs typeface="+mn-ea"/>
              <a:sym typeface="+mn-lt"/>
            </a:endParaRPr>
          </a:p>
          <a:p>
            <a:r>
              <a:rPr lang="zh-CN" altLang="en-US" b="1" dirty="0">
                <a:cs typeface="+mn-ea"/>
                <a:sym typeface="+mn-lt"/>
              </a:rPr>
              <a:t>       走进父母的心灵，倾听父母的心声！</a:t>
            </a:r>
            <a:endParaRPr lang="zh-CN" altLang="en-US" b="1" dirty="0">
              <a:cs typeface="+mn-ea"/>
              <a:sym typeface="+mn-lt"/>
            </a:endParaRPr>
          </a:p>
          <a:p>
            <a:r>
              <a:rPr lang="zh-CN" altLang="en-US" b="1" dirty="0">
                <a:cs typeface="+mn-ea"/>
                <a:sym typeface="+mn-lt"/>
              </a:rPr>
              <a:t>       </a:t>
            </a:r>
            <a:endParaRPr lang="zh-CN" altLang="en-US" b="1" dirty="0">
              <a:cs typeface="+mn-ea"/>
              <a:sym typeface="+mn-lt"/>
            </a:endParaRPr>
          </a:p>
          <a:p>
            <a:r>
              <a:rPr lang="zh-CN" altLang="en-US" b="1" dirty="0">
                <a:cs typeface="+mn-ea"/>
                <a:sym typeface="+mn-lt"/>
              </a:rPr>
              <a:t>        </a:t>
            </a:r>
            <a:endParaRPr lang="zh-CN" altLang="en-US" b="1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68229" y="1973998"/>
            <a:ext cx="4023157" cy="3892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95600" y="-243408"/>
            <a:ext cx="6998554" cy="7622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67708" y="829702"/>
            <a:ext cx="5256584" cy="5371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47728" y="1086183"/>
            <a:ext cx="4929329" cy="4921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13390" y="1426288"/>
            <a:ext cx="4242850" cy="4234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52059" y="322974"/>
            <a:ext cx="3187957" cy="3682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00656" y="3113551"/>
            <a:ext cx="3210495" cy="35130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420532" y="1628800"/>
            <a:ext cx="1395548" cy="14002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64399" y="2982599"/>
            <a:ext cx="3005952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E89BC0"/>
                </a:solidFill>
                <a:effectLst/>
                <a:uLnTx/>
                <a:uFillTx/>
                <a:cs typeface="+mn-ea"/>
                <a:sym typeface="+mn-lt"/>
              </a:rPr>
              <a:t>06 </a:t>
            </a:r>
            <a:endParaRPr kumimoji="0" lang="en-US" altLang="zh-CN" sz="6000" b="1" i="0" u="none" strike="noStrike" kern="1200" cap="none" spc="0" normalizeH="0" baseline="0" noProof="0">
              <a:ln>
                <a:noFill/>
              </a:ln>
              <a:solidFill>
                <a:srgbClr val="E89BC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E89BC0"/>
                </a:solidFill>
                <a:effectLst/>
                <a:uLnTx/>
                <a:uFillTx/>
                <a:cs typeface="+mn-ea"/>
                <a:sym typeface="+mn-lt"/>
              </a:rPr>
              <a:t>班主任寄语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E89B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班主任寄语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5781675" y="1985283"/>
            <a:ext cx="5353050" cy="628650"/>
          </a:xfrm>
          <a:prstGeom prst="roundRect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5781675" y="2780678"/>
            <a:ext cx="5353050" cy="628650"/>
          </a:xfrm>
          <a:prstGeom prst="roundRect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5781675" y="3634135"/>
            <a:ext cx="5353050" cy="628650"/>
          </a:xfrm>
          <a:prstGeom prst="roundRect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781675" y="4478440"/>
            <a:ext cx="5353050" cy="628650"/>
          </a:xfrm>
          <a:prstGeom prst="roundRect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63190" y="2093478"/>
            <a:ext cx="35060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父爱、母爱是人世间最伟大、最无私的爱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05500" y="2780678"/>
            <a:ext cx="4914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我们每个人无不沐浴其中，伴其成长。父亲用他的宽厚、质朴和严厉给我们一种厚重的爱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05500" y="3849790"/>
            <a:ext cx="41344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母亲用她的唠叨、细致和慈祥给我们一种温暖的爱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05500" y="4574321"/>
            <a:ext cx="4914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如今，父亲不再年轻，母亲也已不再青春，可他们对于我们的爱却依旧如故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5781675" y="5322745"/>
            <a:ext cx="5353050" cy="628650"/>
          </a:xfrm>
          <a:prstGeom prst="roundRect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71746" y="5345341"/>
            <a:ext cx="522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所以我要说：爱我们的父母吧！他们才是世界上最美、最年轻、最值得我们爱的人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04800" y="1476855"/>
            <a:ext cx="4943476" cy="538114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班主任寄语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1150" y="1928396"/>
            <a:ext cx="436245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kern="10" dirty="0">
                <a:cs typeface="+mn-ea"/>
                <a:sym typeface="+mn-lt"/>
              </a:rPr>
              <a:t>我们承诺：</a:t>
            </a:r>
            <a:endParaRPr lang="zh-CN" altLang="en-US" sz="2800" b="1" kern="1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10" dirty="0">
                <a:cs typeface="+mn-ea"/>
                <a:sym typeface="+mn-lt"/>
              </a:rPr>
              <a:t>亲爱的爸爸妈妈</a:t>
            </a:r>
            <a:r>
              <a:rPr lang="en-US" altLang="zh-CN" sz="2000" kern="10" dirty="0">
                <a:cs typeface="+mn-ea"/>
                <a:sym typeface="+mn-lt"/>
              </a:rPr>
              <a:t>——</a:t>
            </a:r>
            <a:endParaRPr lang="en-US" altLang="zh-CN" sz="2000" kern="1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10" dirty="0">
                <a:cs typeface="+mn-ea"/>
                <a:sym typeface="+mn-lt"/>
              </a:rPr>
              <a:t>从现在开始，</a:t>
            </a:r>
            <a:endParaRPr lang="zh-CN" altLang="en-US" sz="2000" kern="1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10" dirty="0">
                <a:cs typeface="+mn-ea"/>
                <a:sym typeface="+mn-lt"/>
              </a:rPr>
              <a:t>在思想品德上让你们安心；</a:t>
            </a:r>
            <a:endParaRPr lang="zh-CN" altLang="en-US" sz="2000" kern="1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10" dirty="0">
                <a:cs typeface="+mn-ea"/>
                <a:sym typeface="+mn-lt"/>
              </a:rPr>
              <a:t>在学习上让你们放心；</a:t>
            </a:r>
            <a:endParaRPr lang="zh-CN" altLang="en-US" sz="2000" kern="1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10" dirty="0">
                <a:cs typeface="+mn-ea"/>
                <a:sym typeface="+mn-lt"/>
              </a:rPr>
              <a:t>在生活上让你们省心；</a:t>
            </a:r>
            <a:endParaRPr lang="zh-CN" altLang="en-US" sz="2000" kern="1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10" dirty="0">
                <a:cs typeface="+mn-ea"/>
                <a:sym typeface="+mn-lt"/>
              </a:rPr>
              <a:t>我们决不辜负父母心。</a:t>
            </a:r>
            <a:endParaRPr lang="zh-CN" altLang="en-US" sz="2800" kern="1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18629" y="1820842"/>
            <a:ext cx="6284931" cy="448561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班主任寄语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612163" y="1859339"/>
            <a:ext cx="7721600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感恩是一种处世哲学，是生活中的大智慧。</a:t>
            </a:r>
            <a:endParaRPr lang="en-US" altLang="zh-CN" dirty="0">
              <a:cs typeface="+mn-ea"/>
              <a:sym typeface="+mn-lt"/>
            </a:endParaRPr>
          </a:p>
          <a:p>
            <a:r>
              <a:rPr lang="zh-CN" altLang="en-US" dirty="0">
                <a:cs typeface="+mn-ea"/>
                <a:sym typeface="+mn-lt"/>
              </a:rPr>
              <a:t>人生在世，不可能一帆风顺，种种失败、无奈都需要我们勇敢地面对、旷达地处理。</a:t>
            </a:r>
            <a:endParaRPr lang="en-US" altLang="zh-CN" dirty="0">
              <a:cs typeface="+mn-ea"/>
              <a:sym typeface="+mn-lt"/>
            </a:endParaRPr>
          </a:p>
          <a:p>
            <a:r>
              <a:rPr lang="zh-CN" altLang="en-US" dirty="0">
                <a:cs typeface="+mn-ea"/>
                <a:sym typeface="+mn-lt"/>
              </a:rPr>
              <a:t>这时，是一味地埋怨生活，从此变得消沉、萎靡不振</a:t>
            </a:r>
            <a:r>
              <a:rPr lang="en-US" altLang="zh-CN" dirty="0">
                <a:cs typeface="+mn-ea"/>
                <a:sym typeface="+mn-lt"/>
              </a:rPr>
              <a:t>﹖</a:t>
            </a:r>
            <a:r>
              <a:rPr lang="zh-CN" altLang="en-US" dirty="0">
                <a:cs typeface="+mn-ea"/>
                <a:sym typeface="+mn-lt"/>
              </a:rPr>
              <a:t>还是对生活满怀感恩，跌倒了再爬起来</a:t>
            </a:r>
            <a:r>
              <a:rPr lang="en-US" altLang="zh-CN" dirty="0">
                <a:cs typeface="+mn-ea"/>
                <a:sym typeface="+mn-lt"/>
              </a:rPr>
              <a:t>﹖</a:t>
            </a:r>
            <a:r>
              <a:rPr lang="zh-CN" altLang="en-US" dirty="0">
                <a:cs typeface="+mn-ea"/>
                <a:sym typeface="+mn-lt"/>
              </a:rPr>
              <a:t>英国作家萨克雷说：“生活就是一面镜子，你笑，它也笑；你哭，它也哭。”</a:t>
            </a:r>
            <a:endParaRPr lang="en-US" altLang="zh-CN" dirty="0">
              <a:cs typeface="+mn-ea"/>
              <a:sym typeface="+mn-lt"/>
            </a:endParaRPr>
          </a:p>
          <a:p>
            <a:r>
              <a:rPr lang="zh-CN" altLang="en-US" dirty="0">
                <a:cs typeface="+mn-ea"/>
                <a:sym typeface="+mn-lt"/>
              </a:rPr>
              <a:t>感恩不纯粹是一种心理安慰，也不是对现实的逃避，更不是阿</a:t>
            </a:r>
            <a:r>
              <a:rPr lang="en-US" altLang="zh-CN" dirty="0">
                <a:cs typeface="+mn-ea"/>
                <a:sym typeface="+mn-lt"/>
              </a:rPr>
              <a:t>Q</a:t>
            </a:r>
            <a:r>
              <a:rPr lang="zh-CN" altLang="en-US" dirty="0">
                <a:cs typeface="+mn-ea"/>
                <a:sym typeface="+mn-lt"/>
              </a:rPr>
              <a:t>的精神胜利法。</a:t>
            </a:r>
            <a:endParaRPr lang="en-US" altLang="zh-CN" dirty="0">
              <a:cs typeface="+mn-ea"/>
              <a:sym typeface="+mn-lt"/>
            </a:endParaRPr>
          </a:p>
          <a:p>
            <a:r>
              <a:rPr lang="zh-CN" altLang="en-US" dirty="0">
                <a:cs typeface="+mn-ea"/>
                <a:sym typeface="+mn-lt"/>
              </a:rPr>
              <a:t>感恩，是一种歌唱生活的方式，它来自对生活的爱与希望。  </a:t>
            </a:r>
            <a:br>
              <a:rPr lang="zh-CN" altLang="en-US" dirty="0">
                <a:cs typeface="+mn-ea"/>
                <a:sym typeface="+mn-lt"/>
              </a:rPr>
            </a:br>
            <a:br>
              <a:rPr lang="zh-CN" altLang="en-US" sz="1600" dirty="0">
                <a:cs typeface="+mn-ea"/>
                <a:sym typeface="+mn-lt"/>
              </a:rPr>
            </a:b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5507" b="94934" l="4688" r="9814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42899" y="4489188"/>
            <a:ext cx="4794701" cy="21257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母亲节的由来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93241" y="2058161"/>
            <a:ext cx="4207254" cy="572540"/>
            <a:chOff x="1070727" y="2082232"/>
            <a:chExt cx="4207254" cy="572540"/>
          </a:xfrm>
        </p:grpSpPr>
        <p:sp>
          <p:nvSpPr>
            <p:cNvPr id="9" name="圆角矩形 28"/>
            <p:cNvSpPr/>
            <p:nvPr/>
          </p:nvSpPr>
          <p:spPr>
            <a:xfrm>
              <a:off x="1070727" y="2140140"/>
              <a:ext cx="4207254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2"/>
            <p:cNvSpPr txBox="1"/>
            <p:nvPr/>
          </p:nvSpPr>
          <p:spPr>
            <a:xfrm>
              <a:off x="1959997" y="2082232"/>
              <a:ext cx="2391384" cy="546753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3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古代母亲节</a:t>
              </a:r>
              <a:endPara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206302" y="3097243"/>
            <a:ext cx="4740603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古代母亲节起源于希腊，古希腊人在这一天向希腊神话中的众神之母赫拉致敬。在</a:t>
            </a:r>
            <a:r>
              <a:rPr lang="en-US" altLang="zh-CN" dirty="0">
                <a:cs typeface="+mn-ea"/>
                <a:sym typeface="+mn-lt"/>
              </a:rPr>
              <a:t>17</a:t>
            </a:r>
            <a:r>
              <a:rPr lang="zh-CN" altLang="en-US" dirty="0">
                <a:cs typeface="+mn-ea"/>
                <a:sym typeface="+mn-lt"/>
              </a:rPr>
              <a:t>世纪中叶，母亲节流传到英国，英国人把封斋期的第四个星期天作为母亲节。在这一天里，出门在外的年青人将回到家中，给他们的母亲带上一些小礼物。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6000" y="1734548"/>
            <a:ext cx="5344283" cy="4011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班主任寄语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314700" y="2122487"/>
            <a:ext cx="5829300" cy="1325563"/>
          </a:xfrm>
        </p:spPr>
        <p:txBody>
          <a:bodyPr/>
          <a:lstStyle/>
          <a:p>
            <a:r>
              <a:rPr lang="zh-CN" altLang="en-US" sz="6000" dirty="0">
                <a:latin typeface="+mn-lt"/>
                <a:ea typeface="+mn-ea"/>
                <a:cs typeface="+mn-ea"/>
                <a:sym typeface="+mn-lt"/>
              </a:rPr>
              <a:t>让我们学会感激</a:t>
            </a:r>
            <a:endParaRPr lang="zh-CN" altLang="en-US" sz="6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228975" y="3448050"/>
            <a:ext cx="599122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zh-CN" sz="2000" dirty="0">
                <a:cs typeface="+mn-ea"/>
                <a:sym typeface="+mn-lt"/>
              </a:rPr>
              <a:t>        </a:t>
            </a:r>
            <a:r>
              <a:rPr lang="zh-CN" altLang="en-US" sz="2000" dirty="0">
                <a:cs typeface="+mn-ea"/>
                <a:sym typeface="+mn-lt"/>
              </a:rPr>
              <a:t>我们感激，感激日，感激月，感激雨的温柔、雪的苍茫。</a:t>
            </a:r>
            <a:br>
              <a:rPr lang="zh-CN" altLang="en-US" sz="2000" dirty="0">
                <a:cs typeface="+mn-ea"/>
                <a:sym typeface="+mn-lt"/>
              </a:rPr>
            </a:br>
            <a:r>
              <a:rPr lang="zh-CN" altLang="en-US" sz="2000" dirty="0">
                <a:cs typeface="+mn-ea"/>
                <a:sym typeface="+mn-lt"/>
              </a:rPr>
              <a:t>　　我们感激，感激山，感激海，感激树木的葱茏、花草的芬芳。我们的感激使我们宽厚，使我们善良，使我们幸福，使我们珍惜分分秒秒的如水时光</a:t>
            </a:r>
            <a:r>
              <a:rPr lang="en-US" altLang="zh-CN" sz="2000" dirty="0">
                <a:cs typeface="+mn-ea"/>
                <a:sym typeface="+mn-lt"/>
              </a:rPr>
              <a:t>……</a:t>
            </a:r>
            <a:r>
              <a:rPr lang="zh-CN" altLang="en-US" sz="2000" dirty="0">
                <a:cs typeface="+mn-ea"/>
                <a:sym typeface="+mn-lt"/>
              </a:rPr>
              <a:t>　 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班主任寄语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200400" y="2111949"/>
            <a:ext cx="5943600" cy="990600"/>
          </a:xfrm>
        </p:spPr>
        <p:txBody>
          <a:bodyPr/>
          <a:lstStyle/>
          <a:p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放弃冷漠 </a:t>
            </a:r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学会感激</a:t>
            </a:r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24200" y="3282950"/>
            <a:ext cx="75438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cs typeface="+mn-ea"/>
                <a:sym typeface="+mn-lt"/>
              </a:rPr>
              <a:t>放弃玩世不恭</a:t>
            </a:r>
            <a:r>
              <a:rPr lang="en-US" altLang="zh-CN" sz="4400" b="1" dirty="0">
                <a:cs typeface="+mn-ea"/>
                <a:sym typeface="+mn-lt"/>
              </a:rPr>
              <a:t>,</a:t>
            </a:r>
            <a:r>
              <a:rPr lang="zh-CN" altLang="en-US" sz="4400" b="1" dirty="0">
                <a:cs typeface="+mn-ea"/>
                <a:sym typeface="+mn-lt"/>
              </a:rPr>
              <a:t>相信还有真情</a:t>
            </a:r>
            <a:r>
              <a:rPr lang="en-US" altLang="zh-CN" sz="4400" b="1" dirty="0">
                <a:cs typeface="+mn-ea"/>
                <a:sym typeface="+mn-lt"/>
              </a:rPr>
              <a:t>;</a:t>
            </a:r>
            <a:br>
              <a:rPr lang="en-US" altLang="zh-CN" sz="4400" b="1" dirty="0">
                <a:cs typeface="+mn-ea"/>
                <a:sym typeface="+mn-lt"/>
              </a:rPr>
            </a:br>
            <a:endParaRPr lang="en-US" altLang="zh-CN" sz="4400" b="1" dirty="0">
              <a:cs typeface="+mn-ea"/>
              <a:sym typeface="+mn-lt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124200" y="4419600"/>
            <a:ext cx="5181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cs typeface="+mn-ea"/>
                <a:sym typeface="+mn-lt"/>
              </a:rPr>
              <a:t>放弃抱怨</a:t>
            </a:r>
            <a:r>
              <a:rPr lang="en-US" altLang="zh-CN" sz="4400" b="1">
                <a:cs typeface="+mn-ea"/>
                <a:sym typeface="+mn-lt"/>
              </a:rPr>
              <a:t>,</a:t>
            </a:r>
            <a:r>
              <a:rPr lang="zh-CN" altLang="en-US" sz="4400" b="1">
                <a:cs typeface="+mn-ea"/>
                <a:sym typeface="+mn-lt"/>
              </a:rPr>
              <a:t>学会感恩</a:t>
            </a:r>
            <a:r>
              <a:rPr lang="en-US" altLang="zh-CN" sz="4400" b="1">
                <a:cs typeface="+mn-ea"/>
                <a:sym typeface="+mn-lt"/>
              </a:rPr>
              <a:t>.</a:t>
            </a:r>
            <a:endParaRPr lang="en-US" altLang="zh-CN" sz="4400" b="1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9" grpId="0" autoUpdateAnimBg="0"/>
      <p:bldP spid="10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班主任寄语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876878" y="2256893"/>
            <a:ext cx="9705975" cy="3431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cs typeface="+mn-ea"/>
                <a:sym typeface="+mn-lt"/>
              </a:rPr>
              <a:t> </a:t>
            </a:r>
            <a:r>
              <a:rPr lang="zh-CN" altLang="en-US">
                <a:cs typeface="+mn-ea"/>
                <a:sym typeface="+mn-lt"/>
              </a:rPr>
              <a:t>我们</a:t>
            </a:r>
            <a:r>
              <a:rPr lang="zh-CN" altLang="en-US" dirty="0">
                <a:cs typeface="+mn-ea"/>
                <a:sym typeface="+mn-lt"/>
              </a:rPr>
              <a:t>应该感激生我养我的父母，没有他们，我们不可能来到人世更不可能长大成人；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  我们应该感激我们的国家，为我们提供了如此安定的生存空间；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  我们应该感激社会，为我们提供了衣食无忧的生活环境；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  我们应该感激学校，让我们愉快而充实地学习；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  我们应该感激家人；为我们营造了温馨的家庭港湾；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  我们应该感激朋友，为我们送来了真诚的友谊；</a:t>
            </a:r>
            <a:endParaRPr lang="zh-CN" altLang="en-US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  我们应该感激老师，教给我们知识，提高了我们的修养</a:t>
            </a:r>
            <a:r>
              <a:rPr lang="en-US" altLang="zh-CN" dirty="0">
                <a:cs typeface="+mn-ea"/>
                <a:sym typeface="+mn-lt"/>
              </a:rPr>
              <a:t>;</a:t>
            </a:r>
            <a:endParaRPr lang="en-US" altLang="zh-CN" dirty="0"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cs typeface="+mn-ea"/>
                <a:sym typeface="+mn-lt"/>
              </a:rPr>
              <a:t>  </a:t>
            </a:r>
            <a:r>
              <a:rPr lang="zh-CN" altLang="en-US" dirty="0">
                <a:cs typeface="+mn-ea"/>
                <a:sym typeface="+mn-lt"/>
              </a:rPr>
              <a:t>我们还要感激苦难逆境，是它们教会我们坚强。 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13600" y="2256893"/>
            <a:ext cx="4828472" cy="482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班主任寄语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788710" y="3429000"/>
            <a:ext cx="3720822" cy="1028700"/>
          </a:xfrm>
        </p:spPr>
        <p:txBody>
          <a:bodyPr/>
          <a:lstStyle/>
          <a:p>
            <a:pPr algn="just"/>
            <a:r>
              <a:rPr lang="en-US" altLang="zh-CN" sz="1800" i="1" dirty="0">
                <a:latin typeface="+mn-lt"/>
                <a:ea typeface="+mn-ea"/>
                <a:cs typeface="+mn-ea"/>
                <a:sym typeface="+mn-lt"/>
              </a:rPr>
              <a:t> </a:t>
            </a:r>
            <a:br>
              <a:rPr lang="en-US" altLang="zh-CN" sz="1800" i="1" dirty="0">
                <a:latin typeface="+mn-lt"/>
                <a:ea typeface="+mn-ea"/>
                <a:cs typeface="+mn-ea"/>
                <a:sym typeface="+mn-lt"/>
              </a:rPr>
            </a:br>
            <a:r>
              <a:rPr lang="en-US" altLang="zh-CN" sz="1800" i="1" dirty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我们需要心存感激，因为只有心存感激，你才会知道付出比得到更珍贵，你才可能拥有宽阔的胸怀，强烈的责任心。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947183" y="2495551"/>
            <a:ext cx="22256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结束语</a:t>
            </a:r>
            <a:r>
              <a:rPr lang="en-US" altLang="zh-CN" sz="4800" b="1" dirty="0">
                <a:cs typeface="+mn-ea"/>
                <a:sym typeface="+mn-lt"/>
              </a:rPr>
              <a:t>:</a:t>
            </a:r>
            <a:endParaRPr lang="en-US" altLang="zh-CN" sz="4800" b="1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146495" y="1185273"/>
            <a:ext cx="7203385" cy="54065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母亲节的由来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42956" y="2033756"/>
            <a:ext cx="4207254" cy="514632"/>
            <a:chOff x="1070727" y="2140140"/>
            <a:chExt cx="4207254" cy="514632"/>
          </a:xfrm>
        </p:grpSpPr>
        <p:sp>
          <p:nvSpPr>
            <p:cNvPr id="10" name="圆角矩形 28"/>
            <p:cNvSpPr/>
            <p:nvPr/>
          </p:nvSpPr>
          <p:spPr>
            <a:xfrm>
              <a:off x="1070727" y="2140140"/>
              <a:ext cx="4207254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32"/>
            <p:cNvSpPr txBox="1"/>
            <p:nvPr/>
          </p:nvSpPr>
          <p:spPr>
            <a:xfrm>
              <a:off x="1070728" y="2157460"/>
              <a:ext cx="4207253" cy="47846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现代意义上的母亲节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118553" y="2848174"/>
            <a:ext cx="6682713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cs typeface="+mn-ea"/>
                <a:sym typeface="+mn-lt"/>
              </a:rPr>
              <a:t>现代意义上的母亲节起源于美国，由</a:t>
            </a:r>
            <a:r>
              <a:rPr lang="en-US" altLang="zh-CN" dirty="0">
                <a:cs typeface="+mn-ea"/>
                <a:sym typeface="+mn-lt"/>
              </a:rPr>
              <a:t>Ms. Jarvis</a:t>
            </a:r>
            <a:r>
              <a:rPr lang="zh-CN" altLang="en-US" dirty="0">
                <a:cs typeface="+mn-ea"/>
                <a:sym typeface="+mn-lt"/>
              </a:rPr>
              <a:t>（</a:t>
            </a:r>
            <a:r>
              <a:rPr lang="en-US" altLang="zh-CN" dirty="0">
                <a:cs typeface="+mn-ea"/>
                <a:sym typeface="+mn-lt"/>
              </a:rPr>
              <a:t>1864</a:t>
            </a:r>
            <a:r>
              <a:rPr lang="zh-CN" altLang="en-US" dirty="0">
                <a:cs typeface="+mn-ea"/>
                <a:sym typeface="+mn-lt"/>
              </a:rPr>
              <a:t>－</a:t>
            </a:r>
            <a:r>
              <a:rPr lang="en-US" altLang="zh-CN" dirty="0">
                <a:cs typeface="+mn-ea"/>
                <a:sym typeface="+mn-lt"/>
              </a:rPr>
              <a:t>1948</a:t>
            </a:r>
            <a:r>
              <a:rPr lang="zh-CN" altLang="en-US" dirty="0">
                <a:cs typeface="+mn-ea"/>
                <a:sym typeface="+mn-lt"/>
              </a:rPr>
              <a:t>）发起，她终身未婚，一直陪伴在她母亲身边，她母亲于</a:t>
            </a:r>
            <a:r>
              <a:rPr lang="en-US" altLang="zh-CN" dirty="0">
                <a:cs typeface="+mn-ea"/>
                <a:sym typeface="+mn-lt"/>
              </a:rPr>
              <a:t>1905</a:t>
            </a:r>
            <a:r>
              <a:rPr lang="zh-CN" altLang="en-US" dirty="0">
                <a:cs typeface="+mn-ea"/>
                <a:sym typeface="+mn-lt"/>
              </a:rPr>
              <a:t>年去世</a:t>
            </a:r>
            <a:r>
              <a:rPr lang="en-US" altLang="zh-CN" dirty="0">
                <a:cs typeface="+mn-ea"/>
                <a:sym typeface="+mn-lt"/>
              </a:rPr>
              <a:t>, Ms. Jarvis</a:t>
            </a:r>
            <a:r>
              <a:rPr lang="zh-CN" altLang="en-US" dirty="0">
                <a:cs typeface="+mn-ea"/>
                <a:sym typeface="+mn-lt"/>
              </a:rPr>
              <a:t>悲痛欲绝，两年后</a:t>
            </a:r>
            <a:r>
              <a:rPr lang="en-US" altLang="zh-CN" dirty="0">
                <a:cs typeface="+mn-ea"/>
                <a:sym typeface="+mn-lt"/>
              </a:rPr>
              <a:t>Ms. Jarvis </a:t>
            </a:r>
            <a:r>
              <a:rPr lang="zh-CN" altLang="en-US" dirty="0">
                <a:cs typeface="+mn-ea"/>
                <a:sym typeface="+mn-lt"/>
              </a:rPr>
              <a:t>和她的朋友开始写信给有影响的部长、商人、议员来寻求支持，以便让母亲节成为一个法定的节日</a:t>
            </a:r>
            <a:r>
              <a:rPr lang="en-US" altLang="zh-CN" dirty="0">
                <a:cs typeface="+mn-ea"/>
                <a:sym typeface="+mn-lt"/>
              </a:rPr>
              <a:t>. Ms. Jarvis </a:t>
            </a:r>
            <a:r>
              <a:rPr lang="zh-CN" altLang="en-US" dirty="0">
                <a:cs typeface="+mn-ea"/>
                <a:sym typeface="+mn-lt"/>
              </a:rPr>
              <a:t>认为子女经常忽视了对母亲的感情，她希望母亲节能够让人多想一想母亲为家庭所付出的一切。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050210" y="2373995"/>
            <a:ext cx="3374310" cy="363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3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母亲节的由来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42956" y="2033756"/>
            <a:ext cx="4207254" cy="514632"/>
            <a:chOff x="1070727" y="2140140"/>
            <a:chExt cx="4207254" cy="514632"/>
          </a:xfrm>
        </p:grpSpPr>
        <p:sp>
          <p:nvSpPr>
            <p:cNvPr id="10" name="圆角矩形 28"/>
            <p:cNvSpPr/>
            <p:nvPr/>
          </p:nvSpPr>
          <p:spPr>
            <a:xfrm>
              <a:off x="1070727" y="2140140"/>
              <a:ext cx="4207254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32"/>
            <p:cNvSpPr txBox="1"/>
            <p:nvPr/>
          </p:nvSpPr>
          <p:spPr>
            <a:xfrm>
              <a:off x="1070728" y="2157460"/>
              <a:ext cx="4207253" cy="47846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第一个母亲节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994535" y="2702466"/>
            <a:ext cx="6929540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600" dirty="0">
                <a:cs typeface="+mn-ea"/>
                <a:sym typeface="+mn-lt"/>
              </a:rPr>
              <a:t>第一个母亲节于</a:t>
            </a:r>
            <a:r>
              <a:rPr lang="en-US" altLang="zh-CN" sz="1600" dirty="0">
                <a:cs typeface="+mn-ea"/>
                <a:sym typeface="+mn-lt"/>
              </a:rPr>
              <a:t>1908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5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10 </a:t>
            </a:r>
            <a:r>
              <a:rPr lang="zh-CN" altLang="en-US" sz="1600" dirty="0">
                <a:cs typeface="+mn-ea"/>
                <a:sym typeface="+mn-lt"/>
              </a:rPr>
              <a:t>日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250000"/>
              </a:lnSpc>
            </a:pPr>
            <a:r>
              <a:rPr lang="zh-CN" altLang="en-US" sz="1600" dirty="0">
                <a:cs typeface="+mn-ea"/>
                <a:sym typeface="+mn-lt"/>
              </a:rPr>
              <a:t>在西弗吉尼亚和宾夕法尼亚州举行，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250000"/>
              </a:lnSpc>
            </a:pPr>
            <a:r>
              <a:rPr lang="zh-CN" altLang="en-US" sz="1600" dirty="0">
                <a:cs typeface="+mn-ea"/>
                <a:sym typeface="+mn-lt"/>
              </a:rPr>
              <a:t>在这次节日里，康乃馨被选中为献给母亲的花，并以此流传下来。 　　</a:t>
            </a:r>
            <a:endParaRPr lang="zh-CN" altLang="en-US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cs typeface="+mn-ea"/>
                <a:sym typeface="+mn-lt"/>
              </a:rPr>
              <a:t>1914</a:t>
            </a:r>
            <a:r>
              <a:rPr lang="zh-CN" altLang="en-US" sz="1600" dirty="0">
                <a:cs typeface="+mn-ea"/>
                <a:sym typeface="+mn-lt"/>
              </a:rPr>
              <a:t>年，美国国会通过了一份议案，将每年</a:t>
            </a:r>
            <a:r>
              <a:rPr lang="en-US" altLang="zh-CN" sz="1600" dirty="0">
                <a:cs typeface="+mn-ea"/>
                <a:sym typeface="+mn-lt"/>
              </a:rPr>
              <a:t>5 </a:t>
            </a:r>
            <a:r>
              <a:rPr lang="zh-CN" altLang="en-US" sz="1600" dirty="0">
                <a:cs typeface="+mn-ea"/>
                <a:sym typeface="+mn-lt"/>
              </a:rPr>
              <a:t>月的第二个星期天</a:t>
            </a:r>
            <a:r>
              <a:rPr lang="zh-CN" altLang="en-US" sz="1600">
                <a:cs typeface="+mn-ea"/>
                <a:sym typeface="+mn-lt"/>
              </a:rPr>
              <a:t>作为法</a:t>
            </a:r>
            <a:endParaRPr lang="en-US" altLang="zh-CN" sz="160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cs typeface="+mn-ea"/>
                <a:sym typeface="+mn-lt"/>
              </a:rPr>
              <a:t>定</a:t>
            </a:r>
            <a:r>
              <a:rPr lang="zh-CN" altLang="en-US" sz="1600" dirty="0">
                <a:cs typeface="+mn-ea"/>
                <a:sym typeface="+mn-lt"/>
              </a:rPr>
              <a:t>的母亲节。母亲节从此在世界各地流传开来！ </a:t>
            </a:r>
            <a:endParaRPr lang="zh-CN" altLang="en-US" sz="1600" dirty="0">
              <a:cs typeface="+mn-ea"/>
              <a:sym typeface="+mn-lt"/>
            </a:endParaRPr>
          </a:p>
          <a:p>
            <a:pPr>
              <a:lnSpc>
                <a:spcPct val="250000"/>
              </a:lnSpc>
            </a:pP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27835" y="3017611"/>
            <a:ext cx="266700" cy="219075"/>
          </a:xfrm>
          <a:prstGeom prst="rect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88935" y="3285034"/>
            <a:ext cx="58417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727835" y="3660844"/>
            <a:ext cx="266700" cy="219075"/>
          </a:xfrm>
          <a:prstGeom prst="rect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088935" y="3928267"/>
            <a:ext cx="58417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727835" y="4252783"/>
            <a:ext cx="266700" cy="219075"/>
          </a:xfrm>
          <a:prstGeom prst="rect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088935" y="4520206"/>
            <a:ext cx="58417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727835" y="4908628"/>
            <a:ext cx="266700" cy="219075"/>
          </a:xfrm>
          <a:prstGeom prst="rect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088935" y="5422393"/>
            <a:ext cx="58417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18402" y="1975848"/>
            <a:ext cx="2369325" cy="4155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母亲节的由来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57699" y="1975848"/>
            <a:ext cx="4207254" cy="514632"/>
            <a:chOff x="1070727" y="2140140"/>
            <a:chExt cx="4207254" cy="514632"/>
          </a:xfrm>
        </p:grpSpPr>
        <p:sp>
          <p:nvSpPr>
            <p:cNvPr id="10" name="圆角矩形 28"/>
            <p:cNvSpPr/>
            <p:nvPr/>
          </p:nvSpPr>
          <p:spPr>
            <a:xfrm>
              <a:off x="1070727" y="2140140"/>
              <a:ext cx="4207254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32"/>
            <p:cNvSpPr txBox="1"/>
            <p:nvPr/>
          </p:nvSpPr>
          <p:spPr>
            <a:xfrm>
              <a:off x="1070728" y="2157460"/>
              <a:ext cx="4207253" cy="47846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母亲之花</a:t>
              </a:r>
              <a:r>
                <a:rPr lang="en-US" altLang="zh-CN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——</a:t>
              </a: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康乃馨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Text Box 3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1353866" y="2552976"/>
            <a:ext cx="771175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br>
              <a:rPr lang="en-US" altLang="zh-CN" sz="1600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　　在纤细青翠的花茎上，开出鲜艳美丽的花朵，花瓣紧凑而不易凋落，叶片秀长而不易卷曲，花朵雍容富丽，姿态高雅别致，色彩绚丽娇艳，更有那诱人的浓郁香气，甜醇幽雅，使人目迷心醉，这就是在母亲节赠给母亲的鲜花</a:t>
            </a:r>
            <a:r>
              <a:rPr lang="en-US" altLang="zh-CN" sz="1600" dirty="0">
                <a:cs typeface="+mn-ea"/>
                <a:sym typeface="+mn-lt"/>
              </a:rPr>
              <a:t>————</a:t>
            </a:r>
            <a:r>
              <a:rPr lang="zh-CN" altLang="en-US" sz="1600" dirty="0">
                <a:cs typeface="+mn-ea"/>
                <a:sym typeface="+mn-lt"/>
              </a:rPr>
              <a:t>康乃馨。     １９３４年的５月，美国首次发行母亲节纪念邮票，邮票上一位慈祥的母亲，双手放在膝上，欣喜地看着前面的花瓶中一束鲜艳美丽的康乃馨。随着邮票的传播，在许多人的心目中把母亲节与康乃馨联系起来，康乃馨便成了象征母爱之花，受到人们的敬重。康乃馨与母亲节便联系在一起了。人们把思念母亲、孝敬母亲的感情，寄托于康乃馨上，康乃馨也成为了赠送母亲不可缺少的珍贵</a:t>
            </a:r>
            <a:r>
              <a:rPr lang="zh-CN" altLang="en-US" sz="1600">
                <a:cs typeface="+mn-ea"/>
                <a:sym typeface="+mn-lt"/>
              </a:rPr>
              <a:t>礼品。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598023" y="5157687"/>
            <a:ext cx="7467600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DA1F44"/>
                </a:solidFill>
                <a:cs typeface="+mn-ea"/>
                <a:sym typeface="+mn-lt"/>
              </a:rPr>
              <a:t>一枝康乃馨，一句“妈妈，您辛苦了！”</a:t>
            </a:r>
            <a:endParaRPr lang="zh-CN" altLang="en-US" b="1" dirty="0">
              <a:solidFill>
                <a:srgbClr val="DA1F44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DA1F44"/>
                </a:solidFill>
                <a:cs typeface="+mn-ea"/>
                <a:sym typeface="+mn-lt"/>
              </a:rPr>
              <a:t>请别忘了在这一天，让母亲昔日失去光泽的脸上绽开幸福的笑容！</a:t>
            </a:r>
            <a:br>
              <a:rPr lang="zh-CN" altLang="en-US" b="1" dirty="0">
                <a:solidFill>
                  <a:srgbClr val="DA1F44"/>
                </a:solidFill>
                <a:cs typeface="+mn-ea"/>
                <a:sym typeface="+mn-lt"/>
              </a:rPr>
            </a:br>
            <a:endParaRPr lang="zh-CN" altLang="en-US" b="1" dirty="0">
              <a:solidFill>
                <a:srgbClr val="DA1F44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782950" y="1975848"/>
            <a:ext cx="3622053" cy="5123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 build="p"/>
      <p:bldP spid="1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6896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39093" y="1064623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065623" y="1169398"/>
            <a:ext cx="410845" cy="405765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76468" y="1734548"/>
            <a:ext cx="229870" cy="241300"/>
          </a:xfrm>
          <a:prstGeom prst="ellipse">
            <a:avLst/>
          </a:prstGeom>
          <a:solidFill>
            <a:srgbClr val="E89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441870" y="991598"/>
            <a:ext cx="336169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E89BC0"/>
                </a:solidFill>
                <a:cs typeface="+mn-ea"/>
                <a:sym typeface="+mn-lt"/>
              </a:rPr>
              <a:t>母亲节的由来</a:t>
            </a:r>
            <a:endParaRPr lang="zh-CN" altLang="en-US" sz="32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57470" y="1770017"/>
            <a:ext cx="4207254" cy="514632"/>
            <a:chOff x="1070727" y="2140140"/>
            <a:chExt cx="4207254" cy="514632"/>
          </a:xfrm>
        </p:grpSpPr>
        <p:sp>
          <p:nvSpPr>
            <p:cNvPr id="10" name="圆角矩形 28"/>
            <p:cNvSpPr/>
            <p:nvPr/>
          </p:nvSpPr>
          <p:spPr>
            <a:xfrm>
              <a:off x="1070727" y="2140140"/>
              <a:ext cx="4207254" cy="514632"/>
            </a:xfrm>
            <a:prstGeom prst="roundRect">
              <a:avLst>
                <a:gd name="adj" fmla="val 25274"/>
              </a:avLst>
            </a:prstGeom>
            <a:solidFill>
              <a:srgbClr val="E89B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32"/>
            <p:cNvSpPr txBox="1"/>
            <p:nvPr/>
          </p:nvSpPr>
          <p:spPr>
            <a:xfrm>
              <a:off x="1070728" y="2157460"/>
              <a:ext cx="4207253" cy="478464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母亲（</a:t>
              </a:r>
              <a:r>
                <a:rPr lang="en-US" altLang="zh-CN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mother</a:t>
              </a:r>
              <a:r>
                <a:rPr lang="zh-CN" altLang="en-US" sz="2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）的诠释</a:t>
              </a:r>
              <a:endPara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矩形: 圆角 11"/>
          <p:cNvSpPr/>
          <p:nvPr/>
        </p:nvSpPr>
        <p:spPr>
          <a:xfrm>
            <a:off x="2660381" y="3135614"/>
            <a:ext cx="1426845" cy="400110"/>
          </a:xfrm>
          <a:prstGeom prst="roundRect">
            <a:avLst/>
          </a:prstGeom>
          <a:solidFill>
            <a:srgbClr val="E89B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660381" y="3868934"/>
            <a:ext cx="1426845" cy="400110"/>
          </a:xfrm>
          <a:prstGeom prst="roundRect">
            <a:avLst/>
          </a:prstGeom>
          <a:solidFill>
            <a:srgbClr val="E89B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2654030" y="4488111"/>
            <a:ext cx="1426845" cy="400110"/>
          </a:xfrm>
          <a:prstGeom prst="roundRect">
            <a:avLst/>
          </a:prstGeom>
          <a:solidFill>
            <a:srgbClr val="E89B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2654029" y="5199122"/>
            <a:ext cx="1426845" cy="400110"/>
          </a:xfrm>
          <a:prstGeom prst="roundRect">
            <a:avLst/>
          </a:prstGeom>
          <a:solidFill>
            <a:srgbClr val="E89B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2654028" y="5877174"/>
            <a:ext cx="1426845" cy="400110"/>
          </a:xfrm>
          <a:prstGeom prst="roundRect">
            <a:avLst/>
          </a:prstGeom>
          <a:solidFill>
            <a:srgbClr val="E89B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2654031" y="2479503"/>
            <a:ext cx="1426845" cy="400110"/>
          </a:xfrm>
          <a:prstGeom prst="roundRect">
            <a:avLst/>
          </a:prstGeom>
          <a:solidFill>
            <a:srgbClr val="E89B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654031" y="2479503"/>
            <a:ext cx="14557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prstClr val="white"/>
                </a:solidFill>
                <a:cs typeface="+mn-ea"/>
                <a:sym typeface="+mn-lt"/>
              </a:rPr>
              <a:t>M  ( much )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2654031" y="3165303"/>
            <a:ext cx="1676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prstClr val="white"/>
                </a:solidFill>
                <a:cs typeface="+mn-ea"/>
                <a:sym typeface="+mn-lt"/>
              </a:rPr>
              <a:t>O   ( old )</a:t>
            </a:r>
            <a:endParaRPr lang="en-US" altLang="zh-CN" sz="20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2654032" y="3927302"/>
            <a:ext cx="12894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>
                <a:solidFill>
                  <a:prstClr val="white"/>
                </a:solidFill>
                <a:cs typeface="+mn-ea"/>
                <a:sym typeface="+mn-lt"/>
              </a:rPr>
              <a:t>T  </a:t>
            </a:r>
            <a:r>
              <a:rPr lang="zh-CN" altLang="en-US" sz="2000" b="1">
                <a:solidFill>
                  <a:prstClr val="white"/>
                </a:solidFill>
                <a:cs typeface="+mn-ea"/>
                <a:sym typeface="+mn-lt"/>
              </a:rPr>
              <a:t>（</a:t>
            </a:r>
            <a:r>
              <a:rPr lang="en-US" altLang="zh-CN" sz="2000" b="1">
                <a:solidFill>
                  <a:prstClr val="white"/>
                </a:solidFill>
                <a:cs typeface="+mn-ea"/>
                <a:sym typeface="+mn-lt"/>
              </a:rPr>
              <a:t>tears</a:t>
            </a:r>
            <a:r>
              <a:rPr lang="zh-CN" altLang="en-US" sz="2000" b="1">
                <a:solidFill>
                  <a:prstClr val="white"/>
                </a:solidFill>
                <a:cs typeface="+mn-ea"/>
                <a:sym typeface="+mn-lt"/>
              </a:rPr>
              <a:t>）</a:t>
            </a:r>
            <a:endParaRPr lang="zh-CN" altLang="en-US" sz="20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2654032" y="4536902"/>
            <a:ext cx="13082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>
                <a:solidFill>
                  <a:prstClr val="white"/>
                </a:solidFill>
                <a:cs typeface="+mn-ea"/>
                <a:sym typeface="+mn-lt"/>
              </a:rPr>
              <a:t>H </a:t>
            </a:r>
            <a:r>
              <a:rPr lang="zh-CN" altLang="en-US" sz="2000" b="1">
                <a:solidFill>
                  <a:prstClr val="white"/>
                </a:solidFill>
                <a:cs typeface="+mn-ea"/>
                <a:sym typeface="+mn-lt"/>
              </a:rPr>
              <a:t>（</a:t>
            </a:r>
            <a:r>
              <a:rPr lang="en-US" altLang="zh-CN" sz="2000" b="1">
                <a:solidFill>
                  <a:prstClr val="white"/>
                </a:solidFill>
                <a:cs typeface="+mn-ea"/>
                <a:sym typeface="+mn-lt"/>
              </a:rPr>
              <a:t>heart</a:t>
            </a:r>
            <a:r>
              <a:rPr lang="zh-CN" altLang="en-US" sz="2000" b="1">
                <a:solidFill>
                  <a:prstClr val="white"/>
                </a:solidFill>
                <a:cs typeface="+mn-ea"/>
                <a:sym typeface="+mn-lt"/>
              </a:rPr>
              <a:t>）</a:t>
            </a:r>
            <a:endParaRPr lang="zh-CN" altLang="en-US" sz="20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2660381" y="5240165"/>
            <a:ext cx="18986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prstClr val="white"/>
                </a:solidFill>
                <a:cs typeface="+mn-ea"/>
                <a:sym typeface="+mn-lt"/>
              </a:rPr>
              <a:t>E </a:t>
            </a:r>
            <a:r>
              <a:rPr lang="zh-CN" altLang="en-US" sz="2000" b="1">
                <a:solidFill>
                  <a:prstClr val="white"/>
                </a:solidFill>
                <a:cs typeface="+mn-ea"/>
                <a:sym typeface="+mn-lt"/>
              </a:rPr>
              <a:t>（</a:t>
            </a:r>
            <a:r>
              <a:rPr lang="en-US" altLang="zh-CN" sz="2000" b="1">
                <a:solidFill>
                  <a:prstClr val="white"/>
                </a:solidFill>
                <a:cs typeface="+mn-ea"/>
                <a:sym typeface="+mn-lt"/>
              </a:rPr>
              <a:t>eyes</a:t>
            </a:r>
            <a:r>
              <a:rPr lang="zh-CN" altLang="en-US" sz="2000" b="1">
                <a:solidFill>
                  <a:prstClr val="white"/>
                </a:solidFill>
                <a:cs typeface="+mn-ea"/>
                <a:sym typeface="+mn-lt"/>
              </a:rPr>
              <a:t>）</a:t>
            </a:r>
            <a:endParaRPr lang="zh-CN" altLang="en-US" sz="2000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2654031" y="5908503"/>
            <a:ext cx="2438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prstClr val="white"/>
                </a:solidFill>
                <a:cs typeface="+mn-ea"/>
                <a:sym typeface="+mn-lt"/>
              </a:rPr>
              <a:t>R </a:t>
            </a:r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（</a:t>
            </a:r>
            <a:r>
              <a:rPr lang="en-US" altLang="zh-CN" sz="2000" b="1" dirty="0">
                <a:solidFill>
                  <a:prstClr val="white"/>
                </a:solidFill>
                <a:cs typeface="+mn-ea"/>
                <a:sym typeface="+mn-lt"/>
              </a:rPr>
              <a:t>right</a:t>
            </a:r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）</a:t>
            </a:r>
            <a:r>
              <a:rPr lang="zh-CN" altLang="en-US" sz="1400" b="1" dirty="0">
                <a:solidFill>
                  <a:prstClr val="white"/>
                </a:solidFill>
                <a:cs typeface="+mn-ea"/>
                <a:sym typeface="+mn-lt"/>
              </a:rPr>
              <a:t>  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4787631" y="2479503"/>
            <a:ext cx="587533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>
                <a:solidFill>
                  <a:srgbClr val="000000"/>
                </a:solidFill>
                <a:cs typeface="+mn-ea"/>
                <a:sym typeface="+mn-lt"/>
              </a:rPr>
              <a:t>妈妈给了我很多很多</a:t>
            </a:r>
            <a:endParaRPr lang="zh-CN" altLang="en-US" sz="2000">
              <a:solidFill>
                <a:srgbClr val="000000"/>
              </a:solidFill>
              <a:cs typeface="+mn-ea"/>
              <a:sym typeface="+mn-lt"/>
            </a:endParaRPr>
          </a:p>
          <a:p>
            <a:endParaRPr lang="en-US" altLang="zh-CN" sz="1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4787631" y="3152603"/>
            <a:ext cx="6019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00"/>
                </a:solidFill>
                <a:cs typeface="+mn-ea"/>
                <a:sym typeface="+mn-lt"/>
              </a:rPr>
              <a:t>妈妈为我操心</a:t>
            </a:r>
            <a:r>
              <a:rPr lang="en-US" altLang="zh-CN" sz="2000">
                <a:solidFill>
                  <a:srgbClr val="000000"/>
                </a:solidFill>
                <a:cs typeface="+mn-ea"/>
                <a:sym typeface="+mn-lt"/>
              </a:rPr>
              <a:t>,</a:t>
            </a:r>
            <a:r>
              <a:rPr lang="zh-CN" altLang="en-US" sz="2000">
                <a:solidFill>
                  <a:srgbClr val="000000"/>
                </a:solidFill>
                <a:cs typeface="+mn-ea"/>
                <a:sym typeface="+mn-lt"/>
              </a:rPr>
              <a:t>白发已爬上了您的头</a:t>
            </a:r>
            <a:endParaRPr lang="zh-CN" altLang="en-US" sz="20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4787631" y="3871740"/>
            <a:ext cx="5562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  <a:cs typeface="+mn-ea"/>
                <a:sym typeface="+mn-lt"/>
              </a:rPr>
              <a:t>您为我流过不少泪</a:t>
            </a:r>
            <a:endParaRPr lang="zh-CN" altLang="en-US" sz="20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4787631" y="4519440"/>
            <a:ext cx="4495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00"/>
                </a:solidFill>
                <a:cs typeface="+mn-ea"/>
                <a:sym typeface="+mn-lt"/>
              </a:rPr>
              <a:t>您有一颗慈祥温暖的心</a:t>
            </a:r>
            <a:endParaRPr lang="zh-CN" altLang="en-US" sz="20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4787631" y="5240165"/>
            <a:ext cx="5181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>
                <a:solidFill>
                  <a:srgbClr val="000000"/>
                </a:solidFill>
                <a:cs typeface="+mn-ea"/>
                <a:sym typeface="+mn-lt"/>
              </a:rPr>
              <a:t>您注视我的目光总是充满着爱</a:t>
            </a:r>
            <a:endParaRPr lang="zh-CN" altLang="en-US" sz="1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4787631" y="5887865"/>
            <a:ext cx="5943600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rgbClr val="000000"/>
                </a:solidFill>
                <a:cs typeface="+mn-ea"/>
                <a:sym typeface="+mn-lt"/>
              </a:rPr>
              <a:t>您从不欺骗我们，教导我们去做正确的 事情</a:t>
            </a:r>
            <a:endParaRPr lang="zh-CN" altLang="en-US" sz="2000">
              <a:solidFill>
                <a:srgbClr val="000000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endParaRPr lang="en-US" altLang="zh-CN" sz="140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787631" y="2849296"/>
            <a:ext cx="4843243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1" name="直接连接符 30"/>
          <p:cNvCxnSpPr/>
          <p:nvPr/>
        </p:nvCxnSpPr>
        <p:spPr>
          <a:xfrm>
            <a:off x="4868374" y="3565413"/>
            <a:ext cx="4843243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2" name="直接连接符 31"/>
          <p:cNvCxnSpPr/>
          <p:nvPr/>
        </p:nvCxnSpPr>
        <p:spPr>
          <a:xfrm>
            <a:off x="4911357" y="4327249"/>
            <a:ext cx="4843243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4966163" y="4888221"/>
            <a:ext cx="4843243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4" name="直接连接符 33"/>
          <p:cNvCxnSpPr/>
          <p:nvPr/>
        </p:nvCxnSpPr>
        <p:spPr>
          <a:xfrm>
            <a:off x="4975249" y="5599232"/>
            <a:ext cx="4843243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5" name="直接连接符 34"/>
          <p:cNvCxnSpPr/>
          <p:nvPr/>
        </p:nvCxnSpPr>
        <p:spPr>
          <a:xfrm>
            <a:off x="4966163" y="6277284"/>
            <a:ext cx="4843243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95600" y="-243408"/>
            <a:ext cx="6998554" cy="7622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67708" y="829702"/>
            <a:ext cx="5256584" cy="5371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47728" y="1086183"/>
            <a:ext cx="4929329" cy="4921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13390" y="1426288"/>
            <a:ext cx="4242850" cy="4234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52059" y="322974"/>
            <a:ext cx="3187957" cy="3682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00656" y="3113551"/>
            <a:ext cx="3210495" cy="35130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420532" y="1628800"/>
            <a:ext cx="1395548" cy="14002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46527" y="2982599"/>
            <a:ext cx="2441694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b="1">
                <a:solidFill>
                  <a:srgbClr val="E89BC0"/>
                </a:solidFill>
                <a:cs typeface="+mn-ea"/>
                <a:sym typeface="+mn-lt"/>
              </a:rPr>
              <a:t>02 </a:t>
            </a:r>
            <a:endParaRPr lang="en-US" altLang="zh-CN" sz="6000" b="1">
              <a:solidFill>
                <a:srgbClr val="E89BC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400" b="1">
                <a:solidFill>
                  <a:srgbClr val="E89BC0"/>
                </a:solidFill>
                <a:cs typeface="+mn-ea"/>
                <a:sym typeface="+mn-lt"/>
              </a:rPr>
              <a:t>感悟母爱</a:t>
            </a:r>
            <a:endParaRPr lang="en-US" altLang="zh-CN" sz="4400" b="1" dirty="0">
              <a:solidFill>
                <a:srgbClr val="E89BC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theme/theme1.xml><?xml version="1.0" encoding="utf-8"?>
<a:theme xmlns:a="http://schemas.openxmlformats.org/drawingml/2006/main" name="母亲节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zwep1tjv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5044</Words>
  <Application>WPS 演示</Application>
  <PresentationFormat>自定义</PresentationFormat>
  <Paragraphs>413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Calibri</vt:lpstr>
      <vt:lpstr>Times New Roman</vt:lpstr>
      <vt:lpstr>Arial Unicode MS</vt:lpstr>
      <vt:lpstr>义启小魏楷</vt:lpstr>
      <vt:lpstr>等线</vt:lpstr>
      <vt:lpstr>Arial</vt:lpstr>
      <vt:lpstr>母亲节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春晖寸草，怎能言报！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可是我们忽略了最重要的一点：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让我们学会感激</vt:lpstr>
      <vt:lpstr>放弃冷漠 ,学会感激;</vt:lpstr>
      <vt:lpstr>PowerPoint 演示文稿</vt:lpstr>
      <vt:lpstr>      我们需要心存感激，因为只有心存感激，你才会知道付出比得到更珍贵，你才可能拥有宽阔的胸怀，强烈的责任心。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母亲节</dc:title>
  <dc:creator>第一PPT</dc:creator>
  <cp:keywords>www.1ppt.com</cp:keywords>
  <dc:description>www.1ppt.com</dc:description>
  <cp:lastModifiedBy>铭</cp:lastModifiedBy>
  <cp:revision>7</cp:revision>
  <dcterms:created xsi:type="dcterms:W3CDTF">2018-02-26T03:14:00Z</dcterms:created>
  <dcterms:modified xsi:type="dcterms:W3CDTF">2022-03-10T03:36:27Z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9991BF5BDD3246E0BFC88AD84C808053</vt:lpwstr>
  </property>
</Properties>
</file>