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88" r:id="rId4"/>
    <p:sldId id="290" r:id="rId6"/>
    <p:sldId id="289" r:id="rId7"/>
    <p:sldId id="261" r:id="rId8"/>
    <p:sldId id="262" r:id="rId9"/>
    <p:sldId id="283" r:id="rId10"/>
    <p:sldId id="291" r:id="rId11"/>
    <p:sldId id="259" r:id="rId12"/>
    <p:sldId id="292" r:id="rId13"/>
    <p:sldId id="266" r:id="rId14"/>
    <p:sldId id="281" r:id="rId15"/>
    <p:sldId id="264" r:id="rId16"/>
    <p:sldId id="267" r:id="rId17"/>
    <p:sldId id="293" r:id="rId18"/>
    <p:sldId id="260" r:id="rId19"/>
    <p:sldId id="282" r:id="rId20"/>
    <p:sldId id="271" r:id="rId21"/>
    <p:sldId id="273" r:id="rId22"/>
    <p:sldId id="294" r:id="rId23"/>
    <p:sldId id="263" r:id="rId24"/>
    <p:sldId id="277" r:id="rId25"/>
    <p:sldId id="276" r:id="rId26"/>
    <p:sldId id="278" r:id="rId27"/>
    <p:sldId id="29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979C"/>
    <a:srgbClr val="BDD0E5"/>
    <a:srgbClr val="EBC2D3"/>
    <a:srgbClr val="DD8DA4"/>
    <a:srgbClr val="EF8A8F"/>
    <a:srgbClr val="CCDBEB"/>
    <a:srgbClr val="8CBFC3"/>
    <a:srgbClr val="E1A266"/>
    <a:srgbClr val="A6A8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7" autoAdjust="0"/>
    <p:restoredTop sz="95250" autoAdjust="0"/>
  </p:normalViewPr>
  <p:slideViewPr>
    <p:cSldViewPr snapToGrid="0" showGuides="1">
      <p:cViewPr>
        <p:scale>
          <a:sx n="66" d="100"/>
          <a:sy n="66" d="100"/>
        </p:scale>
        <p:origin x="-2142" y="-10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144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FABA8C-F8D5-4863-86C5-C470524FD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8B6212-36C9-421A-9F36-DD4CE1B3695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B6212-36C9-421A-9F36-DD4CE1B369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3EA43D-6006-4AFB-9237-9BC8529866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3EA43D-6006-4AFB-9237-9BC8529866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3EA43D-6006-4AFB-9237-9BC8529866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3EA43D-6006-4AFB-9237-9BC8529866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B6212-36C9-421A-9F36-DD4CE1B369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3EA43D-6006-4AFB-9237-9BC8529866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3EA43D-6006-4AFB-9237-9BC8529866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3EA43D-6006-4AFB-9237-9BC8529866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3EA43D-6006-4AFB-9237-9BC8529866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B6212-36C9-421A-9F36-DD4CE1B369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B6212-36C9-421A-9F36-DD4CE1B369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3EA43D-6006-4AFB-9237-9BC8529866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3EA43D-6006-4AFB-9237-9BC8529866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3EA43D-6006-4AFB-9237-9BC8529866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3EA43D-6006-4AFB-9237-9BC8529866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B6212-36C9-421A-9F36-DD4CE1B369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B6212-36C9-421A-9F36-DD4CE1B369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3EA43D-6006-4AFB-9237-9BC8529866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3EA43D-6006-4AFB-9237-9BC8529866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3EA43D-6006-4AFB-9237-9BC8529866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B6212-36C9-421A-9F36-DD4CE1B369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3EA43D-6006-4AFB-9237-9BC8529866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B6212-36C9-421A-9F36-DD4CE1B369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9C8E5-65CF-464E-AE2D-B80E3F70CD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A400-B815-421D-9722-8E07ACA4E1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9C8E5-65CF-464E-AE2D-B80E3F70CD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A400-B815-421D-9722-8E07ACA4E1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9C8E5-65CF-464E-AE2D-B80E3F70CD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A400-B815-421D-9722-8E07ACA4E1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9C8E5-65CF-464E-AE2D-B80E3F70CD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A400-B815-421D-9722-8E07ACA4E1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9C8E5-65CF-464E-AE2D-B80E3F70CD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A400-B815-421D-9722-8E07ACA4E1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9C8E5-65CF-464E-AE2D-B80E3F70CD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A400-B815-421D-9722-8E07ACA4E1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9C8E5-65CF-464E-AE2D-B80E3F70CD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A400-B815-421D-9722-8E07ACA4E19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777076" y="685800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9C8E5-65CF-464E-AE2D-B80E3F70CD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A400-B815-421D-9722-8E07ACA4E1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9C8E5-65CF-464E-AE2D-B80E3F70CD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A400-B815-421D-9722-8E07ACA4E1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9C8E5-65CF-464E-AE2D-B80E3F70CD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A400-B815-421D-9722-8E07ACA4E1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9C8E5-65CF-464E-AE2D-B80E3F70CD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A400-B815-421D-9722-8E07ACA4E1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E9C8E5-65CF-464E-AE2D-B80E3F70CD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0A400-B815-421D-9722-8E07ACA4E1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52975" y="552450"/>
            <a:ext cx="1893095" cy="221599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0" i="0" u="none" strike="noStrike" kern="1200" cap="none" spc="0" normalizeH="0" baseline="0" noProof="0">
                <a:ln>
                  <a:noFill/>
                </a:ln>
                <a:solidFill>
                  <a:srgbClr val="5F979C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你</a:t>
            </a:r>
            <a:endParaRPr kumimoji="0" lang="zh-CN" altLang="en-US" sz="13800" b="0" i="0" u="none" strike="noStrike" kern="1200" cap="none" spc="0" normalizeH="0" baseline="0" noProof="0">
              <a:ln>
                <a:noFill/>
              </a:ln>
              <a:solidFill>
                <a:srgbClr val="5F979C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53202" y="1676400"/>
            <a:ext cx="2566988" cy="221599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0" i="0" u="none" strike="noStrike" kern="1200" cap="none" spc="0" normalizeH="0" baseline="0" noProof="0">
                <a:ln>
                  <a:noFill/>
                </a:ln>
                <a:solidFill>
                  <a:srgbClr val="5F979C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好</a:t>
            </a:r>
            <a:endParaRPr kumimoji="0" lang="zh-CN" altLang="en-US" sz="13800" b="0" i="0" u="none" strike="noStrike" kern="1200" cap="none" spc="0" normalizeH="0" baseline="0" noProof="0">
              <a:ln>
                <a:noFill/>
              </a:ln>
              <a:solidFill>
                <a:srgbClr val="5F979C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20855" y="2989928"/>
            <a:ext cx="2181226" cy="221599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0" i="0" u="none" strike="noStrike" kern="1200" cap="none" spc="0" normalizeH="0" baseline="0" noProof="0">
                <a:ln>
                  <a:noFill/>
                </a:ln>
                <a:solidFill>
                  <a:srgbClr val="5F979C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夏</a:t>
            </a:r>
            <a:endParaRPr kumimoji="0" lang="zh-CN" altLang="en-US" sz="13800" b="0" i="0" u="none" strike="noStrike" kern="1200" cap="none" spc="0" normalizeH="0" baseline="0" noProof="0">
              <a:ln>
                <a:noFill/>
              </a:ln>
              <a:solidFill>
                <a:srgbClr val="5F979C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7507" y="3892391"/>
            <a:ext cx="1881189" cy="221599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0" i="0" u="none" strike="noStrike" kern="1200" cap="none" spc="0" normalizeH="0" baseline="0" noProof="0">
                <a:ln>
                  <a:noFill/>
                </a:ln>
                <a:solidFill>
                  <a:srgbClr val="5F979C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天</a:t>
            </a:r>
            <a:endParaRPr kumimoji="0" lang="zh-CN" altLang="en-US" sz="13800" b="0" i="0" u="none" strike="noStrike" kern="1200" cap="none" spc="0" normalizeH="0" baseline="0" noProof="0">
              <a:ln>
                <a:noFill/>
              </a:ln>
              <a:solidFill>
                <a:srgbClr val="5F979C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4412" y="552450"/>
            <a:ext cx="1893095" cy="221599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你</a:t>
            </a:r>
            <a:endParaRPr kumimoji="0" lang="zh-CN" altLang="en-US" sz="13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35355" y="1684764"/>
            <a:ext cx="2566988" cy="221599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好</a:t>
            </a:r>
            <a:endParaRPr kumimoji="0" lang="zh-CN" altLang="en-US" sz="13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92292" y="2981564"/>
            <a:ext cx="2181226" cy="221599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夏</a:t>
            </a:r>
            <a:endParaRPr kumimoji="0" lang="zh-CN" altLang="en-US" sz="13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99660" y="3866911"/>
            <a:ext cx="1881189" cy="221599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天</a:t>
            </a:r>
            <a:endParaRPr kumimoji="0" lang="zh-CN" altLang="en-US" sz="13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55623" y="1223099"/>
            <a:ext cx="15906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+mn-cs"/>
              </a:rPr>
              <a:t>SUMMER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 rot="5400000">
            <a:off x="7881055" y="4385080"/>
            <a:ext cx="2346101" cy="70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</a:t>
            </a:r>
            <a:r>
              <a:rPr kumimoji="0" lang="en-US" altLang="zh-CN" sz="700" b="0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 case, </a:t>
            </a:r>
            <a:r>
              <a:rPr kumimoji="0" lang="en-US" altLang="zh-CN" sz="7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international customs issues etc. </a:t>
            </a:r>
            <a:endParaRPr kumimoji="0" lang="en-US" altLang="zh-CN" sz="7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13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0010054" y="369349"/>
            <a:ext cx="2060973" cy="567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</a:t>
            </a:r>
            <a:r>
              <a:rPr kumimoji="0" lang="en-US" altLang="zh-CN" sz="1100" b="0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may issues 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etc. </a:t>
            </a:r>
            <a:endParaRPr kumimoji="0" lang="en-US" altLang="zh-CN" sz="11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14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3671366" y="6305550"/>
            <a:ext cx="4849269" cy="314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</a:t>
            </a: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may issues </a:t>
            </a: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etc. </a:t>
            </a:r>
            <a:endParaRPr kumimoji="0" lang="en-US" altLang="zh-CN" sz="1100" b="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15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 rot="5400000">
            <a:off x="2643334" y="1560601"/>
            <a:ext cx="2346101" cy="70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</a:t>
            </a:r>
            <a:r>
              <a:rPr kumimoji="0" lang="en-US" altLang="zh-CN" sz="700" b="0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 case, </a:t>
            </a:r>
            <a:r>
              <a:rPr kumimoji="0" lang="en-US" altLang="zh-CN" sz="7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international customs issues etc. </a:t>
            </a:r>
            <a:endParaRPr kumimoji="0" lang="en-US" altLang="zh-CN" sz="7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451551" y="1552395"/>
            <a:ext cx="231345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8CBFC3"/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OUR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8CBFC3"/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8CBFC3"/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GLOBAL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8CBFC3"/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8CBFC3"/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REACH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8CBFC3"/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Overview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grpSp>
        <p:nvGrpSpPr>
          <p:cNvPr id="2" name="组合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282907" y="-538191"/>
            <a:ext cx="12968379" cy="8797820"/>
            <a:chOff x="282907" y="-538191"/>
            <a:chExt cx="12968379" cy="8797820"/>
          </a:xfrm>
        </p:grpSpPr>
        <p:sp>
          <p:nvSpPr>
            <p:cNvPr id="28" name="任意多边形 27"/>
            <p:cNvSpPr/>
            <p:nvPr/>
          </p:nvSpPr>
          <p:spPr>
            <a:xfrm>
              <a:off x="6798900" y="0"/>
              <a:ext cx="6452386" cy="6857999"/>
            </a:xfrm>
            <a:custGeom>
              <a:avLst/>
              <a:gdLst>
                <a:gd name="connsiteX0" fmla="*/ 0 w 6452386"/>
                <a:gd name="connsiteY0" fmla="*/ 0 h 6857999"/>
                <a:gd name="connsiteX1" fmla="*/ 5528118 w 6452386"/>
                <a:gd name="connsiteY1" fmla="*/ 0 h 6857999"/>
                <a:gd name="connsiteX2" fmla="*/ 5624264 w 6452386"/>
                <a:gd name="connsiteY2" fmla="*/ 192780 h 6857999"/>
                <a:gd name="connsiteX3" fmla="*/ 5881801 w 6452386"/>
                <a:gd name="connsiteY3" fmla="*/ 792574 h 6857999"/>
                <a:gd name="connsiteX4" fmla="*/ 6063001 w 6452386"/>
                <a:gd name="connsiteY4" fmla="*/ 6408979 h 6857999"/>
                <a:gd name="connsiteX5" fmla="*/ 5904317 w 6452386"/>
                <a:gd name="connsiteY5" fmla="*/ 6857999 h 6857999"/>
                <a:gd name="connsiteX6" fmla="*/ 1122644 w 6452386"/>
                <a:gd name="connsiteY6" fmla="*/ 6857999 h 6857999"/>
                <a:gd name="connsiteX7" fmla="*/ 1126626 w 6452386"/>
                <a:gd name="connsiteY7" fmla="*/ 6854041 h 6857999"/>
                <a:gd name="connsiteX8" fmla="*/ 2011437 w 6452386"/>
                <a:gd name="connsiteY8" fmla="*/ 2282770 h 6857999"/>
                <a:gd name="connsiteX9" fmla="*/ 143419 w 6452386"/>
                <a:gd name="connsiteY9" fmla="*/ 77612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52386" h="6857999">
                  <a:moveTo>
                    <a:pt x="0" y="0"/>
                  </a:moveTo>
                  <a:lnTo>
                    <a:pt x="5528118" y="0"/>
                  </a:lnTo>
                  <a:lnTo>
                    <a:pt x="5624264" y="192780"/>
                  </a:lnTo>
                  <a:cubicBezTo>
                    <a:pt x="5717167" y="388244"/>
                    <a:pt x="5803134" y="588260"/>
                    <a:pt x="5881801" y="792574"/>
                  </a:cubicBezTo>
                  <a:cubicBezTo>
                    <a:pt x="6589801" y="2631401"/>
                    <a:pt x="6625677" y="4608542"/>
                    <a:pt x="6063001" y="6408979"/>
                  </a:cubicBezTo>
                  <a:lnTo>
                    <a:pt x="5904317" y="6857999"/>
                  </a:lnTo>
                  <a:lnTo>
                    <a:pt x="1122644" y="6857999"/>
                  </a:lnTo>
                  <a:lnTo>
                    <a:pt x="1126626" y="6854041"/>
                  </a:lnTo>
                  <a:cubicBezTo>
                    <a:pt x="2264982" y="5632729"/>
                    <a:pt x="2618312" y="3858952"/>
                    <a:pt x="2011437" y="2282770"/>
                  </a:cubicBezTo>
                  <a:cubicBezTo>
                    <a:pt x="1647312" y="1337062"/>
                    <a:pt x="979067" y="570408"/>
                    <a:pt x="143419" y="77612"/>
                  </a:cubicBezTo>
                  <a:close/>
                </a:path>
              </a:pathLst>
            </a:cu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空心弧 15"/>
            <p:cNvSpPr/>
            <p:nvPr/>
          </p:nvSpPr>
          <p:spPr>
            <a:xfrm>
              <a:off x="2810680" y="2011807"/>
              <a:ext cx="3697822" cy="3697822"/>
            </a:xfrm>
            <a:prstGeom prst="blockArc">
              <a:avLst>
                <a:gd name="adj1" fmla="val 19569663"/>
                <a:gd name="adj2" fmla="val 1170880"/>
                <a:gd name="adj3" fmla="val 9538"/>
              </a:avLst>
            </a:prstGeom>
            <a:solidFill>
              <a:srgbClr val="DD8DA4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空心弧 14"/>
            <p:cNvSpPr/>
            <p:nvPr/>
          </p:nvSpPr>
          <p:spPr>
            <a:xfrm>
              <a:off x="3037573" y="2300171"/>
              <a:ext cx="3121096" cy="3121096"/>
            </a:xfrm>
            <a:prstGeom prst="blockArc">
              <a:avLst>
                <a:gd name="adj1" fmla="val 20766500"/>
                <a:gd name="adj2" fmla="val 2376489"/>
                <a:gd name="adj3" fmla="val 5558"/>
              </a:avLst>
            </a:prstGeom>
            <a:solidFill>
              <a:srgbClr val="E1A266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空心弧 19"/>
            <p:cNvSpPr/>
            <p:nvPr/>
          </p:nvSpPr>
          <p:spPr>
            <a:xfrm>
              <a:off x="282907" y="-538191"/>
              <a:ext cx="8797820" cy="8797820"/>
            </a:xfrm>
            <a:prstGeom prst="blockArc">
              <a:avLst>
                <a:gd name="adj1" fmla="val 18689240"/>
                <a:gd name="adj2" fmla="val 4922222"/>
                <a:gd name="adj3" fmla="val 15015"/>
              </a:avLst>
            </a:prstGeom>
            <a:solidFill>
              <a:srgbClr val="8CBFC3"/>
            </a:solidFill>
            <a:ln>
              <a:noFill/>
            </a:ln>
            <a:effectLst>
              <a:outerShdw blurRad="152400" dist="114300" dir="2700000" algn="tl" rotWithShape="0">
                <a:prstClr val="black">
                  <a:alpha val="7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空心弧 18"/>
            <p:cNvSpPr/>
            <p:nvPr/>
          </p:nvSpPr>
          <p:spPr>
            <a:xfrm>
              <a:off x="1622937" y="788269"/>
              <a:ext cx="6144900" cy="6144900"/>
            </a:xfrm>
            <a:prstGeom prst="blockArc">
              <a:avLst>
                <a:gd name="adj1" fmla="val 17294528"/>
                <a:gd name="adj2" fmla="val 21175215"/>
                <a:gd name="adj3" fmla="val 13918"/>
              </a:avLst>
            </a:prstGeom>
            <a:solidFill>
              <a:srgbClr val="EF8A8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空心弧 17"/>
            <p:cNvSpPr/>
            <p:nvPr/>
          </p:nvSpPr>
          <p:spPr>
            <a:xfrm>
              <a:off x="2464748" y="1634127"/>
              <a:ext cx="4453182" cy="4453182"/>
            </a:xfrm>
            <a:prstGeom prst="blockArc">
              <a:avLst>
                <a:gd name="adj1" fmla="val 18219600"/>
                <a:gd name="adj2" fmla="val 541274"/>
                <a:gd name="adj3" fmla="val 9212"/>
              </a:avLst>
            </a:prstGeom>
            <a:solidFill>
              <a:srgbClr val="8CBFC3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448641" y="4264858"/>
            <a:ext cx="3577649" cy="1667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 postal services, international customs issues etc. </a:t>
            </a:r>
            <a:endParaRPr kumimoji="0" lang="en-US" altLang="zh-CN" sz="14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cxnSp>
        <p:nvCxnSpPr>
          <p:cNvPr id="10" name="直接连接符 9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1586132" y="3992331"/>
            <a:ext cx="706902" cy="0"/>
          </a:xfrm>
          <a:prstGeom prst="line">
            <a:avLst/>
          </a:prstGeom>
          <a:ln w="762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7d195523061f1c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e7d195523061f1c074694c8bbf98be7b1e4b015d796375963FD28840057458461C7CA0DAD340D15583DEDFC2E3241C4F392EF3A8B4D067B40CF4F149DD7E51F346B0CAB1BCCF6DB2480C67273C6C9E4C33AF3046B1F7F7F0B2A51923447FF2D765CC750011ADC7600C66A8DE278F4F3BF652A6F92B038DDCE276C32D205890E810956E7BBEF46205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9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圆角矩形 375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8524442" y="1929796"/>
            <a:ext cx="2777793" cy="1886857"/>
          </a:xfrm>
          <a:prstGeom prst="roundRect">
            <a:avLst>
              <a:gd name="adj" fmla="val 6667"/>
            </a:avLst>
          </a:prstGeom>
          <a:solidFill>
            <a:srgbClr val="5F97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422401" y="1704795"/>
            <a:ext cx="43777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OUR RESULTS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Overview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8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422400" y="3368842"/>
            <a:ext cx="391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 postal services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cxnSp>
        <p:nvCxnSpPr>
          <p:cNvPr id="9" name="直接连接符 8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1556982" y="3048000"/>
            <a:ext cx="706902" cy="0"/>
          </a:xfrm>
          <a:prstGeom prst="line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0" y="4991100"/>
            <a:ext cx="3048000" cy="1866900"/>
          </a:xfrm>
          <a:prstGeom prst="rect">
            <a:avLst/>
          </a:prstGeom>
          <a:solidFill>
            <a:srgbClr val="DD8D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3048000" y="4991100"/>
            <a:ext cx="3048000" cy="1866900"/>
          </a:xfrm>
          <a:prstGeom prst="rect">
            <a:avLst/>
          </a:prstGeom>
          <a:solidFill>
            <a:srgbClr val="EBC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6096000" y="4991100"/>
            <a:ext cx="3048000" cy="1866900"/>
          </a:xfrm>
          <a:prstGeom prst="rect">
            <a:avLst/>
          </a:prstGeom>
          <a:solidFill>
            <a:srgbClr val="5F97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9144000" y="4991100"/>
            <a:ext cx="3048000" cy="1866900"/>
          </a:xfrm>
          <a:prstGeom prst="rect">
            <a:avLst/>
          </a:prstGeom>
          <a:solidFill>
            <a:srgbClr val="EF8A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01" name="组合 40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3048000" y="4457700"/>
            <a:ext cx="6096000" cy="2400300"/>
            <a:chOff x="3048000" y="4457700"/>
            <a:chExt cx="6096000" cy="240030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3048000" y="4457700"/>
              <a:ext cx="0" cy="24003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087533" y="4457700"/>
              <a:ext cx="0" cy="24003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144000" y="4457700"/>
              <a:ext cx="0" cy="240030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311373" y="5453138"/>
            <a:ext cx="243372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Semibold" panose="020B0702040204020203" pitchFamily="34" charset="0"/>
              </a:rPr>
              <a:t>Contact text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Semibold" panose="020B07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 postal services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22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3342439" y="5453138"/>
            <a:ext cx="243372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Semibold" panose="020B0702040204020203" pitchFamily="34" charset="0"/>
              </a:rPr>
              <a:t>Contact text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Semibold" panose="020B07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 postal services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24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6381971" y="5453138"/>
            <a:ext cx="243372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Semibold" panose="020B0702040204020203" pitchFamily="34" charset="0"/>
              </a:rPr>
              <a:t>Contact text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Semibold" panose="020B07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 postal services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25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9429971" y="5453138"/>
            <a:ext cx="243372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Semibold" panose="020B0702040204020203" pitchFamily="34" charset="0"/>
              </a:rPr>
              <a:t>Contact text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Semibold" panose="020B07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 postal services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grpSp>
        <p:nvGrpSpPr>
          <p:cNvPr id="26" name="组合 25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362174" y="5159284"/>
            <a:ext cx="341562" cy="344656"/>
            <a:chOff x="5624719" y="4742326"/>
            <a:chExt cx="258096" cy="260434"/>
          </a:xfrm>
        </p:grpSpPr>
        <p:sp>
          <p:nvSpPr>
            <p:cNvPr id="27" name="Freeform 266"/>
            <p:cNvSpPr/>
            <p:nvPr/>
          </p:nvSpPr>
          <p:spPr bwMode="auto">
            <a:xfrm>
              <a:off x="5624719" y="4742326"/>
              <a:ext cx="258096" cy="260434"/>
            </a:xfrm>
            <a:custGeom>
              <a:avLst/>
              <a:gdLst>
                <a:gd name="T0" fmla="*/ 115 w 140"/>
                <a:gd name="T1" fmla="*/ 116 h 141"/>
                <a:gd name="T2" fmla="*/ 25 w 140"/>
                <a:gd name="T3" fmla="*/ 116 h 141"/>
                <a:gd name="T4" fmla="*/ 25 w 140"/>
                <a:gd name="T5" fmla="*/ 25 h 141"/>
                <a:gd name="T6" fmla="*/ 115 w 140"/>
                <a:gd name="T7" fmla="*/ 25 h 141"/>
                <a:gd name="T8" fmla="*/ 115 w 140"/>
                <a:gd name="T9" fmla="*/ 1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1">
                  <a:moveTo>
                    <a:pt x="115" y="116"/>
                  </a:moveTo>
                  <a:cubicBezTo>
                    <a:pt x="90" y="141"/>
                    <a:pt x="50" y="141"/>
                    <a:pt x="25" y="116"/>
                  </a:cubicBezTo>
                  <a:cubicBezTo>
                    <a:pt x="0" y="91"/>
                    <a:pt x="0" y="50"/>
                    <a:pt x="25" y="25"/>
                  </a:cubicBezTo>
                  <a:cubicBezTo>
                    <a:pt x="50" y="0"/>
                    <a:pt x="90" y="0"/>
                    <a:pt x="115" y="25"/>
                  </a:cubicBezTo>
                  <a:cubicBezTo>
                    <a:pt x="140" y="50"/>
                    <a:pt x="140" y="91"/>
                    <a:pt x="115" y="116"/>
                  </a:cubicBez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" name="Freeform 267"/>
            <p:cNvSpPr/>
            <p:nvPr/>
          </p:nvSpPr>
          <p:spPr bwMode="auto">
            <a:xfrm>
              <a:off x="5754156" y="4755582"/>
              <a:ext cx="82653" cy="200394"/>
            </a:xfrm>
            <a:custGeom>
              <a:avLst/>
              <a:gdLst>
                <a:gd name="T0" fmla="*/ 0 w 106"/>
                <a:gd name="T1" fmla="*/ 0 h 257"/>
                <a:gd name="T2" fmla="*/ 0 w 106"/>
                <a:gd name="T3" fmla="*/ 151 h 257"/>
                <a:gd name="T4" fmla="*/ 106 w 106"/>
                <a:gd name="T5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257">
                  <a:moveTo>
                    <a:pt x="0" y="0"/>
                  </a:moveTo>
                  <a:lnTo>
                    <a:pt x="0" y="151"/>
                  </a:lnTo>
                  <a:lnTo>
                    <a:pt x="106" y="257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" name="Line 268"/>
            <p:cNvSpPr>
              <a:spLocks noChangeShapeType="1"/>
            </p:cNvSpPr>
            <p:nvPr/>
          </p:nvSpPr>
          <p:spPr bwMode="auto">
            <a:xfrm flipV="1">
              <a:off x="5754156" y="4788331"/>
              <a:ext cx="82653" cy="84992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" name="Line 269"/>
            <p:cNvSpPr>
              <a:spLocks noChangeShapeType="1"/>
            </p:cNvSpPr>
            <p:nvPr/>
          </p:nvSpPr>
          <p:spPr bwMode="auto">
            <a:xfrm flipV="1">
              <a:off x="5783787" y="4825759"/>
              <a:ext cx="75636" cy="7719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" name="Line 270"/>
            <p:cNvSpPr>
              <a:spLocks noChangeShapeType="1"/>
            </p:cNvSpPr>
            <p:nvPr/>
          </p:nvSpPr>
          <p:spPr bwMode="auto">
            <a:xfrm flipV="1">
              <a:off x="5812638" y="4873323"/>
              <a:ext cx="59261" cy="5926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" name="Line 271"/>
            <p:cNvSpPr>
              <a:spLocks noChangeShapeType="1"/>
            </p:cNvSpPr>
            <p:nvPr/>
          </p:nvSpPr>
          <p:spPr bwMode="auto">
            <a:xfrm flipV="1">
              <a:off x="5754156" y="4764939"/>
              <a:ext cx="47565" cy="49124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3" name="Freeform 307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>
            <a:spLocks noChangeAspect="1" noEditPoints="1"/>
          </p:cNvSpPr>
          <p:nvPr/>
        </p:nvSpPr>
        <p:spPr bwMode="auto">
          <a:xfrm>
            <a:off x="3446112" y="5176827"/>
            <a:ext cx="379674" cy="345842"/>
          </a:xfrm>
          <a:custGeom>
            <a:avLst/>
            <a:gdLst>
              <a:gd name="T0" fmla="*/ 72 w 128"/>
              <a:gd name="T1" fmla="*/ 103 h 117"/>
              <a:gd name="T2" fmla="*/ 128 w 128"/>
              <a:gd name="T3" fmla="*/ 84 h 117"/>
              <a:gd name="T4" fmla="*/ 91 w 128"/>
              <a:gd name="T5" fmla="*/ 0 h 117"/>
              <a:gd name="T6" fmla="*/ 53 w 128"/>
              <a:gd name="T7" fmla="*/ 45 h 117"/>
              <a:gd name="T8" fmla="*/ 0 w 128"/>
              <a:gd name="T9" fmla="*/ 64 h 117"/>
              <a:gd name="T10" fmla="*/ 37 w 128"/>
              <a:gd name="T11" fmla="*/ 117 h 117"/>
              <a:gd name="T12" fmla="*/ 91 w 128"/>
              <a:gd name="T13" fmla="*/ 98 h 117"/>
              <a:gd name="T14" fmla="*/ 74 w 128"/>
              <a:gd name="T15" fmla="*/ 87 h 117"/>
              <a:gd name="T16" fmla="*/ 120 w 128"/>
              <a:gd name="T17" fmla="*/ 81 h 117"/>
              <a:gd name="T18" fmla="*/ 120 w 128"/>
              <a:gd name="T19" fmla="*/ 71 h 117"/>
              <a:gd name="T20" fmla="*/ 74 w 128"/>
              <a:gd name="T21" fmla="*/ 80 h 117"/>
              <a:gd name="T22" fmla="*/ 91 w 128"/>
              <a:gd name="T23" fmla="*/ 74 h 117"/>
              <a:gd name="T24" fmla="*/ 120 w 128"/>
              <a:gd name="T25" fmla="*/ 71 h 117"/>
              <a:gd name="T26" fmla="*/ 91 w 128"/>
              <a:gd name="T27" fmla="*/ 67 h 117"/>
              <a:gd name="T28" fmla="*/ 74 w 128"/>
              <a:gd name="T29" fmla="*/ 64 h 117"/>
              <a:gd name="T30" fmla="*/ 91 w 128"/>
              <a:gd name="T31" fmla="*/ 58 h 117"/>
              <a:gd name="T32" fmla="*/ 120 w 128"/>
              <a:gd name="T33" fmla="*/ 55 h 117"/>
              <a:gd name="T34" fmla="*/ 91 w 128"/>
              <a:gd name="T35" fmla="*/ 51 h 117"/>
              <a:gd name="T36" fmla="*/ 61 w 128"/>
              <a:gd name="T37" fmla="*/ 34 h 117"/>
              <a:gd name="T38" fmla="*/ 120 w 128"/>
              <a:gd name="T39" fmla="*/ 34 h 117"/>
              <a:gd name="T40" fmla="*/ 63 w 128"/>
              <a:gd name="T41" fmla="*/ 17 h 117"/>
              <a:gd name="T42" fmla="*/ 120 w 128"/>
              <a:gd name="T43" fmla="*/ 21 h 117"/>
              <a:gd name="T44" fmla="*/ 91 w 128"/>
              <a:gd name="T45" fmla="*/ 36 h 117"/>
              <a:gd name="T46" fmla="*/ 63 w 128"/>
              <a:gd name="T47" fmla="*/ 17 h 117"/>
              <a:gd name="T48" fmla="*/ 23 w 128"/>
              <a:gd name="T49" fmla="*/ 52 h 117"/>
              <a:gd name="T50" fmla="*/ 56 w 128"/>
              <a:gd name="T51" fmla="*/ 53 h 117"/>
              <a:gd name="T52" fmla="*/ 67 w 128"/>
              <a:gd name="T53" fmla="*/ 64 h 117"/>
              <a:gd name="T54" fmla="*/ 12 w 128"/>
              <a:gd name="T55" fmla="*/ 72 h 117"/>
              <a:gd name="T56" fmla="*/ 8 w 128"/>
              <a:gd name="T57" fmla="*/ 77 h 117"/>
              <a:gd name="T58" fmla="*/ 67 w 128"/>
              <a:gd name="T59" fmla="*/ 76 h 117"/>
              <a:gd name="T60" fmla="*/ 37 w 128"/>
              <a:gd name="T61" fmla="*/ 94 h 117"/>
              <a:gd name="T62" fmla="*/ 8 w 128"/>
              <a:gd name="T63" fmla="*/ 77 h 117"/>
              <a:gd name="T64" fmla="*/ 37 w 128"/>
              <a:gd name="T65" fmla="*/ 101 h 117"/>
              <a:gd name="T66" fmla="*/ 67 w 128"/>
              <a:gd name="T67" fmla="*/ 98 h 117"/>
              <a:gd name="T68" fmla="*/ 8 w 128"/>
              <a:gd name="T69" fmla="*/ 96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17">
                <a:moveTo>
                  <a:pt x="37" y="117"/>
                </a:moveTo>
                <a:cubicBezTo>
                  <a:pt x="54" y="117"/>
                  <a:pt x="67" y="111"/>
                  <a:pt x="72" y="103"/>
                </a:cubicBezTo>
                <a:cubicBezTo>
                  <a:pt x="78" y="105"/>
                  <a:pt x="84" y="106"/>
                  <a:pt x="91" y="106"/>
                </a:cubicBezTo>
                <a:cubicBezTo>
                  <a:pt x="112" y="106"/>
                  <a:pt x="128" y="96"/>
                  <a:pt x="128" y="84"/>
                </a:cubicBezTo>
                <a:cubicBezTo>
                  <a:pt x="128" y="21"/>
                  <a:pt x="128" y="21"/>
                  <a:pt x="128" y="21"/>
                </a:cubicBezTo>
                <a:cubicBezTo>
                  <a:pt x="128" y="9"/>
                  <a:pt x="112" y="0"/>
                  <a:pt x="91" y="0"/>
                </a:cubicBezTo>
                <a:cubicBezTo>
                  <a:pt x="70" y="0"/>
                  <a:pt x="53" y="9"/>
                  <a:pt x="53" y="21"/>
                </a:cubicBezTo>
                <a:cubicBezTo>
                  <a:pt x="53" y="45"/>
                  <a:pt x="53" y="45"/>
                  <a:pt x="53" y="45"/>
                </a:cubicBezTo>
                <a:cubicBezTo>
                  <a:pt x="48" y="43"/>
                  <a:pt x="43" y="43"/>
                  <a:pt x="37" y="43"/>
                </a:cubicBezTo>
                <a:cubicBezTo>
                  <a:pt x="16" y="43"/>
                  <a:pt x="0" y="52"/>
                  <a:pt x="0" y="64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8"/>
                  <a:pt x="16" y="117"/>
                  <a:pt x="37" y="117"/>
                </a:cubicBezTo>
                <a:close/>
                <a:moveTo>
                  <a:pt x="120" y="84"/>
                </a:moveTo>
                <a:cubicBezTo>
                  <a:pt x="120" y="91"/>
                  <a:pt x="108" y="98"/>
                  <a:pt x="91" y="98"/>
                </a:cubicBezTo>
                <a:cubicBezTo>
                  <a:pt x="85" y="98"/>
                  <a:pt x="79" y="97"/>
                  <a:pt x="74" y="95"/>
                </a:cubicBezTo>
                <a:cubicBezTo>
                  <a:pt x="74" y="87"/>
                  <a:pt x="74" y="87"/>
                  <a:pt x="74" y="87"/>
                </a:cubicBezTo>
                <a:cubicBezTo>
                  <a:pt x="79" y="89"/>
                  <a:pt x="85" y="89"/>
                  <a:pt x="91" y="89"/>
                </a:cubicBezTo>
                <a:cubicBezTo>
                  <a:pt x="103" y="89"/>
                  <a:pt x="114" y="86"/>
                  <a:pt x="120" y="81"/>
                </a:cubicBezTo>
                <a:lnTo>
                  <a:pt x="120" y="84"/>
                </a:lnTo>
                <a:close/>
                <a:moveTo>
                  <a:pt x="120" y="71"/>
                </a:moveTo>
                <a:cubicBezTo>
                  <a:pt x="117" y="77"/>
                  <a:pt x="106" y="83"/>
                  <a:pt x="91" y="83"/>
                </a:cubicBezTo>
                <a:cubicBezTo>
                  <a:pt x="85" y="83"/>
                  <a:pt x="79" y="82"/>
                  <a:pt x="74" y="80"/>
                </a:cubicBezTo>
                <a:cubicBezTo>
                  <a:pt x="74" y="71"/>
                  <a:pt x="74" y="71"/>
                  <a:pt x="74" y="71"/>
                </a:cubicBezTo>
                <a:cubicBezTo>
                  <a:pt x="79" y="73"/>
                  <a:pt x="85" y="74"/>
                  <a:pt x="91" y="74"/>
                </a:cubicBezTo>
                <a:cubicBezTo>
                  <a:pt x="103" y="74"/>
                  <a:pt x="114" y="70"/>
                  <a:pt x="120" y="65"/>
                </a:cubicBezTo>
                <a:lnTo>
                  <a:pt x="120" y="71"/>
                </a:lnTo>
                <a:close/>
                <a:moveTo>
                  <a:pt x="120" y="55"/>
                </a:moveTo>
                <a:cubicBezTo>
                  <a:pt x="117" y="61"/>
                  <a:pt x="106" y="67"/>
                  <a:pt x="91" y="67"/>
                </a:cubicBezTo>
                <a:cubicBezTo>
                  <a:pt x="85" y="67"/>
                  <a:pt x="79" y="66"/>
                  <a:pt x="74" y="65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1"/>
                  <a:pt x="72" y="57"/>
                  <a:pt x="69" y="54"/>
                </a:cubicBezTo>
                <a:cubicBezTo>
                  <a:pt x="75" y="57"/>
                  <a:pt x="83" y="58"/>
                  <a:pt x="91" y="58"/>
                </a:cubicBezTo>
                <a:cubicBezTo>
                  <a:pt x="103" y="58"/>
                  <a:pt x="114" y="55"/>
                  <a:pt x="120" y="50"/>
                </a:cubicBezTo>
                <a:lnTo>
                  <a:pt x="120" y="55"/>
                </a:lnTo>
                <a:close/>
                <a:moveTo>
                  <a:pt x="120" y="40"/>
                </a:moveTo>
                <a:cubicBezTo>
                  <a:pt x="117" y="46"/>
                  <a:pt x="106" y="51"/>
                  <a:pt x="91" y="51"/>
                </a:cubicBezTo>
                <a:cubicBezTo>
                  <a:pt x="75" y="51"/>
                  <a:pt x="64" y="46"/>
                  <a:pt x="61" y="40"/>
                </a:cubicBezTo>
                <a:cubicBezTo>
                  <a:pt x="61" y="34"/>
                  <a:pt x="61" y="34"/>
                  <a:pt x="61" y="34"/>
                </a:cubicBezTo>
                <a:cubicBezTo>
                  <a:pt x="68" y="39"/>
                  <a:pt x="78" y="42"/>
                  <a:pt x="91" y="42"/>
                </a:cubicBezTo>
                <a:cubicBezTo>
                  <a:pt x="103" y="42"/>
                  <a:pt x="114" y="39"/>
                  <a:pt x="120" y="34"/>
                </a:cubicBezTo>
                <a:lnTo>
                  <a:pt x="120" y="40"/>
                </a:lnTo>
                <a:close/>
                <a:moveTo>
                  <a:pt x="63" y="17"/>
                </a:moveTo>
                <a:cubicBezTo>
                  <a:pt x="66" y="12"/>
                  <a:pt x="77" y="8"/>
                  <a:pt x="91" y="8"/>
                </a:cubicBezTo>
                <a:cubicBezTo>
                  <a:pt x="108" y="8"/>
                  <a:pt x="120" y="15"/>
                  <a:pt x="120" y="21"/>
                </a:cubicBezTo>
                <a:cubicBezTo>
                  <a:pt x="120" y="28"/>
                  <a:pt x="113" y="31"/>
                  <a:pt x="107" y="33"/>
                </a:cubicBezTo>
                <a:cubicBezTo>
                  <a:pt x="103" y="35"/>
                  <a:pt x="97" y="36"/>
                  <a:pt x="91" y="36"/>
                </a:cubicBezTo>
                <a:cubicBezTo>
                  <a:pt x="79" y="36"/>
                  <a:pt x="69" y="32"/>
                  <a:pt x="64" y="28"/>
                </a:cubicBezTo>
                <a:cubicBezTo>
                  <a:pt x="61" y="25"/>
                  <a:pt x="60" y="21"/>
                  <a:pt x="63" y="17"/>
                </a:cubicBezTo>
                <a:close/>
                <a:moveTo>
                  <a:pt x="9" y="60"/>
                </a:moveTo>
                <a:cubicBezTo>
                  <a:pt x="11" y="57"/>
                  <a:pt x="16" y="54"/>
                  <a:pt x="23" y="52"/>
                </a:cubicBezTo>
                <a:cubicBezTo>
                  <a:pt x="27" y="51"/>
                  <a:pt x="32" y="50"/>
                  <a:pt x="37" y="50"/>
                </a:cubicBezTo>
                <a:cubicBezTo>
                  <a:pt x="43" y="50"/>
                  <a:pt x="50" y="51"/>
                  <a:pt x="56" y="53"/>
                </a:cubicBezTo>
                <a:cubicBezTo>
                  <a:pt x="59" y="54"/>
                  <a:pt x="62" y="56"/>
                  <a:pt x="64" y="58"/>
                </a:cubicBezTo>
                <a:cubicBezTo>
                  <a:pt x="66" y="60"/>
                  <a:pt x="67" y="62"/>
                  <a:pt x="67" y="64"/>
                </a:cubicBezTo>
                <a:cubicBezTo>
                  <a:pt x="67" y="71"/>
                  <a:pt x="55" y="79"/>
                  <a:pt x="37" y="79"/>
                </a:cubicBezTo>
                <a:cubicBezTo>
                  <a:pt x="26" y="79"/>
                  <a:pt x="17" y="76"/>
                  <a:pt x="12" y="72"/>
                </a:cubicBezTo>
                <a:cubicBezTo>
                  <a:pt x="8" y="69"/>
                  <a:pt x="6" y="64"/>
                  <a:pt x="9" y="60"/>
                </a:cubicBezTo>
                <a:close/>
                <a:moveTo>
                  <a:pt x="8" y="77"/>
                </a:moveTo>
                <a:cubicBezTo>
                  <a:pt x="14" y="82"/>
                  <a:pt x="25" y="85"/>
                  <a:pt x="37" y="85"/>
                </a:cubicBezTo>
                <a:cubicBezTo>
                  <a:pt x="50" y="85"/>
                  <a:pt x="61" y="82"/>
                  <a:pt x="67" y="76"/>
                </a:cubicBezTo>
                <a:cubicBezTo>
                  <a:pt x="67" y="80"/>
                  <a:pt x="67" y="80"/>
                  <a:pt x="67" y="80"/>
                </a:cubicBezTo>
                <a:cubicBezTo>
                  <a:pt x="67" y="87"/>
                  <a:pt x="55" y="94"/>
                  <a:pt x="37" y="94"/>
                </a:cubicBezTo>
                <a:cubicBezTo>
                  <a:pt x="22" y="94"/>
                  <a:pt x="10" y="89"/>
                  <a:pt x="8" y="83"/>
                </a:cubicBezTo>
                <a:lnTo>
                  <a:pt x="8" y="77"/>
                </a:lnTo>
                <a:close/>
                <a:moveTo>
                  <a:pt x="8" y="92"/>
                </a:moveTo>
                <a:cubicBezTo>
                  <a:pt x="14" y="98"/>
                  <a:pt x="25" y="101"/>
                  <a:pt x="37" y="101"/>
                </a:cubicBezTo>
                <a:cubicBezTo>
                  <a:pt x="50" y="101"/>
                  <a:pt x="61" y="97"/>
                  <a:pt x="67" y="92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98"/>
                  <a:pt x="61" y="109"/>
                  <a:pt x="37" y="109"/>
                </a:cubicBezTo>
                <a:cubicBezTo>
                  <a:pt x="20" y="110"/>
                  <a:pt x="8" y="102"/>
                  <a:pt x="8" y="96"/>
                </a:cubicBezTo>
                <a:lnTo>
                  <a:pt x="8" y="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4" name="组合 33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>
            <a:grpSpLocks noChangeAspect="1"/>
          </p:cNvGrpSpPr>
          <p:nvPr/>
        </p:nvGrpSpPr>
        <p:grpSpPr>
          <a:xfrm>
            <a:off x="6490550" y="5183824"/>
            <a:ext cx="374768" cy="295576"/>
            <a:chOff x="-6859588" y="5781675"/>
            <a:chExt cx="533400" cy="420688"/>
          </a:xfrm>
          <a:solidFill>
            <a:schemeClr val="bg1"/>
          </a:solidFill>
        </p:grpSpPr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-6859588" y="5781675"/>
              <a:ext cx="533400" cy="420688"/>
            </a:xfrm>
            <a:custGeom>
              <a:avLst/>
              <a:gdLst>
                <a:gd name="T0" fmla="*/ 142 w 142"/>
                <a:gd name="T1" fmla="*/ 105 h 112"/>
                <a:gd name="T2" fmla="*/ 142 w 142"/>
                <a:gd name="T3" fmla="*/ 6 h 112"/>
                <a:gd name="T4" fmla="*/ 136 w 142"/>
                <a:gd name="T5" fmla="*/ 0 h 112"/>
                <a:gd name="T6" fmla="*/ 6 w 142"/>
                <a:gd name="T7" fmla="*/ 0 h 112"/>
                <a:gd name="T8" fmla="*/ 0 w 142"/>
                <a:gd name="T9" fmla="*/ 6 h 112"/>
                <a:gd name="T10" fmla="*/ 0 w 142"/>
                <a:gd name="T11" fmla="*/ 105 h 112"/>
                <a:gd name="T12" fmla="*/ 6 w 142"/>
                <a:gd name="T13" fmla="*/ 112 h 112"/>
                <a:gd name="T14" fmla="*/ 136 w 142"/>
                <a:gd name="T15" fmla="*/ 112 h 112"/>
                <a:gd name="T16" fmla="*/ 142 w 142"/>
                <a:gd name="T17" fmla="*/ 105 h 112"/>
                <a:gd name="T18" fmla="*/ 135 w 142"/>
                <a:gd name="T19" fmla="*/ 104 h 112"/>
                <a:gd name="T20" fmla="*/ 7 w 142"/>
                <a:gd name="T21" fmla="*/ 104 h 112"/>
                <a:gd name="T22" fmla="*/ 7 w 142"/>
                <a:gd name="T23" fmla="*/ 8 h 112"/>
                <a:gd name="T24" fmla="*/ 135 w 142"/>
                <a:gd name="T25" fmla="*/ 8 h 112"/>
                <a:gd name="T26" fmla="*/ 135 w 142"/>
                <a:gd name="T27" fmla="*/ 10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12">
                  <a:moveTo>
                    <a:pt x="142" y="105"/>
                  </a:moveTo>
                  <a:cubicBezTo>
                    <a:pt x="142" y="6"/>
                    <a:pt x="142" y="6"/>
                    <a:pt x="142" y="6"/>
                  </a:cubicBezTo>
                  <a:cubicBezTo>
                    <a:pt x="142" y="3"/>
                    <a:pt x="139" y="0"/>
                    <a:pt x="13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9"/>
                    <a:pt x="2" y="112"/>
                    <a:pt x="6" y="112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9" y="112"/>
                    <a:pt x="142" y="109"/>
                    <a:pt x="142" y="105"/>
                  </a:cubicBezTo>
                  <a:close/>
                  <a:moveTo>
                    <a:pt x="135" y="104"/>
                  </a:moveTo>
                  <a:cubicBezTo>
                    <a:pt x="7" y="104"/>
                    <a:pt x="7" y="104"/>
                    <a:pt x="7" y="104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35" y="8"/>
                    <a:pt x="135" y="8"/>
                    <a:pt x="135" y="8"/>
                  </a:cubicBezTo>
                  <a:lnTo>
                    <a:pt x="13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Rectangle 34"/>
            <p:cNvSpPr>
              <a:spLocks noChangeArrowheads="1"/>
            </p:cNvSpPr>
            <p:nvPr/>
          </p:nvSpPr>
          <p:spPr bwMode="auto">
            <a:xfrm>
              <a:off x="-6810375" y="5853112"/>
              <a:ext cx="1746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-6810375" y="5894387"/>
              <a:ext cx="1746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-6769100" y="5853112"/>
              <a:ext cx="1746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" name="Rectangle 37"/>
            <p:cNvSpPr>
              <a:spLocks noChangeArrowheads="1"/>
            </p:cNvSpPr>
            <p:nvPr/>
          </p:nvSpPr>
          <p:spPr bwMode="auto">
            <a:xfrm>
              <a:off x="-6792913" y="5872162"/>
              <a:ext cx="23813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-6792913" y="5834062"/>
              <a:ext cx="2381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-6810375" y="5932487"/>
              <a:ext cx="1746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" name="Rectangle 40"/>
            <p:cNvSpPr>
              <a:spLocks noChangeArrowheads="1"/>
            </p:cNvSpPr>
            <p:nvPr/>
          </p:nvSpPr>
          <p:spPr bwMode="auto">
            <a:xfrm>
              <a:off x="-6792913" y="5913437"/>
              <a:ext cx="2381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-6810375" y="5973762"/>
              <a:ext cx="1746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-6792913" y="5951537"/>
              <a:ext cx="23813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5" name="Rectangle 43"/>
            <p:cNvSpPr>
              <a:spLocks noChangeArrowheads="1"/>
            </p:cNvSpPr>
            <p:nvPr/>
          </p:nvSpPr>
          <p:spPr bwMode="auto">
            <a:xfrm>
              <a:off x="-6810375" y="6011862"/>
              <a:ext cx="17463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Rectangle 44"/>
            <p:cNvSpPr>
              <a:spLocks noChangeArrowheads="1"/>
            </p:cNvSpPr>
            <p:nvPr/>
          </p:nvSpPr>
          <p:spPr bwMode="auto">
            <a:xfrm>
              <a:off x="-6792913" y="5992812"/>
              <a:ext cx="2381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" name="Rectangle 45"/>
            <p:cNvSpPr>
              <a:spLocks noChangeArrowheads="1"/>
            </p:cNvSpPr>
            <p:nvPr/>
          </p:nvSpPr>
          <p:spPr bwMode="auto">
            <a:xfrm>
              <a:off x="-6810375" y="6053137"/>
              <a:ext cx="17463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" name="Rectangle 46"/>
            <p:cNvSpPr>
              <a:spLocks noChangeArrowheads="1"/>
            </p:cNvSpPr>
            <p:nvPr/>
          </p:nvSpPr>
          <p:spPr bwMode="auto">
            <a:xfrm>
              <a:off x="-6792913" y="6029325"/>
              <a:ext cx="23813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" name="Rectangle 47"/>
            <p:cNvSpPr>
              <a:spLocks noChangeArrowheads="1"/>
            </p:cNvSpPr>
            <p:nvPr/>
          </p:nvSpPr>
          <p:spPr bwMode="auto">
            <a:xfrm>
              <a:off x="-6810375" y="6089650"/>
              <a:ext cx="1746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" name="Rectangle 48"/>
            <p:cNvSpPr>
              <a:spLocks noChangeArrowheads="1"/>
            </p:cNvSpPr>
            <p:nvPr/>
          </p:nvSpPr>
          <p:spPr bwMode="auto">
            <a:xfrm>
              <a:off x="-6792913" y="6070600"/>
              <a:ext cx="2381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" name="Rectangle 49"/>
            <p:cNvSpPr>
              <a:spLocks noChangeArrowheads="1"/>
            </p:cNvSpPr>
            <p:nvPr/>
          </p:nvSpPr>
          <p:spPr bwMode="auto">
            <a:xfrm>
              <a:off x="-6810375" y="6130925"/>
              <a:ext cx="1746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-6792913" y="6108700"/>
              <a:ext cx="23813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-6477000" y="5834062"/>
              <a:ext cx="222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4" name="Rectangle 52"/>
            <p:cNvSpPr>
              <a:spLocks noChangeArrowheads="1"/>
            </p:cNvSpPr>
            <p:nvPr/>
          </p:nvSpPr>
          <p:spPr bwMode="auto">
            <a:xfrm>
              <a:off x="-6454775" y="5853112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-6435725" y="5834062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-6515100" y="5834062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7" name="Rectangle 55"/>
            <p:cNvSpPr>
              <a:spLocks noChangeArrowheads="1"/>
            </p:cNvSpPr>
            <p:nvPr/>
          </p:nvSpPr>
          <p:spPr bwMode="auto">
            <a:xfrm>
              <a:off x="-6496050" y="5853112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8" name="Rectangle 56"/>
            <p:cNvSpPr>
              <a:spLocks noChangeArrowheads="1"/>
            </p:cNvSpPr>
            <p:nvPr/>
          </p:nvSpPr>
          <p:spPr bwMode="auto">
            <a:xfrm>
              <a:off x="-6556375" y="5834062"/>
              <a:ext cx="222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9" name="Rectangle 57"/>
            <p:cNvSpPr>
              <a:spLocks noChangeArrowheads="1"/>
            </p:cNvSpPr>
            <p:nvPr/>
          </p:nvSpPr>
          <p:spPr bwMode="auto">
            <a:xfrm>
              <a:off x="-6534150" y="5853112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0" name="Rectangle 58"/>
            <p:cNvSpPr>
              <a:spLocks noChangeArrowheads="1"/>
            </p:cNvSpPr>
            <p:nvPr/>
          </p:nvSpPr>
          <p:spPr bwMode="auto">
            <a:xfrm>
              <a:off x="-6592888" y="5834062"/>
              <a:ext cx="1746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" name="Rectangle 59"/>
            <p:cNvSpPr>
              <a:spLocks noChangeArrowheads="1"/>
            </p:cNvSpPr>
            <p:nvPr/>
          </p:nvSpPr>
          <p:spPr bwMode="auto">
            <a:xfrm>
              <a:off x="-6575425" y="5853112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" name="Rectangle 60"/>
            <p:cNvSpPr>
              <a:spLocks noChangeArrowheads="1"/>
            </p:cNvSpPr>
            <p:nvPr/>
          </p:nvSpPr>
          <p:spPr bwMode="auto">
            <a:xfrm>
              <a:off x="-6634163" y="5834062"/>
              <a:ext cx="222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" name="Rectangle 61"/>
            <p:cNvSpPr>
              <a:spLocks noChangeArrowheads="1"/>
            </p:cNvSpPr>
            <p:nvPr/>
          </p:nvSpPr>
          <p:spPr bwMode="auto">
            <a:xfrm>
              <a:off x="-6611938" y="5853112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-6672263" y="5834062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-6653213" y="5853112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6" name="Rectangle 64"/>
            <p:cNvSpPr>
              <a:spLocks noChangeArrowheads="1"/>
            </p:cNvSpPr>
            <p:nvPr/>
          </p:nvSpPr>
          <p:spPr bwMode="auto">
            <a:xfrm>
              <a:off x="-6713538" y="5834062"/>
              <a:ext cx="222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7" name="Rectangle 65"/>
            <p:cNvSpPr>
              <a:spLocks noChangeArrowheads="1"/>
            </p:cNvSpPr>
            <p:nvPr/>
          </p:nvSpPr>
          <p:spPr bwMode="auto">
            <a:xfrm>
              <a:off x="-6691313" y="5853112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8" name="Rectangle 66"/>
            <p:cNvSpPr>
              <a:spLocks noChangeArrowheads="1"/>
            </p:cNvSpPr>
            <p:nvPr/>
          </p:nvSpPr>
          <p:spPr bwMode="auto">
            <a:xfrm>
              <a:off x="-6751638" y="5834062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9" name="Rectangle 67"/>
            <p:cNvSpPr>
              <a:spLocks noChangeArrowheads="1"/>
            </p:cNvSpPr>
            <p:nvPr/>
          </p:nvSpPr>
          <p:spPr bwMode="auto">
            <a:xfrm>
              <a:off x="-6732588" y="5853112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0" name="Rectangle 68"/>
            <p:cNvSpPr>
              <a:spLocks noChangeArrowheads="1"/>
            </p:cNvSpPr>
            <p:nvPr/>
          </p:nvSpPr>
          <p:spPr bwMode="auto">
            <a:xfrm>
              <a:off x="-6397625" y="6108700"/>
              <a:ext cx="22225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" name="Rectangle 69"/>
            <p:cNvSpPr>
              <a:spLocks noChangeArrowheads="1"/>
            </p:cNvSpPr>
            <p:nvPr/>
          </p:nvSpPr>
          <p:spPr bwMode="auto">
            <a:xfrm>
              <a:off x="-6397625" y="6070600"/>
              <a:ext cx="222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" name="Rectangle 70"/>
            <p:cNvSpPr>
              <a:spLocks noChangeArrowheads="1"/>
            </p:cNvSpPr>
            <p:nvPr/>
          </p:nvSpPr>
          <p:spPr bwMode="auto">
            <a:xfrm>
              <a:off x="-6416675" y="6130925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3" name="Rectangle 71"/>
            <p:cNvSpPr>
              <a:spLocks noChangeArrowheads="1"/>
            </p:cNvSpPr>
            <p:nvPr/>
          </p:nvSpPr>
          <p:spPr bwMode="auto">
            <a:xfrm>
              <a:off x="-6416675" y="6089650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4" name="Rectangle 72"/>
            <p:cNvSpPr>
              <a:spLocks noChangeArrowheads="1"/>
            </p:cNvSpPr>
            <p:nvPr/>
          </p:nvSpPr>
          <p:spPr bwMode="auto">
            <a:xfrm>
              <a:off x="-6435725" y="6108700"/>
              <a:ext cx="19050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5" name="Rectangle 73"/>
            <p:cNvSpPr>
              <a:spLocks noChangeArrowheads="1"/>
            </p:cNvSpPr>
            <p:nvPr/>
          </p:nvSpPr>
          <p:spPr bwMode="auto">
            <a:xfrm>
              <a:off x="-6397625" y="6029325"/>
              <a:ext cx="2222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-6416675" y="6053137"/>
              <a:ext cx="19050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-6397625" y="5992812"/>
              <a:ext cx="222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8" name="Rectangle 76"/>
            <p:cNvSpPr>
              <a:spLocks noChangeArrowheads="1"/>
            </p:cNvSpPr>
            <p:nvPr/>
          </p:nvSpPr>
          <p:spPr bwMode="auto">
            <a:xfrm>
              <a:off x="-6416675" y="6011862"/>
              <a:ext cx="19050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-6397625" y="5951537"/>
              <a:ext cx="22225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0" name="Rectangle 78"/>
            <p:cNvSpPr>
              <a:spLocks noChangeArrowheads="1"/>
            </p:cNvSpPr>
            <p:nvPr/>
          </p:nvSpPr>
          <p:spPr bwMode="auto">
            <a:xfrm>
              <a:off x="-6416675" y="5973762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" name="Rectangle 79"/>
            <p:cNvSpPr>
              <a:spLocks noChangeArrowheads="1"/>
            </p:cNvSpPr>
            <p:nvPr/>
          </p:nvSpPr>
          <p:spPr bwMode="auto">
            <a:xfrm>
              <a:off x="-6397625" y="5913437"/>
              <a:ext cx="222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" name="Rectangle 80"/>
            <p:cNvSpPr>
              <a:spLocks noChangeArrowheads="1"/>
            </p:cNvSpPr>
            <p:nvPr/>
          </p:nvSpPr>
          <p:spPr bwMode="auto">
            <a:xfrm>
              <a:off x="-6416675" y="5932487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3" name="Rectangle 81"/>
            <p:cNvSpPr>
              <a:spLocks noChangeArrowheads="1"/>
            </p:cNvSpPr>
            <p:nvPr/>
          </p:nvSpPr>
          <p:spPr bwMode="auto">
            <a:xfrm>
              <a:off x="-6397625" y="5872162"/>
              <a:ext cx="22225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4" name="Rectangle 82"/>
            <p:cNvSpPr>
              <a:spLocks noChangeArrowheads="1"/>
            </p:cNvSpPr>
            <p:nvPr/>
          </p:nvSpPr>
          <p:spPr bwMode="auto">
            <a:xfrm>
              <a:off x="-6416675" y="5894387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5" name="Rectangle 83"/>
            <p:cNvSpPr>
              <a:spLocks noChangeArrowheads="1"/>
            </p:cNvSpPr>
            <p:nvPr/>
          </p:nvSpPr>
          <p:spPr bwMode="auto">
            <a:xfrm>
              <a:off x="-6397625" y="5834062"/>
              <a:ext cx="222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6" name="Rectangle 84"/>
            <p:cNvSpPr>
              <a:spLocks noChangeArrowheads="1"/>
            </p:cNvSpPr>
            <p:nvPr/>
          </p:nvSpPr>
          <p:spPr bwMode="auto">
            <a:xfrm>
              <a:off x="-6416675" y="5853112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7" name="Rectangle 85"/>
            <p:cNvSpPr>
              <a:spLocks noChangeArrowheads="1"/>
            </p:cNvSpPr>
            <p:nvPr/>
          </p:nvSpPr>
          <p:spPr bwMode="auto">
            <a:xfrm>
              <a:off x="-6732588" y="6130925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-6751638" y="6108700"/>
              <a:ext cx="19050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-6769100" y="6130925"/>
              <a:ext cx="1746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0" name="Rectangle 88"/>
            <p:cNvSpPr>
              <a:spLocks noChangeArrowheads="1"/>
            </p:cNvSpPr>
            <p:nvPr/>
          </p:nvSpPr>
          <p:spPr bwMode="auto">
            <a:xfrm>
              <a:off x="-6691313" y="6130925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1" name="Rectangle 89"/>
            <p:cNvSpPr>
              <a:spLocks noChangeArrowheads="1"/>
            </p:cNvSpPr>
            <p:nvPr/>
          </p:nvSpPr>
          <p:spPr bwMode="auto">
            <a:xfrm>
              <a:off x="-6713538" y="6108700"/>
              <a:ext cx="22225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" name="Rectangle 90"/>
            <p:cNvSpPr>
              <a:spLocks noChangeArrowheads="1"/>
            </p:cNvSpPr>
            <p:nvPr/>
          </p:nvSpPr>
          <p:spPr bwMode="auto">
            <a:xfrm>
              <a:off x="-6653213" y="6130925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3" name="Rectangle 91"/>
            <p:cNvSpPr>
              <a:spLocks noChangeArrowheads="1"/>
            </p:cNvSpPr>
            <p:nvPr/>
          </p:nvSpPr>
          <p:spPr bwMode="auto">
            <a:xfrm>
              <a:off x="-6672263" y="6108700"/>
              <a:ext cx="19050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4" name="Rectangle 92"/>
            <p:cNvSpPr>
              <a:spLocks noChangeArrowheads="1"/>
            </p:cNvSpPr>
            <p:nvPr/>
          </p:nvSpPr>
          <p:spPr bwMode="auto">
            <a:xfrm>
              <a:off x="-6611938" y="6130925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5" name="Rectangle 93"/>
            <p:cNvSpPr>
              <a:spLocks noChangeArrowheads="1"/>
            </p:cNvSpPr>
            <p:nvPr/>
          </p:nvSpPr>
          <p:spPr bwMode="auto">
            <a:xfrm>
              <a:off x="-6634163" y="6108700"/>
              <a:ext cx="22225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6" name="Rectangle 94"/>
            <p:cNvSpPr>
              <a:spLocks noChangeArrowheads="1"/>
            </p:cNvSpPr>
            <p:nvPr/>
          </p:nvSpPr>
          <p:spPr bwMode="auto">
            <a:xfrm>
              <a:off x="-6575425" y="6130925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7" name="Rectangle 95"/>
            <p:cNvSpPr>
              <a:spLocks noChangeArrowheads="1"/>
            </p:cNvSpPr>
            <p:nvPr/>
          </p:nvSpPr>
          <p:spPr bwMode="auto">
            <a:xfrm>
              <a:off x="-6592888" y="6108700"/>
              <a:ext cx="17463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8" name="Rectangle 96"/>
            <p:cNvSpPr>
              <a:spLocks noChangeArrowheads="1"/>
            </p:cNvSpPr>
            <p:nvPr/>
          </p:nvSpPr>
          <p:spPr bwMode="auto">
            <a:xfrm>
              <a:off x="-6534150" y="6130925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9" name="Rectangle 97"/>
            <p:cNvSpPr>
              <a:spLocks noChangeArrowheads="1"/>
            </p:cNvSpPr>
            <p:nvPr/>
          </p:nvSpPr>
          <p:spPr bwMode="auto">
            <a:xfrm>
              <a:off x="-6556375" y="6108700"/>
              <a:ext cx="22225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-6496050" y="6130925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-6515100" y="6108700"/>
              <a:ext cx="19050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" name="Rectangle 100"/>
            <p:cNvSpPr>
              <a:spLocks noChangeArrowheads="1"/>
            </p:cNvSpPr>
            <p:nvPr/>
          </p:nvSpPr>
          <p:spPr bwMode="auto">
            <a:xfrm>
              <a:off x="-6454775" y="6130925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3" name="Rectangle 101"/>
            <p:cNvSpPr>
              <a:spLocks noChangeArrowheads="1"/>
            </p:cNvSpPr>
            <p:nvPr/>
          </p:nvSpPr>
          <p:spPr bwMode="auto">
            <a:xfrm>
              <a:off x="-6477000" y="6108700"/>
              <a:ext cx="22225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4" name="Rectangle 102"/>
            <p:cNvSpPr>
              <a:spLocks noChangeArrowheads="1"/>
            </p:cNvSpPr>
            <p:nvPr/>
          </p:nvSpPr>
          <p:spPr bwMode="auto">
            <a:xfrm>
              <a:off x="-6672263" y="5905500"/>
              <a:ext cx="157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5" name="Freeform 103"/>
            <p:cNvSpPr/>
            <p:nvPr/>
          </p:nvSpPr>
          <p:spPr bwMode="auto">
            <a:xfrm>
              <a:off x="-6496050" y="5924550"/>
              <a:ext cx="41275" cy="30163"/>
            </a:xfrm>
            <a:custGeom>
              <a:avLst/>
              <a:gdLst>
                <a:gd name="T0" fmla="*/ 0 w 26"/>
                <a:gd name="T1" fmla="*/ 0 h 19"/>
                <a:gd name="T2" fmla="*/ 0 w 26"/>
                <a:gd name="T3" fmla="*/ 19 h 19"/>
                <a:gd name="T4" fmla="*/ 26 w 26"/>
                <a:gd name="T5" fmla="*/ 19 h 19"/>
                <a:gd name="T6" fmla="*/ 14 w 26"/>
                <a:gd name="T7" fmla="*/ 10 h 19"/>
                <a:gd name="T8" fmla="*/ 26 w 26"/>
                <a:gd name="T9" fmla="*/ 0 h 19"/>
                <a:gd name="T10" fmla="*/ 0 w 26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9">
                  <a:moveTo>
                    <a:pt x="0" y="0"/>
                  </a:moveTo>
                  <a:lnTo>
                    <a:pt x="0" y="19"/>
                  </a:lnTo>
                  <a:lnTo>
                    <a:pt x="26" y="19"/>
                  </a:lnTo>
                  <a:lnTo>
                    <a:pt x="14" y="10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6" name="Freeform 104"/>
            <p:cNvSpPr/>
            <p:nvPr/>
          </p:nvSpPr>
          <p:spPr bwMode="auto">
            <a:xfrm>
              <a:off x="-6732588" y="5924550"/>
              <a:ext cx="41275" cy="3016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0 h 19"/>
                <a:gd name="T4" fmla="*/ 0 w 26"/>
                <a:gd name="T5" fmla="*/ 0 h 19"/>
                <a:gd name="T6" fmla="*/ 12 w 26"/>
                <a:gd name="T7" fmla="*/ 10 h 19"/>
                <a:gd name="T8" fmla="*/ 0 w 26"/>
                <a:gd name="T9" fmla="*/ 19 h 19"/>
                <a:gd name="T10" fmla="*/ 26 w 26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12" y="10"/>
                  </a:lnTo>
                  <a:lnTo>
                    <a:pt x="0" y="19"/>
                  </a:lnTo>
                  <a:lnTo>
                    <a:pt x="2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7" name="Rectangle 105"/>
            <p:cNvSpPr>
              <a:spLocks noChangeArrowheads="1"/>
            </p:cNvSpPr>
            <p:nvPr/>
          </p:nvSpPr>
          <p:spPr bwMode="auto">
            <a:xfrm>
              <a:off x="-6669088" y="5981700"/>
              <a:ext cx="2698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8" name="Rectangle 106"/>
            <p:cNvSpPr>
              <a:spLocks noChangeArrowheads="1"/>
            </p:cNvSpPr>
            <p:nvPr/>
          </p:nvSpPr>
          <p:spPr bwMode="auto">
            <a:xfrm>
              <a:off x="-6743700" y="5981700"/>
              <a:ext cx="60325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9" name="Rectangle 107"/>
            <p:cNvSpPr>
              <a:spLocks noChangeArrowheads="1"/>
            </p:cNvSpPr>
            <p:nvPr/>
          </p:nvSpPr>
          <p:spPr bwMode="auto">
            <a:xfrm>
              <a:off x="-6545263" y="5981700"/>
              <a:ext cx="6508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0" name="Rectangle 108"/>
            <p:cNvSpPr>
              <a:spLocks noChangeArrowheads="1"/>
            </p:cNvSpPr>
            <p:nvPr/>
          </p:nvSpPr>
          <p:spPr bwMode="auto">
            <a:xfrm>
              <a:off x="-6465888" y="5981700"/>
              <a:ext cx="22225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1" name="Rectangle 109"/>
            <p:cNvSpPr>
              <a:spLocks noChangeArrowheads="1"/>
            </p:cNvSpPr>
            <p:nvPr/>
          </p:nvSpPr>
          <p:spPr bwMode="auto">
            <a:xfrm>
              <a:off x="-6627813" y="5981700"/>
              <a:ext cx="7143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-6694488" y="6018212"/>
              <a:ext cx="52388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-6743700" y="6018212"/>
              <a:ext cx="33338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4" name="Rectangle 112"/>
            <p:cNvSpPr>
              <a:spLocks noChangeArrowheads="1"/>
            </p:cNvSpPr>
            <p:nvPr/>
          </p:nvSpPr>
          <p:spPr bwMode="auto">
            <a:xfrm>
              <a:off x="-6627813" y="6018212"/>
              <a:ext cx="23813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5" name="Rectangle 113"/>
            <p:cNvSpPr>
              <a:spLocks noChangeArrowheads="1"/>
            </p:cNvSpPr>
            <p:nvPr/>
          </p:nvSpPr>
          <p:spPr bwMode="auto">
            <a:xfrm>
              <a:off x="-6589713" y="6018212"/>
              <a:ext cx="68263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6" name="Rectangle 114"/>
            <p:cNvSpPr>
              <a:spLocks noChangeArrowheads="1"/>
            </p:cNvSpPr>
            <p:nvPr/>
          </p:nvSpPr>
          <p:spPr bwMode="auto">
            <a:xfrm>
              <a:off x="-6507163" y="6018212"/>
              <a:ext cx="63500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7" name="Rectangle 115"/>
            <p:cNvSpPr>
              <a:spLocks noChangeArrowheads="1"/>
            </p:cNvSpPr>
            <p:nvPr/>
          </p:nvSpPr>
          <p:spPr bwMode="auto">
            <a:xfrm>
              <a:off x="-6492875" y="6056312"/>
              <a:ext cx="49213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8" name="Rectangle 116"/>
            <p:cNvSpPr>
              <a:spLocks noChangeArrowheads="1"/>
            </p:cNvSpPr>
            <p:nvPr/>
          </p:nvSpPr>
          <p:spPr bwMode="auto">
            <a:xfrm>
              <a:off x="-6611938" y="6056312"/>
              <a:ext cx="55563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9" name="Rectangle 117"/>
            <p:cNvSpPr>
              <a:spLocks noChangeArrowheads="1"/>
            </p:cNvSpPr>
            <p:nvPr/>
          </p:nvSpPr>
          <p:spPr bwMode="auto">
            <a:xfrm>
              <a:off x="-6743700" y="6056312"/>
              <a:ext cx="68263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0" name="Rectangle 118"/>
            <p:cNvSpPr>
              <a:spLocks noChangeArrowheads="1"/>
            </p:cNvSpPr>
            <p:nvPr/>
          </p:nvSpPr>
          <p:spPr bwMode="auto">
            <a:xfrm>
              <a:off x="-6540500" y="6056312"/>
              <a:ext cx="3333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1" name="Rectangle 119"/>
            <p:cNvSpPr>
              <a:spLocks noChangeArrowheads="1"/>
            </p:cNvSpPr>
            <p:nvPr/>
          </p:nvSpPr>
          <p:spPr bwMode="auto">
            <a:xfrm>
              <a:off x="-6661150" y="6056312"/>
              <a:ext cx="3333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2" name="组合 12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>
            <a:grpSpLocks noChangeAspect="1"/>
          </p:cNvGrpSpPr>
          <p:nvPr/>
        </p:nvGrpSpPr>
        <p:grpSpPr>
          <a:xfrm>
            <a:off x="9520859" y="5140572"/>
            <a:ext cx="328883" cy="338828"/>
            <a:chOff x="8078751" y="6033741"/>
            <a:chExt cx="226099" cy="232935"/>
          </a:xfrm>
        </p:grpSpPr>
        <p:sp>
          <p:nvSpPr>
            <p:cNvPr id="123" name="Freeform 156"/>
            <p:cNvSpPr/>
            <p:nvPr/>
          </p:nvSpPr>
          <p:spPr bwMode="auto">
            <a:xfrm>
              <a:off x="8118300" y="6033741"/>
              <a:ext cx="186550" cy="221736"/>
            </a:xfrm>
            <a:custGeom>
              <a:avLst/>
              <a:gdLst>
                <a:gd name="T0" fmla="*/ 0 w 106"/>
                <a:gd name="T1" fmla="*/ 74 h 126"/>
                <a:gd name="T2" fmla="*/ 0 w 106"/>
                <a:gd name="T3" fmla="*/ 121 h 126"/>
                <a:gd name="T4" fmla="*/ 22 w 106"/>
                <a:gd name="T5" fmla="*/ 121 h 126"/>
                <a:gd name="T6" fmla="*/ 59 w 106"/>
                <a:gd name="T7" fmla="*/ 126 h 126"/>
                <a:gd name="T8" fmla="*/ 95 w 106"/>
                <a:gd name="T9" fmla="*/ 118 h 126"/>
                <a:gd name="T10" fmla="*/ 92 w 106"/>
                <a:gd name="T11" fmla="*/ 107 h 126"/>
                <a:gd name="T12" fmla="*/ 102 w 106"/>
                <a:gd name="T13" fmla="*/ 97 h 126"/>
                <a:gd name="T14" fmla="*/ 98 w 106"/>
                <a:gd name="T15" fmla="*/ 88 h 126"/>
                <a:gd name="T16" fmla="*/ 106 w 106"/>
                <a:gd name="T17" fmla="*/ 78 h 126"/>
                <a:gd name="T18" fmla="*/ 100 w 106"/>
                <a:gd name="T19" fmla="*/ 68 h 126"/>
                <a:gd name="T20" fmla="*/ 106 w 106"/>
                <a:gd name="T21" fmla="*/ 58 h 126"/>
                <a:gd name="T22" fmla="*/ 97 w 106"/>
                <a:gd name="T23" fmla="*/ 48 h 126"/>
                <a:gd name="T24" fmla="*/ 66 w 106"/>
                <a:gd name="T25" fmla="*/ 48 h 126"/>
                <a:gd name="T26" fmla="*/ 63 w 106"/>
                <a:gd name="T27" fmla="*/ 37 h 126"/>
                <a:gd name="T28" fmla="*/ 69 w 106"/>
                <a:gd name="T29" fmla="*/ 16 h 126"/>
                <a:gd name="T30" fmla="*/ 59 w 106"/>
                <a:gd name="T31" fmla="*/ 0 h 126"/>
                <a:gd name="T32" fmla="*/ 55 w 106"/>
                <a:gd name="T33" fmla="*/ 5 h 126"/>
                <a:gd name="T34" fmla="*/ 42 w 106"/>
                <a:gd name="T35" fmla="*/ 30 h 126"/>
                <a:gd name="T36" fmla="*/ 21 w 106"/>
                <a:gd name="T37" fmla="*/ 60 h 126"/>
                <a:gd name="T38" fmla="*/ 0 w 106"/>
                <a:gd name="T39" fmla="*/ 73 h 126"/>
                <a:gd name="T40" fmla="*/ 0 w 106"/>
                <a:gd name="T41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6" h="126">
                  <a:moveTo>
                    <a:pt x="0" y="74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16" y="121"/>
                    <a:pt x="22" y="121"/>
                  </a:cubicBezTo>
                  <a:cubicBezTo>
                    <a:pt x="28" y="121"/>
                    <a:pt x="35" y="126"/>
                    <a:pt x="59" y="126"/>
                  </a:cubicBezTo>
                  <a:cubicBezTo>
                    <a:pt x="83" y="126"/>
                    <a:pt x="94" y="123"/>
                    <a:pt x="95" y="118"/>
                  </a:cubicBezTo>
                  <a:cubicBezTo>
                    <a:pt x="95" y="112"/>
                    <a:pt x="94" y="110"/>
                    <a:pt x="92" y="107"/>
                  </a:cubicBezTo>
                  <a:cubicBezTo>
                    <a:pt x="92" y="107"/>
                    <a:pt x="102" y="105"/>
                    <a:pt x="102" y="97"/>
                  </a:cubicBezTo>
                  <a:cubicBezTo>
                    <a:pt x="102" y="90"/>
                    <a:pt x="98" y="88"/>
                    <a:pt x="98" y="88"/>
                  </a:cubicBezTo>
                  <a:cubicBezTo>
                    <a:pt x="98" y="88"/>
                    <a:pt x="106" y="85"/>
                    <a:pt x="106" y="78"/>
                  </a:cubicBezTo>
                  <a:cubicBezTo>
                    <a:pt x="106" y="70"/>
                    <a:pt x="100" y="68"/>
                    <a:pt x="100" y="68"/>
                  </a:cubicBezTo>
                  <a:cubicBezTo>
                    <a:pt x="100" y="68"/>
                    <a:pt x="106" y="67"/>
                    <a:pt x="106" y="58"/>
                  </a:cubicBezTo>
                  <a:cubicBezTo>
                    <a:pt x="106" y="49"/>
                    <a:pt x="97" y="48"/>
                    <a:pt x="97" y="48"/>
                  </a:cubicBezTo>
                  <a:cubicBezTo>
                    <a:pt x="97" y="48"/>
                    <a:pt x="70" y="48"/>
                    <a:pt x="66" y="48"/>
                  </a:cubicBezTo>
                  <a:cubicBezTo>
                    <a:pt x="62" y="48"/>
                    <a:pt x="60" y="44"/>
                    <a:pt x="63" y="37"/>
                  </a:cubicBezTo>
                  <a:cubicBezTo>
                    <a:pt x="66" y="31"/>
                    <a:pt x="69" y="23"/>
                    <a:pt x="69" y="16"/>
                  </a:cubicBezTo>
                  <a:cubicBezTo>
                    <a:pt x="69" y="10"/>
                    <a:pt x="66" y="0"/>
                    <a:pt x="59" y="0"/>
                  </a:cubicBezTo>
                  <a:cubicBezTo>
                    <a:pt x="56" y="0"/>
                    <a:pt x="56" y="2"/>
                    <a:pt x="55" y="5"/>
                  </a:cubicBezTo>
                  <a:cubicBezTo>
                    <a:pt x="54" y="9"/>
                    <a:pt x="50" y="20"/>
                    <a:pt x="42" y="30"/>
                  </a:cubicBezTo>
                  <a:cubicBezTo>
                    <a:pt x="34" y="41"/>
                    <a:pt x="29" y="47"/>
                    <a:pt x="21" y="60"/>
                  </a:cubicBezTo>
                  <a:cubicBezTo>
                    <a:pt x="13" y="72"/>
                    <a:pt x="5" y="73"/>
                    <a:pt x="0" y="73"/>
                  </a:cubicBezTo>
                  <a:lnTo>
                    <a:pt x="0" y="74"/>
                  </a:ln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4" name="Rectangle 157"/>
            <p:cNvSpPr>
              <a:spLocks noChangeArrowheads="1"/>
            </p:cNvSpPr>
            <p:nvPr/>
          </p:nvSpPr>
          <p:spPr bwMode="auto">
            <a:xfrm>
              <a:off x="8078751" y="6144236"/>
              <a:ext cx="39549" cy="122440"/>
            </a:xfrm>
            <a:prstGeom prst="rect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75" name="圆角矩形 374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7013264" y="1929796"/>
            <a:ext cx="2777793" cy="1886857"/>
          </a:xfrm>
          <a:prstGeom prst="roundRect">
            <a:avLst>
              <a:gd name="adj" fmla="val 6667"/>
            </a:avLst>
          </a:prstGeom>
          <a:solidFill>
            <a:srgbClr val="BDD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4" name="圆角矩形 373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5502085" y="1929796"/>
            <a:ext cx="2777793" cy="1886857"/>
          </a:xfrm>
          <a:prstGeom prst="roundRect">
            <a:avLst>
              <a:gd name="adj" fmla="val 6667"/>
            </a:avLst>
          </a:prstGeom>
          <a:solidFill>
            <a:srgbClr val="8CBFC3"/>
          </a:solidFill>
          <a:ln>
            <a:noFill/>
          </a:ln>
          <a:effectLst>
            <a:outerShdw blurRad="342900" dist="279400" algn="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381" name="直接连接符 38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5943600" y="2304959"/>
            <a:ext cx="19278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3" name="椭圆 382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6833947" y="2204855"/>
            <a:ext cx="200208" cy="20020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5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384" name="直接连接符 383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8279878" y="2304959"/>
            <a:ext cx="12985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7" name="椭圆 386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8802635" y="2204855"/>
            <a:ext cx="200208" cy="20020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5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388" name="直接连接符 387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9791057" y="2304959"/>
            <a:ext cx="12985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" name="椭圆 388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10313814" y="2204855"/>
            <a:ext cx="200208" cy="20020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" dist="25400" dir="2700000" algn="tl" rotWithShape="0">
              <a:prstClr val="black">
                <a:alpha val="5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391" name="直接连接符 39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5943600" y="3368751"/>
            <a:ext cx="192786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2" name="直接连接符 39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8281292" y="3368751"/>
            <a:ext cx="126833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4" name="直接连接符 393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9791057" y="3368751"/>
            <a:ext cx="126833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5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5943599" y="2298645"/>
            <a:ext cx="1927861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Semibold" panose="020B0702040204020203" pitchFamily="34" charset="0"/>
              </a:rPr>
              <a:t>Contact text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Semibold" panose="020B07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that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 issues arise, i.e. 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396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8249304" y="2354526"/>
            <a:ext cx="151117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Semibold" panose="020B0702040204020203" pitchFamily="34" charset="0"/>
              </a:rPr>
              <a:t>Contact text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Semibold" panose="020B07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398" name="矩形 397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6897543" y="3264098"/>
            <a:ext cx="1056701" cy="377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" panose="020B0502040204020203" pitchFamily="34" charset="0"/>
              </a:rPr>
              <a:t>Contact text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" panose="020B0502040204020203" pitchFamily="34" charset="0"/>
            </a:endParaRPr>
          </a:p>
        </p:txBody>
      </p:sp>
      <p:sp>
        <p:nvSpPr>
          <p:cNvPr id="3" name="e7d195523061f1c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e7d195523061f1c074694c8bbf98be7b1e4b015d796375963FD28840057458461C7CA0DAD340D15583DEDFC2E3241C4F392EF3A8B4D067B40CF4F149DD7E51F346B0CAB1BCCF6DB2480C67273C6C9E4C33AF3046B1F7F7F0B2A51923447FF2D765CC750011ADC7600C66A8DE278F4F3BF652A6F92B038DDCE276C32D205890E810956E7BBEF46205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9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9879834" y="2412249"/>
            <a:ext cx="151117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Semibold" panose="020B0702040204020203" pitchFamily="34" charset="0"/>
              </a:rPr>
              <a:t>Contact text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Semibold" panose="020B07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3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decel="100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3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decel="10000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decel="10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750"/>
                                            <p:tgtEl>
                                              <p:spTgt spid="3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3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3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repeatCount="2000" accel="50000" decel="50000" autoRev="1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1.11022E-16 -1.11111E-6 L -0.04701 -1.11111E-6 " pathEditMode="relative" rAng="0" ptsTypes="AA">
                                          <p:cBhvr>
                                            <p:cTn id="89" dur="2000" spd="-100000" fill="hold"/>
                                            <p:tgtEl>
                                              <p:spTgt spid="3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5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repeatCount="2000" accel="50000" decel="50000" autoRev="1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1.66667E-6 -1.11111E-6 L 0.03099 -1.11111E-6 " pathEditMode="relative" rAng="0" ptsTypes="AA">
                                          <p:cBhvr>
                                            <p:cTn id="91" dur="2000" spd="-100000" fill="hold"/>
                                            <p:tgtEl>
                                              <p:spTgt spid="3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4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repeatCount="2000" accel="50000" decel="50000" autoRev="1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3.33333E-6 -1.11111E-6 L -0.03438 -1.11111E-6 " pathEditMode="relative" rAng="0" ptsTypes="AA">
                                          <p:cBhvr>
                                            <p:cTn id="93" dur="2000" spd="-100000" fill="hold"/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1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3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3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3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6" grpId="0" animBg="1"/>
          <p:bldP spid="7" grpId="0"/>
          <p:bldP spid="8" grpId="0"/>
          <p:bldP spid="21" grpId="0"/>
          <p:bldP spid="22" grpId="0"/>
          <p:bldP spid="24" grpId="0"/>
          <p:bldP spid="25" grpId="0"/>
          <p:bldP spid="33" grpId="0" animBg="1"/>
          <p:bldP spid="375" grpId="0" animBg="1"/>
          <p:bldP spid="374" grpId="0" animBg="1"/>
          <p:bldP spid="383" grpId="0" animBg="1"/>
          <p:bldP spid="383" grpId="1" animBg="1"/>
          <p:bldP spid="387" grpId="0" animBg="1"/>
          <p:bldP spid="387" grpId="1" animBg="1"/>
          <p:bldP spid="389" grpId="0" animBg="1"/>
          <p:bldP spid="389" grpId="1" animBg="1"/>
          <p:bldP spid="395" grpId="0"/>
          <p:bldP spid="396" grpId="0"/>
          <p:bldP spid="398" grpId="0"/>
          <p:bldP spid="13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3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decel="100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3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decel="10000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decel="10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750"/>
                                            <p:tgtEl>
                                              <p:spTgt spid="3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750"/>
                                            <p:tgtEl>
                                              <p:spTgt spid="3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3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repeatCount="2000" accel="50000" decel="50000" autoRev="1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1.11022E-16 -1.11111E-6 L -0.04701 -1.11111E-6 " pathEditMode="relative" rAng="0" ptsTypes="AA">
                                          <p:cBhvr>
                                            <p:cTn id="89" dur="2000" spd="-100000" fill="hold"/>
                                            <p:tgtEl>
                                              <p:spTgt spid="3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5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repeatCount="2000" accel="50000" decel="50000" autoRev="1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1.66667E-6 -1.11111E-6 L 0.03099 -1.11111E-6 " pathEditMode="relative" rAng="0" ptsTypes="AA">
                                          <p:cBhvr>
                                            <p:cTn id="91" dur="2000" spd="-100000" fill="hold"/>
                                            <p:tgtEl>
                                              <p:spTgt spid="3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4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repeatCount="2000" accel="50000" decel="50000" autoRev="1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3.33333E-6 -1.11111E-6 L -0.03438 -1.11111E-6 " pathEditMode="relative" rAng="0" ptsTypes="AA">
                                          <p:cBhvr>
                                            <p:cTn id="93" dur="2000" spd="-100000" fill="hold"/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1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3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3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3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6" grpId="0" animBg="1"/>
          <p:bldP spid="7" grpId="0"/>
          <p:bldP spid="8" grpId="0"/>
          <p:bldP spid="21" grpId="0"/>
          <p:bldP spid="22" grpId="0"/>
          <p:bldP spid="24" grpId="0"/>
          <p:bldP spid="25" grpId="0"/>
          <p:bldP spid="33" grpId="0" animBg="1"/>
          <p:bldP spid="375" grpId="0" animBg="1"/>
          <p:bldP spid="374" grpId="0" animBg="1"/>
          <p:bldP spid="383" grpId="0" animBg="1"/>
          <p:bldP spid="383" grpId="1" animBg="1"/>
          <p:bldP spid="387" grpId="0" animBg="1"/>
          <p:bldP spid="387" grpId="1" animBg="1"/>
          <p:bldP spid="389" grpId="0" animBg="1"/>
          <p:bldP spid="389" grpId="1" animBg="1"/>
          <p:bldP spid="395" grpId="0"/>
          <p:bldP spid="396" grpId="0"/>
          <p:bldP spid="398" grpId="0"/>
          <p:bldP spid="139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4782" y="-37852"/>
            <a:ext cx="12192000" cy="4547804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-1482764" y="-37852"/>
            <a:ext cx="13679545" cy="4547804"/>
          </a:xfrm>
          <a:prstGeom prst="rect">
            <a:avLst/>
          </a:prstGeom>
          <a:solidFill>
            <a:schemeClr val="bg1">
              <a:alpha val="39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09276" y="2129742"/>
            <a:ext cx="2465408" cy="3634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451551" y="1552395"/>
            <a:ext cx="28680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OUR VISION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Overview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cxnSp>
        <p:nvCxnSpPr>
          <p:cNvPr id="3" name="直接连接符 2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1586132" y="2990247"/>
            <a:ext cx="706902" cy="0"/>
          </a:xfrm>
          <a:prstGeom prst="line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451551" y="5140102"/>
            <a:ext cx="6465534" cy="1349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5F979C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" panose="020B0502040204020203" pitchFamily="34" charset="0"/>
              </a:rPr>
              <a:t>Contacts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5F979C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 postal services, international customs issues etc. </a:t>
            </a:r>
            <a:endParaRPr kumimoji="0" lang="en-US" altLang="zh-CN" sz="12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grpSp>
        <p:nvGrpSpPr>
          <p:cNvPr id="6" name="组合 5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9895282" y="4049577"/>
            <a:ext cx="920750" cy="920750"/>
            <a:chOff x="10138350" y="4064219"/>
            <a:chExt cx="920750" cy="920750"/>
          </a:xfrm>
        </p:grpSpPr>
        <p:sp>
          <p:nvSpPr>
            <p:cNvPr id="7" name="椭圆 6"/>
            <p:cNvSpPr/>
            <p:nvPr/>
          </p:nvSpPr>
          <p:spPr>
            <a:xfrm>
              <a:off x="10138350" y="4064219"/>
              <a:ext cx="920750" cy="920750"/>
            </a:xfrm>
            <a:prstGeom prst="ellipse">
              <a:avLst/>
            </a:prstGeom>
            <a:solidFill>
              <a:srgbClr val="5F979C"/>
            </a:solidFill>
            <a:ln>
              <a:noFill/>
            </a:ln>
            <a:effectLst>
              <a:outerShdw blurRad="1524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5" name="组合 14"/>
            <p:cNvGrpSpPr>
              <a:grpSpLocks noChangeAspect="1"/>
            </p:cNvGrpSpPr>
            <p:nvPr/>
          </p:nvGrpSpPr>
          <p:grpSpPr>
            <a:xfrm>
              <a:off x="10457407" y="4415565"/>
              <a:ext cx="282635" cy="218058"/>
              <a:chOff x="6374449" y="7382236"/>
              <a:chExt cx="273855" cy="211284"/>
            </a:xfrm>
          </p:grpSpPr>
          <p:sp>
            <p:nvSpPr>
              <p:cNvPr id="16" name="Freeform 188"/>
              <p:cNvSpPr/>
              <p:nvPr/>
            </p:nvSpPr>
            <p:spPr bwMode="auto">
              <a:xfrm>
                <a:off x="6374449" y="7410606"/>
                <a:ext cx="273855" cy="182914"/>
              </a:xfrm>
              <a:custGeom>
                <a:avLst/>
                <a:gdLst>
                  <a:gd name="T0" fmla="*/ 0 w 155"/>
                  <a:gd name="T1" fmla="*/ 52 h 104"/>
                  <a:gd name="T2" fmla="*/ 77 w 155"/>
                  <a:gd name="T3" fmla="*/ 0 h 104"/>
                  <a:gd name="T4" fmla="*/ 155 w 155"/>
                  <a:gd name="T5" fmla="*/ 52 h 104"/>
                  <a:gd name="T6" fmla="*/ 155 w 155"/>
                  <a:gd name="T7" fmla="*/ 52 h 104"/>
                  <a:gd name="T8" fmla="*/ 77 w 155"/>
                  <a:gd name="T9" fmla="*/ 104 h 104"/>
                  <a:gd name="T10" fmla="*/ 0 w 155"/>
                  <a:gd name="T11" fmla="*/ 5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" h="104">
                    <a:moveTo>
                      <a:pt x="0" y="52"/>
                    </a:moveTo>
                    <a:cubicBezTo>
                      <a:pt x="0" y="52"/>
                      <a:pt x="26" y="0"/>
                      <a:pt x="77" y="0"/>
                    </a:cubicBezTo>
                    <a:cubicBezTo>
                      <a:pt x="129" y="0"/>
                      <a:pt x="155" y="52"/>
                      <a:pt x="155" y="52"/>
                    </a:cubicBezTo>
                    <a:cubicBezTo>
                      <a:pt x="155" y="52"/>
                      <a:pt x="155" y="52"/>
                      <a:pt x="155" y="52"/>
                    </a:cubicBezTo>
                    <a:cubicBezTo>
                      <a:pt x="155" y="52"/>
                      <a:pt x="129" y="104"/>
                      <a:pt x="77" y="104"/>
                    </a:cubicBezTo>
                    <a:cubicBezTo>
                      <a:pt x="26" y="104"/>
                      <a:pt x="0" y="52"/>
                      <a:pt x="0" y="52"/>
                    </a:cubicBezTo>
                    <a:close/>
                  </a:path>
                </a:pathLst>
              </a:custGeom>
              <a:noFill/>
              <a:ln w="15875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Oval 189"/>
              <p:cNvSpPr>
                <a:spLocks noChangeArrowheads="1"/>
              </p:cNvSpPr>
              <p:nvPr/>
            </p:nvSpPr>
            <p:spPr bwMode="auto">
              <a:xfrm>
                <a:off x="6469963" y="7461374"/>
                <a:ext cx="82828" cy="82871"/>
              </a:xfrm>
              <a:prstGeom prst="ellipse">
                <a:avLst/>
              </a:prstGeom>
              <a:noFill/>
              <a:ln w="15875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Line 191"/>
              <p:cNvSpPr>
                <a:spLocks noChangeShapeType="1"/>
              </p:cNvSpPr>
              <p:nvPr/>
            </p:nvSpPr>
            <p:spPr bwMode="auto">
              <a:xfrm flipV="1">
                <a:off x="6510257" y="7382236"/>
                <a:ext cx="0" cy="28370"/>
              </a:xfrm>
              <a:prstGeom prst="line">
                <a:avLst/>
              </a:prstGeom>
              <a:noFill/>
              <a:ln w="15875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Line 192"/>
              <p:cNvSpPr>
                <a:spLocks noChangeShapeType="1"/>
              </p:cNvSpPr>
              <p:nvPr/>
            </p:nvSpPr>
            <p:spPr bwMode="auto">
              <a:xfrm flipH="1" flipV="1">
                <a:off x="6383404" y="7440470"/>
                <a:ext cx="20894" cy="19411"/>
              </a:xfrm>
              <a:prstGeom prst="line">
                <a:avLst/>
              </a:prstGeom>
              <a:noFill/>
              <a:ln w="15875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Line 193"/>
              <p:cNvSpPr>
                <a:spLocks noChangeShapeType="1"/>
              </p:cNvSpPr>
              <p:nvPr/>
            </p:nvSpPr>
            <p:spPr bwMode="auto">
              <a:xfrm flipH="1" flipV="1">
                <a:off x="6436384" y="7399407"/>
                <a:ext cx="14178" cy="25384"/>
              </a:xfrm>
              <a:prstGeom prst="line">
                <a:avLst/>
              </a:prstGeom>
              <a:noFill/>
              <a:ln w="15875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Line 194"/>
              <p:cNvSpPr>
                <a:spLocks noChangeShapeType="1"/>
              </p:cNvSpPr>
              <p:nvPr/>
            </p:nvSpPr>
            <p:spPr bwMode="auto">
              <a:xfrm flipV="1">
                <a:off x="6618456" y="7440470"/>
                <a:ext cx="19401" cy="19411"/>
              </a:xfrm>
              <a:prstGeom prst="line">
                <a:avLst/>
              </a:prstGeom>
              <a:noFill/>
              <a:ln w="15875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Line 195"/>
              <p:cNvSpPr>
                <a:spLocks noChangeShapeType="1"/>
              </p:cNvSpPr>
              <p:nvPr/>
            </p:nvSpPr>
            <p:spPr bwMode="auto">
              <a:xfrm flipV="1">
                <a:off x="6572192" y="7399407"/>
                <a:ext cx="12686" cy="25384"/>
              </a:xfrm>
              <a:prstGeom prst="line">
                <a:avLst/>
              </a:prstGeom>
              <a:noFill/>
              <a:ln w="15875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8" name="e7d195523061f1c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e7d195523061f1c074694c8bbf98be7b1e4b015d796375963FD28840057458461C7CA0DAD340D15583DEDFC2E3241C4F392EF3A8B4D067B40CF4F149DD7E51F346B0CAB1BCCF6DB2480C67273C6C9E4C33AF3046B1F7F7F0B2A51923447FF2D765CC750011ADC7600C66A8DE278F4F3BF652A6F92B038DDCE276C32D205890E810956E7BBEF46205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9870850" y="3023241"/>
            <a:ext cx="10550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78%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/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/>
          <p:bldP spid="2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 36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4147" y="0"/>
            <a:ext cx="5232401" cy="6857999"/>
          </a:xfrm>
          <a:custGeom>
            <a:avLst/>
            <a:gdLst>
              <a:gd name="connsiteX0" fmla="*/ 0 w 5232401"/>
              <a:gd name="connsiteY0" fmla="*/ 0 h 6857999"/>
              <a:gd name="connsiteX1" fmla="*/ 4448175 w 5232401"/>
              <a:gd name="connsiteY1" fmla="*/ 0 h 6857999"/>
              <a:gd name="connsiteX2" fmla="*/ 4453529 w 5232401"/>
              <a:gd name="connsiteY2" fmla="*/ 10441 h 6857999"/>
              <a:gd name="connsiteX3" fmla="*/ 5232352 w 5232401"/>
              <a:gd name="connsiteY3" fmla="*/ 3401239 h 6857999"/>
              <a:gd name="connsiteX4" fmla="*/ 4477458 w 5232401"/>
              <a:gd name="connsiteY4" fmla="*/ 6797445 h 6857999"/>
              <a:gd name="connsiteX5" fmla="*/ 4446941 w 5232401"/>
              <a:gd name="connsiteY5" fmla="*/ 6857999 h 6857999"/>
              <a:gd name="connsiteX6" fmla="*/ 0 w 5232401"/>
              <a:gd name="connsiteY6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32401" h="6857999">
                <a:moveTo>
                  <a:pt x="0" y="0"/>
                </a:moveTo>
                <a:lnTo>
                  <a:pt x="4448175" y="0"/>
                </a:lnTo>
                <a:lnTo>
                  <a:pt x="4453529" y="10441"/>
                </a:lnTo>
                <a:cubicBezTo>
                  <a:pt x="4948821" y="1036589"/>
                  <a:pt x="5228069" y="2186548"/>
                  <a:pt x="5232352" y="3401239"/>
                </a:cubicBezTo>
                <a:cubicBezTo>
                  <a:pt x="5236635" y="4615930"/>
                  <a:pt x="4965501" y="5767830"/>
                  <a:pt x="4477458" y="6797445"/>
                </a:cubicBezTo>
                <a:lnTo>
                  <a:pt x="4446941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8CBFC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6223575" y="1552395"/>
            <a:ext cx="47301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5F979C"/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OUR GLOBAL REACH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5F979C"/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Overview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cxnSp>
        <p:nvCxnSpPr>
          <p:cNvPr id="14" name="直接连接符 13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6358157" y="2925531"/>
            <a:ext cx="706902" cy="0"/>
          </a:xfrm>
          <a:prstGeom prst="line">
            <a:avLst/>
          </a:prstGeom>
          <a:ln w="762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4772025" y="2970399"/>
            <a:ext cx="920750" cy="920750"/>
            <a:chOff x="4772025" y="2970399"/>
            <a:chExt cx="920750" cy="920750"/>
          </a:xfrm>
        </p:grpSpPr>
        <p:sp>
          <p:nvSpPr>
            <p:cNvPr id="15" name="椭圆 14"/>
            <p:cNvSpPr/>
            <p:nvPr/>
          </p:nvSpPr>
          <p:spPr>
            <a:xfrm>
              <a:off x="4772025" y="2970399"/>
              <a:ext cx="920750" cy="920750"/>
            </a:xfrm>
            <a:prstGeom prst="ellipse">
              <a:avLst/>
            </a:prstGeom>
            <a:solidFill>
              <a:srgbClr val="EF8A8F"/>
            </a:solidFill>
            <a:ln>
              <a:noFill/>
            </a:ln>
            <a:effectLst>
              <a:outerShdw blurRad="1524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096734" y="3293335"/>
              <a:ext cx="271331" cy="271331"/>
              <a:chOff x="6601734" y="7367199"/>
              <a:chExt cx="271331" cy="271331"/>
            </a:xfrm>
          </p:grpSpPr>
          <p:sp>
            <p:nvSpPr>
              <p:cNvPr id="17" name="Oval 991"/>
              <p:cNvSpPr>
                <a:spLocks noChangeArrowheads="1"/>
              </p:cNvSpPr>
              <p:nvPr/>
            </p:nvSpPr>
            <p:spPr bwMode="auto">
              <a:xfrm>
                <a:off x="6601734" y="7367199"/>
                <a:ext cx="271331" cy="271331"/>
              </a:xfrm>
              <a:prstGeom prst="ellips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Line 992"/>
              <p:cNvSpPr>
                <a:spLocks noChangeShapeType="1"/>
              </p:cNvSpPr>
              <p:nvPr/>
            </p:nvSpPr>
            <p:spPr bwMode="auto">
              <a:xfrm>
                <a:off x="6737631" y="7367199"/>
                <a:ext cx="0" cy="271331"/>
              </a:xfrm>
              <a:prstGeom prst="lin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Line 993"/>
              <p:cNvSpPr>
                <a:spLocks noChangeShapeType="1"/>
              </p:cNvSpPr>
              <p:nvPr/>
            </p:nvSpPr>
            <p:spPr bwMode="auto">
              <a:xfrm flipH="1">
                <a:off x="6601734" y="7503095"/>
                <a:ext cx="271331" cy="0"/>
              </a:xfrm>
              <a:prstGeom prst="lin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Freeform 994"/>
              <p:cNvSpPr/>
              <p:nvPr/>
            </p:nvSpPr>
            <p:spPr bwMode="auto">
              <a:xfrm>
                <a:off x="6667371" y="7367199"/>
                <a:ext cx="61477" cy="271331"/>
              </a:xfrm>
              <a:custGeom>
                <a:avLst/>
                <a:gdLst>
                  <a:gd name="T0" fmla="*/ 56 w 56"/>
                  <a:gd name="T1" fmla="*/ 0 h 248"/>
                  <a:gd name="T2" fmla="*/ 0 w 56"/>
                  <a:gd name="T3" fmla="*/ 124 h 248"/>
                  <a:gd name="T4" fmla="*/ 56 w 56"/>
                  <a:gd name="T5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248">
                    <a:moveTo>
                      <a:pt x="56" y="0"/>
                    </a:moveTo>
                    <a:cubicBezTo>
                      <a:pt x="56" y="0"/>
                      <a:pt x="0" y="44"/>
                      <a:pt x="0" y="124"/>
                    </a:cubicBezTo>
                    <a:cubicBezTo>
                      <a:pt x="0" y="204"/>
                      <a:pt x="56" y="248"/>
                      <a:pt x="56" y="248"/>
                    </a:cubicBezTo>
                  </a:path>
                </a:pathLst>
              </a:custGeom>
              <a:noFill/>
              <a:ln w="12700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Freeform 995"/>
              <p:cNvSpPr/>
              <p:nvPr/>
            </p:nvSpPr>
            <p:spPr bwMode="auto">
              <a:xfrm>
                <a:off x="6745951" y="7367199"/>
                <a:ext cx="61477" cy="271331"/>
              </a:xfrm>
              <a:custGeom>
                <a:avLst/>
                <a:gdLst>
                  <a:gd name="T0" fmla="*/ 0 w 56"/>
                  <a:gd name="T1" fmla="*/ 0 h 248"/>
                  <a:gd name="T2" fmla="*/ 56 w 56"/>
                  <a:gd name="T3" fmla="*/ 124 h 248"/>
                  <a:gd name="T4" fmla="*/ 0 w 56"/>
                  <a:gd name="T5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248">
                    <a:moveTo>
                      <a:pt x="0" y="0"/>
                    </a:moveTo>
                    <a:cubicBezTo>
                      <a:pt x="0" y="0"/>
                      <a:pt x="56" y="44"/>
                      <a:pt x="56" y="124"/>
                    </a:cubicBezTo>
                    <a:cubicBezTo>
                      <a:pt x="56" y="204"/>
                      <a:pt x="0" y="248"/>
                      <a:pt x="0" y="248"/>
                    </a:cubicBezTo>
                  </a:path>
                </a:pathLst>
              </a:custGeom>
              <a:noFill/>
              <a:ln w="12700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Freeform 996"/>
              <p:cNvSpPr/>
              <p:nvPr/>
            </p:nvSpPr>
            <p:spPr bwMode="auto">
              <a:xfrm>
                <a:off x="6632704" y="7415271"/>
                <a:ext cx="209392" cy="43912"/>
              </a:xfrm>
              <a:custGeom>
                <a:avLst/>
                <a:gdLst>
                  <a:gd name="T0" fmla="*/ 0 w 192"/>
                  <a:gd name="T1" fmla="*/ 0 h 40"/>
                  <a:gd name="T2" fmla="*/ 96 w 192"/>
                  <a:gd name="T3" fmla="*/ 40 h 40"/>
                  <a:gd name="T4" fmla="*/ 192 w 192"/>
                  <a:gd name="T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40">
                    <a:moveTo>
                      <a:pt x="0" y="0"/>
                    </a:moveTo>
                    <a:cubicBezTo>
                      <a:pt x="0" y="0"/>
                      <a:pt x="20" y="40"/>
                      <a:pt x="96" y="40"/>
                    </a:cubicBezTo>
                    <a:cubicBezTo>
                      <a:pt x="172" y="40"/>
                      <a:pt x="192" y="0"/>
                      <a:pt x="192" y="0"/>
                    </a:cubicBezTo>
                  </a:path>
                </a:pathLst>
              </a:custGeom>
              <a:noFill/>
              <a:ln w="12700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Freeform 997"/>
              <p:cNvSpPr/>
              <p:nvPr/>
            </p:nvSpPr>
            <p:spPr bwMode="auto">
              <a:xfrm>
                <a:off x="6632704" y="7546545"/>
                <a:ext cx="209392" cy="43912"/>
              </a:xfrm>
              <a:custGeom>
                <a:avLst/>
                <a:gdLst>
                  <a:gd name="T0" fmla="*/ 0 w 192"/>
                  <a:gd name="T1" fmla="*/ 40 h 40"/>
                  <a:gd name="T2" fmla="*/ 96 w 192"/>
                  <a:gd name="T3" fmla="*/ 0 h 40"/>
                  <a:gd name="T4" fmla="*/ 192 w 192"/>
                  <a:gd name="T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2" h="40">
                    <a:moveTo>
                      <a:pt x="0" y="40"/>
                    </a:moveTo>
                    <a:cubicBezTo>
                      <a:pt x="0" y="40"/>
                      <a:pt x="20" y="0"/>
                      <a:pt x="96" y="0"/>
                    </a:cubicBezTo>
                    <a:cubicBezTo>
                      <a:pt x="172" y="0"/>
                      <a:pt x="192" y="40"/>
                      <a:pt x="192" y="40"/>
                    </a:cubicBezTo>
                  </a:path>
                </a:pathLst>
              </a:custGeom>
              <a:noFill/>
              <a:ln w="12700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4" name="矩形 23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7310337" y="3637183"/>
            <a:ext cx="1963711" cy="293331"/>
          </a:xfrm>
          <a:prstGeom prst="rect">
            <a:avLst/>
          </a:prstGeom>
          <a:solidFill>
            <a:srgbClr val="CCD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矩形 24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7310337" y="4015935"/>
            <a:ext cx="2476012" cy="293331"/>
          </a:xfrm>
          <a:prstGeom prst="rect">
            <a:avLst/>
          </a:prstGeom>
          <a:solidFill>
            <a:srgbClr val="DD8D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矩形 25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7310337" y="4418062"/>
            <a:ext cx="1396720" cy="293331"/>
          </a:xfrm>
          <a:prstGeom prst="rect">
            <a:avLst/>
          </a:prstGeom>
          <a:solidFill>
            <a:srgbClr val="EF8A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矩形 26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7310337" y="4820189"/>
            <a:ext cx="781113" cy="293331"/>
          </a:xfrm>
          <a:prstGeom prst="rect">
            <a:avLst/>
          </a:prstGeom>
          <a:solidFill>
            <a:srgbClr val="5F97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6278721" y="3544360"/>
            <a:ext cx="625390" cy="415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USA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29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6278721" y="3923204"/>
            <a:ext cx="748559" cy="784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China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30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6439570" y="4281882"/>
            <a:ext cx="1031616" cy="415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India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31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6278721" y="4714085"/>
            <a:ext cx="1031616" cy="415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Australia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32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9274048" y="3527156"/>
            <a:ext cx="626727" cy="414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" panose="020B0502040204020203" pitchFamily="34" charset="0"/>
              </a:rPr>
              <a:t>60%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33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9786349" y="3901533"/>
            <a:ext cx="626727" cy="414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" panose="020B0502040204020203" pitchFamily="34" charset="0"/>
              </a:rPr>
              <a:t>70%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34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8707057" y="4312886"/>
            <a:ext cx="626727" cy="414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" panose="020B0502040204020203" pitchFamily="34" charset="0"/>
              </a:rPr>
              <a:t>40%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35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8079081" y="4736021"/>
            <a:ext cx="626727" cy="414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" panose="020B0502040204020203" pitchFamily="34" charset="0"/>
              </a:rPr>
              <a:t>20%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4" name="e7d195523061f1c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e7d195523061f1c074694c8bbf98be7b1e4b015d796375963FD28840057458461C7CA0DAD340D15583DEDFC2E3241C4F392EF3A8B4D067B40CF4F149DD7E51F346B0CAB1BCCF6DB2480C67273C6C9E4C33AF3046B1F7F7F0B2A51923447FF2D765CC750011ADC7600C66A8DE278F4F3BF652A6F92B038DDCE276C32D205890E810956E7BBEF46205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064120" y="2094281"/>
            <a:ext cx="2827713" cy="2827713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2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3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7" presetClass="path" presetSubtype="0" accel="50000" decel="5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0013 -1.48148E-6 C 0.0026 -0.10116 -0.02058 -0.3081 -0.02839 -0.34282 C -0.03633 -0.37801 -0.08073 -0.5868 -0.10131 -0.62592 " pathEditMode="relative" rAng="0" ptsTypes="AAA">
                                          <p:cBhvr>
                                            <p:cTn id="52" dur="2000" spd="-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52" y="-3129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24" grpId="0" animBg="1"/>
          <p:bldP spid="25" grpId="0" animBg="1"/>
          <p:bldP spid="26" grpId="0" animBg="1"/>
          <p:bldP spid="27" grpId="0" animBg="1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7" presetClass="path" presetSubtype="0" accel="50000" decel="5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0013 -1.48148E-6 C 0.0026 -0.10116 -0.02058 -0.3081 -0.02839 -0.34282 C -0.03633 -0.37801 -0.08073 -0.5868 -0.10131 -0.62592 " pathEditMode="relative" rAng="0" ptsTypes="AAA">
                                          <p:cBhvr>
                                            <p:cTn id="52" dur="2000" spd="-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52" y="-3129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24" grpId="0" animBg="1"/>
          <p:bldP spid="25" grpId="0" animBg="1"/>
          <p:bldP spid="26" grpId="0" animBg="1"/>
          <p:bldP spid="27" grpId="0" animBg="1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737897" y="3981564"/>
            <a:ext cx="1233904" cy="1233904"/>
          </a:xfrm>
          <a:prstGeom prst="ellipse">
            <a:avLst/>
          </a:prstGeom>
          <a:solidFill>
            <a:srgbClr val="A6A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64695" y="697832"/>
            <a:ext cx="2490531" cy="2490531"/>
          </a:xfrm>
          <a:prstGeom prst="ellipse">
            <a:avLst/>
          </a:prstGeom>
          <a:solidFill>
            <a:srgbClr val="EBC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889754" y="2333383"/>
            <a:ext cx="21868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PART 03</a:t>
            </a:r>
            <a:endParaRPr kumimoji="0" lang="en-US" altLang="zh-CN" sz="36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889754" y="3344113"/>
            <a:ext cx="3476330" cy="12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</a:t>
            </a:r>
            <a:r>
              <a:rPr kumimoji="0" lang="en-US" altLang="zh-CN" sz="1000" b="0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 case, </a:t>
            </a:r>
            <a:r>
              <a:rPr kumimoji="0" lang="en-US" altLang="zh-CN" sz="10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international customs issues </a:t>
            </a:r>
            <a:r>
              <a:rPr kumimoji="0" lang="en-US" altLang="zh-CN" sz="1000" b="0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etc. national postal services, international customs issues etc </a:t>
            </a:r>
            <a:endParaRPr kumimoji="0" lang="en-US" altLang="zh-CN" sz="10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973975" y="3188368"/>
            <a:ext cx="90157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4001959" y="1930656"/>
            <a:ext cx="805447" cy="8054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464297" y="5352800"/>
            <a:ext cx="217821" cy="2178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206940" y="4914271"/>
            <a:ext cx="217821" cy="2178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4782" y="-37852"/>
            <a:ext cx="12192000" cy="3084953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椭圆 42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5635625" y="2550860"/>
            <a:ext cx="920750" cy="920750"/>
          </a:xfrm>
          <a:prstGeom prst="ellipse">
            <a:avLst/>
          </a:prstGeom>
          <a:solidFill>
            <a:srgbClr val="EBC2D3"/>
          </a:solidFill>
          <a:ln>
            <a:noFill/>
          </a:ln>
          <a:effectLst>
            <a:outerShdw blurRad="1524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椭圆 43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7911986" y="2550860"/>
            <a:ext cx="920750" cy="920750"/>
          </a:xfrm>
          <a:prstGeom prst="ellipse">
            <a:avLst/>
          </a:prstGeom>
          <a:solidFill>
            <a:srgbClr val="5F979C"/>
          </a:solidFill>
          <a:ln>
            <a:noFill/>
          </a:ln>
          <a:effectLst>
            <a:outerShdw blurRad="1524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椭圆 44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10188347" y="2550860"/>
            <a:ext cx="920750" cy="920750"/>
          </a:xfrm>
          <a:prstGeom prst="ellipse">
            <a:avLst/>
          </a:prstGeom>
          <a:solidFill>
            <a:srgbClr val="DD8DA4"/>
          </a:solidFill>
          <a:ln>
            <a:noFill/>
          </a:ln>
          <a:effectLst>
            <a:outerShdw blurRad="1524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267227" y="366150"/>
            <a:ext cx="96575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TIMELINE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What we do Today agenda, timeline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53" name="TextBox 55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708804" y="4734904"/>
            <a:ext cx="1768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Analysis </a:t>
            </a: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cxnSp>
        <p:nvCxnSpPr>
          <p:cNvPr id="61" name="直接连接符 6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1543277" y="3758565"/>
            <a:ext cx="0" cy="78105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3817894" y="3758565"/>
            <a:ext cx="0" cy="78105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6096000" y="3758565"/>
            <a:ext cx="0" cy="78105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8372360" y="3758565"/>
            <a:ext cx="0" cy="78105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10648722" y="3758565"/>
            <a:ext cx="0" cy="78105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1082903" y="2550860"/>
            <a:ext cx="920750" cy="920750"/>
          </a:xfrm>
          <a:prstGeom prst="ellipse">
            <a:avLst/>
          </a:prstGeom>
          <a:solidFill>
            <a:srgbClr val="EF8A8F"/>
          </a:solidFill>
          <a:ln>
            <a:noFill/>
          </a:ln>
          <a:effectLst>
            <a:outerShdw blurRad="1524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" name="组合 3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1251362" y="2711840"/>
            <a:ext cx="583830" cy="583830"/>
            <a:chOff x="1251362" y="2010800"/>
            <a:chExt cx="583830" cy="583830"/>
          </a:xfrm>
        </p:grpSpPr>
        <p:sp>
          <p:nvSpPr>
            <p:cNvPr id="55" name="椭圆 54"/>
            <p:cNvSpPr/>
            <p:nvPr/>
          </p:nvSpPr>
          <p:spPr>
            <a:xfrm>
              <a:off x="1251362" y="2010800"/>
              <a:ext cx="583830" cy="583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66" name="组合 65"/>
            <p:cNvGrpSpPr>
              <a:grpSpLocks noChangeAspect="1"/>
            </p:cNvGrpSpPr>
            <p:nvPr/>
          </p:nvGrpSpPr>
          <p:grpSpPr>
            <a:xfrm>
              <a:off x="1432847" y="2173375"/>
              <a:ext cx="220860" cy="302438"/>
              <a:chOff x="7986021" y="4765021"/>
              <a:chExt cx="182386" cy="249753"/>
            </a:xfrm>
          </p:grpSpPr>
          <p:sp>
            <p:nvSpPr>
              <p:cNvPr id="67" name="Oval 282"/>
              <p:cNvSpPr>
                <a:spLocks noChangeArrowheads="1"/>
              </p:cNvSpPr>
              <p:nvPr/>
            </p:nvSpPr>
            <p:spPr bwMode="auto">
              <a:xfrm>
                <a:off x="8036958" y="4816779"/>
                <a:ext cx="81334" cy="79691"/>
              </a:xfrm>
              <a:prstGeom prst="ellipse">
                <a:avLst/>
              </a:prstGeom>
              <a:noFill/>
              <a:ln w="15875" cap="rnd">
                <a:solidFill>
                  <a:srgbClr val="3A496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Freeform 283"/>
              <p:cNvSpPr/>
              <p:nvPr/>
            </p:nvSpPr>
            <p:spPr bwMode="auto">
              <a:xfrm>
                <a:off x="7986021" y="4765021"/>
                <a:ext cx="182386" cy="249753"/>
              </a:xfrm>
              <a:custGeom>
                <a:avLst/>
                <a:gdLst>
                  <a:gd name="T0" fmla="*/ 94 w 94"/>
                  <a:gd name="T1" fmla="*/ 47 h 129"/>
                  <a:gd name="T2" fmla="*/ 47 w 94"/>
                  <a:gd name="T3" fmla="*/ 129 h 129"/>
                  <a:gd name="T4" fmla="*/ 0 w 94"/>
                  <a:gd name="T5" fmla="*/ 47 h 129"/>
                  <a:gd name="T6" fmla="*/ 47 w 94"/>
                  <a:gd name="T7" fmla="*/ 0 h 129"/>
                  <a:gd name="T8" fmla="*/ 94 w 94"/>
                  <a:gd name="T9" fmla="*/ 4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29">
                    <a:moveTo>
                      <a:pt x="94" y="47"/>
                    </a:moveTo>
                    <a:cubicBezTo>
                      <a:pt x="94" y="73"/>
                      <a:pt x="47" y="129"/>
                      <a:pt x="47" y="129"/>
                    </a:cubicBezTo>
                    <a:cubicBezTo>
                      <a:pt x="47" y="129"/>
                      <a:pt x="0" y="73"/>
                      <a:pt x="0" y="47"/>
                    </a:cubicBezTo>
                    <a:cubicBezTo>
                      <a:pt x="0" y="21"/>
                      <a:pt x="21" y="0"/>
                      <a:pt x="47" y="0"/>
                    </a:cubicBezTo>
                    <a:cubicBezTo>
                      <a:pt x="73" y="0"/>
                      <a:pt x="94" y="21"/>
                      <a:pt x="94" y="47"/>
                    </a:cubicBezTo>
                    <a:close/>
                  </a:path>
                </a:pathLst>
              </a:custGeom>
              <a:noFill/>
              <a:ln w="15875" cap="rnd">
                <a:solidFill>
                  <a:srgbClr val="3A496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42" name="椭圆 4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3359264" y="2550860"/>
            <a:ext cx="920750" cy="920750"/>
          </a:xfrm>
          <a:prstGeom prst="ellipse">
            <a:avLst/>
          </a:prstGeom>
          <a:solidFill>
            <a:srgbClr val="8CBFC3"/>
          </a:solidFill>
          <a:ln>
            <a:noFill/>
          </a:ln>
          <a:effectLst>
            <a:outerShdw blurRad="1524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4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3525979" y="2711840"/>
            <a:ext cx="583830" cy="583830"/>
            <a:chOff x="3525979" y="2010800"/>
            <a:chExt cx="583830" cy="583830"/>
          </a:xfrm>
        </p:grpSpPr>
        <p:sp>
          <p:nvSpPr>
            <p:cNvPr id="56" name="椭圆 55"/>
            <p:cNvSpPr/>
            <p:nvPr/>
          </p:nvSpPr>
          <p:spPr>
            <a:xfrm>
              <a:off x="3525979" y="2010800"/>
              <a:ext cx="583830" cy="583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3" name="组合 72"/>
            <p:cNvGrpSpPr>
              <a:grpSpLocks noChangeAspect="1"/>
            </p:cNvGrpSpPr>
            <p:nvPr/>
          </p:nvGrpSpPr>
          <p:grpSpPr>
            <a:xfrm>
              <a:off x="3729392" y="2192452"/>
              <a:ext cx="178773" cy="237838"/>
              <a:chOff x="6391989" y="4755582"/>
              <a:chExt cx="177003" cy="235483"/>
            </a:xfrm>
          </p:grpSpPr>
          <p:sp>
            <p:nvSpPr>
              <p:cNvPr id="74" name="Freeform 260"/>
              <p:cNvSpPr/>
              <p:nvPr/>
            </p:nvSpPr>
            <p:spPr bwMode="auto">
              <a:xfrm>
                <a:off x="6480101" y="4755582"/>
                <a:ext cx="55362" cy="31190"/>
              </a:xfrm>
              <a:custGeom>
                <a:avLst/>
                <a:gdLst>
                  <a:gd name="T0" fmla="*/ 0 w 71"/>
                  <a:gd name="T1" fmla="*/ 31 h 40"/>
                  <a:gd name="T2" fmla="*/ 41 w 71"/>
                  <a:gd name="T3" fmla="*/ 0 h 40"/>
                  <a:gd name="T4" fmla="*/ 71 w 71"/>
                  <a:gd name="T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40">
                    <a:moveTo>
                      <a:pt x="0" y="31"/>
                    </a:moveTo>
                    <a:lnTo>
                      <a:pt x="41" y="0"/>
                    </a:lnTo>
                    <a:lnTo>
                      <a:pt x="71" y="40"/>
                    </a:lnTo>
                  </a:path>
                </a:pathLst>
              </a:custGeom>
              <a:noFill/>
              <a:ln w="15875" cap="rnd">
                <a:solidFill>
                  <a:srgbClr val="3A496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Freeform 261"/>
              <p:cNvSpPr/>
              <p:nvPr/>
            </p:nvSpPr>
            <p:spPr bwMode="auto">
              <a:xfrm>
                <a:off x="6391989" y="4755582"/>
                <a:ext cx="120081" cy="117741"/>
              </a:xfrm>
              <a:custGeom>
                <a:avLst/>
                <a:gdLst>
                  <a:gd name="T0" fmla="*/ 65 w 65"/>
                  <a:gd name="T1" fmla="*/ 0 h 64"/>
                  <a:gd name="T2" fmla="*/ 0 w 65"/>
                  <a:gd name="T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5" h="64">
                    <a:moveTo>
                      <a:pt x="65" y="0"/>
                    </a:moveTo>
                    <a:cubicBezTo>
                      <a:pt x="65" y="35"/>
                      <a:pt x="36" y="64"/>
                      <a:pt x="0" y="64"/>
                    </a:cubicBezTo>
                  </a:path>
                </a:pathLst>
              </a:custGeom>
              <a:noFill/>
              <a:ln w="15875" cap="rnd">
                <a:solidFill>
                  <a:srgbClr val="3A496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Line 262"/>
              <p:cNvSpPr>
                <a:spLocks noChangeShapeType="1"/>
              </p:cNvSpPr>
              <p:nvPr/>
            </p:nvSpPr>
            <p:spPr bwMode="auto">
              <a:xfrm flipV="1">
                <a:off x="6391989" y="4934143"/>
                <a:ext cx="0" cy="56921"/>
              </a:xfrm>
              <a:prstGeom prst="line">
                <a:avLst/>
              </a:prstGeom>
              <a:noFill/>
              <a:ln w="15875" cap="rnd">
                <a:solidFill>
                  <a:srgbClr val="3A496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Line 263"/>
              <p:cNvSpPr>
                <a:spLocks noChangeShapeType="1"/>
              </p:cNvSpPr>
              <p:nvPr/>
            </p:nvSpPr>
            <p:spPr bwMode="auto">
              <a:xfrm flipV="1">
                <a:off x="6451250" y="4897495"/>
                <a:ext cx="0" cy="93569"/>
              </a:xfrm>
              <a:prstGeom prst="line">
                <a:avLst/>
              </a:prstGeom>
              <a:noFill/>
              <a:ln w="15875" cap="rnd">
                <a:solidFill>
                  <a:srgbClr val="3A496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Line 264"/>
              <p:cNvSpPr>
                <a:spLocks noChangeShapeType="1"/>
              </p:cNvSpPr>
              <p:nvPr/>
            </p:nvSpPr>
            <p:spPr bwMode="auto">
              <a:xfrm flipV="1">
                <a:off x="6509731" y="4871764"/>
                <a:ext cx="0" cy="119301"/>
              </a:xfrm>
              <a:prstGeom prst="line">
                <a:avLst/>
              </a:prstGeom>
              <a:noFill/>
              <a:ln w="15875" cap="rnd">
                <a:solidFill>
                  <a:srgbClr val="3A496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Line 265"/>
              <p:cNvSpPr>
                <a:spLocks noChangeShapeType="1"/>
              </p:cNvSpPr>
              <p:nvPr/>
            </p:nvSpPr>
            <p:spPr bwMode="auto">
              <a:xfrm flipV="1">
                <a:off x="6568992" y="4834336"/>
                <a:ext cx="0" cy="156728"/>
              </a:xfrm>
              <a:prstGeom prst="line">
                <a:avLst/>
              </a:prstGeom>
              <a:noFill/>
              <a:ln w="15875" cap="rnd">
                <a:solidFill>
                  <a:srgbClr val="3A496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6" name="组合 5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5800022" y="2711840"/>
            <a:ext cx="583830" cy="583830"/>
            <a:chOff x="5800022" y="2010800"/>
            <a:chExt cx="583830" cy="583830"/>
          </a:xfrm>
        </p:grpSpPr>
        <p:sp>
          <p:nvSpPr>
            <p:cNvPr id="58" name="椭圆 57"/>
            <p:cNvSpPr/>
            <p:nvPr/>
          </p:nvSpPr>
          <p:spPr>
            <a:xfrm>
              <a:off x="5800022" y="2010800"/>
              <a:ext cx="583830" cy="583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80" name="组合 79"/>
            <p:cNvGrpSpPr>
              <a:grpSpLocks noChangeAspect="1"/>
            </p:cNvGrpSpPr>
            <p:nvPr/>
          </p:nvGrpSpPr>
          <p:grpSpPr>
            <a:xfrm>
              <a:off x="5963316" y="2140333"/>
              <a:ext cx="234887" cy="302815"/>
              <a:chOff x="4599974" y="6003131"/>
              <a:chExt cx="227590" cy="293408"/>
            </a:xfrm>
          </p:grpSpPr>
          <p:sp>
            <p:nvSpPr>
              <p:cNvPr id="81" name="Freeform 899"/>
              <p:cNvSpPr/>
              <p:nvPr/>
            </p:nvSpPr>
            <p:spPr bwMode="auto">
              <a:xfrm>
                <a:off x="4668624" y="6088242"/>
                <a:ext cx="41041" cy="137372"/>
              </a:xfrm>
              <a:custGeom>
                <a:avLst/>
                <a:gdLst>
                  <a:gd name="T0" fmla="*/ 0 w 23"/>
                  <a:gd name="T1" fmla="*/ 78 h 78"/>
                  <a:gd name="T2" fmla="*/ 0 w 23"/>
                  <a:gd name="T3" fmla="*/ 12 h 78"/>
                  <a:gd name="T4" fmla="*/ 11 w 23"/>
                  <a:gd name="T5" fmla="*/ 0 h 78"/>
                  <a:gd name="T6" fmla="*/ 23 w 23"/>
                  <a:gd name="T7" fmla="*/ 12 h 78"/>
                  <a:gd name="T8" fmla="*/ 23 w 23"/>
                  <a:gd name="T9" fmla="*/ 5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78">
                    <a:moveTo>
                      <a:pt x="0" y="78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5" y="0"/>
                      <a:pt x="11" y="0"/>
                    </a:cubicBezTo>
                    <a:cubicBezTo>
                      <a:pt x="17" y="0"/>
                      <a:pt x="23" y="6"/>
                      <a:pt x="23" y="12"/>
                    </a:cubicBezTo>
                    <a:cubicBezTo>
                      <a:pt x="23" y="55"/>
                      <a:pt x="23" y="55"/>
                      <a:pt x="23" y="55"/>
                    </a:cubicBezTo>
                  </a:path>
                </a:pathLst>
              </a:custGeom>
              <a:noFill/>
              <a:ln w="15875" cap="rnd">
                <a:solidFill>
                  <a:srgbClr val="3A496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Freeform 900"/>
              <p:cNvSpPr/>
              <p:nvPr/>
            </p:nvSpPr>
            <p:spPr bwMode="auto">
              <a:xfrm>
                <a:off x="4617882" y="6202469"/>
                <a:ext cx="66412" cy="94070"/>
              </a:xfrm>
              <a:custGeom>
                <a:avLst/>
                <a:gdLst>
                  <a:gd name="T0" fmla="*/ 38 w 38"/>
                  <a:gd name="T1" fmla="*/ 53 h 53"/>
                  <a:gd name="T2" fmla="*/ 8 w 38"/>
                  <a:gd name="T3" fmla="*/ 24 h 53"/>
                  <a:gd name="T4" fmla="*/ 5 w 38"/>
                  <a:gd name="T5" fmla="*/ 4 h 53"/>
                  <a:gd name="T6" fmla="*/ 21 w 38"/>
                  <a:gd name="T7" fmla="*/ 5 h 53"/>
                  <a:gd name="T8" fmla="*/ 29 w 38"/>
                  <a:gd name="T9" fmla="*/ 1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3">
                    <a:moveTo>
                      <a:pt x="38" y="53"/>
                    </a:moveTo>
                    <a:cubicBezTo>
                      <a:pt x="8" y="24"/>
                      <a:pt x="8" y="24"/>
                      <a:pt x="8" y="24"/>
                    </a:cubicBezTo>
                    <a:cubicBezTo>
                      <a:pt x="2" y="17"/>
                      <a:pt x="0" y="9"/>
                      <a:pt x="5" y="4"/>
                    </a:cubicBezTo>
                    <a:cubicBezTo>
                      <a:pt x="9" y="0"/>
                      <a:pt x="16" y="0"/>
                      <a:pt x="21" y="5"/>
                    </a:cubicBezTo>
                    <a:cubicBezTo>
                      <a:pt x="25" y="9"/>
                      <a:pt x="29" y="13"/>
                      <a:pt x="29" y="13"/>
                    </a:cubicBezTo>
                  </a:path>
                </a:pathLst>
              </a:custGeom>
              <a:noFill/>
              <a:ln w="15875" cap="rnd">
                <a:solidFill>
                  <a:srgbClr val="3A496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Freeform 901"/>
              <p:cNvSpPr/>
              <p:nvPr/>
            </p:nvSpPr>
            <p:spPr bwMode="auto">
              <a:xfrm>
                <a:off x="4709665" y="6153195"/>
                <a:ext cx="38802" cy="35836"/>
              </a:xfrm>
              <a:custGeom>
                <a:avLst/>
                <a:gdLst>
                  <a:gd name="T0" fmla="*/ 0 w 22"/>
                  <a:gd name="T1" fmla="*/ 20 h 20"/>
                  <a:gd name="T2" fmla="*/ 0 w 22"/>
                  <a:gd name="T3" fmla="*/ 10 h 20"/>
                  <a:gd name="T4" fmla="*/ 11 w 22"/>
                  <a:gd name="T5" fmla="*/ 0 h 20"/>
                  <a:gd name="T6" fmla="*/ 22 w 22"/>
                  <a:gd name="T7" fmla="*/ 10 h 20"/>
                  <a:gd name="T8" fmla="*/ 22 w 22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0">
                    <a:moveTo>
                      <a:pt x="0" y="20"/>
                    </a:moveTo>
                    <a:cubicBezTo>
                      <a:pt x="0" y="20"/>
                      <a:pt x="0" y="16"/>
                      <a:pt x="0" y="10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0"/>
                    </a:cubicBezTo>
                    <a:cubicBezTo>
                      <a:pt x="22" y="16"/>
                      <a:pt x="22" y="20"/>
                      <a:pt x="22" y="20"/>
                    </a:cubicBezTo>
                  </a:path>
                </a:pathLst>
              </a:custGeom>
              <a:noFill/>
              <a:ln w="15875" cap="rnd">
                <a:solidFill>
                  <a:srgbClr val="3A496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Freeform 902"/>
              <p:cNvSpPr/>
              <p:nvPr/>
            </p:nvSpPr>
            <p:spPr bwMode="auto">
              <a:xfrm>
                <a:off x="4748467" y="6158421"/>
                <a:ext cx="38802" cy="30610"/>
              </a:xfrm>
              <a:custGeom>
                <a:avLst/>
                <a:gdLst>
                  <a:gd name="T0" fmla="*/ 0 w 22"/>
                  <a:gd name="T1" fmla="*/ 17 h 17"/>
                  <a:gd name="T2" fmla="*/ 0 w 22"/>
                  <a:gd name="T3" fmla="*/ 9 h 17"/>
                  <a:gd name="T4" fmla="*/ 11 w 22"/>
                  <a:gd name="T5" fmla="*/ 0 h 17"/>
                  <a:gd name="T6" fmla="*/ 22 w 22"/>
                  <a:gd name="T7" fmla="*/ 9 h 17"/>
                  <a:gd name="T8" fmla="*/ 22 w 22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0" y="17"/>
                    </a:moveTo>
                    <a:cubicBezTo>
                      <a:pt x="0" y="17"/>
                      <a:pt x="0" y="13"/>
                      <a:pt x="0" y="9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2" y="4"/>
                      <a:pt x="22" y="9"/>
                    </a:cubicBezTo>
                    <a:cubicBezTo>
                      <a:pt x="22" y="13"/>
                      <a:pt x="22" y="17"/>
                      <a:pt x="22" y="17"/>
                    </a:cubicBezTo>
                  </a:path>
                </a:pathLst>
              </a:custGeom>
              <a:noFill/>
              <a:ln w="15875" cap="rnd">
                <a:solidFill>
                  <a:srgbClr val="3A496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Freeform 903"/>
              <p:cNvSpPr/>
              <p:nvPr/>
            </p:nvSpPr>
            <p:spPr bwMode="auto">
              <a:xfrm>
                <a:off x="4787269" y="6163647"/>
                <a:ext cx="40295" cy="70926"/>
              </a:xfrm>
              <a:custGeom>
                <a:avLst/>
                <a:gdLst>
                  <a:gd name="T0" fmla="*/ 0 w 23"/>
                  <a:gd name="T1" fmla="*/ 14 h 40"/>
                  <a:gd name="T2" fmla="*/ 0 w 23"/>
                  <a:gd name="T3" fmla="*/ 7 h 40"/>
                  <a:gd name="T4" fmla="*/ 12 w 23"/>
                  <a:gd name="T5" fmla="*/ 0 h 40"/>
                  <a:gd name="T6" fmla="*/ 23 w 23"/>
                  <a:gd name="T7" fmla="*/ 12 h 40"/>
                  <a:gd name="T8" fmla="*/ 23 w 23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0">
                    <a:moveTo>
                      <a:pt x="0" y="14"/>
                    </a:moveTo>
                    <a:cubicBezTo>
                      <a:pt x="0" y="14"/>
                      <a:pt x="0" y="11"/>
                      <a:pt x="0" y="7"/>
                    </a:cubicBezTo>
                    <a:cubicBezTo>
                      <a:pt x="0" y="3"/>
                      <a:pt x="5" y="0"/>
                      <a:pt x="12" y="0"/>
                    </a:cubicBezTo>
                    <a:cubicBezTo>
                      <a:pt x="18" y="0"/>
                      <a:pt x="23" y="6"/>
                      <a:pt x="23" y="12"/>
                    </a:cubicBezTo>
                    <a:cubicBezTo>
                      <a:pt x="23" y="40"/>
                      <a:pt x="23" y="40"/>
                      <a:pt x="23" y="40"/>
                    </a:cubicBezTo>
                  </a:path>
                </a:pathLst>
              </a:custGeom>
              <a:noFill/>
              <a:ln w="15875" cap="rnd">
                <a:solidFill>
                  <a:srgbClr val="3A496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Freeform 904"/>
              <p:cNvSpPr/>
              <p:nvPr/>
            </p:nvSpPr>
            <p:spPr bwMode="auto">
              <a:xfrm>
                <a:off x="4684294" y="6230840"/>
                <a:ext cx="143270" cy="65699"/>
              </a:xfrm>
              <a:custGeom>
                <a:avLst/>
                <a:gdLst>
                  <a:gd name="T0" fmla="*/ 81 w 81"/>
                  <a:gd name="T1" fmla="*/ 0 h 37"/>
                  <a:gd name="T2" fmla="*/ 81 w 81"/>
                  <a:gd name="T3" fmla="*/ 21 h 37"/>
                  <a:gd name="T4" fmla="*/ 65 w 81"/>
                  <a:gd name="T5" fmla="*/ 37 h 37"/>
                  <a:gd name="T6" fmla="*/ 16 w 81"/>
                  <a:gd name="T7" fmla="*/ 37 h 37"/>
                  <a:gd name="T8" fmla="*/ 0 w 81"/>
                  <a:gd name="T9" fmla="*/ 37 h 37"/>
                  <a:gd name="T10" fmla="*/ 0 w 81"/>
                  <a:gd name="T1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37">
                    <a:moveTo>
                      <a:pt x="81" y="0"/>
                    </a:move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30"/>
                      <a:pt x="74" y="37"/>
                      <a:pt x="65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7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</a:path>
                </a:pathLst>
              </a:custGeom>
              <a:noFill/>
              <a:ln w="15875" cap="rnd">
                <a:solidFill>
                  <a:srgbClr val="3A496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Line 905"/>
              <p:cNvSpPr>
                <a:spLocks noChangeShapeType="1"/>
              </p:cNvSpPr>
              <p:nvPr/>
            </p:nvSpPr>
            <p:spPr bwMode="auto">
              <a:xfrm flipV="1">
                <a:off x="4688025" y="6003131"/>
                <a:ext cx="0" cy="44049"/>
              </a:xfrm>
              <a:prstGeom prst="line">
                <a:avLst/>
              </a:prstGeom>
              <a:noFill/>
              <a:ln w="15875" cap="rnd">
                <a:solidFill>
                  <a:srgbClr val="3A496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8" name="Line 906"/>
              <p:cNvSpPr>
                <a:spLocks noChangeShapeType="1"/>
              </p:cNvSpPr>
              <p:nvPr/>
            </p:nvSpPr>
            <p:spPr bwMode="auto">
              <a:xfrm flipV="1">
                <a:off x="4717873" y="6027769"/>
                <a:ext cx="30594" cy="30610"/>
              </a:xfrm>
              <a:prstGeom prst="line">
                <a:avLst/>
              </a:prstGeom>
              <a:noFill/>
              <a:ln w="15875" cap="rnd">
                <a:solidFill>
                  <a:srgbClr val="3A496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9" name="Line 907"/>
              <p:cNvSpPr>
                <a:spLocks noChangeShapeType="1"/>
              </p:cNvSpPr>
              <p:nvPr/>
            </p:nvSpPr>
            <p:spPr bwMode="auto">
              <a:xfrm>
                <a:off x="4734289" y="6083016"/>
                <a:ext cx="41787" cy="0"/>
              </a:xfrm>
              <a:prstGeom prst="line">
                <a:avLst/>
              </a:prstGeom>
              <a:noFill/>
              <a:ln w="15875" cap="rnd">
                <a:solidFill>
                  <a:srgbClr val="3A496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Line 908"/>
              <p:cNvSpPr>
                <a:spLocks noChangeShapeType="1"/>
              </p:cNvSpPr>
              <p:nvPr/>
            </p:nvSpPr>
            <p:spPr bwMode="auto">
              <a:xfrm flipH="1" flipV="1">
                <a:off x="4628329" y="6027769"/>
                <a:ext cx="31340" cy="30610"/>
              </a:xfrm>
              <a:prstGeom prst="line">
                <a:avLst/>
              </a:prstGeom>
              <a:noFill/>
              <a:ln w="15875" cap="rnd">
                <a:solidFill>
                  <a:srgbClr val="3A496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Line 909"/>
              <p:cNvSpPr>
                <a:spLocks noChangeShapeType="1"/>
              </p:cNvSpPr>
              <p:nvPr/>
            </p:nvSpPr>
            <p:spPr bwMode="auto">
              <a:xfrm flipH="1">
                <a:off x="4599974" y="6083016"/>
                <a:ext cx="44026" cy="0"/>
              </a:xfrm>
              <a:prstGeom prst="line">
                <a:avLst/>
              </a:prstGeom>
              <a:noFill/>
              <a:ln w="15875" cap="rnd">
                <a:solidFill>
                  <a:srgbClr val="3A496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7" name="组合 6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8080445" y="2711840"/>
            <a:ext cx="583830" cy="583830"/>
            <a:chOff x="8080445" y="2010800"/>
            <a:chExt cx="583830" cy="583830"/>
          </a:xfrm>
        </p:grpSpPr>
        <p:sp>
          <p:nvSpPr>
            <p:cNvPr id="59" name="椭圆 58"/>
            <p:cNvSpPr/>
            <p:nvPr/>
          </p:nvSpPr>
          <p:spPr>
            <a:xfrm>
              <a:off x="8080445" y="2010800"/>
              <a:ext cx="583830" cy="583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Freeform 431"/>
            <p:cNvSpPr>
              <a:spLocks noChangeAspect="1" noEditPoints="1"/>
            </p:cNvSpPr>
            <p:nvPr/>
          </p:nvSpPr>
          <p:spPr bwMode="auto">
            <a:xfrm>
              <a:off x="8234200" y="2182481"/>
              <a:ext cx="276320" cy="274560"/>
            </a:xfrm>
            <a:custGeom>
              <a:avLst/>
              <a:gdLst>
                <a:gd name="T0" fmla="*/ 127 w 130"/>
                <a:gd name="T1" fmla="*/ 2 h 129"/>
                <a:gd name="T2" fmla="*/ 107 w 130"/>
                <a:gd name="T3" fmla="*/ 25 h 129"/>
                <a:gd name="T4" fmla="*/ 93 w 130"/>
                <a:gd name="T5" fmla="*/ 37 h 129"/>
                <a:gd name="T6" fmla="*/ 79 w 130"/>
                <a:gd name="T7" fmla="*/ 59 h 129"/>
                <a:gd name="T8" fmla="*/ 61 w 130"/>
                <a:gd name="T9" fmla="*/ 69 h 129"/>
                <a:gd name="T10" fmla="*/ 29 w 130"/>
                <a:gd name="T11" fmla="*/ 77 h 129"/>
                <a:gd name="T12" fmla="*/ 19 w 130"/>
                <a:gd name="T13" fmla="*/ 96 h 129"/>
                <a:gd name="T14" fmla="*/ 3 w 130"/>
                <a:gd name="T15" fmla="*/ 128 h 129"/>
                <a:gd name="T16" fmla="*/ 8 w 130"/>
                <a:gd name="T17" fmla="*/ 127 h 129"/>
                <a:gd name="T18" fmla="*/ 29 w 130"/>
                <a:gd name="T19" fmla="*/ 101 h 129"/>
                <a:gd name="T20" fmla="*/ 64 w 130"/>
                <a:gd name="T21" fmla="*/ 76 h 129"/>
                <a:gd name="T22" fmla="*/ 85 w 130"/>
                <a:gd name="T23" fmla="*/ 69 h 129"/>
                <a:gd name="T24" fmla="*/ 99 w 130"/>
                <a:gd name="T25" fmla="*/ 47 h 129"/>
                <a:gd name="T26" fmla="*/ 117 w 130"/>
                <a:gd name="T27" fmla="*/ 37 h 129"/>
                <a:gd name="T28" fmla="*/ 128 w 130"/>
                <a:gd name="T29" fmla="*/ 7 h 129"/>
                <a:gd name="T30" fmla="*/ 25 w 130"/>
                <a:gd name="T31" fmla="*/ 89 h 129"/>
                <a:gd name="T32" fmla="*/ 33 w 130"/>
                <a:gd name="T33" fmla="*/ 89 h 129"/>
                <a:gd name="T34" fmla="*/ 73 w 130"/>
                <a:gd name="T35" fmla="*/ 73 h 129"/>
                <a:gd name="T36" fmla="*/ 73 w 130"/>
                <a:gd name="T37" fmla="*/ 65 h 129"/>
                <a:gd name="T38" fmla="*/ 73 w 130"/>
                <a:gd name="T39" fmla="*/ 73 h 129"/>
                <a:gd name="T40" fmla="*/ 101 w 130"/>
                <a:gd name="T41" fmla="*/ 37 h 129"/>
                <a:gd name="T42" fmla="*/ 109 w 130"/>
                <a:gd name="T43" fmla="*/ 37 h 129"/>
                <a:gd name="T44" fmla="*/ 25 w 130"/>
                <a:gd name="T45" fmla="*/ 121 h 129"/>
                <a:gd name="T46" fmla="*/ 25 w 130"/>
                <a:gd name="T47" fmla="*/ 129 h 129"/>
                <a:gd name="T48" fmla="*/ 25 w 130"/>
                <a:gd name="T49" fmla="*/ 121 h 129"/>
                <a:gd name="T50" fmla="*/ 41 w 130"/>
                <a:gd name="T51" fmla="*/ 125 h 129"/>
                <a:gd name="T52" fmla="*/ 49 w 130"/>
                <a:gd name="T53" fmla="*/ 125 h 129"/>
                <a:gd name="T54" fmla="*/ 65 w 130"/>
                <a:gd name="T55" fmla="*/ 121 h 129"/>
                <a:gd name="T56" fmla="*/ 65 w 130"/>
                <a:gd name="T57" fmla="*/ 129 h 129"/>
                <a:gd name="T58" fmla="*/ 65 w 130"/>
                <a:gd name="T59" fmla="*/ 121 h 129"/>
                <a:gd name="T60" fmla="*/ 81 w 130"/>
                <a:gd name="T61" fmla="*/ 125 h 129"/>
                <a:gd name="T62" fmla="*/ 89 w 130"/>
                <a:gd name="T63" fmla="*/ 125 h 129"/>
                <a:gd name="T64" fmla="*/ 105 w 130"/>
                <a:gd name="T65" fmla="*/ 121 h 129"/>
                <a:gd name="T66" fmla="*/ 105 w 130"/>
                <a:gd name="T67" fmla="*/ 129 h 129"/>
                <a:gd name="T68" fmla="*/ 105 w 130"/>
                <a:gd name="T69" fmla="*/ 121 h 129"/>
                <a:gd name="T70" fmla="*/ 121 w 130"/>
                <a:gd name="T71" fmla="*/ 125 h 129"/>
                <a:gd name="T72" fmla="*/ 129 w 130"/>
                <a:gd name="T73" fmla="*/ 125 h 129"/>
                <a:gd name="T74" fmla="*/ 5 w 130"/>
                <a:gd name="T75" fmla="*/ 109 h 129"/>
                <a:gd name="T76" fmla="*/ 5 w 130"/>
                <a:gd name="T77" fmla="*/ 101 h 129"/>
                <a:gd name="T78" fmla="*/ 5 w 130"/>
                <a:gd name="T79" fmla="*/ 109 h 129"/>
                <a:gd name="T80" fmla="*/ 9 w 130"/>
                <a:gd name="T81" fmla="*/ 85 h 129"/>
                <a:gd name="T82" fmla="*/ 1 w 130"/>
                <a:gd name="T83" fmla="*/ 85 h 129"/>
                <a:gd name="T84" fmla="*/ 5 w 130"/>
                <a:gd name="T85" fmla="*/ 69 h 129"/>
                <a:gd name="T86" fmla="*/ 5 w 130"/>
                <a:gd name="T87" fmla="*/ 61 h 129"/>
                <a:gd name="T88" fmla="*/ 5 w 130"/>
                <a:gd name="T89" fmla="*/ 69 h 129"/>
                <a:gd name="T90" fmla="*/ 9 w 130"/>
                <a:gd name="T91" fmla="*/ 45 h 129"/>
                <a:gd name="T92" fmla="*/ 1 w 130"/>
                <a:gd name="T93" fmla="*/ 45 h 129"/>
                <a:gd name="T94" fmla="*/ 5 w 130"/>
                <a:gd name="T95" fmla="*/ 29 h 129"/>
                <a:gd name="T96" fmla="*/ 5 w 130"/>
                <a:gd name="T97" fmla="*/ 21 h 129"/>
                <a:gd name="T98" fmla="*/ 5 w 130"/>
                <a:gd name="T99" fmla="*/ 29 h 129"/>
                <a:gd name="T100" fmla="*/ 9 w 130"/>
                <a:gd name="T101" fmla="*/ 5 h 129"/>
                <a:gd name="T102" fmla="*/ 1 w 130"/>
                <a:gd name="T103" fmla="*/ 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0" h="129">
                  <a:moveTo>
                    <a:pt x="128" y="7"/>
                  </a:moveTo>
                  <a:cubicBezTo>
                    <a:pt x="130" y="5"/>
                    <a:pt x="129" y="3"/>
                    <a:pt x="127" y="2"/>
                  </a:cubicBezTo>
                  <a:cubicBezTo>
                    <a:pt x="125" y="0"/>
                    <a:pt x="123" y="1"/>
                    <a:pt x="122" y="3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6" y="25"/>
                    <a:pt x="106" y="25"/>
                    <a:pt x="105" y="25"/>
                  </a:cubicBezTo>
                  <a:cubicBezTo>
                    <a:pt x="98" y="25"/>
                    <a:pt x="93" y="30"/>
                    <a:pt x="93" y="37"/>
                  </a:cubicBezTo>
                  <a:cubicBezTo>
                    <a:pt x="93" y="38"/>
                    <a:pt x="93" y="39"/>
                    <a:pt x="94" y="41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7" y="58"/>
                    <a:pt x="75" y="57"/>
                    <a:pt x="73" y="57"/>
                  </a:cubicBezTo>
                  <a:cubicBezTo>
                    <a:pt x="67" y="57"/>
                    <a:pt x="61" y="62"/>
                    <a:pt x="61" y="69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6" y="79"/>
                    <a:pt x="33" y="77"/>
                    <a:pt x="29" y="77"/>
                  </a:cubicBezTo>
                  <a:cubicBezTo>
                    <a:pt x="22" y="77"/>
                    <a:pt x="17" y="82"/>
                    <a:pt x="17" y="89"/>
                  </a:cubicBezTo>
                  <a:cubicBezTo>
                    <a:pt x="17" y="92"/>
                    <a:pt x="18" y="94"/>
                    <a:pt x="19" y="96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0" y="125"/>
                    <a:pt x="1" y="127"/>
                    <a:pt x="3" y="128"/>
                  </a:cubicBezTo>
                  <a:cubicBezTo>
                    <a:pt x="3" y="129"/>
                    <a:pt x="4" y="129"/>
                    <a:pt x="5" y="129"/>
                  </a:cubicBezTo>
                  <a:cubicBezTo>
                    <a:pt x="6" y="129"/>
                    <a:pt x="8" y="128"/>
                    <a:pt x="8" y="127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7" y="101"/>
                    <a:pt x="28" y="101"/>
                    <a:pt x="29" y="101"/>
                  </a:cubicBezTo>
                  <a:cubicBezTo>
                    <a:pt x="35" y="101"/>
                    <a:pt x="41" y="96"/>
                    <a:pt x="41" y="89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6" y="79"/>
                    <a:pt x="69" y="81"/>
                    <a:pt x="73" y="81"/>
                  </a:cubicBezTo>
                  <a:cubicBezTo>
                    <a:pt x="80" y="81"/>
                    <a:pt x="85" y="76"/>
                    <a:pt x="85" y="69"/>
                  </a:cubicBezTo>
                  <a:cubicBezTo>
                    <a:pt x="85" y="68"/>
                    <a:pt x="85" y="67"/>
                    <a:pt x="84" y="65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1" y="48"/>
                    <a:pt x="103" y="49"/>
                    <a:pt x="105" y="49"/>
                  </a:cubicBezTo>
                  <a:cubicBezTo>
                    <a:pt x="112" y="49"/>
                    <a:pt x="117" y="44"/>
                    <a:pt x="117" y="37"/>
                  </a:cubicBezTo>
                  <a:cubicBezTo>
                    <a:pt x="117" y="34"/>
                    <a:pt x="116" y="31"/>
                    <a:pt x="114" y="29"/>
                  </a:cubicBezTo>
                  <a:lnTo>
                    <a:pt x="128" y="7"/>
                  </a:lnTo>
                  <a:close/>
                  <a:moveTo>
                    <a:pt x="29" y="93"/>
                  </a:moveTo>
                  <a:cubicBezTo>
                    <a:pt x="27" y="93"/>
                    <a:pt x="25" y="91"/>
                    <a:pt x="25" y="89"/>
                  </a:cubicBezTo>
                  <a:cubicBezTo>
                    <a:pt x="25" y="87"/>
                    <a:pt x="27" y="85"/>
                    <a:pt x="29" y="85"/>
                  </a:cubicBezTo>
                  <a:cubicBezTo>
                    <a:pt x="31" y="85"/>
                    <a:pt x="33" y="87"/>
                    <a:pt x="33" y="89"/>
                  </a:cubicBezTo>
                  <a:cubicBezTo>
                    <a:pt x="33" y="91"/>
                    <a:pt x="31" y="93"/>
                    <a:pt x="29" y="93"/>
                  </a:cubicBezTo>
                  <a:close/>
                  <a:moveTo>
                    <a:pt x="73" y="73"/>
                  </a:moveTo>
                  <a:cubicBezTo>
                    <a:pt x="71" y="73"/>
                    <a:pt x="69" y="71"/>
                    <a:pt x="69" y="69"/>
                  </a:cubicBezTo>
                  <a:cubicBezTo>
                    <a:pt x="69" y="67"/>
                    <a:pt x="71" y="65"/>
                    <a:pt x="73" y="65"/>
                  </a:cubicBezTo>
                  <a:cubicBezTo>
                    <a:pt x="75" y="65"/>
                    <a:pt x="77" y="67"/>
                    <a:pt x="77" y="69"/>
                  </a:cubicBezTo>
                  <a:cubicBezTo>
                    <a:pt x="77" y="71"/>
                    <a:pt x="75" y="73"/>
                    <a:pt x="73" y="73"/>
                  </a:cubicBezTo>
                  <a:close/>
                  <a:moveTo>
                    <a:pt x="105" y="41"/>
                  </a:moveTo>
                  <a:cubicBezTo>
                    <a:pt x="103" y="41"/>
                    <a:pt x="101" y="39"/>
                    <a:pt x="101" y="37"/>
                  </a:cubicBezTo>
                  <a:cubicBezTo>
                    <a:pt x="101" y="35"/>
                    <a:pt x="103" y="33"/>
                    <a:pt x="105" y="33"/>
                  </a:cubicBezTo>
                  <a:cubicBezTo>
                    <a:pt x="107" y="33"/>
                    <a:pt x="109" y="35"/>
                    <a:pt x="109" y="37"/>
                  </a:cubicBezTo>
                  <a:cubicBezTo>
                    <a:pt x="109" y="39"/>
                    <a:pt x="107" y="41"/>
                    <a:pt x="105" y="41"/>
                  </a:cubicBezTo>
                  <a:close/>
                  <a:moveTo>
                    <a:pt x="25" y="121"/>
                  </a:moveTo>
                  <a:cubicBezTo>
                    <a:pt x="23" y="121"/>
                    <a:pt x="21" y="123"/>
                    <a:pt x="21" y="125"/>
                  </a:cubicBezTo>
                  <a:cubicBezTo>
                    <a:pt x="21" y="127"/>
                    <a:pt x="23" y="129"/>
                    <a:pt x="25" y="129"/>
                  </a:cubicBezTo>
                  <a:cubicBezTo>
                    <a:pt x="27" y="129"/>
                    <a:pt x="29" y="127"/>
                    <a:pt x="29" y="125"/>
                  </a:cubicBezTo>
                  <a:cubicBezTo>
                    <a:pt x="29" y="123"/>
                    <a:pt x="27" y="121"/>
                    <a:pt x="25" y="121"/>
                  </a:cubicBezTo>
                  <a:close/>
                  <a:moveTo>
                    <a:pt x="45" y="121"/>
                  </a:moveTo>
                  <a:cubicBezTo>
                    <a:pt x="43" y="121"/>
                    <a:pt x="41" y="123"/>
                    <a:pt x="41" y="125"/>
                  </a:cubicBezTo>
                  <a:cubicBezTo>
                    <a:pt x="41" y="127"/>
                    <a:pt x="43" y="129"/>
                    <a:pt x="45" y="129"/>
                  </a:cubicBezTo>
                  <a:cubicBezTo>
                    <a:pt x="47" y="129"/>
                    <a:pt x="49" y="127"/>
                    <a:pt x="49" y="125"/>
                  </a:cubicBezTo>
                  <a:cubicBezTo>
                    <a:pt x="49" y="123"/>
                    <a:pt x="47" y="121"/>
                    <a:pt x="45" y="121"/>
                  </a:cubicBezTo>
                  <a:close/>
                  <a:moveTo>
                    <a:pt x="65" y="121"/>
                  </a:moveTo>
                  <a:cubicBezTo>
                    <a:pt x="63" y="121"/>
                    <a:pt x="61" y="123"/>
                    <a:pt x="61" y="125"/>
                  </a:cubicBezTo>
                  <a:cubicBezTo>
                    <a:pt x="61" y="127"/>
                    <a:pt x="63" y="129"/>
                    <a:pt x="65" y="129"/>
                  </a:cubicBezTo>
                  <a:cubicBezTo>
                    <a:pt x="67" y="129"/>
                    <a:pt x="69" y="127"/>
                    <a:pt x="69" y="125"/>
                  </a:cubicBezTo>
                  <a:cubicBezTo>
                    <a:pt x="69" y="123"/>
                    <a:pt x="67" y="121"/>
                    <a:pt x="65" y="121"/>
                  </a:cubicBezTo>
                  <a:close/>
                  <a:moveTo>
                    <a:pt x="85" y="121"/>
                  </a:moveTo>
                  <a:cubicBezTo>
                    <a:pt x="83" y="121"/>
                    <a:pt x="81" y="123"/>
                    <a:pt x="81" y="125"/>
                  </a:cubicBezTo>
                  <a:cubicBezTo>
                    <a:pt x="81" y="127"/>
                    <a:pt x="83" y="129"/>
                    <a:pt x="85" y="129"/>
                  </a:cubicBezTo>
                  <a:cubicBezTo>
                    <a:pt x="87" y="129"/>
                    <a:pt x="89" y="127"/>
                    <a:pt x="89" y="125"/>
                  </a:cubicBezTo>
                  <a:cubicBezTo>
                    <a:pt x="89" y="123"/>
                    <a:pt x="87" y="121"/>
                    <a:pt x="85" y="121"/>
                  </a:cubicBezTo>
                  <a:close/>
                  <a:moveTo>
                    <a:pt x="105" y="121"/>
                  </a:moveTo>
                  <a:cubicBezTo>
                    <a:pt x="103" y="121"/>
                    <a:pt x="101" y="123"/>
                    <a:pt x="101" y="125"/>
                  </a:cubicBezTo>
                  <a:cubicBezTo>
                    <a:pt x="101" y="127"/>
                    <a:pt x="103" y="129"/>
                    <a:pt x="105" y="129"/>
                  </a:cubicBezTo>
                  <a:cubicBezTo>
                    <a:pt x="107" y="129"/>
                    <a:pt x="109" y="127"/>
                    <a:pt x="109" y="125"/>
                  </a:cubicBezTo>
                  <a:cubicBezTo>
                    <a:pt x="109" y="123"/>
                    <a:pt x="107" y="121"/>
                    <a:pt x="105" y="121"/>
                  </a:cubicBezTo>
                  <a:close/>
                  <a:moveTo>
                    <a:pt x="125" y="121"/>
                  </a:moveTo>
                  <a:cubicBezTo>
                    <a:pt x="123" y="121"/>
                    <a:pt x="121" y="123"/>
                    <a:pt x="121" y="125"/>
                  </a:cubicBezTo>
                  <a:cubicBezTo>
                    <a:pt x="121" y="127"/>
                    <a:pt x="123" y="129"/>
                    <a:pt x="125" y="129"/>
                  </a:cubicBezTo>
                  <a:cubicBezTo>
                    <a:pt x="127" y="129"/>
                    <a:pt x="129" y="127"/>
                    <a:pt x="129" y="125"/>
                  </a:cubicBezTo>
                  <a:cubicBezTo>
                    <a:pt x="129" y="123"/>
                    <a:pt x="127" y="121"/>
                    <a:pt x="125" y="121"/>
                  </a:cubicBezTo>
                  <a:close/>
                  <a:moveTo>
                    <a:pt x="5" y="109"/>
                  </a:moveTo>
                  <a:cubicBezTo>
                    <a:pt x="7" y="109"/>
                    <a:pt x="9" y="107"/>
                    <a:pt x="9" y="105"/>
                  </a:cubicBezTo>
                  <a:cubicBezTo>
                    <a:pt x="9" y="103"/>
                    <a:pt x="7" y="101"/>
                    <a:pt x="5" y="101"/>
                  </a:cubicBezTo>
                  <a:cubicBezTo>
                    <a:pt x="3" y="101"/>
                    <a:pt x="1" y="103"/>
                    <a:pt x="1" y="105"/>
                  </a:cubicBezTo>
                  <a:cubicBezTo>
                    <a:pt x="1" y="107"/>
                    <a:pt x="3" y="109"/>
                    <a:pt x="5" y="109"/>
                  </a:cubicBezTo>
                  <a:close/>
                  <a:moveTo>
                    <a:pt x="5" y="89"/>
                  </a:moveTo>
                  <a:cubicBezTo>
                    <a:pt x="7" y="89"/>
                    <a:pt x="9" y="87"/>
                    <a:pt x="9" y="85"/>
                  </a:cubicBezTo>
                  <a:cubicBezTo>
                    <a:pt x="9" y="83"/>
                    <a:pt x="7" y="81"/>
                    <a:pt x="5" y="81"/>
                  </a:cubicBezTo>
                  <a:cubicBezTo>
                    <a:pt x="3" y="81"/>
                    <a:pt x="1" y="83"/>
                    <a:pt x="1" y="85"/>
                  </a:cubicBezTo>
                  <a:cubicBezTo>
                    <a:pt x="1" y="87"/>
                    <a:pt x="3" y="89"/>
                    <a:pt x="5" y="89"/>
                  </a:cubicBezTo>
                  <a:close/>
                  <a:moveTo>
                    <a:pt x="5" y="69"/>
                  </a:moveTo>
                  <a:cubicBezTo>
                    <a:pt x="7" y="69"/>
                    <a:pt x="9" y="67"/>
                    <a:pt x="9" y="65"/>
                  </a:cubicBezTo>
                  <a:cubicBezTo>
                    <a:pt x="9" y="63"/>
                    <a:pt x="7" y="61"/>
                    <a:pt x="5" y="61"/>
                  </a:cubicBezTo>
                  <a:cubicBezTo>
                    <a:pt x="3" y="61"/>
                    <a:pt x="1" y="63"/>
                    <a:pt x="1" y="65"/>
                  </a:cubicBezTo>
                  <a:cubicBezTo>
                    <a:pt x="1" y="67"/>
                    <a:pt x="3" y="69"/>
                    <a:pt x="5" y="69"/>
                  </a:cubicBezTo>
                  <a:close/>
                  <a:moveTo>
                    <a:pt x="5" y="49"/>
                  </a:moveTo>
                  <a:cubicBezTo>
                    <a:pt x="7" y="49"/>
                    <a:pt x="9" y="47"/>
                    <a:pt x="9" y="45"/>
                  </a:cubicBezTo>
                  <a:cubicBezTo>
                    <a:pt x="9" y="43"/>
                    <a:pt x="7" y="41"/>
                    <a:pt x="5" y="41"/>
                  </a:cubicBezTo>
                  <a:cubicBezTo>
                    <a:pt x="3" y="41"/>
                    <a:pt x="1" y="43"/>
                    <a:pt x="1" y="45"/>
                  </a:cubicBezTo>
                  <a:cubicBezTo>
                    <a:pt x="1" y="47"/>
                    <a:pt x="3" y="49"/>
                    <a:pt x="5" y="49"/>
                  </a:cubicBezTo>
                  <a:close/>
                  <a:moveTo>
                    <a:pt x="5" y="29"/>
                  </a:moveTo>
                  <a:cubicBezTo>
                    <a:pt x="7" y="29"/>
                    <a:pt x="9" y="27"/>
                    <a:pt x="9" y="25"/>
                  </a:cubicBezTo>
                  <a:cubicBezTo>
                    <a:pt x="9" y="23"/>
                    <a:pt x="7" y="21"/>
                    <a:pt x="5" y="21"/>
                  </a:cubicBezTo>
                  <a:cubicBezTo>
                    <a:pt x="3" y="21"/>
                    <a:pt x="1" y="23"/>
                    <a:pt x="1" y="25"/>
                  </a:cubicBezTo>
                  <a:cubicBezTo>
                    <a:pt x="1" y="27"/>
                    <a:pt x="3" y="29"/>
                    <a:pt x="5" y="29"/>
                  </a:cubicBezTo>
                  <a:close/>
                  <a:moveTo>
                    <a:pt x="5" y="9"/>
                  </a:moveTo>
                  <a:cubicBezTo>
                    <a:pt x="7" y="9"/>
                    <a:pt x="9" y="7"/>
                    <a:pt x="9" y="5"/>
                  </a:cubicBezTo>
                  <a:cubicBezTo>
                    <a:pt x="9" y="3"/>
                    <a:pt x="7" y="1"/>
                    <a:pt x="5" y="1"/>
                  </a:cubicBezTo>
                  <a:cubicBezTo>
                    <a:pt x="3" y="1"/>
                    <a:pt x="1" y="3"/>
                    <a:pt x="1" y="5"/>
                  </a:cubicBezTo>
                  <a:cubicBezTo>
                    <a:pt x="1" y="7"/>
                    <a:pt x="3" y="9"/>
                    <a:pt x="5" y="9"/>
                  </a:cubicBezTo>
                  <a:close/>
                </a:path>
              </a:pathLst>
            </a:custGeom>
            <a:solidFill>
              <a:srgbClr val="3A49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组合 7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10368865" y="2711840"/>
            <a:ext cx="583830" cy="583830"/>
            <a:chOff x="10368865" y="2010800"/>
            <a:chExt cx="583830" cy="583830"/>
          </a:xfrm>
        </p:grpSpPr>
        <p:sp>
          <p:nvSpPr>
            <p:cNvPr id="60" name="椭圆 59"/>
            <p:cNvSpPr/>
            <p:nvPr/>
          </p:nvSpPr>
          <p:spPr>
            <a:xfrm>
              <a:off x="10368865" y="2010800"/>
              <a:ext cx="583830" cy="583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93" name="组合 92"/>
            <p:cNvGrpSpPr>
              <a:grpSpLocks noChangeAspect="1"/>
            </p:cNvGrpSpPr>
            <p:nvPr/>
          </p:nvGrpSpPr>
          <p:grpSpPr>
            <a:xfrm>
              <a:off x="10594097" y="2224693"/>
              <a:ext cx="184167" cy="219648"/>
              <a:chOff x="10285561" y="4783917"/>
              <a:chExt cx="179100" cy="213605"/>
            </a:xfrm>
          </p:grpSpPr>
          <p:sp>
            <p:nvSpPr>
              <p:cNvPr id="94" name="Line 288"/>
              <p:cNvSpPr>
                <a:spLocks noChangeShapeType="1"/>
              </p:cNvSpPr>
              <p:nvPr/>
            </p:nvSpPr>
            <p:spPr bwMode="auto">
              <a:xfrm>
                <a:off x="10285561" y="4783917"/>
                <a:ext cx="0" cy="213605"/>
              </a:xfrm>
              <a:prstGeom prst="line">
                <a:avLst/>
              </a:prstGeom>
              <a:noFill/>
              <a:ln w="15875" cap="rnd">
                <a:solidFill>
                  <a:srgbClr val="3A496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Freeform 289"/>
              <p:cNvSpPr/>
              <p:nvPr/>
            </p:nvSpPr>
            <p:spPr bwMode="auto">
              <a:xfrm>
                <a:off x="10285561" y="4783917"/>
                <a:ext cx="179100" cy="106802"/>
              </a:xfrm>
              <a:custGeom>
                <a:avLst/>
                <a:gdLst>
                  <a:gd name="T0" fmla="*/ 218 w 218"/>
                  <a:gd name="T1" fmla="*/ 130 h 130"/>
                  <a:gd name="T2" fmla="*/ 0 w 218"/>
                  <a:gd name="T3" fmla="*/ 130 h 130"/>
                  <a:gd name="T4" fmla="*/ 0 w 218"/>
                  <a:gd name="T5" fmla="*/ 0 h 130"/>
                  <a:gd name="T6" fmla="*/ 218 w 218"/>
                  <a:gd name="T7" fmla="*/ 0 h 130"/>
                  <a:gd name="T8" fmla="*/ 166 w 218"/>
                  <a:gd name="T9" fmla="*/ 64 h 130"/>
                  <a:gd name="T10" fmla="*/ 218 w 218"/>
                  <a:gd name="T11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8" h="130">
                    <a:moveTo>
                      <a:pt x="218" y="130"/>
                    </a:moveTo>
                    <a:lnTo>
                      <a:pt x="0" y="130"/>
                    </a:lnTo>
                    <a:lnTo>
                      <a:pt x="0" y="0"/>
                    </a:lnTo>
                    <a:lnTo>
                      <a:pt x="218" y="0"/>
                    </a:lnTo>
                    <a:lnTo>
                      <a:pt x="166" y="64"/>
                    </a:lnTo>
                    <a:lnTo>
                      <a:pt x="218" y="130"/>
                    </a:lnTo>
                    <a:close/>
                  </a:path>
                </a:pathLst>
              </a:custGeom>
              <a:noFill/>
              <a:ln w="15875" cap="rnd">
                <a:solidFill>
                  <a:srgbClr val="3A4969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57" name="e7d195523061f1c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e7d195523061f1c074694c8bbf98be7b1e4b015d796375963FD28840057458461C7CA0DAD340D15583DEDFC2E3241C4F392EF3A8B4D067B40CF4F149DD7E51F346B0CAB1BCCF6DB2480C67273C6C9E4C33AF3046B1F7F7F0B2A51923447FF2D765CC750011ADC7600C66A8DE278F4F3BF652A6F92B038DDCE276C32D205890E810956E7BBEF46205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659060" y="5196569"/>
            <a:ext cx="1768433" cy="755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kumimoji="0" lang="en-US" altLang="zh-CN" sz="10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</a:t>
            </a:r>
            <a:r>
              <a:rPr kumimoji="0" lang="en-US" altLang="zh-CN" sz="10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be </a:t>
            </a:r>
            <a:r>
              <a:rPr lang="en-US" altLang="zh-CN" sz="10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tionas issues etc</a:t>
            </a:r>
            <a:r>
              <a:rPr kumimoji="0" lang="en-US" altLang="zh-CN" sz="10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 </a:t>
            </a:r>
            <a:endParaRPr kumimoji="0" lang="en-US" altLang="zh-CN" sz="10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72" name="TextBox 55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2954773" y="4734904"/>
            <a:ext cx="1768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Analysis </a:t>
            </a: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96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2905029" y="5196569"/>
            <a:ext cx="1768433" cy="755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kumimoji="0" lang="en-US" altLang="zh-CN" sz="10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</a:t>
            </a:r>
            <a:r>
              <a:rPr kumimoji="0" lang="en-US" altLang="zh-CN" sz="10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be </a:t>
            </a:r>
            <a:r>
              <a:rPr lang="en-US" altLang="zh-CN" sz="10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tionas issues etc</a:t>
            </a:r>
            <a:r>
              <a:rPr kumimoji="0" lang="en-US" altLang="zh-CN" sz="10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 </a:t>
            </a:r>
            <a:endParaRPr kumimoji="0" lang="en-US" altLang="zh-CN" sz="10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97" name="TextBox 55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5200742" y="4734904"/>
            <a:ext cx="1768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Analysis </a:t>
            </a: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98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5150998" y="5196569"/>
            <a:ext cx="1768433" cy="755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kumimoji="0" lang="en-US" altLang="zh-CN" sz="10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</a:t>
            </a:r>
            <a:r>
              <a:rPr kumimoji="0" lang="en-US" altLang="zh-CN" sz="10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be </a:t>
            </a:r>
            <a:r>
              <a:rPr lang="en-US" altLang="zh-CN" sz="10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tionas issues etc</a:t>
            </a:r>
            <a:r>
              <a:rPr kumimoji="0" lang="en-US" altLang="zh-CN" sz="10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 </a:t>
            </a:r>
            <a:endParaRPr kumimoji="0" lang="en-US" altLang="zh-CN" sz="10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99" name="TextBox 55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7446711" y="4734904"/>
            <a:ext cx="1768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Analysis </a:t>
            </a: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100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7396967" y="5196569"/>
            <a:ext cx="1768433" cy="755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kumimoji="0" lang="en-US" altLang="zh-CN" sz="10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</a:t>
            </a:r>
            <a:r>
              <a:rPr kumimoji="0" lang="en-US" altLang="zh-CN" sz="10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be </a:t>
            </a:r>
            <a:r>
              <a:rPr lang="en-US" altLang="zh-CN" sz="10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tionas issues etc</a:t>
            </a:r>
            <a:r>
              <a:rPr kumimoji="0" lang="en-US" altLang="zh-CN" sz="10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 </a:t>
            </a:r>
            <a:endParaRPr kumimoji="0" lang="en-US" altLang="zh-CN" sz="10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101" name="TextBox 55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9692680" y="4734904"/>
            <a:ext cx="1768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Analysis </a:t>
            </a: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102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9642936" y="5196569"/>
            <a:ext cx="1768433" cy="755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kumimoji="0" lang="en-US" altLang="zh-CN" sz="10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</a:t>
            </a:r>
            <a:r>
              <a:rPr kumimoji="0" lang="en-US" altLang="zh-CN" sz="10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be </a:t>
            </a:r>
            <a:r>
              <a:rPr lang="en-US" altLang="zh-CN" sz="10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tionas issues etc</a:t>
            </a:r>
            <a:r>
              <a:rPr kumimoji="0" lang="en-US" altLang="zh-CN" sz="10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 </a:t>
            </a:r>
            <a:endParaRPr kumimoji="0" lang="en-US" altLang="zh-CN" sz="10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3" grpId="0"/>
      <p:bldP spid="69" grpId="0"/>
      <p:bldP spid="72" grpId="0"/>
      <p:bldP spid="96" grpId="0"/>
      <p:bldP spid="97" grpId="0"/>
      <p:bldP spid="98" grpId="0"/>
      <p:bldP spid="99" grpId="0"/>
      <p:bldP spid="100" grpId="0"/>
      <p:bldP spid="101" grpId="0"/>
      <p:bldP spid="10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876299" y="1276624"/>
            <a:ext cx="5473101" cy="4500615"/>
          </a:xfrm>
          <a:prstGeom prst="rect">
            <a:avLst/>
          </a:prstGeom>
          <a:solidFill>
            <a:srgbClr val="8CBF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451551" y="1552395"/>
            <a:ext cx="293862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OUR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FUTURE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PERSPECTIVE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Overview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23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451550" y="4289943"/>
            <a:ext cx="35776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 postal services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cxnSp>
        <p:nvCxnSpPr>
          <p:cNvPr id="24" name="直接连接符 23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1586132" y="3990975"/>
            <a:ext cx="706902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6349406" y="1276624"/>
            <a:ext cx="2235200" cy="2119719"/>
          </a:xfrm>
          <a:prstGeom prst="rect">
            <a:avLst/>
          </a:prstGeom>
          <a:solidFill>
            <a:srgbClr val="EF8A8F"/>
          </a:solidFill>
          <a:ln>
            <a:noFill/>
          </a:ln>
          <a:effectLst>
            <a:outerShdw blurRad="3683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矩形 38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8874892" y="1276624"/>
            <a:ext cx="2235200" cy="21197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矩形 39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6349406" y="3657520"/>
            <a:ext cx="2235200" cy="21197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矩形 4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8874892" y="3657520"/>
            <a:ext cx="2235200" cy="21197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6756975" y="1481605"/>
            <a:ext cx="14200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" panose="020B0502040204020203" pitchFamily="34" charset="0"/>
              </a:rPr>
              <a:t>Contact text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" panose="020B0502040204020203" pitchFamily="34" charset="0"/>
            </a:endParaRPr>
          </a:p>
        </p:txBody>
      </p:sp>
      <p:cxnSp>
        <p:nvCxnSpPr>
          <p:cNvPr id="44" name="直接连接符 43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7252692" y="1835469"/>
            <a:ext cx="428625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FF8F68"/>
                </a:gs>
                <a:gs pos="100000">
                  <a:srgbClr val="EC354A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6573599" y="1951762"/>
            <a:ext cx="17868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7,300</a:t>
            </a: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grpSp>
        <p:nvGrpSpPr>
          <p:cNvPr id="2" name="组合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6962634" y="2746051"/>
            <a:ext cx="1047750" cy="298998"/>
            <a:chOff x="6962634" y="2746051"/>
            <a:chExt cx="1047750" cy="298998"/>
          </a:xfrm>
        </p:grpSpPr>
        <p:sp>
          <p:nvSpPr>
            <p:cNvPr id="49" name="圆角矩形 48"/>
            <p:cNvSpPr/>
            <p:nvPr/>
          </p:nvSpPr>
          <p:spPr>
            <a:xfrm>
              <a:off x="6962634" y="2746051"/>
              <a:ext cx="1047750" cy="29899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" name="TextBox 1"/>
            <p:cNvSpPr txBox="1"/>
            <p:nvPr/>
          </p:nvSpPr>
          <p:spPr>
            <a:xfrm>
              <a:off x="6995081" y="2750814"/>
              <a:ext cx="97242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  <a:cs typeface="Segoe UI" panose="020B0502040204020203" pitchFamily="34" charset="0"/>
                </a:rPr>
                <a:t>Contact text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53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9282463" y="1481605"/>
            <a:ext cx="14200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" panose="020B0502040204020203" pitchFamily="34" charset="0"/>
              </a:rPr>
              <a:t>Contact text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" panose="020B0502040204020203" pitchFamily="34" charset="0"/>
            </a:endParaRPr>
          </a:p>
        </p:txBody>
      </p:sp>
      <p:cxnSp>
        <p:nvCxnSpPr>
          <p:cNvPr id="54" name="直接连接符 53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9778180" y="1835469"/>
            <a:ext cx="428625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FF8F68"/>
                </a:gs>
                <a:gs pos="100000">
                  <a:srgbClr val="EC354A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9099087" y="1951762"/>
            <a:ext cx="17868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68%</a:t>
            </a: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grpSp>
        <p:nvGrpSpPr>
          <p:cNvPr id="3" name="组合 2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9488122" y="2746051"/>
            <a:ext cx="1047750" cy="298998"/>
            <a:chOff x="9488122" y="2746051"/>
            <a:chExt cx="1047750" cy="298998"/>
          </a:xfrm>
        </p:grpSpPr>
        <p:sp>
          <p:nvSpPr>
            <p:cNvPr id="56" name="圆角矩形 55"/>
            <p:cNvSpPr/>
            <p:nvPr/>
          </p:nvSpPr>
          <p:spPr>
            <a:xfrm>
              <a:off x="9488122" y="2746051"/>
              <a:ext cx="1047750" cy="298998"/>
            </a:xfrm>
            <a:prstGeom prst="roundRect">
              <a:avLst>
                <a:gd name="adj" fmla="val 50000"/>
              </a:avLst>
            </a:prstGeom>
            <a:solidFill>
              <a:srgbClr val="EBC2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7" name="TextBox 1"/>
            <p:cNvSpPr txBox="1"/>
            <p:nvPr/>
          </p:nvSpPr>
          <p:spPr>
            <a:xfrm>
              <a:off x="9520569" y="2750814"/>
              <a:ext cx="97242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  <a:cs typeface="Segoe UI" panose="020B0502040204020203" pitchFamily="34" charset="0"/>
                </a:rPr>
                <a:t>Contact text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59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6756975" y="3908344"/>
            <a:ext cx="14200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" panose="020B0502040204020203" pitchFamily="34" charset="0"/>
              </a:rPr>
              <a:t>Contact text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" panose="020B0502040204020203" pitchFamily="34" charset="0"/>
            </a:endParaRPr>
          </a:p>
        </p:txBody>
      </p:sp>
      <p:cxnSp>
        <p:nvCxnSpPr>
          <p:cNvPr id="60" name="直接连接符 59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7252692" y="4262208"/>
            <a:ext cx="428625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FF8F68"/>
                </a:gs>
                <a:gs pos="100000">
                  <a:srgbClr val="EC354A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6573599" y="4378501"/>
            <a:ext cx="17868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900</a:t>
            </a: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grpSp>
        <p:nvGrpSpPr>
          <p:cNvPr id="4" name="组合 3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6962634" y="5172790"/>
            <a:ext cx="1047750" cy="298998"/>
            <a:chOff x="6962634" y="5172790"/>
            <a:chExt cx="1047750" cy="298998"/>
          </a:xfrm>
        </p:grpSpPr>
        <p:sp>
          <p:nvSpPr>
            <p:cNvPr id="62" name="圆角矩形 61"/>
            <p:cNvSpPr/>
            <p:nvPr/>
          </p:nvSpPr>
          <p:spPr>
            <a:xfrm>
              <a:off x="6962634" y="5172790"/>
              <a:ext cx="1047750" cy="298998"/>
            </a:xfrm>
            <a:prstGeom prst="roundRect">
              <a:avLst>
                <a:gd name="adj" fmla="val 50000"/>
              </a:avLst>
            </a:prstGeom>
            <a:solidFill>
              <a:srgbClr val="5F97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" name="TextBox 1"/>
            <p:cNvSpPr txBox="1"/>
            <p:nvPr/>
          </p:nvSpPr>
          <p:spPr>
            <a:xfrm>
              <a:off x="6995081" y="5177553"/>
              <a:ext cx="97242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  <a:cs typeface="Segoe UI" panose="020B0502040204020203" pitchFamily="34" charset="0"/>
                </a:rPr>
                <a:t>Contact text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65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9282463" y="3908344"/>
            <a:ext cx="14200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" panose="020B0502040204020203" pitchFamily="34" charset="0"/>
              </a:rPr>
              <a:t>Contact text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" panose="020B0502040204020203" pitchFamily="34" charset="0"/>
            </a:endParaRPr>
          </a:p>
        </p:txBody>
      </p:sp>
      <p:cxnSp>
        <p:nvCxnSpPr>
          <p:cNvPr id="66" name="直接连接符 65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9778180" y="4262208"/>
            <a:ext cx="428625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FF8F68"/>
                </a:gs>
                <a:gs pos="100000">
                  <a:srgbClr val="EC354A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9099087" y="4378501"/>
            <a:ext cx="17868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80,300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grpSp>
        <p:nvGrpSpPr>
          <p:cNvPr id="5" name="组合 4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9488122" y="5172790"/>
            <a:ext cx="1047750" cy="298998"/>
            <a:chOff x="9488122" y="5172790"/>
            <a:chExt cx="1047750" cy="298998"/>
          </a:xfrm>
        </p:grpSpPr>
        <p:sp>
          <p:nvSpPr>
            <p:cNvPr id="68" name="圆角矩形 67"/>
            <p:cNvSpPr/>
            <p:nvPr/>
          </p:nvSpPr>
          <p:spPr>
            <a:xfrm>
              <a:off x="9488122" y="5172790"/>
              <a:ext cx="1047750" cy="298998"/>
            </a:xfrm>
            <a:prstGeom prst="roundRect">
              <a:avLst>
                <a:gd name="adj" fmla="val 50000"/>
              </a:avLst>
            </a:prstGeom>
            <a:solidFill>
              <a:srgbClr val="EF8A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9" name="TextBox 1"/>
            <p:cNvSpPr txBox="1"/>
            <p:nvPr/>
          </p:nvSpPr>
          <p:spPr>
            <a:xfrm>
              <a:off x="9520569" y="5177553"/>
              <a:ext cx="97242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  <a:cs typeface="Segoe UI" panose="020B0502040204020203" pitchFamily="34" charset="0"/>
                </a:rPr>
                <a:t>Contact text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6" name="e7d195523061f1c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e7d195523061f1c074694c8bbf98be7b1e4b015d796375963FD28840057458461C7CA0DAD340D15583DEDFC2E3241C4F392EF3A8B4D067B40CF4F149DD7E51F346B0CAB1BCCF6DB2480C67273C6C9E4C33AF3046B1F7F7F0B2A51923447FF2D765CC750011ADC7600C66A8DE278F4F3BF652A6F92B038DDCE276C32D205890E810956E7BBEF46205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nodeType="withEffect" p14:presetBounceEnd="5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7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8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 p14:presetBounceEnd="3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5000">
                                          <p:cBhvr additive="base">
                                            <p:cTn id="61" dur="19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5000">
                                          <p:cBhvr additive="base">
                                            <p:cTn id="62" dur="19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nodeType="withEffect" p14:presetBounceEnd="35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5000">
                                          <p:cBhvr additive="base">
                                            <p:cTn id="65" dur="2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5000">
                                          <p:cBhvr additive="base">
                                            <p:cTn id="66" dur="2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nodeType="withEffect" p14:presetBounceEnd="35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5000">
                                          <p:cBhvr additive="base">
                                            <p:cTn id="69" dur="2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5000">
                                          <p:cBhvr additive="base">
                                            <p:cTn id="70" dur="2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nodeType="withEffect" p14:presetBounceEnd="35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5000">
                                          <p:cBhvr additive="base">
                                            <p:cTn id="73" dur="2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5000">
                                          <p:cBhvr additive="base">
                                            <p:cTn id="74" dur="2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50000" decel="5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2.5E-6 -2.22222E-6 L -2.5E-6 0.04908 " pathEditMode="relative" rAng="0" ptsTypes="AA">
                                          <p:cBhvr>
                                            <p:cTn id="79" dur="125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accel="50000" decel="5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95833E-6 -2.22222E-6 L -3.95833E-6 0.05162 " pathEditMode="relative" rAng="0" ptsTypes="AA">
                                          <p:cBhvr>
                                            <p:cTn id="84" dur="1250" spd="-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5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accel="50000" decel="50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5E-6 4.07407E-6 L -2.5E-6 0.04513 " pathEditMode="relative" rAng="0" ptsTypes="AA">
                                          <p:cBhvr>
                                            <p:cTn id="89" dur="1250" spd="-100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3.95833E-6 4.07407E-6 L -3.95833E-6 0.04513 " pathEditMode="relative" rAng="0" ptsTypes="AA">
                                          <p:cBhvr>
                                            <p:cTn id="94" dur="1250" spd="-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4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0" grpId="0" animBg="1"/>
          <p:bldP spid="22" grpId="0"/>
          <p:bldP spid="23" grpId="0"/>
          <p:bldP spid="38" grpId="0" animBg="1"/>
          <p:bldP spid="39" grpId="0" animBg="1"/>
          <p:bldP spid="40" grpId="0" animBg="1"/>
          <p:bldP spid="41" grpId="0" animBg="1"/>
          <p:bldP spid="43" grpId="0"/>
          <p:bldP spid="48" grpId="0"/>
          <p:bldP spid="53" grpId="0"/>
          <p:bldP spid="55" grpId="0"/>
          <p:bldP spid="59" grpId="0"/>
          <p:bldP spid="61" grpId="0"/>
          <p:bldP spid="65" grpId="0"/>
          <p:bldP spid="6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9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9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2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2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2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2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2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2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50000" decel="5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2.5E-6 -2.22222E-6 L -2.5E-6 0.04908 " pathEditMode="relative" rAng="0" ptsTypes="AA">
                                          <p:cBhvr>
                                            <p:cTn id="79" dur="125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accel="50000" decel="5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95833E-6 -2.22222E-6 L -3.95833E-6 0.05162 " pathEditMode="relative" rAng="0" ptsTypes="AA">
                                          <p:cBhvr>
                                            <p:cTn id="84" dur="1250" spd="-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5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accel="50000" decel="50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2.5E-6 4.07407E-6 L -2.5E-6 0.04513 " pathEditMode="relative" rAng="0" ptsTypes="AA">
                                          <p:cBhvr>
                                            <p:cTn id="89" dur="1250" spd="-100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3.95833E-6 4.07407E-6 L -3.95833E-6 0.04513 " pathEditMode="relative" rAng="0" ptsTypes="AA">
                                          <p:cBhvr>
                                            <p:cTn id="94" dur="1250" spd="-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24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0" grpId="0" animBg="1"/>
          <p:bldP spid="22" grpId="0"/>
          <p:bldP spid="23" grpId="0"/>
          <p:bldP spid="38" grpId="0" animBg="1"/>
          <p:bldP spid="39" grpId="0" animBg="1"/>
          <p:bldP spid="40" grpId="0" animBg="1"/>
          <p:bldP spid="41" grpId="0" animBg="1"/>
          <p:bldP spid="43" grpId="0"/>
          <p:bldP spid="48" grpId="0"/>
          <p:bldP spid="53" grpId="0"/>
          <p:bldP spid="55" grpId="0"/>
          <p:bldP spid="59" grpId="0"/>
          <p:bldP spid="61" grpId="0"/>
          <p:bldP spid="65" grpId="0"/>
          <p:bldP spid="67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96000" y="0"/>
            <a:ext cx="12192000" cy="6858001"/>
          </a:xfrm>
          <a:prstGeom prst="rect">
            <a:avLst/>
          </a:prstGeom>
        </p:spPr>
      </p:pic>
      <p:sp>
        <p:nvSpPr>
          <p:cNvPr id="21" name="矩形 2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0" y="6184900"/>
            <a:ext cx="12192000" cy="673100"/>
          </a:xfrm>
          <a:prstGeom prst="rect">
            <a:avLst/>
          </a:prstGeom>
          <a:solidFill>
            <a:srgbClr val="8CBF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7061976" y="872784"/>
            <a:ext cx="231345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OUR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GALLERY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Overview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cxnSp>
        <p:nvCxnSpPr>
          <p:cNvPr id="7" name="直接连接符 6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7196557" y="2847586"/>
            <a:ext cx="706902" cy="0"/>
          </a:xfrm>
          <a:prstGeom prst="line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7061976" y="3342635"/>
            <a:ext cx="920750" cy="920750"/>
            <a:chOff x="2552358" y="4170686"/>
            <a:chExt cx="920750" cy="920750"/>
          </a:xfrm>
        </p:grpSpPr>
        <p:sp>
          <p:nvSpPr>
            <p:cNvPr id="23" name="椭圆 22"/>
            <p:cNvSpPr/>
            <p:nvPr/>
          </p:nvSpPr>
          <p:spPr>
            <a:xfrm>
              <a:off x="2552358" y="4170686"/>
              <a:ext cx="920750" cy="920750"/>
            </a:xfrm>
            <a:prstGeom prst="ellipse">
              <a:avLst/>
            </a:prstGeom>
            <a:solidFill>
              <a:srgbClr val="8CBFC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635624" y="4400228"/>
              <a:ext cx="7633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  <a:cs typeface="Segoe UI Light" panose="020B0502040204020203" pitchFamily="34" charset="0"/>
                </a:rPr>
                <a:t>90%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endParaRPr>
            </a:p>
          </p:txBody>
        </p:sp>
      </p:grpSp>
      <p:sp>
        <p:nvSpPr>
          <p:cNvPr id="25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8065992" y="3342635"/>
            <a:ext cx="2455452" cy="888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 postal services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3" name="e7d195523061f1c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e7d195523061f1c074694c8bbf98be7b1e4b015d796375963FD28840057458461C7CA0DAD340D15583DEDFC2E3241C4F392EF3A8B4D067B40CF4F149DD7E51F346B0CAB1BCCF6DB2480C67273C6C9E4C33AF3046B1F7F7F0B2A51923447FF2D765CC750011ADC7600C66A8DE278F4F3BF652A6F92B038DDCE276C32D205890E810956E7BBEF46205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7" name="组合 16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7143688" y="4581119"/>
            <a:ext cx="920750" cy="920750"/>
            <a:chOff x="2552358" y="4170686"/>
            <a:chExt cx="920750" cy="920750"/>
          </a:xfrm>
        </p:grpSpPr>
        <p:sp>
          <p:nvSpPr>
            <p:cNvPr id="19" name="椭圆 18"/>
            <p:cNvSpPr/>
            <p:nvPr/>
          </p:nvSpPr>
          <p:spPr>
            <a:xfrm>
              <a:off x="2552358" y="4170686"/>
              <a:ext cx="920750" cy="920750"/>
            </a:xfrm>
            <a:prstGeom prst="ellipse">
              <a:avLst/>
            </a:prstGeom>
            <a:solidFill>
              <a:srgbClr val="8CBFC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635624" y="4400228"/>
              <a:ext cx="7633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  <a:cs typeface="Segoe UI Light" panose="020B0502040204020203" pitchFamily="34" charset="0"/>
                </a:rPr>
                <a:t>90%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endParaRPr>
            </a:p>
          </p:txBody>
        </p:sp>
      </p:grpSp>
      <p:sp>
        <p:nvSpPr>
          <p:cNvPr id="22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8147704" y="4581119"/>
            <a:ext cx="2455452" cy="888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 postal services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 p14:presetBounceEnd="5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 p14:presetBounceEnd="5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4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5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25" grpId="0"/>
          <p:bldP spid="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25" grpId="0"/>
          <p:bldP spid="22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CBF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451551" y="1552395"/>
            <a:ext cx="231345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OUR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TEAM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Overview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cxnSp>
        <p:nvCxnSpPr>
          <p:cNvPr id="6" name="直接连接符 5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1586132" y="3429000"/>
            <a:ext cx="706902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6311900" y="1718358"/>
            <a:ext cx="1710642" cy="1710642"/>
          </a:xfrm>
          <a:prstGeom prst="ellipse">
            <a:avLst/>
          </a:prstGeom>
          <a:solidFill>
            <a:schemeClr val="bg1"/>
          </a:solidFill>
          <a:ln w="76200">
            <a:solidFill>
              <a:srgbClr val="CCDBEB"/>
            </a:solidFill>
          </a:ln>
          <a:effectLst>
            <a:outerShdw blurRad="50800" dist="76200" dir="5400000" algn="t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rPr>
              <a:t>01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椭圆 1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6311900" y="2827706"/>
            <a:ext cx="1710642" cy="1710642"/>
          </a:xfrm>
          <a:prstGeom prst="ellipse">
            <a:avLst/>
          </a:prstGeom>
          <a:solidFill>
            <a:schemeClr val="bg1"/>
          </a:solidFill>
          <a:ln w="76200">
            <a:solidFill>
              <a:srgbClr val="CCDBEB"/>
            </a:solidFill>
          </a:ln>
          <a:effectLst>
            <a:outerShdw blurRad="50800" dist="76200" dir="5400000" algn="t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rPr>
              <a:t>02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椭圆 12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6311900" y="3937054"/>
            <a:ext cx="1710642" cy="1710642"/>
          </a:xfrm>
          <a:prstGeom prst="ellipse">
            <a:avLst/>
          </a:prstGeom>
          <a:solidFill>
            <a:schemeClr val="bg1"/>
          </a:solidFill>
          <a:ln w="76200">
            <a:solidFill>
              <a:srgbClr val="CCDBEB"/>
            </a:solidFill>
          </a:ln>
          <a:effectLst>
            <a:outerShdw blurRad="406400" dist="16510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rPr>
              <a:t>02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8426877" y="2137170"/>
            <a:ext cx="2092832" cy="784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" panose="020B0502040204020203" pitchFamily="34" charset="0"/>
              </a:rPr>
              <a:t>BIGCHIN 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Information text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15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8426877" y="3306721"/>
            <a:ext cx="2092832" cy="784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" panose="020B0502040204020203" pitchFamily="34" charset="0"/>
              </a:rPr>
              <a:t>BIGCHIN 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Information text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16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8426877" y="4499987"/>
            <a:ext cx="2092832" cy="784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" panose="020B0502040204020203" pitchFamily="34" charset="0"/>
              </a:rPr>
              <a:t>BIGCHIN 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Information text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2" name="e7d195523061f1c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e7d195523061f1c074694c8bbf98be7b1e4b015d796375963FD28840057458461C7CA0DAD340D15583DEDFC2E3241C4F392EF3A8B4D067B40CF4F149DD7E51F346B0CAB1BCCF6DB2480C67273C6C9E4C33AF3046B1F7F7F0B2A51923447FF2D765CC750011ADC7600C66A8DE278F4F3BF652A6F92B038DDCE276C32D205890E810956E7BBEF46205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451551" y="3979758"/>
            <a:ext cx="3699183" cy="1667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 postal services, international customs issues etc. </a:t>
            </a:r>
            <a:endParaRPr kumimoji="0" lang="en-US" altLang="zh-CN" sz="1400" b="0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0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1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6" presetClass="emph" presetSubtype="0" repeatCount="2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accel="50000" decel="5000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6.25E-7 2.96296E-6 L -6.25E-7 0.16157 " pathEditMode="relative" rAng="0" ptsTypes="AA">
                                          <p:cBhvr>
                                            <p:cTn id="23" dur="20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80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26" presetClass="emph" presetSubtype="0" repeatCount="2000" fill="hold" grpId="2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accel="50000" decel="5000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-6.25E-7 2.96296E-6 L -6.25E-7 0.16157 " pathEditMode="relative" rAng="0" ptsTypes="AA">
                                          <p:cBhvr>
                                            <p:cTn id="31" dur="2000" spd="-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80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5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5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5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8" grpId="0" animBg="1"/>
          <p:bldP spid="8" grpId="1" animBg="1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4" grpId="0"/>
          <p:bldP spid="15" grpId="0"/>
          <p:bldP spid="16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6" presetClass="emph" presetSubtype="0" repeatCount="2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accel="50000" decel="5000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6.25E-7 2.96296E-6 L -6.25E-7 0.16157 " pathEditMode="relative" rAng="0" ptsTypes="AA">
                                          <p:cBhvr>
                                            <p:cTn id="23" dur="20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80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26" presetClass="emph" presetSubtype="0" repeatCount="2000" fill="hold" grpId="2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accel="50000" decel="5000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-6.25E-7 2.96296E-6 L -6.25E-7 0.16157 " pathEditMode="relative" rAng="0" ptsTypes="AA">
                                          <p:cBhvr>
                                            <p:cTn id="31" dur="2000" spd="-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80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5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5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5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8" grpId="0" animBg="1"/>
          <p:bldP spid="8" grpId="1" animBg="1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737897" y="3981564"/>
            <a:ext cx="1233904" cy="1233904"/>
          </a:xfrm>
          <a:prstGeom prst="ellipse">
            <a:avLst/>
          </a:prstGeom>
          <a:solidFill>
            <a:srgbClr val="A6A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64695" y="697832"/>
            <a:ext cx="2490531" cy="2490531"/>
          </a:xfrm>
          <a:prstGeom prst="ellipse">
            <a:avLst/>
          </a:prstGeom>
          <a:solidFill>
            <a:srgbClr val="EBC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889754" y="2333383"/>
            <a:ext cx="21868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PART 04</a:t>
            </a:r>
            <a:endParaRPr kumimoji="0" lang="en-US" altLang="zh-CN" sz="36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889754" y="3344113"/>
            <a:ext cx="3476330" cy="12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</a:t>
            </a:r>
            <a:r>
              <a:rPr kumimoji="0" lang="en-US" altLang="zh-CN" sz="1000" b="0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 case, </a:t>
            </a:r>
            <a:r>
              <a:rPr kumimoji="0" lang="en-US" altLang="zh-CN" sz="10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international customs issues </a:t>
            </a:r>
            <a:r>
              <a:rPr kumimoji="0" lang="en-US" altLang="zh-CN" sz="1000" b="0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etc. national postal services, international customs issues etc </a:t>
            </a:r>
            <a:endParaRPr kumimoji="0" lang="en-US" altLang="zh-CN" sz="10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973975" y="3188368"/>
            <a:ext cx="90157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4001959" y="1930656"/>
            <a:ext cx="805447" cy="8054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464297" y="5352800"/>
            <a:ext cx="217821" cy="2178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206940" y="4914271"/>
            <a:ext cx="217821" cy="2178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-3687739" y="-467523"/>
            <a:ext cx="7748337" cy="77483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-43566" y="2634276"/>
            <a:ext cx="1191766" cy="1191766"/>
          </a:xfrm>
          <a:prstGeom prst="ellipse">
            <a:avLst/>
          </a:prstGeom>
          <a:solidFill>
            <a:srgbClr val="8CBF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 flipV="1">
            <a:off x="4522648" y="2150480"/>
            <a:ext cx="319852" cy="319852"/>
          </a:xfrm>
          <a:prstGeom prst="ellipse">
            <a:avLst/>
          </a:prstGeom>
          <a:solidFill>
            <a:srgbClr val="EF8A8F"/>
          </a:solidFill>
          <a:ln>
            <a:noFill/>
          </a:ln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椭圆 5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 flipV="1">
            <a:off x="4522648" y="4748718"/>
            <a:ext cx="319852" cy="319852"/>
          </a:xfrm>
          <a:prstGeom prst="ellipse">
            <a:avLst/>
          </a:prstGeom>
          <a:solidFill>
            <a:srgbClr val="A6A8CE"/>
          </a:solidFill>
          <a:ln>
            <a:noFill/>
          </a:ln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椭圆 6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 flipV="1">
            <a:off x="8368058" y="4748726"/>
            <a:ext cx="319852" cy="319852"/>
          </a:xfrm>
          <a:prstGeom prst="ellipse">
            <a:avLst/>
          </a:prstGeom>
          <a:solidFill>
            <a:srgbClr val="E1A266"/>
          </a:solidFill>
          <a:ln>
            <a:noFill/>
          </a:ln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椭圆 7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 flipV="1">
            <a:off x="8367750" y="2150480"/>
            <a:ext cx="319852" cy="319852"/>
          </a:xfrm>
          <a:prstGeom prst="ellipse">
            <a:avLst/>
          </a:prstGeom>
          <a:solidFill>
            <a:srgbClr val="DD8DA4"/>
          </a:solidFill>
          <a:ln>
            <a:noFill/>
          </a:ln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488736" y="2613384"/>
            <a:ext cx="32928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CONTENTS</a:t>
            </a:r>
            <a:endParaRPr kumimoji="0" lang="en-US" altLang="zh-CN" sz="4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接连接符 12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750503" y="3609529"/>
            <a:ext cx="706902" cy="0"/>
          </a:xfrm>
          <a:prstGeom prst="line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5057330" y="2048796"/>
            <a:ext cx="18004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PART</a:t>
            </a:r>
            <a:r>
              <a:rPr kumimoji="0" lang="en-US" altLang="zh-CN" sz="2800" i="0" u="none" strike="noStrike" kern="1200" cap="none" spc="30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 01</a:t>
            </a:r>
            <a:endParaRPr kumimoji="0" lang="en-US" altLang="zh-CN" sz="280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5057330" y="2651118"/>
            <a:ext cx="2875177" cy="755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</a:t>
            </a:r>
            <a:r>
              <a:rPr kumimoji="0" lang="en-US" altLang="zh-CN" sz="10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 case, </a:t>
            </a:r>
            <a:r>
              <a:rPr kumimoji="0" lang="en-US" altLang="zh-CN" sz="10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international customs issues etc. </a:t>
            </a:r>
            <a:endParaRPr kumimoji="0" lang="en-US" altLang="zh-CN" sz="10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21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5057330" y="4607511"/>
            <a:ext cx="18004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PART</a:t>
            </a:r>
            <a:r>
              <a:rPr kumimoji="0" lang="en-US" altLang="zh-CN" sz="2800" i="0" u="none" strike="noStrike" kern="1200" cap="none" spc="30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 03</a:t>
            </a:r>
            <a:endParaRPr kumimoji="0" lang="en-US" altLang="zh-CN" sz="280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5057330" y="5209833"/>
            <a:ext cx="2875177" cy="755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</a:t>
            </a:r>
            <a:r>
              <a:rPr kumimoji="0" lang="en-US" altLang="zh-CN" sz="10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 case, </a:t>
            </a:r>
            <a:r>
              <a:rPr kumimoji="0" lang="en-US" altLang="zh-CN" sz="10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international customs issues etc. </a:t>
            </a:r>
            <a:endParaRPr kumimoji="0" lang="en-US" altLang="zh-CN" sz="10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23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9011709" y="2048796"/>
            <a:ext cx="18004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PART</a:t>
            </a:r>
            <a:r>
              <a:rPr kumimoji="0" lang="en-US" altLang="zh-CN" sz="2800" i="0" u="none" strike="noStrike" kern="1200" cap="none" spc="30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 02</a:t>
            </a:r>
            <a:endParaRPr kumimoji="0" lang="en-US" altLang="zh-CN" sz="280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9011709" y="2651118"/>
            <a:ext cx="2875177" cy="755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</a:t>
            </a:r>
            <a:r>
              <a:rPr kumimoji="0" lang="en-US" altLang="zh-CN" sz="10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 case, </a:t>
            </a:r>
            <a:r>
              <a:rPr kumimoji="0" lang="en-US" altLang="zh-CN" sz="10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international customs issues etc. </a:t>
            </a:r>
            <a:endParaRPr kumimoji="0" lang="en-US" altLang="zh-CN" sz="10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25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9011709" y="4607511"/>
            <a:ext cx="18004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PART</a:t>
            </a:r>
            <a:r>
              <a:rPr kumimoji="0" lang="en-US" altLang="zh-CN" sz="2800" i="0" u="none" strike="noStrike" kern="1200" cap="none" spc="30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 04</a:t>
            </a:r>
            <a:endParaRPr kumimoji="0" lang="en-US" altLang="zh-CN" sz="280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9011709" y="5209833"/>
            <a:ext cx="2875177" cy="755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</a:t>
            </a:r>
            <a:r>
              <a:rPr kumimoji="0" lang="en-US" altLang="zh-CN" sz="10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 case, </a:t>
            </a:r>
            <a:r>
              <a:rPr kumimoji="0" lang="en-US" altLang="zh-CN" sz="10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international customs issues etc. </a:t>
            </a:r>
            <a:endParaRPr kumimoji="0" lang="en-US" altLang="zh-CN" sz="10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195686" y="-446632"/>
            <a:ext cx="2478505" cy="2478505"/>
          </a:xfrm>
          <a:prstGeom prst="ellipse">
            <a:avLst/>
          </a:prstGeom>
          <a:solidFill>
            <a:srgbClr val="A6A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539296" y="4312760"/>
            <a:ext cx="1522555" cy="1522555"/>
          </a:xfrm>
          <a:prstGeom prst="ellipse">
            <a:avLst/>
          </a:prstGeom>
          <a:solidFill>
            <a:srgbClr val="EBC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671506" y="3429000"/>
            <a:ext cx="174991" cy="174991"/>
          </a:xfrm>
          <a:prstGeom prst="ellipse">
            <a:avLst/>
          </a:prstGeom>
          <a:solidFill>
            <a:srgbClr val="5F97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0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1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3334" y="0"/>
            <a:ext cx="8561932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81692" y="1552395"/>
            <a:ext cx="6528121" cy="394696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5216578" y="1795463"/>
            <a:ext cx="28680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5F979C"/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OUR VISION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5F979C"/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Overview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cxnSp>
        <p:nvCxnSpPr>
          <p:cNvPr id="6" name="直接连接符 5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5304860" y="3448366"/>
            <a:ext cx="706902" cy="0"/>
          </a:xfrm>
          <a:prstGeom prst="line">
            <a:avLst/>
          </a:prstGeom>
          <a:ln w="762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5216578" y="3676491"/>
            <a:ext cx="5384224" cy="1142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 postal services, international customs issues etc. </a:t>
            </a:r>
            <a:endParaRPr kumimoji="0" lang="en-US" altLang="zh-CN" sz="12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2" name="e7d195523061f1c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e7d195523061f1c074694c8bbf98be7b1e4b015d796375963FD28840057458461C7CA0DAD340D15583DEDFC2E3241C4F392EF3A8B4D067B40CF4F149DD7E51F346B0CAB1BCCF6DB2480C67273C6C9E4C33AF3046B1F7F7F0B2A51923447FF2D765CC750011ADC7600C66A8DE278F4F3BF652A6F92B038DDCE276C32D205890E810956E7BBEF46205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1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10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437360" y="1552395"/>
            <a:ext cx="260520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5F979C"/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OUR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5F979C"/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5F979C"/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SERVICES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5F979C"/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5F979C"/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SOLUTIONS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5F979C"/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Overview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9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4754081" y="2473730"/>
            <a:ext cx="1998596" cy="116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Semibold" panose="020B0702040204020203" pitchFamily="34" charset="0"/>
              </a:rPr>
              <a:t>United States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Semibold" panose="020B07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10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7186303" y="2473730"/>
            <a:ext cx="1998596" cy="116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Semibold" panose="020B0702040204020203" pitchFamily="34" charset="0"/>
              </a:rPr>
              <a:t>United States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Semibold" panose="020B07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11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9618525" y="2473730"/>
            <a:ext cx="1998596" cy="116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Semibold" panose="020B0702040204020203" pitchFamily="34" charset="0"/>
              </a:rPr>
              <a:t>United States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Semibold" panose="020B07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grpSp>
        <p:nvGrpSpPr>
          <p:cNvPr id="4" name="组合 3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4893825" y="1636836"/>
            <a:ext cx="573036" cy="573036"/>
            <a:chOff x="4893825" y="1636836"/>
            <a:chExt cx="573036" cy="573036"/>
          </a:xfrm>
        </p:grpSpPr>
        <p:sp>
          <p:nvSpPr>
            <p:cNvPr id="6" name="椭圆 5"/>
            <p:cNvSpPr/>
            <p:nvPr/>
          </p:nvSpPr>
          <p:spPr>
            <a:xfrm>
              <a:off x="4893825" y="1636836"/>
              <a:ext cx="573036" cy="573036"/>
            </a:xfrm>
            <a:prstGeom prst="ellipse">
              <a:avLst/>
            </a:prstGeom>
            <a:solidFill>
              <a:srgbClr val="EF8A8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5" name="组合 14"/>
            <p:cNvGrpSpPr>
              <a:grpSpLocks noChangeAspect="1"/>
            </p:cNvGrpSpPr>
            <p:nvPr/>
          </p:nvGrpSpPr>
          <p:grpSpPr>
            <a:xfrm>
              <a:off x="5041303" y="1807194"/>
              <a:ext cx="278079" cy="232320"/>
              <a:chOff x="14609763" y="2587625"/>
              <a:chExt cx="501650" cy="419100"/>
            </a:xfrm>
            <a:solidFill>
              <a:schemeClr val="bg1"/>
            </a:solidFill>
          </p:grpSpPr>
          <p:sp>
            <p:nvSpPr>
              <p:cNvPr id="16" name="Freeform 391"/>
              <p:cNvSpPr>
                <a:spLocks noEditPoints="1"/>
              </p:cNvSpPr>
              <p:nvPr/>
            </p:nvSpPr>
            <p:spPr bwMode="auto">
              <a:xfrm>
                <a:off x="14609763" y="2587625"/>
                <a:ext cx="501650" cy="419100"/>
              </a:xfrm>
              <a:custGeom>
                <a:avLst/>
                <a:gdLst>
                  <a:gd name="T0" fmla="*/ 9 w 131"/>
                  <a:gd name="T1" fmla="*/ 0 h 109"/>
                  <a:gd name="T2" fmla="*/ 0 w 131"/>
                  <a:gd name="T3" fmla="*/ 9 h 109"/>
                  <a:gd name="T4" fmla="*/ 0 w 131"/>
                  <a:gd name="T5" fmla="*/ 100 h 109"/>
                  <a:gd name="T6" fmla="*/ 9 w 131"/>
                  <a:gd name="T7" fmla="*/ 109 h 109"/>
                  <a:gd name="T8" fmla="*/ 122 w 131"/>
                  <a:gd name="T9" fmla="*/ 109 h 109"/>
                  <a:gd name="T10" fmla="*/ 131 w 131"/>
                  <a:gd name="T11" fmla="*/ 100 h 109"/>
                  <a:gd name="T12" fmla="*/ 131 w 131"/>
                  <a:gd name="T13" fmla="*/ 9 h 109"/>
                  <a:gd name="T14" fmla="*/ 122 w 131"/>
                  <a:gd name="T15" fmla="*/ 0 h 109"/>
                  <a:gd name="T16" fmla="*/ 9 w 131"/>
                  <a:gd name="T17" fmla="*/ 0 h 109"/>
                  <a:gd name="T18" fmla="*/ 9 w 131"/>
                  <a:gd name="T19" fmla="*/ 9 h 109"/>
                  <a:gd name="T20" fmla="*/ 122 w 131"/>
                  <a:gd name="T21" fmla="*/ 9 h 109"/>
                  <a:gd name="T22" fmla="*/ 122 w 131"/>
                  <a:gd name="T23" fmla="*/ 65 h 109"/>
                  <a:gd name="T24" fmla="*/ 100 w 131"/>
                  <a:gd name="T25" fmla="*/ 44 h 109"/>
                  <a:gd name="T26" fmla="*/ 96 w 131"/>
                  <a:gd name="T27" fmla="*/ 44 h 109"/>
                  <a:gd name="T28" fmla="*/ 72 w 131"/>
                  <a:gd name="T29" fmla="*/ 67 h 109"/>
                  <a:gd name="T30" fmla="*/ 38 w 131"/>
                  <a:gd name="T31" fmla="*/ 33 h 109"/>
                  <a:gd name="T32" fmla="*/ 36 w 131"/>
                  <a:gd name="T33" fmla="*/ 32 h 109"/>
                  <a:gd name="T34" fmla="*/ 34 w 131"/>
                  <a:gd name="T35" fmla="*/ 33 h 109"/>
                  <a:gd name="T36" fmla="*/ 9 w 131"/>
                  <a:gd name="T37" fmla="*/ 59 h 109"/>
                  <a:gd name="T38" fmla="*/ 9 w 131"/>
                  <a:gd name="T39" fmla="*/ 59 h 109"/>
                  <a:gd name="T40" fmla="*/ 9 w 131"/>
                  <a:gd name="T41" fmla="*/ 9 h 109"/>
                  <a:gd name="T42" fmla="*/ 9 w 131"/>
                  <a:gd name="T43" fmla="*/ 70 h 109"/>
                  <a:gd name="T44" fmla="*/ 36 w 131"/>
                  <a:gd name="T45" fmla="*/ 42 h 109"/>
                  <a:gd name="T46" fmla="*/ 75 w 131"/>
                  <a:gd name="T47" fmla="*/ 81 h 109"/>
                  <a:gd name="T48" fmla="*/ 77 w 131"/>
                  <a:gd name="T49" fmla="*/ 82 h 109"/>
                  <a:gd name="T50" fmla="*/ 79 w 131"/>
                  <a:gd name="T51" fmla="*/ 81 h 109"/>
                  <a:gd name="T52" fmla="*/ 81 w 131"/>
                  <a:gd name="T53" fmla="*/ 80 h 109"/>
                  <a:gd name="T54" fmla="*/ 81 w 131"/>
                  <a:gd name="T55" fmla="*/ 76 h 109"/>
                  <a:gd name="T56" fmla="*/ 77 w 131"/>
                  <a:gd name="T57" fmla="*/ 73 h 109"/>
                  <a:gd name="T58" fmla="*/ 98 w 131"/>
                  <a:gd name="T59" fmla="*/ 52 h 109"/>
                  <a:gd name="T60" fmla="*/ 122 w 131"/>
                  <a:gd name="T61" fmla="*/ 75 h 109"/>
                  <a:gd name="T62" fmla="*/ 122 w 131"/>
                  <a:gd name="T63" fmla="*/ 100 h 109"/>
                  <a:gd name="T64" fmla="*/ 9 w 131"/>
                  <a:gd name="T65" fmla="*/ 100 h 109"/>
                  <a:gd name="T66" fmla="*/ 9 w 131"/>
                  <a:gd name="T67" fmla="*/ 7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1" h="109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5"/>
                      <a:pt x="4" y="109"/>
                      <a:pt x="9" y="109"/>
                    </a:cubicBez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27" y="109"/>
                      <a:pt x="131" y="105"/>
                      <a:pt x="131" y="100"/>
                    </a:cubicBezTo>
                    <a:cubicBezTo>
                      <a:pt x="131" y="9"/>
                      <a:pt x="131" y="9"/>
                      <a:pt x="131" y="9"/>
                    </a:cubicBezTo>
                    <a:cubicBezTo>
                      <a:pt x="131" y="4"/>
                      <a:pt x="127" y="0"/>
                      <a:pt x="122" y="0"/>
                    </a:cubicBezTo>
                    <a:lnTo>
                      <a:pt x="9" y="0"/>
                    </a:lnTo>
                    <a:close/>
                    <a:moveTo>
                      <a:pt x="9" y="9"/>
                    </a:move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65"/>
                      <a:pt x="122" y="65"/>
                      <a:pt x="122" y="6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99" y="43"/>
                      <a:pt x="97" y="43"/>
                      <a:pt x="96" y="44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7" y="32"/>
                      <a:pt x="36" y="32"/>
                    </a:cubicBezTo>
                    <a:cubicBezTo>
                      <a:pt x="36" y="32"/>
                      <a:pt x="35" y="33"/>
                      <a:pt x="34" y="33"/>
                    </a:cubicBezTo>
                    <a:cubicBezTo>
                      <a:pt x="34" y="33"/>
                      <a:pt x="10" y="59"/>
                      <a:pt x="9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59"/>
                      <a:pt x="9" y="9"/>
                      <a:pt x="9" y="9"/>
                    </a:cubicBezTo>
                    <a:close/>
                    <a:moveTo>
                      <a:pt x="9" y="70"/>
                    </a:moveTo>
                    <a:cubicBezTo>
                      <a:pt x="36" y="42"/>
                      <a:pt x="36" y="42"/>
                      <a:pt x="36" y="42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6" y="82"/>
                      <a:pt x="77" y="82"/>
                      <a:pt x="77" y="82"/>
                    </a:cubicBezTo>
                    <a:cubicBezTo>
                      <a:pt x="78" y="82"/>
                      <a:pt x="79" y="82"/>
                      <a:pt x="79" y="81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2" y="79"/>
                      <a:pt x="82" y="77"/>
                      <a:pt x="81" y="76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98" y="52"/>
                      <a:pt x="98" y="52"/>
                      <a:pt x="98" y="52"/>
                    </a:cubicBezTo>
                    <a:cubicBezTo>
                      <a:pt x="122" y="75"/>
                      <a:pt x="122" y="75"/>
                      <a:pt x="122" y="75"/>
                    </a:cubicBezTo>
                    <a:cubicBezTo>
                      <a:pt x="122" y="100"/>
                      <a:pt x="122" y="100"/>
                      <a:pt x="122" y="100"/>
                    </a:cubicBezTo>
                    <a:cubicBezTo>
                      <a:pt x="9" y="100"/>
                      <a:pt x="9" y="100"/>
                      <a:pt x="9" y="100"/>
                    </a:cubicBezTo>
                    <a:lnTo>
                      <a:pt x="9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Oval 392"/>
              <p:cNvSpPr>
                <a:spLocks noChangeArrowheads="1"/>
              </p:cNvSpPr>
              <p:nvPr/>
            </p:nvSpPr>
            <p:spPr bwMode="auto">
              <a:xfrm>
                <a:off x="14827251" y="2652713"/>
                <a:ext cx="100013" cy="1000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" name="组合 4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7326047" y="1636836"/>
            <a:ext cx="573036" cy="573036"/>
            <a:chOff x="7326047" y="1636836"/>
            <a:chExt cx="573036" cy="573036"/>
          </a:xfrm>
        </p:grpSpPr>
        <p:sp>
          <p:nvSpPr>
            <p:cNvPr id="12" name="椭圆 11"/>
            <p:cNvSpPr/>
            <p:nvPr/>
          </p:nvSpPr>
          <p:spPr>
            <a:xfrm>
              <a:off x="7326047" y="1636836"/>
              <a:ext cx="573036" cy="573036"/>
            </a:xfrm>
            <a:prstGeom prst="ellipse">
              <a:avLst/>
            </a:prstGeom>
            <a:solidFill>
              <a:srgbClr val="DD8DA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Freeform 479"/>
            <p:cNvSpPr>
              <a:spLocks noChangeAspect="1" noEditPoints="1"/>
            </p:cNvSpPr>
            <p:nvPr/>
          </p:nvSpPr>
          <p:spPr bwMode="auto">
            <a:xfrm>
              <a:off x="7486274" y="1779354"/>
              <a:ext cx="252582" cy="288000"/>
            </a:xfrm>
            <a:custGeom>
              <a:avLst/>
              <a:gdLst>
                <a:gd name="T0" fmla="*/ 104 w 112"/>
                <a:gd name="T1" fmla="*/ 36 h 128"/>
                <a:gd name="T2" fmla="*/ 100 w 112"/>
                <a:gd name="T3" fmla="*/ 32 h 128"/>
                <a:gd name="T4" fmla="*/ 92 w 112"/>
                <a:gd name="T5" fmla="*/ 32 h 128"/>
                <a:gd name="T6" fmla="*/ 80 w 112"/>
                <a:gd name="T7" fmla="*/ 32 h 128"/>
                <a:gd name="T8" fmla="*/ 80 w 112"/>
                <a:gd name="T9" fmla="*/ 24 h 128"/>
                <a:gd name="T10" fmla="*/ 56 w 112"/>
                <a:gd name="T11" fmla="*/ 0 h 128"/>
                <a:gd name="T12" fmla="*/ 32 w 112"/>
                <a:gd name="T13" fmla="*/ 24 h 128"/>
                <a:gd name="T14" fmla="*/ 32 w 112"/>
                <a:gd name="T15" fmla="*/ 32 h 128"/>
                <a:gd name="T16" fmla="*/ 20 w 112"/>
                <a:gd name="T17" fmla="*/ 32 h 128"/>
                <a:gd name="T18" fmla="*/ 12 w 112"/>
                <a:gd name="T19" fmla="*/ 32 h 128"/>
                <a:gd name="T20" fmla="*/ 8 w 112"/>
                <a:gd name="T21" fmla="*/ 36 h 128"/>
                <a:gd name="T22" fmla="*/ 0 w 112"/>
                <a:gd name="T23" fmla="*/ 124 h 128"/>
                <a:gd name="T24" fmla="*/ 1 w 112"/>
                <a:gd name="T25" fmla="*/ 127 h 128"/>
                <a:gd name="T26" fmla="*/ 4 w 112"/>
                <a:gd name="T27" fmla="*/ 128 h 128"/>
                <a:gd name="T28" fmla="*/ 108 w 112"/>
                <a:gd name="T29" fmla="*/ 128 h 128"/>
                <a:gd name="T30" fmla="*/ 111 w 112"/>
                <a:gd name="T31" fmla="*/ 127 h 128"/>
                <a:gd name="T32" fmla="*/ 112 w 112"/>
                <a:gd name="T33" fmla="*/ 124 h 128"/>
                <a:gd name="T34" fmla="*/ 104 w 112"/>
                <a:gd name="T35" fmla="*/ 36 h 128"/>
                <a:gd name="T36" fmla="*/ 40 w 112"/>
                <a:gd name="T37" fmla="*/ 24 h 128"/>
                <a:gd name="T38" fmla="*/ 56 w 112"/>
                <a:gd name="T39" fmla="*/ 8 h 128"/>
                <a:gd name="T40" fmla="*/ 72 w 112"/>
                <a:gd name="T41" fmla="*/ 24 h 128"/>
                <a:gd name="T42" fmla="*/ 72 w 112"/>
                <a:gd name="T43" fmla="*/ 32 h 128"/>
                <a:gd name="T44" fmla="*/ 40 w 112"/>
                <a:gd name="T45" fmla="*/ 32 h 128"/>
                <a:gd name="T46" fmla="*/ 40 w 112"/>
                <a:gd name="T47" fmla="*/ 24 h 128"/>
                <a:gd name="T48" fmla="*/ 8 w 112"/>
                <a:gd name="T49" fmla="*/ 120 h 128"/>
                <a:gd name="T50" fmla="*/ 16 w 112"/>
                <a:gd name="T51" fmla="*/ 40 h 128"/>
                <a:gd name="T52" fmla="*/ 20 w 112"/>
                <a:gd name="T53" fmla="*/ 40 h 128"/>
                <a:gd name="T54" fmla="*/ 32 w 112"/>
                <a:gd name="T55" fmla="*/ 40 h 128"/>
                <a:gd name="T56" fmla="*/ 32 w 112"/>
                <a:gd name="T57" fmla="*/ 49 h 128"/>
                <a:gd name="T58" fmla="*/ 28 w 112"/>
                <a:gd name="T59" fmla="*/ 56 h 128"/>
                <a:gd name="T60" fmla="*/ 36 w 112"/>
                <a:gd name="T61" fmla="*/ 64 h 128"/>
                <a:gd name="T62" fmla="*/ 44 w 112"/>
                <a:gd name="T63" fmla="*/ 56 h 128"/>
                <a:gd name="T64" fmla="*/ 40 w 112"/>
                <a:gd name="T65" fmla="*/ 49 h 128"/>
                <a:gd name="T66" fmla="*/ 40 w 112"/>
                <a:gd name="T67" fmla="*/ 40 h 128"/>
                <a:gd name="T68" fmla="*/ 72 w 112"/>
                <a:gd name="T69" fmla="*/ 40 h 128"/>
                <a:gd name="T70" fmla="*/ 72 w 112"/>
                <a:gd name="T71" fmla="*/ 49 h 128"/>
                <a:gd name="T72" fmla="*/ 68 w 112"/>
                <a:gd name="T73" fmla="*/ 56 h 128"/>
                <a:gd name="T74" fmla="*/ 76 w 112"/>
                <a:gd name="T75" fmla="*/ 64 h 128"/>
                <a:gd name="T76" fmla="*/ 84 w 112"/>
                <a:gd name="T77" fmla="*/ 56 h 128"/>
                <a:gd name="T78" fmla="*/ 80 w 112"/>
                <a:gd name="T79" fmla="*/ 49 h 128"/>
                <a:gd name="T80" fmla="*/ 80 w 112"/>
                <a:gd name="T81" fmla="*/ 40 h 128"/>
                <a:gd name="T82" fmla="*/ 92 w 112"/>
                <a:gd name="T83" fmla="*/ 40 h 128"/>
                <a:gd name="T84" fmla="*/ 96 w 112"/>
                <a:gd name="T85" fmla="*/ 40 h 128"/>
                <a:gd name="T86" fmla="*/ 104 w 112"/>
                <a:gd name="T87" fmla="*/ 120 h 128"/>
                <a:gd name="T88" fmla="*/ 8 w 112"/>
                <a:gd name="T89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2" h="128">
                  <a:moveTo>
                    <a:pt x="104" y="36"/>
                  </a:moveTo>
                  <a:cubicBezTo>
                    <a:pt x="104" y="34"/>
                    <a:pt x="102" y="32"/>
                    <a:pt x="100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11"/>
                    <a:pt x="69" y="0"/>
                    <a:pt x="56" y="0"/>
                  </a:cubicBezTo>
                  <a:cubicBezTo>
                    <a:pt x="43" y="0"/>
                    <a:pt x="32" y="11"/>
                    <a:pt x="32" y="24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32"/>
                    <a:pt x="8" y="34"/>
                    <a:pt x="8" y="3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5"/>
                    <a:pt x="0" y="126"/>
                    <a:pt x="1" y="127"/>
                  </a:cubicBezTo>
                  <a:cubicBezTo>
                    <a:pt x="2" y="128"/>
                    <a:pt x="3" y="128"/>
                    <a:pt x="4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9" y="128"/>
                    <a:pt x="110" y="128"/>
                    <a:pt x="111" y="127"/>
                  </a:cubicBezTo>
                  <a:cubicBezTo>
                    <a:pt x="112" y="126"/>
                    <a:pt x="112" y="125"/>
                    <a:pt x="112" y="124"/>
                  </a:cubicBezTo>
                  <a:lnTo>
                    <a:pt x="104" y="36"/>
                  </a:lnTo>
                  <a:close/>
                  <a:moveTo>
                    <a:pt x="40" y="24"/>
                  </a:moveTo>
                  <a:cubicBezTo>
                    <a:pt x="40" y="15"/>
                    <a:pt x="47" y="8"/>
                    <a:pt x="56" y="8"/>
                  </a:cubicBezTo>
                  <a:cubicBezTo>
                    <a:pt x="65" y="8"/>
                    <a:pt x="72" y="15"/>
                    <a:pt x="72" y="24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40" y="32"/>
                    <a:pt x="40" y="32"/>
                    <a:pt x="40" y="32"/>
                  </a:cubicBezTo>
                  <a:lnTo>
                    <a:pt x="40" y="24"/>
                  </a:lnTo>
                  <a:close/>
                  <a:moveTo>
                    <a:pt x="8" y="120"/>
                  </a:moveTo>
                  <a:cubicBezTo>
                    <a:pt x="16" y="40"/>
                    <a:pt x="16" y="40"/>
                    <a:pt x="16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0" y="50"/>
                    <a:pt x="28" y="53"/>
                    <a:pt x="28" y="56"/>
                  </a:cubicBezTo>
                  <a:cubicBezTo>
                    <a:pt x="28" y="60"/>
                    <a:pt x="32" y="64"/>
                    <a:pt x="36" y="64"/>
                  </a:cubicBezTo>
                  <a:cubicBezTo>
                    <a:pt x="40" y="64"/>
                    <a:pt x="44" y="60"/>
                    <a:pt x="44" y="56"/>
                  </a:cubicBezTo>
                  <a:cubicBezTo>
                    <a:pt x="44" y="53"/>
                    <a:pt x="42" y="50"/>
                    <a:pt x="40" y="49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0" y="50"/>
                    <a:pt x="68" y="53"/>
                    <a:pt x="68" y="56"/>
                  </a:cubicBezTo>
                  <a:cubicBezTo>
                    <a:pt x="68" y="60"/>
                    <a:pt x="72" y="64"/>
                    <a:pt x="76" y="64"/>
                  </a:cubicBezTo>
                  <a:cubicBezTo>
                    <a:pt x="80" y="64"/>
                    <a:pt x="84" y="60"/>
                    <a:pt x="84" y="56"/>
                  </a:cubicBezTo>
                  <a:cubicBezTo>
                    <a:pt x="84" y="53"/>
                    <a:pt x="82" y="50"/>
                    <a:pt x="80" y="49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04" y="120"/>
                    <a:pt x="104" y="120"/>
                    <a:pt x="104" y="120"/>
                  </a:cubicBezTo>
                  <a:lnTo>
                    <a:pt x="8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6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9750834" y="1636836"/>
            <a:ext cx="573036" cy="573036"/>
            <a:chOff x="9750834" y="1636836"/>
            <a:chExt cx="573036" cy="573036"/>
          </a:xfrm>
        </p:grpSpPr>
        <p:sp>
          <p:nvSpPr>
            <p:cNvPr id="14" name="椭圆 13"/>
            <p:cNvSpPr/>
            <p:nvPr/>
          </p:nvSpPr>
          <p:spPr>
            <a:xfrm>
              <a:off x="9750834" y="1636836"/>
              <a:ext cx="573036" cy="573036"/>
            </a:xfrm>
            <a:prstGeom prst="ellipse">
              <a:avLst/>
            </a:prstGeom>
            <a:solidFill>
              <a:srgbClr val="8CBFC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9" name="组合 18"/>
            <p:cNvGrpSpPr>
              <a:grpSpLocks noChangeAspect="1"/>
            </p:cNvGrpSpPr>
            <p:nvPr/>
          </p:nvGrpSpPr>
          <p:grpSpPr>
            <a:xfrm>
              <a:off x="9884244" y="1778961"/>
              <a:ext cx="306216" cy="260553"/>
              <a:chOff x="-8181957" y="3135320"/>
              <a:chExt cx="448374" cy="381510"/>
            </a:xfrm>
            <a:solidFill>
              <a:schemeClr val="bg1"/>
            </a:solidFill>
          </p:grpSpPr>
          <p:grpSp>
            <p:nvGrpSpPr>
              <p:cNvPr id="20" name="组合 19"/>
              <p:cNvGrpSpPr>
                <a:grpSpLocks noChangeAspect="1"/>
              </p:cNvGrpSpPr>
              <p:nvPr/>
            </p:nvGrpSpPr>
            <p:grpSpPr>
              <a:xfrm>
                <a:off x="-7983138" y="3253097"/>
                <a:ext cx="57688" cy="211072"/>
                <a:chOff x="-7945438" y="3281363"/>
                <a:chExt cx="69850" cy="255588"/>
              </a:xfrm>
              <a:grpFill/>
            </p:grpSpPr>
            <p:sp>
              <p:nvSpPr>
                <p:cNvPr id="22" name="Oval 58"/>
                <p:cNvSpPr>
                  <a:spLocks noChangeArrowheads="1"/>
                </p:cNvSpPr>
                <p:nvPr/>
              </p:nvSpPr>
              <p:spPr bwMode="auto">
                <a:xfrm>
                  <a:off x="-7934325" y="3484563"/>
                  <a:ext cx="52388" cy="523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" name="Freeform 59"/>
                <p:cNvSpPr/>
                <p:nvPr/>
              </p:nvSpPr>
              <p:spPr bwMode="auto">
                <a:xfrm>
                  <a:off x="-7945438" y="3281363"/>
                  <a:ext cx="69850" cy="184150"/>
                </a:xfrm>
                <a:custGeom>
                  <a:avLst/>
                  <a:gdLst>
                    <a:gd name="T0" fmla="*/ 10 w 19"/>
                    <a:gd name="T1" fmla="*/ 0 h 49"/>
                    <a:gd name="T2" fmla="*/ 0 w 19"/>
                    <a:gd name="T3" fmla="*/ 10 h 49"/>
                    <a:gd name="T4" fmla="*/ 5 w 19"/>
                    <a:gd name="T5" fmla="*/ 44 h 49"/>
                    <a:gd name="T6" fmla="*/ 10 w 19"/>
                    <a:gd name="T7" fmla="*/ 49 h 49"/>
                    <a:gd name="T8" fmla="*/ 14 w 19"/>
                    <a:gd name="T9" fmla="*/ 44 h 49"/>
                    <a:gd name="T10" fmla="*/ 19 w 19"/>
                    <a:gd name="T11" fmla="*/ 10 h 49"/>
                    <a:gd name="T12" fmla="*/ 10 w 19"/>
                    <a:gd name="T13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49">
                      <a:moveTo>
                        <a:pt x="10" y="0"/>
                      </a:moveTo>
                      <a:cubicBezTo>
                        <a:pt x="5" y="0"/>
                        <a:pt x="0" y="4"/>
                        <a:pt x="0" y="10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47"/>
                        <a:pt x="7" y="49"/>
                        <a:pt x="10" y="49"/>
                      </a:cubicBezTo>
                      <a:cubicBezTo>
                        <a:pt x="12" y="49"/>
                        <a:pt x="14" y="47"/>
                        <a:pt x="14" y="44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4"/>
                        <a:pt x="15" y="0"/>
                        <a:pt x="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1" name="Freeform 60"/>
              <p:cNvSpPr>
                <a:spLocks noChangeAspect="1" noEditPoints="1"/>
              </p:cNvSpPr>
              <p:nvPr/>
            </p:nvSpPr>
            <p:spPr bwMode="auto">
              <a:xfrm>
                <a:off x="-8181957" y="3135320"/>
                <a:ext cx="448374" cy="381510"/>
              </a:xfrm>
              <a:custGeom>
                <a:avLst/>
                <a:gdLst>
                  <a:gd name="T0" fmla="*/ 83 w 145"/>
                  <a:gd name="T1" fmla="*/ 6 h 123"/>
                  <a:gd name="T2" fmla="*/ 73 w 145"/>
                  <a:gd name="T3" fmla="*/ 0 h 123"/>
                  <a:gd name="T4" fmla="*/ 63 w 145"/>
                  <a:gd name="T5" fmla="*/ 6 h 123"/>
                  <a:gd name="T6" fmla="*/ 3 w 145"/>
                  <a:gd name="T7" fmla="*/ 104 h 123"/>
                  <a:gd name="T8" fmla="*/ 2 w 145"/>
                  <a:gd name="T9" fmla="*/ 117 h 123"/>
                  <a:gd name="T10" fmla="*/ 13 w 145"/>
                  <a:gd name="T11" fmla="*/ 123 h 123"/>
                  <a:gd name="T12" fmla="*/ 133 w 145"/>
                  <a:gd name="T13" fmla="*/ 123 h 123"/>
                  <a:gd name="T14" fmla="*/ 143 w 145"/>
                  <a:gd name="T15" fmla="*/ 117 h 123"/>
                  <a:gd name="T16" fmla="*/ 143 w 145"/>
                  <a:gd name="T17" fmla="*/ 104 h 123"/>
                  <a:gd name="T18" fmla="*/ 83 w 145"/>
                  <a:gd name="T19" fmla="*/ 6 h 123"/>
                  <a:gd name="T20" fmla="*/ 136 w 145"/>
                  <a:gd name="T21" fmla="*/ 113 h 123"/>
                  <a:gd name="T22" fmla="*/ 133 w 145"/>
                  <a:gd name="T23" fmla="*/ 115 h 123"/>
                  <a:gd name="T24" fmla="*/ 13 w 145"/>
                  <a:gd name="T25" fmla="*/ 115 h 123"/>
                  <a:gd name="T26" fmla="*/ 10 w 145"/>
                  <a:gd name="T27" fmla="*/ 113 h 123"/>
                  <a:gd name="T28" fmla="*/ 10 w 145"/>
                  <a:gd name="T29" fmla="*/ 109 h 123"/>
                  <a:gd name="T30" fmla="*/ 70 w 145"/>
                  <a:gd name="T31" fmla="*/ 11 h 123"/>
                  <a:gd name="T32" fmla="*/ 73 w 145"/>
                  <a:gd name="T33" fmla="*/ 9 h 123"/>
                  <a:gd name="T34" fmla="*/ 75 w 145"/>
                  <a:gd name="T35" fmla="*/ 11 h 123"/>
                  <a:gd name="T36" fmla="*/ 135 w 145"/>
                  <a:gd name="T37" fmla="*/ 109 h 123"/>
                  <a:gd name="T38" fmla="*/ 136 w 145"/>
                  <a:gd name="T39" fmla="*/ 11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5" h="123">
                    <a:moveTo>
                      <a:pt x="83" y="6"/>
                    </a:moveTo>
                    <a:cubicBezTo>
                      <a:pt x="80" y="3"/>
                      <a:pt x="77" y="0"/>
                      <a:pt x="73" y="0"/>
                    </a:cubicBezTo>
                    <a:cubicBezTo>
                      <a:pt x="69" y="0"/>
                      <a:pt x="65" y="3"/>
                      <a:pt x="63" y="6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1" y="108"/>
                      <a:pt x="0" y="113"/>
                      <a:pt x="2" y="117"/>
                    </a:cubicBezTo>
                    <a:cubicBezTo>
                      <a:pt x="4" y="121"/>
                      <a:pt x="8" y="123"/>
                      <a:pt x="13" y="123"/>
                    </a:cubicBezTo>
                    <a:cubicBezTo>
                      <a:pt x="133" y="123"/>
                      <a:pt x="133" y="123"/>
                      <a:pt x="133" y="123"/>
                    </a:cubicBezTo>
                    <a:cubicBezTo>
                      <a:pt x="137" y="123"/>
                      <a:pt x="141" y="121"/>
                      <a:pt x="143" y="117"/>
                    </a:cubicBezTo>
                    <a:cubicBezTo>
                      <a:pt x="145" y="113"/>
                      <a:pt x="145" y="108"/>
                      <a:pt x="143" y="104"/>
                    </a:cubicBezTo>
                    <a:lnTo>
                      <a:pt x="83" y="6"/>
                    </a:lnTo>
                    <a:close/>
                    <a:moveTo>
                      <a:pt x="136" y="113"/>
                    </a:moveTo>
                    <a:cubicBezTo>
                      <a:pt x="135" y="114"/>
                      <a:pt x="134" y="115"/>
                      <a:pt x="133" y="115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2" y="115"/>
                      <a:pt x="11" y="114"/>
                      <a:pt x="10" y="113"/>
                    </a:cubicBezTo>
                    <a:cubicBezTo>
                      <a:pt x="9" y="112"/>
                      <a:pt x="9" y="110"/>
                      <a:pt x="10" y="109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1" y="10"/>
                      <a:pt x="72" y="9"/>
                      <a:pt x="73" y="9"/>
                    </a:cubicBezTo>
                    <a:cubicBezTo>
                      <a:pt x="74" y="9"/>
                      <a:pt x="75" y="10"/>
                      <a:pt x="75" y="11"/>
                    </a:cubicBezTo>
                    <a:cubicBezTo>
                      <a:pt x="75" y="11"/>
                      <a:pt x="135" y="109"/>
                      <a:pt x="135" y="109"/>
                    </a:cubicBezTo>
                    <a:cubicBezTo>
                      <a:pt x="136" y="110"/>
                      <a:pt x="136" y="112"/>
                      <a:pt x="136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6" name="矩形 25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0" y="4124576"/>
            <a:ext cx="12192000" cy="2733423"/>
          </a:xfrm>
          <a:prstGeom prst="rect">
            <a:avLst/>
          </a:prstGeom>
          <a:solidFill>
            <a:srgbClr val="BDD0E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434715" y="4752624"/>
            <a:ext cx="754962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Semibold" panose="020B0702040204020203" pitchFamily="34" charset="0"/>
              </a:rPr>
              <a:t>Contact text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Semibold" panose="020B07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 postal services, international customs issues etc. 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8" name="e7d195523061f1c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e7d195523061f1c074694c8bbf98be7b1e4b015d796375963FD28840057458461C7CA0DAD340D15583DEDFC2E3241C4F392EF3A8B4D067B40CF4F149DD7E51F346B0CAB1BCCF6DB2480C67273C6C9E4C33AF3046B1F7F7F0B2A51923447FF2D765CC750011ADC7600C66A8DE278F4F3BF652A6F92B038DDCE276C32D205890E810956E7BBEF46205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9" grpId="0"/>
          <p:bldP spid="10" grpId="0"/>
          <p:bldP spid="11" grpId="0"/>
          <p:bldP spid="2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9" grpId="0"/>
          <p:bldP spid="10" grpId="0"/>
          <p:bldP spid="11" grpId="0"/>
          <p:bldP spid="25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DBE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任意多边形 27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 rot="16200000" flipH="1">
            <a:off x="263935" y="1101322"/>
            <a:ext cx="5139342" cy="4676605"/>
          </a:xfrm>
          <a:custGeom>
            <a:avLst/>
            <a:gdLst>
              <a:gd name="connsiteX0" fmla="*/ 0 w 5139342"/>
              <a:gd name="connsiteY0" fmla="*/ 244119 h 4676605"/>
              <a:gd name="connsiteX1" fmla="*/ 0 w 5139342"/>
              <a:gd name="connsiteY1" fmla="*/ 4270527 h 4676605"/>
              <a:gd name="connsiteX2" fmla="*/ 50200 w 5139342"/>
              <a:gd name="connsiteY2" fmla="*/ 4275588 h 4676605"/>
              <a:gd name="connsiteX3" fmla="*/ 393203 w 5139342"/>
              <a:gd name="connsiteY3" fmla="*/ 4627276 h 4676605"/>
              <a:gd name="connsiteX4" fmla="*/ 397556 w 5139342"/>
              <a:gd name="connsiteY4" fmla="*/ 4676605 h 4676605"/>
              <a:gd name="connsiteX5" fmla="*/ 4741785 w 5139342"/>
              <a:gd name="connsiteY5" fmla="*/ 4676605 h 4676605"/>
              <a:gd name="connsiteX6" fmla="*/ 4746137 w 5139342"/>
              <a:gd name="connsiteY6" fmla="*/ 4627276 h 4676605"/>
              <a:gd name="connsiteX7" fmla="*/ 5089141 w 5139342"/>
              <a:gd name="connsiteY7" fmla="*/ 4275587 h 4676605"/>
              <a:gd name="connsiteX8" fmla="*/ 5139342 w 5139342"/>
              <a:gd name="connsiteY8" fmla="*/ 4270527 h 4676605"/>
              <a:gd name="connsiteX9" fmla="*/ 5139342 w 5139342"/>
              <a:gd name="connsiteY9" fmla="*/ 4676605 h 4676605"/>
              <a:gd name="connsiteX10" fmla="*/ 5139342 w 5139342"/>
              <a:gd name="connsiteY10" fmla="*/ 4676605 h 4676605"/>
              <a:gd name="connsiteX11" fmla="*/ 5139342 w 5139342"/>
              <a:gd name="connsiteY11" fmla="*/ 244119 h 4676605"/>
              <a:gd name="connsiteX12" fmla="*/ 4895223 w 5139342"/>
              <a:gd name="connsiteY12" fmla="*/ 0 h 4676605"/>
              <a:gd name="connsiteX13" fmla="*/ 244119 w 5139342"/>
              <a:gd name="connsiteY13" fmla="*/ 0 h 4676605"/>
              <a:gd name="connsiteX14" fmla="*/ 0 w 5139342"/>
              <a:gd name="connsiteY14" fmla="*/ 244119 h 4676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139342" h="4676605">
                <a:moveTo>
                  <a:pt x="0" y="244119"/>
                </a:moveTo>
                <a:lnTo>
                  <a:pt x="0" y="4270527"/>
                </a:lnTo>
                <a:lnTo>
                  <a:pt x="50200" y="4275588"/>
                </a:lnTo>
                <a:cubicBezTo>
                  <a:pt x="224900" y="4311337"/>
                  <a:pt x="361726" y="4451058"/>
                  <a:pt x="393203" y="4627276"/>
                </a:cubicBezTo>
                <a:lnTo>
                  <a:pt x="397556" y="4676605"/>
                </a:lnTo>
                <a:lnTo>
                  <a:pt x="4741785" y="4676605"/>
                </a:lnTo>
                <a:lnTo>
                  <a:pt x="4746137" y="4627276"/>
                </a:lnTo>
                <a:cubicBezTo>
                  <a:pt x="4777614" y="4451057"/>
                  <a:pt x="4914441" y="4311336"/>
                  <a:pt x="5089141" y="4275587"/>
                </a:cubicBezTo>
                <a:lnTo>
                  <a:pt x="5139342" y="4270527"/>
                </a:lnTo>
                <a:lnTo>
                  <a:pt x="5139342" y="4676605"/>
                </a:lnTo>
                <a:lnTo>
                  <a:pt x="5139342" y="4676605"/>
                </a:lnTo>
                <a:lnTo>
                  <a:pt x="5139342" y="244119"/>
                </a:lnTo>
                <a:cubicBezTo>
                  <a:pt x="5139342" y="109296"/>
                  <a:pt x="5030046" y="0"/>
                  <a:pt x="4895223" y="0"/>
                </a:cubicBezTo>
                <a:lnTo>
                  <a:pt x="244119" y="0"/>
                </a:lnTo>
                <a:cubicBezTo>
                  <a:pt x="109296" y="0"/>
                  <a:pt x="0" y="109296"/>
                  <a:pt x="0" y="244119"/>
                </a:cubicBezTo>
                <a:close/>
              </a:path>
            </a:pathLst>
          </a:custGeom>
          <a:solidFill>
            <a:srgbClr val="5F979C"/>
          </a:solidFill>
          <a:ln>
            <a:noFill/>
          </a:ln>
          <a:effectLst>
            <a:outerShdw blurRad="482600" dist="469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任意多边形 28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 rot="5400000">
            <a:off x="5909245" y="193106"/>
            <a:ext cx="5139342" cy="6493034"/>
          </a:xfrm>
          <a:custGeom>
            <a:avLst/>
            <a:gdLst>
              <a:gd name="connsiteX0" fmla="*/ 0 w 5139342"/>
              <a:gd name="connsiteY0" fmla="*/ 6091590 h 6493034"/>
              <a:gd name="connsiteX1" fmla="*/ 0 w 5139342"/>
              <a:gd name="connsiteY1" fmla="*/ 226183 h 6493034"/>
              <a:gd name="connsiteX2" fmla="*/ 226182 w 5139342"/>
              <a:gd name="connsiteY2" fmla="*/ 0 h 6493034"/>
              <a:gd name="connsiteX3" fmla="*/ 4913160 w 5139342"/>
              <a:gd name="connsiteY3" fmla="*/ 0 h 6493034"/>
              <a:gd name="connsiteX4" fmla="*/ 5139342 w 5139342"/>
              <a:gd name="connsiteY4" fmla="*/ 226183 h 6493034"/>
              <a:gd name="connsiteX5" fmla="*/ 5139342 w 5139342"/>
              <a:gd name="connsiteY5" fmla="*/ 6090983 h 6493034"/>
              <a:gd name="connsiteX6" fmla="*/ 5089142 w 5139342"/>
              <a:gd name="connsiteY6" fmla="*/ 6096044 h 6493034"/>
              <a:gd name="connsiteX7" fmla="*/ 4746139 w 5139342"/>
              <a:gd name="connsiteY7" fmla="*/ 6447732 h 6493034"/>
              <a:gd name="connsiteX8" fmla="*/ 4742142 w 5139342"/>
              <a:gd name="connsiteY8" fmla="*/ 6493034 h 6493034"/>
              <a:gd name="connsiteX9" fmla="*/ 391203 w 5139342"/>
              <a:gd name="connsiteY9" fmla="*/ 6493034 h 6493034"/>
              <a:gd name="connsiteX10" fmla="*/ 387206 w 5139342"/>
              <a:gd name="connsiteY10" fmla="*/ 6447735 h 6493034"/>
              <a:gd name="connsiteX11" fmla="*/ 44203 w 5139342"/>
              <a:gd name="connsiteY11" fmla="*/ 6096046 h 6493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139342" h="6493034">
                <a:moveTo>
                  <a:pt x="0" y="6091590"/>
                </a:moveTo>
                <a:lnTo>
                  <a:pt x="0" y="226183"/>
                </a:lnTo>
                <a:cubicBezTo>
                  <a:pt x="0" y="101267"/>
                  <a:pt x="101265" y="0"/>
                  <a:pt x="226182" y="0"/>
                </a:cubicBezTo>
                <a:lnTo>
                  <a:pt x="4913160" y="0"/>
                </a:lnTo>
                <a:cubicBezTo>
                  <a:pt x="5038077" y="0"/>
                  <a:pt x="5139342" y="101267"/>
                  <a:pt x="5139342" y="226183"/>
                </a:cubicBezTo>
                <a:lnTo>
                  <a:pt x="5139342" y="6090983"/>
                </a:lnTo>
                <a:lnTo>
                  <a:pt x="5089142" y="6096044"/>
                </a:lnTo>
                <a:cubicBezTo>
                  <a:pt x="4914442" y="6131793"/>
                  <a:pt x="4777616" y="6271514"/>
                  <a:pt x="4746139" y="6447732"/>
                </a:cubicBezTo>
                <a:lnTo>
                  <a:pt x="4742142" y="6493034"/>
                </a:lnTo>
                <a:lnTo>
                  <a:pt x="391203" y="6493034"/>
                </a:lnTo>
                <a:lnTo>
                  <a:pt x="387206" y="6447735"/>
                </a:lnTo>
                <a:cubicBezTo>
                  <a:pt x="355729" y="6271516"/>
                  <a:pt x="218903" y="6131795"/>
                  <a:pt x="44203" y="60960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82600" dist="469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437360" y="1330147"/>
            <a:ext cx="260520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OUR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SERVICES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SOLUTIONS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Overview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6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437360" y="4319170"/>
            <a:ext cx="35776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 postal services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cxnSp>
        <p:nvCxnSpPr>
          <p:cNvPr id="7" name="直接连接符 6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1571941" y="3771821"/>
            <a:ext cx="706902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5833683" y="2031428"/>
            <a:ext cx="21555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United States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China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Australia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United kingdom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4" name="圆角矩形 3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7989199" y="2348149"/>
            <a:ext cx="2844800" cy="232229"/>
          </a:xfrm>
          <a:prstGeom prst="roundRect">
            <a:avLst>
              <a:gd name="adj" fmla="val 50000"/>
            </a:avLst>
          </a:prstGeom>
          <a:solidFill>
            <a:srgbClr val="CCD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圆角矩形 2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7989199" y="2905496"/>
            <a:ext cx="2844800" cy="232229"/>
          </a:xfrm>
          <a:prstGeom prst="roundRect">
            <a:avLst>
              <a:gd name="adj" fmla="val 50000"/>
            </a:avLst>
          </a:prstGeom>
          <a:solidFill>
            <a:srgbClr val="CCD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圆角矩形 22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7989199" y="3513505"/>
            <a:ext cx="2844800" cy="232229"/>
          </a:xfrm>
          <a:prstGeom prst="roundRect">
            <a:avLst>
              <a:gd name="adj" fmla="val 50000"/>
            </a:avLst>
          </a:prstGeom>
          <a:solidFill>
            <a:srgbClr val="CCD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圆角矩形 23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7989199" y="4191685"/>
            <a:ext cx="2844800" cy="232229"/>
          </a:xfrm>
          <a:prstGeom prst="roundRect">
            <a:avLst>
              <a:gd name="adj" fmla="val 50000"/>
            </a:avLst>
          </a:prstGeom>
          <a:solidFill>
            <a:srgbClr val="CCD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圆角矩形 24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7836256" y="2294183"/>
            <a:ext cx="958562" cy="341068"/>
          </a:xfrm>
          <a:prstGeom prst="roundRect">
            <a:avLst>
              <a:gd name="adj" fmla="val 50000"/>
            </a:avLst>
          </a:prstGeom>
          <a:solidFill>
            <a:srgbClr val="5F979C"/>
          </a:solidFill>
          <a:ln>
            <a:noFill/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圆角矩形 44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7836255" y="2846450"/>
            <a:ext cx="1543593" cy="341068"/>
          </a:xfrm>
          <a:prstGeom prst="roundRect">
            <a:avLst>
              <a:gd name="adj" fmla="val 50000"/>
            </a:avLst>
          </a:prstGeom>
          <a:solidFill>
            <a:srgbClr val="5F979C"/>
          </a:solidFill>
          <a:ln>
            <a:noFill/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圆角矩形 45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7836255" y="3450273"/>
            <a:ext cx="2422011" cy="341068"/>
          </a:xfrm>
          <a:prstGeom prst="roundRect">
            <a:avLst>
              <a:gd name="adj" fmla="val 50000"/>
            </a:avLst>
          </a:prstGeom>
          <a:solidFill>
            <a:srgbClr val="5F979C"/>
          </a:solidFill>
          <a:ln>
            <a:noFill/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圆角矩形 46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7836255" y="4142423"/>
            <a:ext cx="660944" cy="341068"/>
          </a:xfrm>
          <a:prstGeom prst="roundRect">
            <a:avLst>
              <a:gd name="adj" fmla="val 50000"/>
            </a:avLst>
          </a:prstGeom>
          <a:solidFill>
            <a:srgbClr val="5F979C"/>
          </a:solidFill>
          <a:ln>
            <a:noFill/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e7d195523061f1c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e7d195523061f1c074694c8bbf98be7b1e4b015d796375963FD28840057458461C7CA0DAD340D15583DEDFC2E3241C4F392EF3A8B4D067B40CF4F149DD7E51F346B0CAB1BCCF6DB2480C67273C6C9E4C33AF3046B1F7F7F0B2A51923447FF2D765CC750011ADC7600C66A8DE278F4F3BF652A6F92B038DDCE276C32D205890E810956E7BBEF46205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6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7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3" presetClass="path" presetSubtype="0" repeatCount="2000" accel="50000" decel="5000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1.25E-6 7.40741E-7 L 0.10287 7.40741E-7 " pathEditMode="relative" rAng="0" ptsTypes="AA">
                                          <p:cBhvr>
                                            <p:cTn id="43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14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63" presetClass="path" presetSubtype="0" repeatCount="2000" accel="50000" decel="5000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4.16667E-7 -4.81481E-6 L 0.13542 -4.81481E-6 " pathEditMode="relative" rAng="0" ptsTypes="AA">
                                          <p:cBhvr>
                                            <p:cTn id="45" dur="2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77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63" presetClass="path" presetSubtype="0" repeatCount="2000" accel="50000" decel="5000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2.70833E-6 2.22222E-6 L 0.07995 2.22222E-6 " pathEditMode="relative" rAng="0" ptsTypes="AA">
                                          <p:cBhvr>
                                            <p:cTn id="47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9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63" presetClass="path" presetSubtype="0" repeatCount="2000" accel="50000" decel="5000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1.66667E-6 -3.7037E-6 L 0.15964 -3.7037E-6 " pathEditMode="relative" rAng="0" ptsTypes="AA">
                                          <p:cBhvr>
                                            <p:cTn id="49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98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21" grpId="0"/>
          <p:bldP spid="4" grpId="0" animBg="1"/>
          <p:bldP spid="22" grpId="0" animBg="1"/>
          <p:bldP spid="23" grpId="0" animBg="1"/>
          <p:bldP spid="24" grpId="0" animBg="1"/>
          <p:bldP spid="25" grpId="0" animBg="1"/>
          <p:bldP spid="25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3" presetClass="path" presetSubtype="0" repeatCount="2000" accel="50000" decel="5000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1.25E-6 7.40741E-7 L 0.10287 7.40741E-7 " pathEditMode="relative" rAng="0" ptsTypes="AA">
                                          <p:cBhvr>
                                            <p:cTn id="43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14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63" presetClass="path" presetSubtype="0" repeatCount="2000" accel="50000" decel="5000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4.16667E-7 -4.81481E-6 L 0.13542 -4.81481E-6 " pathEditMode="relative" rAng="0" ptsTypes="AA">
                                          <p:cBhvr>
                                            <p:cTn id="45" dur="2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77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63" presetClass="path" presetSubtype="0" repeatCount="2000" accel="50000" decel="5000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2.70833E-6 2.22222E-6 L 0.07995 2.22222E-6 " pathEditMode="relative" rAng="0" ptsTypes="AA">
                                          <p:cBhvr>
                                            <p:cTn id="47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9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63" presetClass="path" presetSubtype="0" repeatCount="2000" accel="50000" decel="5000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1.66667E-6 -3.7037E-6 L 0.15964 -3.7037E-6 " pathEditMode="relative" rAng="0" ptsTypes="AA">
                                          <p:cBhvr>
                                            <p:cTn id="49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98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21" grpId="0"/>
          <p:bldP spid="4" grpId="0" animBg="1"/>
          <p:bldP spid="22" grpId="0" animBg="1"/>
          <p:bldP spid="23" grpId="0" animBg="1"/>
          <p:bldP spid="24" grpId="0" animBg="1"/>
          <p:bldP spid="25" grpId="0" animBg="1"/>
          <p:bldP spid="25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-1" y="0"/>
            <a:ext cx="8305538" cy="6858000"/>
          </a:xfrm>
          <a:custGeom>
            <a:avLst/>
            <a:gdLst>
              <a:gd name="connsiteX0" fmla="*/ 0 w 8305538"/>
              <a:gd name="connsiteY0" fmla="*/ 0 h 6858000"/>
              <a:gd name="connsiteX1" fmla="*/ 8305538 w 8305538"/>
              <a:gd name="connsiteY1" fmla="*/ 0 h 6858000"/>
              <a:gd name="connsiteX2" fmla="*/ 4400948 w 8305538"/>
              <a:gd name="connsiteY2" fmla="*/ 6858000 h 6858000"/>
              <a:gd name="connsiteX3" fmla="*/ 0 w 83055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05538" h="6858000">
                <a:moveTo>
                  <a:pt x="0" y="0"/>
                </a:moveTo>
                <a:lnTo>
                  <a:pt x="8305538" y="0"/>
                </a:lnTo>
                <a:lnTo>
                  <a:pt x="4400948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451551" y="1552395"/>
            <a:ext cx="350288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OUR SOCIAL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RESPONSIBILITY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Overview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4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451550" y="3843453"/>
            <a:ext cx="35776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 postal services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cxnSp>
        <p:nvCxnSpPr>
          <p:cNvPr id="5" name="直接连接符 4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1586132" y="3429000"/>
            <a:ext cx="706902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8068551" y="505246"/>
            <a:ext cx="252723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Semibold" panose="020B0702040204020203" pitchFamily="34" charset="0"/>
              </a:rPr>
              <a:t>Contact text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Semibold" panose="020B07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 postal services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24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6923426" y="2660390"/>
            <a:ext cx="252723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Semibold" panose="020B0702040204020203" pitchFamily="34" charset="0"/>
              </a:rPr>
              <a:t>Contact text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Semibold" panose="020B07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 postal services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25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5778302" y="4591359"/>
            <a:ext cx="39787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Semibold" panose="020B0702040204020203" pitchFamily="34" charset="0"/>
              </a:rPr>
              <a:t>Contact text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Semibold" panose="020B07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 postal services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grpSp>
        <p:nvGrpSpPr>
          <p:cNvPr id="2" name="组合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7281425" y="979359"/>
            <a:ext cx="573036" cy="573036"/>
            <a:chOff x="7281425" y="979359"/>
            <a:chExt cx="573036" cy="573036"/>
          </a:xfrm>
        </p:grpSpPr>
        <p:sp>
          <p:nvSpPr>
            <p:cNvPr id="20" name="椭圆 19"/>
            <p:cNvSpPr/>
            <p:nvPr/>
          </p:nvSpPr>
          <p:spPr>
            <a:xfrm>
              <a:off x="7281425" y="979359"/>
              <a:ext cx="573036" cy="573036"/>
            </a:xfrm>
            <a:prstGeom prst="ellipse">
              <a:avLst/>
            </a:prstGeom>
            <a:solidFill>
              <a:srgbClr val="EF8A8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7423639" y="1132219"/>
              <a:ext cx="288608" cy="262891"/>
              <a:chOff x="9922987" y="3988435"/>
              <a:chExt cx="288608" cy="262891"/>
            </a:xfrm>
          </p:grpSpPr>
          <p:sp>
            <p:nvSpPr>
              <p:cNvPr id="27" name="Freeform 21"/>
              <p:cNvSpPr/>
              <p:nvPr/>
            </p:nvSpPr>
            <p:spPr bwMode="auto">
              <a:xfrm>
                <a:off x="9965849" y="4085590"/>
                <a:ext cx="202883" cy="165735"/>
              </a:xfrm>
              <a:custGeom>
                <a:avLst/>
                <a:gdLst>
                  <a:gd name="T0" fmla="*/ 213 w 213"/>
                  <a:gd name="T1" fmla="*/ 0 h 174"/>
                  <a:gd name="T2" fmla="*/ 213 w 213"/>
                  <a:gd name="T3" fmla="*/ 174 h 174"/>
                  <a:gd name="T4" fmla="*/ 0 w 213"/>
                  <a:gd name="T5" fmla="*/ 174 h 174"/>
                  <a:gd name="T6" fmla="*/ 0 w 213"/>
                  <a:gd name="T7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3" h="174">
                    <a:moveTo>
                      <a:pt x="213" y="0"/>
                    </a:moveTo>
                    <a:lnTo>
                      <a:pt x="213" y="174"/>
                    </a:lnTo>
                    <a:lnTo>
                      <a:pt x="0" y="174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Freeform 22"/>
              <p:cNvSpPr/>
              <p:nvPr/>
            </p:nvSpPr>
            <p:spPr bwMode="auto">
              <a:xfrm>
                <a:off x="9922987" y="3988435"/>
                <a:ext cx="288608" cy="135255"/>
              </a:xfrm>
              <a:custGeom>
                <a:avLst/>
                <a:gdLst>
                  <a:gd name="T0" fmla="*/ 0 w 303"/>
                  <a:gd name="T1" fmla="*/ 142 h 142"/>
                  <a:gd name="T2" fmla="*/ 151 w 303"/>
                  <a:gd name="T3" fmla="*/ 0 h 142"/>
                  <a:gd name="T4" fmla="*/ 303 w 303"/>
                  <a:gd name="T5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3" h="142">
                    <a:moveTo>
                      <a:pt x="0" y="142"/>
                    </a:moveTo>
                    <a:lnTo>
                      <a:pt x="151" y="0"/>
                    </a:lnTo>
                    <a:lnTo>
                      <a:pt x="303" y="142"/>
                    </a:lnTo>
                  </a:path>
                </a:pathLst>
              </a:custGeom>
              <a:noFill/>
              <a:ln w="15875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Rectangle 23"/>
              <p:cNvSpPr>
                <a:spLocks noChangeArrowheads="1"/>
              </p:cNvSpPr>
              <p:nvPr/>
            </p:nvSpPr>
            <p:spPr bwMode="auto">
              <a:xfrm>
                <a:off x="10031572" y="4155123"/>
                <a:ext cx="71438" cy="96203"/>
              </a:xfrm>
              <a:prstGeom prst="rect">
                <a:avLst/>
              </a:prstGeom>
              <a:noFill/>
              <a:ln w="15875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6" name="组合 5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6106678" y="3044345"/>
            <a:ext cx="573036" cy="573036"/>
            <a:chOff x="6106678" y="3044345"/>
            <a:chExt cx="573036" cy="573036"/>
          </a:xfrm>
        </p:grpSpPr>
        <p:sp>
          <p:nvSpPr>
            <p:cNvPr id="21" name="椭圆 20"/>
            <p:cNvSpPr/>
            <p:nvPr/>
          </p:nvSpPr>
          <p:spPr>
            <a:xfrm>
              <a:off x="6106678" y="3044345"/>
              <a:ext cx="573036" cy="573036"/>
            </a:xfrm>
            <a:prstGeom prst="ellipse">
              <a:avLst/>
            </a:prstGeom>
            <a:solidFill>
              <a:srgbClr val="EF8A8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0" name="组合 29"/>
            <p:cNvGrpSpPr>
              <a:grpSpLocks noChangeAspect="1"/>
            </p:cNvGrpSpPr>
            <p:nvPr/>
          </p:nvGrpSpPr>
          <p:grpSpPr>
            <a:xfrm>
              <a:off x="6273547" y="3194986"/>
              <a:ext cx="233347" cy="240403"/>
              <a:chOff x="8078751" y="6033741"/>
              <a:chExt cx="226099" cy="232935"/>
            </a:xfrm>
          </p:grpSpPr>
          <p:sp>
            <p:nvSpPr>
              <p:cNvPr id="31" name="Freeform 156"/>
              <p:cNvSpPr/>
              <p:nvPr/>
            </p:nvSpPr>
            <p:spPr bwMode="auto">
              <a:xfrm>
                <a:off x="8118300" y="6033741"/>
                <a:ext cx="186550" cy="221736"/>
              </a:xfrm>
              <a:custGeom>
                <a:avLst/>
                <a:gdLst>
                  <a:gd name="T0" fmla="*/ 0 w 106"/>
                  <a:gd name="T1" fmla="*/ 74 h 126"/>
                  <a:gd name="T2" fmla="*/ 0 w 106"/>
                  <a:gd name="T3" fmla="*/ 121 h 126"/>
                  <a:gd name="T4" fmla="*/ 22 w 106"/>
                  <a:gd name="T5" fmla="*/ 121 h 126"/>
                  <a:gd name="T6" fmla="*/ 59 w 106"/>
                  <a:gd name="T7" fmla="*/ 126 h 126"/>
                  <a:gd name="T8" fmla="*/ 95 w 106"/>
                  <a:gd name="T9" fmla="*/ 118 h 126"/>
                  <a:gd name="T10" fmla="*/ 92 w 106"/>
                  <a:gd name="T11" fmla="*/ 107 h 126"/>
                  <a:gd name="T12" fmla="*/ 102 w 106"/>
                  <a:gd name="T13" fmla="*/ 97 h 126"/>
                  <a:gd name="T14" fmla="*/ 98 w 106"/>
                  <a:gd name="T15" fmla="*/ 88 h 126"/>
                  <a:gd name="T16" fmla="*/ 106 w 106"/>
                  <a:gd name="T17" fmla="*/ 78 h 126"/>
                  <a:gd name="T18" fmla="*/ 100 w 106"/>
                  <a:gd name="T19" fmla="*/ 68 h 126"/>
                  <a:gd name="T20" fmla="*/ 106 w 106"/>
                  <a:gd name="T21" fmla="*/ 58 h 126"/>
                  <a:gd name="T22" fmla="*/ 97 w 106"/>
                  <a:gd name="T23" fmla="*/ 48 h 126"/>
                  <a:gd name="T24" fmla="*/ 66 w 106"/>
                  <a:gd name="T25" fmla="*/ 48 h 126"/>
                  <a:gd name="T26" fmla="*/ 63 w 106"/>
                  <a:gd name="T27" fmla="*/ 37 h 126"/>
                  <a:gd name="T28" fmla="*/ 69 w 106"/>
                  <a:gd name="T29" fmla="*/ 16 h 126"/>
                  <a:gd name="T30" fmla="*/ 59 w 106"/>
                  <a:gd name="T31" fmla="*/ 0 h 126"/>
                  <a:gd name="T32" fmla="*/ 55 w 106"/>
                  <a:gd name="T33" fmla="*/ 5 h 126"/>
                  <a:gd name="T34" fmla="*/ 42 w 106"/>
                  <a:gd name="T35" fmla="*/ 30 h 126"/>
                  <a:gd name="T36" fmla="*/ 21 w 106"/>
                  <a:gd name="T37" fmla="*/ 60 h 126"/>
                  <a:gd name="T38" fmla="*/ 0 w 106"/>
                  <a:gd name="T39" fmla="*/ 73 h 126"/>
                  <a:gd name="T40" fmla="*/ 0 w 106"/>
                  <a:gd name="T41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6" h="126">
                    <a:moveTo>
                      <a:pt x="0" y="74"/>
                    </a:move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1"/>
                      <a:pt x="16" y="121"/>
                      <a:pt x="22" y="121"/>
                    </a:cubicBezTo>
                    <a:cubicBezTo>
                      <a:pt x="28" y="121"/>
                      <a:pt x="35" y="126"/>
                      <a:pt x="59" y="126"/>
                    </a:cubicBezTo>
                    <a:cubicBezTo>
                      <a:pt x="83" y="126"/>
                      <a:pt x="94" y="123"/>
                      <a:pt x="95" y="118"/>
                    </a:cubicBezTo>
                    <a:cubicBezTo>
                      <a:pt x="95" y="112"/>
                      <a:pt x="94" y="110"/>
                      <a:pt x="92" y="107"/>
                    </a:cubicBezTo>
                    <a:cubicBezTo>
                      <a:pt x="92" y="107"/>
                      <a:pt x="102" y="105"/>
                      <a:pt x="102" y="97"/>
                    </a:cubicBezTo>
                    <a:cubicBezTo>
                      <a:pt x="102" y="90"/>
                      <a:pt x="98" y="88"/>
                      <a:pt x="98" y="88"/>
                    </a:cubicBezTo>
                    <a:cubicBezTo>
                      <a:pt x="98" y="88"/>
                      <a:pt x="106" y="85"/>
                      <a:pt x="106" y="78"/>
                    </a:cubicBezTo>
                    <a:cubicBezTo>
                      <a:pt x="106" y="70"/>
                      <a:pt x="100" y="68"/>
                      <a:pt x="100" y="68"/>
                    </a:cubicBezTo>
                    <a:cubicBezTo>
                      <a:pt x="100" y="68"/>
                      <a:pt x="106" y="67"/>
                      <a:pt x="106" y="58"/>
                    </a:cubicBezTo>
                    <a:cubicBezTo>
                      <a:pt x="106" y="49"/>
                      <a:pt x="97" y="48"/>
                      <a:pt x="97" y="48"/>
                    </a:cubicBezTo>
                    <a:cubicBezTo>
                      <a:pt x="97" y="48"/>
                      <a:pt x="70" y="48"/>
                      <a:pt x="66" y="48"/>
                    </a:cubicBezTo>
                    <a:cubicBezTo>
                      <a:pt x="62" y="48"/>
                      <a:pt x="60" y="44"/>
                      <a:pt x="63" y="37"/>
                    </a:cubicBezTo>
                    <a:cubicBezTo>
                      <a:pt x="66" y="31"/>
                      <a:pt x="69" y="23"/>
                      <a:pt x="69" y="16"/>
                    </a:cubicBezTo>
                    <a:cubicBezTo>
                      <a:pt x="69" y="10"/>
                      <a:pt x="66" y="0"/>
                      <a:pt x="59" y="0"/>
                    </a:cubicBezTo>
                    <a:cubicBezTo>
                      <a:pt x="56" y="0"/>
                      <a:pt x="56" y="2"/>
                      <a:pt x="55" y="5"/>
                    </a:cubicBezTo>
                    <a:cubicBezTo>
                      <a:pt x="54" y="9"/>
                      <a:pt x="50" y="20"/>
                      <a:pt x="42" y="30"/>
                    </a:cubicBezTo>
                    <a:cubicBezTo>
                      <a:pt x="34" y="41"/>
                      <a:pt x="29" y="47"/>
                      <a:pt x="21" y="60"/>
                    </a:cubicBezTo>
                    <a:cubicBezTo>
                      <a:pt x="13" y="72"/>
                      <a:pt x="5" y="73"/>
                      <a:pt x="0" y="73"/>
                    </a:cubicBezTo>
                    <a:lnTo>
                      <a:pt x="0" y="74"/>
                    </a:lnTo>
                    <a:close/>
                  </a:path>
                </a:pathLst>
              </a:custGeom>
              <a:noFill/>
              <a:ln w="15875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Rectangle 157"/>
              <p:cNvSpPr>
                <a:spLocks noChangeArrowheads="1"/>
              </p:cNvSpPr>
              <p:nvPr/>
            </p:nvSpPr>
            <p:spPr bwMode="auto">
              <a:xfrm>
                <a:off x="8078751" y="6144236"/>
                <a:ext cx="39549" cy="122440"/>
              </a:xfrm>
              <a:prstGeom prst="rect">
                <a:avLst/>
              </a:prstGeom>
              <a:noFill/>
              <a:ln w="15875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7" name="组合 6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4941644" y="5109330"/>
            <a:ext cx="573036" cy="573036"/>
            <a:chOff x="4941644" y="5109330"/>
            <a:chExt cx="573036" cy="573036"/>
          </a:xfrm>
        </p:grpSpPr>
        <p:sp>
          <p:nvSpPr>
            <p:cNvPr id="22" name="椭圆 21"/>
            <p:cNvSpPr/>
            <p:nvPr/>
          </p:nvSpPr>
          <p:spPr>
            <a:xfrm>
              <a:off x="4941644" y="5109330"/>
              <a:ext cx="573036" cy="573036"/>
            </a:xfrm>
            <a:prstGeom prst="ellipse">
              <a:avLst/>
            </a:prstGeom>
            <a:solidFill>
              <a:srgbClr val="EF8A8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5087896" y="5312148"/>
              <a:ext cx="280531" cy="167399"/>
              <a:chOff x="10785113" y="3437094"/>
              <a:chExt cx="280531" cy="167399"/>
            </a:xfrm>
          </p:grpSpPr>
          <p:sp>
            <p:nvSpPr>
              <p:cNvPr id="34" name="Freeform 87"/>
              <p:cNvSpPr/>
              <p:nvPr/>
            </p:nvSpPr>
            <p:spPr bwMode="auto">
              <a:xfrm>
                <a:off x="10785113" y="3437094"/>
                <a:ext cx="280531" cy="167399"/>
              </a:xfrm>
              <a:custGeom>
                <a:avLst/>
                <a:gdLst>
                  <a:gd name="T0" fmla="*/ 24 w 129"/>
                  <a:gd name="T1" fmla="*/ 29 h 77"/>
                  <a:gd name="T2" fmla="*/ 25 w 129"/>
                  <a:gd name="T3" fmla="*/ 30 h 77"/>
                  <a:gd name="T4" fmla="*/ 62 w 129"/>
                  <a:gd name="T5" fmla="*/ 0 h 77"/>
                  <a:gd name="T6" fmla="*/ 97 w 129"/>
                  <a:gd name="T7" fmla="*/ 22 h 77"/>
                  <a:gd name="T8" fmla="*/ 101 w 129"/>
                  <a:gd name="T9" fmla="*/ 21 h 77"/>
                  <a:gd name="T10" fmla="*/ 129 w 129"/>
                  <a:gd name="T11" fmla="*/ 49 h 77"/>
                  <a:gd name="T12" fmla="*/ 101 w 129"/>
                  <a:gd name="T13" fmla="*/ 77 h 77"/>
                  <a:gd name="T14" fmla="*/ 24 w 129"/>
                  <a:gd name="T15" fmla="*/ 77 h 77"/>
                  <a:gd name="T16" fmla="*/ 0 w 129"/>
                  <a:gd name="T17" fmla="*/ 53 h 77"/>
                  <a:gd name="T18" fmla="*/ 24 w 129"/>
                  <a:gd name="T19" fmla="*/ 2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77">
                    <a:moveTo>
                      <a:pt x="24" y="29"/>
                    </a:moveTo>
                    <a:cubicBezTo>
                      <a:pt x="25" y="29"/>
                      <a:pt x="25" y="30"/>
                      <a:pt x="25" y="30"/>
                    </a:cubicBezTo>
                    <a:cubicBezTo>
                      <a:pt x="29" y="13"/>
                      <a:pt x="44" y="0"/>
                      <a:pt x="62" y="0"/>
                    </a:cubicBezTo>
                    <a:cubicBezTo>
                      <a:pt x="77" y="0"/>
                      <a:pt x="90" y="9"/>
                      <a:pt x="97" y="22"/>
                    </a:cubicBezTo>
                    <a:cubicBezTo>
                      <a:pt x="98" y="22"/>
                      <a:pt x="99" y="21"/>
                      <a:pt x="101" y="21"/>
                    </a:cubicBezTo>
                    <a:cubicBezTo>
                      <a:pt x="116" y="21"/>
                      <a:pt x="129" y="34"/>
                      <a:pt x="129" y="49"/>
                    </a:cubicBezTo>
                    <a:cubicBezTo>
                      <a:pt x="129" y="65"/>
                      <a:pt x="116" y="77"/>
                      <a:pt x="101" y="77"/>
                    </a:cubicBezTo>
                    <a:cubicBezTo>
                      <a:pt x="24" y="77"/>
                      <a:pt x="24" y="77"/>
                      <a:pt x="24" y="77"/>
                    </a:cubicBezTo>
                    <a:cubicBezTo>
                      <a:pt x="11" y="77"/>
                      <a:pt x="0" y="66"/>
                      <a:pt x="0" y="53"/>
                    </a:cubicBezTo>
                    <a:cubicBezTo>
                      <a:pt x="0" y="40"/>
                      <a:pt x="11" y="29"/>
                      <a:pt x="24" y="29"/>
                    </a:cubicBezTo>
                    <a:close/>
                  </a:path>
                </a:pathLst>
              </a:custGeom>
              <a:noFill/>
              <a:ln w="15875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Freeform 88"/>
              <p:cNvSpPr/>
              <p:nvPr/>
            </p:nvSpPr>
            <p:spPr bwMode="auto">
              <a:xfrm>
                <a:off x="10958950" y="3483082"/>
                <a:ext cx="106694" cy="121410"/>
              </a:xfrm>
              <a:custGeom>
                <a:avLst/>
                <a:gdLst>
                  <a:gd name="T0" fmla="*/ 21 w 49"/>
                  <a:gd name="T1" fmla="*/ 56 h 56"/>
                  <a:gd name="T2" fmla="*/ 49 w 49"/>
                  <a:gd name="T3" fmla="*/ 28 h 56"/>
                  <a:gd name="T4" fmla="*/ 21 w 49"/>
                  <a:gd name="T5" fmla="*/ 0 h 56"/>
                  <a:gd name="T6" fmla="*/ 0 w 49"/>
                  <a:gd name="T7" fmla="*/ 1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56">
                    <a:moveTo>
                      <a:pt x="21" y="56"/>
                    </a:moveTo>
                    <a:cubicBezTo>
                      <a:pt x="36" y="56"/>
                      <a:pt x="49" y="44"/>
                      <a:pt x="49" y="28"/>
                    </a:cubicBezTo>
                    <a:cubicBezTo>
                      <a:pt x="49" y="13"/>
                      <a:pt x="36" y="0"/>
                      <a:pt x="21" y="0"/>
                    </a:cubicBezTo>
                    <a:cubicBezTo>
                      <a:pt x="13" y="0"/>
                      <a:pt x="5" y="4"/>
                      <a:pt x="0" y="10"/>
                    </a:cubicBezTo>
                  </a:path>
                </a:pathLst>
              </a:custGeom>
              <a:noFill/>
              <a:ln w="15875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8" name="e7d195523061f1c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e7d195523061f1c074694c8bbf98be7b1e4b015d796375963FD28840057458461C7CA0DAD340D15583DEDFC2E3241C4F392EF3A8B4D067B40CF4F149DD7E51F346B0CAB1BCCF6DB2480C67273C6C9E4C33AF3046B1F7F7F0B2A51923447FF2D765CC750011ADC7600C66A8DE278F4F3BF652A6F92B038DDCE276C32D205890E810956E7BBEF46205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2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3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125E-6 -7.40741E-7 L -0.27721 0.86412 " pathEditMode="relative" rAng="0" ptsTypes="AA">
                                          <p:cBhvr>
                                            <p:cTn id="34" dur="20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867" y="4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04167E-6 1.85185E-6 L -0.18086 0.56435 " pathEditMode="relative" rAng="0" ptsTypes="AA">
                                          <p:cBhvr>
                                            <p:cTn id="36" dur="2000" spd="-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049" y="2821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95833E-6 -4.07407E-6 L -0.09115 0.27385 " pathEditMode="relative" rAng="0" ptsTypes="AA">
                                          <p:cBhvr>
                                            <p:cTn id="38" dur="2000" spd="-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57" y="1368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23" grpId="0"/>
          <p:bldP spid="24" grpId="0"/>
          <p:bldP spid="2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125E-6 -7.40741E-7 L -0.27721 0.86412 " pathEditMode="relative" rAng="0" ptsTypes="AA">
                                          <p:cBhvr>
                                            <p:cTn id="34" dur="20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867" y="4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04167E-6 1.85185E-6 L -0.18086 0.56435 " pathEditMode="relative" rAng="0" ptsTypes="AA">
                                          <p:cBhvr>
                                            <p:cTn id="36" dur="2000" spd="-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049" y="2821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95833E-6 -4.07407E-6 L -0.09115 0.27385 " pathEditMode="relative" rAng="0" ptsTypes="AA">
                                          <p:cBhvr>
                                            <p:cTn id="38" dur="2000" spd="-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57" y="1368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23" grpId="0"/>
          <p:bldP spid="24" grpId="0"/>
          <p:bldP spid="25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4391184" y="811392"/>
            <a:ext cx="1893095" cy="221599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3800">
                <a:solidFill>
                  <a:srgbClr val="5F979C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后</a:t>
            </a:r>
            <a:endParaRPr kumimoji="0" lang="zh-CN" altLang="en-US" sz="13800" b="0" i="0" u="none" strike="noStrike" kern="1200" cap="none" spc="0" normalizeH="0" baseline="0" noProof="0">
              <a:ln>
                <a:noFill/>
              </a:ln>
              <a:solidFill>
                <a:srgbClr val="5F979C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02127" y="1943706"/>
            <a:ext cx="2566988" cy="221599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3800">
                <a:solidFill>
                  <a:srgbClr val="5F979C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会</a:t>
            </a:r>
            <a:endParaRPr kumimoji="0" lang="zh-CN" altLang="en-US" sz="13800" b="0" i="0" u="none" strike="noStrike" kern="1200" cap="none" spc="0" normalizeH="0" baseline="0" noProof="0">
              <a:ln>
                <a:noFill/>
              </a:ln>
              <a:solidFill>
                <a:srgbClr val="5F979C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59064" y="3240506"/>
            <a:ext cx="2181226" cy="221599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0" i="0" u="none" strike="noStrike" kern="1200" cap="none" spc="0" normalizeH="0" baseline="0" noProof="0">
                <a:ln>
                  <a:noFill/>
                </a:ln>
                <a:solidFill>
                  <a:srgbClr val="5F979C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有</a:t>
            </a:r>
            <a:endParaRPr kumimoji="0" lang="zh-CN" altLang="en-US" sz="13800" b="0" i="0" u="none" strike="noStrike" kern="1200" cap="none" spc="0" normalizeH="0" baseline="0" noProof="0">
              <a:ln>
                <a:noFill/>
              </a:ln>
              <a:solidFill>
                <a:srgbClr val="5F979C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66432" y="4125853"/>
            <a:ext cx="1881189" cy="221599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0" i="0" u="none" strike="noStrike" kern="1200" cap="none" spc="0" normalizeH="0" baseline="0" noProof="0">
                <a:ln>
                  <a:noFill/>
                </a:ln>
                <a:solidFill>
                  <a:srgbClr val="5F979C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期</a:t>
            </a:r>
            <a:endParaRPr kumimoji="0" lang="zh-CN" altLang="en-US" sz="13800" b="0" i="0" u="none" strike="noStrike" kern="1200" cap="none" spc="0" normalizeH="0" baseline="0" noProof="0">
              <a:ln>
                <a:noFill/>
              </a:ln>
              <a:solidFill>
                <a:srgbClr val="5F979C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85057" y="845682"/>
            <a:ext cx="1893095" cy="221599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3800">
                <a:solidFill>
                  <a:prstClr val="white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后</a:t>
            </a:r>
            <a:endParaRPr kumimoji="0" lang="zh-CN" altLang="en-US" sz="13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000" y="1977996"/>
            <a:ext cx="2566988" cy="221599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3800">
                <a:solidFill>
                  <a:prstClr val="white"/>
                </a:solidFill>
                <a:latin typeface="仓耳明楷 W03" panose="00000500000000000000" pitchFamily="2" charset="-122"/>
                <a:ea typeface="仓耳明楷 W03" panose="00000500000000000000" pitchFamily="2" charset="-122"/>
              </a:rPr>
              <a:t>会</a:t>
            </a:r>
            <a:endParaRPr kumimoji="0" lang="zh-CN" altLang="en-US" sz="13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52937" y="3274796"/>
            <a:ext cx="2181226" cy="221599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有</a:t>
            </a:r>
            <a:endParaRPr kumimoji="0" lang="zh-CN" altLang="en-US" sz="13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60305" y="4160143"/>
            <a:ext cx="1881189" cy="221599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明楷 W03" panose="00000500000000000000" pitchFamily="2" charset="-122"/>
                <a:ea typeface="仓耳明楷 W03" panose="00000500000000000000" pitchFamily="2" charset="-122"/>
                <a:cs typeface="+mn-cs"/>
              </a:rPr>
              <a:t>期</a:t>
            </a:r>
            <a:endParaRPr kumimoji="0" lang="zh-CN" altLang="en-US" sz="13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明楷 W03" panose="00000500000000000000" pitchFamily="2" charset="-122"/>
              <a:ea typeface="仓耳明楷 W03" panose="00000500000000000000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55623" y="1223099"/>
            <a:ext cx="15906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+mn-cs"/>
              </a:rPr>
              <a:t>SUMMER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 rot="5400000">
            <a:off x="7881055" y="4385080"/>
            <a:ext cx="2346101" cy="70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</a:t>
            </a:r>
            <a:r>
              <a:rPr kumimoji="0" lang="en-US" altLang="zh-CN" sz="700" b="0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 case, </a:t>
            </a:r>
            <a:r>
              <a:rPr kumimoji="0" lang="en-US" altLang="zh-CN" sz="7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international customs issues etc. </a:t>
            </a:r>
            <a:endParaRPr kumimoji="0" lang="en-US" altLang="zh-CN" sz="7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13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0010054" y="369349"/>
            <a:ext cx="2060973" cy="567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</a:t>
            </a:r>
            <a:r>
              <a:rPr kumimoji="0" lang="en-US" altLang="zh-CN" sz="1100" b="0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may issues 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etc. </a:t>
            </a:r>
            <a:endParaRPr kumimoji="0" lang="en-US" altLang="zh-CN" sz="11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14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3671366" y="6305550"/>
            <a:ext cx="4849269" cy="314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</a:t>
            </a: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may issues </a:t>
            </a: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etc. </a:t>
            </a:r>
            <a:endParaRPr kumimoji="0" lang="en-US" altLang="zh-CN" sz="1100" b="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15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 rot="5400000">
            <a:off x="2643334" y="1560601"/>
            <a:ext cx="2346101" cy="70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</a:t>
            </a:r>
            <a:r>
              <a:rPr kumimoji="0" lang="en-US" altLang="zh-CN" sz="700" b="0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 case, </a:t>
            </a:r>
            <a:r>
              <a:rPr kumimoji="0" lang="en-US" altLang="zh-CN" sz="7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international customs issues etc. </a:t>
            </a:r>
            <a:endParaRPr kumimoji="0" lang="en-US" altLang="zh-CN" sz="7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737897" y="3981564"/>
            <a:ext cx="1233904" cy="1233904"/>
          </a:xfrm>
          <a:prstGeom prst="ellipse">
            <a:avLst/>
          </a:prstGeom>
          <a:solidFill>
            <a:srgbClr val="A6A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64695" y="697832"/>
            <a:ext cx="2490531" cy="2490531"/>
          </a:xfrm>
          <a:prstGeom prst="ellipse">
            <a:avLst/>
          </a:prstGeom>
          <a:solidFill>
            <a:srgbClr val="EBC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889754" y="2333383"/>
            <a:ext cx="21868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PART</a:t>
            </a:r>
            <a:r>
              <a:rPr kumimoji="0" lang="en-US" altLang="zh-CN" sz="3600" i="0" u="none" strike="noStrike" kern="1200" cap="none" spc="30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 01</a:t>
            </a:r>
            <a:endParaRPr kumimoji="0" lang="en-US" altLang="zh-CN" sz="360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889754" y="3344113"/>
            <a:ext cx="3476330" cy="12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kumimoji="0" lang="en-US" altLang="zh-CN" sz="10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</a:t>
            </a:r>
            <a:r>
              <a:rPr kumimoji="0" lang="en-US" altLang="zh-CN" sz="10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 case, </a:t>
            </a:r>
            <a:r>
              <a:rPr kumimoji="0" lang="en-US" altLang="zh-CN" sz="10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international customs issues </a:t>
            </a:r>
            <a:r>
              <a:rPr kumimoji="0" lang="en-US" altLang="zh-CN" sz="10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etc.</a:t>
            </a:r>
            <a:r>
              <a:rPr lang="en-US" altLang="zh-CN" sz="100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 national postal services, international customs issues etc</a:t>
            </a:r>
            <a:r>
              <a:rPr kumimoji="0" lang="en-US" altLang="zh-CN" sz="100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 </a:t>
            </a:r>
            <a:endParaRPr kumimoji="0" lang="en-US" altLang="zh-CN" sz="10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973975" y="3188368"/>
            <a:ext cx="90157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4001959" y="1930656"/>
            <a:ext cx="805447" cy="8054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464297" y="5352800"/>
            <a:ext cx="217821" cy="2178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206940" y="4914271"/>
            <a:ext cx="217821" cy="2178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六边形 14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 rot="16200000">
            <a:off x="6078609" y="1155758"/>
            <a:ext cx="5318106" cy="4584574"/>
          </a:xfrm>
          <a:prstGeom prst="hexagon">
            <a:avLst>
              <a:gd name="adj" fmla="val 15275"/>
              <a:gd name="vf" fmla="val 115470"/>
            </a:avLst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六边形 13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 rot="5400000">
            <a:off x="6774725" y="1755858"/>
            <a:ext cx="3925873" cy="3384373"/>
          </a:xfrm>
          <a:prstGeom prst="hexagon">
            <a:avLst>
              <a:gd name="adj" fmla="val 15275"/>
              <a:gd name="vf" fmla="val 11547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438203" y="1640054"/>
            <a:ext cx="3538148" cy="1857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8CBFC3"/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INTRODUCTION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8CBFC3"/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Key points on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what we do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cxnSp>
        <p:nvCxnSpPr>
          <p:cNvPr id="5" name="直接连接符 4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1572784" y="3820268"/>
            <a:ext cx="706902" cy="0"/>
          </a:xfrm>
          <a:prstGeom prst="line">
            <a:avLst/>
          </a:prstGeom>
          <a:ln w="762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7d195523061f1c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e7d195523061f1c074694c8bbf98be7b1e4b015d796375963FD28840057458461C7CA0DAD340D15583DEDFC2E3241C4F392EF3A8B4D067B40CF4F149DD7E51F346B0CAB1BCCF6DB2480C67273C6C9E4C33AF3046B1F7F7F0B2A51923447FF2D765CC750011ADC7600C66A8DE278F4F3BF652A6F92B038DDCE276C32D205890E810956E7BBEF46205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8025858" y="3124878"/>
            <a:ext cx="16305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serviy</a:t>
            </a:r>
            <a:endParaRPr kumimoji="0" lang="en-US" altLang="zh-CN" sz="360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438203" y="4076961"/>
            <a:ext cx="3216702" cy="13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kumimoji="0" lang="en-US" altLang="zh-CN" sz="105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</a:t>
            </a:r>
            <a:r>
              <a:rPr kumimoji="0" lang="en-US" altLang="zh-CN" sz="105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 case, </a:t>
            </a:r>
            <a:r>
              <a:rPr kumimoji="0" lang="en-US" altLang="zh-CN" sz="105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international customs issues </a:t>
            </a:r>
            <a:r>
              <a:rPr kumimoji="0" lang="en-US" altLang="zh-CN" sz="105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etc.</a:t>
            </a:r>
            <a:r>
              <a:rPr lang="en-US" altLang="zh-CN" sz="105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 national postal services, internationas issues etc</a:t>
            </a:r>
            <a:r>
              <a:rPr kumimoji="0" lang="en-US" altLang="zh-CN" sz="105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 </a:t>
            </a:r>
            <a:endParaRPr kumimoji="0" lang="en-US" altLang="zh-CN" sz="105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37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0.00023 C 0.05117 -0.0081 0.17096 -0.05047 0.24648 -0.09468 C 0.32161 -0.13889 0.39505 -0.24236 0.49687 -0.52778 " pathEditMode="relative" rAng="0" ptsTypes="AAA">
                                          <p:cBhvr>
                                            <p:cTn id="16" dur="275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844" y="-263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2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9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5" grpId="1" animBg="1"/>
          <p:bldP spid="14" grpId="0" animBg="1"/>
          <p:bldP spid="4" grpId="0"/>
          <p:bldP spid="9" grpId="0"/>
          <p:bldP spid="1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37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0.00023 C 0.05117 -0.0081 0.17096 -0.05047 0.24648 -0.09468 C 0.32161 -0.13889 0.39505 -0.24236 0.49687 -0.52778 " pathEditMode="relative" rAng="0" ptsTypes="AAA">
                                          <p:cBhvr>
                                            <p:cTn id="16" dur="275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844" y="-263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2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9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5" grpId="1" animBg="1"/>
          <p:bldP spid="14" grpId="0" animBg="1"/>
          <p:bldP spid="4" grpId="0"/>
          <p:bldP spid="9" grpId="0"/>
          <p:bldP spid="10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5242345" y="0"/>
            <a:ext cx="6946900" cy="6858000"/>
          </a:xfrm>
          <a:prstGeom prst="rect">
            <a:avLst/>
          </a:prstGeom>
          <a:solidFill>
            <a:srgbClr val="8CBFC3"/>
          </a:solidFill>
          <a:ln>
            <a:noFill/>
          </a:ln>
          <a:effectLst>
            <a:outerShdw blurRad="88900" dist="381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6242890" y="1552395"/>
            <a:ext cx="3538148" cy="1684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INTRODUCTION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Key points on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what we do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cxnSp>
        <p:nvCxnSpPr>
          <p:cNvPr id="7" name="直接连接符 6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6377471" y="3448045"/>
            <a:ext cx="706902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6242890" y="3711278"/>
            <a:ext cx="4945810" cy="1344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 postal services, international customs issues etc. </a:t>
            </a:r>
            <a:endParaRPr kumimoji="0" lang="en-US" altLang="zh-CN" sz="1400" b="0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12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260936" y="899942"/>
            <a:ext cx="3111814" cy="1344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" panose="020B0502040204020203" pitchFamily="34" charset="0"/>
              </a:rPr>
              <a:t>Therefore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 it may be the case that issues arise, i.e. issues with national postal services, international customs issues etc.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13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260936" y="4938542"/>
            <a:ext cx="3111814" cy="1344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" panose="020B0502040204020203" pitchFamily="34" charset="0"/>
              </a:rPr>
              <a:t>postal services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, international customs issues etc.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grpSp>
        <p:nvGrpSpPr>
          <p:cNvPr id="2" name="组合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4783194" y="2968625"/>
            <a:ext cx="920750" cy="920750"/>
            <a:chOff x="4783194" y="2968625"/>
            <a:chExt cx="920750" cy="920750"/>
          </a:xfrm>
        </p:grpSpPr>
        <p:sp>
          <p:nvSpPr>
            <p:cNvPr id="9" name="椭圆 8"/>
            <p:cNvSpPr/>
            <p:nvPr/>
          </p:nvSpPr>
          <p:spPr>
            <a:xfrm>
              <a:off x="4783194" y="2968625"/>
              <a:ext cx="920750" cy="920750"/>
            </a:xfrm>
            <a:prstGeom prst="ellipse">
              <a:avLst/>
            </a:prstGeom>
            <a:solidFill>
              <a:srgbClr val="5F979C"/>
            </a:solidFill>
            <a:ln>
              <a:noFill/>
            </a:ln>
            <a:effectLst>
              <a:outerShdw blurRad="1524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5116596" y="3306721"/>
              <a:ext cx="253944" cy="249753"/>
              <a:chOff x="800100" y="9053513"/>
              <a:chExt cx="481013" cy="473075"/>
            </a:xfrm>
          </p:grpSpPr>
          <p:sp>
            <p:nvSpPr>
              <p:cNvPr id="16" name="Freeform 453"/>
              <p:cNvSpPr/>
              <p:nvPr/>
            </p:nvSpPr>
            <p:spPr bwMode="auto">
              <a:xfrm>
                <a:off x="800100" y="9053513"/>
                <a:ext cx="481013" cy="473075"/>
              </a:xfrm>
              <a:custGeom>
                <a:avLst/>
                <a:gdLst>
                  <a:gd name="T0" fmla="*/ 64 w 128"/>
                  <a:gd name="T1" fmla="*/ 0 h 126"/>
                  <a:gd name="T2" fmla="*/ 0 w 128"/>
                  <a:gd name="T3" fmla="*/ 52 h 126"/>
                  <a:gd name="T4" fmla="*/ 27 w 128"/>
                  <a:gd name="T5" fmla="*/ 96 h 126"/>
                  <a:gd name="T6" fmla="*/ 27 w 128"/>
                  <a:gd name="T7" fmla="*/ 126 h 126"/>
                  <a:gd name="T8" fmla="*/ 60 w 128"/>
                  <a:gd name="T9" fmla="*/ 104 h 126"/>
                  <a:gd name="T10" fmla="*/ 64 w 128"/>
                  <a:gd name="T11" fmla="*/ 104 h 126"/>
                  <a:gd name="T12" fmla="*/ 128 w 128"/>
                  <a:gd name="T13" fmla="*/ 52 h 126"/>
                  <a:gd name="T14" fmla="*/ 64 w 128"/>
                  <a:gd name="T15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8" h="126">
                    <a:moveTo>
                      <a:pt x="64" y="0"/>
                    </a:moveTo>
                    <a:cubicBezTo>
                      <a:pt x="26" y="0"/>
                      <a:pt x="0" y="23"/>
                      <a:pt x="0" y="52"/>
                    </a:cubicBezTo>
                    <a:cubicBezTo>
                      <a:pt x="0" y="71"/>
                      <a:pt x="8" y="87"/>
                      <a:pt x="27" y="96"/>
                    </a:cubicBezTo>
                    <a:cubicBezTo>
                      <a:pt x="27" y="126"/>
                      <a:pt x="27" y="126"/>
                      <a:pt x="27" y="126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1" y="104"/>
                      <a:pt x="63" y="104"/>
                      <a:pt x="64" y="104"/>
                    </a:cubicBezTo>
                    <a:cubicBezTo>
                      <a:pt x="102" y="104"/>
                      <a:pt x="128" y="81"/>
                      <a:pt x="128" y="52"/>
                    </a:cubicBezTo>
                    <a:cubicBezTo>
                      <a:pt x="128" y="23"/>
                      <a:pt x="102" y="0"/>
                      <a:pt x="64" y="0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Oval 454"/>
              <p:cNvSpPr>
                <a:spLocks noChangeArrowheads="1"/>
              </p:cNvSpPr>
              <p:nvPr/>
            </p:nvSpPr>
            <p:spPr bwMode="auto">
              <a:xfrm>
                <a:off x="1144588" y="9245600"/>
                <a:ext cx="15875" cy="14288"/>
              </a:xfrm>
              <a:prstGeom prst="ellips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Oval 455"/>
              <p:cNvSpPr>
                <a:spLocks noChangeArrowheads="1"/>
              </p:cNvSpPr>
              <p:nvPr/>
            </p:nvSpPr>
            <p:spPr bwMode="auto">
              <a:xfrm>
                <a:off x="1031875" y="9245600"/>
                <a:ext cx="15875" cy="14288"/>
              </a:xfrm>
              <a:prstGeom prst="ellips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Oval 456"/>
              <p:cNvSpPr>
                <a:spLocks noChangeArrowheads="1"/>
              </p:cNvSpPr>
              <p:nvPr/>
            </p:nvSpPr>
            <p:spPr bwMode="auto">
              <a:xfrm>
                <a:off x="920750" y="9245600"/>
                <a:ext cx="14288" cy="14288"/>
              </a:xfrm>
              <a:prstGeom prst="ellips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3" name="e7d195523061f1c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e7d195523061f1c074694c8bbf98be7b1e4b015d796375963FD28840057458461C7CA0DAD340D15583DEDFC2E3241C4F392EF3A8B4D067B40CF4F149DD7E51F346B0CAB1BCCF6DB2480C67273C6C9E4C33AF3046B1F7F7F0B2A51923447FF2D765CC750011ADC7600C66A8DE278F4F3BF652A6F92B038DDCE276C32D205890E810956E7BBEF46205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1322597" y="2495853"/>
            <a:ext cx="3011494" cy="2118184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 p14:presetBounceEnd="53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8" grpId="0"/>
          <p:bldP spid="12" grpId="0"/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8" grpId="0"/>
          <p:bldP spid="12" grpId="0"/>
          <p:bldP spid="13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451551" y="1552395"/>
            <a:ext cx="293862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5F979C"/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OUR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5F979C"/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5F979C"/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FUTURE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5F979C"/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5F979C"/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PERSPECTIVE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5F979C"/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Overview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5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451550" y="4289943"/>
            <a:ext cx="3577649" cy="1153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 postal services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cxnSp>
        <p:nvCxnSpPr>
          <p:cNvPr id="6" name="直接连接符 5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1586132" y="3990975"/>
            <a:ext cx="706902" cy="0"/>
          </a:xfrm>
          <a:prstGeom prst="line">
            <a:avLst/>
          </a:prstGeom>
          <a:ln w="762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5029199" y="717840"/>
            <a:ext cx="2726867" cy="5568659"/>
            <a:chOff x="5029199" y="717840"/>
            <a:chExt cx="2726867" cy="556865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9199" y="717840"/>
              <a:ext cx="2726867" cy="5568659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5128260" y="1280160"/>
              <a:ext cx="2514600" cy="44577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128260" y="1280160"/>
              <a:ext cx="2514600" cy="472440"/>
            </a:xfrm>
            <a:prstGeom prst="rect">
              <a:avLst/>
            </a:prstGeom>
            <a:solidFill>
              <a:srgbClr val="8CBF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286375" y="1471609"/>
              <a:ext cx="145256" cy="75724"/>
              <a:chOff x="5286375" y="1438275"/>
              <a:chExt cx="145256" cy="75724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5286375" y="1438275"/>
                <a:ext cx="145256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5286375" y="1476137"/>
                <a:ext cx="145256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5286375" y="1513999"/>
                <a:ext cx="145256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文本框 16"/>
            <p:cNvSpPr txBox="1"/>
            <p:nvPr/>
          </p:nvSpPr>
          <p:spPr>
            <a:xfrm>
              <a:off x="5872006" y="1370971"/>
              <a:ext cx="104547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  <a:cs typeface="Segoe UI Light" panose="020B0502040204020203" pitchFamily="34" charset="0"/>
                </a:rPr>
                <a:t>Brand Logo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 flipV="1">
              <a:off x="7446390" y="1429107"/>
              <a:ext cx="45720" cy="160252"/>
              <a:chOff x="7281863" y="1407319"/>
              <a:chExt cx="45719" cy="160252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7281863" y="140731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7281863" y="146375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7281863" y="1521852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5286375" y="2071792"/>
              <a:ext cx="1638300" cy="422672"/>
              <a:chOff x="5286375" y="2071792"/>
              <a:chExt cx="1638300" cy="422672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286375" y="2071792"/>
                <a:ext cx="422672" cy="4226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5808108" y="2109654"/>
                <a:ext cx="642937" cy="66809"/>
              </a:xfrm>
              <a:prstGeom prst="round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5808108" y="2283128"/>
                <a:ext cx="459342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5808108" y="2368853"/>
                <a:ext cx="1116567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5808108" y="2454578"/>
                <a:ext cx="768905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>
              <a:off x="5286375" y="2827411"/>
              <a:ext cx="1638300" cy="422672"/>
              <a:chOff x="5286375" y="2071792"/>
              <a:chExt cx="1638300" cy="422672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286375" y="2071792"/>
                <a:ext cx="422672" cy="4226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5808108" y="2109654"/>
                <a:ext cx="642937" cy="66809"/>
              </a:xfrm>
              <a:prstGeom prst="round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5808108" y="2283128"/>
                <a:ext cx="459342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5808108" y="2368853"/>
                <a:ext cx="1116567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5808108" y="2454578"/>
                <a:ext cx="768905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组合 37"/>
            <p:cNvGrpSpPr/>
            <p:nvPr/>
          </p:nvGrpSpPr>
          <p:grpSpPr>
            <a:xfrm>
              <a:off x="5286375" y="3583030"/>
              <a:ext cx="1638300" cy="422672"/>
              <a:chOff x="5286375" y="2071792"/>
              <a:chExt cx="1638300" cy="422672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5286375" y="2071792"/>
                <a:ext cx="422672" cy="4226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5808108" y="2109654"/>
                <a:ext cx="642937" cy="66809"/>
              </a:xfrm>
              <a:prstGeom prst="round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>
                <a:off x="5808108" y="2283128"/>
                <a:ext cx="459342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5808108" y="2368853"/>
                <a:ext cx="1116567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5808108" y="2454578"/>
                <a:ext cx="768905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>
              <a:off x="5286375" y="4338649"/>
              <a:ext cx="1638300" cy="422672"/>
              <a:chOff x="5286375" y="2071792"/>
              <a:chExt cx="1638300" cy="422672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5286375" y="2071792"/>
                <a:ext cx="422672" cy="4226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圆角矩形 45"/>
              <p:cNvSpPr/>
              <p:nvPr/>
            </p:nvSpPr>
            <p:spPr>
              <a:xfrm>
                <a:off x="5808108" y="2109654"/>
                <a:ext cx="642937" cy="66809"/>
              </a:xfrm>
              <a:prstGeom prst="round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47" name="直接连接符 46"/>
              <p:cNvCxnSpPr/>
              <p:nvPr/>
            </p:nvCxnSpPr>
            <p:spPr>
              <a:xfrm>
                <a:off x="5808108" y="2283128"/>
                <a:ext cx="459342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5808108" y="2368853"/>
                <a:ext cx="1116567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5808108" y="2454578"/>
                <a:ext cx="768905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组合 49"/>
            <p:cNvGrpSpPr/>
            <p:nvPr/>
          </p:nvGrpSpPr>
          <p:grpSpPr>
            <a:xfrm>
              <a:off x="5286375" y="5094270"/>
              <a:ext cx="1638300" cy="422672"/>
              <a:chOff x="5286375" y="2071792"/>
              <a:chExt cx="1638300" cy="422672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5286375" y="2071792"/>
                <a:ext cx="422672" cy="4226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" name="圆角矩形 51"/>
              <p:cNvSpPr/>
              <p:nvPr/>
            </p:nvSpPr>
            <p:spPr>
              <a:xfrm>
                <a:off x="5808108" y="2109654"/>
                <a:ext cx="642937" cy="66809"/>
              </a:xfrm>
              <a:prstGeom prst="round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>
                <a:off x="5808108" y="2283128"/>
                <a:ext cx="459342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5808108" y="2368853"/>
                <a:ext cx="1116567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5808108" y="2454578"/>
                <a:ext cx="768905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6533659" y="1428262"/>
            <a:ext cx="2514600" cy="4457700"/>
            <a:chOff x="6533659" y="1428262"/>
            <a:chExt cx="2514600" cy="4457700"/>
          </a:xfrm>
        </p:grpSpPr>
        <p:sp>
          <p:nvSpPr>
            <p:cNvPr id="58" name="矩形 57"/>
            <p:cNvSpPr/>
            <p:nvPr/>
          </p:nvSpPr>
          <p:spPr>
            <a:xfrm>
              <a:off x="6533659" y="1428262"/>
              <a:ext cx="2514600" cy="44577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469900" dist="419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6533659" y="1428262"/>
              <a:ext cx="2514600" cy="1651922"/>
            </a:xfrm>
            <a:prstGeom prst="rect">
              <a:avLst/>
            </a:prstGeom>
            <a:solidFill>
              <a:srgbClr val="DD8D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6691774" y="1619711"/>
              <a:ext cx="145256" cy="75724"/>
              <a:chOff x="5286375" y="1438275"/>
              <a:chExt cx="145256" cy="75724"/>
            </a:xfrm>
          </p:grpSpPr>
          <p:cxnSp>
            <p:nvCxnSpPr>
              <p:cNvPr id="96" name="直接连接符 95"/>
              <p:cNvCxnSpPr/>
              <p:nvPr/>
            </p:nvCxnSpPr>
            <p:spPr>
              <a:xfrm>
                <a:off x="5286375" y="1438275"/>
                <a:ext cx="145256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>
                <a:off x="5286375" y="1476137"/>
                <a:ext cx="145256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>
                <a:off x="5286375" y="1513999"/>
                <a:ext cx="145256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文本框 60"/>
            <p:cNvSpPr txBox="1"/>
            <p:nvPr/>
          </p:nvSpPr>
          <p:spPr>
            <a:xfrm>
              <a:off x="7277405" y="1519073"/>
              <a:ext cx="104547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  <a:cs typeface="Segoe UI Light" panose="020B0502040204020203" pitchFamily="34" charset="0"/>
                </a:rPr>
                <a:t>Brand Logo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 flipV="1">
              <a:off x="8851789" y="1577209"/>
              <a:ext cx="45720" cy="160252"/>
              <a:chOff x="7281863" y="1407319"/>
              <a:chExt cx="45719" cy="160252"/>
            </a:xfrm>
          </p:grpSpPr>
          <p:sp>
            <p:nvSpPr>
              <p:cNvPr id="93" name="椭圆 92"/>
              <p:cNvSpPr/>
              <p:nvPr/>
            </p:nvSpPr>
            <p:spPr>
              <a:xfrm>
                <a:off x="7281863" y="140731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7281863" y="146375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7281863" y="1521852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9" name="椭圆 98"/>
            <p:cNvSpPr/>
            <p:nvPr/>
          </p:nvSpPr>
          <p:spPr>
            <a:xfrm>
              <a:off x="7332709" y="2604094"/>
              <a:ext cx="892810" cy="920923"/>
            </a:xfrm>
            <a:prstGeom prst="ellipse">
              <a:avLst/>
            </a:prstGeom>
            <a:solidFill>
              <a:srgbClr val="8CBFC3"/>
            </a:solidFill>
            <a:ln w="38100">
              <a:solidFill>
                <a:schemeClr val="bg1"/>
              </a:solidFill>
            </a:ln>
            <a:effectLst>
              <a:outerShdw blurRad="50800" dist="76200" dir="5400000" algn="t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7241860" y="3893315"/>
              <a:ext cx="1116567" cy="344924"/>
              <a:chOff x="7946413" y="3646051"/>
              <a:chExt cx="1116567" cy="344924"/>
            </a:xfrm>
          </p:grpSpPr>
          <p:sp>
            <p:nvSpPr>
              <p:cNvPr id="103" name="圆角矩形 102"/>
              <p:cNvSpPr/>
              <p:nvPr/>
            </p:nvSpPr>
            <p:spPr>
              <a:xfrm>
                <a:off x="8183228" y="3646051"/>
                <a:ext cx="642937" cy="66809"/>
              </a:xfrm>
              <a:prstGeom prst="round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104" name="直接连接符 103"/>
              <p:cNvCxnSpPr/>
              <p:nvPr/>
            </p:nvCxnSpPr>
            <p:spPr>
              <a:xfrm>
                <a:off x="8275025" y="3819525"/>
                <a:ext cx="459342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>
                <a:off x="7946413" y="3905250"/>
                <a:ext cx="1116567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/>
              <p:nvPr/>
            </p:nvCxnSpPr>
            <p:spPr>
              <a:xfrm>
                <a:off x="8120244" y="3990975"/>
                <a:ext cx="768905" cy="0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9" name="圆角矩形 108"/>
          <p:cNvSpPr/>
          <p:nvPr/>
        </p:nvSpPr>
        <p:spPr>
          <a:xfrm>
            <a:off x="8701082" y="2659659"/>
            <a:ext cx="1990725" cy="1783661"/>
          </a:xfrm>
          <a:prstGeom prst="roundRect">
            <a:avLst>
              <a:gd name="adj" fmla="val 8123"/>
            </a:avLst>
          </a:prstGeom>
          <a:solidFill>
            <a:schemeClr val="bg1"/>
          </a:solidFill>
          <a:ln>
            <a:noFill/>
          </a:ln>
          <a:effectLst>
            <a:outerShdw blurRad="558800" dist="2794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10552719" y="2589286"/>
            <a:ext cx="238125" cy="238125"/>
            <a:chOff x="10948988" y="2628900"/>
            <a:chExt cx="238125" cy="238125"/>
          </a:xfrm>
          <a:solidFill>
            <a:srgbClr val="EF8A8F"/>
          </a:solidFill>
        </p:grpSpPr>
        <p:sp>
          <p:nvSpPr>
            <p:cNvPr id="113" name="椭圆 112"/>
            <p:cNvSpPr/>
            <p:nvPr/>
          </p:nvSpPr>
          <p:spPr>
            <a:xfrm>
              <a:off x="10948988" y="2628900"/>
              <a:ext cx="238125" cy="2381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12" name="组合 111"/>
            <p:cNvGrpSpPr/>
            <p:nvPr/>
          </p:nvGrpSpPr>
          <p:grpSpPr>
            <a:xfrm>
              <a:off x="10997190" y="2674086"/>
              <a:ext cx="145256" cy="145256"/>
              <a:chOff x="9335755" y="2701037"/>
              <a:chExt cx="145256" cy="145256"/>
            </a:xfrm>
            <a:grpFill/>
          </p:grpSpPr>
          <p:cxnSp>
            <p:nvCxnSpPr>
              <p:cNvPr id="110" name="直接连接符 109"/>
              <p:cNvCxnSpPr/>
              <p:nvPr/>
            </p:nvCxnSpPr>
            <p:spPr>
              <a:xfrm rot="2700000">
                <a:off x="9335755" y="2773665"/>
                <a:ext cx="145256" cy="0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 rot="18900000" flipH="1">
                <a:off x="9335755" y="2773664"/>
                <a:ext cx="145256" cy="0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5" name="椭圆 114"/>
          <p:cNvSpPr/>
          <p:nvPr/>
        </p:nvSpPr>
        <p:spPr>
          <a:xfrm>
            <a:off x="9411938" y="2948427"/>
            <a:ext cx="569012" cy="592064"/>
          </a:xfrm>
          <a:prstGeom prst="ellipse">
            <a:avLst/>
          </a:prstGeom>
          <a:solidFill>
            <a:srgbClr val="8CBFC3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9133344" y="3688257"/>
            <a:ext cx="1116567" cy="344924"/>
            <a:chOff x="7946413" y="3646051"/>
            <a:chExt cx="1116567" cy="344924"/>
          </a:xfrm>
        </p:grpSpPr>
        <p:sp>
          <p:nvSpPr>
            <p:cNvPr id="117" name="圆角矩形 116"/>
            <p:cNvSpPr/>
            <p:nvPr/>
          </p:nvSpPr>
          <p:spPr>
            <a:xfrm>
              <a:off x="8183228" y="3646051"/>
              <a:ext cx="642937" cy="66809"/>
            </a:xfrm>
            <a:prstGeom prst="round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118" name="直接连接符 117"/>
            <p:cNvCxnSpPr/>
            <p:nvPr/>
          </p:nvCxnSpPr>
          <p:spPr>
            <a:xfrm>
              <a:off x="8275025" y="3819525"/>
              <a:ext cx="459342" cy="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>
              <a:off x="7946413" y="3905250"/>
              <a:ext cx="1116567" cy="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>
              <a:off x="8120244" y="3990975"/>
              <a:ext cx="768905" cy="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e7d195523061f1c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e7d195523061f1c074694c8bbf98be7b1e4b015d796375963FD28840057458461C7CA0DAD340D15583DEDFC2E3241C4F392EF3A8B4D067B40CF4F149DD7E51F346B0CAB1BCCF6DB2480C67273C6C9E4C33AF3046B1F7F7F0B2A51923447FF2D765CC750011ADC7600C66A8DE278F4F3BF652A6F92B038DDCE276C32D205890E810956E7BBEF46205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2.5E-6 -3.33333E-6 L -0.11575 -0.02083 " pathEditMode="relative" rAng="0" ptsTypes="AA">
                                          <p:cBhvr>
                                            <p:cTn id="23" dur="25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94" y="-104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2.5E-6 -3.33333E-6 L -0.11575 -0.02083 " pathEditMode="relative" rAng="0" ptsTypes="AA">
                                          <p:cBhvr>
                                            <p:cTn id="23" dur="25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794" y="-104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0" y="-3413760"/>
            <a:ext cx="6339840" cy="6339840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250680" y="2926080"/>
            <a:ext cx="6339840" cy="6339840"/>
          </a:xfrm>
          <a:prstGeom prst="ellipse">
            <a:avLst/>
          </a:prstGeom>
          <a:solidFill>
            <a:srgbClr val="CCD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2450636" y="3694500"/>
            <a:ext cx="231345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OUR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TEAM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Overview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7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5945669" y="3781638"/>
            <a:ext cx="3699183" cy="1667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the case that issues arise, i.e. issues with national postal services, international customs issues etc. </a:t>
            </a:r>
            <a:endParaRPr kumimoji="0" lang="en-US" altLang="zh-CN" sz="14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157793" y="3694500"/>
            <a:ext cx="0" cy="175432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7762772" y="1574971"/>
            <a:ext cx="16337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>
                <a:ln>
                  <a:noFill/>
                </a:ln>
                <a:solidFill>
                  <a:srgbClr val="5F979C"/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72%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5F979C"/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/>
          <p:nvPr/>
        </p:nvSpPr>
        <p:spPr>
          <a:xfrm>
            <a:off x="3334" y="0"/>
            <a:ext cx="52451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451551" y="2045880"/>
            <a:ext cx="2416046" cy="22381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TIMELINE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What we do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Today agenda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timeline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cxnSp>
        <p:nvCxnSpPr>
          <p:cNvPr id="6" name="直接连接符 5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CxnSpPr/>
          <p:nvPr/>
        </p:nvCxnSpPr>
        <p:spPr>
          <a:xfrm>
            <a:off x="1586132" y="4530810"/>
            <a:ext cx="706902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55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6251458" y="1233190"/>
            <a:ext cx="5269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Strategies Magic ideas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grpSp>
        <p:nvGrpSpPr>
          <p:cNvPr id="2" name="组合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6431504" y="2774293"/>
            <a:ext cx="654708" cy="654708"/>
            <a:chOff x="4784725" y="583399"/>
            <a:chExt cx="920750" cy="920750"/>
          </a:xfrm>
        </p:grpSpPr>
        <p:sp>
          <p:nvSpPr>
            <p:cNvPr id="31" name="椭圆 30"/>
            <p:cNvSpPr/>
            <p:nvPr/>
          </p:nvSpPr>
          <p:spPr>
            <a:xfrm>
              <a:off x="4784725" y="583399"/>
              <a:ext cx="920750" cy="920750"/>
            </a:xfrm>
            <a:prstGeom prst="ellipse">
              <a:avLst/>
            </a:prstGeom>
            <a:solidFill>
              <a:srgbClr val="8CBFC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4" name="组合 33"/>
            <p:cNvGrpSpPr>
              <a:grpSpLocks noChangeAspect="1"/>
            </p:cNvGrpSpPr>
            <p:nvPr/>
          </p:nvGrpSpPr>
          <p:grpSpPr>
            <a:xfrm>
              <a:off x="4965700" y="764374"/>
              <a:ext cx="558800" cy="558800"/>
              <a:chOff x="13795375" y="12272963"/>
              <a:chExt cx="471488" cy="471488"/>
            </a:xfrm>
            <a:solidFill>
              <a:schemeClr val="bg1"/>
            </a:solidFill>
          </p:grpSpPr>
          <p:sp>
            <p:nvSpPr>
              <p:cNvPr id="35" name="Freeform 349"/>
              <p:cNvSpPr>
                <a:spLocks noEditPoints="1"/>
              </p:cNvSpPr>
              <p:nvPr/>
            </p:nvSpPr>
            <p:spPr bwMode="auto">
              <a:xfrm>
                <a:off x="13795375" y="12272963"/>
                <a:ext cx="471488" cy="471488"/>
              </a:xfrm>
              <a:custGeom>
                <a:avLst/>
                <a:gdLst>
                  <a:gd name="T0" fmla="*/ 126 w 126"/>
                  <a:gd name="T1" fmla="*/ 63 h 126"/>
                  <a:gd name="T2" fmla="*/ 63 w 126"/>
                  <a:gd name="T3" fmla="*/ 0 h 126"/>
                  <a:gd name="T4" fmla="*/ 0 w 126"/>
                  <a:gd name="T5" fmla="*/ 63 h 126"/>
                  <a:gd name="T6" fmla="*/ 63 w 126"/>
                  <a:gd name="T7" fmla="*/ 126 h 126"/>
                  <a:gd name="T8" fmla="*/ 126 w 126"/>
                  <a:gd name="T9" fmla="*/ 63 h 126"/>
                  <a:gd name="T10" fmla="*/ 63 w 126"/>
                  <a:gd name="T11" fmla="*/ 117 h 126"/>
                  <a:gd name="T12" fmla="*/ 9 w 126"/>
                  <a:gd name="T13" fmla="*/ 63 h 126"/>
                  <a:gd name="T14" fmla="*/ 63 w 126"/>
                  <a:gd name="T15" fmla="*/ 8 h 126"/>
                  <a:gd name="T16" fmla="*/ 118 w 126"/>
                  <a:gd name="T17" fmla="*/ 63 h 126"/>
                  <a:gd name="T18" fmla="*/ 63 w 126"/>
                  <a:gd name="T19" fmla="*/ 117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126">
                    <a:moveTo>
                      <a:pt x="126" y="63"/>
                    </a:moveTo>
                    <a:cubicBezTo>
                      <a:pt x="126" y="28"/>
                      <a:pt x="98" y="0"/>
                      <a:pt x="63" y="0"/>
                    </a:cubicBezTo>
                    <a:cubicBezTo>
                      <a:pt x="29" y="0"/>
                      <a:pt x="0" y="28"/>
                      <a:pt x="0" y="63"/>
                    </a:cubicBezTo>
                    <a:cubicBezTo>
                      <a:pt x="0" y="98"/>
                      <a:pt x="29" y="126"/>
                      <a:pt x="63" y="126"/>
                    </a:cubicBezTo>
                    <a:cubicBezTo>
                      <a:pt x="98" y="126"/>
                      <a:pt x="126" y="98"/>
                      <a:pt x="126" y="63"/>
                    </a:cubicBezTo>
                    <a:close/>
                    <a:moveTo>
                      <a:pt x="63" y="117"/>
                    </a:moveTo>
                    <a:cubicBezTo>
                      <a:pt x="33" y="117"/>
                      <a:pt x="9" y="93"/>
                      <a:pt x="9" y="63"/>
                    </a:cubicBezTo>
                    <a:cubicBezTo>
                      <a:pt x="9" y="33"/>
                      <a:pt x="33" y="8"/>
                      <a:pt x="63" y="8"/>
                    </a:cubicBezTo>
                    <a:cubicBezTo>
                      <a:pt x="93" y="8"/>
                      <a:pt x="118" y="33"/>
                      <a:pt x="118" y="63"/>
                    </a:cubicBezTo>
                    <a:cubicBezTo>
                      <a:pt x="118" y="93"/>
                      <a:pt x="93" y="117"/>
                      <a:pt x="63" y="1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Freeform 350"/>
              <p:cNvSpPr/>
              <p:nvPr/>
            </p:nvSpPr>
            <p:spPr bwMode="auto">
              <a:xfrm>
                <a:off x="13933488" y="12355513"/>
                <a:ext cx="112713" cy="190500"/>
              </a:xfrm>
              <a:custGeom>
                <a:avLst/>
                <a:gdLst>
                  <a:gd name="T0" fmla="*/ 25 w 30"/>
                  <a:gd name="T1" fmla="*/ 0 h 51"/>
                  <a:gd name="T2" fmla="*/ 23 w 30"/>
                  <a:gd name="T3" fmla="*/ 1 h 51"/>
                  <a:gd name="T4" fmla="*/ 23 w 30"/>
                  <a:gd name="T5" fmla="*/ 38 h 51"/>
                  <a:gd name="T6" fmla="*/ 5 w 30"/>
                  <a:gd name="T7" fmla="*/ 21 h 51"/>
                  <a:gd name="T8" fmla="*/ 4 w 30"/>
                  <a:gd name="T9" fmla="*/ 20 h 51"/>
                  <a:gd name="T10" fmla="*/ 3 w 30"/>
                  <a:gd name="T11" fmla="*/ 21 h 51"/>
                  <a:gd name="T12" fmla="*/ 0 w 30"/>
                  <a:gd name="T13" fmla="*/ 23 h 51"/>
                  <a:gd name="T14" fmla="*/ 0 w 30"/>
                  <a:gd name="T15" fmla="*/ 26 h 51"/>
                  <a:gd name="T16" fmla="*/ 27 w 30"/>
                  <a:gd name="T17" fmla="*/ 51 h 51"/>
                  <a:gd name="T18" fmla="*/ 29 w 30"/>
                  <a:gd name="T19" fmla="*/ 51 h 51"/>
                  <a:gd name="T20" fmla="*/ 30 w 30"/>
                  <a:gd name="T21" fmla="*/ 49 h 51"/>
                  <a:gd name="T22" fmla="*/ 30 w 30"/>
                  <a:gd name="T23" fmla="*/ 1 h 51"/>
                  <a:gd name="T24" fmla="*/ 28 w 30"/>
                  <a:gd name="T25" fmla="*/ 0 h 51"/>
                  <a:gd name="T26" fmla="*/ 25 w 30"/>
                  <a:gd name="T2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51">
                    <a:moveTo>
                      <a:pt x="25" y="0"/>
                    </a:moveTo>
                    <a:cubicBezTo>
                      <a:pt x="24" y="0"/>
                      <a:pt x="23" y="1"/>
                      <a:pt x="23" y="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0"/>
                      <a:pt x="4" y="20"/>
                      <a:pt x="4" y="20"/>
                    </a:cubicBezTo>
                    <a:cubicBezTo>
                      <a:pt x="3" y="20"/>
                      <a:pt x="3" y="20"/>
                      <a:pt x="3" y="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1"/>
                      <a:pt x="28" y="51"/>
                      <a:pt x="29" y="51"/>
                    </a:cubicBezTo>
                    <a:cubicBezTo>
                      <a:pt x="29" y="51"/>
                      <a:pt x="30" y="50"/>
                      <a:pt x="30" y="49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29" y="0"/>
                      <a:pt x="28" y="0"/>
                    </a:cubicBez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Oval 351"/>
              <p:cNvSpPr>
                <a:spLocks noChangeArrowheads="1"/>
              </p:cNvSpPr>
              <p:nvPr/>
            </p:nvSpPr>
            <p:spPr bwMode="auto">
              <a:xfrm>
                <a:off x="14016038" y="12620625"/>
                <a:ext cx="33338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Oval 352"/>
              <p:cNvSpPr>
                <a:spLocks noChangeArrowheads="1"/>
              </p:cNvSpPr>
              <p:nvPr/>
            </p:nvSpPr>
            <p:spPr bwMode="auto">
              <a:xfrm>
                <a:off x="14147800" y="12490450"/>
                <a:ext cx="33338" cy="365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Oval 353"/>
              <p:cNvSpPr>
                <a:spLocks noChangeArrowheads="1"/>
              </p:cNvSpPr>
              <p:nvPr/>
            </p:nvSpPr>
            <p:spPr bwMode="auto">
              <a:xfrm>
                <a:off x="13881100" y="12490450"/>
                <a:ext cx="38100" cy="365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8" name="e7d195523061f1c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e7d195523061f1c074694c8bbf98be7b1e4b015d796375963FD28840057458461C7CA0DAD340D15583DEDFC2E3241C4F392EF3A8B4D067B40CF4F149DD7E51F346B0CAB1BCCF6DB2480C67273C6C9E4C33AF3046B1F7F7F0B2A51923447FF2D765CC750011ADC7600C66A8DE278F4F3BF652A6F92B038DDCE276C32D205890E810956E7BBEF46205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0" name="组合 39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GrpSpPr/>
          <p:nvPr/>
        </p:nvGrpSpPr>
        <p:grpSpPr>
          <a:xfrm>
            <a:off x="6444214" y="4404310"/>
            <a:ext cx="654708" cy="654708"/>
            <a:chOff x="4784725" y="583399"/>
            <a:chExt cx="920750" cy="920750"/>
          </a:xfrm>
        </p:grpSpPr>
        <p:sp>
          <p:nvSpPr>
            <p:cNvPr id="41" name="椭圆 40"/>
            <p:cNvSpPr/>
            <p:nvPr/>
          </p:nvSpPr>
          <p:spPr>
            <a:xfrm>
              <a:off x="4784725" y="583399"/>
              <a:ext cx="920750" cy="920750"/>
            </a:xfrm>
            <a:prstGeom prst="ellipse">
              <a:avLst/>
            </a:prstGeom>
            <a:solidFill>
              <a:srgbClr val="A6A8C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4965700" y="764374"/>
              <a:ext cx="558800" cy="558800"/>
              <a:chOff x="13795375" y="12272963"/>
              <a:chExt cx="471488" cy="471488"/>
            </a:xfrm>
            <a:solidFill>
              <a:schemeClr val="bg1"/>
            </a:solidFill>
          </p:grpSpPr>
          <p:sp>
            <p:nvSpPr>
              <p:cNvPr id="43" name="Freeform 349"/>
              <p:cNvSpPr>
                <a:spLocks noEditPoints="1"/>
              </p:cNvSpPr>
              <p:nvPr/>
            </p:nvSpPr>
            <p:spPr bwMode="auto">
              <a:xfrm>
                <a:off x="13795375" y="12272963"/>
                <a:ext cx="471488" cy="471488"/>
              </a:xfrm>
              <a:custGeom>
                <a:avLst/>
                <a:gdLst>
                  <a:gd name="T0" fmla="*/ 126 w 126"/>
                  <a:gd name="T1" fmla="*/ 63 h 126"/>
                  <a:gd name="T2" fmla="*/ 63 w 126"/>
                  <a:gd name="T3" fmla="*/ 0 h 126"/>
                  <a:gd name="T4" fmla="*/ 0 w 126"/>
                  <a:gd name="T5" fmla="*/ 63 h 126"/>
                  <a:gd name="T6" fmla="*/ 63 w 126"/>
                  <a:gd name="T7" fmla="*/ 126 h 126"/>
                  <a:gd name="T8" fmla="*/ 126 w 126"/>
                  <a:gd name="T9" fmla="*/ 63 h 126"/>
                  <a:gd name="T10" fmla="*/ 63 w 126"/>
                  <a:gd name="T11" fmla="*/ 117 h 126"/>
                  <a:gd name="T12" fmla="*/ 9 w 126"/>
                  <a:gd name="T13" fmla="*/ 63 h 126"/>
                  <a:gd name="T14" fmla="*/ 63 w 126"/>
                  <a:gd name="T15" fmla="*/ 8 h 126"/>
                  <a:gd name="T16" fmla="*/ 118 w 126"/>
                  <a:gd name="T17" fmla="*/ 63 h 126"/>
                  <a:gd name="T18" fmla="*/ 63 w 126"/>
                  <a:gd name="T19" fmla="*/ 117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126">
                    <a:moveTo>
                      <a:pt x="126" y="63"/>
                    </a:moveTo>
                    <a:cubicBezTo>
                      <a:pt x="126" y="28"/>
                      <a:pt x="98" y="0"/>
                      <a:pt x="63" y="0"/>
                    </a:cubicBezTo>
                    <a:cubicBezTo>
                      <a:pt x="29" y="0"/>
                      <a:pt x="0" y="28"/>
                      <a:pt x="0" y="63"/>
                    </a:cubicBezTo>
                    <a:cubicBezTo>
                      <a:pt x="0" y="98"/>
                      <a:pt x="29" y="126"/>
                      <a:pt x="63" y="126"/>
                    </a:cubicBezTo>
                    <a:cubicBezTo>
                      <a:pt x="98" y="126"/>
                      <a:pt x="126" y="98"/>
                      <a:pt x="126" y="63"/>
                    </a:cubicBezTo>
                    <a:close/>
                    <a:moveTo>
                      <a:pt x="63" y="117"/>
                    </a:moveTo>
                    <a:cubicBezTo>
                      <a:pt x="33" y="117"/>
                      <a:pt x="9" y="93"/>
                      <a:pt x="9" y="63"/>
                    </a:cubicBezTo>
                    <a:cubicBezTo>
                      <a:pt x="9" y="33"/>
                      <a:pt x="33" y="8"/>
                      <a:pt x="63" y="8"/>
                    </a:cubicBezTo>
                    <a:cubicBezTo>
                      <a:pt x="93" y="8"/>
                      <a:pt x="118" y="33"/>
                      <a:pt x="118" y="63"/>
                    </a:cubicBezTo>
                    <a:cubicBezTo>
                      <a:pt x="118" y="93"/>
                      <a:pt x="93" y="117"/>
                      <a:pt x="63" y="1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Freeform 350"/>
              <p:cNvSpPr/>
              <p:nvPr/>
            </p:nvSpPr>
            <p:spPr bwMode="auto">
              <a:xfrm>
                <a:off x="13933488" y="12355513"/>
                <a:ext cx="112713" cy="190500"/>
              </a:xfrm>
              <a:custGeom>
                <a:avLst/>
                <a:gdLst>
                  <a:gd name="T0" fmla="*/ 25 w 30"/>
                  <a:gd name="T1" fmla="*/ 0 h 51"/>
                  <a:gd name="T2" fmla="*/ 23 w 30"/>
                  <a:gd name="T3" fmla="*/ 1 h 51"/>
                  <a:gd name="T4" fmla="*/ 23 w 30"/>
                  <a:gd name="T5" fmla="*/ 38 h 51"/>
                  <a:gd name="T6" fmla="*/ 5 w 30"/>
                  <a:gd name="T7" fmla="*/ 21 h 51"/>
                  <a:gd name="T8" fmla="*/ 4 w 30"/>
                  <a:gd name="T9" fmla="*/ 20 h 51"/>
                  <a:gd name="T10" fmla="*/ 3 w 30"/>
                  <a:gd name="T11" fmla="*/ 21 h 51"/>
                  <a:gd name="T12" fmla="*/ 0 w 30"/>
                  <a:gd name="T13" fmla="*/ 23 h 51"/>
                  <a:gd name="T14" fmla="*/ 0 w 30"/>
                  <a:gd name="T15" fmla="*/ 26 h 51"/>
                  <a:gd name="T16" fmla="*/ 27 w 30"/>
                  <a:gd name="T17" fmla="*/ 51 h 51"/>
                  <a:gd name="T18" fmla="*/ 29 w 30"/>
                  <a:gd name="T19" fmla="*/ 51 h 51"/>
                  <a:gd name="T20" fmla="*/ 30 w 30"/>
                  <a:gd name="T21" fmla="*/ 49 h 51"/>
                  <a:gd name="T22" fmla="*/ 30 w 30"/>
                  <a:gd name="T23" fmla="*/ 1 h 51"/>
                  <a:gd name="T24" fmla="*/ 28 w 30"/>
                  <a:gd name="T25" fmla="*/ 0 h 51"/>
                  <a:gd name="T26" fmla="*/ 25 w 30"/>
                  <a:gd name="T2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51">
                    <a:moveTo>
                      <a:pt x="25" y="0"/>
                    </a:moveTo>
                    <a:cubicBezTo>
                      <a:pt x="24" y="0"/>
                      <a:pt x="23" y="1"/>
                      <a:pt x="23" y="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0"/>
                      <a:pt x="4" y="20"/>
                      <a:pt x="4" y="20"/>
                    </a:cubicBezTo>
                    <a:cubicBezTo>
                      <a:pt x="3" y="20"/>
                      <a:pt x="3" y="20"/>
                      <a:pt x="3" y="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1"/>
                      <a:pt x="28" y="51"/>
                      <a:pt x="29" y="51"/>
                    </a:cubicBezTo>
                    <a:cubicBezTo>
                      <a:pt x="29" y="51"/>
                      <a:pt x="30" y="50"/>
                      <a:pt x="30" y="49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29" y="0"/>
                      <a:pt x="28" y="0"/>
                    </a:cubicBez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Oval 351"/>
              <p:cNvSpPr>
                <a:spLocks noChangeArrowheads="1"/>
              </p:cNvSpPr>
              <p:nvPr/>
            </p:nvSpPr>
            <p:spPr bwMode="auto">
              <a:xfrm>
                <a:off x="14016038" y="12620625"/>
                <a:ext cx="33338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Oval 352"/>
              <p:cNvSpPr>
                <a:spLocks noChangeArrowheads="1"/>
              </p:cNvSpPr>
              <p:nvPr/>
            </p:nvSpPr>
            <p:spPr bwMode="auto">
              <a:xfrm>
                <a:off x="14147800" y="12490450"/>
                <a:ext cx="33338" cy="365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Oval 353"/>
              <p:cNvSpPr>
                <a:spLocks noChangeArrowheads="1"/>
              </p:cNvSpPr>
              <p:nvPr/>
            </p:nvSpPr>
            <p:spPr bwMode="auto">
              <a:xfrm>
                <a:off x="13881100" y="12490450"/>
                <a:ext cx="38100" cy="365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48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7569640" y="2602640"/>
            <a:ext cx="2044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INTRODUCTION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9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7569640" y="2956472"/>
            <a:ext cx="3667855" cy="687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kumimoji="0" lang="en-US" altLang="zh-CN" sz="105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</a:t>
            </a:r>
            <a:r>
              <a:rPr kumimoji="0" lang="en-US" altLang="zh-CN" sz="105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 case</a:t>
            </a:r>
            <a:r>
              <a:rPr lang="en-US" altLang="zh-CN" sz="105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, internationas issues etc</a:t>
            </a:r>
            <a:r>
              <a:rPr kumimoji="0" lang="en-US" altLang="zh-CN" sz="105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 </a:t>
            </a:r>
            <a:endParaRPr kumimoji="0" lang="en-US" altLang="zh-CN" sz="105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50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7569640" y="4297295"/>
            <a:ext cx="2044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INTRODUCTION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7569640" y="4651127"/>
            <a:ext cx="3667855" cy="687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kumimoji="0" lang="en-US" altLang="zh-CN" sz="105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</a:t>
            </a:r>
            <a:r>
              <a:rPr kumimoji="0" lang="en-US" altLang="zh-CN" sz="105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 case</a:t>
            </a:r>
            <a:r>
              <a:rPr lang="en-US" altLang="zh-CN" sz="1050" spc="3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Segoe UI Light" panose="020B0502040204020203" pitchFamily="34" charset="0"/>
              </a:rPr>
              <a:t>, internationas issues etc</a:t>
            </a:r>
            <a:r>
              <a:rPr kumimoji="0" lang="en-US" altLang="zh-CN" sz="1050" b="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 </a:t>
            </a:r>
            <a:endParaRPr kumimoji="0" lang="en-US" altLang="zh-CN" sz="105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0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1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 p14:presetBounceEnd="2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2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1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2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15" grpId="0"/>
          <p:bldP spid="48" grpId="0"/>
          <p:bldP spid="49" grpId="0"/>
          <p:bldP spid="50" grpId="0"/>
          <p:bldP spid="5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15" grpId="0"/>
          <p:bldP spid="48" grpId="0"/>
          <p:bldP spid="49" grpId="0"/>
          <p:bldP spid="50" grpId="0"/>
          <p:bldP spid="51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737897" y="3981564"/>
            <a:ext cx="1233904" cy="1233904"/>
          </a:xfrm>
          <a:prstGeom prst="ellipse">
            <a:avLst/>
          </a:prstGeom>
          <a:solidFill>
            <a:srgbClr val="A6A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64695" y="697832"/>
            <a:ext cx="2490531" cy="2490531"/>
          </a:xfrm>
          <a:prstGeom prst="ellipse">
            <a:avLst/>
          </a:prstGeom>
          <a:solidFill>
            <a:srgbClr val="EBC2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0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889754" y="2333383"/>
            <a:ext cx="21868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PART 02</a:t>
            </a:r>
            <a:endParaRPr kumimoji="0" lang="en-US" altLang="zh-CN" sz="36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Segoe UI Symbol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1" descr="e7d195523061f1c074694c8bbf98be7b1e4b015d796375963FD28840057458461C7CA0DAD340D15583DEDFC2E3241C4F392EF3A8B4D067B40CF4F149DD7E51F346B0CAB1BCCF6DB2480C67273C6C9E4C33AF3046B1F7F7F0B2A51923447FF2D765CC750011ADC7600C66A8DE278F4F3BF652A6F92B038DDCE276C32D205890E810956E7BBEF46205"/>
          <p:cNvSpPr txBox="1"/>
          <p:nvPr/>
        </p:nvSpPr>
        <p:spPr>
          <a:xfrm>
            <a:off x="1889754" y="3344113"/>
            <a:ext cx="3476330" cy="12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Therefore it may be </a:t>
            </a:r>
            <a:r>
              <a:rPr kumimoji="0" lang="en-US" altLang="zh-CN" sz="1000" b="0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the case, </a:t>
            </a:r>
            <a:r>
              <a:rPr kumimoji="0" lang="en-US" altLang="zh-CN" sz="10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international customs issues </a:t>
            </a:r>
            <a:r>
              <a:rPr kumimoji="0" lang="en-US" altLang="zh-CN" sz="1000" b="0" i="0" u="none" strike="noStrike" kern="1200" cap="none" spc="30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etc. national postal services, international customs issues etc </a:t>
            </a:r>
            <a:endParaRPr kumimoji="0" lang="en-US" altLang="zh-CN" sz="1000" b="0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宋体" panose="02010600030101010101" pitchFamily="2" charset="-122"/>
              <a:cs typeface="Segoe UI Light" panose="020B0502040204020203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973975" y="3188368"/>
            <a:ext cx="90157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4001959" y="1930656"/>
            <a:ext cx="805447" cy="8054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464297" y="5352800"/>
            <a:ext cx="217821" cy="2178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206940" y="4914271"/>
            <a:ext cx="217821" cy="2178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ISPRING_PRESENTATION_TITLE" val="297"/>
</p:tagLst>
</file>

<file path=ppt/theme/theme1.xml><?xml version="1.0" encoding="utf-8"?>
<a:theme xmlns:a="http://schemas.openxmlformats.org/drawingml/2006/main" name="你好夏天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9720</Words>
  <Application>WPS 演示</Application>
  <PresentationFormat>自定义</PresentationFormat>
  <Paragraphs>368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仓耳明楷 W03</vt:lpstr>
      <vt:lpstr>Century Gothic</vt:lpstr>
      <vt:lpstr>Segoe UI Light</vt:lpstr>
      <vt:lpstr>Segoe UI Symbol</vt:lpstr>
      <vt:lpstr>Segoe UI</vt:lpstr>
      <vt:lpstr>Calibri</vt:lpstr>
      <vt:lpstr>Arial Unicode MS</vt:lpstr>
      <vt:lpstr>Calibri Light</vt:lpstr>
      <vt:lpstr>等线</vt:lpstr>
      <vt:lpstr>Segoe UI Semibold</vt:lpstr>
      <vt:lpstr>汉仪中圆简</vt:lpstr>
      <vt:lpstr>Arial</vt:lpstr>
      <vt:lpstr>你好夏天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你好夏天</dc:title>
  <dc:creator>第一PPT</dc:creator>
  <cp:keywords>www.1ppt.com</cp:keywords>
  <dc:description>www.1ppt.com</dc:description>
  <cp:lastModifiedBy>铭</cp:lastModifiedBy>
  <cp:revision>132</cp:revision>
  <dcterms:created xsi:type="dcterms:W3CDTF">2019-03-23T06:53:00Z</dcterms:created>
  <dcterms:modified xsi:type="dcterms:W3CDTF">2022-02-18T03:31:33Z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E96B64CDB34F467D8D3BA71FDBDC1187</vt:lpwstr>
  </property>
  <property fmtid="{D5CDD505-2E9C-101B-9397-08002B2CF9AE}" pid="3" name="KSOProductBuildVer">
    <vt:lpwstr>2052-11.1.0.11045</vt:lpwstr>
  </property>
</Properties>
</file>