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handoutMasterIdLst>
    <p:handoutMasterId r:id="rId27"/>
  </p:handoutMasterIdLst>
  <p:sldIdLst>
    <p:sldId id="333" r:id="rId4"/>
    <p:sldId id="257" r:id="rId6"/>
    <p:sldId id="277" r:id="rId7"/>
    <p:sldId id="331" r:id="rId8"/>
    <p:sldId id="292" r:id="rId9"/>
    <p:sldId id="340" r:id="rId10"/>
    <p:sldId id="332" r:id="rId11"/>
    <p:sldId id="345" r:id="rId12"/>
    <p:sldId id="346" r:id="rId13"/>
    <p:sldId id="341" r:id="rId14"/>
    <p:sldId id="286" r:id="rId15"/>
    <p:sldId id="347" r:id="rId16"/>
    <p:sldId id="348" r:id="rId17"/>
    <p:sldId id="349" r:id="rId18"/>
    <p:sldId id="342" r:id="rId19"/>
    <p:sldId id="297" r:id="rId20"/>
    <p:sldId id="350" r:id="rId21"/>
    <p:sldId id="343" r:id="rId22"/>
    <p:sldId id="351" r:id="rId23"/>
    <p:sldId id="352" r:id="rId24"/>
    <p:sldId id="353" r:id="rId25"/>
    <p:sldId id="344" r:id="rId26"/>
  </p:sldIdLst>
  <p:sldSz cx="9140825" cy="514159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9188230-2A3B-48D2-8321-45FA2E767085}">
          <p14:sldIdLst>
            <p14:sldId id="333"/>
            <p14:sldId id="257"/>
            <p14:sldId id="277"/>
            <p14:sldId id="331"/>
            <p14:sldId id="292"/>
            <p14:sldId id="340"/>
            <p14:sldId id="332"/>
            <p14:sldId id="345"/>
            <p14:sldId id="346"/>
            <p14:sldId id="286"/>
            <p14:sldId id="347"/>
            <p14:sldId id="348"/>
            <p14:sldId id="349"/>
            <p14:sldId id="342"/>
            <p14:sldId id="297"/>
            <p14:sldId id="350"/>
            <p14:sldId id="343"/>
            <p14:sldId id="351"/>
            <p14:sldId id="352"/>
            <p14:sldId id="353"/>
            <p14:sldId id="344"/>
            <p14:sldId id="34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E2C"/>
    <a:srgbClr val="D55731"/>
    <a:srgbClr val="9DB4C2"/>
    <a:srgbClr val="F26434"/>
    <a:srgbClr val="C0F0B6"/>
    <a:srgbClr val="7FD4CF"/>
    <a:srgbClr val="EEAF57"/>
    <a:srgbClr val="B2D138"/>
    <a:srgbClr val="E33F24"/>
    <a:srgbClr val="16B2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3" autoAdjust="0"/>
    <p:restoredTop sz="93450" autoAdjust="0"/>
  </p:normalViewPr>
  <p:slideViewPr>
    <p:cSldViewPr showGuides="1">
      <p:cViewPr>
        <p:scale>
          <a:sx n="100" d="100"/>
          <a:sy n="100" d="100"/>
        </p:scale>
        <p:origin x="-1944" y="-774"/>
      </p:cViewPr>
      <p:guideLst>
        <p:guide orient="horz" pos="1619"/>
        <p:guide pos="2879"/>
        <p:guide pos="12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44898-C4BB-437C-9A8D-230A78619F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5AF454-C1DB-447C-9EEC-A5F3AC4DF9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603" y="841513"/>
            <a:ext cx="6855619" cy="179014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603" y="2700695"/>
            <a:ext cx="6855619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065" indent="0" algn="ctr">
              <a:buNone/>
              <a:defRPr sz="1200"/>
            </a:lvl4pPr>
            <a:lvl5pPr marL="1370965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030" indent="0" algn="ctr">
              <a:buNone/>
              <a:defRPr sz="1200"/>
            </a:lvl8pPr>
            <a:lvl9pPr marL="274193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623" y="342794"/>
            <a:ext cx="2948154" cy="11997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6041" y="740341"/>
            <a:ext cx="4627543" cy="365409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065" indent="0">
              <a:buNone/>
              <a:defRPr sz="1500"/>
            </a:lvl4pPr>
            <a:lvl5pPr marL="1370965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030" indent="0">
              <a:buNone/>
              <a:defRPr sz="1500"/>
            </a:lvl8pPr>
            <a:lvl9pPr marL="274193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623" y="1542574"/>
            <a:ext cx="2948154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065" indent="0">
              <a:buNone/>
              <a:defRPr sz="750"/>
            </a:lvl4pPr>
            <a:lvl5pPr marL="1370965" indent="0">
              <a:buNone/>
              <a:defRPr sz="750"/>
            </a:lvl5pPr>
            <a:lvl6pPr marL="1713865" indent="0">
              <a:buNone/>
              <a:defRPr sz="750"/>
            </a:lvl6pPr>
            <a:lvl7pPr marL="2056765" indent="0">
              <a:buNone/>
              <a:defRPr sz="750"/>
            </a:lvl7pPr>
            <a:lvl8pPr marL="2399030" indent="0">
              <a:buNone/>
              <a:defRPr sz="750"/>
            </a:lvl8pPr>
            <a:lvl9pPr marL="274193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1403" y="273759"/>
            <a:ext cx="1970990" cy="435753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432" y="273759"/>
            <a:ext cx="5798711" cy="435753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79450" y="842764"/>
            <a:ext cx="8781926" cy="4032448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041" y="205915"/>
            <a:ext cx="8226743" cy="856986"/>
          </a:xfrm>
          <a:prstGeom prst="rect">
            <a:avLst/>
          </a:prstGeom>
        </p:spPr>
        <p:txBody>
          <a:bodyPr lIns="81610" tIns="40805" rIns="81610" bIns="4080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41" y="1199780"/>
            <a:ext cx="8226743" cy="3393425"/>
          </a:xfrm>
          <a:prstGeom prst="rect">
            <a:avLst/>
          </a:prstGeom>
        </p:spPr>
        <p:txBody>
          <a:bodyPr vert="eaVert" lIns="81610" tIns="40805" rIns="81610" bIns="40805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041" y="4765792"/>
            <a:ext cx="2132859" cy="273759"/>
          </a:xfrm>
          <a:prstGeom prst="rect">
            <a:avLst/>
          </a:prstGeom>
        </p:spPr>
        <p:txBody>
          <a:bodyPr lIns="81610" tIns="40805" rIns="81610" bIns="40805"/>
          <a:lstStyle/>
          <a:p>
            <a:pPr defTabSz="815975"/>
            <a:fld id="{2E3AAC11-D570-4EA9-AFC0-30FB72BA45EB}" type="datetimeFigureOut">
              <a:rPr lang="zh-CN" altLang="en-US" sz="1600" smtClean="0">
                <a:solidFill>
                  <a:prstClr val="black"/>
                </a:solidFill>
              </a:rPr>
            </a:fld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3115" y="4765792"/>
            <a:ext cx="2894595" cy="273759"/>
          </a:xfrm>
          <a:prstGeom prst="rect">
            <a:avLst/>
          </a:prstGeom>
        </p:spPr>
        <p:txBody>
          <a:bodyPr lIns="81610" tIns="40805" rIns="81610" bIns="40805"/>
          <a:lstStyle/>
          <a:p>
            <a:pPr defTabSz="815975"/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0925" y="4765792"/>
            <a:ext cx="2132859" cy="273759"/>
          </a:xfrm>
          <a:prstGeom prst="rect">
            <a:avLst/>
          </a:prstGeom>
        </p:spPr>
        <p:txBody>
          <a:bodyPr lIns="81610" tIns="40805" rIns="81610" bIns="40805"/>
          <a:lstStyle/>
          <a:p>
            <a:pPr defTabSz="815975"/>
            <a:fld id="{55ECCFAA-F4FB-487C-9F1E-C8836D0C3DC9}" type="slidenum">
              <a:rPr lang="zh-CN" altLang="en-US" sz="1600" smtClean="0">
                <a:solidFill>
                  <a:prstClr val="black"/>
                </a:solidFill>
              </a:rPr>
            </a:fld>
            <a:endParaRPr lang="zh-CN" altLang="en-US" sz="16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7098" y="205915"/>
            <a:ext cx="2056686" cy="4387290"/>
          </a:xfrm>
          <a:prstGeom prst="rect">
            <a:avLst/>
          </a:prstGeom>
        </p:spPr>
        <p:txBody>
          <a:bodyPr vert="eaVert" lIns="81610" tIns="40805" rIns="81610" bIns="40805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41" y="205915"/>
            <a:ext cx="6017710" cy="4387290"/>
          </a:xfrm>
          <a:prstGeom prst="rect">
            <a:avLst/>
          </a:prstGeom>
        </p:spPr>
        <p:txBody>
          <a:bodyPr vert="eaVert" lIns="81610" tIns="40805" rIns="81610" bIns="40805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041" y="4765792"/>
            <a:ext cx="2132859" cy="273759"/>
          </a:xfrm>
          <a:prstGeom prst="rect">
            <a:avLst/>
          </a:prstGeom>
        </p:spPr>
        <p:txBody>
          <a:bodyPr lIns="81610" tIns="40805" rIns="81610" bIns="40805"/>
          <a:lstStyle/>
          <a:p>
            <a:pPr defTabSz="815975"/>
            <a:fld id="{2E3AAC11-D570-4EA9-AFC0-30FB72BA45EB}" type="datetimeFigureOut">
              <a:rPr lang="zh-CN" altLang="en-US" sz="1600" smtClean="0">
                <a:solidFill>
                  <a:prstClr val="black"/>
                </a:solidFill>
              </a:rPr>
            </a:fld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3115" y="4765792"/>
            <a:ext cx="2894595" cy="273759"/>
          </a:xfrm>
          <a:prstGeom prst="rect">
            <a:avLst/>
          </a:prstGeom>
        </p:spPr>
        <p:txBody>
          <a:bodyPr lIns="81610" tIns="40805" rIns="81610" bIns="40805"/>
          <a:lstStyle/>
          <a:p>
            <a:pPr defTabSz="815975"/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0925" y="4765792"/>
            <a:ext cx="2132859" cy="273759"/>
          </a:xfrm>
          <a:prstGeom prst="rect">
            <a:avLst/>
          </a:prstGeom>
        </p:spPr>
        <p:txBody>
          <a:bodyPr lIns="81610" tIns="40805" rIns="81610" bIns="40805"/>
          <a:lstStyle/>
          <a:p>
            <a:pPr defTabSz="815975"/>
            <a:fld id="{55ECCFAA-F4FB-487C-9F1E-C8836D0C3DC9}" type="slidenum">
              <a:rPr lang="zh-CN" altLang="en-US" sz="1600" smtClean="0">
                <a:solidFill>
                  <a:prstClr val="black"/>
                </a:solidFill>
              </a:rPr>
            </a:fld>
            <a:endParaRPr lang="zh-CN" altLang="en-US" sz="16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671" y="1281908"/>
            <a:ext cx="7883962" cy="21388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671" y="3441036"/>
            <a:ext cx="7883962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0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09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0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19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432" y="1368796"/>
            <a:ext cx="3884851" cy="326249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7542" y="1368796"/>
            <a:ext cx="3884851" cy="326249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622" y="273759"/>
            <a:ext cx="7883962" cy="99386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623" y="1260483"/>
            <a:ext cx="3866997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065" indent="0">
              <a:buNone/>
              <a:defRPr sz="1200" b="1"/>
            </a:lvl4pPr>
            <a:lvl5pPr marL="1370965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030" indent="0">
              <a:buNone/>
              <a:defRPr sz="1200" b="1"/>
            </a:lvl8pPr>
            <a:lvl9pPr marL="274193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623" y="1878227"/>
            <a:ext cx="3866997" cy="2762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7543" y="1260483"/>
            <a:ext cx="388604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065" indent="0">
              <a:buNone/>
              <a:defRPr sz="1200" b="1"/>
            </a:lvl4pPr>
            <a:lvl5pPr marL="1370965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030" indent="0">
              <a:buNone/>
              <a:defRPr sz="1200" b="1"/>
            </a:lvl8pPr>
            <a:lvl9pPr marL="274193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7543" y="1878227"/>
            <a:ext cx="3886041" cy="2762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622" y="273759"/>
            <a:ext cx="7883962" cy="99386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623" y="1260483"/>
            <a:ext cx="3866997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065" indent="0">
              <a:buNone/>
              <a:defRPr sz="1200" b="1"/>
            </a:lvl4pPr>
            <a:lvl5pPr marL="1370965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030" indent="0">
              <a:buNone/>
              <a:defRPr sz="1200" b="1"/>
            </a:lvl8pPr>
            <a:lvl9pPr marL="274193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623" y="1878227"/>
            <a:ext cx="3866997" cy="2762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7543" y="1260483"/>
            <a:ext cx="388604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065" indent="0">
              <a:buNone/>
              <a:defRPr sz="1200" b="1"/>
            </a:lvl4pPr>
            <a:lvl5pPr marL="1370965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030" indent="0">
              <a:buNone/>
              <a:defRPr sz="1200" b="1"/>
            </a:lvl8pPr>
            <a:lvl9pPr marL="274193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7543" y="1878227"/>
            <a:ext cx="3886041" cy="2762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402060" y="504481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467382" y="702528"/>
            <a:ext cx="8206062" cy="3740636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623" y="342794"/>
            <a:ext cx="2948154" cy="119978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041" y="740341"/>
            <a:ext cx="4627543" cy="365409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623" y="1542574"/>
            <a:ext cx="2948154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065" indent="0">
              <a:buNone/>
              <a:defRPr sz="750"/>
            </a:lvl4pPr>
            <a:lvl5pPr marL="1370965" indent="0">
              <a:buNone/>
              <a:defRPr sz="750"/>
            </a:lvl5pPr>
            <a:lvl6pPr marL="1713865" indent="0">
              <a:buNone/>
              <a:defRPr sz="750"/>
            </a:lvl6pPr>
            <a:lvl7pPr marL="2056765" indent="0">
              <a:buNone/>
              <a:defRPr sz="750"/>
            </a:lvl7pPr>
            <a:lvl8pPr marL="2399030" indent="0">
              <a:buNone/>
              <a:defRPr sz="750"/>
            </a:lvl8pPr>
            <a:lvl9pPr marL="274193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432" y="273759"/>
            <a:ext cx="7883962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432" y="1368796"/>
            <a:ext cx="7883962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432" y="4765792"/>
            <a:ext cx="2056686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C0B0F-957D-4B21-995C-671B925970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7899" y="4765792"/>
            <a:ext cx="3085028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5707" y="4765792"/>
            <a:ext cx="2056686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6CF50-A36E-4027-A15B-F18594CC304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66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5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4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3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1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048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38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0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09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03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193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815975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6070" indent="-306070" algn="l" defTabSz="8159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62940" indent="-255270" algn="l" defTabSz="815975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20445" indent="-203835" algn="l" defTabSz="81597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28115" indent="-203835" algn="l" defTabSz="815975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6420" indent="-203835" algn="l" defTabSz="815975" rtl="0" eaLnBrk="1" latinLnBrk="0" hangingPunct="1">
        <a:spcBef>
          <a:spcPct val="20000"/>
        </a:spcBef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4090" indent="-203835" algn="l" defTabSz="81597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395" indent="-203835" algn="l" defTabSz="81597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0700" indent="-203835" algn="l" defTabSz="81597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indent="-203835" algn="l" defTabSz="81597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59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305" algn="l" defTabSz="8159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5975" algn="l" defTabSz="8159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280" algn="l" defTabSz="8159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950" algn="l" defTabSz="8159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255" algn="l" defTabSz="8159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560" algn="l" defTabSz="8159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6230" algn="l" defTabSz="8159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4535" algn="l" defTabSz="81597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2C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398" y="339483"/>
            <a:ext cx="8422011" cy="4390963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0905" y="1485540"/>
            <a:ext cx="1569911" cy="2298758"/>
            <a:chOff x="5365632" y="106553"/>
            <a:chExt cx="2496292" cy="3655217"/>
          </a:xfrm>
        </p:grpSpPr>
        <p:sp>
          <p:nvSpPr>
            <p:cNvPr id="15" name="文本框 14"/>
            <p:cNvSpPr txBox="1"/>
            <p:nvPr/>
          </p:nvSpPr>
          <p:spPr>
            <a:xfrm>
              <a:off x="5806991" y="106553"/>
              <a:ext cx="2054933" cy="321570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7200" dirty="0">
                  <a:solidFill>
                    <a:srgbClr val="D55731"/>
                  </a:solidFill>
                  <a:cs typeface="+mn-ea"/>
                  <a:sym typeface="+mn-lt"/>
                </a:rPr>
                <a:t>立 夏</a:t>
              </a:r>
              <a:endParaRPr lang="zh-CN" altLang="en-US" sz="7200" dirty="0">
                <a:solidFill>
                  <a:srgbClr val="D55731"/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5949646" y="341579"/>
              <a:ext cx="12700" cy="3420191"/>
            </a:xfrm>
            <a:prstGeom prst="line">
              <a:avLst/>
            </a:prstGeom>
            <a:ln>
              <a:solidFill>
                <a:srgbClr val="D557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5365632" y="1013266"/>
              <a:ext cx="803725" cy="252728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400" dirty="0">
                  <a:solidFill>
                    <a:srgbClr val="D55731"/>
                  </a:solidFill>
                  <a:cs typeface="+mn-ea"/>
                  <a:sym typeface="+mn-lt"/>
                </a:rPr>
                <a:t>传统二十四节气之</a:t>
              </a:r>
              <a:endParaRPr lang="zh-CN" altLang="en-US" sz="1400" dirty="0">
                <a:solidFill>
                  <a:srgbClr val="D55731"/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5368948" y="341579"/>
              <a:ext cx="12700" cy="3420191"/>
            </a:xfrm>
            <a:prstGeom prst="line">
              <a:avLst/>
            </a:prstGeom>
            <a:ln>
              <a:solidFill>
                <a:srgbClr val="D557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椭圆 23"/>
          <p:cNvSpPr/>
          <p:nvPr/>
        </p:nvSpPr>
        <p:spPr>
          <a:xfrm>
            <a:off x="4374988" y="279896"/>
            <a:ext cx="4710046" cy="4710046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538876" y="267500"/>
            <a:ext cx="1984619" cy="1984619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1007" y="3090348"/>
            <a:ext cx="5470708" cy="41535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We have many PowerPoint templates that has been specifically designed to help anyone that is stepping into the world of PowerPoint for the very first time.</a:t>
            </a:r>
            <a:endParaRPr lang="en-US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4740" y="2426970"/>
            <a:ext cx="2595245" cy="64516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立夏习俗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Insert Header Topic Here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5389" y="905989"/>
            <a:ext cx="911593" cy="70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D55731"/>
                </a:solidFill>
                <a:cs typeface="+mn-ea"/>
                <a:sym typeface="+mn-lt"/>
              </a:rPr>
              <a:t>3</a:t>
            </a:r>
            <a:endParaRPr lang="zh-CN" altLang="en-US" sz="2000" dirty="0">
              <a:solidFill>
                <a:srgbClr val="D557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11662" y="1637785"/>
            <a:ext cx="4031048" cy="2231473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97036" y="893"/>
            <a:ext cx="2914804" cy="5140128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1090305" y="2509695"/>
            <a:ext cx="3339550" cy="101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“立夏”的“夏”是“大”的意思，是指春天播种的植物已经直立长大了。江浙一带，人们因大好的春光明媚过去了，未免有惜春的伤感，故备酒食为欢，好像送人远去，名为饯春。立夏日人们则喝冷饮来消暑。立夏日，江南水乡有烹食嫩蚕豆的习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13081" y="288131"/>
            <a:ext cx="2113079" cy="505856"/>
            <a:chOff x="3514300" y="287338"/>
            <a:chExt cx="2113812" cy="506031"/>
          </a:xfrm>
        </p:grpSpPr>
        <p:sp>
          <p:nvSpPr>
            <p:cNvPr id="33" name="Text Box 4"/>
            <p:cNvSpPr txBox="1">
              <a:spLocks noChangeArrowheads="1"/>
            </p:cNvSpPr>
            <p:nvPr/>
          </p:nvSpPr>
          <p:spPr bwMode="auto">
            <a:xfrm>
              <a:off x="3977128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习 俗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056663" y="1933831"/>
            <a:ext cx="1415280" cy="4615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55731"/>
                </a:solidFill>
                <a:cs typeface="+mn-ea"/>
                <a:sym typeface="+mn-lt"/>
              </a:rPr>
              <a:t>迎夏仪式</a:t>
            </a:r>
            <a:endParaRPr lang="zh-CN" altLang="en-US" sz="2400" dirty="0">
              <a:solidFill>
                <a:srgbClr val="D557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11347" y="1285406"/>
            <a:ext cx="3455184" cy="3217835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4718138" y="2096682"/>
            <a:ext cx="3339550" cy="1407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苏州有“立夏见三新”之谚，三新为樱桃、青梅、麦子，用以祭祖。在常熟，尝新的食物更为丰盛，有“九荤十三素”之说，九荤为鲫、咸蛋、螺鰤、熄（即放在微火上煨熟；一种烹调方法，用多种香料加工而成为熄鸡）鸡、腌鲜、卤虾、樱桃肉；十三素包括樱桃、梅子、麦蚕（新麦揉成细条煮熟）、笋、蚕豆、矛针、豌豆、黄瓜、莴笋、草头、萝卜、玫瑰、松花。在南通，则吃煮鸡、鸭蛋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13081" y="288131"/>
            <a:ext cx="2113079" cy="505856"/>
            <a:chOff x="3514300" y="287338"/>
            <a:chExt cx="2113812" cy="506031"/>
          </a:xfrm>
        </p:grpSpPr>
        <p:sp>
          <p:nvSpPr>
            <p:cNvPr id="33" name="Text Box 4"/>
            <p:cNvSpPr txBox="1">
              <a:spLocks noChangeArrowheads="1"/>
            </p:cNvSpPr>
            <p:nvPr/>
          </p:nvSpPr>
          <p:spPr bwMode="auto">
            <a:xfrm>
              <a:off x="3977128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习 俗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682205" y="1635177"/>
            <a:ext cx="1415280" cy="4615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55731"/>
                </a:solidFill>
                <a:cs typeface="+mn-ea"/>
                <a:sym typeface="+mn-lt"/>
              </a:rPr>
              <a:t>尝新活动</a:t>
            </a:r>
            <a:endParaRPr lang="zh-CN" altLang="en-US" sz="24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7382" y="792781"/>
            <a:ext cx="3383201" cy="3671133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11662" y="1637785"/>
            <a:ext cx="4031048" cy="2660763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1090305" y="2509694"/>
            <a:ext cx="3339550" cy="124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那日中午，家家户户煮好囫囵蛋（鸡蛋带壳清煮，不能破损），用冷水浸上数分钟之后再套上早已编。织好的丝网袋，挂于孩子颈上。孩子们便三五成群，进行斗蛋游戏。蛋分两端，尖者为头，圆者为尾斗蛋时蛋头斗蛋头，蛋尾击蛋尾。一个一个斗过去，破者认输，最后分出高低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13081" y="288131"/>
            <a:ext cx="2113079" cy="505856"/>
            <a:chOff x="3514300" y="287338"/>
            <a:chExt cx="2113812" cy="506031"/>
          </a:xfrm>
        </p:grpSpPr>
        <p:sp>
          <p:nvSpPr>
            <p:cNvPr id="33" name="Text Box 4"/>
            <p:cNvSpPr txBox="1">
              <a:spLocks noChangeArrowheads="1"/>
            </p:cNvSpPr>
            <p:nvPr/>
          </p:nvSpPr>
          <p:spPr bwMode="auto">
            <a:xfrm>
              <a:off x="3977128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习 俗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056663" y="1933831"/>
            <a:ext cx="1415280" cy="4615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55731"/>
                </a:solidFill>
                <a:cs typeface="+mn-ea"/>
                <a:sym typeface="+mn-lt"/>
              </a:rPr>
              <a:t>斗蛋游戏</a:t>
            </a:r>
            <a:endParaRPr lang="zh-CN" altLang="en-US" sz="24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403987" y="1060782"/>
            <a:ext cx="3414432" cy="3536767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4753517" y="2283024"/>
            <a:ext cx="3339550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吃罢中饭还有秤人的习俗。人们在村口或台门里挂起一杆大木秤，秤钩悬一根凳子，大家轮流坐到凳子上面秤人。司秤人一面打秤花，一面讲着吉利话。秤老人要说“秤花八十七，活到九十一”。秤姑娘说“一百零五斤，员外人家找上门。勿肯勿肯偏勿肯，状元公子有缘分。”秤小孩则说“秤花一打二十三，小官人长大会出山。七品县官勿犯难，三公九卿也好攀”。打秤花只能里打出（即从小数打到大数），不能外打里。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13081" y="288131"/>
            <a:ext cx="2113079" cy="505856"/>
            <a:chOff x="3514300" y="287338"/>
            <a:chExt cx="2113812" cy="506031"/>
          </a:xfrm>
        </p:grpSpPr>
        <p:sp>
          <p:nvSpPr>
            <p:cNvPr id="33" name="Text Box 4"/>
            <p:cNvSpPr txBox="1">
              <a:spLocks noChangeArrowheads="1"/>
            </p:cNvSpPr>
            <p:nvPr/>
          </p:nvSpPr>
          <p:spPr bwMode="auto">
            <a:xfrm>
              <a:off x="3977128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习 俗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682205" y="1635177"/>
            <a:ext cx="1415280" cy="4615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D55731"/>
                </a:solidFill>
                <a:cs typeface="+mn-ea"/>
                <a:sym typeface="+mn-lt"/>
              </a:rPr>
              <a:t>立夏秤人</a:t>
            </a:r>
            <a:endParaRPr lang="zh-CN" altLang="en-US" sz="24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39364" y="1068124"/>
            <a:ext cx="3527167" cy="3527167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44510" y="1062806"/>
            <a:ext cx="3527167" cy="3527167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538876" y="267500"/>
            <a:ext cx="1984619" cy="1984619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1007" y="3090348"/>
            <a:ext cx="5470708" cy="41535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We have many PowerPoint templates that has been specifically designed to help anyone that is stepping into the world of PowerPoint for the very first time.</a:t>
            </a:r>
            <a:endParaRPr lang="en-US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4740" y="2426970"/>
            <a:ext cx="2779395" cy="64516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立夏养生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Insert Header Topic Here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5389" y="905989"/>
            <a:ext cx="911593" cy="70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D55731"/>
                </a:solidFill>
                <a:cs typeface="+mn-ea"/>
                <a:sym typeface="+mn-lt"/>
              </a:rPr>
              <a:t>4</a:t>
            </a:r>
            <a:endParaRPr lang="zh-CN" altLang="en-US" sz="20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9951" y="4227140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611347" y="1995093"/>
            <a:ext cx="1799575" cy="1953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传统中医认为，人们在春夏之交要顺应天气的变化，重点关注心脏。心为阳脏，主阳气。心脏的阳气能推动血液循环，维持人的生命活动。心脏的阳热之气不仅维持其本身的生理功能，而且对全身有温养作用，人体的水液代谢、汗液调节等，都与心阳的重要作用分不开。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755314" y="1531167"/>
            <a:ext cx="2493369" cy="21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养生窍门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68655" y="210422"/>
            <a:ext cx="2113079" cy="505856"/>
            <a:chOff x="3514300" y="287338"/>
            <a:chExt cx="2113812" cy="506031"/>
          </a:xfrm>
        </p:grpSpPr>
        <p:sp>
          <p:nvSpPr>
            <p:cNvPr id="30" name="Text Box 4"/>
            <p:cNvSpPr txBox="1">
              <a:spLocks noChangeArrowheads="1"/>
            </p:cNvSpPr>
            <p:nvPr/>
          </p:nvSpPr>
          <p:spPr bwMode="auto">
            <a:xfrm>
              <a:off x="3977129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养 生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061443" y="744470"/>
            <a:ext cx="3527489" cy="4200288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34" name="Rectangle 87"/>
          <p:cNvSpPr>
            <a:spLocks noChangeArrowheads="1"/>
          </p:cNvSpPr>
          <p:nvPr/>
        </p:nvSpPr>
        <p:spPr bwMode="auto">
          <a:xfrm>
            <a:off x="6873868" y="1825873"/>
            <a:ext cx="179957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节气常常衣单被薄，即使体健之人也要谨防外感，一旦患病不可轻易运用发汗之剂，以免汗多伤心。老年人更要注意避免气血瘀滞，以防心脏病的发作。故立夏之季，情宜开怀，安闲自乐，切忌暴喜伤心。清晨可食葱头少许，晚饭宜饮红酒少量，以畅通气血。具体到膳食调养中，我们应以低脂、低盐、多维、清淡为主。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3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939345" y="1635177"/>
            <a:ext cx="1295694" cy="1295694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962189" y="3234352"/>
            <a:ext cx="1295694" cy="1295694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57919" y="1635177"/>
            <a:ext cx="1295694" cy="1295694"/>
          </a:xfrm>
          <a:prstGeom prst="ellipse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687404" y="3256301"/>
            <a:ext cx="1799575" cy="59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清芬养心，升运脾气。可作为常用补虚之品，尤为适宜夏季食补。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340507" y="2195809"/>
            <a:ext cx="2493369" cy="21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D55731"/>
                </a:solidFill>
                <a:cs typeface="+mn-ea"/>
                <a:sym typeface="+mn-lt"/>
              </a:rPr>
              <a:t>荷叶凤脯</a:t>
            </a:r>
            <a:endParaRPr lang="zh-CN" altLang="en-US" sz="1400" b="1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68655" y="210422"/>
            <a:ext cx="2113079" cy="505856"/>
            <a:chOff x="3514300" y="287338"/>
            <a:chExt cx="2113812" cy="506031"/>
          </a:xfrm>
        </p:grpSpPr>
        <p:sp>
          <p:nvSpPr>
            <p:cNvPr id="30" name="Text Box 4"/>
            <p:cNvSpPr txBox="1">
              <a:spLocks noChangeArrowheads="1"/>
            </p:cNvSpPr>
            <p:nvPr/>
          </p:nvSpPr>
          <p:spPr bwMode="auto">
            <a:xfrm>
              <a:off x="3977129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养 生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15" name="Rectangle 88"/>
          <p:cNvSpPr>
            <a:spLocks noChangeArrowheads="1"/>
          </p:cNvSpPr>
          <p:nvPr/>
        </p:nvSpPr>
        <p:spPr bwMode="auto">
          <a:xfrm>
            <a:off x="3396014" y="3839644"/>
            <a:ext cx="2493369" cy="21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D55731"/>
                </a:solidFill>
                <a:cs typeface="+mn-ea"/>
                <a:sym typeface="+mn-lt"/>
              </a:rPr>
              <a:t>鱼腥草拌莴笋</a:t>
            </a:r>
            <a:endParaRPr lang="zh-CN" altLang="en-US" sz="1400" b="1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16" name="Rectangle 87"/>
          <p:cNvSpPr>
            <a:spLocks noChangeArrowheads="1"/>
          </p:cNvSpPr>
          <p:nvPr/>
        </p:nvSpPr>
        <p:spPr bwMode="auto">
          <a:xfrm>
            <a:off x="3385934" y="2471858"/>
            <a:ext cx="2492357" cy="59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清热解毒，利湿祛痰。对肺热咳嗽，痰多粘稠，小便黄少、热痛等症均有较好的疗效。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88"/>
          <p:cNvSpPr>
            <a:spLocks noChangeArrowheads="1"/>
          </p:cNvSpPr>
          <p:nvPr/>
        </p:nvSpPr>
        <p:spPr bwMode="auto">
          <a:xfrm>
            <a:off x="6059081" y="2208492"/>
            <a:ext cx="2493369" cy="21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D55731"/>
                </a:solidFill>
                <a:cs typeface="+mn-ea"/>
                <a:sym typeface="+mn-lt"/>
              </a:rPr>
              <a:t>桂圆粥</a:t>
            </a:r>
            <a:endParaRPr lang="zh-CN" altLang="en-US" sz="1400" b="1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18" name="Rectangle 87"/>
          <p:cNvSpPr>
            <a:spLocks noChangeArrowheads="1"/>
          </p:cNvSpPr>
          <p:nvPr/>
        </p:nvSpPr>
        <p:spPr bwMode="auto">
          <a:xfrm>
            <a:off x="6226022" y="3239689"/>
            <a:ext cx="2435237" cy="59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补益心脾，养血安神。尤其适用于劳伤心脾，思虑过度，身体瘦弱，健忘失虑，月经不调等症 。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3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4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5" grpId="0"/>
          <p:bldP spid="16" grpId="0"/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538876" y="267500"/>
            <a:ext cx="1984619" cy="1984619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1007" y="3090348"/>
            <a:ext cx="5470708" cy="41535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We have many PowerPoint templates that has been specifically designed to help anyone that is stepping into the world of PowerPoint for the very first time.</a:t>
            </a:r>
            <a:endParaRPr lang="en-US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4740" y="2426970"/>
            <a:ext cx="2582545" cy="64516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立夏诗词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Insert Header Topic Here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5389" y="905989"/>
            <a:ext cx="911593" cy="70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D55731"/>
                </a:solidFill>
                <a:cs typeface="+mn-ea"/>
                <a:sym typeface="+mn-lt"/>
              </a:rPr>
              <a:t>5</a:t>
            </a:r>
            <a:endParaRPr lang="zh-CN" altLang="en-US" sz="2000" dirty="0">
              <a:solidFill>
                <a:srgbClr val="D557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2341" y="1021743"/>
            <a:ext cx="3945692" cy="3507282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3203147" y="2441504"/>
            <a:ext cx="3539714" cy="1076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赤帜插城扉，东君整驾归。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泥新巢燕闹，花尽蜜蜂稀。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槐柳阴初密，帘栊暑尚微。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日斜汤沐罢，熟练试单衣。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3578503" y="1709661"/>
            <a:ext cx="2493369" cy="492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       --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陆游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68655" y="210422"/>
            <a:ext cx="2113079" cy="505856"/>
            <a:chOff x="3514300" y="287338"/>
            <a:chExt cx="2113812" cy="506031"/>
          </a:xfrm>
        </p:grpSpPr>
        <p:sp>
          <p:nvSpPr>
            <p:cNvPr id="30" name="Text Box 4"/>
            <p:cNvSpPr txBox="1">
              <a:spLocks noChangeArrowheads="1"/>
            </p:cNvSpPr>
            <p:nvPr/>
          </p:nvSpPr>
          <p:spPr bwMode="auto">
            <a:xfrm>
              <a:off x="3977129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诗 词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998668" y="1005483"/>
            <a:ext cx="3559526" cy="3559526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 rot="18297714">
            <a:off x="6076837" y="3174556"/>
            <a:ext cx="2033662" cy="2033662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466" y="123535"/>
            <a:ext cx="1168008" cy="830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D55731"/>
                </a:solidFill>
                <a:cs typeface="+mn-ea"/>
                <a:sym typeface="+mn-lt"/>
              </a:rPr>
              <a:t>目 录</a:t>
            </a:r>
            <a:endParaRPr lang="en-US" altLang="zh-CN" sz="3200" b="1" dirty="0">
              <a:solidFill>
                <a:srgbClr val="D5573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600" dirty="0">
                <a:solidFill>
                  <a:srgbClr val="D55731"/>
                </a:solidFill>
                <a:cs typeface="+mn-ea"/>
                <a:sym typeface="+mn-lt"/>
              </a:rPr>
              <a:t>contents</a:t>
            </a:r>
            <a:endParaRPr lang="zh-CN" altLang="en-US" sz="16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98897" y="1053700"/>
            <a:ext cx="565320" cy="565320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3761" y="1109821"/>
            <a:ext cx="215593" cy="461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5573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273801" y="1939197"/>
            <a:ext cx="565320" cy="565320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48664" y="1995318"/>
            <a:ext cx="215593" cy="4615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5573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273801" y="2854105"/>
            <a:ext cx="565320" cy="565320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48664" y="2910227"/>
            <a:ext cx="215593" cy="461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5573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273801" y="3806162"/>
            <a:ext cx="565320" cy="565320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48664" y="3862283"/>
            <a:ext cx="215593" cy="461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55731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18330" y="1029698"/>
            <a:ext cx="1943541" cy="938527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立夏的由来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Insert Header Topic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04308" y="1923109"/>
            <a:ext cx="2447422" cy="72302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立夏三候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Insert Header Topic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04308" y="2855155"/>
            <a:ext cx="2447422" cy="72302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立夏习俗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Insert Header Topic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04308" y="3787200"/>
            <a:ext cx="2447422" cy="72302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立夏养生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Insert Header Topic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94123" y="-189501"/>
            <a:ext cx="3202736" cy="4369638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35628" y="3827358"/>
            <a:ext cx="565320" cy="565320"/>
          </a:xfrm>
          <a:prstGeom prst="ellipse">
            <a:avLst/>
          </a:prstGeom>
          <a:solidFill>
            <a:schemeClr val="bg1"/>
          </a:solidFill>
          <a:ln w="25400">
            <a:noFill/>
          </a:ln>
          <a:effectLst>
            <a:outerShdw blurRad="254000" dist="190500" dir="3540000" sx="105000" sy="105000" algn="tl" rotWithShape="0">
              <a:schemeClr val="tx1">
                <a:lumMod val="95000"/>
                <a:lumOff val="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4" name="TextBox 28"/>
          <p:cNvSpPr txBox="1"/>
          <p:nvPr/>
        </p:nvSpPr>
        <p:spPr>
          <a:xfrm>
            <a:off x="4810492" y="3883479"/>
            <a:ext cx="215593" cy="461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55731"/>
                </a:solidFill>
                <a:cs typeface="+mn-ea"/>
                <a:sym typeface="+mn-lt"/>
              </a:rPr>
              <a:t>5</a:t>
            </a:r>
            <a:endParaRPr lang="zh-CN" altLang="en-US" sz="24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566135" y="3808397"/>
            <a:ext cx="2447422" cy="72302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立夏诗词</a:t>
            </a:r>
            <a:endParaRPr lang="zh-CN" altLang="en-US" sz="18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Insert Header Topic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58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8" dur="2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9" dur="2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3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3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58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7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5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64" dur="2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65" dur="2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3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3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8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82" dur="2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3" dur="2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3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3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3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 p14:presetBounceEnd="58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00" dur="2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01" dur="2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6" grpId="0" animBg="1"/>
          <p:bldP spid="6" grpId="1" animBg="1"/>
          <p:bldP spid="7" grpId="0"/>
          <p:bldP spid="7" grpId="1"/>
          <p:bldP spid="22" grpId="0" animBg="1"/>
          <p:bldP spid="22" grpId="1" animBg="1"/>
          <p:bldP spid="23" grpId="0" animBg="1"/>
          <p:bldP spid="23" grpId="1" animBg="1"/>
          <p:bldP spid="25" grpId="0" animBg="1"/>
          <p:bldP spid="25" grpId="1" animBg="1"/>
          <p:bldP spid="26" grpId="0"/>
          <p:bldP spid="26" grpId="1"/>
          <p:bldP spid="28" grpId="0" animBg="1"/>
          <p:bldP spid="28" grpId="1" animBg="1"/>
          <p:bldP spid="29" grpId="0"/>
          <p:bldP spid="29" grpId="1"/>
          <p:bldP spid="32" grpId="0"/>
          <p:bldP spid="33" grpId="0"/>
          <p:bldP spid="34" grpId="0"/>
          <p:bldP spid="35" grpId="0"/>
          <p:bldP spid="21" grpId="0" animBg="1"/>
          <p:bldP spid="21" grpId="1" animBg="1"/>
          <p:bldP spid="24" grpId="0"/>
          <p:bldP spid="24" grpId="1"/>
          <p:bldP spid="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3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3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3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2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50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3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2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2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3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3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2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2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35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3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97" dur="35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2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2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6" grpId="0" animBg="1"/>
          <p:bldP spid="6" grpId="1" animBg="1"/>
          <p:bldP spid="7" grpId="0"/>
          <p:bldP spid="7" grpId="1"/>
          <p:bldP spid="22" grpId="0" animBg="1"/>
          <p:bldP spid="22" grpId="1" animBg="1"/>
          <p:bldP spid="23" grpId="0" animBg="1"/>
          <p:bldP spid="23" grpId="1" animBg="1"/>
          <p:bldP spid="25" grpId="0" animBg="1"/>
          <p:bldP spid="25" grpId="1" animBg="1"/>
          <p:bldP spid="26" grpId="0"/>
          <p:bldP spid="26" grpId="1"/>
          <p:bldP spid="28" grpId="0" animBg="1"/>
          <p:bldP spid="28" grpId="1" animBg="1"/>
          <p:bldP spid="29" grpId="0"/>
          <p:bldP spid="29" grpId="1"/>
          <p:bldP spid="32" grpId="0"/>
          <p:bldP spid="33" grpId="0"/>
          <p:bldP spid="34" grpId="0"/>
          <p:bldP spid="35" grpId="0"/>
          <p:bldP spid="21" grpId="0" animBg="1"/>
          <p:bldP spid="21" grpId="1" animBg="1"/>
          <p:bldP spid="24" grpId="0"/>
          <p:bldP spid="24" grpId="1"/>
          <p:bldP spid="2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2341" y="1021743"/>
            <a:ext cx="3945692" cy="3507282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68655" y="210422"/>
            <a:ext cx="2113079" cy="505856"/>
            <a:chOff x="3514300" y="287338"/>
            <a:chExt cx="2113812" cy="506031"/>
          </a:xfrm>
        </p:grpSpPr>
        <p:sp>
          <p:nvSpPr>
            <p:cNvPr id="30" name="Text Box 4"/>
            <p:cNvSpPr txBox="1">
              <a:spLocks noChangeArrowheads="1"/>
            </p:cNvSpPr>
            <p:nvPr/>
          </p:nvSpPr>
          <p:spPr bwMode="auto">
            <a:xfrm>
              <a:off x="3977129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诗 词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998668" y="1005483"/>
            <a:ext cx="3559526" cy="3559526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18297714">
            <a:off x="6076837" y="3174556"/>
            <a:ext cx="2033662" cy="2033662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2986786" y="2570956"/>
            <a:ext cx="3539714" cy="1076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　　改序念芳辰，烦襟倦日永。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　　夏木已成阴，公门昼恒静。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　　长风始飘阁，叠云才吐岭。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　　坐想离居人，还当惜徂景。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3578501" y="1568649"/>
            <a:ext cx="2493369" cy="799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日忆京师诸弟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              --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韦应物</a:t>
            </a:r>
            <a:endParaRPr lang="en-US" altLang="zh-CN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2341" y="1021743"/>
            <a:ext cx="3945692" cy="3507282"/>
          </a:xfrm>
          <a:prstGeom prst="rect">
            <a:avLst/>
          </a:prstGeom>
          <a:solidFill>
            <a:schemeClr val="bg1"/>
          </a:soli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768655" y="210422"/>
            <a:ext cx="2113079" cy="505856"/>
            <a:chOff x="3514300" y="287338"/>
            <a:chExt cx="2113812" cy="506031"/>
          </a:xfrm>
        </p:grpSpPr>
        <p:sp>
          <p:nvSpPr>
            <p:cNvPr id="30" name="Text Box 4"/>
            <p:cNvSpPr txBox="1">
              <a:spLocks noChangeArrowheads="1"/>
            </p:cNvSpPr>
            <p:nvPr/>
          </p:nvSpPr>
          <p:spPr bwMode="auto">
            <a:xfrm>
              <a:off x="3977129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诗 词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998668" y="1005483"/>
            <a:ext cx="3559526" cy="3559526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 rot="18297714">
            <a:off x="6076837" y="3174556"/>
            <a:ext cx="2033662" cy="2033662"/>
          </a:xfrm>
          <a:prstGeom prst="ellipse">
            <a:avLst/>
          </a:prstGeom>
          <a:blipFill>
            <a:blip r:embed="rId2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3258319" y="2930871"/>
            <a:ext cx="3539714" cy="584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南国似暑北国春，绿秀江淮万木荫。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时病时虫人撒药，忽寒忽热药搪人。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3490668" y="1823760"/>
            <a:ext cx="2493369" cy="95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      --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左河水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398" y="339483"/>
            <a:ext cx="8422011" cy="4390963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2992" y="1595532"/>
            <a:ext cx="1226833" cy="2188765"/>
            <a:chOff x="5368948" y="281449"/>
            <a:chExt cx="1950769" cy="3480321"/>
          </a:xfrm>
        </p:grpSpPr>
        <p:sp>
          <p:nvSpPr>
            <p:cNvPr id="15" name="文本框 14"/>
            <p:cNvSpPr txBox="1"/>
            <p:nvPr/>
          </p:nvSpPr>
          <p:spPr>
            <a:xfrm>
              <a:off x="5949627" y="281449"/>
              <a:ext cx="1370090" cy="336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dirty="0">
                  <a:solidFill>
                    <a:srgbClr val="D55731"/>
                  </a:solidFill>
                  <a:cs typeface="+mn-ea"/>
                  <a:sym typeface="+mn-lt"/>
                </a:rPr>
                <a:t>谢谢观看</a:t>
              </a:r>
              <a:endParaRPr lang="zh-CN" altLang="en-US" sz="4400" dirty="0">
                <a:solidFill>
                  <a:srgbClr val="D55731"/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5949646" y="341579"/>
              <a:ext cx="12700" cy="3420191"/>
            </a:xfrm>
            <a:prstGeom prst="line">
              <a:avLst/>
            </a:prstGeom>
            <a:ln>
              <a:solidFill>
                <a:srgbClr val="D557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5371977" y="1012474"/>
              <a:ext cx="675492" cy="238088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spcBef>
                  <a:spcPct val="0"/>
                </a:spcBef>
                <a:defRPr/>
              </a:pPr>
              <a:r>
                <a:rPr lang="zh-CN" altLang="en-US" sz="1050" dirty="0">
                  <a:solidFill>
                    <a:srgbClr val="D55731"/>
                  </a:solidFill>
                  <a:cs typeface="+mn-ea"/>
                  <a:sym typeface="+mn-lt"/>
                </a:rPr>
                <a:t>传统二十四节气之立夏</a:t>
              </a:r>
              <a:endParaRPr lang="en-US" altLang="zh-CN" sz="1050" dirty="0">
                <a:solidFill>
                  <a:srgbClr val="D55731"/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5368948" y="341579"/>
              <a:ext cx="12700" cy="3420191"/>
            </a:xfrm>
            <a:prstGeom prst="line">
              <a:avLst/>
            </a:prstGeom>
            <a:ln>
              <a:solidFill>
                <a:srgbClr val="D557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椭圆 23"/>
          <p:cNvSpPr/>
          <p:nvPr/>
        </p:nvSpPr>
        <p:spPr>
          <a:xfrm>
            <a:off x="4374988" y="279896"/>
            <a:ext cx="4710046" cy="4710046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02255" y="2358016"/>
            <a:ext cx="367030" cy="38671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rgbClr val="D55731"/>
                </a:solidFill>
                <a:cs typeface="+mn-ea"/>
                <a:sym typeface="+mn-lt"/>
              </a:rPr>
              <a:t>XXX</a:t>
            </a:r>
            <a:endParaRPr lang="en-US" altLang="zh-CN" sz="1200" dirty="0">
              <a:solidFill>
                <a:srgbClr val="D557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538876" y="267500"/>
            <a:ext cx="1984619" cy="1984619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1007" y="3090348"/>
            <a:ext cx="5470708" cy="41535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We have many PowerPoint templates that has been specifically designed to help anyone that is stepping into the world of PowerPoint for the very first time.</a:t>
            </a:r>
            <a:endParaRPr lang="en-US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4740" y="2426970"/>
            <a:ext cx="2562860" cy="64516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立夏的由来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Insert Header Topic Here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5389" y="905989"/>
            <a:ext cx="911593" cy="70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D55731"/>
                </a:solidFill>
                <a:cs typeface="+mn-ea"/>
                <a:sym typeface="+mn-lt"/>
              </a:rPr>
              <a:t>1</a:t>
            </a:r>
            <a:endParaRPr lang="zh-CN" altLang="en-US" sz="2000" dirty="0">
              <a:solidFill>
                <a:srgbClr val="D557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55314" y="2426991"/>
            <a:ext cx="3587243" cy="83070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立夏是农历二十四节气中的第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个节气，夏季的第一个节气，表示盛夏时节的正式开始，太阳到达黄经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度时为立夏节气。斗指东南，维为立夏，万物至此皆长大，故名立夏也。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73498" y="1273066"/>
            <a:ext cx="3599150" cy="3560631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15294" y="1212654"/>
            <a:ext cx="3599150" cy="3560631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13081" y="288131"/>
            <a:ext cx="2113079" cy="505856"/>
            <a:chOff x="3514300" y="287338"/>
            <a:chExt cx="2113812" cy="506031"/>
          </a:xfrm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3977128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由 来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590081" y="685661"/>
            <a:ext cx="3959065" cy="3959065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13081" y="288131"/>
            <a:ext cx="2113079" cy="505856"/>
            <a:chOff x="3514300" y="287338"/>
            <a:chExt cx="2113812" cy="506031"/>
          </a:xfrm>
        </p:grpSpPr>
        <p:sp>
          <p:nvSpPr>
            <p:cNvPr id="30" name="Text Box 4"/>
            <p:cNvSpPr txBox="1">
              <a:spLocks noChangeArrowheads="1"/>
            </p:cNvSpPr>
            <p:nvPr/>
          </p:nvSpPr>
          <p:spPr bwMode="auto">
            <a:xfrm>
              <a:off x="3977128" y="287338"/>
              <a:ext cx="118814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由 来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-1" y="2286855"/>
            <a:ext cx="9140825" cy="863796"/>
          </a:xfrm>
          <a:prstGeom prst="rect">
            <a:avLst/>
          </a:prstGeom>
          <a:solidFill>
            <a:schemeClr val="bg1">
              <a:alpha val="67000"/>
            </a:schemeClr>
          </a:solid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41" name="Rectangle 33"/>
          <p:cNvSpPr>
            <a:spLocks noChangeArrowheads="1"/>
          </p:cNvSpPr>
          <p:nvPr/>
        </p:nvSpPr>
        <p:spPr bwMode="auto">
          <a:xfrm>
            <a:off x="1835058" y="2422749"/>
            <a:ext cx="5957336" cy="609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月令七十二候集解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：“立夏，四月节。立字解见春。夏，假也。物至此时皆假大也。 ”在天文学上，立夏表示即将告别春天，是夏天的开始。人们习惯上都把立夏当作是温度明显升高，炎暑将临，雷雨增多，农作物进入旺季生长的一个重要节气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538876" y="267500"/>
            <a:ext cx="1984619" cy="1984619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51007" y="3090348"/>
            <a:ext cx="5470708" cy="415354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We have many PowerPoint templates that has been specifically designed to help anyone that is stepping into the world of PowerPoint for the very first time.</a:t>
            </a:r>
            <a:endParaRPr lang="en-US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4740" y="2426970"/>
            <a:ext cx="2576195" cy="645160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立夏三候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Insert Header Topic Here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5389" y="905989"/>
            <a:ext cx="911593" cy="707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D55731"/>
                </a:solidFill>
                <a:cs typeface="+mn-ea"/>
                <a:sym typeface="+mn-lt"/>
              </a:rPr>
              <a:t>2</a:t>
            </a:r>
            <a:endParaRPr lang="zh-CN" altLang="en-US" sz="2000" dirty="0">
              <a:solidFill>
                <a:srgbClr val="D5573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5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47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4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4" grpId="0"/>
          <p:bldP spid="4" grpId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82236" y="3245387"/>
            <a:ext cx="1630786" cy="3999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蝼 蝈 鸣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3402" y="3793083"/>
            <a:ext cx="2968453" cy="36920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蝼蛄也，诸言蚓者非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931114" y="1821096"/>
            <a:ext cx="1275141" cy="1275141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55731"/>
                </a:solidFill>
                <a:cs typeface="+mn-ea"/>
                <a:sym typeface="+mn-lt"/>
              </a:rPr>
              <a:t>初 候</a:t>
            </a:r>
            <a:endParaRPr lang="en-US" altLang="zh-CN" sz="28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13081" y="288131"/>
            <a:ext cx="2113079" cy="505856"/>
            <a:chOff x="3514300" y="287338"/>
            <a:chExt cx="2113812" cy="506031"/>
          </a:xfrm>
        </p:grpSpPr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4007585" y="287338"/>
              <a:ext cx="112723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三候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-306662" y="792781"/>
            <a:ext cx="3523026" cy="2303456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 flipH="1">
            <a:off x="5605470" y="666422"/>
            <a:ext cx="4182822" cy="2303456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57314" y="3206909"/>
            <a:ext cx="1630786" cy="3999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蚯 蚓 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8481" y="3754606"/>
            <a:ext cx="2968453" cy="36920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蚯蚓阴物，感阳气而出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006193" y="1782618"/>
            <a:ext cx="1275141" cy="1275141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55731"/>
                </a:solidFill>
                <a:cs typeface="+mn-ea"/>
                <a:sym typeface="+mn-lt"/>
              </a:rPr>
              <a:t>二 候</a:t>
            </a:r>
            <a:endParaRPr lang="en-US" altLang="zh-CN" sz="28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13081" y="288131"/>
            <a:ext cx="2113079" cy="505856"/>
            <a:chOff x="3514300" y="287338"/>
            <a:chExt cx="2113812" cy="506031"/>
          </a:xfrm>
        </p:grpSpPr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4007585" y="287338"/>
              <a:ext cx="112723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三候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513953" y="1607320"/>
            <a:ext cx="2626872" cy="3599150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15743" y="1541870"/>
            <a:ext cx="2659812" cy="3599150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E2C">
            <a:alpha val="6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57314" y="3245387"/>
            <a:ext cx="1630786" cy="3999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王 瓜 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06564" y="3683025"/>
            <a:ext cx="2968453" cy="36920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王瓜色赤，阳之盛也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006193" y="1821096"/>
            <a:ext cx="1275141" cy="1275141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55731"/>
                </a:solidFill>
                <a:cs typeface="+mn-ea"/>
                <a:sym typeface="+mn-lt"/>
              </a:rPr>
              <a:t>三 候</a:t>
            </a:r>
            <a:endParaRPr lang="en-US" altLang="zh-CN" sz="2800" dirty="0">
              <a:solidFill>
                <a:srgbClr val="D5573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13081" y="288131"/>
            <a:ext cx="2113079" cy="505856"/>
            <a:chOff x="3514300" y="287338"/>
            <a:chExt cx="2113812" cy="506031"/>
          </a:xfrm>
        </p:grpSpPr>
        <p:sp>
          <p:nvSpPr>
            <p:cNvPr id="18" name="Text Box 4"/>
            <p:cNvSpPr txBox="1">
              <a:spLocks noChangeArrowheads="1"/>
            </p:cNvSpPr>
            <p:nvPr/>
          </p:nvSpPr>
          <p:spPr bwMode="auto">
            <a:xfrm>
              <a:off x="4007585" y="287338"/>
              <a:ext cx="112723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立 夏 三候</a:t>
              </a:r>
              <a:endPara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3514300" y="577850"/>
              <a:ext cx="2113812" cy="2155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This is a good space for a short subtitle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70790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208064" y="364788"/>
              <a:ext cx="183654" cy="183654"/>
            </a:xfrm>
            <a:prstGeom prst="ellipse">
              <a:avLst/>
            </a:prstGeom>
            <a:solidFill>
              <a:schemeClr val="bg1"/>
            </a:soli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254000" dist="190500" dir="3540000" sx="105000" sy="105000" algn="tl" rotWithShape="0">
                <a:srgbClr val="A44A00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111786" y="-230420"/>
            <a:ext cx="4313443" cy="4103031"/>
          </a:xfrm>
          <a:prstGeom prst="rect">
            <a:avLst/>
          </a:prstGeom>
          <a:blipFill>
            <a:blip r:embed="rId1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-243056" y="-230420"/>
            <a:ext cx="3949672" cy="4103031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 w="12700">
            <a:noFill/>
          </a:ln>
          <a:effectLst>
            <a:outerShdw blurRad="254000" dist="190500" dir="3540000" sx="105000" sy="105000" algn="tl" rotWithShape="0">
              <a:srgbClr val="A44A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ub0paz1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3269</Words>
  <Application>WPS 演示</Application>
  <PresentationFormat>自定义</PresentationFormat>
  <Paragraphs>205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义启小魏楷</vt:lpstr>
      <vt:lpstr>楷体_GB2312</vt:lpstr>
      <vt:lpstr>Arial Unicode MS</vt:lpstr>
      <vt:lpstr>Calibri</vt:lpstr>
      <vt:lpstr>Arial</vt:lpstr>
      <vt:lpstr>office主题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立夏</dc:title>
  <dc:creator>第一PPT</dc:creator>
  <cp:keywords>www.1ppt.com</cp:keywords>
  <dc:description>www.1ppt.com</dc:description>
  <cp:lastModifiedBy>铭</cp:lastModifiedBy>
  <cp:revision>4</cp:revision>
  <dcterms:created xsi:type="dcterms:W3CDTF">2015-10-15T23:19:00Z</dcterms:created>
  <dcterms:modified xsi:type="dcterms:W3CDTF">2022-02-24T01:07:48Z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0C27462898A742428238103FFAD58EF1</vt:lpwstr>
  </property>
</Properties>
</file>