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99" r:id="rId3"/>
    <p:sldId id="257" r:id="rId4"/>
    <p:sldId id="260" r:id="rId5"/>
    <p:sldId id="264" r:id="rId6"/>
    <p:sldId id="270" r:id="rId7"/>
    <p:sldId id="275" r:id="rId8"/>
    <p:sldId id="271" r:id="rId9"/>
    <p:sldId id="261" r:id="rId10"/>
    <p:sldId id="272" r:id="rId11"/>
    <p:sldId id="278" r:id="rId12"/>
    <p:sldId id="279" r:id="rId13"/>
    <p:sldId id="280" r:id="rId14"/>
    <p:sldId id="281" r:id="rId15"/>
    <p:sldId id="262" r:id="rId16"/>
    <p:sldId id="273" r:id="rId17"/>
    <p:sldId id="293" r:id="rId18"/>
    <p:sldId id="294" r:id="rId19"/>
    <p:sldId id="263" r:id="rId20"/>
    <p:sldId id="274" r:id="rId21"/>
    <p:sldId id="295" r:id="rId22"/>
    <p:sldId id="296" r:id="rId23"/>
    <p:sldId id="30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" y="4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477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6291D-8040-407C-9E2E-11636D740A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944A9-EE2E-4F28-BFF0-E9629BA23F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F9609-60E3-4658-9372-AE70221E49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稻壳鸭鸭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A25A2-E831-4B57-880B-76F5B8743A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r="500"/>
          <a:stretch>
            <a:fillRect/>
          </a:stretch>
        </p:blipFill>
        <p:spPr>
          <a:xfrm>
            <a:off x="0" y="3426"/>
            <a:ext cx="12192000" cy="68545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1" r="583"/>
          <a:stretch>
            <a:fillRect/>
          </a:stretch>
        </p:blipFill>
        <p:spPr>
          <a:xfrm>
            <a:off x="0" y="3426"/>
            <a:ext cx="12192000" cy="6854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18" y="4302966"/>
            <a:ext cx="2013857" cy="20138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r="667"/>
          <a:stretch>
            <a:fillRect/>
          </a:stretch>
        </p:blipFill>
        <p:spPr>
          <a:xfrm>
            <a:off x="0" y="5136"/>
            <a:ext cx="12192000" cy="6852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18" y="4302966"/>
            <a:ext cx="2013857" cy="20138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1" r="583"/>
          <a:stretch>
            <a:fillRect/>
          </a:stretch>
        </p:blipFill>
        <p:spPr>
          <a:xfrm>
            <a:off x="0" y="3426"/>
            <a:ext cx="12192000" cy="685457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1.png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20.png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21.png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949581" y="851637"/>
            <a:ext cx="2292838" cy="558800"/>
            <a:chOff x="4949581" y="509776"/>
            <a:chExt cx="2292838" cy="558800"/>
          </a:xfrm>
        </p:grpSpPr>
        <p:sp>
          <p:nvSpPr>
            <p:cNvPr id="14" name="椭圆 13"/>
            <p:cNvSpPr/>
            <p:nvPr/>
          </p:nvSpPr>
          <p:spPr>
            <a:xfrm>
              <a:off x="4949581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主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527594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105607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教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683619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育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795827" y="1456914"/>
            <a:ext cx="660034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62700" algn="l"/>
              </a:tabLst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>
                  <a:outerShdw dist="63500" dir="2700000" algn="tl">
                    <a:prstClr val="white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世界步行日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17935"/>
              </a:solidFill>
              <a:effectLst>
                <a:outerShdw dist="63500" dir="2700000" algn="tl">
                  <a:prstClr val="white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 flipH="1">
            <a:off x="3432000" y="3028810"/>
            <a:ext cx="5328000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为健康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多走路 行走的力量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低碳出行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-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013" y="1868989"/>
            <a:ext cx="4630554" cy="463055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67263" y="1485014"/>
            <a:ext cx="5778658" cy="1062919"/>
            <a:chOff x="7523108" y="3331677"/>
            <a:chExt cx="2901702" cy="1062919"/>
          </a:xfrm>
        </p:grpSpPr>
        <p:sp>
          <p:nvSpPr>
            <p:cNvPr id="9" name="矩形 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增加心脏功能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46181" y="3694020"/>
              <a:ext cx="2778629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步行能增强心脏功能，使心脏慢而有力。定时坚持步行，会消除心脏缺血性症状或降低血压。使人体消除疲劳，精神愉快，缓解心慌心悸。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7263" y="2799193"/>
            <a:ext cx="5675910" cy="1062919"/>
            <a:chOff x="7523108" y="3331677"/>
            <a:chExt cx="2850108" cy="1062919"/>
          </a:xfrm>
        </p:grpSpPr>
        <p:sp>
          <p:nvSpPr>
            <p:cNvPr id="12" name="矩形 11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打通血管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46181" y="3694020"/>
              <a:ext cx="272703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医学讲，步行能增强血管弹性，减少血管破裂的可能性，步行能够增强全身弹性。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67263" y="4032513"/>
            <a:ext cx="5778656" cy="739754"/>
            <a:chOff x="7523108" y="3331677"/>
            <a:chExt cx="2901701" cy="739754"/>
          </a:xfrm>
        </p:grpSpPr>
        <p:sp>
          <p:nvSpPr>
            <p:cNvPr id="15" name="矩形 1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增强肌肉力量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46180" y="3694020"/>
              <a:ext cx="2778629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通过步行之后能增强了肌肉力量，强健腿足、筋骨，并能使关节灵活。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7263" y="5008459"/>
            <a:ext cx="5675910" cy="1062919"/>
            <a:chOff x="7523108" y="3331677"/>
            <a:chExt cx="2850108" cy="1062919"/>
          </a:xfrm>
        </p:grpSpPr>
        <p:sp>
          <p:nvSpPr>
            <p:cNvPr id="18" name="矩形 17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通畅血液循环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46180" y="3694020"/>
              <a:ext cx="2727036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人体血液不通畅是因为经络和脉络不通，容易得病，步行能够打通经络，增强人体血液循环和新陈代谢。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20" name="任意多边形: 形状 19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二、步行的好处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-图片 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5055" r="7778" b="4439"/>
          <a:stretch>
            <a:fillRect/>
          </a:stretch>
        </p:blipFill>
        <p:spPr>
          <a:xfrm>
            <a:off x="1120661" y="2143560"/>
            <a:ext cx="3706510" cy="4282440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5385377" y="1527464"/>
            <a:ext cx="2215574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05646" y="1582253"/>
            <a:ext cx="1795304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减少五脏疾病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1" name="PA-文本框 10"/>
          <p:cNvSpPr txBox="1"/>
          <p:nvPr>
            <p:custDataLst>
              <p:tags r:id="rId3"/>
            </p:custDataLst>
          </p:nvPr>
        </p:nvSpPr>
        <p:spPr>
          <a:xfrm>
            <a:off x="5385377" y="2099228"/>
            <a:ext cx="5533562" cy="10237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五脏六腑需要运动，如果不运动，自然就硬化而得病，因此，步行可以增强消化腺的分泌功能，促进胃肠有规律的蠕动，增加食欲，增强五脏六腑弹性的功能，很多疾病自然就治愈。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385377" y="3328479"/>
            <a:ext cx="1834573" cy="516975"/>
          </a:xfrm>
          <a:prstGeom prst="roundRect">
            <a:avLst>
              <a:gd name="adj" fmla="val 50000"/>
            </a:avLst>
          </a:prstGeom>
          <a:solidFill>
            <a:srgbClr val="54B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05646" y="3429000"/>
            <a:ext cx="1242854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治愈三高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4" name="PA-文本框 10"/>
          <p:cNvSpPr txBox="1"/>
          <p:nvPr>
            <p:custDataLst>
              <p:tags r:id="rId4"/>
            </p:custDataLst>
          </p:nvPr>
        </p:nvSpPr>
        <p:spPr>
          <a:xfrm>
            <a:off x="5385377" y="3900243"/>
            <a:ext cx="5533562" cy="7005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步行对于防治高血压、糖尿病、肥胖症等症都有良好的作用，可减少甘油三脂和胆固醇在动脉壁上的聚积，减少血糖转化成甘油三脂。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5385377" y="4823463"/>
            <a:ext cx="1834573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05646" y="4923984"/>
            <a:ext cx="1242854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精神快乐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20" name="PA-文本框 10"/>
          <p:cNvSpPr txBox="1"/>
          <p:nvPr>
            <p:custDataLst>
              <p:tags r:id="rId5"/>
            </p:custDataLst>
          </p:nvPr>
        </p:nvSpPr>
        <p:spPr>
          <a:xfrm>
            <a:off x="5385377" y="5395227"/>
            <a:ext cx="5533562" cy="7005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藏医学讲，定时坚持步行，会消除心脏缺血性症状或降低血压。使人体消除疲劳，精神愉快，缓解心慌心悸。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6" name="任意多边形: 形状 15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二、步行的好处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50000" y="150000"/>
                                      <p:to x="50000" y="50000"/>
                                    </p:animScale>
                                    <p:anim to="" calcmode="lin" valueType="num">
                                      <p:cBhvr>
                                        <p:cTn id="8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0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 from="-2700000" to="1200000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1600000" from="1200000" to="0">
                                      <p:cBhvr>
                                        <p:cTn id="14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filter="fade">
                                      <p:cBhvr>
                                        <p:cTn id="15" dur="2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3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989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2" grpId="0" animBg="1"/>
      <p:bldP spid="13" grpId="0"/>
      <p:bldP spid="14" grpId="0"/>
      <p:bldP spid="18" grpId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-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020" y="2185912"/>
            <a:ext cx="3787960" cy="424313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67262" y="1485014"/>
            <a:ext cx="4464828" cy="1386085"/>
            <a:chOff x="7523108" y="3331677"/>
            <a:chExt cx="2241974" cy="1386085"/>
          </a:xfrm>
        </p:grpSpPr>
        <p:sp>
          <p:nvSpPr>
            <p:cNvPr id="9" name="矩形 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体形美丽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46181" y="3694020"/>
              <a:ext cx="1351212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步行能排除体内的垃圾和血里的垃圾，减少人体腹部脂肪的积聚，保持人体的形体美。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72912" y="1485014"/>
            <a:ext cx="2935997" cy="1709250"/>
            <a:chOff x="7523108" y="3331677"/>
            <a:chExt cx="1474285" cy="1709250"/>
          </a:xfrm>
        </p:grpSpPr>
        <p:sp>
          <p:nvSpPr>
            <p:cNvPr id="12" name="矩形 11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减少心肌梗塞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46181" y="3694020"/>
              <a:ext cx="1351212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心肌梗塞主要是气血不通畅，血凝块堵塞血管而造成的，步行能减少血凝块的形成，减少心肌梗塞的可能性。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19688" y="4179358"/>
            <a:ext cx="4464828" cy="1709250"/>
            <a:chOff x="7523108" y="3331677"/>
            <a:chExt cx="2241974" cy="1709250"/>
          </a:xfrm>
        </p:grpSpPr>
        <p:sp>
          <p:nvSpPr>
            <p:cNvPr id="15" name="矩形 1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增强肾功能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46181" y="3694020"/>
              <a:ext cx="1351212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有的人工作或学习久坐而不能进行活动，坐的时间长了就会伤害肾并造成肾虚、肾炎、肾结石、肾功能退缩等肾脏疾病。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25339" y="4179358"/>
            <a:ext cx="2660236" cy="1709250"/>
            <a:chOff x="7523108" y="3331677"/>
            <a:chExt cx="1335814" cy="1709250"/>
          </a:xfrm>
        </p:grpSpPr>
        <p:sp>
          <p:nvSpPr>
            <p:cNvPr id="18" name="矩形 17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大脑清晰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46181" y="3694020"/>
              <a:ext cx="1212741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步行时接受户外新鲜空气，大脑思维活动变得清晰、灵活，可有效消除脑力疲劳，提高学习和工作效率。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20" name="任意多边形: 形状 19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二、步行的好处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50000" y="150000"/>
                                      <p:to x="50000" y="50000"/>
                                    </p:animScale>
                                    <p:anim to="" calcmode="lin" valueType="num">
                                      <p:cBhvr>
                                        <p:cTn id="8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0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 from="-2700000" to="1200000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1600000" from="1200000" to="0">
                                      <p:cBhvr>
                                        <p:cTn id="14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filter="fade">
                                      <p:cBhvr>
                                        <p:cTn id="15" dur="2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367" y="1640808"/>
            <a:ext cx="5081266" cy="280389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41022" y="1485014"/>
            <a:ext cx="4464828" cy="2355581"/>
            <a:chOff x="7523108" y="3331677"/>
            <a:chExt cx="2241974" cy="2355581"/>
          </a:xfrm>
        </p:grpSpPr>
        <p:sp>
          <p:nvSpPr>
            <p:cNvPr id="9" name="矩形 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增强视力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46181" y="3694020"/>
              <a:ext cx="916645" cy="19932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每周步行三次，每次一小时，连续坚持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个月者与不喜欢运动的人相比，前者反映敏锐，视觉与记忆力均占优势。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68051" y="1504603"/>
            <a:ext cx="2523639" cy="2032416"/>
            <a:chOff x="7523108" y="3331677"/>
            <a:chExt cx="1267223" cy="2032416"/>
          </a:xfrm>
        </p:grpSpPr>
        <p:sp>
          <p:nvSpPr>
            <p:cNvPr id="12" name="矩形 11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延年益寿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46181" y="3694020"/>
              <a:ext cx="1123707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生命在于运动的意思，步行是一种静中有动、动中有静的健身方式，可以缓解神经肌肉紧张，稳定情绪，这样寿命自然延长。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1535" y="4663006"/>
            <a:ext cx="4464828" cy="1386085"/>
            <a:chOff x="7523108" y="3331677"/>
            <a:chExt cx="2241974" cy="1386085"/>
          </a:xfrm>
        </p:grpSpPr>
        <p:sp>
          <p:nvSpPr>
            <p:cNvPr id="15" name="矩形 1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开发智慧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46181" y="3694020"/>
              <a:ext cx="179200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定时坚持步行，能排除血里的垃圾，消除疲劳，精神愉快，缓解心慌心悸，消除废气污染，对强健身体，灵性活泼，提高智慧。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4840" y="4663006"/>
            <a:ext cx="4709924" cy="1386085"/>
            <a:chOff x="7523108" y="3331677"/>
            <a:chExt cx="2365047" cy="1386085"/>
          </a:xfrm>
        </p:grpSpPr>
        <p:sp>
          <p:nvSpPr>
            <p:cNvPr id="18" name="矩形 17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保护环境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46181" y="3694020"/>
              <a:ext cx="2241974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绿色出行是对环境影响最小的出行方式。即节约能源、提高能效、减少污染、有益于健康、兼顾效率的出行能有效果的降低废气的排放。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20" name="任意多边形: 形状 19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二、步行的好处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"/>
          <p:cNvSpPr/>
          <p:nvPr/>
        </p:nvSpPr>
        <p:spPr>
          <a:xfrm>
            <a:off x="3324000" y="2623459"/>
            <a:ext cx="5544000" cy="100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步行的正确姿势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17935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62327" y="1312352"/>
            <a:ext cx="867346" cy="867346"/>
          </a:xfrm>
          <a:prstGeom prst="ellipse">
            <a:avLst/>
          </a:prstGeom>
          <a:solidFill>
            <a:srgbClr val="54B88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87506"/>
            <a:ext cx="5086350" cy="5086350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5318321" y="1444406"/>
            <a:ext cx="1415475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14181" y="1527011"/>
            <a:ext cx="823754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步频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0" name="PA-文本框 10"/>
          <p:cNvSpPr txBox="1"/>
          <p:nvPr>
            <p:custDataLst>
              <p:tags r:id="rId2"/>
            </p:custDataLst>
          </p:nvPr>
        </p:nvSpPr>
        <p:spPr>
          <a:xfrm>
            <a:off x="5318320" y="2016170"/>
            <a:ext cx="6025573" cy="10237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每分钟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100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步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走路速度太慢很难起到锻炼效果，太快又容易造成疼痛和损伤，老年人尤其如此。一般情况下，健走的步速以每分钟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步为宜，身体感觉是微微出汗、可以用正常节律说完整的句子但不能唱歌。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318321" y="3193542"/>
            <a:ext cx="1415475" cy="516975"/>
          </a:xfrm>
          <a:prstGeom prst="roundRect">
            <a:avLst>
              <a:gd name="adj" fmla="val 50000"/>
            </a:avLst>
          </a:prstGeom>
          <a:solidFill>
            <a:srgbClr val="54B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4181" y="3276147"/>
            <a:ext cx="823754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步数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3" name="PA-文本框 10"/>
          <p:cNvSpPr txBox="1"/>
          <p:nvPr>
            <p:custDataLst>
              <p:tags r:id="rId3"/>
            </p:custDataLst>
          </p:nvPr>
        </p:nvSpPr>
        <p:spPr>
          <a:xfrm>
            <a:off x="5318320" y="3765306"/>
            <a:ext cx="6025573" cy="10237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健步走推荐每天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1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小时，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按每分钟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步算，每天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6000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步是比较合适的。但也不要盲目追求步数，尤其是老年人或身体状态不好者。如果做不到抽出整块时间锻炼，也可分次完成，但每次最好连续走够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10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分钟以上。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5318321" y="4988991"/>
            <a:ext cx="1415475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4181" y="5071596"/>
            <a:ext cx="823754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时间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6" name="PA-文本框 10"/>
          <p:cNvSpPr txBox="1"/>
          <p:nvPr>
            <p:custDataLst>
              <p:tags r:id="rId4"/>
            </p:custDataLst>
          </p:nvPr>
        </p:nvSpPr>
        <p:spPr>
          <a:xfrm>
            <a:off x="5318320" y="5560755"/>
            <a:ext cx="6025573" cy="7005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傍晚四五点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最好选择在晚饭后锻炼，应在饭后半小时，并将锻炼结束时间控制在睡前两小时，如晚上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点睡觉，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点就要结束锻炼。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7" name="任意多边形: 形状 16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三、步行的正确姿势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21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699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6" r="18230" b="3611"/>
          <a:stretch>
            <a:fillRect/>
          </a:stretch>
        </p:blipFill>
        <p:spPr>
          <a:xfrm flipH="1">
            <a:off x="7543800" y="563460"/>
            <a:ext cx="4095750" cy="633744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248239" y="1396584"/>
            <a:ext cx="6124109" cy="1062919"/>
            <a:chOff x="7523108" y="3331677"/>
            <a:chExt cx="3075167" cy="1062919"/>
          </a:xfrm>
        </p:grpSpPr>
        <p:sp>
          <p:nvSpPr>
            <p:cNvPr id="9" name="矩形 8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站直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46180" y="3694020"/>
              <a:ext cx="295209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可以想象有一条绳子连接你的头发，把你往上提拉。这样可以让颈椎合理支撑头部的重量，舒缓颈部肌肉的压力，而且颈部线条也能更流畅。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48239" y="2547052"/>
            <a:ext cx="6124109" cy="739754"/>
            <a:chOff x="7523108" y="3331677"/>
            <a:chExt cx="3075167" cy="739754"/>
          </a:xfrm>
        </p:grpSpPr>
        <p:sp>
          <p:nvSpPr>
            <p:cNvPr id="12" name="矩形 11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收腹提臀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46180" y="3694020"/>
              <a:ext cx="2952095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双肩抬起从侧面看，你的耳朵、肩膀、髋关节、膝盖应该在一条直线上。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48239" y="3426239"/>
            <a:ext cx="6124109" cy="1062919"/>
            <a:chOff x="7523108" y="3331677"/>
            <a:chExt cx="3075167" cy="1062919"/>
          </a:xfrm>
        </p:grpSpPr>
        <p:sp>
          <p:nvSpPr>
            <p:cNvPr id="15" name="矩形 14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抬起下巴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46180" y="3694020"/>
              <a:ext cx="295209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眼睛平视前方走路过程中，脖子跟随身体自然向前移动，不要前后左右摆动，尤其不要“探着头”。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48239" y="4626412"/>
            <a:ext cx="6124109" cy="739754"/>
            <a:chOff x="7523108" y="3331677"/>
            <a:chExt cx="3075167" cy="739754"/>
          </a:xfrm>
        </p:grpSpPr>
        <p:sp>
          <p:nvSpPr>
            <p:cNvPr id="18" name="矩形 17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抬腿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46180" y="3694020"/>
              <a:ext cx="2952095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迈出脚从脚跟到脚尖“滚动”着落下，再抬另一只脚。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06632" y="5504664"/>
            <a:ext cx="6124109" cy="739754"/>
            <a:chOff x="7523108" y="3331677"/>
            <a:chExt cx="3075167" cy="739754"/>
          </a:xfrm>
        </p:grpSpPr>
        <p:sp>
          <p:nvSpPr>
            <p:cNvPr id="21" name="矩形 20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曲臂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46180" y="3694020"/>
              <a:ext cx="2952095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摆直臂摆容易使胳膊充血，引起不适。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23" name="任意多边形: 形状 22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三、步行的正确姿势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216" y="1395917"/>
            <a:ext cx="4935087" cy="4709053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610" y="1540322"/>
            <a:ext cx="835224" cy="902286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691" y="1534225"/>
            <a:ext cx="835224" cy="90838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925" y="3860800"/>
            <a:ext cx="835224" cy="908383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1998834" y="1668938"/>
            <a:ext cx="2523639" cy="2032416"/>
            <a:chOff x="7523108" y="3331677"/>
            <a:chExt cx="1267223" cy="2032416"/>
          </a:xfrm>
        </p:grpSpPr>
        <p:sp>
          <p:nvSpPr>
            <p:cNvPr id="11" name="矩形 10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357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646181" y="3694020"/>
              <a:ext cx="1123707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“三”是指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公里，时间在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30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分钟以上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;“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五”指每周运动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次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;“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七”指轻至中度运动，即运动至每分钟心率加年龄约等于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170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2915" y="1564708"/>
            <a:ext cx="2523639" cy="2032416"/>
            <a:chOff x="7523108" y="3331677"/>
            <a:chExt cx="1267223" cy="2032416"/>
          </a:xfrm>
        </p:grpSpPr>
        <p:sp>
          <p:nvSpPr>
            <p:cNvPr id="14" name="矩形 13"/>
            <p:cNvSpPr/>
            <p:nvPr/>
          </p:nvSpPr>
          <p:spPr>
            <a:xfrm>
              <a:off x="7523108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加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要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646181" y="3694020"/>
              <a:ext cx="1123707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“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加”即增加速度和动作，才能做到“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要”，即要喘气和要出汗。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3.“40/60"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快走应该至少每次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40-60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80254" y="3891383"/>
            <a:ext cx="2523639" cy="2032416"/>
            <a:chOff x="7523109" y="3331677"/>
            <a:chExt cx="1267223" cy="2032416"/>
          </a:xfrm>
        </p:grpSpPr>
        <p:sp>
          <p:nvSpPr>
            <p:cNvPr id="19" name="矩形 18"/>
            <p:cNvSpPr/>
            <p:nvPr/>
          </p:nvSpPr>
          <p:spPr>
            <a:xfrm>
              <a:off x="7523109" y="3331677"/>
              <a:ext cx="1267223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40/60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646181" y="3694020"/>
              <a:ext cx="1123707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快走应该至少每次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40-60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分钟。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[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提示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]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具体视每个人的情况而定，总原则是步行运动后各项感觉良好，没有不适症状。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21" name="任意多边形: 形状 20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三、步行的正确姿势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"/>
          <p:cNvSpPr/>
          <p:nvPr/>
        </p:nvSpPr>
        <p:spPr>
          <a:xfrm>
            <a:off x="3108000" y="2623459"/>
            <a:ext cx="5976000" cy="100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8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种科学走路方法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17935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62327" y="1312352"/>
            <a:ext cx="867346" cy="867346"/>
          </a:xfrm>
          <a:prstGeom prst="ellipse">
            <a:avLst/>
          </a:prstGeom>
          <a:solidFill>
            <a:srgbClr val="54B88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-图片 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5" r="12505"/>
          <a:stretch>
            <a:fillRect/>
          </a:stretch>
        </p:blipFill>
        <p:spPr>
          <a:xfrm>
            <a:off x="7873466" y="1726813"/>
            <a:ext cx="3474441" cy="4698409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1123829" y="1489364"/>
            <a:ext cx="2248022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9688" y="1571969"/>
            <a:ext cx="1647362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走一字步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1" name="PA-文本框 10"/>
          <p:cNvSpPr txBox="1"/>
          <p:nvPr>
            <p:custDataLst>
              <p:tags r:id="rId3"/>
            </p:custDataLst>
          </p:nvPr>
        </p:nvSpPr>
        <p:spPr>
          <a:xfrm>
            <a:off x="1282045" y="1987842"/>
            <a:ext cx="5690255" cy="10278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功效：增加腰部力量，刺激肠胃蠕动，防治便秘。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方法：左右脚轮番踩在两脚之间中线的位置，左右脚掌着地的同时，分别向左右两侧扭胯。运动量不用太大，走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米就够了。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123829" y="3047691"/>
            <a:ext cx="2248022" cy="516975"/>
          </a:xfrm>
          <a:prstGeom prst="roundRect">
            <a:avLst>
              <a:gd name="adj" fmla="val 50000"/>
            </a:avLst>
          </a:prstGeom>
          <a:solidFill>
            <a:srgbClr val="54B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19688" y="3130296"/>
            <a:ext cx="1647362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倒着走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4" name="PA-文本框 10"/>
          <p:cNvSpPr txBox="1"/>
          <p:nvPr>
            <p:custDataLst>
              <p:tags r:id="rId4"/>
            </p:custDataLst>
          </p:nvPr>
        </p:nvSpPr>
        <p:spPr>
          <a:xfrm>
            <a:off x="1282045" y="3562096"/>
            <a:ext cx="6433205" cy="10278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功效：锻炼腰部和背部肌肉，缓解腰背酸痛。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方法：尽量选择平整的路面，周围人比较少的环境，可以正走和倒走结合，每天走半个小时。老人尽量不要倒走。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123829" y="4723558"/>
            <a:ext cx="2248022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19688" y="4806163"/>
            <a:ext cx="1647362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边拍边走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7" name="PA-文本框 10"/>
          <p:cNvSpPr txBox="1"/>
          <p:nvPr>
            <p:custDataLst>
              <p:tags r:id="rId5"/>
            </p:custDataLst>
          </p:nvPr>
        </p:nvSpPr>
        <p:spPr>
          <a:xfrm>
            <a:off x="1282045" y="5237963"/>
            <a:ext cx="6433205" cy="10237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功效：锻炼肺部，有助于呼吸通畅。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方法：两手半握，虎口张开成弧形。左脚向前迈步的同时，双手向身体两侧打开，在左脚落地的同时，右手轻轻拍打左胸，左手则向右侧后腰处拍打。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任意多边形: 形状 17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种科学走路方法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909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189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4874366" y="213287"/>
            <a:ext cx="2443268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目 录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17935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74366" y="877975"/>
            <a:ext cx="2443268" cy="5232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Contents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3" name="文本框"/>
          <p:cNvSpPr/>
          <p:nvPr/>
        </p:nvSpPr>
        <p:spPr>
          <a:xfrm>
            <a:off x="2661006" y="1904833"/>
            <a:ext cx="44648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节日介绍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4" name="文本框"/>
          <p:cNvSpPr/>
          <p:nvPr/>
        </p:nvSpPr>
        <p:spPr>
          <a:xfrm>
            <a:off x="2661006" y="3023319"/>
            <a:ext cx="44648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步行的好处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5" name="文本框"/>
          <p:cNvSpPr/>
          <p:nvPr/>
        </p:nvSpPr>
        <p:spPr>
          <a:xfrm>
            <a:off x="6600621" y="1904833"/>
            <a:ext cx="44648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步行的正确姿势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6" name="文本框"/>
          <p:cNvSpPr/>
          <p:nvPr/>
        </p:nvSpPr>
        <p:spPr>
          <a:xfrm>
            <a:off x="6600621" y="3023319"/>
            <a:ext cx="44648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8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种科学走路方法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959512" y="1887897"/>
            <a:ext cx="630107" cy="630107"/>
          </a:xfrm>
          <a:prstGeom prst="ellipse">
            <a:avLst/>
          </a:prstGeom>
          <a:solidFill>
            <a:srgbClr val="F179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988568" y="1887897"/>
            <a:ext cx="630107" cy="630107"/>
          </a:xfrm>
          <a:prstGeom prst="ellipse">
            <a:avLst/>
          </a:prstGeom>
          <a:solidFill>
            <a:srgbClr val="54B88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959512" y="2996875"/>
            <a:ext cx="630107" cy="630107"/>
          </a:xfrm>
          <a:prstGeom prst="ellipse">
            <a:avLst/>
          </a:prstGeom>
          <a:solidFill>
            <a:srgbClr val="54B88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988568" y="2996875"/>
            <a:ext cx="630107" cy="630107"/>
          </a:xfrm>
          <a:prstGeom prst="ellipse">
            <a:avLst/>
          </a:prstGeom>
          <a:solidFill>
            <a:srgbClr val="F179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-图片 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9" t="11828" r="29556" b="7294"/>
          <a:stretch>
            <a:fillRect/>
          </a:stretch>
        </p:blipFill>
        <p:spPr>
          <a:xfrm>
            <a:off x="924475" y="2133599"/>
            <a:ext cx="2301785" cy="4411869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5228663" y="1503011"/>
            <a:ext cx="2248022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4522" y="1585616"/>
            <a:ext cx="1647362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扭着走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0" name="PA-文本框 10"/>
          <p:cNvSpPr txBox="1"/>
          <p:nvPr>
            <p:custDataLst>
              <p:tags r:id="rId3"/>
            </p:custDataLst>
          </p:nvPr>
        </p:nvSpPr>
        <p:spPr>
          <a:xfrm>
            <a:off x="3695315" y="2001489"/>
            <a:ext cx="7381820" cy="10237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功效：防止便秘，减少直肠癌的高发。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方法：左右脚轮番踩在两脚之间中线的位置，左右脚掌着地的同时，分别向左右两侧扭胯。运动量不用太大，走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米就够了。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228663" y="3116202"/>
            <a:ext cx="2248022" cy="516975"/>
          </a:xfrm>
          <a:prstGeom prst="roundRect">
            <a:avLst>
              <a:gd name="adj" fmla="val 50000"/>
            </a:avLst>
          </a:prstGeom>
          <a:solidFill>
            <a:srgbClr val="54B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24522" y="3198807"/>
            <a:ext cx="1647362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甩手大步走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3" name="PA-文本框 10"/>
          <p:cNvSpPr txBox="1"/>
          <p:nvPr>
            <p:custDataLst>
              <p:tags r:id="rId4"/>
            </p:custDataLst>
          </p:nvPr>
        </p:nvSpPr>
        <p:spPr>
          <a:xfrm>
            <a:off x="3695315" y="3630607"/>
            <a:ext cx="8124770" cy="10237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功效：让腰背部肌肉得到舒张。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方法：行走时要注意上身挺直，下巴前伸，高抬头，两肩向后舒展，迈步大小以两臂伸直的距离为宜，同时前后甩臂，一般以每分钟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80- -90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步 为宜。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5228663" y="4664053"/>
            <a:ext cx="2248022" cy="516975"/>
          </a:xfrm>
          <a:prstGeom prst="roundRect">
            <a:avLst>
              <a:gd name="adj" fmla="val 50000"/>
            </a:avLst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24522" y="4746658"/>
            <a:ext cx="1647362" cy="35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走走跑跑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16" name="PA-文本框 10"/>
          <p:cNvSpPr txBox="1"/>
          <p:nvPr>
            <p:custDataLst>
              <p:tags r:id="rId5"/>
            </p:custDataLst>
          </p:nvPr>
        </p:nvSpPr>
        <p:spPr>
          <a:xfrm>
            <a:off x="3695315" y="5178458"/>
            <a:ext cx="8124770" cy="10237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457200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功效：锻炼肺部，有助于呼吸通畅。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方法：先快跑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秒，然后走路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秒，这样交替运动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分钟。也可快跑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秒，然后快走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分钟，这样交替进行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分钟。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任意多边形: 形状 17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种科学走路方法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59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819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6"/>
          <p:cNvSpPr/>
          <p:nvPr/>
        </p:nvSpPr>
        <p:spPr>
          <a:xfrm>
            <a:off x="2136396" y="1906544"/>
            <a:ext cx="2646582" cy="2646582"/>
          </a:xfrm>
          <a:prstGeom prst="ellipse">
            <a:avLst/>
          </a:prstGeom>
          <a:noFill/>
          <a:ln w="19050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Oval 7"/>
          <p:cNvSpPr/>
          <p:nvPr/>
        </p:nvSpPr>
        <p:spPr>
          <a:xfrm>
            <a:off x="4946422" y="1724582"/>
            <a:ext cx="2652219" cy="2652219"/>
          </a:xfrm>
          <a:prstGeom prst="ellipse">
            <a:avLst/>
          </a:prstGeom>
          <a:blipFill dpi="0" rotWithShape="1">
            <a:blip r:embed="rId1"/>
            <a:srcRect/>
            <a:tile tx="0" ty="0" sx="60000" sy="60000" flip="none" algn="ctr"/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Oval 8"/>
          <p:cNvSpPr/>
          <p:nvPr/>
        </p:nvSpPr>
        <p:spPr>
          <a:xfrm>
            <a:off x="3880770" y="4096384"/>
            <a:ext cx="1901951" cy="1901951"/>
          </a:xfrm>
          <a:prstGeom prst="ellipse">
            <a:avLst/>
          </a:prstGeom>
          <a:noFill/>
          <a:ln w="19050">
            <a:solidFill>
              <a:schemeClr val="bg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Oval 14"/>
          <p:cNvSpPr/>
          <p:nvPr/>
        </p:nvSpPr>
        <p:spPr>
          <a:xfrm>
            <a:off x="7708141" y="1644875"/>
            <a:ext cx="2646582" cy="2646582"/>
          </a:xfrm>
          <a:prstGeom prst="ellipse">
            <a:avLst/>
          </a:prstGeom>
          <a:solidFill>
            <a:srgbClr val="54B88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Oval 16"/>
          <p:cNvSpPr/>
          <p:nvPr/>
        </p:nvSpPr>
        <p:spPr>
          <a:xfrm>
            <a:off x="4081422" y="4287669"/>
            <a:ext cx="1502486" cy="1502486"/>
          </a:xfrm>
          <a:prstGeom prst="ellipse">
            <a:avLst/>
          </a:prstGeom>
          <a:blipFill dpi="0" rotWithShape="1">
            <a:blip r:embed="rId2"/>
            <a:srcRect/>
            <a:tile tx="635000" ty="0" sx="100000" sy="100000" flip="none" algn="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Oval 18"/>
          <p:cNvSpPr/>
          <p:nvPr/>
        </p:nvSpPr>
        <p:spPr>
          <a:xfrm>
            <a:off x="2294893" y="2071595"/>
            <a:ext cx="2305206" cy="2305206"/>
          </a:xfrm>
          <a:prstGeom prst="ellipse">
            <a:avLst/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2581299" y="2240518"/>
            <a:ext cx="175677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正步走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TextBox 29"/>
          <p:cNvSpPr txBox="1"/>
          <p:nvPr/>
        </p:nvSpPr>
        <p:spPr>
          <a:xfrm>
            <a:off x="8152077" y="1885452"/>
            <a:ext cx="174503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踮脚走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TextBox 30"/>
          <p:cNvSpPr txBox="1"/>
          <p:nvPr/>
        </p:nvSpPr>
        <p:spPr>
          <a:xfrm>
            <a:off x="7878504" y="2251000"/>
            <a:ext cx="2305855" cy="16098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 Medium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功效：缓解肾气衰退所表现出的双腿乏力等。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方法：前脚掌内侧、大脚趾起支撑作用。每天踮起脚走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分钟左右，中间可以走走停停。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35"/>
          <p:cNvSpPr/>
          <p:nvPr/>
        </p:nvSpPr>
        <p:spPr>
          <a:xfrm>
            <a:off x="6557154" y="4766944"/>
            <a:ext cx="633068" cy="633068"/>
          </a:xfrm>
          <a:prstGeom prst="ellipse">
            <a:avLst/>
          </a:prstGeom>
          <a:solidFill>
            <a:srgbClr val="54B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Oval 38"/>
          <p:cNvSpPr/>
          <p:nvPr/>
        </p:nvSpPr>
        <p:spPr>
          <a:xfrm>
            <a:off x="4739848" y="2109222"/>
            <a:ext cx="469850" cy="469850"/>
          </a:xfrm>
          <a:prstGeom prst="ellipse">
            <a:avLst/>
          </a:prstGeom>
          <a:gradFill>
            <a:gsLst>
              <a:gs pos="12000">
                <a:srgbClr val="89D0F7"/>
              </a:gs>
              <a:gs pos="92000">
                <a:srgbClr val="65A2E4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432322" y="2516461"/>
            <a:ext cx="2054727" cy="16098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aleway Medium" charset="0"/>
              </a:rPr>
              <a:t>功效：锻炼的同时拥有优美走姿。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Raleway Medium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aleway Medium" charset="0"/>
              </a:rPr>
              <a:t>方法：全脚掌着地，抬头挺胸，目视前方，持续到身体有出汗的感觉即可。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Raleway Medium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875361" y="4844750"/>
            <a:ext cx="630107" cy="630107"/>
          </a:xfrm>
          <a:prstGeom prst="ellipse">
            <a:avLst/>
          </a:prstGeom>
          <a:solidFill>
            <a:srgbClr val="F17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任意多边形: 形状 31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种科学走路方法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 animBg="1"/>
      <p:bldP spid="27" grpId="0" animBg="1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499"/>
            <a:ext cx="2102297" cy="99250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949581" y="851637"/>
            <a:ext cx="2292838" cy="558800"/>
            <a:chOff x="4949581" y="509776"/>
            <a:chExt cx="2292838" cy="558800"/>
          </a:xfrm>
        </p:grpSpPr>
        <p:sp>
          <p:nvSpPr>
            <p:cNvPr id="26" name="椭圆 25"/>
            <p:cNvSpPr/>
            <p:nvPr/>
          </p:nvSpPr>
          <p:spPr>
            <a:xfrm>
              <a:off x="4949581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主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527594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105607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教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683619" y="509776"/>
              <a:ext cx="558800" cy="558800"/>
            </a:xfrm>
            <a:prstGeom prst="ellipse">
              <a:avLst/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育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33" name="任意多边形: 形状 32"/>
          <p:cNvSpPr/>
          <p:nvPr/>
        </p:nvSpPr>
        <p:spPr>
          <a:xfrm flipH="1">
            <a:off x="3432000" y="3028810"/>
            <a:ext cx="5328000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为健康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多走路 行走的力量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低碳出行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5827" y="1557904"/>
            <a:ext cx="66003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62700" algn="l"/>
              </a:tabLst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>
                  <a:outerShdw dist="63500" dir="2700000" algn="tl">
                    <a:prstClr val="white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感谢您的聆听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17935"/>
              </a:solidFill>
              <a:effectLst>
                <a:outerShdw dist="63500" dir="2700000" algn="tl">
                  <a:prstClr val="white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"/>
          <p:cNvSpPr/>
          <p:nvPr/>
        </p:nvSpPr>
        <p:spPr>
          <a:xfrm>
            <a:off x="4478655" y="2623185"/>
            <a:ext cx="365379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节日介绍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17935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62327" y="1312352"/>
            <a:ext cx="867346" cy="867346"/>
          </a:xfrm>
          <a:prstGeom prst="ellipse">
            <a:avLst/>
          </a:prstGeom>
          <a:solidFill>
            <a:srgbClr val="54B88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938231" y="1804468"/>
            <a:ext cx="4760482" cy="1895519"/>
            <a:chOff x="6246240" y="4278559"/>
            <a:chExt cx="4760482" cy="1895519"/>
          </a:xfrm>
        </p:grpSpPr>
        <p:sp>
          <p:nvSpPr>
            <p:cNvPr id="15" name="矩形 14"/>
            <p:cNvSpPr/>
            <p:nvPr/>
          </p:nvSpPr>
          <p:spPr>
            <a:xfrm>
              <a:off x="6897413" y="4278559"/>
              <a:ext cx="4109309" cy="189551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“世界行走日”是由国际大众健身体育协会（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TAFISA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）于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1992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年倡议发起，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TAFISA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于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1992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年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6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月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7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日在里约热内卢召开的全球首脑峰会上，启动了第一次世界行走日，从此以后，此活动便迅速推广开。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246240" y="4309682"/>
              <a:ext cx="531180" cy="531180"/>
              <a:chOff x="5905500" y="3370407"/>
              <a:chExt cx="449118" cy="44911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905500" y="3370407"/>
                <a:ext cx="449118" cy="449118"/>
              </a:xfrm>
              <a:prstGeom prst="ellipse">
                <a:avLst/>
              </a:prstGeom>
              <a:solidFill>
                <a:srgbClr val="F179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椭圆 20"/>
              <p:cNvSpPr/>
              <p:nvPr/>
            </p:nvSpPr>
            <p:spPr>
              <a:xfrm>
                <a:off x="6006955" y="3474974"/>
                <a:ext cx="246208" cy="239982"/>
              </a:xfrm>
              <a:custGeom>
                <a:avLst/>
                <a:gdLst>
                  <a:gd name="T0" fmla="*/ 472622 w 604011"/>
                  <a:gd name="T1" fmla="*/ 472622 w 604011"/>
                  <a:gd name="T2" fmla="*/ 472622 w 604011"/>
                  <a:gd name="T3" fmla="*/ 472622 w 604011"/>
                  <a:gd name="T4" fmla="*/ 472622 w 604011"/>
                  <a:gd name="T5" fmla="*/ 472622 w 604011"/>
                  <a:gd name="T6" fmla="*/ 472622 w 604011"/>
                  <a:gd name="T7" fmla="*/ 472622 w 604011"/>
                  <a:gd name="T8" fmla="*/ 472622 w 604011"/>
                  <a:gd name="T9" fmla="*/ 472622 w 604011"/>
                  <a:gd name="T10" fmla="*/ 472622 w 604011"/>
                  <a:gd name="T11" fmla="*/ 472622 w 604011"/>
                  <a:gd name="T12" fmla="*/ 472622 w 604011"/>
                  <a:gd name="T13" fmla="*/ 472622 w 604011"/>
                  <a:gd name="T14" fmla="*/ 472622 w 604011"/>
                  <a:gd name="T15" fmla="*/ 472622 w 604011"/>
                  <a:gd name="T16" fmla="*/ 472622 w 604011"/>
                  <a:gd name="T17" fmla="*/ 472622 w 604011"/>
                  <a:gd name="T18" fmla="*/ 472622 w 604011"/>
                  <a:gd name="T19" fmla="*/ 472622 w 604011"/>
                  <a:gd name="T20" fmla="*/ 472622 w 604011"/>
                  <a:gd name="T21" fmla="*/ 472622 w 604011"/>
                  <a:gd name="T22" fmla="*/ 472622 w 604011"/>
                  <a:gd name="T23" fmla="*/ 472622 w 604011"/>
                  <a:gd name="T24" fmla="*/ 472622 w 604011"/>
                  <a:gd name="T25" fmla="*/ 472622 w 604011"/>
                  <a:gd name="T26" fmla="*/ 472622 w 604011"/>
                  <a:gd name="T27" fmla="*/ 472622 w 604011"/>
                  <a:gd name="T28" fmla="*/ 472622 w 604011"/>
                  <a:gd name="T29" fmla="*/ 472622 w 604011"/>
                  <a:gd name="T30" fmla="*/ 472622 w 604011"/>
                  <a:gd name="T31" fmla="*/ 472622 w 604011"/>
                  <a:gd name="T32" fmla="*/ 472622 w 604011"/>
                  <a:gd name="T33" fmla="*/ 472622 w 604011"/>
                  <a:gd name="T34" fmla="*/ 472622 w 604011"/>
                  <a:gd name="T35" fmla="*/ 472622 w 604011"/>
                  <a:gd name="T36" fmla="*/ 472622 w 604011"/>
                  <a:gd name="T37" fmla="*/ 472622 w 604011"/>
                  <a:gd name="T38" fmla="*/ 472622 w 604011"/>
                  <a:gd name="T39" fmla="*/ 472622 w 604011"/>
                  <a:gd name="T40" fmla="*/ 472622 w 604011"/>
                  <a:gd name="T41" fmla="*/ 472622 w 604011"/>
                  <a:gd name="T42" fmla="*/ 472622 w 604011"/>
                  <a:gd name="T43" fmla="*/ 472622 w 604011"/>
                  <a:gd name="T44" fmla="*/ 472622 w 604011"/>
                  <a:gd name="T45" fmla="*/ 472622 w 604011"/>
                  <a:gd name="T46" fmla="*/ 472622 w 604011"/>
                  <a:gd name="T47" fmla="*/ 472622 w 604011"/>
                  <a:gd name="T48" fmla="*/ 472622 w 604011"/>
                  <a:gd name="T49" fmla="*/ 472622 w 604011"/>
                  <a:gd name="T50" fmla="*/ 472622 w 604011"/>
                  <a:gd name="T51" fmla="*/ 472622 w 604011"/>
                  <a:gd name="T52" fmla="*/ 472622 w 604011"/>
                  <a:gd name="T53" fmla="*/ 472622 w 604011"/>
                  <a:gd name="T54" fmla="*/ 472622 w 604011"/>
                  <a:gd name="T55" fmla="*/ 472622 w 604011"/>
                  <a:gd name="T56" fmla="*/ 472622 w 604011"/>
                  <a:gd name="T57" fmla="*/ 472622 w 604011"/>
                  <a:gd name="T58" fmla="*/ 472622 w 604011"/>
                  <a:gd name="T59" fmla="*/ 472622 w 604011"/>
                  <a:gd name="T60" fmla="*/ 472622 w 604011"/>
                  <a:gd name="T61" fmla="*/ 472622 w 604011"/>
                  <a:gd name="T62" fmla="*/ 472622 w 604011"/>
                  <a:gd name="T63" fmla="*/ 472622 w 604011"/>
                  <a:gd name="T64" fmla="*/ 472622 w 604011"/>
                  <a:gd name="T65" fmla="*/ 472622 w 604011"/>
                  <a:gd name="T66" fmla="*/ 472622 w 604011"/>
                  <a:gd name="T67" fmla="*/ 472622 w 604011"/>
                  <a:gd name="T68" fmla="*/ 472622 w 604011"/>
                  <a:gd name="T69" fmla="*/ 472622 w 604011"/>
                  <a:gd name="T70" fmla="*/ 472622 w 604011"/>
                  <a:gd name="T71" fmla="*/ 472622 w 604011"/>
                  <a:gd name="T72" fmla="*/ 472622 w 604011"/>
                  <a:gd name="T73" fmla="*/ 472622 w 604011"/>
                  <a:gd name="T74" fmla="*/ 472622 w 604011"/>
                  <a:gd name="T75" fmla="*/ 472622 w 604011"/>
                  <a:gd name="T76" fmla="*/ 472622 w 604011"/>
                  <a:gd name="T77" fmla="*/ 472622 w 604011"/>
                  <a:gd name="T78" fmla="*/ 472622 w 604011"/>
                  <a:gd name="T79" fmla="*/ 472622 w 604011"/>
                  <a:gd name="T80" fmla="*/ 472622 w 604011"/>
                  <a:gd name="T81" fmla="*/ 472622 w 604011"/>
                  <a:gd name="T82" fmla="*/ 472622 w 604011"/>
                  <a:gd name="T83" fmla="*/ 472622 w 604011"/>
                  <a:gd name="T84" fmla="*/ 472622 w 604011"/>
                  <a:gd name="T85" fmla="*/ 472622 w 604011"/>
                  <a:gd name="T86" fmla="*/ 472622 w 604011"/>
                  <a:gd name="T87" fmla="*/ 472622 w 604011"/>
                  <a:gd name="T88" fmla="*/ 472622 w 604011"/>
                  <a:gd name="T89" fmla="*/ 472622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8" h="408">
                    <a:moveTo>
                      <a:pt x="246" y="243"/>
                    </a:moveTo>
                    <a:lnTo>
                      <a:pt x="362" y="127"/>
                    </a:lnTo>
                    <a:lnTo>
                      <a:pt x="418" y="183"/>
                    </a:lnTo>
                    <a:lnTo>
                      <a:pt x="302" y="299"/>
                    </a:lnTo>
                    <a:lnTo>
                      <a:pt x="246" y="243"/>
                    </a:lnTo>
                    <a:close/>
                    <a:moveTo>
                      <a:pt x="235" y="283"/>
                    </a:moveTo>
                    <a:lnTo>
                      <a:pt x="227" y="318"/>
                    </a:lnTo>
                    <a:lnTo>
                      <a:pt x="261" y="309"/>
                    </a:lnTo>
                    <a:lnTo>
                      <a:pt x="235" y="283"/>
                    </a:lnTo>
                    <a:close/>
                    <a:moveTo>
                      <a:pt x="304" y="316"/>
                    </a:moveTo>
                    <a:lnTo>
                      <a:pt x="330" y="290"/>
                    </a:lnTo>
                    <a:lnTo>
                      <a:pt x="330" y="408"/>
                    </a:lnTo>
                    <a:lnTo>
                      <a:pt x="0" y="408"/>
                    </a:lnTo>
                    <a:lnTo>
                      <a:pt x="0" y="112"/>
                    </a:lnTo>
                    <a:lnTo>
                      <a:pt x="106" y="0"/>
                    </a:lnTo>
                    <a:lnTo>
                      <a:pt x="330" y="0"/>
                    </a:lnTo>
                    <a:lnTo>
                      <a:pt x="330" y="140"/>
                    </a:lnTo>
                    <a:lnTo>
                      <a:pt x="304" y="165"/>
                    </a:lnTo>
                    <a:lnTo>
                      <a:pt x="304" y="26"/>
                    </a:lnTo>
                    <a:lnTo>
                      <a:pt x="122" y="26"/>
                    </a:lnTo>
                    <a:lnTo>
                      <a:pt x="122" y="122"/>
                    </a:lnTo>
                    <a:lnTo>
                      <a:pt x="25" y="122"/>
                    </a:lnTo>
                    <a:lnTo>
                      <a:pt x="25" y="382"/>
                    </a:lnTo>
                    <a:lnTo>
                      <a:pt x="304" y="382"/>
                    </a:lnTo>
                    <a:lnTo>
                      <a:pt x="304" y="316"/>
                    </a:lnTo>
                    <a:close/>
                    <a:moveTo>
                      <a:pt x="49" y="96"/>
                    </a:moveTo>
                    <a:lnTo>
                      <a:pt x="96" y="96"/>
                    </a:lnTo>
                    <a:lnTo>
                      <a:pt x="96" y="47"/>
                    </a:lnTo>
                    <a:lnTo>
                      <a:pt x="49" y="96"/>
                    </a:lnTo>
                    <a:close/>
                    <a:moveTo>
                      <a:pt x="272" y="197"/>
                    </a:moveTo>
                    <a:lnTo>
                      <a:pt x="272" y="194"/>
                    </a:lnTo>
                    <a:lnTo>
                      <a:pt x="56" y="194"/>
                    </a:lnTo>
                    <a:lnTo>
                      <a:pt x="56" y="222"/>
                    </a:lnTo>
                    <a:lnTo>
                      <a:pt x="247" y="222"/>
                    </a:lnTo>
                    <a:lnTo>
                      <a:pt x="272" y="197"/>
                    </a:lnTo>
                    <a:close/>
                    <a:moveTo>
                      <a:pt x="230" y="250"/>
                    </a:moveTo>
                    <a:lnTo>
                      <a:pt x="56" y="250"/>
                    </a:lnTo>
                    <a:lnTo>
                      <a:pt x="56" y="279"/>
                    </a:lnTo>
                    <a:lnTo>
                      <a:pt x="222" y="279"/>
                    </a:lnTo>
                    <a:lnTo>
                      <a:pt x="230" y="250"/>
                    </a:lnTo>
                    <a:close/>
                    <a:moveTo>
                      <a:pt x="56" y="338"/>
                    </a:moveTo>
                    <a:lnTo>
                      <a:pt x="208" y="338"/>
                    </a:lnTo>
                    <a:lnTo>
                      <a:pt x="215" y="310"/>
                    </a:lnTo>
                    <a:lnTo>
                      <a:pt x="56" y="310"/>
                    </a:lnTo>
                    <a:lnTo>
                      <a:pt x="56" y="3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938231" y="4224369"/>
            <a:ext cx="4737918" cy="1644461"/>
            <a:chOff x="5913863" y="2884121"/>
            <a:chExt cx="4737918" cy="1644461"/>
          </a:xfrm>
        </p:grpSpPr>
        <p:sp>
          <p:nvSpPr>
            <p:cNvPr id="18" name="矩形: 圆角 17"/>
            <p:cNvSpPr/>
            <p:nvPr/>
          </p:nvSpPr>
          <p:spPr>
            <a:xfrm>
              <a:off x="5913863" y="2884121"/>
              <a:ext cx="4737918" cy="1606134"/>
            </a:xfrm>
            <a:prstGeom prst="roundRect">
              <a:avLst>
                <a:gd name="adj" fmla="val 10338"/>
              </a:avLst>
            </a:prstGeom>
            <a:solidFill>
              <a:srgbClr val="54B888"/>
            </a:solidFill>
            <a:ln>
              <a:noFill/>
            </a:ln>
            <a:effectLst>
              <a:outerShdw blurRad="1143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58215" y="2906984"/>
              <a:ext cx="3722949" cy="16215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在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2005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年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10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月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日的世界行走日上，已经有超过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72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个国家的成员参加，世界行走日活动也得到了世界卫生组织的大力支持，并且与世卫组织每年开展的为健康而运动的项目相结合开展，每年有数百万参与者，已经成为了当今世界最有影响力的运动之一。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49988" y="3485772"/>
              <a:ext cx="531180" cy="531182"/>
              <a:chOff x="5824117" y="3668808"/>
              <a:chExt cx="449118" cy="44911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824117" y="3668808"/>
                <a:ext cx="449118" cy="4491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endParaRPr>
              </a:p>
            </p:txBody>
          </p:sp>
          <p:sp>
            <p:nvSpPr>
              <p:cNvPr id="22" name="椭圆 13"/>
              <p:cNvSpPr/>
              <p:nvPr/>
            </p:nvSpPr>
            <p:spPr>
              <a:xfrm>
                <a:off x="5948174" y="3756700"/>
                <a:ext cx="201005" cy="24620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89966" h="600149">
                    <a:moveTo>
                      <a:pt x="373724" y="326195"/>
                    </a:moveTo>
                    <a:cubicBezTo>
                      <a:pt x="399548" y="326195"/>
                      <a:pt x="420208" y="346818"/>
                      <a:pt x="420208" y="371951"/>
                    </a:cubicBezTo>
                    <a:lnTo>
                      <a:pt x="420208" y="482796"/>
                    </a:lnTo>
                    <a:cubicBezTo>
                      <a:pt x="420208" y="494397"/>
                      <a:pt x="410524" y="504063"/>
                      <a:pt x="398257" y="504063"/>
                    </a:cubicBezTo>
                    <a:cubicBezTo>
                      <a:pt x="386636" y="504063"/>
                      <a:pt x="376952" y="494397"/>
                      <a:pt x="376952" y="482796"/>
                    </a:cubicBezTo>
                    <a:lnTo>
                      <a:pt x="376952" y="371951"/>
                    </a:lnTo>
                    <a:cubicBezTo>
                      <a:pt x="376952" y="370662"/>
                      <a:pt x="375661" y="369373"/>
                      <a:pt x="373724" y="369373"/>
                    </a:cubicBezTo>
                    <a:cubicBezTo>
                      <a:pt x="362103" y="369373"/>
                      <a:pt x="352419" y="359707"/>
                      <a:pt x="352419" y="348107"/>
                    </a:cubicBezTo>
                    <a:cubicBezTo>
                      <a:pt x="352419" y="335862"/>
                      <a:pt x="362103" y="326195"/>
                      <a:pt x="373724" y="326195"/>
                    </a:cubicBezTo>
                    <a:close/>
                    <a:moveTo>
                      <a:pt x="92312" y="299752"/>
                    </a:moveTo>
                    <a:cubicBezTo>
                      <a:pt x="69718" y="299752"/>
                      <a:pt x="50352" y="317157"/>
                      <a:pt x="50352" y="337785"/>
                    </a:cubicBezTo>
                    <a:lnTo>
                      <a:pt x="50352" y="516348"/>
                    </a:lnTo>
                    <a:cubicBezTo>
                      <a:pt x="50352" y="537620"/>
                      <a:pt x="69718" y="554381"/>
                      <a:pt x="92312" y="554381"/>
                    </a:cubicBezTo>
                    <a:lnTo>
                      <a:pt x="397008" y="554381"/>
                    </a:lnTo>
                    <a:cubicBezTo>
                      <a:pt x="420248" y="554381"/>
                      <a:pt x="438968" y="537620"/>
                      <a:pt x="438968" y="516348"/>
                    </a:cubicBezTo>
                    <a:lnTo>
                      <a:pt x="438968" y="337785"/>
                    </a:lnTo>
                    <a:cubicBezTo>
                      <a:pt x="438968" y="317157"/>
                      <a:pt x="420248" y="299752"/>
                      <a:pt x="397008" y="299752"/>
                    </a:cubicBezTo>
                    <a:close/>
                    <a:moveTo>
                      <a:pt x="184625" y="45768"/>
                    </a:moveTo>
                    <a:cubicBezTo>
                      <a:pt x="161385" y="45768"/>
                      <a:pt x="142665" y="62529"/>
                      <a:pt x="142665" y="83801"/>
                    </a:cubicBezTo>
                    <a:lnTo>
                      <a:pt x="142665" y="253983"/>
                    </a:lnTo>
                    <a:lnTo>
                      <a:pt x="347301" y="253983"/>
                    </a:lnTo>
                    <a:lnTo>
                      <a:pt x="347301" y="83801"/>
                    </a:lnTo>
                    <a:cubicBezTo>
                      <a:pt x="347301" y="62529"/>
                      <a:pt x="328581" y="45768"/>
                      <a:pt x="305341" y="45768"/>
                    </a:cubicBezTo>
                    <a:close/>
                    <a:moveTo>
                      <a:pt x="184625" y="0"/>
                    </a:moveTo>
                    <a:lnTo>
                      <a:pt x="305341" y="0"/>
                    </a:lnTo>
                    <a:cubicBezTo>
                      <a:pt x="356339" y="0"/>
                      <a:pt x="397654" y="37388"/>
                      <a:pt x="397654" y="83801"/>
                    </a:cubicBezTo>
                    <a:lnTo>
                      <a:pt x="397654" y="253983"/>
                    </a:lnTo>
                    <a:cubicBezTo>
                      <a:pt x="448651" y="254628"/>
                      <a:pt x="489966" y="292016"/>
                      <a:pt x="489966" y="337785"/>
                    </a:cubicBezTo>
                    <a:lnTo>
                      <a:pt x="489966" y="516348"/>
                    </a:lnTo>
                    <a:cubicBezTo>
                      <a:pt x="489966" y="562761"/>
                      <a:pt x="448006" y="600149"/>
                      <a:pt x="397008" y="600149"/>
                    </a:cubicBezTo>
                    <a:lnTo>
                      <a:pt x="92312" y="600149"/>
                    </a:lnTo>
                    <a:cubicBezTo>
                      <a:pt x="41315" y="600149"/>
                      <a:pt x="0" y="562761"/>
                      <a:pt x="0" y="516348"/>
                    </a:cubicBezTo>
                    <a:lnTo>
                      <a:pt x="0" y="337785"/>
                    </a:lnTo>
                    <a:cubicBezTo>
                      <a:pt x="0" y="292016"/>
                      <a:pt x="41315" y="254628"/>
                      <a:pt x="91667" y="253983"/>
                    </a:cubicBezTo>
                    <a:lnTo>
                      <a:pt x="91667" y="83801"/>
                    </a:lnTo>
                    <a:cubicBezTo>
                      <a:pt x="91667" y="37388"/>
                      <a:pt x="133627" y="0"/>
                      <a:pt x="18462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459437"/>
                  </a:gs>
                  <a:gs pos="100000">
                    <a:srgbClr val="246733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19" name="任意多边形: 形状 18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一、节日介绍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17" y="2503931"/>
            <a:ext cx="3855720" cy="3855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5361710" y="1886446"/>
            <a:ext cx="5458690" cy="167077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考虑到步行对所有人健康和快乐的诸多好处，国际健身与大众体育协会（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TAFISA:The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 Association For International Sport for All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）发起了世界步行日。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150431" y="4136165"/>
            <a:ext cx="3295896" cy="4165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时间为每年的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29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日。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54B88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1" t="43860" r="16521" b="1403"/>
          <a:stretch>
            <a:fillRect/>
          </a:stretch>
        </p:blipFill>
        <p:spPr>
          <a:xfrm flipH="1">
            <a:off x="621931" y="2485670"/>
            <a:ext cx="6528500" cy="4075837"/>
          </a:xfrm>
          <a:prstGeom prst="rect">
            <a:avLst/>
          </a:prstGeom>
        </p:spPr>
      </p:pic>
      <p:sp>
        <p:nvSpPr>
          <p:cNvPr id="10" name="任意多边形: 形状 9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一、节日介绍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184" y="2483800"/>
            <a:ext cx="5327323" cy="3641725"/>
          </a:xfrm>
          <a:prstGeom prst="rect">
            <a:avLst/>
          </a:prstGeom>
        </p:spPr>
      </p:pic>
      <p:grpSp>
        <p:nvGrpSpPr>
          <p:cNvPr id="16" name="PA-组合 15"/>
          <p:cNvGrpSpPr/>
          <p:nvPr>
            <p:custDataLst>
              <p:tags r:id="rId2"/>
            </p:custDataLst>
          </p:nvPr>
        </p:nvGrpSpPr>
        <p:grpSpPr>
          <a:xfrm>
            <a:off x="1419688" y="2189085"/>
            <a:ext cx="2739503" cy="681598"/>
            <a:chOff x="7523107" y="3279124"/>
            <a:chExt cx="2739503" cy="681598"/>
          </a:xfrm>
        </p:grpSpPr>
        <p:sp>
          <p:nvSpPr>
            <p:cNvPr id="17" name="PA-矩形 16"/>
            <p:cNvSpPr/>
            <p:nvPr>
              <p:custDataLst>
                <p:tags r:id="rId3"/>
              </p:custDataLst>
            </p:nvPr>
          </p:nvSpPr>
          <p:spPr>
            <a:xfrm>
              <a:off x="7523107" y="3279124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界定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8" name="PA-文本框 17"/>
            <p:cNvSpPr txBox="1"/>
            <p:nvPr>
              <p:custDataLst>
                <p:tags r:id="rId4"/>
              </p:custDataLst>
            </p:nvPr>
          </p:nvSpPr>
          <p:spPr>
            <a:xfrm>
              <a:off x="7523107" y="3641467"/>
              <a:ext cx="2739503" cy="319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在世界范围的同一天参与活动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22" name="PA-组合 21"/>
          <p:cNvGrpSpPr/>
          <p:nvPr>
            <p:custDataLst>
              <p:tags r:id="rId5"/>
            </p:custDataLst>
          </p:nvPr>
        </p:nvGrpSpPr>
        <p:grpSpPr>
          <a:xfrm>
            <a:off x="8515352" y="1869830"/>
            <a:ext cx="2739503" cy="681598"/>
            <a:chOff x="7523107" y="3279124"/>
            <a:chExt cx="2739503" cy="681598"/>
          </a:xfrm>
        </p:grpSpPr>
        <p:sp>
          <p:nvSpPr>
            <p:cNvPr id="23" name="PA-矩形 22"/>
            <p:cNvSpPr/>
            <p:nvPr>
              <p:custDataLst>
                <p:tags r:id="rId6"/>
              </p:custDataLst>
            </p:nvPr>
          </p:nvSpPr>
          <p:spPr>
            <a:xfrm>
              <a:off x="7523107" y="3279124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界定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4" name="PA-文本框 23"/>
            <p:cNvSpPr txBox="1"/>
            <p:nvPr>
              <p:custDataLst>
                <p:tags r:id="rId7"/>
              </p:custDataLst>
            </p:nvPr>
          </p:nvSpPr>
          <p:spPr>
            <a:xfrm>
              <a:off x="7523107" y="3641467"/>
              <a:ext cx="2739503" cy="319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于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9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月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29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日举行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25" name="PA-组合 24"/>
          <p:cNvGrpSpPr/>
          <p:nvPr>
            <p:custDataLst>
              <p:tags r:id="rId8"/>
            </p:custDataLst>
          </p:nvPr>
        </p:nvGrpSpPr>
        <p:grpSpPr>
          <a:xfrm>
            <a:off x="1419688" y="3942320"/>
            <a:ext cx="2739503" cy="681598"/>
            <a:chOff x="7523107" y="3279124"/>
            <a:chExt cx="2739503" cy="681598"/>
          </a:xfrm>
        </p:grpSpPr>
        <p:sp>
          <p:nvSpPr>
            <p:cNvPr id="26" name="PA-矩形 25"/>
            <p:cNvSpPr/>
            <p:nvPr>
              <p:custDataLst>
                <p:tags r:id="rId9"/>
              </p:custDataLst>
            </p:nvPr>
          </p:nvSpPr>
          <p:spPr>
            <a:xfrm>
              <a:off x="7523107" y="3279124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界定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7" name="PA-文本框 26"/>
            <p:cNvSpPr txBox="1"/>
            <p:nvPr>
              <p:custDataLst>
                <p:tags r:id="rId10"/>
              </p:custDataLst>
            </p:nvPr>
          </p:nvSpPr>
          <p:spPr>
            <a:xfrm>
              <a:off x="7523107" y="3641467"/>
              <a:ext cx="2739503" cy="319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提供步行活动的网络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28" name="PA-组合 27"/>
          <p:cNvGrpSpPr/>
          <p:nvPr>
            <p:custDataLst>
              <p:tags r:id="rId11"/>
            </p:custDataLst>
          </p:nvPr>
        </p:nvGrpSpPr>
        <p:grpSpPr>
          <a:xfrm>
            <a:off x="8637507" y="3174117"/>
            <a:ext cx="2739503" cy="1062919"/>
            <a:chOff x="7523107" y="3279124"/>
            <a:chExt cx="2739503" cy="1062919"/>
          </a:xfrm>
        </p:grpSpPr>
        <p:sp>
          <p:nvSpPr>
            <p:cNvPr id="29" name="PA-矩形 28"/>
            <p:cNvSpPr/>
            <p:nvPr>
              <p:custDataLst>
                <p:tags r:id="rId12"/>
              </p:custDataLst>
            </p:nvPr>
          </p:nvSpPr>
          <p:spPr>
            <a:xfrm>
              <a:off x="7523107" y="3279124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界定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30" name="PA-文本框 29"/>
            <p:cNvSpPr txBox="1"/>
            <p:nvPr>
              <p:custDataLst>
                <p:tags r:id="rId13"/>
              </p:custDataLst>
            </p:nvPr>
          </p:nvSpPr>
          <p:spPr>
            <a:xfrm>
              <a:off x="7523107" y="3641467"/>
              <a:ext cx="273950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活动的设计能够吸引尽可能多的参与者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31" name="PA-组合 30"/>
          <p:cNvGrpSpPr/>
          <p:nvPr>
            <p:custDataLst>
              <p:tags r:id="rId14"/>
            </p:custDataLst>
          </p:nvPr>
        </p:nvGrpSpPr>
        <p:grpSpPr>
          <a:xfrm>
            <a:off x="8530340" y="4690459"/>
            <a:ext cx="2739503" cy="681598"/>
            <a:chOff x="7523107" y="3279124"/>
            <a:chExt cx="2739503" cy="681598"/>
          </a:xfrm>
        </p:grpSpPr>
        <p:sp>
          <p:nvSpPr>
            <p:cNvPr id="32" name="PA-矩形 31"/>
            <p:cNvSpPr/>
            <p:nvPr>
              <p:custDataLst>
                <p:tags r:id="rId15"/>
              </p:custDataLst>
            </p:nvPr>
          </p:nvSpPr>
          <p:spPr>
            <a:xfrm>
              <a:off x="7523107" y="3279124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界定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33" name="PA-文本框 32"/>
            <p:cNvSpPr txBox="1"/>
            <p:nvPr>
              <p:custDataLst>
                <p:tags r:id="rId16"/>
              </p:custDataLst>
            </p:nvPr>
          </p:nvSpPr>
          <p:spPr>
            <a:xfrm>
              <a:off x="7523107" y="3641467"/>
              <a:ext cx="2739503" cy="319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目的是推广健康的生活方式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34" name="任意多边形: 形状 33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一、节日介绍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33630" y="1367117"/>
            <a:ext cx="9246149" cy="719365"/>
            <a:chOff x="888442" y="3237012"/>
            <a:chExt cx="9246149" cy="719365"/>
          </a:xfrm>
        </p:grpSpPr>
        <p:sp>
          <p:nvSpPr>
            <p:cNvPr id="7" name="Rectangle 9"/>
            <p:cNvSpPr/>
            <p:nvPr/>
          </p:nvSpPr>
          <p:spPr>
            <a:xfrm>
              <a:off x="1402663" y="3237012"/>
              <a:ext cx="2029227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规则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Rectangle 10"/>
            <p:cNvSpPr/>
            <p:nvPr/>
          </p:nvSpPr>
          <p:spPr>
            <a:xfrm>
              <a:off x="1402663" y="3637122"/>
              <a:ext cx="8731928" cy="319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一项活动要被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TAFISA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正式定为世界步行日，必须有它的前提条件：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Freeform 97"/>
            <p:cNvSpPr>
              <a:spLocks noEditPoints="1"/>
            </p:cNvSpPr>
            <p:nvPr/>
          </p:nvSpPr>
          <p:spPr bwMode="auto">
            <a:xfrm>
              <a:off x="888442" y="3247281"/>
              <a:ext cx="347679" cy="347679"/>
            </a:xfrm>
            <a:custGeom>
              <a:avLst/>
              <a:gdLst>
                <a:gd name="T0" fmla="*/ 481 w 902"/>
                <a:gd name="T1" fmla="*/ 863 h 902"/>
                <a:gd name="T2" fmla="*/ 872 w 902"/>
                <a:gd name="T3" fmla="*/ 219 h 902"/>
                <a:gd name="T4" fmla="*/ 30 w 902"/>
                <a:gd name="T5" fmla="*/ 219 h 902"/>
                <a:gd name="T6" fmla="*/ 451 w 902"/>
                <a:gd name="T7" fmla="*/ 864 h 902"/>
                <a:gd name="T8" fmla="*/ 30 w 902"/>
                <a:gd name="T9" fmla="*/ 219 h 902"/>
                <a:gd name="T10" fmla="*/ 54 w 902"/>
                <a:gd name="T11" fmla="*/ 197 h 902"/>
                <a:gd name="T12" fmla="*/ 648 w 902"/>
                <a:gd name="T13" fmla="*/ 290 h 902"/>
                <a:gd name="T14" fmla="*/ 466 w 902"/>
                <a:gd name="T15" fmla="*/ 32 h 902"/>
                <a:gd name="T16" fmla="*/ 683 w 902"/>
                <a:gd name="T17" fmla="*/ 274 h 902"/>
                <a:gd name="T18" fmla="*/ 466 w 902"/>
                <a:gd name="T19" fmla="*/ 32 h 902"/>
                <a:gd name="T20" fmla="*/ 902 w 902"/>
                <a:gd name="T21" fmla="*/ 195 h 902"/>
                <a:gd name="T22" fmla="*/ 901 w 902"/>
                <a:gd name="T23" fmla="*/ 191 h 902"/>
                <a:gd name="T24" fmla="*/ 901 w 902"/>
                <a:gd name="T25" fmla="*/ 190 h 902"/>
                <a:gd name="T26" fmla="*/ 898 w 902"/>
                <a:gd name="T27" fmla="*/ 186 h 902"/>
                <a:gd name="T28" fmla="*/ 898 w 902"/>
                <a:gd name="T29" fmla="*/ 185 h 902"/>
                <a:gd name="T30" fmla="*/ 896 w 902"/>
                <a:gd name="T31" fmla="*/ 184 h 902"/>
                <a:gd name="T32" fmla="*/ 893 w 902"/>
                <a:gd name="T33" fmla="*/ 183 h 902"/>
                <a:gd name="T34" fmla="*/ 892 w 902"/>
                <a:gd name="T35" fmla="*/ 182 h 902"/>
                <a:gd name="T36" fmla="*/ 469 w 902"/>
                <a:gd name="T37" fmla="*/ 0 h 902"/>
                <a:gd name="T38" fmla="*/ 463 w 902"/>
                <a:gd name="T39" fmla="*/ 0 h 902"/>
                <a:gd name="T40" fmla="*/ 10 w 902"/>
                <a:gd name="T41" fmla="*/ 182 h 902"/>
                <a:gd name="T42" fmla="*/ 9 w 902"/>
                <a:gd name="T43" fmla="*/ 183 h 902"/>
                <a:gd name="T44" fmla="*/ 6 w 902"/>
                <a:gd name="T45" fmla="*/ 184 h 902"/>
                <a:gd name="T46" fmla="*/ 4 w 902"/>
                <a:gd name="T47" fmla="*/ 185 h 902"/>
                <a:gd name="T48" fmla="*/ 4 w 902"/>
                <a:gd name="T49" fmla="*/ 186 h 902"/>
                <a:gd name="T50" fmla="*/ 1 w 902"/>
                <a:gd name="T51" fmla="*/ 189 h 902"/>
                <a:gd name="T52" fmla="*/ 1 w 902"/>
                <a:gd name="T53" fmla="*/ 190 h 902"/>
                <a:gd name="T54" fmla="*/ 0 w 902"/>
                <a:gd name="T55" fmla="*/ 195 h 902"/>
                <a:gd name="T56" fmla="*/ 0 w 902"/>
                <a:gd name="T57" fmla="*/ 195 h 902"/>
                <a:gd name="T58" fmla="*/ 0 w 902"/>
                <a:gd name="T59" fmla="*/ 195 h 902"/>
                <a:gd name="T60" fmla="*/ 0 w 902"/>
                <a:gd name="T61" fmla="*/ 681 h 902"/>
                <a:gd name="T62" fmla="*/ 5 w 902"/>
                <a:gd name="T63" fmla="*/ 688 h 902"/>
                <a:gd name="T64" fmla="*/ 460 w 902"/>
                <a:gd name="T65" fmla="*/ 901 h 902"/>
                <a:gd name="T66" fmla="*/ 461 w 902"/>
                <a:gd name="T67" fmla="*/ 901 h 902"/>
                <a:gd name="T68" fmla="*/ 466 w 902"/>
                <a:gd name="T69" fmla="*/ 902 h 902"/>
                <a:gd name="T70" fmla="*/ 472 w 902"/>
                <a:gd name="T71" fmla="*/ 901 h 902"/>
                <a:gd name="T72" fmla="*/ 472 w 902"/>
                <a:gd name="T73" fmla="*/ 900 h 902"/>
                <a:gd name="T74" fmla="*/ 897 w 902"/>
                <a:gd name="T75" fmla="*/ 688 h 902"/>
                <a:gd name="T76" fmla="*/ 901 w 902"/>
                <a:gd name="T77" fmla="*/ 681 h 902"/>
                <a:gd name="T78" fmla="*/ 902 w 902"/>
                <a:gd name="T79" fmla="*/ 195 h 902"/>
                <a:gd name="T80" fmla="*/ 902 w 902"/>
                <a:gd name="T81" fmla="*/ 19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2" h="902">
                  <a:moveTo>
                    <a:pt x="872" y="668"/>
                  </a:moveTo>
                  <a:lnTo>
                    <a:pt x="481" y="863"/>
                  </a:lnTo>
                  <a:lnTo>
                    <a:pt x="481" y="401"/>
                  </a:lnTo>
                  <a:lnTo>
                    <a:pt x="872" y="219"/>
                  </a:lnTo>
                  <a:lnTo>
                    <a:pt x="872" y="668"/>
                  </a:lnTo>
                  <a:close/>
                  <a:moveTo>
                    <a:pt x="30" y="219"/>
                  </a:moveTo>
                  <a:lnTo>
                    <a:pt x="451" y="401"/>
                  </a:lnTo>
                  <a:lnTo>
                    <a:pt x="451" y="864"/>
                  </a:lnTo>
                  <a:lnTo>
                    <a:pt x="30" y="667"/>
                  </a:lnTo>
                  <a:lnTo>
                    <a:pt x="30" y="219"/>
                  </a:lnTo>
                  <a:close/>
                  <a:moveTo>
                    <a:pt x="466" y="374"/>
                  </a:moveTo>
                  <a:lnTo>
                    <a:pt x="54" y="197"/>
                  </a:lnTo>
                  <a:lnTo>
                    <a:pt x="266" y="112"/>
                  </a:lnTo>
                  <a:lnTo>
                    <a:pt x="648" y="290"/>
                  </a:lnTo>
                  <a:lnTo>
                    <a:pt x="466" y="374"/>
                  </a:lnTo>
                  <a:close/>
                  <a:moveTo>
                    <a:pt x="466" y="32"/>
                  </a:moveTo>
                  <a:lnTo>
                    <a:pt x="851" y="197"/>
                  </a:lnTo>
                  <a:lnTo>
                    <a:pt x="683" y="274"/>
                  </a:lnTo>
                  <a:lnTo>
                    <a:pt x="304" y="97"/>
                  </a:lnTo>
                  <a:lnTo>
                    <a:pt x="466" y="32"/>
                  </a:lnTo>
                  <a:close/>
                  <a:moveTo>
                    <a:pt x="902" y="195"/>
                  </a:moveTo>
                  <a:lnTo>
                    <a:pt x="902" y="195"/>
                  </a:lnTo>
                  <a:lnTo>
                    <a:pt x="902" y="193"/>
                  </a:lnTo>
                  <a:lnTo>
                    <a:pt x="901" y="191"/>
                  </a:lnTo>
                  <a:lnTo>
                    <a:pt x="901" y="190"/>
                  </a:lnTo>
                  <a:lnTo>
                    <a:pt x="901" y="190"/>
                  </a:lnTo>
                  <a:lnTo>
                    <a:pt x="900" y="188"/>
                  </a:lnTo>
                  <a:lnTo>
                    <a:pt x="898" y="186"/>
                  </a:lnTo>
                  <a:lnTo>
                    <a:pt x="898" y="186"/>
                  </a:lnTo>
                  <a:lnTo>
                    <a:pt x="898" y="185"/>
                  </a:lnTo>
                  <a:lnTo>
                    <a:pt x="897" y="184"/>
                  </a:lnTo>
                  <a:lnTo>
                    <a:pt x="896" y="184"/>
                  </a:lnTo>
                  <a:lnTo>
                    <a:pt x="895" y="183"/>
                  </a:lnTo>
                  <a:lnTo>
                    <a:pt x="893" y="183"/>
                  </a:lnTo>
                  <a:lnTo>
                    <a:pt x="893" y="183"/>
                  </a:lnTo>
                  <a:lnTo>
                    <a:pt x="892" y="182"/>
                  </a:lnTo>
                  <a:lnTo>
                    <a:pt x="471" y="2"/>
                  </a:lnTo>
                  <a:lnTo>
                    <a:pt x="469" y="0"/>
                  </a:lnTo>
                  <a:lnTo>
                    <a:pt x="466" y="0"/>
                  </a:lnTo>
                  <a:lnTo>
                    <a:pt x="463" y="0"/>
                  </a:lnTo>
                  <a:lnTo>
                    <a:pt x="461" y="2"/>
                  </a:lnTo>
                  <a:lnTo>
                    <a:pt x="10" y="182"/>
                  </a:lnTo>
                  <a:lnTo>
                    <a:pt x="9" y="182"/>
                  </a:lnTo>
                  <a:lnTo>
                    <a:pt x="9" y="183"/>
                  </a:lnTo>
                  <a:lnTo>
                    <a:pt x="8" y="183"/>
                  </a:lnTo>
                  <a:lnTo>
                    <a:pt x="6" y="184"/>
                  </a:lnTo>
                  <a:lnTo>
                    <a:pt x="5" y="184"/>
                  </a:lnTo>
                  <a:lnTo>
                    <a:pt x="4" y="185"/>
                  </a:lnTo>
                  <a:lnTo>
                    <a:pt x="4" y="185"/>
                  </a:lnTo>
                  <a:lnTo>
                    <a:pt x="4" y="186"/>
                  </a:lnTo>
                  <a:lnTo>
                    <a:pt x="2" y="187"/>
                  </a:lnTo>
                  <a:lnTo>
                    <a:pt x="1" y="18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92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676"/>
                  </a:lnTo>
                  <a:lnTo>
                    <a:pt x="0" y="681"/>
                  </a:lnTo>
                  <a:lnTo>
                    <a:pt x="2" y="685"/>
                  </a:lnTo>
                  <a:lnTo>
                    <a:pt x="5" y="688"/>
                  </a:lnTo>
                  <a:lnTo>
                    <a:pt x="9" y="690"/>
                  </a:lnTo>
                  <a:lnTo>
                    <a:pt x="460" y="901"/>
                  </a:lnTo>
                  <a:lnTo>
                    <a:pt x="460" y="901"/>
                  </a:lnTo>
                  <a:lnTo>
                    <a:pt x="461" y="901"/>
                  </a:lnTo>
                  <a:lnTo>
                    <a:pt x="463" y="902"/>
                  </a:lnTo>
                  <a:lnTo>
                    <a:pt x="466" y="902"/>
                  </a:lnTo>
                  <a:lnTo>
                    <a:pt x="469" y="902"/>
                  </a:lnTo>
                  <a:lnTo>
                    <a:pt x="472" y="901"/>
                  </a:lnTo>
                  <a:lnTo>
                    <a:pt x="472" y="901"/>
                  </a:lnTo>
                  <a:lnTo>
                    <a:pt x="472" y="900"/>
                  </a:lnTo>
                  <a:lnTo>
                    <a:pt x="893" y="690"/>
                  </a:lnTo>
                  <a:lnTo>
                    <a:pt x="897" y="688"/>
                  </a:lnTo>
                  <a:lnTo>
                    <a:pt x="900" y="685"/>
                  </a:lnTo>
                  <a:lnTo>
                    <a:pt x="901" y="681"/>
                  </a:lnTo>
                  <a:lnTo>
                    <a:pt x="902" y="676"/>
                  </a:lnTo>
                  <a:lnTo>
                    <a:pt x="902" y="195"/>
                  </a:lnTo>
                  <a:lnTo>
                    <a:pt x="902" y="195"/>
                  </a:lnTo>
                  <a:lnTo>
                    <a:pt x="902" y="195"/>
                  </a:lnTo>
                  <a:close/>
                </a:path>
              </a:pathLst>
            </a:custGeom>
            <a:solidFill>
              <a:srgbClr val="2675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19688" y="2314334"/>
            <a:ext cx="9324740" cy="504001"/>
            <a:chOff x="4280038" y="3308148"/>
            <a:chExt cx="9324740" cy="504001"/>
          </a:xfrm>
        </p:grpSpPr>
        <p:sp>
          <p:nvSpPr>
            <p:cNvPr id="11" name="Rounded Rectangle 17"/>
            <p:cNvSpPr/>
            <p:nvPr/>
          </p:nvSpPr>
          <p:spPr bwMode="auto">
            <a:xfrm>
              <a:off x="4280038" y="3308149"/>
              <a:ext cx="9324740" cy="504000"/>
            </a:xfrm>
            <a:prstGeom prst="roundRect">
              <a:avLst>
                <a:gd name="adj" fmla="val 0"/>
              </a:avLst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Pentagon 18"/>
            <p:cNvSpPr/>
            <p:nvPr/>
          </p:nvSpPr>
          <p:spPr bwMode="auto">
            <a:xfrm>
              <a:off x="4280038" y="3308148"/>
              <a:ext cx="692012" cy="504000"/>
            </a:xfrm>
            <a:prstGeom prst="homePlate">
              <a:avLst>
                <a:gd name="adj" fmla="val 29752"/>
              </a:avLst>
            </a:prstGeom>
            <a:solidFill>
              <a:srgbClr val="F17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3" name="Straight Connector 19"/>
            <p:cNvCxnSpPr/>
            <p:nvPr/>
          </p:nvCxnSpPr>
          <p:spPr>
            <a:xfrm flipH="1" flipV="1">
              <a:off x="4711043" y="3308148"/>
              <a:ext cx="92868" cy="152617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20"/>
            <p:cNvCxnSpPr>
              <a:stCxn id="12" idx="3"/>
            </p:cNvCxnSpPr>
            <p:nvPr/>
          </p:nvCxnSpPr>
          <p:spPr>
            <a:xfrm flipH="1">
              <a:off x="4711044" y="3560148"/>
              <a:ext cx="261006" cy="53230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TextBox 6"/>
            <p:cNvSpPr txBox="1"/>
            <p:nvPr/>
          </p:nvSpPr>
          <p:spPr>
            <a:xfrm>
              <a:off x="5196816" y="3403373"/>
              <a:ext cx="5246155" cy="340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活动必须面向各种人群，例如家庭、残疾人和老年人等。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9688" y="2936393"/>
            <a:ext cx="9324740" cy="504001"/>
            <a:chOff x="4280038" y="3308148"/>
            <a:chExt cx="9324740" cy="504001"/>
          </a:xfrm>
        </p:grpSpPr>
        <p:sp>
          <p:nvSpPr>
            <p:cNvPr id="20" name="Rounded Rectangle 17"/>
            <p:cNvSpPr/>
            <p:nvPr/>
          </p:nvSpPr>
          <p:spPr bwMode="auto">
            <a:xfrm>
              <a:off x="4280038" y="3308149"/>
              <a:ext cx="9324740" cy="504000"/>
            </a:xfrm>
            <a:prstGeom prst="roundRect">
              <a:avLst>
                <a:gd name="adj" fmla="val 0"/>
              </a:avLst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Pentagon 18"/>
            <p:cNvSpPr/>
            <p:nvPr/>
          </p:nvSpPr>
          <p:spPr bwMode="auto">
            <a:xfrm>
              <a:off x="4280038" y="3308148"/>
              <a:ext cx="692012" cy="504000"/>
            </a:xfrm>
            <a:prstGeom prst="homePlate">
              <a:avLst>
                <a:gd name="adj" fmla="val 29752"/>
              </a:avLst>
            </a:prstGeom>
            <a:solidFill>
              <a:srgbClr val="F17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2" name="Straight Connector 19"/>
            <p:cNvCxnSpPr/>
            <p:nvPr/>
          </p:nvCxnSpPr>
          <p:spPr>
            <a:xfrm flipH="1" flipV="1">
              <a:off x="4711043" y="3308148"/>
              <a:ext cx="92868" cy="152617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0"/>
            <p:cNvCxnSpPr>
              <a:stCxn id="21" idx="3"/>
            </p:cNvCxnSpPr>
            <p:nvPr/>
          </p:nvCxnSpPr>
          <p:spPr>
            <a:xfrm flipH="1">
              <a:off x="4711044" y="3560148"/>
              <a:ext cx="261006" cy="53230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TextBox 6"/>
            <p:cNvSpPr txBox="1"/>
            <p:nvPr/>
          </p:nvSpPr>
          <p:spPr>
            <a:xfrm>
              <a:off x="5196816" y="3416342"/>
              <a:ext cx="5246155" cy="340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主要的线路不超过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12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公里（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英里），并且要平坦好走。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33630" y="3577502"/>
            <a:ext cx="9324740" cy="504001"/>
            <a:chOff x="4280038" y="3308148"/>
            <a:chExt cx="9324740" cy="504001"/>
          </a:xfrm>
        </p:grpSpPr>
        <p:sp>
          <p:nvSpPr>
            <p:cNvPr id="26" name="Rounded Rectangle 17"/>
            <p:cNvSpPr/>
            <p:nvPr/>
          </p:nvSpPr>
          <p:spPr bwMode="auto">
            <a:xfrm>
              <a:off x="4280038" y="3308149"/>
              <a:ext cx="9324740" cy="504000"/>
            </a:xfrm>
            <a:prstGeom prst="roundRect">
              <a:avLst>
                <a:gd name="adj" fmla="val 0"/>
              </a:avLst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Pentagon 18"/>
            <p:cNvSpPr/>
            <p:nvPr/>
          </p:nvSpPr>
          <p:spPr bwMode="auto">
            <a:xfrm>
              <a:off x="4280038" y="3308148"/>
              <a:ext cx="692012" cy="504000"/>
            </a:xfrm>
            <a:prstGeom prst="homePlate">
              <a:avLst>
                <a:gd name="adj" fmla="val 29752"/>
              </a:avLst>
            </a:prstGeom>
            <a:solidFill>
              <a:srgbClr val="F17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8" name="Straight Connector 19"/>
            <p:cNvCxnSpPr/>
            <p:nvPr/>
          </p:nvCxnSpPr>
          <p:spPr>
            <a:xfrm flipH="1" flipV="1">
              <a:off x="4711043" y="3308148"/>
              <a:ext cx="92868" cy="152617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0"/>
            <p:cNvCxnSpPr>
              <a:stCxn id="27" idx="3"/>
            </p:cNvCxnSpPr>
            <p:nvPr/>
          </p:nvCxnSpPr>
          <p:spPr>
            <a:xfrm flipH="1">
              <a:off x="4711044" y="3560148"/>
              <a:ext cx="261006" cy="53230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TextBox 6"/>
            <p:cNvSpPr txBox="1"/>
            <p:nvPr/>
          </p:nvSpPr>
          <p:spPr>
            <a:xfrm>
              <a:off x="5196816" y="3416343"/>
              <a:ext cx="7976956" cy="3425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各种路线应该适合不同身体条件的人（受过训练和未经过训练的参与者）。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33630" y="4199561"/>
            <a:ext cx="9324740" cy="504001"/>
            <a:chOff x="4280038" y="3308148"/>
            <a:chExt cx="9324740" cy="504001"/>
          </a:xfrm>
        </p:grpSpPr>
        <p:sp>
          <p:nvSpPr>
            <p:cNvPr id="32" name="Rounded Rectangle 17"/>
            <p:cNvSpPr/>
            <p:nvPr/>
          </p:nvSpPr>
          <p:spPr bwMode="auto">
            <a:xfrm>
              <a:off x="4280038" y="3308149"/>
              <a:ext cx="9324740" cy="504000"/>
            </a:xfrm>
            <a:prstGeom prst="roundRect">
              <a:avLst>
                <a:gd name="adj" fmla="val 0"/>
              </a:avLst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Pentagon 18"/>
            <p:cNvSpPr/>
            <p:nvPr/>
          </p:nvSpPr>
          <p:spPr bwMode="auto">
            <a:xfrm>
              <a:off x="4280038" y="3308148"/>
              <a:ext cx="692012" cy="504000"/>
            </a:xfrm>
            <a:prstGeom prst="homePlate">
              <a:avLst>
                <a:gd name="adj" fmla="val 29752"/>
              </a:avLst>
            </a:prstGeom>
            <a:solidFill>
              <a:srgbClr val="F17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4" name="Straight Connector 19"/>
            <p:cNvCxnSpPr/>
            <p:nvPr/>
          </p:nvCxnSpPr>
          <p:spPr>
            <a:xfrm flipH="1" flipV="1">
              <a:off x="4711043" y="3308148"/>
              <a:ext cx="92868" cy="152617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20"/>
            <p:cNvCxnSpPr>
              <a:stCxn id="33" idx="3"/>
            </p:cNvCxnSpPr>
            <p:nvPr/>
          </p:nvCxnSpPr>
          <p:spPr>
            <a:xfrm flipH="1">
              <a:off x="4711044" y="3560148"/>
              <a:ext cx="261006" cy="53230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TextBox 6"/>
            <p:cNvSpPr txBox="1"/>
            <p:nvPr/>
          </p:nvSpPr>
          <p:spPr>
            <a:xfrm>
              <a:off x="5196816" y="3416342"/>
              <a:ext cx="5246155" cy="340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路线的选择应该避免可能会造成伤害的危险地带。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19688" y="4814846"/>
            <a:ext cx="9324740" cy="504001"/>
            <a:chOff x="4280038" y="3308148"/>
            <a:chExt cx="9324740" cy="504001"/>
          </a:xfrm>
        </p:grpSpPr>
        <p:sp>
          <p:nvSpPr>
            <p:cNvPr id="38" name="Rounded Rectangle 17"/>
            <p:cNvSpPr/>
            <p:nvPr/>
          </p:nvSpPr>
          <p:spPr bwMode="auto">
            <a:xfrm>
              <a:off x="4280038" y="3308149"/>
              <a:ext cx="9324740" cy="504000"/>
            </a:xfrm>
            <a:prstGeom prst="roundRect">
              <a:avLst>
                <a:gd name="adj" fmla="val 0"/>
              </a:avLst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Pentagon 18"/>
            <p:cNvSpPr/>
            <p:nvPr/>
          </p:nvSpPr>
          <p:spPr bwMode="auto">
            <a:xfrm>
              <a:off x="4280038" y="3308148"/>
              <a:ext cx="692012" cy="504000"/>
            </a:xfrm>
            <a:prstGeom prst="homePlate">
              <a:avLst>
                <a:gd name="adj" fmla="val 29752"/>
              </a:avLst>
            </a:prstGeom>
            <a:solidFill>
              <a:srgbClr val="F17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0" name="Straight Connector 19"/>
            <p:cNvCxnSpPr/>
            <p:nvPr/>
          </p:nvCxnSpPr>
          <p:spPr>
            <a:xfrm flipH="1" flipV="1">
              <a:off x="4711043" y="3308148"/>
              <a:ext cx="92868" cy="152617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20"/>
            <p:cNvCxnSpPr>
              <a:stCxn id="39" idx="3"/>
            </p:cNvCxnSpPr>
            <p:nvPr/>
          </p:nvCxnSpPr>
          <p:spPr>
            <a:xfrm flipH="1">
              <a:off x="4711044" y="3560148"/>
              <a:ext cx="261006" cy="53230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2" name="TextBox 6"/>
            <p:cNvSpPr txBox="1"/>
            <p:nvPr/>
          </p:nvSpPr>
          <p:spPr>
            <a:xfrm>
              <a:off x="5196816" y="3416342"/>
              <a:ext cx="5246155" cy="3408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必须考虑安全和保障措施。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419688" y="5436905"/>
            <a:ext cx="9324740" cy="504001"/>
            <a:chOff x="4280038" y="3308148"/>
            <a:chExt cx="9324740" cy="504001"/>
          </a:xfrm>
        </p:grpSpPr>
        <p:sp>
          <p:nvSpPr>
            <p:cNvPr id="44" name="Rounded Rectangle 17"/>
            <p:cNvSpPr/>
            <p:nvPr/>
          </p:nvSpPr>
          <p:spPr bwMode="auto">
            <a:xfrm>
              <a:off x="4280038" y="3308149"/>
              <a:ext cx="9324740" cy="504000"/>
            </a:xfrm>
            <a:prstGeom prst="roundRect">
              <a:avLst>
                <a:gd name="adj" fmla="val 0"/>
              </a:avLst>
            </a:prstGeom>
            <a:solidFill>
              <a:srgbClr val="54B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Pentagon 18"/>
            <p:cNvSpPr/>
            <p:nvPr/>
          </p:nvSpPr>
          <p:spPr bwMode="auto">
            <a:xfrm>
              <a:off x="4280038" y="3308148"/>
              <a:ext cx="692012" cy="504000"/>
            </a:xfrm>
            <a:prstGeom prst="homePlate">
              <a:avLst>
                <a:gd name="adj" fmla="val 29752"/>
              </a:avLst>
            </a:prstGeom>
            <a:solidFill>
              <a:srgbClr val="F17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6" name="Straight Connector 19"/>
            <p:cNvCxnSpPr/>
            <p:nvPr/>
          </p:nvCxnSpPr>
          <p:spPr>
            <a:xfrm flipH="1" flipV="1">
              <a:off x="4711043" y="3308148"/>
              <a:ext cx="92868" cy="152617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20"/>
            <p:cNvCxnSpPr>
              <a:stCxn id="45" idx="3"/>
            </p:cNvCxnSpPr>
            <p:nvPr/>
          </p:nvCxnSpPr>
          <p:spPr>
            <a:xfrm flipH="1">
              <a:off x="4711044" y="3560148"/>
              <a:ext cx="261006" cy="53230"/>
            </a:xfrm>
            <a:prstGeom prst="line">
              <a:avLst/>
            </a:prstGeom>
            <a:gradFill>
              <a:gsLst>
                <a:gs pos="12000">
                  <a:srgbClr val="87CBA9"/>
                </a:gs>
                <a:gs pos="92000">
                  <a:srgbClr val="B6E2CB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TextBox 6"/>
            <p:cNvSpPr txBox="1"/>
            <p:nvPr/>
          </p:nvSpPr>
          <p:spPr>
            <a:xfrm>
              <a:off x="5196816" y="3397292"/>
              <a:ext cx="7645734" cy="395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活动地点的极限温度也是一个重要因素，需要特别注意防范。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9" name="任意多边形: 形状 48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一、节日介绍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0" y="6750278"/>
            <a:ext cx="360000" cy="107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noFill/>
              </a:rPr>
              <a:t>docerID:327037375</a:t>
            </a:r>
            <a:endParaRPr lang="zh-CN" altLang="en-US" sz="100" dirty="0">
              <a:noFill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"/>
          <p:cNvSpPr/>
          <p:nvPr/>
        </p:nvSpPr>
        <p:spPr>
          <a:xfrm>
            <a:off x="4080000" y="2623459"/>
            <a:ext cx="4032000" cy="100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步行的好处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17935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62327" y="1312352"/>
            <a:ext cx="867346" cy="867346"/>
          </a:xfrm>
          <a:prstGeom prst="ellipse">
            <a:avLst/>
          </a:prstGeom>
          <a:solidFill>
            <a:srgbClr val="54B88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+mn-ea"/>
                <a:sym typeface="+mn-lt"/>
              </a:rPr>
              <a:t>02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6905" y="2224566"/>
            <a:ext cx="3121890" cy="319888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963131" y="2141951"/>
            <a:ext cx="2739503" cy="1064963"/>
            <a:chOff x="7523107" y="3331677"/>
            <a:chExt cx="2739503" cy="1064963"/>
          </a:xfrm>
        </p:grpSpPr>
        <p:sp>
          <p:nvSpPr>
            <p:cNvPr id="10" name="矩形 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增加记忆力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523107" y="3696064"/>
              <a:ext cx="273950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随着年龄的增长，人的记忆力也在退转，步行能够增加记忆力。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20083" y="2281805"/>
            <a:ext cx="531180" cy="531180"/>
            <a:chOff x="5905500" y="3370407"/>
            <a:chExt cx="449118" cy="449118"/>
          </a:xfrm>
        </p:grpSpPr>
        <p:sp>
          <p:nvSpPr>
            <p:cNvPr id="13" name="椭圆 12"/>
            <p:cNvSpPr/>
            <p:nvPr/>
          </p:nvSpPr>
          <p:spPr>
            <a:xfrm>
              <a:off x="5905500" y="3370407"/>
              <a:ext cx="449118" cy="449118"/>
            </a:xfrm>
            <a:prstGeom prst="ellipse">
              <a:avLst/>
            </a:prstGeom>
            <a:solidFill>
              <a:srgbClr val="F179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4" name="椭圆 10"/>
            <p:cNvSpPr/>
            <p:nvPr/>
          </p:nvSpPr>
          <p:spPr>
            <a:xfrm>
              <a:off x="6006955" y="3472062"/>
              <a:ext cx="246208" cy="24580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6298" h="605310">
                  <a:moveTo>
                    <a:pt x="442224" y="552093"/>
                  </a:moveTo>
                  <a:lnTo>
                    <a:pt x="442224" y="585781"/>
                  </a:lnTo>
                  <a:lnTo>
                    <a:pt x="503141" y="585781"/>
                  </a:lnTo>
                  <a:lnTo>
                    <a:pt x="503141" y="552093"/>
                  </a:lnTo>
                  <a:close/>
                  <a:moveTo>
                    <a:pt x="103059" y="552093"/>
                  </a:moveTo>
                  <a:lnTo>
                    <a:pt x="103059" y="585781"/>
                  </a:lnTo>
                  <a:lnTo>
                    <a:pt x="164074" y="585781"/>
                  </a:lnTo>
                  <a:lnTo>
                    <a:pt x="164074" y="552093"/>
                  </a:lnTo>
                  <a:close/>
                  <a:moveTo>
                    <a:pt x="373877" y="385411"/>
                  </a:moveTo>
                  <a:cubicBezTo>
                    <a:pt x="365468" y="385411"/>
                    <a:pt x="358623" y="392246"/>
                    <a:pt x="358623" y="400644"/>
                  </a:cubicBezTo>
                  <a:lnTo>
                    <a:pt x="358623" y="517233"/>
                  </a:lnTo>
                  <a:cubicBezTo>
                    <a:pt x="358623" y="525631"/>
                    <a:pt x="365468" y="532564"/>
                    <a:pt x="373877" y="532564"/>
                  </a:cubicBezTo>
                  <a:lnTo>
                    <a:pt x="571489" y="532564"/>
                  </a:lnTo>
                  <a:cubicBezTo>
                    <a:pt x="579898" y="532564"/>
                    <a:pt x="586742" y="525631"/>
                    <a:pt x="586742" y="517233"/>
                  </a:cubicBezTo>
                  <a:lnTo>
                    <a:pt x="586742" y="400644"/>
                  </a:lnTo>
                  <a:cubicBezTo>
                    <a:pt x="586742" y="392246"/>
                    <a:pt x="579898" y="385411"/>
                    <a:pt x="571489" y="385411"/>
                  </a:cubicBezTo>
                  <a:close/>
                  <a:moveTo>
                    <a:pt x="34809" y="385411"/>
                  </a:moveTo>
                  <a:cubicBezTo>
                    <a:pt x="26400" y="385411"/>
                    <a:pt x="19556" y="392246"/>
                    <a:pt x="19556" y="400644"/>
                  </a:cubicBezTo>
                  <a:lnTo>
                    <a:pt x="19556" y="517233"/>
                  </a:lnTo>
                  <a:cubicBezTo>
                    <a:pt x="19556" y="525631"/>
                    <a:pt x="26400" y="532564"/>
                    <a:pt x="34809" y="532564"/>
                  </a:cubicBezTo>
                  <a:lnTo>
                    <a:pt x="232324" y="532564"/>
                  </a:lnTo>
                  <a:cubicBezTo>
                    <a:pt x="240831" y="532564"/>
                    <a:pt x="247675" y="525631"/>
                    <a:pt x="247675" y="517233"/>
                  </a:cubicBezTo>
                  <a:lnTo>
                    <a:pt x="247675" y="400644"/>
                  </a:lnTo>
                  <a:cubicBezTo>
                    <a:pt x="247675" y="392246"/>
                    <a:pt x="240831" y="385411"/>
                    <a:pt x="232324" y="385411"/>
                  </a:cubicBezTo>
                  <a:close/>
                  <a:moveTo>
                    <a:pt x="373877" y="365882"/>
                  </a:moveTo>
                  <a:lnTo>
                    <a:pt x="571489" y="365882"/>
                  </a:lnTo>
                  <a:cubicBezTo>
                    <a:pt x="590654" y="365882"/>
                    <a:pt x="606298" y="381505"/>
                    <a:pt x="606298" y="400644"/>
                  </a:cubicBezTo>
                  <a:lnTo>
                    <a:pt x="606298" y="517233"/>
                  </a:lnTo>
                  <a:cubicBezTo>
                    <a:pt x="606298" y="536470"/>
                    <a:pt x="590654" y="552093"/>
                    <a:pt x="571489" y="552093"/>
                  </a:cubicBezTo>
                  <a:lnTo>
                    <a:pt x="522697" y="552093"/>
                  </a:lnTo>
                  <a:lnTo>
                    <a:pt x="522697" y="585781"/>
                  </a:lnTo>
                  <a:lnTo>
                    <a:pt x="540982" y="585781"/>
                  </a:lnTo>
                  <a:cubicBezTo>
                    <a:pt x="546359" y="585781"/>
                    <a:pt x="550760" y="590175"/>
                    <a:pt x="550760" y="595545"/>
                  </a:cubicBezTo>
                  <a:cubicBezTo>
                    <a:pt x="550760" y="601014"/>
                    <a:pt x="546359" y="605310"/>
                    <a:pt x="540982" y="605310"/>
                  </a:cubicBezTo>
                  <a:lnTo>
                    <a:pt x="404384" y="605310"/>
                  </a:lnTo>
                  <a:cubicBezTo>
                    <a:pt x="399006" y="605310"/>
                    <a:pt x="394606" y="601014"/>
                    <a:pt x="394606" y="595545"/>
                  </a:cubicBezTo>
                  <a:cubicBezTo>
                    <a:pt x="394606" y="590175"/>
                    <a:pt x="399006" y="585781"/>
                    <a:pt x="404384" y="585781"/>
                  </a:cubicBezTo>
                  <a:lnTo>
                    <a:pt x="422669" y="585781"/>
                  </a:lnTo>
                  <a:lnTo>
                    <a:pt x="422669" y="552093"/>
                  </a:lnTo>
                  <a:lnTo>
                    <a:pt x="373877" y="552093"/>
                  </a:lnTo>
                  <a:cubicBezTo>
                    <a:pt x="354712" y="552093"/>
                    <a:pt x="339067" y="536470"/>
                    <a:pt x="339067" y="517233"/>
                  </a:cubicBezTo>
                  <a:lnTo>
                    <a:pt x="339067" y="400644"/>
                  </a:lnTo>
                  <a:cubicBezTo>
                    <a:pt x="339067" y="381505"/>
                    <a:pt x="354712" y="365882"/>
                    <a:pt x="373877" y="365882"/>
                  </a:cubicBezTo>
                  <a:close/>
                  <a:moveTo>
                    <a:pt x="34809" y="365882"/>
                  </a:moveTo>
                  <a:lnTo>
                    <a:pt x="232324" y="365882"/>
                  </a:lnTo>
                  <a:cubicBezTo>
                    <a:pt x="251587" y="365882"/>
                    <a:pt x="267231" y="381505"/>
                    <a:pt x="267231" y="400644"/>
                  </a:cubicBezTo>
                  <a:lnTo>
                    <a:pt x="267231" y="517233"/>
                  </a:lnTo>
                  <a:cubicBezTo>
                    <a:pt x="267231" y="536470"/>
                    <a:pt x="251587" y="552093"/>
                    <a:pt x="232324" y="552093"/>
                  </a:cubicBezTo>
                  <a:lnTo>
                    <a:pt x="183630" y="552093"/>
                  </a:lnTo>
                  <a:lnTo>
                    <a:pt x="183630" y="585781"/>
                  </a:lnTo>
                  <a:lnTo>
                    <a:pt x="201817" y="585781"/>
                  </a:lnTo>
                  <a:cubicBezTo>
                    <a:pt x="207292" y="585781"/>
                    <a:pt x="211595" y="590175"/>
                    <a:pt x="211595" y="595545"/>
                  </a:cubicBezTo>
                  <a:cubicBezTo>
                    <a:pt x="211595" y="601014"/>
                    <a:pt x="207292" y="605310"/>
                    <a:pt x="201817" y="605310"/>
                  </a:cubicBezTo>
                  <a:lnTo>
                    <a:pt x="65316" y="605310"/>
                  </a:lnTo>
                  <a:cubicBezTo>
                    <a:pt x="59939" y="605310"/>
                    <a:pt x="55538" y="601014"/>
                    <a:pt x="55538" y="595545"/>
                  </a:cubicBezTo>
                  <a:cubicBezTo>
                    <a:pt x="55538" y="590175"/>
                    <a:pt x="59939" y="585781"/>
                    <a:pt x="65316" y="585781"/>
                  </a:cubicBezTo>
                  <a:lnTo>
                    <a:pt x="83503" y="585781"/>
                  </a:lnTo>
                  <a:lnTo>
                    <a:pt x="83503" y="552093"/>
                  </a:lnTo>
                  <a:lnTo>
                    <a:pt x="34809" y="552093"/>
                  </a:lnTo>
                  <a:cubicBezTo>
                    <a:pt x="15644" y="552093"/>
                    <a:pt x="0" y="536470"/>
                    <a:pt x="0" y="517233"/>
                  </a:cubicBezTo>
                  <a:lnTo>
                    <a:pt x="0" y="400644"/>
                  </a:lnTo>
                  <a:cubicBezTo>
                    <a:pt x="0" y="381505"/>
                    <a:pt x="15644" y="365882"/>
                    <a:pt x="34809" y="365882"/>
                  </a:cubicBezTo>
                  <a:close/>
                  <a:moveTo>
                    <a:pt x="303079" y="258975"/>
                  </a:moveTo>
                  <a:cubicBezTo>
                    <a:pt x="308554" y="258975"/>
                    <a:pt x="312856" y="263273"/>
                    <a:pt x="312856" y="268744"/>
                  </a:cubicBezTo>
                  <a:lnTo>
                    <a:pt x="312856" y="292873"/>
                  </a:lnTo>
                  <a:lnTo>
                    <a:pt x="472608" y="292873"/>
                  </a:lnTo>
                  <a:cubicBezTo>
                    <a:pt x="478083" y="292873"/>
                    <a:pt x="482385" y="297269"/>
                    <a:pt x="482385" y="302642"/>
                  </a:cubicBezTo>
                  <a:lnTo>
                    <a:pt x="482385" y="336637"/>
                  </a:lnTo>
                  <a:cubicBezTo>
                    <a:pt x="482385" y="342010"/>
                    <a:pt x="478083" y="346406"/>
                    <a:pt x="472608" y="346406"/>
                  </a:cubicBezTo>
                  <a:cubicBezTo>
                    <a:pt x="467231" y="346406"/>
                    <a:pt x="462832" y="342010"/>
                    <a:pt x="462832" y="336637"/>
                  </a:cubicBezTo>
                  <a:lnTo>
                    <a:pt x="462832" y="312410"/>
                  </a:lnTo>
                  <a:lnTo>
                    <a:pt x="143326" y="312410"/>
                  </a:lnTo>
                  <a:lnTo>
                    <a:pt x="143326" y="336637"/>
                  </a:lnTo>
                  <a:cubicBezTo>
                    <a:pt x="143326" y="342010"/>
                    <a:pt x="139024" y="346406"/>
                    <a:pt x="133549" y="346406"/>
                  </a:cubicBezTo>
                  <a:cubicBezTo>
                    <a:pt x="128172" y="346406"/>
                    <a:pt x="123772" y="342010"/>
                    <a:pt x="123772" y="336637"/>
                  </a:cubicBezTo>
                  <a:lnTo>
                    <a:pt x="123772" y="302642"/>
                  </a:lnTo>
                  <a:cubicBezTo>
                    <a:pt x="123772" y="297269"/>
                    <a:pt x="128172" y="292873"/>
                    <a:pt x="133549" y="292873"/>
                  </a:cubicBezTo>
                  <a:lnTo>
                    <a:pt x="293302" y="292873"/>
                  </a:lnTo>
                  <a:lnTo>
                    <a:pt x="293302" y="268744"/>
                  </a:lnTo>
                  <a:cubicBezTo>
                    <a:pt x="293302" y="263273"/>
                    <a:pt x="297702" y="258975"/>
                    <a:pt x="303079" y="258975"/>
                  </a:cubicBezTo>
                  <a:close/>
                  <a:moveTo>
                    <a:pt x="272699" y="186190"/>
                  </a:moveTo>
                  <a:lnTo>
                    <a:pt x="272699" y="219972"/>
                  </a:lnTo>
                  <a:lnTo>
                    <a:pt x="333600" y="219972"/>
                  </a:lnTo>
                  <a:lnTo>
                    <a:pt x="333600" y="186190"/>
                  </a:lnTo>
                  <a:close/>
                  <a:moveTo>
                    <a:pt x="204370" y="19527"/>
                  </a:moveTo>
                  <a:cubicBezTo>
                    <a:pt x="195963" y="19527"/>
                    <a:pt x="189120" y="26361"/>
                    <a:pt x="189120" y="34758"/>
                  </a:cubicBezTo>
                  <a:lnTo>
                    <a:pt x="189120" y="151432"/>
                  </a:lnTo>
                  <a:cubicBezTo>
                    <a:pt x="189120" y="159829"/>
                    <a:pt x="195963" y="166663"/>
                    <a:pt x="204370" y="166663"/>
                  </a:cubicBezTo>
                  <a:lnTo>
                    <a:pt x="401930" y="166663"/>
                  </a:lnTo>
                  <a:cubicBezTo>
                    <a:pt x="410337" y="166663"/>
                    <a:pt x="417179" y="159829"/>
                    <a:pt x="417179" y="151432"/>
                  </a:cubicBezTo>
                  <a:lnTo>
                    <a:pt x="417179" y="34758"/>
                  </a:lnTo>
                  <a:cubicBezTo>
                    <a:pt x="417179" y="26361"/>
                    <a:pt x="410337" y="19527"/>
                    <a:pt x="401930" y="19527"/>
                  </a:cubicBezTo>
                  <a:close/>
                  <a:moveTo>
                    <a:pt x="204370" y="0"/>
                  </a:moveTo>
                  <a:lnTo>
                    <a:pt x="401930" y="0"/>
                  </a:lnTo>
                  <a:cubicBezTo>
                    <a:pt x="421090" y="0"/>
                    <a:pt x="436730" y="15622"/>
                    <a:pt x="436730" y="34758"/>
                  </a:cubicBezTo>
                  <a:lnTo>
                    <a:pt x="436730" y="151432"/>
                  </a:lnTo>
                  <a:cubicBezTo>
                    <a:pt x="436730" y="170569"/>
                    <a:pt x="421090" y="186190"/>
                    <a:pt x="401930" y="186190"/>
                  </a:cubicBezTo>
                  <a:lnTo>
                    <a:pt x="353151" y="186190"/>
                  </a:lnTo>
                  <a:lnTo>
                    <a:pt x="353151" y="219972"/>
                  </a:lnTo>
                  <a:lnTo>
                    <a:pt x="371333" y="219972"/>
                  </a:lnTo>
                  <a:cubicBezTo>
                    <a:pt x="376807" y="219972"/>
                    <a:pt x="381108" y="224268"/>
                    <a:pt x="381108" y="229735"/>
                  </a:cubicBezTo>
                  <a:cubicBezTo>
                    <a:pt x="381108" y="235105"/>
                    <a:pt x="376807" y="239499"/>
                    <a:pt x="371333" y="239499"/>
                  </a:cubicBezTo>
                  <a:lnTo>
                    <a:pt x="234869" y="239499"/>
                  </a:lnTo>
                  <a:cubicBezTo>
                    <a:pt x="229492" y="239499"/>
                    <a:pt x="225093" y="235105"/>
                    <a:pt x="225093" y="229735"/>
                  </a:cubicBezTo>
                  <a:cubicBezTo>
                    <a:pt x="225093" y="224268"/>
                    <a:pt x="229492" y="219972"/>
                    <a:pt x="234869" y="219972"/>
                  </a:cubicBezTo>
                  <a:lnTo>
                    <a:pt x="253149" y="219972"/>
                  </a:lnTo>
                  <a:lnTo>
                    <a:pt x="253149" y="186190"/>
                  </a:lnTo>
                  <a:lnTo>
                    <a:pt x="204370" y="186190"/>
                  </a:lnTo>
                  <a:cubicBezTo>
                    <a:pt x="185210" y="186190"/>
                    <a:pt x="169569" y="170569"/>
                    <a:pt x="169569" y="151432"/>
                  </a:cubicBezTo>
                  <a:lnTo>
                    <a:pt x="169569" y="34758"/>
                  </a:lnTo>
                  <a:cubicBezTo>
                    <a:pt x="169569" y="15622"/>
                    <a:pt x="185210" y="0"/>
                    <a:pt x="20437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63131" y="4266314"/>
            <a:ext cx="2970819" cy="1333532"/>
            <a:chOff x="7523107" y="3331677"/>
            <a:chExt cx="2970819" cy="1333532"/>
          </a:xfrm>
        </p:grpSpPr>
        <p:sp>
          <p:nvSpPr>
            <p:cNvPr id="16" name="矩形 15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放松脉搏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523107" y="3641467"/>
              <a:ext cx="2970819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经络不通，脉搏自然僵硬，全身都很紧张，很僵硬，每天下午步行半个小时，后来全身放松了很多。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20083" y="4406168"/>
            <a:ext cx="531180" cy="531180"/>
            <a:chOff x="5905500" y="3370407"/>
            <a:chExt cx="449118" cy="449118"/>
          </a:xfrm>
        </p:grpSpPr>
        <p:sp>
          <p:nvSpPr>
            <p:cNvPr id="19" name="椭圆 18"/>
            <p:cNvSpPr/>
            <p:nvPr/>
          </p:nvSpPr>
          <p:spPr>
            <a:xfrm>
              <a:off x="5905500" y="3370407"/>
              <a:ext cx="449118" cy="449118"/>
            </a:xfrm>
            <a:prstGeom prst="ellipse">
              <a:avLst/>
            </a:prstGeom>
            <a:solidFill>
              <a:srgbClr val="54B88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0" name="椭圆 16"/>
            <p:cNvSpPr/>
            <p:nvPr/>
          </p:nvSpPr>
          <p:spPr>
            <a:xfrm>
              <a:off x="6006955" y="3488431"/>
              <a:ext cx="246208" cy="21306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07639" h="525854">
                  <a:moveTo>
                    <a:pt x="111408" y="404481"/>
                  </a:moveTo>
                  <a:lnTo>
                    <a:pt x="313890" y="404481"/>
                  </a:lnTo>
                  <a:cubicBezTo>
                    <a:pt x="319497" y="404481"/>
                    <a:pt x="324036" y="409011"/>
                    <a:pt x="324036" y="414607"/>
                  </a:cubicBezTo>
                  <a:cubicBezTo>
                    <a:pt x="324036" y="420203"/>
                    <a:pt x="319497" y="424733"/>
                    <a:pt x="313890" y="424733"/>
                  </a:cubicBezTo>
                  <a:lnTo>
                    <a:pt x="111408" y="424733"/>
                  </a:lnTo>
                  <a:cubicBezTo>
                    <a:pt x="105800" y="424733"/>
                    <a:pt x="101261" y="420203"/>
                    <a:pt x="101261" y="414607"/>
                  </a:cubicBezTo>
                  <a:cubicBezTo>
                    <a:pt x="101261" y="409011"/>
                    <a:pt x="105800" y="404481"/>
                    <a:pt x="111408" y="404481"/>
                  </a:cubicBezTo>
                  <a:close/>
                  <a:moveTo>
                    <a:pt x="496216" y="404476"/>
                  </a:moveTo>
                  <a:cubicBezTo>
                    <a:pt x="490610" y="404476"/>
                    <a:pt x="486072" y="409009"/>
                    <a:pt x="486072" y="414608"/>
                  </a:cubicBezTo>
                  <a:cubicBezTo>
                    <a:pt x="486072" y="420207"/>
                    <a:pt x="490610" y="424740"/>
                    <a:pt x="496216" y="424740"/>
                  </a:cubicBezTo>
                  <a:cubicBezTo>
                    <a:pt x="501822" y="424740"/>
                    <a:pt x="506360" y="420207"/>
                    <a:pt x="506360" y="414608"/>
                  </a:cubicBezTo>
                  <a:cubicBezTo>
                    <a:pt x="506360" y="409009"/>
                    <a:pt x="501822" y="404476"/>
                    <a:pt x="496216" y="404476"/>
                  </a:cubicBezTo>
                  <a:close/>
                  <a:moveTo>
                    <a:pt x="415207" y="404476"/>
                  </a:moveTo>
                  <a:cubicBezTo>
                    <a:pt x="409601" y="404476"/>
                    <a:pt x="405063" y="409009"/>
                    <a:pt x="405063" y="414608"/>
                  </a:cubicBezTo>
                  <a:cubicBezTo>
                    <a:pt x="405063" y="420207"/>
                    <a:pt x="409601" y="424740"/>
                    <a:pt x="415207" y="424740"/>
                  </a:cubicBezTo>
                  <a:cubicBezTo>
                    <a:pt x="420813" y="424740"/>
                    <a:pt x="425351" y="420207"/>
                    <a:pt x="425351" y="414608"/>
                  </a:cubicBezTo>
                  <a:cubicBezTo>
                    <a:pt x="425351" y="409009"/>
                    <a:pt x="420813" y="404476"/>
                    <a:pt x="415207" y="404476"/>
                  </a:cubicBezTo>
                  <a:close/>
                  <a:moveTo>
                    <a:pt x="496216" y="384300"/>
                  </a:moveTo>
                  <a:cubicBezTo>
                    <a:pt x="512945" y="384300"/>
                    <a:pt x="526559" y="397899"/>
                    <a:pt x="526559" y="414608"/>
                  </a:cubicBezTo>
                  <a:cubicBezTo>
                    <a:pt x="526559" y="431317"/>
                    <a:pt x="512945" y="444916"/>
                    <a:pt x="496216" y="444916"/>
                  </a:cubicBezTo>
                  <a:cubicBezTo>
                    <a:pt x="479488" y="444916"/>
                    <a:pt x="465873" y="431317"/>
                    <a:pt x="465873" y="414608"/>
                  </a:cubicBezTo>
                  <a:cubicBezTo>
                    <a:pt x="465873" y="397899"/>
                    <a:pt x="479488" y="384300"/>
                    <a:pt x="496216" y="384300"/>
                  </a:cubicBezTo>
                  <a:close/>
                  <a:moveTo>
                    <a:pt x="415207" y="384300"/>
                  </a:moveTo>
                  <a:cubicBezTo>
                    <a:pt x="431936" y="384300"/>
                    <a:pt x="445550" y="397899"/>
                    <a:pt x="445550" y="414608"/>
                  </a:cubicBezTo>
                  <a:cubicBezTo>
                    <a:pt x="445550" y="431317"/>
                    <a:pt x="431936" y="444916"/>
                    <a:pt x="415207" y="444916"/>
                  </a:cubicBezTo>
                  <a:cubicBezTo>
                    <a:pt x="398479" y="444916"/>
                    <a:pt x="384864" y="431317"/>
                    <a:pt x="384864" y="414608"/>
                  </a:cubicBezTo>
                  <a:cubicBezTo>
                    <a:pt x="384864" y="397899"/>
                    <a:pt x="398479" y="384300"/>
                    <a:pt x="415207" y="384300"/>
                  </a:cubicBezTo>
                  <a:close/>
                  <a:moveTo>
                    <a:pt x="303775" y="202252"/>
                  </a:moveTo>
                  <a:cubicBezTo>
                    <a:pt x="298257" y="202252"/>
                    <a:pt x="293718" y="206785"/>
                    <a:pt x="293718" y="212295"/>
                  </a:cubicBezTo>
                  <a:cubicBezTo>
                    <a:pt x="293718" y="217894"/>
                    <a:pt x="298257" y="222427"/>
                    <a:pt x="303775" y="222427"/>
                  </a:cubicBezTo>
                  <a:cubicBezTo>
                    <a:pt x="309383" y="222427"/>
                    <a:pt x="313922" y="217894"/>
                    <a:pt x="313922" y="212295"/>
                  </a:cubicBezTo>
                  <a:cubicBezTo>
                    <a:pt x="313922" y="206785"/>
                    <a:pt x="309383" y="202252"/>
                    <a:pt x="303775" y="202252"/>
                  </a:cubicBezTo>
                  <a:close/>
                  <a:moveTo>
                    <a:pt x="303775" y="181988"/>
                  </a:moveTo>
                  <a:cubicBezTo>
                    <a:pt x="320597" y="181988"/>
                    <a:pt x="334215" y="195586"/>
                    <a:pt x="334215" y="212295"/>
                  </a:cubicBezTo>
                  <a:cubicBezTo>
                    <a:pt x="334215" y="225538"/>
                    <a:pt x="325671" y="236647"/>
                    <a:pt x="313922" y="240825"/>
                  </a:cubicBezTo>
                  <a:lnTo>
                    <a:pt x="313922" y="313437"/>
                  </a:lnTo>
                  <a:cubicBezTo>
                    <a:pt x="313922" y="319037"/>
                    <a:pt x="309383" y="323569"/>
                    <a:pt x="303775" y="323569"/>
                  </a:cubicBezTo>
                  <a:lnTo>
                    <a:pt x="50644" y="323569"/>
                  </a:lnTo>
                  <a:cubicBezTo>
                    <a:pt x="33911" y="323569"/>
                    <a:pt x="20293" y="337168"/>
                    <a:pt x="20293" y="353877"/>
                  </a:cubicBezTo>
                  <a:lnTo>
                    <a:pt x="20293" y="475283"/>
                  </a:lnTo>
                  <a:cubicBezTo>
                    <a:pt x="20293" y="491992"/>
                    <a:pt x="33911" y="505590"/>
                    <a:pt x="50644" y="505590"/>
                  </a:cubicBezTo>
                  <a:lnTo>
                    <a:pt x="556995" y="505590"/>
                  </a:lnTo>
                  <a:cubicBezTo>
                    <a:pt x="573728" y="505590"/>
                    <a:pt x="587346" y="491992"/>
                    <a:pt x="587346" y="475283"/>
                  </a:cubicBezTo>
                  <a:lnTo>
                    <a:pt x="587346" y="353877"/>
                  </a:lnTo>
                  <a:cubicBezTo>
                    <a:pt x="587346" y="337168"/>
                    <a:pt x="573728" y="323569"/>
                    <a:pt x="556995" y="323569"/>
                  </a:cubicBezTo>
                  <a:lnTo>
                    <a:pt x="344273" y="323569"/>
                  </a:lnTo>
                  <a:cubicBezTo>
                    <a:pt x="338754" y="323569"/>
                    <a:pt x="334215" y="319037"/>
                    <a:pt x="334215" y="313437"/>
                  </a:cubicBezTo>
                  <a:cubicBezTo>
                    <a:pt x="334215" y="307838"/>
                    <a:pt x="338754" y="303305"/>
                    <a:pt x="344273" y="303305"/>
                  </a:cubicBezTo>
                  <a:lnTo>
                    <a:pt x="556995" y="303305"/>
                  </a:lnTo>
                  <a:cubicBezTo>
                    <a:pt x="584854" y="303305"/>
                    <a:pt x="607639" y="326058"/>
                    <a:pt x="607639" y="353877"/>
                  </a:cubicBezTo>
                  <a:lnTo>
                    <a:pt x="607639" y="475283"/>
                  </a:lnTo>
                  <a:cubicBezTo>
                    <a:pt x="607639" y="503101"/>
                    <a:pt x="584854" y="525854"/>
                    <a:pt x="556995" y="525854"/>
                  </a:cubicBezTo>
                  <a:lnTo>
                    <a:pt x="50644" y="525854"/>
                  </a:lnTo>
                  <a:cubicBezTo>
                    <a:pt x="22696" y="525854"/>
                    <a:pt x="0" y="503101"/>
                    <a:pt x="0" y="475283"/>
                  </a:cubicBezTo>
                  <a:lnTo>
                    <a:pt x="0" y="353877"/>
                  </a:lnTo>
                  <a:cubicBezTo>
                    <a:pt x="0" y="326058"/>
                    <a:pt x="22696" y="303305"/>
                    <a:pt x="50644" y="303305"/>
                  </a:cubicBezTo>
                  <a:lnTo>
                    <a:pt x="293718" y="303305"/>
                  </a:lnTo>
                  <a:lnTo>
                    <a:pt x="293718" y="240825"/>
                  </a:lnTo>
                  <a:cubicBezTo>
                    <a:pt x="281880" y="236647"/>
                    <a:pt x="273424" y="225538"/>
                    <a:pt x="273424" y="212295"/>
                  </a:cubicBezTo>
                  <a:cubicBezTo>
                    <a:pt x="273424" y="195586"/>
                    <a:pt x="287042" y="181988"/>
                    <a:pt x="303775" y="181988"/>
                  </a:cubicBezTo>
                  <a:close/>
                  <a:moveTo>
                    <a:pt x="303775" y="121302"/>
                  </a:moveTo>
                  <a:cubicBezTo>
                    <a:pt x="328167" y="121302"/>
                    <a:pt x="351045" y="130807"/>
                    <a:pt x="368226" y="147952"/>
                  </a:cubicBezTo>
                  <a:cubicBezTo>
                    <a:pt x="372232" y="151950"/>
                    <a:pt x="372232" y="158346"/>
                    <a:pt x="368226" y="162254"/>
                  </a:cubicBezTo>
                  <a:cubicBezTo>
                    <a:pt x="366268" y="164209"/>
                    <a:pt x="363686" y="165275"/>
                    <a:pt x="361105" y="165275"/>
                  </a:cubicBezTo>
                  <a:cubicBezTo>
                    <a:pt x="358523" y="165275"/>
                    <a:pt x="355941" y="164209"/>
                    <a:pt x="353894" y="162254"/>
                  </a:cubicBezTo>
                  <a:cubicBezTo>
                    <a:pt x="340541" y="148929"/>
                    <a:pt x="322736" y="141556"/>
                    <a:pt x="303775" y="141556"/>
                  </a:cubicBezTo>
                  <a:cubicBezTo>
                    <a:pt x="284902" y="141556"/>
                    <a:pt x="267098" y="148929"/>
                    <a:pt x="253656" y="162254"/>
                  </a:cubicBezTo>
                  <a:cubicBezTo>
                    <a:pt x="249739" y="166252"/>
                    <a:pt x="243329" y="166252"/>
                    <a:pt x="239323" y="162254"/>
                  </a:cubicBezTo>
                  <a:cubicBezTo>
                    <a:pt x="235406" y="158346"/>
                    <a:pt x="235406" y="151950"/>
                    <a:pt x="239323" y="147952"/>
                  </a:cubicBezTo>
                  <a:cubicBezTo>
                    <a:pt x="256593" y="130807"/>
                    <a:pt x="279472" y="121302"/>
                    <a:pt x="303775" y="121302"/>
                  </a:cubicBezTo>
                  <a:close/>
                  <a:moveTo>
                    <a:pt x="303775" y="60686"/>
                  </a:moveTo>
                  <a:cubicBezTo>
                    <a:pt x="344361" y="60686"/>
                    <a:pt x="382543" y="76418"/>
                    <a:pt x="411202" y="105127"/>
                  </a:cubicBezTo>
                  <a:cubicBezTo>
                    <a:pt x="415207" y="109038"/>
                    <a:pt x="415207" y="115437"/>
                    <a:pt x="411202" y="119437"/>
                  </a:cubicBezTo>
                  <a:cubicBezTo>
                    <a:pt x="409244" y="121393"/>
                    <a:pt x="406663" y="122370"/>
                    <a:pt x="404082" y="122370"/>
                  </a:cubicBezTo>
                  <a:cubicBezTo>
                    <a:pt x="401501" y="122370"/>
                    <a:pt x="398920" y="121393"/>
                    <a:pt x="396873" y="119437"/>
                  </a:cubicBezTo>
                  <a:cubicBezTo>
                    <a:pt x="372041" y="94550"/>
                    <a:pt x="338932" y="80862"/>
                    <a:pt x="303775" y="80862"/>
                  </a:cubicBezTo>
                  <a:cubicBezTo>
                    <a:pt x="268619" y="80862"/>
                    <a:pt x="235599" y="94550"/>
                    <a:pt x="210678" y="119437"/>
                  </a:cubicBezTo>
                  <a:cubicBezTo>
                    <a:pt x="206762" y="123348"/>
                    <a:pt x="200354" y="123348"/>
                    <a:pt x="196437" y="119437"/>
                  </a:cubicBezTo>
                  <a:cubicBezTo>
                    <a:pt x="192432" y="115437"/>
                    <a:pt x="192432" y="109038"/>
                    <a:pt x="196437" y="105127"/>
                  </a:cubicBezTo>
                  <a:cubicBezTo>
                    <a:pt x="225096" y="76418"/>
                    <a:pt x="263279" y="60686"/>
                    <a:pt x="303775" y="60686"/>
                  </a:cubicBezTo>
                  <a:close/>
                  <a:moveTo>
                    <a:pt x="303775" y="0"/>
                  </a:moveTo>
                  <a:cubicBezTo>
                    <a:pt x="361182" y="0"/>
                    <a:pt x="414138" y="22659"/>
                    <a:pt x="452943" y="63889"/>
                  </a:cubicBezTo>
                  <a:cubicBezTo>
                    <a:pt x="456770" y="67887"/>
                    <a:pt x="456592" y="74285"/>
                    <a:pt x="452498" y="78106"/>
                  </a:cubicBezTo>
                  <a:cubicBezTo>
                    <a:pt x="448404" y="81927"/>
                    <a:pt x="442085" y="81749"/>
                    <a:pt x="438169" y="77751"/>
                  </a:cubicBezTo>
                  <a:cubicBezTo>
                    <a:pt x="403280" y="40608"/>
                    <a:pt x="355486" y="20260"/>
                    <a:pt x="303775" y="20260"/>
                  </a:cubicBezTo>
                  <a:cubicBezTo>
                    <a:pt x="253133" y="20260"/>
                    <a:pt x="205428" y="40697"/>
                    <a:pt x="169293" y="77840"/>
                  </a:cubicBezTo>
                  <a:cubicBezTo>
                    <a:pt x="167335" y="79883"/>
                    <a:pt x="164665" y="80861"/>
                    <a:pt x="161995" y="80861"/>
                  </a:cubicBezTo>
                  <a:cubicBezTo>
                    <a:pt x="159502" y="80861"/>
                    <a:pt x="156921" y="79972"/>
                    <a:pt x="154963" y="78017"/>
                  </a:cubicBezTo>
                  <a:cubicBezTo>
                    <a:pt x="150958" y="74107"/>
                    <a:pt x="150869" y="67710"/>
                    <a:pt x="154785" y="63711"/>
                  </a:cubicBezTo>
                  <a:cubicBezTo>
                    <a:pt x="194658" y="22659"/>
                    <a:pt x="247615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55336" y="2141951"/>
            <a:ext cx="2739503" cy="1333532"/>
            <a:chOff x="7523107" y="3331677"/>
            <a:chExt cx="2739503" cy="1333532"/>
          </a:xfrm>
        </p:grpSpPr>
        <p:sp>
          <p:nvSpPr>
            <p:cNvPr id="22" name="矩形 21"/>
            <p:cNvSpPr/>
            <p:nvPr/>
          </p:nvSpPr>
          <p:spPr>
            <a:xfrm>
              <a:off x="8020636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1793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打开经络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1793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23107" y="3641467"/>
              <a:ext cx="2739503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中医说，没注意身体，经络僵硬了，全身都有小疙瘩，医生说需要步行，就会减少毛病。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410873" y="2281805"/>
            <a:ext cx="531180" cy="531180"/>
            <a:chOff x="5905500" y="3370407"/>
            <a:chExt cx="449118" cy="449118"/>
          </a:xfrm>
        </p:grpSpPr>
        <p:sp>
          <p:nvSpPr>
            <p:cNvPr id="25" name="椭圆 24"/>
            <p:cNvSpPr/>
            <p:nvPr/>
          </p:nvSpPr>
          <p:spPr>
            <a:xfrm>
              <a:off x="5905500" y="3370407"/>
              <a:ext cx="449118" cy="449118"/>
            </a:xfrm>
            <a:prstGeom prst="ellipse">
              <a:avLst/>
            </a:prstGeom>
            <a:solidFill>
              <a:srgbClr val="F179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6" name="椭圆 22"/>
            <p:cNvSpPr/>
            <p:nvPr/>
          </p:nvSpPr>
          <p:spPr>
            <a:xfrm>
              <a:off x="6006955" y="3488431"/>
              <a:ext cx="246208" cy="21306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07639" h="525854">
                  <a:moveTo>
                    <a:pt x="111408" y="404481"/>
                  </a:moveTo>
                  <a:lnTo>
                    <a:pt x="313890" y="404481"/>
                  </a:lnTo>
                  <a:cubicBezTo>
                    <a:pt x="319497" y="404481"/>
                    <a:pt x="324036" y="409011"/>
                    <a:pt x="324036" y="414607"/>
                  </a:cubicBezTo>
                  <a:cubicBezTo>
                    <a:pt x="324036" y="420203"/>
                    <a:pt x="319497" y="424733"/>
                    <a:pt x="313890" y="424733"/>
                  </a:cubicBezTo>
                  <a:lnTo>
                    <a:pt x="111408" y="424733"/>
                  </a:lnTo>
                  <a:cubicBezTo>
                    <a:pt x="105800" y="424733"/>
                    <a:pt x="101261" y="420203"/>
                    <a:pt x="101261" y="414607"/>
                  </a:cubicBezTo>
                  <a:cubicBezTo>
                    <a:pt x="101261" y="409011"/>
                    <a:pt x="105800" y="404481"/>
                    <a:pt x="111408" y="404481"/>
                  </a:cubicBezTo>
                  <a:close/>
                  <a:moveTo>
                    <a:pt x="496216" y="404476"/>
                  </a:moveTo>
                  <a:cubicBezTo>
                    <a:pt x="490610" y="404476"/>
                    <a:pt x="486072" y="409009"/>
                    <a:pt x="486072" y="414608"/>
                  </a:cubicBezTo>
                  <a:cubicBezTo>
                    <a:pt x="486072" y="420207"/>
                    <a:pt x="490610" y="424740"/>
                    <a:pt x="496216" y="424740"/>
                  </a:cubicBezTo>
                  <a:cubicBezTo>
                    <a:pt x="501822" y="424740"/>
                    <a:pt x="506360" y="420207"/>
                    <a:pt x="506360" y="414608"/>
                  </a:cubicBezTo>
                  <a:cubicBezTo>
                    <a:pt x="506360" y="409009"/>
                    <a:pt x="501822" y="404476"/>
                    <a:pt x="496216" y="404476"/>
                  </a:cubicBezTo>
                  <a:close/>
                  <a:moveTo>
                    <a:pt x="415207" y="404476"/>
                  </a:moveTo>
                  <a:cubicBezTo>
                    <a:pt x="409601" y="404476"/>
                    <a:pt x="405063" y="409009"/>
                    <a:pt x="405063" y="414608"/>
                  </a:cubicBezTo>
                  <a:cubicBezTo>
                    <a:pt x="405063" y="420207"/>
                    <a:pt x="409601" y="424740"/>
                    <a:pt x="415207" y="424740"/>
                  </a:cubicBezTo>
                  <a:cubicBezTo>
                    <a:pt x="420813" y="424740"/>
                    <a:pt x="425351" y="420207"/>
                    <a:pt x="425351" y="414608"/>
                  </a:cubicBezTo>
                  <a:cubicBezTo>
                    <a:pt x="425351" y="409009"/>
                    <a:pt x="420813" y="404476"/>
                    <a:pt x="415207" y="404476"/>
                  </a:cubicBezTo>
                  <a:close/>
                  <a:moveTo>
                    <a:pt x="496216" y="384300"/>
                  </a:moveTo>
                  <a:cubicBezTo>
                    <a:pt x="512945" y="384300"/>
                    <a:pt x="526559" y="397899"/>
                    <a:pt x="526559" y="414608"/>
                  </a:cubicBezTo>
                  <a:cubicBezTo>
                    <a:pt x="526559" y="431317"/>
                    <a:pt x="512945" y="444916"/>
                    <a:pt x="496216" y="444916"/>
                  </a:cubicBezTo>
                  <a:cubicBezTo>
                    <a:pt x="479488" y="444916"/>
                    <a:pt x="465873" y="431317"/>
                    <a:pt x="465873" y="414608"/>
                  </a:cubicBezTo>
                  <a:cubicBezTo>
                    <a:pt x="465873" y="397899"/>
                    <a:pt x="479488" y="384300"/>
                    <a:pt x="496216" y="384300"/>
                  </a:cubicBezTo>
                  <a:close/>
                  <a:moveTo>
                    <a:pt x="415207" y="384300"/>
                  </a:moveTo>
                  <a:cubicBezTo>
                    <a:pt x="431936" y="384300"/>
                    <a:pt x="445550" y="397899"/>
                    <a:pt x="445550" y="414608"/>
                  </a:cubicBezTo>
                  <a:cubicBezTo>
                    <a:pt x="445550" y="431317"/>
                    <a:pt x="431936" y="444916"/>
                    <a:pt x="415207" y="444916"/>
                  </a:cubicBezTo>
                  <a:cubicBezTo>
                    <a:pt x="398479" y="444916"/>
                    <a:pt x="384864" y="431317"/>
                    <a:pt x="384864" y="414608"/>
                  </a:cubicBezTo>
                  <a:cubicBezTo>
                    <a:pt x="384864" y="397899"/>
                    <a:pt x="398479" y="384300"/>
                    <a:pt x="415207" y="384300"/>
                  </a:cubicBezTo>
                  <a:close/>
                  <a:moveTo>
                    <a:pt x="303775" y="202252"/>
                  </a:moveTo>
                  <a:cubicBezTo>
                    <a:pt x="298257" y="202252"/>
                    <a:pt x="293718" y="206785"/>
                    <a:pt x="293718" y="212295"/>
                  </a:cubicBezTo>
                  <a:cubicBezTo>
                    <a:pt x="293718" y="217894"/>
                    <a:pt x="298257" y="222427"/>
                    <a:pt x="303775" y="222427"/>
                  </a:cubicBezTo>
                  <a:cubicBezTo>
                    <a:pt x="309383" y="222427"/>
                    <a:pt x="313922" y="217894"/>
                    <a:pt x="313922" y="212295"/>
                  </a:cubicBezTo>
                  <a:cubicBezTo>
                    <a:pt x="313922" y="206785"/>
                    <a:pt x="309383" y="202252"/>
                    <a:pt x="303775" y="202252"/>
                  </a:cubicBezTo>
                  <a:close/>
                  <a:moveTo>
                    <a:pt x="303775" y="181988"/>
                  </a:moveTo>
                  <a:cubicBezTo>
                    <a:pt x="320597" y="181988"/>
                    <a:pt x="334215" y="195586"/>
                    <a:pt x="334215" y="212295"/>
                  </a:cubicBezTo>
                  <a:cubicBezTo>
                    <a:pt x="334215" y="225538"/>
                    <a:pt x="325671" y="236647"/>
                    <a:pt x="313922" y="240825"/>
                  </a:cubicBezTo>
                  <a:lnTo>
                    <a:pt x="313922" y="313437"/>
                  </a:lnTo>
                  <a:cubicBezTo>
                    <a:pt x="313922" y="319037"/>
                    <a:pt x="309383" y="323569"/>
                    <a:pt x="303775" y="323569"/>
                  </a:cubicBezTo>
                  <a:lnTo>
                    <a:pt x="50644" y="323569"/>
                  </a:lnTo>
                  <a:cubicBezTo>
                    <a:pt x="33911" y="323569"/>
                    <a:pt x="20293" y="337168"/>
                    <a:pt x="20293" y="353877"/>
                  </a:cubicBezTo>
                  <a:lnTo>
                    <a:pt x="20293" y="475283"/>
                  </a:lnTo>
                  <a:cubicBezTo>
                    <a:pt x="20293" y="491992"/>
                    <a:pt x="33911" y="505590"/>
                    <a:pt x="50644" y="505590"/>
                  </a:cubicBezTo>
                  <a:lnTo>
                    <a:pt x="556995" y="505590"/>
                  </a:lnTo>
                  <a:cubicBezTo>
                    <a:pt x="573728" y="505590"/>
                    <a:pt x="587346" y="491992"/>
                    <a:pt x="587346" y="475283"/>
                  </a:cubicBezTo>
                  <a:lnTo>
                    <a:pt x="587346" y="353877"/>
                  </a:lnTo>
                  <a:cubicBezTo>
                    <a:pt x="587346" y="337168"/>
                    <a:pt x="573728" y="323569"/>
                    <a:pt x="556995" y="323569"/>
                  </a:cubicBezTo>
                  <a:lnTo>
                    <a:pt x="344273" y="323569"/>
                  </a:lnTo>
                  <a:cubicBezTo>
                    <a:pt x="338754" y="323569"/>
                    <a:pt x="334215" y="319037"/>
                    <a:pt x="334215" y="313437"/>
                  </a:cubicBezTo>
                  <a:cubicBezTo>
                    <a:pt x="334215" y="307838"/>
                    <a:pt x="338754" y="303305"/>
                    <a:pt x="344273" y="303305"/>
                  </a:cubicBezTo>
                  <a:lnTo>
                    <a:pt x="556995" y="303305"/>
                  </a:lnTo>
                  <a:cubicBezTo>
                    <a:pt x="584854" y="303305"/>
                    <a:pt x="607639" y="326058"/>
                    <a:pt x="607639" y="353877"/>
                  </a:cubicBezTo>
                  <a:lnTo>
                    <a:pt x="607639" y="475283"/>
                  </a:lnTo>
                  <a:cubicBezTo>
                    <a:pt x="607639" y="503101"/>
                    <a:pt x="584854" y="525854"/>
                    <a:pt x="556995" y="525854"/>
                  </a:cubicBezTo>
                  <a:lnTo>
                    <a:pt x="50644" y="525854"/>
                  </a:lnTo>
                  <a:cubicBezTo>
                    <a:pt x="22696" y="525854"/>
                    <a:pt x="0" y="503101"/>
                    <a:pt x="0" y="475283"/>
                  </a:cubicBezTo>
                  <a:lnTo>
                    <a:pt x="0" y="353877"/>
                  </a:lnTo>
                  <a:cubicBezTo>
                    <a:pt x="0" y="326058"/>
                    <a:pt x="22696" y="303305"/>
                    <a:pt x="50644" y="303305"/>
                  </a:cubicBezTo>
                  <a:lnTo>
                    <a:pt x="293718" y="303305"/>
                  </a:lnTo>
                  <a:lnTo>
                    <a:pt x="293718" y="240825"/>
                  </a:lnTo>
                  <a:cubicBezTo>
                    <a:pt x="281880" y="236647"/>
                    <a:pt x="273424" y="225538"/>
                    <a:pt x="273424" y="212295"/>
                  </a:cubicBezTo>
                  <a:cubicBezTo>
                    <a:pt x="273424" y="195586"/>
                    <a:pt x="287042" y="181988"/>
                    <a:pt x="303775" y="181988"/>
                  </a:cubicBezTo>
                  <a:close/>
                  <a:moveTo>
                    <a:pt x="303775" y="121302"/>
                  </a:moveTo>
                  <a:cubicBezTo>
                    <a:pt x="328167" y="121302"/>
                    <a:pt x="351045" y="130807"/>
                    <a:pt x="368226" y="147952"/>
                  </a:cubicBezTo>
                  <a:cubicBezTo>
                    <a:pt x="372232" y="151950"/>
                    <a:pt x="372232" y="158346"/>
                    <a:pt x="368226" y="162254"/>
                  </a:cubicBezTo>
                  <a:cubicBezTo>
                    <a:pt x="366268" y="164209"/>
                    <a:pt x="363686" y="165275"/>
                    <a:pt x="361105" y="165275"/>
                  </a:cubicBezTo>
                  <a:cubicBezTo>
                    <a:pt x="358523" y="165275"/>
                    <a:pt x="355941" y="164209"/>
                    <a:pt x="353894" y="162254"/>
                  </a:cubicBezTo>
                  <a:cubicBezTo>
                    <a:pt x="340541" y="148929"/>
                    <a:pt x="322736" y="141556"/>
                    <a:pt x="303775" y="141556"/>
                  </a:cubicBezTo>
                  <a:cubicBezTo>
                    <a:pt x="284902" y="141556"/>
                    <a:pt x="267098" y="148929"/>
                    <a:pt x="253656" y="162254"/>
                  </a:cubicBezTo>
                  <a:cubicBezTo>
                    <a:pt x="249739" y="166252"/>
                    <a:pt x="243329" y="166252"/>
                    <a:pt x="239323" y="162254"/>
                  </a:cubicBezTo>
                  <a:cubicBezTo>
                    <a:pt x="235406" y="158346"/>
                    <a:pt x="235406" y="151950"/>
                    <a:pt x="239323" y="147952"/>
                  </a:cubicBezTo>
                  <a:cubicBezTo>
                    <a:pt x="256593" y="130807"/>
                    <a:pt x="279472" y="121302"/>
                    <a:pt x="303775" y="121302"/>
                  </a:cubicBezTo>
                  <a:close/>
                  <a:moveTo>
                    <a:pt x="303775" y="60686"/>
                  </a:moveTo>
                  <a:cubicBezTo>
                    <a:pt x="344361" y="60686"/>
                    <a:pt x="382543" y="76418"/>
                    <a:pt x="411202" y="105127"/>
                  </a:cubicBezTo>
                  <a:cubicBezTo>
                    <a:pt x="415207" y="109038"/>
                    <a:pt x="415207" y="115437"/>
                    <a:pt x="411202" y="119437"/>
                  </a:cubicBezTo>
                  <a:cubicBezTo>
                    <a:pt x="409244" y="121393"/>
                    <a:pt x="406663" y="122370"/>
                    <a:pt x="404082" y="122370"/>
                  </a:cubicBezTo>
                  <a:cubicBezTo>
                    <a:pt x="401501" y="122370"/>
                    <a:pt x="398920" y="121393"/>
                    <a:pt x="396873" y="119437"/>
                  </a:cubicBezTo>
                  <a:cubicBezTo>
                    <a:pt x="372041" y="94550"/>
                    <a:pt x="338932" y="80862"/>
                    <a:pt x="303775" y="80862"/>
                  </a:cubicBezTo>
                  <a:cubicBezTo>
                    <a:pt x="268619" y="80862"/>
                    <a:pt x="235599" y="94550"/>
                    <a:pt x="210678" y="119437"/>
                  </a:cubicBezTo>
                  <a:cubicBezTo>
                    <a:pt x="206762" y="123348"/>
                    <a:pt x="200354" y="123348"/>
                    <a:pt x="196437" y="119437"/>
                  </a:cubicBezTo>
                  <a:cubicBezTo>
                    <a:pt x="192432" y="115437"/>
                    <a:pt x="192432" y="109038"/>
                    <a:pt x="196437" y="105127"/>
                  </a:cubicBezTo>
                  <a:cubicBezTo>
                    <a:pt x="225096" y="76418"/>
                    <a:pt x="263279" y="60686"/>
                    <a:pt x="303775" y="60686"/>
                  </a:cubicBezTo>
                  <a:close/>
                  <a:moveTo>
                    <a:pt x="303775" y="0"/>
                  </a:moveTo>
                  <a:cubicBezTo>
                    <a:pt x="361182" y="0"/>
                    <a:pt x="414138" y="22659"/>
                    <a:pt x="452943" y="63889"/>
                  </a:cubicBezTo>
                  <a:cubicBezTo>
                    <a:pt x="456770" y="67887"/>
                    <a:pt x="456592" y="74285"/>
                    <a:pt x="452498" y="78106"/>
                  </a:cubicBezTo>
                  <a:cubicBezTo>
                    <a:pt x="448404" y="81927"/>
                    <a:pt x="442085" y="81749"/>
                    <a:pt x="438169" y="77751"/>
                  </a:cubicBezTo>
                  <a:cubicBezTo>
                    <a:pt x="403280" y="40608"/>
                    <a:pt x="355486" y="20260"/>
                    <a:pt x="303775" y="20260"/>
                  </a:cubicBezTo>
                  <a:cubicBezTo>
                    <a:pt x="253133" y="20260"/>
                    <a:pt x="205428" y="40697"/>
                    <a:pt x="169293" y="77840"/>
                  </a:cubicBezTo>
                  <a:cubicBezTo>
                    <a:pt x="167335" y="79883"/>
                    <a:pt x="164665" y="80861"/>
                    <a:pt x="161995" y="80861"/>
                  </a:cubicBezTo>
                  <a:cubicBezTo>
                    <a:pt x="159502" y="80861"/>
                    <a:pt x="156921" y="79972"/>
                    <a:pt x="154963" y="78017"/>
                  </a:cubicBezTo>
                  <a:cubicBezTo>
                    <a:pt x="150958" y="74107"/>
                    <a:pt x="150869" y="67710"/>
                    <a:pt x="154785" y="63711"/>
                  </a:cubicBezTo>
                  <a:cubicBezTo>
                    <a:pt x="194658" y="22659"/>
                    <a:pt x="247615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55336" y="4266314"/>
            <a:ext cx="2739503" cy="1333532"/>
            <a:chOff x="7523107" y="3331677"/>
            <a:chExt cx="2739503" cy="1333532"/>
          </a:xfrm>
        </p:grpSpPr>
        <p:sp>
          <p:nvSpPr>
            <p:cNvPr id="28" name="矩形 27"/>
            <p:cNvSpPr/>
            <p:nvPr/>
          </p:nvSpPr>
          <p:spPr>
            <a:xfrm>
              <a:off x="8020636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4B88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身心轻安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4B88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23107" y="3641467"/>
              <a:ext cx="2739503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r" defTabSz="457200">
                <a:lnSpc>
                  <a:spcPct val="150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inpin heiti" panose="00000500000000000000" pitchFamily="2" charset="-122"/>
                </a:rPr>
                <a:t>身心不和，身心不安，身心不平，身心疾病都来自于气血不通，气血不通的原因就是经络不通。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410873" y="4406168"/>
            <a:ext cx="531180" cy="531180"/>
            <a:chOff x="5905500" y="3370407"/>
            <a:chExt cx="449118" cy="449118"/>
          </a:xfrm>
        </p:grpSpPr>
        <p:sp>
          <p:nvSpPr>
            <p:cNvPr id="31" name="椭圆 30"/>
            <p:cNvSpPr/>
            <p:nvPr/>
          </p:nvSpPr>
          <p:spPr>
            <a:xfrm>
              <a:off x="5905500" y="3370407"/>
              <a:ext cx="449118" cy="449118"/>
            </a:xfrm>
            <a:prstGeom prst="ellipse">
              <a:avLst/>
            </a:prstGeom>
            <a:solidFill>
              <a:srgbClr val="54B88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  <p:sp>
          <p:nvSpPr>
            <p:cNvPr id="32" name="椭圆 28"/>
            <p:cNvSpPr/>
            <p:nvPr/>
          </p:nvSpPr>
          <p:spPr>
            <a:xfrm>
              <a:off x="6006955" y="3472062"/>
              <a:ext cx="246208" cy="24580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6298" h="605310">
                  <a:moveTo>
                    <a:pt x="442224" y="552093"/>
                  </a:moveTo>
                  <a:lnTo>
                    <a:pt x="442224" y="585781"/>
                  </a:lnTo>
                  <a:lnTo>
                    <a:pt x="503141" y="585781"/>
                  </a:lnTo>
                  <a:lnTo>
                    <a:pt x="503141" y="552093"/>
                  </a:lnTo>
                  <a:close/>
                  <a:moveTo>
                    <a:pt x="103059" y="552093"/>
                  </a:moveTo>
                  <a:lnTo>
                    <a:pt x="103059" y="585781"/>
                  </a:lnTo>
                  <a:lnTo>
                    <a:pt x="164074" y="585781"/>
                  </a:lnTo>
                  <a:lnTo>
                    <a:pt x="164074" y="552093"/>
                  </a:lnTo>
                  <a:close/>
                  <a:moveTo>
                    <a:pt x="373877" y="385411"/>
                  </a:moveTo>
                  <a:cubicBezTo>
                    <a:pt x="365468" y="385411"/>
                    <a:pt x="358623" y="392246"/>
                    <a:pt x="358623" y="400644"/>
                  </a:cubicBezTo>
                  <a:lnTo>
                    <a:pt x="358623" y="517233"/>
                  </a:lnTo>
                  <a:cubicBezTo>
                    <a:pt x="358623" y="525631"/>
                    <a:pt x="365468" y="532564"/>
                    <a:pt x="373877" y="532564"/>
                  </a:cubicBezTo>
                  <a:lnTo>
                    <a:pt x="571489" y="532564"/>
                  </a:lnTo>
                  <a:cubicBezTo>
                    <a:pt x="579898" y="532564"/>
                    <a:pt x="586742" y="525631"/>
                    <a:pt x="586742" y="517233"/>
                  </a:cubicBezTo>
                  <a:lnTo>
                    <a:pt x="586742" y="400644"/>
                  </a:lnTo>
                  <a:cubicBezTo>
                    <a:pt x="586742" y="392246"/>
                    <a:pt x="579898" y="385411"/>
                    <a:pt x="571489" y="385411"/>
                  </a:cubicBezTo>
                  <a:close/>
                  <a:moveTo>
                    <a:pt x="34809" y="385411"/>
                  </a:moveTo>
                  <a:cubicBezTo>
                    <a:pt x="26400" y="385411"/>
                    <a:pt x="19556" y="392246"/>
                    <a:pt x="19556" y="400644"/>
                  </a:cubicBezTo>
                  <a:lnTo>
                    <a:pt x="19556" y="517233"/>
                  </a:lnTo>
                  <a:cubicBezTo>
                    <a:pt x="19556" y="525631"/>
                    <a:pt x="26400" y="532564"/>
                    <a:pt x="34809" y="532564"/>
                  </a:cubicBezTo>
                  <a:lnTo>
                    <a:pt x="232324" y="532564"/>
                  </a:lnTo>
                  <a:cubicBezTo>
                    <a:pt x="240831" y="532564"/>
                    <a:pt x="247675" y="525631"/>
                    <a:pt x="247675" y="517233"/>
                  </a:cubicBezTo>
                  <a:lnTo>
                    <a:pt x="247675" y="400644"/>
                  </a:lnTo>
                  <a:cubicBezTo>
                    <a:pt x="247675" y="392246"/>
                    <a:pt x="240831" y="385411"/>
                    <a:pt x="232324" y="385411"/>
                  </a:cubicBezTo>
                  <a:close/>
                  <a:moveTo>
                    <a:pt x="373877" y="365882"/>
                  </a:moveTo>
                  <a:lnTo>
                    <a:pt x="571489" y="365882"/>
                  </a:lnTo>
                  <a:cubicBezTo>
                    <a:pt x="590654" y="365882"/>
                    <a:pt x="606298" y="381505"/>
                    <a:pt x="606298" y="400644"/>
                  </a:cubicBezTo>
                  <a:lnTo>
                    <a:pt x="606298" y="517233"/>
                  </a:lnTo>
                  <a:cubicBezTo>
                    <a:pt x="606298" y="536470"/>
                    <a:pt x="590654" y="552093"/>
                    <a:pt x="571489" y="552093"/>
                  </a:cubicBezTo>
                  <a:lnTo>
                    <a:pt x="522697" y="552093"/>
                  </a:lnTo>
                  <a:lnTo>
                    <a:pt x="522697" y="585781"/>
                  </a:lnTo>
                  <a:lnTo>
                    <a:pt x="540982" y="585781"/>
                  </a:lnTo>
                  <a:cubicBezTo>
                    <a:pt x="546359" y="585781"/>
                    <a:pt x="550760" y="590175"/>
                    <a:pt x="550760" y="595545"/>
                  </a:cubicBezTo>
                  <a:cubicBezTo>
                    <a:pt x="550760" y="601014"/>
                    <a:pt x="546359" y="605310"/>
                    <a:pt x="540982" y="605310"/>
                  </a:cubicBezTo>
                  <a:lnTo>
                    <a:pt x="404384" y="605310"/>
                  </a:lnTo>
                  <a:cubicBezTo>
                    <a:pt x="399006" y="605310"/>
                    <a:pt x="394606" y="601014"/>
                    <a:pt x="394606" y="595545"/>
                  </a:cubicBezTo>
                  <a:cubicBezTo>
                    <a:pt x="394606" y="590175"/>
                    <a:pt x="399006" y="585781"/>
                    <a:pt x="404384" y="585781"/>
                  </a:cubicBezTo>
                  <a:lnTo>
                    <a:pt x="422669" y="585781"/>
                  </a:lnTo>
                  <a:lnTo>
                    <a:pt x="422669" y="552093"/>
                  </a:lnTo>
                  <a:lnTo>
                    <a:pt x="373877" y="552093"/>
                  </a:lnTo>
                  <a:cubicBezTo>
                    <a:pt x="354712" y="552093"/>
                    <a:pt x="339067" y="536470"/>
                    <a:pt x="339067" y="517233"/>
                  </a:cubicBezTo>
                  <a:lnTo>
                    <a:pt x="339067" y="400644"/>
                  </a:lnTo>
                  <a:cubicBezTo>
                    <a:pt x="339067" y="381505"/>
                    <a:pt x="354712" y="365882"/>
                    <a:pt x="373877" y="365882"/>
                  </a:cubicBezTo>
                  <a:close/>
                  <a:moveTo>
                    <a:pt x="34809" y="365882"/>
                  </a:moveTo>
                  <a:lnTo>
                    <a:pt x="232324" y="365882"/>
                  </a:lnTo>
                  <a:cubicBezTo>
                    <a:pt x="251587" y="365882"/>
                    <a:pt x="267231" y="381505"/>
                    <a:pt x="267231" y="400644"/>
                  </a:cubicBezTo>
                  <a:lnTo>
                    <a:pt x="267231" y="517233"/>
                  </a:lnTo>
                  <a:cubicBezTo>
                    <a:pt x="267231" y="536470"/>
                    <a:pt x="251587" y="552093"/>
                    <a:pt x="232324" y="552093"/>
                  </a:cubicBezTo>
                  <a:lnTo>
                    <a:pt x="183630" y="552093"/>
                  </a:lnTo>
                  <a:lnTo>
                    <a:pt x="183630" y="585781"/>
                  </a:lnTo>
                  <a:lnTo>
                    <a:pt x="201817" y="585781"/>
                  </a:lnTo>
                  <a:cubicBezTo>
                    <a:pt x="207292" y="585781"/>
                    <a:pt x="211595" y="590175"/>
                    <a:pt x="211595" y="595545"/>
                  </a:cubicBezTo>
                  <a:cubicBezTo>
                    <a:pt x="211595" y="601014"/>
                    <a:pt x="207292" y="605310"/>
                    <a:pt x="201817" y="605310"/>
                  </a:cubicBezTo>
                  <a:lnTo>
                    <a:pt x="65316" y="605310"/>
                  </a:lnTo>
                  <a:cubicBezTo>
                    <a:pt x="59939" y="605310"/>
                    <a:pt x="55538" y="601014"/>
                    <a:pt x="55538" y="595545"/>
                  </a:cubicBezTo>
                  <a:cubicBezTo>
                    <a:pt x="55538" y="590175"/>
                    <a:pt x="59939" y="585781"/>
                    <a:pt x="65316" y="585781"/>
                  </a:cubicBezTo>
                  <a:lnTo>
                    <a:pt x="83503" y="585781"/>
                  </a:lnTo>
                  <a:lnTo>
                    <a:pt x="83503" y="552093"/>
                  </a:lnTo>
                  <a:lnTo>
                    <a:pt x="34809" y="552093"/>
                  </a:lnTo>
                  <a:cubicBezTo>
                    <a:pt x="15644" y="552093"/>
                    <a:pt x="0" y="536470"/>
                    <a:pt x="0" y="517233"/>
                  </a:cubicBezTo>
                  <a:lnTo>
                    <a:pt x="0" y="400644"/>
                  </a:lnTo>
                  <a:cubicBezTo>
                    <a:pt x="0" y="381505"/>
                    <a:pt x="15644" y="365882"/>
                    <a:pt x="34809" y="365882"/>
                  </a:cubicBezTo>
                  <a:close/>
                  <a:moveTo>
                    <a:pt x="303079" y="258975"/>
                  </a:moveTo>
                  <a:cubicBezTo>
                    <a:pt x="308554" y="258975"/>
                    <a:pt x="312856" y="263273"/>
                    <a:pt x="312856" y="268744"/>
                  </a:cubicBezTo>
                  <a:lnTo>
                    <a:pt x="312856" y="292873"/>
                  </a:lnTo>
                  <a:lnTo>
                    <a:pt x="472608" y="292873"/>
                  </a:lnTo>
                  <a:cubicBezTo>
                    <a:pt x="478083" y="292873"/>
                    <a:pt x="482385" y="297269"/>
                    <a:pt x="482385" y="302642"/>
                  </a:cubicBezTo>
                  <a:lnTo>
                    <a:pt x="482385" y="336637"/>
                  </a:lnTo>
                  <a:cubicBezTo>
                    <a:pt x="482385" y="342010"/>
                    <a:pt x="478083" y="346406"/>
                    <a:pt x="472608" y="346406"/>
                  </a:cubicBezTo>
                  <a:cubicBezTo>
                    <a:pt x="467231" y="346406"/>
                    <a:pt x="462832" y="342010"/>
                    <a:pt x="462832" y="336637"/>
                  </a:cubicBezTo>
                  <a:lnTo>
                    <a:pt x="462832" y="312410"/>
                  </a:lnTo>
                  <a:lnTo>
                    <a:pt x="143326" y="312410"/>
                  </a:lnTo>
                  <a:lnTo>
                    <a:pt x="143326" y="336637"/>
                  </a:lnTo>
                  <a:cubicBezTo>
                    <a:pt x="143326" y="342010"/>
                    <a:pt x="139024" y="346406"/>
                    <a:pt x="133549" y="346406"/>
                  </a:cubicBezTo>
                  <a:cubicBezTo>
                    <a:pt x="128172" y="346406"/>
                    <a:pt x="123772" y="342010"/>
                    <a:pt x="123772" y="336637"/>
                  </a:cubicBezTo>
                  <a:lnTo>
                    <a:pt x="123772" y="302642"/>
                  </a:lnTo>
                  <a:cubicBezTo>
                    <a:pt x="123772" y="297269"/>
                    <a:pt x="128172" y="292873"/>
                    <a:pt x="133549" y="292873"/>
                  </a:cubicBezTo>
                  <a:lnTo>
                    <a:pt x="293302" y="292873"/>
                  </a:lnTo>
                  <a:lnTo>
                    <a:pt x="293302" y="268744"/>
                  </a:lnTo>
                  <a:cubicBezTo>
                    <a:pt x="293302" y="263273"/>
                    <a:pt x="297702" y="258975"/>
                    <a:pt x="303079" y="258975"/>
                  </a:cubicBezTo>
                  <a:close/>
                  <a:moveTo>
                    <a:pt x="272699" y="186190"/>
                  </a:moveTo>
                  <a:lnTo>
                    <a:pt x="272699" y="219972"/>
                  </a:lnTo>
                  <a:lnTo>
                    <a:pt x="333600" y="219972"/>
                  </a:lnTo>
                  <a:lnTo>
                    <a:pt x="333600" y="186190"/>
                  </a:lnTo>
                  <a:close/>
                  <a:moveTo>
                    <a:pt x="204370" y="19527"/>
                  </a:moveTo>
                  <a:cubicBezTo>
                    <a:pt x="195963" y="19527"/>
                    <a:pt x="189120" y="26361"/>
                    <a:pt x="189120" y="34758"/>
                  </a:cubicBezTo>
                  <a:lnTo>
                    <a:pt x="189120" y="151432"/>
                  </a:lnTo>
                  <a:cubicBezTo>
                    <a:pt x="189120" y="159829"/>
                    <a:pt x="195963" y="166663"/>
                    <a:pt x="204370" y="166663"/>
                  </a:cubicBezTo>
                  <a:lnTo>
                    <a:pt x="401930" y="166663"/>
                  </a:lnTo>
                  <a:cubicBezTo>
                    <a:pt x="410337" y="166663"/>
                    <a:pt x="417179" y="159829"/>
                    <a:pt x="417179" y="151432"/>
                  </a:cubicBezTo>
                  <a:lnTo>
                    <a:pt x="417179" y="34758"/>
                  </a:lnTo>
                  <a:cubicBezTo>
                    <a:pt x="417179" y="26361"/>
                    <a:pt x="410337" y="19527"/>
                    <a:pt x="401930" y="19527"/>
                  </a:cubicBezTo>
                  <a:close/>
                  <a:moveTo>
                    <a:pt x="204370" y="0"/>
                  </a:moveTo>
                  <a:lnTo>
                    <a:pt x="401930" y="0"/>
                  </a:lnTo>
                  <a:cubicBezTo>
                    <a:pt x="421090" y="0"/>
                    <a:pt x="436730" y="15622"/>
                    <a:pt x="436730" y="34758"/>
                  </a:cubicBezTo>
                  <a:lnTo>
                    <a:pt x="436730" y="151432"/>
                  </a:lnTo>
                  <a:cubicBezTo>
                    <a:pt x="436730" y="170569"/>
                    <a:pt x="421090" y="186190"/>
                    <a:pt x="401930" y="186190"/>
                  </a:cubicBezTo>
                  <a:lnTo>
                    <a:pt x="353151" y="186190"/>
                  </a:lnTo>
                  <a:lnTo>
                    <a:pt x="353151" y="219972"/>
                  </a:lnTo>
                  <a:lnTo>
                    <a:pt x="371333" y="219972"/>
                  </a:lnTo>
                  <a:cubicBezTo>
                    <a:pt x="376807" y="219972"/>
                    <a:pt x="381108" y="224268"/>
                    <a:pt x="381108" y="229735"/>
                  </a:cubicBezTo>
                  <a:cubicBezTo>
                    <a:pt x="381108" y="235105"/>
                    <a:pt x="376807" y="239499"/>
                    <a:pt x="371333" y="239499"/>
                  </a:cubicBezTo>
                  <a:lnTo>
                    <a:pt x="234869" y="239499"/>
                  </a:lnTo>
                  <a:cubicBezTo>
                    <a:pt x="229492" y="239499"/>
                    <a:pt x="225093" y="235105"/>
                    <a:pt x="225093" y="229735"/>
                  </a:cubicBezTo>
                  <a:cubicBezTo>
                    <a:pt x="225093" y="224268"/>
                    <a:pt x="229492" y="219972"/>
                    <a:pt x="234869" y="219972"/>
                  </a:cubicBezTo>
                  <a:lnTo>
                    <a:pt x="253149" y="219972"/>
                  </a:lnTo>
                  <a:lnTo>
                    <a:pt x="253149" y="186190"/>
                  </a:lnTo>
                  <a:lnTo>
                    <a:pt x="204370" y="186190"/>
                  </a:lnTo>
                  <a:cubicBezTo>
                    <a:pt x="185210" y="186190"/>
                    <a:pt x="169569" y="170569"/>
                    <a:pt x="169569" y="151432"/>
                  </a:cubicBezTo>
                  <a:lnTo>
                    <a:pt x="169569" y="34758"/>
                  </a:lnTo>
                  <a:cubicBezTo>
                    <a:pt x="169569" y="15622"/>
                    <a:pt x="185210" y="0"/>
                    <a:pt x="20437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endParaRPr>
            </a:p>
          </p:txBody>
        </p:sp>
      </p:grpSp>
      <p:sp>
        <p:nvSpPr>
          <p:cNvPr id="33" name="任意多边形: 形状 32"/>
          <p:cNvSpPr/>
          <p:nvPr/>
        </p:nvSpPr>
        <p:spPr>
          <a:xfrm flipH="1">
            <a:off x="4489256" y="802557"/>
            <a:ext cx="3213489" cy="432000"/>
          </a:xfrm>
          <a:custGeom>
            <a:avLst/>
            <a:gdLst>
              <a:gd name="connsiteX0" fmla="*/ 8562780 w 8562780"/>
              <a:gd name="connsiteY0" fmla="*/ 0 h 573372"/>
              <a:gd name="connsiteX1" fmla="*/ 5633878 w 8562780"/>
              <a:gd name="connsiteY1" fmla="*/ 0 h 573372"/>
              <a:gd name="connsiteX2" fmla="*/ 2928902 w 8562780"/>
              <a:gd name="connsiteY2" fmla="*/ 0 h 573372"/>
              <a:gd name="connsiteX3" fmla="*/ 0 w 8562780"/>
              <a:gd name="connsiteY3" fmla="*/ 0 h 573372"/>
              <a:gd name="connsiteX4" fmla="*/ 286686 w 8562780"/>
              <a:gd name="connsiteY4" fmla="*/ 286686 h 573372"/>
              <a:gd name="connsiteX5" fmla="*/ 0 w 8562780"/>
              <a:gd name="connsiteY5" fmla="*/ 573372 h 573372"/>
              <a:gd name="connsiteX6" fmla="*/ 2928902 w 8562780"/>
              <a:gd name="connsiteY6" fmla="*/ 573372 h 573372"/>
              <a:gd name="connsiteX7" fmla="*/ 5633878 w 8562780"/>
              <a:gd name="connsiteY7" fmla="*/ 573372 h 573372"/>
              <a:gd name="connsiteX8" fmla="*/ 8562780 w 8562780"/>
              <a:gd name="connsiteY8" fmla="*/ 573372 h 573372"/>
              <a:gd name="connsiteX9" fmla="*/ 8276094 w 8562780"/>
              <a:gd name="connsiteY9" fmla="*/ 286686 h 57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2780" h="573372">
                <a:moveTo>
                  <a:pt x="8562780" y="0"/>
                </a:moveTo>
                <a:lnTo>
                  <a:pt x="5633878" y="0"/>
                </a:lnTo>
                <a:lnTo>
                  <a:pt x="2928902" y="0"/>
                </a:lnTo>
                <a:lnTo>
                  <a:pt x="0" y="0"/>
                </a:lnTo>
                <a:lnTo>
                  <a:pt x="286686" y="286686"/>
                </a:lnTo>
                <a:lnTo>
                  <a:pt x="0" y="573372"/>
                </a:lnTo>
                <a:lnTo>
                  <a:pt x="2928902" y="573372"/>
                </a:lnTo>
                <a:lnTo>
                  <a:pt x="5633878" y="573372"/>
                </a:lnTo>
                <a:lnTo>
                  <a:pt x="8562780" y="573372"/>
                </a:lnTo>
                <a:lnTo>
                  <a:pt x="8276094" y="286686"/>
                </a:lnTo>
                <a:close/>
              </a:path>
            </a:pathLst>
          </a:custGeom>
          <a:solidFill>
            <a:srgbClr val="54B888"/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rIns="360000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二、步行的好处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7"/>
  <p:tag name="RESOURCELIBID_ANIM" val="438"/>
</p:tagLst>
</file>

<file path=ppt/tags/tag10.xml><?xml version="1.0" encoding="utf-8"?>
<p:tagLst xmlns:p="http://schemas.openxmlformats.org/presentationml/2006/main">
  <p:tag name="PA" val="v5.2.7"/>
  <p:tag name="RESOURCELIBID_ANIM" val="438"/>
</p:tagLst>
</file>

<file path=ppt/tags/tag11.xml><?xml version="1.0" encoding="utf-8"?>
<p:tagLst xmlns:p="http://schemas.openxmlformats.org/presentationml/2006/main">
  <p:tag name="PA" val="v5.2.7"/>
</p:tagLst>
</file>

<file path=ppt/tags/tag12.xml><?xml version="1.0" encoding="utf-8"?>
<p:tagLst xmlns:p="http://schemas.openxmlformats.org/presentationml/2006/main">
  <p:tag name="PA" val="v5.2.7"/>
</p:tagLst>
</file>

<file path=ppt/tags/tag13.xml><?xml version="1.0" encoding="utf-8"?>
<p:tagLst xmlns:p="http://schemas.openxmlformats.org/presentationml/2006/main">
  <p:tag name="PA" val="v5.2.7"/>
  <p:tag name="RESOURCELIBID_ANIM" val="438"/>
</p:tagLst>
</file>

<file path=ppt/tags/tag14.xml><?xml version="1.0" encoding="utf-8"?>
<p:tagLst xmlns:p="http://schemas.openxmlformats.org/presentationml/2006/main">
  <p:tag name="PA" val="v5.2.7"/>
</p:tagLst>
</file>

<file path=ppt/tags/tag15.xml><?xml version="1.0" encoding="utf-8"?>
<p:tagLst xmlns:p="http://schemas.openxmlformats.org/presentationml/2006/main">
  <p:tag name="PA" val="v5.2.7"/>
</p:tagLst>
</file>

<file path=ppt/tags/tag16.xml><?xml version="1.0" encoding="utf-8"?>
<p:tagLst xmlns:p="http://schemas.openxmlformats.org/presentationml/2006/main">
  <p:tag name="PA" val="v5.2.7"/>
  <p:tag name="RESOURCELIBID_ANIM" val="450"/>
</p:tagLst>
</file>

<file path=ppt/tags/tag17.xml><?xml version="1.0" encoding="utf-8"?>
<p:tagLst xmlns:p="http://schemas.openxmlformats.org/presentationml/2006/main">
  <p:tag name="PA" val="v5.2.7"/>
  <p:tag name="RESOURCELIBID_ANIM" val="449"/>
</p:tagLst>
</file>

<file path=ppt/tags/tag18.xml><?xml version="1.0" encoding="utf-8"?>
<p:tagLst xmlns:p="http://schemas.openxmlformats.org/presentationml/2006/main">
  <p:tag name="PA" val="v5.2.7"/>
  <p:tag name="RESOURCELIBID_ANIM" val="460"/>
</p:tagLst>
</file>

<file path=ppt/tags/tag19.xml><?xml version="1.0" encoding="utf-8"?>
<p:tagLst xmlns:p="http://schemas.openxmlformats.org/presentationml/2006/main">
  <p:tag name="PA" val="v5.2.7"/>
  <p:tag name="RESOURCELIBID_ANIM" val="460"/>
</p:tagLst>
</file>

<file path=ppt/tags/tag2.xml><?xml version="1.0" encoding="utf-8"?>
<p:tagLst xmlns:p="http://schemas.openxmlformats.org/presentationml/2006/main">
  <p:tag name="PA" val="v5.2.7"/>
</p:tagLst>
</file>

<file path=ppt/tags/tag20.xml><?xml version="1.0" encoding="utf-8"?>
<p:tagLst xmlns:p="http://schemas.openxmlformats.org/presentationml/2006/main">
  <p:tag name="PA" val="v5.2.7"/>
  <p:tag name="RESOURCELIBID_ANIM" val="460"/>
</p:tagLst>
</file>

<file path=ppt/tags/tag21.xml><?xml version="1.0" encoding="utf-8"?>
<p:tagLst xmlns:p="http://schemas.openxmlformats.org/presentationml/2006/main">
  <p:tag name="PA" val="v5.2.7"/>
  <p:tag name="RESOURCELIBID_ANIM" val="449"/>
</p:tagLst>
</file>

<file path=ppt/tags/tag22.xml><?xml version="1.0" encoding="utf-8"?>
<p:tagLst xmlns:p="http://schemas.openxmlformats.org/presentationml/2006/main">
  <p:tag name="PA" val="v5.2.7"/>
  <p:tag name="RESOURCELIBID_ANIM" val="460"/>
</p:tagLst>
</file>

<file path=ppt/tags/tag23.xml><?xml version="1.0" encoding="utf-8"?>
<p:tagLst xmlns:p="http://schemas.openxmlformats.org/presentationml/2006/main">
  <p:tag name="PA" val="v5.2.7"/>
  <p:tag name="RESOURCELIBID_ANIM" val="460"/>
</p:tagLst>
</file>

<file path=ppt/tags/tag24.xml><?xml version="1.0" encoding="utf-8"?>
<p:tagLst xmlns:p="http://schemas.openxmlformats.org/presentationml/2006/main">
  <p:tag name="PA" val="v5.2.7"/>
  <p:tag name="RESOURCELIBID_ANIM" val="460"/>
</p:tagLst>
</file>

<file path=ppt/tags/tag25.xml><?xml version="1.0" encoding="utf-8"?>
<p:tagLst xmlns:p="http://schemas.openxmlformats.org/presentationml/2006/main">
  <p:tag name="PA" val="v5.2.7"/>
  <p:tag name="RESOURCELIBID_ANIM" val="438"/>
</p:tagLst>
</file>

<file path=ppt/tags/tag26.xml><?xml version="1.0" encoding="utf-8"?>
<p:tagLst xmlns:p="http://schemas.openxmlformats.org/presentationml/2006/main">
  <p:tag name="PA" val="v5.2.7"/>
  <p:tag name="RESOURCELIBID_ANIM" val="460"/>
</p:tagLst>
</file>

<file path=ppt/tags/tag27.xml><?xml version="1.0" encoding="utf-8"?>
<p:tagLst xmlns:p="http://schemas.openxmlformats.org/presentationml/2006/main">
  <p:tag name="PA" val="v5.2.7"/>
  <p:tag name="RESOURCELIBID_ANIM" val="460"/>
</p:tagLst>
</file>

<file path=ppt/tags/tag28.xml><?xml version="1.0" encoding="utf-8"?>
<p:tagLst xmlns:p="http://schemas.openxmlformats.org/presentationml/2006/main">
  <p:tag name="PA" val="v5.2.7"/>
  <p:tag name="RESOURCELIBID_ANIM" val="460"/>
</p:tagLst>
</file>

<file path=ppt/tags/tag29.xml><?xml version="1.0" encoding="utf-8"?>
<p:tagLst xmlns:p="http://schemas.openxmlformats.org/presentationml/2006/main">
  <p:tag name="PA" val="v5.2.7"/>
  <p:tag name="RESOURCELIBID_ANIM" val="460"/>
</p:tagLst>
</file>

<file path=ppt/tags/tag3.xml><?xml version="1.0" encoding="utf-8"?>
<p:tagLst xmlns:p="http://schemas.openxmlformats.org/presentationml/2006/main">
  <p:tag name="PA" val="v5.2.7"/>
</p:tagLst>
</file>

<file path=ppt/tags/tag30.xml><?xml version="1.0" encoding="utf-8"?>
<p:tagLst xmlns:p="http://schemas.openxmlformats.org/presentationml/2006/main">
  <p:tag name="PA" val="v5.2.7"/>
  <p:tag name="RESOURCELIBID_ANIM" val="460"/>
</p:tagLst>
</file>

<file path=ppt/tags/tag31.xml><?xml version="1.0" encoding="utf-8"?>
<p:tagLst xmlns:p="http://schemas.openxmlformats.org/presentationml/2006/main">
  <p:tag name="PA" val="v5.2.7"/>
  <p:tag name="RESOURCELIBID_ANIM" val="460"/>
</p:tagLst>
</file>

<file path=ppt/tags/tag32.xml><?xml version="1.0" encoding="utf-8"?>
<p:tagLst xmlns:p="http://schemas.openxmlformats.org/presentationml/2006/main">
  <p:tag name="PA" val="v5.2.7"/>
  <p:tag name="RESOURCELIBID_ANIM" val="460"/>
</p:tagLst>
</file>

<file path=ppt/tags/tag4.xml><?xml version="1.0" encoding="utf-8"?>
<p:tagLst xmlns:p="http://schemas.openxmlformats.org/presentationml/2006/main">
  <p:tag name="PA" val="v5.2.7"/>
  <p:tag name="RESOURCELIBID_ANIM" val="438"/>
</p:tagLst>
</file>

<file path=ppt/tags/tag5.xml><?xml version="1.0" encoding="utf-8"?>
<p:tagLst xmlns:p="http://schemas.openxmlformats.org/presentationml/2006/main">
  <p:tag name="PA" val="v5.2.7"/>
</p:tagLst>
</file>

<file path=ppt/tags/tag6.xml><?xml version="1.0" encoding="utf-8"?>
<p:tagLst xmlns:p="http://schemas.openxmlformats.org/presentationml/2006/main">
  <p:tag name="PA" val="v5.2.7"/>
</p:tagLst>
</file>

<file path=ppt/tags/tag7.xml><?xml version="1.0" encoding="utf-8"?>
<p:tagLst xmlns:p="http://schemas.openxmlformats.org/presentationml/2006/main">
  <p:tag name="PA" val="v5.2.7"/>
  <p:tag name="RESOURCELIBID_ANIM" val="438"/>
</p:tagLst>
</file>

<file path=ppt/tags/tag8.xml><?xml version="1.0" encoding="utf-8"?>
<p:tagLst xmlns:p="http://schemas.openxmlformats.org/presentationml/2006/main">
  <p:tag name="PA" val="v5.2.7"/>
</p:tagLst>
</file>

<file path=ppt/tags/tag9.xml><?xml version="1.0" encoding="utf-8"?>
<p:tagLst xmlns:p="http://schemas.openxmlformats.org/presentationml/2006/main">
  <p:tag name="PA" val="v5.2.7"/>
</p:tagLst>
</file>

<file path=ppt/theme/theme1.xml><?xml version="1.0" encoding="utf-8"?>
<a:theme xmlns:a="http://schemas.openxmlformats.org/drawingml/2006/main" name="世界步行日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稻壳鸭鸭</Template>
  <TotalTime>0</TotalTime>
  <Words>3074</Words>
  <Application>WPS 演示</Application>
  <PresentationFormat>宽屏</PresentationFormat>
  <Paragraphs>309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Arial</vt:lpstr>
      <vt:lpstr>等线</vt:lpstr>
      <vt:lpstr>微软雅黑</vt:lpstr>
      <vt:lpstr>inpin heiti</vt:lpstr>
      <vt:lpstr>Arial Unicode MS</vt:lpstr>
      <vt:lpstr>Raleway Medium</vt:lpstr>
      <vt:lpstr>★日文毛笔</vt:lpstr>
      <vt:lpstr>等线</vt:lpstr>
      <vt:lpstr>世界步行日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</cp:revision>
  <dcterms:created xsi:type="dcterms:W3CDTF">2022-02-24T08:10:53Z</dcterms:created>
  <dcterms:modified xsi:type="dcterms:W3CDTF">2022-02-24T08:14:08Z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v1.0_mb_P05MFRNGH+Nq3wCEXw79Zg==</vt:lpwstr>
  </property>
  <property fmtid="{D5CDD505-2E9C-101B-9397-08002B2CF9AE}" pid="4" name="ICV">
    <vt:lpwstr>39A21BF64B6F471CA8C6CCB6FB9ACBB6</vt:lpwstr>
  </property>
</Properties>
</file>