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sldIdLst>
    <p:sldId id="256" r:id="rId4"/>
    <p:sldId id="279" r:id="rId5"/>
    <p:sldId id="258" r:id="rId6"/>
    <p:sldId id="272" r:id="rId7"/>
    <p:sldId id="273" r:id="rId8"/>
    <p:sldId id="299" r:id="rId9"/>
    <p:sldId id="262" r:id="rId10"/>
    <p:sldId id="264" r:id="rId11"/>
    <p:sldId id="300" r:id="rId12"/>
    <p:sldId id="265" r:id="rId13"/>
    <p:sldId id="266" r:id="rId14"/>
    <p:sldId id="267" r:id="rId15"/>
    <p:sldId id="268" r:id="rId16"/>
    <p:sldId id="270" r:id="rId17"/>
    <p:sldId id="316" r:id="rId18"/>
    <p:sldId id="269" r:id="rId19"/>
    <p:sldId id="301" r:id="rId20"/>
    <p:sldId id="276" r:id="rId21"/>
    <p:sldId id="317" r:id="rId22"/>
    <p:sldId id="278" r:id="rId23"/>
    <p:sldId id="315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A317"/>
    <a:srgbClr val="F398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-1896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07704" y="6739570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未标题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15" y="-38735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5095" y="231140"/>
            <a:ext cx="11941810" cy="63963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18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1.png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2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3.png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未标题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3035" y="555625"/>
            <a:ext cx="8234680" cy="3408045"/>
          </a:xfrm>
        </p:spPr>
        <p:txBody>
          <a:bodyPr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6600" b="1" dirty="0">
                <a:solidFill>
                  <a:schemeClr val="tx1"/>
                </a:solidFill>
                <a:effectLst>
                  <a:outerShdw blurRad="50800" dist="88900" dir="2700000" algn="tl" rotWithShape="0">
                    <a:schemeClr val="bg1">
                      <a:alpha val="92000"/>
                    </a:scheme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幼儿</a:t>
            </a:r>
            <a:r>
              <a:rPr lang="zh-CN" altLang="en-US" sz="6600" b="1" dirty="0" smtClean="0">
                <a:solidFill>
                  <a:schemeClr val="tx1"/>
                </a:solidFill>
                <a:effectLst>
                  <a:outerShdw blurRad="50800" dist="88900" dir="2700000" algn="tl" rotWithShape="0">
                    <a:schemeClr val="bg1">
                      <a:alpha val="92000"/>
                    </a:scheme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园世界</a:t>
            </a:r>
            <a:r>
              <a:rPr lang="zh-CN" altLang="en-US" sz="6600" b="1" dirty="0">
                <a:effectLst>
                  <a:outerShdw blurRad="50800" dist="88900" dir="2700000" algn="tl" rotWithShape="0">
                    <a:schemeClr val="bg1">
                      <a:alpha val="92000"/>
                    </a:scheme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地球日</a:t>
            </a:r>
            <a:br>
              <a:rPr lang="zh-CN" altLang="en-US" sz="6600" b="1" dirty="0" smtClean="0">
                <a:solidFill>
                  <a:schemeClr val="tx1"/>
                </a:solidFill>
                <a:effectLst>
                  <a:outerShdw blurRad="50800" dist="88900" dir="2700000" algn="tl" rotWithShape="0">
                    <a:schemeClr val="bg1">
                      <a:alpha val="92000"/>
                    </a:schemeClr>
                  </a:outerShdw>
                </a:effectLst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6600" b="1" dirty="0" smtClean="0">
                <a:solidFill>
                  <a:schemeClr val="tx1"/>
                </a:solidFill>
                <a:effectLst>
                  <a:outerShdw blurRad="50800" dist="88900" dir="2700000" algn="tl" rotWithShape="0">
                    <a:schemeClr val="bg1">
                      <a:alpha val="92000"/>
                    </a:scheme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活动方案</a:t>
            </a:r>
            <a:endParaRPr lang="zh-CN" altLang="en-US" sz="6600" b="1" dirty="0" smtClean="0">
              <a:solidFill>
                <a:schemeClr val="tx1"/>
              </a:solidFill>
              <a:effectLst>
                <a:outerShdw blurRad="50800" dist="88900" dir="2700000" algn="tl" rotWithShape="0">
                  <a:schemeClr val="bg1">
                    <a:alpha val="92000"/>
                  </a:scheme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70175" y="4236720"/>
            <a:ext cx="3200400" cy="5943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汇报人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：</a:t>
            </a: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XXX</a:t>
            </a:r>
            <a:endParaRPr lang="en-US" altLang="zh-CN" sz="2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31570" y="2399030"/>
            <a:ext cx="5730875" cy="96128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cs typeface="+mn-ea"/>
                <a:sym typeface="+mn-lt"/>
              </a:rPr>
              <a:t>1</a:t>
            </a:r>
            <a:r>
              <a:rPr lang="zh-CN" altLang="en-US" sz="2000" dirty="0">
                <a:cs typeface="+mn-ea"/>
                <a:sym typeface="+mn-lt"/>
              </a:rPr>
              <a:t>、在全园开展收集废旧电池活动，发动家长将自己家里的电池搜集到幼儿园的废旧电池回收箱。</a:t>
            </a:r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05" y="3523064"/>
            <a:ext cx="7085330" cy="348598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925" y="1520825"/>
            <a:ext cx="5273040" cy="527304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46405" y="554355"/>
            <a:ext cx="3646805" cy="1087120"/>
            <a:chOff x="703" y="873"/>
            <a:chExt cx="5743" cy="1712"/>
          </a:xfrm>
        </p:grpSpPr>
        <p:sp>
          <p:nvSpPr>
            <p:cNvPr id="9" name="圆角矩形 8"/>
            <p:cNvSpPr/>
            <p:nvPr/>
          </p:nvSpPr>
          <p:spPr>
            <a:xfrm>
              <a:off x="1782" y="1356"/>
              <a:ext cx="4665" cy="1161"/>
            </a:xfrm>
            <a:prstGeom prst="roundRect">
              <a:avLst/>
            </a:prstGeom>
            <a:noFill/>
            <a:ln w="28575" cmpd="sng">
              <a:solidFill>
                <a:srgbClr val="00B05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cs typeface="+mn-ea"/>
                  <a:sym typeface="+mn-lt"/>
                </a:rPr>
                <a:t>活动内容</a:t>
              </a:r>
              <a:endParaRPr lang="zh-CN" altLang="en-US" sz="28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pic>
          <p:nvPicPr>
            <p:cNvPr id="10" name="图片 9" descr="51miz-E1126652-9A854C4F"/>
            <p:cNvPicPr>
              <a:picLocks noChangeAspect="1"/>
            </p:cNvPicPr>
            <p:nvPr/>
          </p:nvPicPr>
          <p:blipFill>
            <a:blip r:embed="rId3"/>
            <a:srcRect l="11004" t="5212" r="11873" b="12162"/>
            <a:stretch>
              <a:fillRect/>
            </a:stretch>
          </p:blipFill>
          <p:spPr>
            <a:xfrm>
              <a:off x="703" y="873"/>
              <a:ext cx="1598" cy="1712"/>
            </a:xfrm>
            <a:prstGeom prst="ellipse">
              <a:avLst/>
            </a:prstGeom>
            <a:solidFill>
              <a:schemeClr val="bg1"/>
            </a:solidFill>
          </p:spPr>
        </p:pic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46405" y="554355"/>
            <a:ext cx="3646805" cy="1087120"/>
            <a:chOff x="703" y="873"/>
            <a:chExt cx="5743" cy="1712"/>
          </a:xfrm>
        </p:grpSpPr>
        <p:sp>
          <p:nvSpPr>
            <p:cNvPr id="9" name="圆角矩形 8"/>
            <p:cNvSpPr/>
            <p:nvPr/>
          </p:nvSpPr>
          <p:spPr>
            <a:xfrm>
              <a:off x="1782" y="1356"/>
              <a:ext cx="4665" cy="1161"/>
            </a:xfrm>
            <a:prstGeom prst="roundRect">
              <a:avLst/>
            </a:prstGeom>
            <a:noFill/>
            <a:ln w="28575" cmpd="sng">
              <a:solidFill>
                <a:srgbClr val="00B05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cs typeface="+mn-ea"/>
                  <a:sym typeface="+mn-lt"/>
                </a:rPr>
                <a:t>活动内容</a:t>
              </a:r>
              <a:endParaRPr lang="zh-CN" altLang="en-US" sz="28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pic>
          <p:nvPicPr>
            <p:cNvPr id="10" name="图片 9" descr="51miz-E1126652-9A854C4F"/>
            <p:cNvPicPr>
              <a:picLocks noChangeAspect="1"/>
            </p:cNvPicPr>
            <p:nvPr/>
          </p:nvPicPr>
          <p:blipFill>
            <a:blip r:embed="rId1"/>
            <a:srcRect l="11004" t="5212" r="11873" b="12162"/>
            <a:stretch>
              <a:fillRect/>
            </a:stretch>
          </p:blipFill>
          <p:spPr>
            <a:xfrm>
              <a:off x="703" y="873"/>
              <a:ext cx="1598" cy="1712"/>
            </a:xfrm>
            <a:prstGeom prst="ellipse">
              <a:avLst/>
            </a:prstGeom>
            <a:solidFill>
              <a:schemeClr val="bg1"/>
            </a:solidFill>
          </p:spPr>
        </p:pic>
      </p:grpSp>
      <p:sp>
        <p:nvSpPr>
          <p:cNvPr id="6" name="椭圆 5"/>
          <p:cNvSpPr/>
          <p:nvPr/>
        </p:nvSpPr>
        <p:spPr>
          <a:xfrm>
            <a:off x="2185670" y="3036570"/>
            <a:ext cx="853440" cy="853440"/>
          </a:xfrm>
          <a:prstGeom prst="ellipse">
            <a:avLst/>
          </a:prstGeom>
          <a:solidFill>
            <a:srgbClr val="7EA3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543415" y="2304415"/>
            <a:ext cx="732155" cy="732155"/>
          </a:xfrm>
          <a:prstGeom prst="ellipse">
            <a:avLst/>
          </a:prstGeom>
          <a:solidFill>
            <a:srgbClr val="F398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76195" y="2639695"/>
            <a:ext cx="7451725" cy="9988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26055" y="2685415"/>
            <a:ext cx="7649845" cy="953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cs typeface="+mn-ea"/>
                <a:sym typeface="+mn-lt"/>
              </a:rPr>
              <a:t>2</a:t>
            </a:r>
            <a:r>
              <a:rPr lang="zh-CN" altLang="en-US" sz="2800" dirty="0">
                <a:cs typeface="+mn-ea"/>
                <a:sym typeface="+mn-lt"/>
              </a:rPr>
              <a:t>、幼儿园制定一份</a:t>
            </a:r>
            <a:r>
              <a:rPr lang="en-US" altLang="zh-CN" sz="2800" dirty="0">
                <a:solidFill>
                  <a:srgbClr val="C00000"/>
                </a:solidFill>
                <a:cs typeface="+mn-ea"/>
                <a:sym typeface="+mn-lt"/>
              </a:rPr>
              <a:t>《</a:t>
            </a:r>
            <a:r>
              <a:rPr lang="zh-CN" altLang="en-US" sz="2800" dirty="0">
                <a:solidFill>
                  <a:srgbClr val="C00000"/>
                </a:solidFill>
                <a:cs typeface="+mn-ea"/>
                <a:sym typeface="+mn-lt"/>
              </a:rPr>
              <a:t>低碳生活倡议书</a:t>
            </a:r>
            <a:r>
              <a:rPr lang="en-US" altLang="zh-CN" sz="2800" dirty="0">
                <a:solidFill>
                  <a:srgbClr val="C00000"/>
                </a:solidFill>
                <a:cs typeface="+mn-ea"/>
                <a:sym typeface="+mn-lt"/>
              </a:rPr>
              <a:t>》</a:t>
            </a:r>
            <a:r>
              <a:rPr lang="zh-CN" altLang="en-US" sz="2800" dirty="0">
                <a:cs typeface="+mn-ea"/>
                <a:sym typeface="+mn-lt"/>
              </a:rPr>
              <a:t>，</a:t>
            </a:r>
            <a:endParaRPr lang="zh-CN" altLang="en-US" sz="2800" dirty="0">
              <a:cs typeface="+mn-ea"/>
              <a:sym typeface="+mn-lt"/>
            </a:endParaRPr>
          </a:p>
          <a:p>
            <a:pPr algn="ctr"/>
            <a:r>
              <a:rPr lang="zh-CN" altLang="en-US" sz="2800" dirty="0">
                <a:cs typeface="+mn-ea"/>
                <a:sym typeface="+mn-lt"/>
              </a:rPr>
              <a:t>在幼儿园网页发布。</a:t>
            </a:r>
            <a:endParaRPr lang="zh-CN" altLang="en-US" sz="2800" dirty="0"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30" y="3742690"/>
            <a:ext cx="11934339" cy="290004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46405" y="554355"/>
            <a:ext cx="3646805" cy="1087120"/>
            <a:chOff x="703" y="873"/>
            <a:chExt cx="5743" cy="1712"/>
          </a:xfrm>
        </p:grpSpPr>
        <p:sp>
          <p:nvSpPr>
            <p:cNvPr id="9" name="圆角矩形 8"/>
            <p:cNvSpPr/>
            <p:nvPr/>
          </p:nvSpPr>
          <p:spPr>
            <a:xfrm>
              <a:off x="1782" y="1356"/>
              <a:ext cx="4665" cy="1161"/>
            </a:xfrm>
            <a:prstGeom prst="roundRect">
              <a:avLst/>
            </a:prstGeom>
            <a:noFill/>
            <a:ln w="28575" cmpd="sng">
              <a:solidFill>
                <a:srgbClr val="00B05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cs typeface="+mn-ea"/>
                  <a:sym typeface="+mn-lt"/>
                </a:rPr>
                <a:t>活动内容</a:t>
              </a:r>
              <a:endParaRPr lang="zh-CN" altLang="en-US" sz="28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pic>
          <p:nvPicPr>
            <p:cNvPr id="10" name="图片 9" descr="51miz-E1126652-9A854C4F"/>
            <p:cNvPicPr>
              <a:picLocks noChangeAspect="1"/>
            </p:cNvPicPr>
            <p:nvPr/>
          </p:nvPicPr>
          <p:blipFill>
            <a:blip r:embed="rId1"/>
            <a:srcRect l="11004" t="5212" r="11873" b="12162"/>
            <a:stretch>
              <a:fillRect/>
            </a:stretch>
          </p:blipFill>
          <p:spPr>
            <a:xfrm>
              <a:off x="703" y="873"/>
              <a:ext cx="1598" cy="1712"/>
            </a:xfrm>
            <a:prstGeom prst="ellipse">
              <a:avLst/>
            </a:prstGeom>
            <a:solidFill>
              <a:schemeClr val="bg1"/>
            </a:solidFill>
          </p:spPr>
        </p:pic>
      </p:grpSp>
      <p:sp>
        <p:nvSpPr>
          <p:cNvPr id="2" name="矩形 1"/>
          <p:cNvSpPr/>
          <p:nvPr/>
        </p:nvSpPr>
        <p:spPr>
          <a:xfrm>
            <a:off x="6614160" y="2724785"/>
            <a:ext cx="4115435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cs typeface="+mn-ea"/>
                <a:sym typeface="+mn-lt"/>
              </a:rPr>
              <a:t>3</a:t>
            </a:r>
            <a:r>
              <a:rPr lang="zh-CN" altLang="en-US" sz="2800" dirty="0">
                <a:cs typeface="+mn-ea"/>
                <a:sym typeface="+mn-lt"/>
              </a:rPr>
              <a:t>、孩子和家长一起收集有关</a:t>
            </a:r>
            <a:r>
              <a:rPr lang="zh-CN" altLang="en-US" sz="2800" dirty="0">
                <a:solidFill>
                  <a:srgbClr val="C00000"/>
                </a:solidFill>
                <a:cs typeface="+mn-ea"/>
                <a:sym typeface="+mn-lt"/>
              </a:rPr>
              <a:t>“救救地球妈妈的图片”</a:t>
            </a:r>
            <a:r>
              <a:rPr lang="zh-CN" altLang="en-US" sz="2800" dirty="0">
                <a:cs typeface="+mn-ea"/>
                <a:sym typeface="+mn-lt"/>
              </a:rPr>
              <a:t>，布置主题墙，进行展出。</a:t>
            </a:r>
            <a:endParaRPr lang="zh-CN" altLang="en-US" sz="2800" dirty="0">
              <a:cs typeface="+mn-ea"/>
              <a:sym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68874" y="945124"/>
            <a:ext cx="6339770" cy="4919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5052" y="2343553"/>
            <a:ext cx="4803775" cy="3602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46405" y="554355"/>
            <a:ext cx="3646805" cy="1087120"/>
            <a:chOff x="703" y="873"/>
            <a:chExt cx="5743" cy="1712"/>
          </a:xfrm>
        </p:grpSpPr>
        <p:sp>
          <p:nvSpPr>
            <p:cNvPr id="9" name="圆角矩形 8"/>
            <p:cNvSpPr/>
            <p:nvPr/>
          </p:nvSpPr>
          <p:spPr>
            <a:xfrm>
              <a:off x="1782" y="1356"/>
              <a:ext cx="4665" cy="1161"/>
            </a:xfrm>
            <a:prstGeom prst="roundRect">
              <a:avLst/>
            </a:prstGeom>
            <a:noFill/>
            <a:ln w="28575" cmpd="sng">
              <a:solidFill>
                <a:srgbClr val="00B05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cs typeface="+mn-ea"/>
                  <a:sym typeface="+mn-lt"/>
                </a:rPr>
                <a:t>活动内容</a:t>
              </a:r>
              <a:endParaRPr lang="zh-CN" altLang="en-US" sz="28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pic>
          <p:nvPicPr>
            <p:cNvPr id="10" name="图片 9" descr="51miz-E1126652-9A854C4F"/>
            <p:cNvPicPr>
              <a:picLocks noChangeAspect="1"/>
            </p:cNvPicPr>
            <p:nvPr/>
          </p:nvPicPr>
          <p:blipFill>
            <a:blip r:embed="rId1"/>
            <a:srcRect l="11004" t="5212" r="11873" b="12162"/>
            <a:stretch>
              <a:fillRect/>
            </a:stretch>
          </p:blipFill>
          <p:spPr>
            <a:xfrm>
              <a:off x="703" y="873"/>
              <a:ext cx="1598" cy="1712"/>
            </a:xfrm>
            <a:prstGeom prst="ellipse">
              <a:avLst/>
            </a:prstGeom>
            <a:solidFill>
              <a:schemeClr val="bg1"/>
            </a:solidFill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124037"/>
            <a:ext cx="11941810" cy="5499560"/>
          </a:xfrm>
          <a:prstGeom prst="rect">
            <a:avLst/>
          </a:prstGeom>
        </p:spPr>
      </p:pic>
      <p:pic>
        <p:nvPicPr>
          <p:cNvPr id="14" name="图片 13" descr="51miz-E910941-289800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570" y="3138170"/>
            <a:ext cx="5460365" cy="286829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31584" y="2107049"/>
            <a:ext cx="83968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cs typeface="+mn-ea"/>
                <a:sym typeface="+mn-lt"/>
              </a:rPr>
              <a:t>4</a:t>
            </a:r>
            <a:r>
              <a:rPr lang="zh-CN" altLang="en-US" sz="2800" dirty="0">
                <a:cs typeface="+mn-ea"/>
                <a:sym typeface="+mn-lt"/>
              </a:rPr>
              <a:t>、幼儿</a:t>
            </a:r>
            <a:r>
              <a:rPr lang="zh-CN" altLang="en-US" sz="2800" dirty="0" smtClean="0">
                <a:cs typeface="+mn-ea"/>
                <a:sym typeface="+mn-lt"/>
              </a:rPr>
              <a:t>在</a:t>
            </a:r>
            <a:r>
              <a:rPr lang="en-US" altLang="zh-CN" sz="2800" dirty="0" smtClean="0">
                <a:cs typeface="+mn-ea"/>
                <a:sym typeface="+mn-lt"/>
              </a:rPr>
              <a:t>XX</a:t>
            </a:r>
            <a:r>
              <a:rPr lang="zh-CN" altLang="en-US" sz="2800" dirty="0" smtClean="0">
                <a:cs typeface="+mn-ea"/>
                <a:sym typeface="+mn-lt"/>
              </a:rPr>
              <a:t>公园</a:t>
            </a:r>
            <a:r>
              <a:rPr lang="zh-CN" altLang="en-US" sz="2800" dirty="0">
                <a:cs typeface="+mn-ea"/>
                <a:sym typeface="+mn-lt"/>
              </a:rPr>
              <a:t>开展</a:t>
            </a:r>
            <a:r>
              <a:rPr lang="zh-CN" altLang="en-US" sz="2800" dirty="0">
                <a:solidFill>
                  <a:srgbClr val="C00000"/>
                </a:solidFill>
                <a:cs typeface="+mn-ea"/>
                <a:sym typeface="+mn-lt"/>
              </a:rPr>
              <a:t>“你丢我捡”清扫垃圾活动</a:t>
            </a:r>
            <a:r>
              <a:rPr lang="zh-CN" altLang="en-US" sz="2800" dirty="0">
                <a:cs typeface="+mn-ea"/>
                <a:sym typeface="+mn-lt"/>
              </a:rPr>
              <a:t>。</a:t>
            </a:r>
            <a:endParaRPr lang="zh-CN" altLang="en-US" sz="2800" dirty="0">
              <a:cs typeface="+mn-ea"/>
              <a:sym typeface="+mn-lt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46405" y="554355"/>
            <a:ext cx="3646805" cy="1087120"/>
            <a:chOff x="703" y="873"/>
            <a:chExt cx="5743" cy="1712"/>
          </a:xfrm>
        </p:grpSpPr>
        <p:sp>
          <p:nvSpPr>
            <p:cNvPr id="9" name="圆角矩形 8"/>
            <p:cNvSpPr/>
            <p:nvPr/>
          </p:nvSpPr>
          <p:spPr>
            <a:xfrm>
              <a:off x="1782" y="1356"/>
              <a:ext cx="4665" cy="1161"/>
            </a:xfrm>
            <a:prstGeom prst="roundRect">
              <a:avLst/>
            </a:prstGeom>
            <a:noFill/>
            <a:ln w="28575" cmpd="sng">
              <a:solidFill>
                <a:srgbClr val="00B05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cs typeface="+mn-ea"/>
                  <a:sym typeface="+mn-lt"/>
                </a:rPr>
                <a:t>活动内容</a:t>
              </a:r>
              <a:endParaRPr lang="zh-CN" altLang="en-US" sz="28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pic>
          <p:nvPicPr>
            <p:cNvPr id="10" name="图片 9" descr="51miz-E1126652-9A854C4F"/>
            <p:cNvPicPr>
              <a:picLocks noChangeAspect="1"/>
            </p:cNvPicPr>
            <p:nvPr/>
          </p:nvPicPr>
          <p:blipFill>
            <a:blip r:embed="rId1"/>
            <a:srcRect l="11004" t="5212" r="11873" b="12162"/>
            <a:stretch>
              <a:fillRect/>
            </a:stretch>
          </p:blipFill>
          <p:spPr>
            <a:xfrm>
              <a:off x="703" y="873"/>
              <a:ext cx="1598" cy="1712"/>
            </a:xfrm>
            <a:prstGeom prst="ellipse">
              <a:avLst/>
            </a:prstGeom>
            <a:solidFill>
              <a:schemeClr val="bg1"/>
            </a:solidFill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7770" y="557854"/>
            <a:ext cx="10179050" cy="677924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968240" y="2825661"/>
            <a:ext cx="6096000" cy="19380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400" dirty="0">
                <a:cs typeface="+mn-ea"/>
                <a:sym typeface="+mn-lt"/>
              </a:rPr>
              <a:t>5</a:t>
            </a:r>
            <a:r>
              <a:rPr lang="zh-CN" altLang="en-US" sz="2400" dirty="0">
                <a:cs typeface="+mn-ea"/>
                <a:sym typeface="+mn-lt"/>
              </a:rPr>
              <a:t>、</a:t>
            </a:r>
            <a:r>
              <a:rPr lang="zh-CN" altLang="en-US" sz="2400" dirty="0">
                <a:solidFill>
                  <a:srgbClr val="C00000"/>
                </a:solidFill>
                <a:cs typeface="+mn-ea"/>
                <a:sym typeface="+mn-lt"/>
              </a:rPr>
              <a:t>幼儿制作“环保卡片”</a:t>
            </a:r>
            <a:r>
              <a:rPr lang="zh-CN" altLang="en-US" sz="2400" dirty="0">
                <a:cs typeface="+mn-ea"/>
                <a:sym typeface="+mn-lt"/>
              </a:rPr>
              <a:t>，并在公园向过往的叔叔阿姨、爷爷奶奶发放卡片，同时向每个人宣传“节约用水、节约用电、节约粮食、不要乱扔垃圾</a:t>
            </a:r>
            <a:r>
              <a:rPr lang="en-US" altLang="zh-CN" sz="2400" dirty="0">
                <a:cs typeface="+mn-ea"/>
                <a:sym typeface="+mn-lt"/>
              </a:rPr>
              <a:t>……”</a:t>
            </a:r>
            <a:r>
              <a:rPr lang="zh-CN" altLang="en-US" sz="2400" dirty="0">
                <a:cs typeface="+mn-ea"/>
                <a:sym typeface="+mn-lt"/>
              </a:rPr>
              <a:t>环保口号，让大家都知道“世界地球日”，知道保护地球。</a:t>
            </a:r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7680" y="1722120"/>
            <a:ext cx="4450080" cy="445008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61795" y="2037715"/>
            <a:ext cx="8968105" cy="3987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prstClr val="black"/>
                </a:solidFill>
                <a:cs typeface="+mn-ea"/>
                <a:sym typeface="+mn-lt"/>
              </a:rPr>
              <a:t>6</a:t>
            </a:r>
            <a:r>
              <a:rPr lang="zh-CN" altLang="en-US" sz="2000" dirty="0" smtClean="0">
                <a:solidFill>
                  <a:prstClr val="black"/>
                </a:solidFill>
                <a:cs typeface="+mn-ea"/>
                <a:sym typeface="+mn-lt"/>
              </a:rPr>
              <a:t>、</a:t>
            </a:r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和家长一起收集有关</a:t>
            </a: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"</a:t>
            </a:r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救救地球妈妈的图片</a:t>
            </a: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"</a:t>
            </a:r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，</a:t>
            </a:r>
            <a:r>
              <a:rPr lang="zh-CN" altLang="en-US" sz="2000" dirty="0">
                <a:solidFill>
                  <a:srgbClr val="C00000"/>
                </a:solidFill>
                <a:cs typeface="+mn-ea"/>
                <a:sym typeface="+mn-lt"/>
              </a:rPr>
              <a:t>布置主题墙，进行展出</a:t>
            </a:r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lang="zh-CN" altLang="en-US" sz="20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3" name="图片 2" descr="51miz-E182425-7C0BB9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9230" y="2613025"/>
            <a:ext cx="9262110" cy="420624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46405" y="554355"/>
            <a:ext cx="3646805" cy="1087120"/>
            <a:chOff x="703" y="873"/>
            <a:chExt cx="5743" cy="1712"/>
          </a:xfrm>
        </p:grpSpPr>
        <p:sp>
          <p:nvSpPr>
            <p:cNvPr id="9" name="圆角矩形 8"/>
            <p:cNvSpPr/>
            <p:nvPr/>
          </p:nvSpPr>
          <p:spPr>
            <a:xfrm>
              <a:off x="1782" y="1356"/>
              <a:ext cx="4665" cy="1161"/>
            </a:xfrm>
            <a:prstGeom prst="roundRect">
              <a:avLst/>
            </a:prstGeom>
            <a:noFill/>
            <a:ln w="28575" cmpd="sng">
              <a:solidFill>
                <a:srgbClr val="00B05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prstClr val="black"/>
                  </a:solidFill>
                  <a:cs typeface="+mn-ea"/>
                  <a:sym typeface="+mn-lt"/>
                </a:rPr>
                <a:t>活动内容</a:t>
              </a:r>
              <a:endParaRPr lang="zh-CN" altLang="en-US" sz="28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pic>
          <p:nvPicPr>
            <p:cNvPr id="10" name="图片 9" descr="51miz-E1126652-9A854C4F"/>
            <p:cNvPicPr>
              <a:picLocks noChangeAspect="1"/>
            </p:cNvPicPr>
            <p:nvPr/>
          </p:nvPicPr>
          <p:blipFill>
            <a:blip r:embed="rId2"/>
            <a:srcRect l="11004" t="5212" r="11873" b="12162"/>
            <a:stretch>
              <a:fillRect/>
            </a:stretch>
          </p:blipFill>
          <p:spPr>
            <a:xfrm>
              <a:off x="703" y="873"/>
              <a:ext cx="1598" cy="1712"/>
            </a:xfrm>
            <a:prstGeom prst="ellipse">
              <a:avLst/>
            </a:prstGeom>
            <a:solidFill>
              <a:schemeClr val="bg1"/>
            </a:solidFill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5231" y="4003199"/>
            <a:ext cx="2560637" cy="204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097" y="3595053"/>
            <a:ext cx="2603500" cy="2182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2002" y="4510745"/>
            <a:ext cx="2408237" cy="150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46405" y="554355"/>
            <a:ext cx="3646805" cy="1087120"/>
            <a:chOff x="703" y="873"/>
            <a:chExt cx="5743" cy="1712"/>
          </a:xfrm>
        </p:grpSpPr>
        <p:sp>
          <p:nvSpPr>
            <p:cNvPr id="9" name="圆角矩形 8"/>
            <p:cNvSpPr/>
            <p:nvPr/>
          </p:nvSpPr>
          <p:spPr>
            <a:xfrm>
              <a:off x="1782" y="1356"/>
              <a:ext cx="4665" cy="1161"/>
            </a:xfrm>
            <a:prstGeom prst="roundRect">
              <a:avLst/>
            </a:prstGeom>
            <a:noFill/>
            <a:ln w="28575" cmpd="sng">
              <a:solidFill>
                <a:srgbClr val="00B05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cs typeface="+mn-ea"/>
                  <a:sym typeface="+mn-lt"/>
                </a:rPr>
                <a:t>活动内容</a:t>
              </a:r>
              <a:endParaRPr lang="zh-CN" altLang="en-US" sz="28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pic>
          <p:nvPicPr>
            <p:cNvPr id="10" name="图片 9" descr="51miz-E1126652-9A854C4F"/>
            <p:cNvPicPr>
              <a:picLocks noChangeAspect="1"/>
            </p:cNvPicPr>
            <p:nvPr/>
          </p:nvPicPr>
          <p:blipFill>
            <a:blip r:embed="rId1"/>
            <a:srcRect l="11004" t="5212" r="11873" b="12162"/>
            <a:stretch>
              <a:fillRect/>
            </a:stretch>
          </p:blipFill>
          <p:spPr>
            <a:xfrm>
              <a:off x="703" y="873"/>
              <a:ext cx="1598" cy="1712"/>
            </a:xfrm>
            <a:prstGeom prst="ellipse">
              <a:avLst/>
            </a:prstGeom>
            <a:solidFill>
              <a:schemeClr val="bg1"/>
            </a:solidFill>
          </p:spPr>
        </p:pic>
      </p:grpSp>
      <p:pic>
        <p:nvPicPr>
          <p:cNvPr id="7" name="图片 6" descr="51miz-E1087249-4CC229B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9585" y="861060"/>
            <a:ext cx="8773160" cy="584898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699510" y="3183255"/>
            <a:ext cx="7042785" cy="2745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endParaRPr lang="zh-CN" altLang="en-US" dirty="0">
              <a:cs typeface="+mn-ea"/>
              <a:sym typeface="+mn-lt"/>
            </a:endParaRPr>
          </a:p>
          <a:p>
            <a:pPr algn="ctr">
              <a:lnSpc>
                <a:spcPct val="80000"/>
              </a:lnSpc>
            </a:pPr>
            <a:r>
              <a:rPr lang="zh-CN" altLang="en-US" dirty="0">
                <a:cs typeface="+mn-ea"/>
                <a:sym typeface="+mn-lt"/>
              </a:rPr>
              <a:t>你拍一，我拍一，环境保护是第一</a:t>
            </a:r>
            <a:r>
              <a:rPr lang="en-US" altLang="zh-CN" dirty="0">
                <a:cs typeface="+mn-ea"/>
                <a:sym typeface="+mn-lt"/>
              </a:rPr>
              <a:t>;</a:t>
            </a:r>
            <a:endParaRPr lang="en-US" altLang="zh-CN" dirty="0">
              <a:cs typeface="+mn-ea"/>
              <a:sym typeface="+mn-lt"/>
            </a:endParaRPr>
          </a:p>
          <a:p>
            <a:pPr algn="ctr">
              <a:lnSpc>
                <a:spcPct val="80000"/>
              </a:lnSpc>
            </a:pPr>
            <a:endParaRPr lang="en-US" altLang="zh-CN" dirty="0">
              <a:cs typeface="+mn-ea"/>
              <a:sym typeface="+mn-lt"/>
            </a:endParaRPr>
          </a:p>
          <a:p>
            <a:pPr algn="ctr">
              <a:lnSpc>
                <a:spcPct val="80000"/>
              </a:lnSpc>
            </a:pPr>
            <a:r>
              <a:rPr lang="zh-CN" altLang="en-US" dirty="0">
                <a:cs typeface="+mn-ea"/>
                <a:sym typeface="+mn-lt"/>
              </a:rPr>
              <a:t>你拍二，我拍二，爱护小草和花儿</a:t>
            </a:r>
            <a:r>
              <a:rPr lang="en-US" altLang="zh-CN" dirty="0">
                <a:cs typeface="+mn-ea"/>
                <a:sym typeface="+mn-lt"/>
              </a:rPr>
              <a:t>;</a:t>
            </a:r>
            <a:endParaRPr lang="en-US" altLang="zh-CN" dirty="0">
              <a:cs typeface="+mn-ea"/>
              <a:sym typeface="+mn-lt"/>
            </a:endParaRPr>
          </a:p>
          <a:p>
            <a:pPr algn="ctr">
              <a:lnSpc>
                <a:spcPct val="80000"/>
              </a:lnSpc>
            </a:pPr>
            <a:endParaRPr lang="en-US" altLang="zh-CN" dirty="0">
              <a:cs typeface="+mn-ea"/>
              <a:sym typeface="+mn-lt"/>
            </a:endParaRPr>
          </a:p>
          <a:p>
            <a:pPr algn="ctr">
              <a:lnSpc>
                <a:spcPct val="80000"/>
              </a:lnSpc>
            </a:pPr>
            <a:r>
              <a:rPr lang="zh-CN" altLang="en-US" dirty="0">
                <a:cs typeface="+mn-ea"/>
                <a:sym typeface="+mn-lt"/>
              </a:rPr>
              <a:t>你拍三，我拍三，别让垃圾堆成山</a:t>
            </a:r>
            <a:r>
              <a:rPr lang="en-US" altLang="zh-CN" dirty="0">
                <a:cs typeface="+mn-ea"/>
                <a:sym typeface="+mn-lt"/>
              </a:rPr>
              <a:t>;</a:t>
            </a:r>
            <a:endParaRPr lang="en-US" altLang="zh-CN" dirty="0">
              <a:cs typeface="+mn-ea"/>
              <a:sym typeface="+mn-lt"/>
            </a:endParaRPr>
          </a:p>
          <a:p>
            <a:pPr algn="ctr">
              <a:lnSpc>
                <a:spcPct val="80000"/>
              </a:lnSpc>
            </a:pPr>
            <a:endParaRPr lang="en-US" altLang="zh-CN" dirty="0">
              <a:cs typeface="+mn-ea"/>
              <a:sym typeface="+mn-lt"/>
            </a:endParaRPr>
          </a:p>
          <a:p>
            <a:pPr algn="ctr">
              <a:lnSpc>
                <a:spcPct val="80000"/>
              </a:lnSpc>
            </a:pPr>
            <a:r>
              <a:rPr lang="zh-CN" altLang="en-US" dirty="0">
                <a:cs typeface="+mn-ea"/>
                <a:sym typeface="+mn-lt"/>
              </a:rPr>
              <a:t>你拍四，我拍四，墙上不能乱写字</a:t>
            </a:r>
            <a:r>
              <a:rPr lang="en-US" altLang="zh-CN" dirty="0">
                <a:cs typeface="+mn-ea"/>
                <a:sym typeface="+mn-lt"/>
              </a:rPr>
              <a:t>;</a:t>
            </a:r>
            <a:endParaRPr lang="en-US" altLang="zh-CN" dirty="0">
              <a:cs typeface="+mn-ea"/>
              <a:sym typeface="+mn-lt"/>
            </a:endParaRPr>
          </a:p>
          <a:p>
            <a:pPr algn="ctr">
              <a:lnSpc>
                <a:spcPct val="80000"/>
              </a:lnSpc>
            </a:pPr>
            <a:endParaRPr lang="en-US" altLang="zh-CN" dirty="0">
              <a:cs typeface="+mn-ea"/>
              <a:sym typeface="+mn-lt"/>
            </a:endParaRPr>
          </a:p>
          <a:p>
            <a:pPr algn="ctr">
              <a:lnSpc>
                <a:spcPct val="80000"/>
              </a:lnSpc>
            </a:pPr>
            <a:r>
              <a:rPr lang="zh-CN" altLang="en-US" dirty="0">
                <a:cs typeface="+mn-ea"/>
                <a:sym typeface="+mn-lt"/>
              </a:rPr>
              <a:t>你拍五，我拍五，江湖河流要保护</a:t>
            </a:r>
            <a:r>
              <a:rPr lang="en-US" altLang="zh-CN" dirty="0">
                <a:cs typeface="+mn-ea"/>
                <a:sym typeface="+mn-lt"/>
              </a:rPr>
              <a:t>;</a:t>
            </a:r>
            <a:endParaRPr lang="en-US" altLang="zh-CN" dirty="0">
              <a:cs typeface="+mn-ea"/>
              <a:sym typeface="+mn-lt"/>
            </a:endParaRPr>
          </a:p>
          <a:p>
            <a:pPr algn="ctr">
              <a:lnSpc>
                <a:spcPct val="80000"/>
              </a:lnSpc>
            </a:pPr>
            <a:endParaRPr lang="en-US" altLang="zh-CN" dirty="0">
              <a:cs typeface="+mn-ea"/>
              <a:sym typeface="+mn-lt"/>
            </a:endParaRPr>
          </a:p>
          <a:p>
            <a:pPr algn="ctr">
              <a:lnSpc>
                <a:spcPct val="80000"/>
              </a:lnSpc>
            </a:pPr>
            <a:r>
              <a:rPr lang="zh-CN" altLang="en-US" dirty="0">
                <a:cs typeface="+mn-ea"/>
                <a:sym typeface="+mn-lt"/>
              </a:rPr>
              <a:t>地球妈妈我的家，争做环保小卫士。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8" name="图片 7" descr="51miz-E1078241-9DDE691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1950" y="-929005"/>
            <a:ext cx="4572000" cy="68580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797935" y="2312035"/>
            <a:ext cx="67538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C00000"/>
                </a:solidFill>
                <a:cs typeface="+mn-ea"/>
                <a:sym typeface="+mn-lt"/>
              </a:rPr>
              <a:t>6</a:t>
            </a:r>
            <a:r>
              <a:rPr lang="zh-CN" altLang="en-US" sz="2400" dirty="0" smtClean="0">
                <a:solidFill>
                  <a:srgbClr val="C00000"/>
                </a:solidFill>
                <a:cs typeface="+mn-ea"/>
                <a:sym typeface="+mn-lt"/>
              </a:rPr>
              <a:t>、</a:t>
            </a:r>
            <a:r>
              <a:rPr lang="zh-CN" altLang="en-US" sz="2400" dirty="0">
                <a:solidFill>
                  <a:srgbClr val="C00000"/>
                </a:solidFill>
                <a:cs typeface="+mn-ea"/>
                <a:sym typeface="+mn-lt"/>
              </a:rPr>
              <a:t>学念一首环保儿歌，</a:t>
            </a:r>
            <a:endParaRPr lang="zh-CN" altLang="en-US" sz="2400" dirty="0">
              <a:solidFill>
                <a:srgbClr val="C00000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400" dirty="0">
                <a:solidFill>
                  <a:srgbClr val="C00000"/>
                </a:solidFill>
                <a:cs typeface="+mn-ea"/>
                <a:sym typeface="+mn-lt"/>
              </a:rPr>
              <a:t>开展</a:t>
            </a:r>
            <a:r>
              <a:rPr lang="en-US" altLang="zh-CN" sz="2400" dirty="0">
                <a:solidFill>
                  <a:srgbClr val="C00000"/>
                </a:solidFill>
                <a:cs typeface="+mn-ea"/>
                <a:sym typeface="+mn-lt"/>
              </a:rPr>
              <a:t>"</a:t>
            </a:r>
            <a:r>
              <a:rPr lang="zh-CN" altLang="en-US" sz="2400" dirty="0">
                <a:solidFill>
                  <a:srgbClr val="C00000"/>
                </a:solidFill>
                <a:cs typeface="+mn-ea"/>
                <a:sym typeface="+mn-lt"/>
              </a:rPr>
              <a:t>环保儿歌大家诵</a:t>
            </a:r>
            <a:r>
              <a:rPr lang="en-US" altLang="zh-CN" sz="2400" dirty="0">
                <a:solidFill>
                  <a:srgbClr val="C00000"/>
                </a:solidFill>
                <a:cs typeface="+mn-ea"/>
                <a:sym typeface="+mn-lt"/>
              </a:rPr>
              <a:t>"</a:t>
            </a:r>
            <a:r>
              <a:rPr lang="zh-CN" altLang="en-US" sz="2400" dirty="0">
                <a:solidFill>
                  <a:srgbClr val="C00000"/>
                </a:solidFill>
                <a:cs typeface="+mn-ea"/>
                <a:sym typeface="+mn-lt"/>
              </a:rPr>
              <a:t>活动。</a:t>
            </a:r>
            <a:endParaRPr lang="zh-CN" altLang="en-US" sz="2400" dirty="0">
              <a:solidFill>
                <a:srgbClr val="C00000"/>
              </a:solidFill>
              <a:cs typeface="+mn-ea"/>
              <a:sym typeface="+mn-lt"/>
            </a:endParaRPr>
          </a:p>
          <a:p>
            <a:pPr algn="ctr"/>
            <a:endParaRPr lang="zh-CN" altLang="en-US" sz="2400" dirty="0">
              <a:solidFill>
                <a:srgbClr val="C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1miz-E1134555-746B613A-3840x1920"/>
          <p:cNvPicPr>
            <a:picLocks noChangeAspect="1"/>
          </p:cNvPicPr>
          <p:nvPr/>
        </p:nvPicPr>
        <p:blipFill>
          <a:blip r:embed="rId1"/>
          <a:srcRect l="6731" r="4042"/>
          <a:stretch>
            <a:fillRect/>
          </a:stretch>
        </p:blipFill>
        <p:spPr>
          <a:xfrm>
            <a:off x="0" y="0"/>
            <a:ext cx="1223835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05885" y="2002790"/>
            <a:ext cx="7381875" cy="285242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00B050"/>
                </a:solidFill>
                <a:latin typeface="+mn-lt"/>
                <a:ea typeface="+mn-ea"/>
                <a:cs typeface="+mn-ea"/>
                <a:sym typeface="+mn-lt"/>
              </a:rPr>
              <a:t>PART</a:t>
            </a: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smtClean="0">
                <a:solidFill>
                  <a:srgbClr val="00B050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b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分段教育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46405" y="554355"/>
            <a:ext cx="3646805" cy="1087120"/>
            <a:chOff x="703" y="873"/>
            <a:chExt cx="5743" cy="1712"/>
          </a:xfrm>
        </p:grpSpPr>
        <p:sp>
          <p:nvSpPr>
            <p:cNvPr id="9" name="圆角矩形 8"/>
            <p:cNvSpPr/>
            <p:nvPr/>
          </p:nvSpPr>
          <p:spPr>
            <a:xfrm>
              <a:off x="1782" y="1356"/>
              <a:ext cx="4665" cy="1161"/>
            </a:xfrm>
            <a:prstGeom prst="roundRect">
              <a:avLst/>
            </a:prstGeom>
            <a:noFill/>
            <a:ln w="28575" cmpd="sng">
              <a:solidFill>
                <a:srgbClr val="00B05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cs typeface="+mn-ea"/>
                  <a:sym typeface="+mn-lt"/>
                </a:rPr>
                <a:t>小班</a:t>
              </a:r>
              <a:endParaRPr lang="zh-CN" altLang="en-US" sz="28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pic>
          <p:nvPicPr>
            <p:cNvPr id="10" name="图片 9" descr="51miz-E1126652-9A854C4F"/>
            <p:cNvPicPr>
              <a:picLocks noChangeAspect="1"/>
            </p:cNvPicPr>
            <p:nvPr/>
          </p:nvPicPr>
          <p:blipFill>
            <a:blip r:embed="rId1"/>
            <a:srcRect l="11004" t="5212" r="11873" b="12162"/>
            <a:stretch>
              <a:fillRect/>
            </a:stretch>
          </p:blipFill>
          <p:spPr>
            <a:xfrm>
              <a:off x="703" y="873"/>
              <a:ext cx="1598" cy="1712"/>
            </a:xfrm>
            <a:prstGeom prst="ellipse">
              <a:avLst/>
            </a:prstGeom>
            <a:solidFill>
              <a:schemeClr val="bg1"/>
            </a:solidFill>
          </p:spPr>
        </p:pic>
      </p:grpSp>
      <p:sp>
        <p:nvSpPr>
          <p:cNvPr id="25" name="矩形 24"/>
          <p:cNvSpPr/>
          <p:nvPr/>
        </p:nvSpPr>
        <p:spPr>
          <a:xfrm>
            <a:off x="467995" y="2317115"/>
            <a:ext cx="6475095" cy="1955215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课程参考：语言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《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垃圾悄悄话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》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社会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《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小小环保桶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》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科学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《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小鱼要喝干净的水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》</a:t>
            </a: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6" name="图片 25" descr="51miz-E1035613-4B77FB2C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685280" y="17780"/>
            <a:ext cx="5121910" cy="768413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00639" y="6417289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46405" y="554355"/>
            <a:ext cx="3646805" cy="1087120"/>
            <a:chOff x="703" y="873"/>
            <a:chExt cx="5743" cy="1712"/>
          </a:xfrm>
        </p:grpSpPr>
        <p:sp>
          <p:nvSpPr>
            <p:cNvPr id="9" name="圆角矩形 8"/>
            <p:cNvSpPr/>
            <p:nvPr/>
          </p:nvSpPr>
          <p:spPr>
            <a:xfrm>
              <a:off x="1782" y="1356"/>
              <a:ext cx="4665" cy="1161"/>
            </a:xfrm>
            <a:prstGeom prst="roundRect">
              <a:avLst/>
            </a:prstGeom>
            <a:noFill/>
            <a:ln w="28575" cmpd="sng">
              <a:solidFill>
                <a:srgbClr val="00B05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cs typeface="+mn-ea"/>
                  <a:sym typeface="+mn-lt"/>
                </a:rPr>
                <a:t>中班</a:t>
              </a:r>
              <a:endParaRPr lang="zh-CN" altLang="en-US" sz="28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pic>
          <p:nvPicPr>
            <p:cNvPr id="10" name="图片 9" descr="51miz-E1126652-9A854C4F"/>
            <p:cNvPicPr>
              <a:picLocks noChangeAspect="1"/>
            </p:cNvPicPr>
            <p:nvPr/>
          </p:nvPicPr>
          <p:blipFill>
            <a:blip r:embed="rId1"/>
            <a:srcRect l="11004" t="5212" r="11873" b="12162"/>
            <a:stretch>
              <a:fillRect/>
            </a:stretch>
          </p:blipFill>
          <p:spPr>
            <a:xfrm>
              <a:off x="703" y="873"/>
              <a:ext cx="1598" cy="1712"/>
            </a:xfrm>
            <a:prstGeom prst="ellipse">
              <a:avLst/>
            </a:prstGeom>
            <a:solidFill>
              <a:schemeClr val="bg1"/>
            </a:solidFill>
          </p:spPr>
        </p:pic>
      </p:grpSp>
      <p:sp>
        <p:nvSpPr>
          <p:cNvPr id="5" name="矩形 4"/>
          <p:cNvSpPr/>
          <p:nvPr/>
        </p:nvSpPr>
        <p:spPr>
          <a:xfrm>
            <a:off x="551815" y="1752600"/>
            <a:ext cx="6997065" cy="4459041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课程参考：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《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认识地球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》《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地球是个美丽的圆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》《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时装表演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》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、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"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地球真美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"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：通过观看地球的美丽河山，让幼儿拥抱地球，表达保护地球的决心。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、请幼儿参与布置墙饰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"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地球妈妈我爱你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"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、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"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我为地球过生日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"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等活动。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、幼儿利用废旧材料自制服装，开展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"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环保时装秀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"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6" name="图片 5" descr="51miz-E1100282-4546343F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975475" y="1638300"/>
            <a:ext cx="5201285" cy="520128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51miz-E1169231-11007E0B-3840x192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3970" y="0"/>
            <a:ext cx="1217803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49470" y="1022350"/>
            <a:ext cx="4176395" cy="1325880"/>
          </a:xfrm>
        </p:spPr>
        <p:txBody>
          <a:bodyPr>
            <a:normAutofit/>
          </a:bodyPr>
          <a:lstStyle/>
          <a:p>
            <a:pPr algn="ctr"/>
            <a:r>
              <a:rPr lang="zh-CN" altLang="en-US" sz="6600" b="1" dirty="0" smtClean="0">
                <a:solidFill>
                  <a:srgbClr val="00B050"/>
                </a:solidFill>
                <a:latin typeface="+mn-lt"/>
                <a:ea typeface="+mn-ea"/>
                <a:cs typeface="+mn-ea"/>
                <a:sym typeface="+mn-lt"/>
              </a:rPr>
              <a:t>目</a:t>
            </a:r>
            <a:r>
              <a:rPr lang="en-US" altLang="zh-CN" sz="6600" b="1" dirty="0" smtClean="0">
                <a:solidFill>
                  <a:srgbClr val="00B05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6600" b="1" dirty="0" smtClean="0">
                <a:solidFill>
                  <a:srgbClr val="00B050"/>
                </a:solidFill>
                <a:latin typeface="+mn-lt"/>
                <a:ea typeface="+mn-ea"/>
                <a:cs typeface="+mn-ea"/>
                <a:sym typeface="+mn-lt"/>
              </a:rPr>
              <a:t>录</a:t>
            </a:r>
            <a:endParaRPr lang="zh-CN" altLang="en-US" sz="6600" b="1" dirty="0" smtClean="0">
              <a:solidFill>
                <a:srgbClr val="00B05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44085" y="2338705"/>
            <a:ext cx="52139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cs typeface="+mn-ea"/>
                <a:sym typeface="+mn-lt"/>
              </a:rPr>
              <a:t>PART 1——</a:t>
            </a:r>
            <a:r>
              <a:rPr lang="zh-CN" altLang="en-US" sz="3600" dirty="0" smtClean="0">
                <a:cs typeface="+mn-ea"/>
                <a:sym typeface="+mn-lt"/>
              </a:rPr>
              <a:t>活动目标</a:t>
            </a:r>
            <a:endParaRPr lang="zh-CN" altLang="en-US" sz="3600" dirty="0" smtClean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44085" y="3058160"/>
            <a:ext cx="52139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cs typeface="+mn-ea"/>
                <a:sym typeface="+mn-lt"/>
              </a:rPr>
              <a:t>PART 2——</a:t>
            </a:r>
            <a:r>
              <a:rPr lang="zh-CN" altLang="en-US" sz="3600" dirty="0" smtClean="0">
                <a:cs typeface="+mn-ea"/>
                <a:sym typeface="+mn-lt"/>
              </a:rPr>
              <a:t>活动说明</a:t>
            </a:r>
            <a:endParaRPr lang="en-US" altLang="zh-CN" sz="3600" dirty="0" smtClean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43450" y="3716655"/>
            <a:ext cx="54781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cs typeface="+mn-ea"/>
                <a:sym typeface="+mn-lt"/>
              </a:rPr>
              <a:t>PART 3——</a:t>
            </a:r>
            <a:r>
              <a:rPr lang="zh-CN" altLang="en-US" sz="3600" dirty="0" smtClean="0">
                <a:cs typeface="+mn-ea"/>
                <a:sym typeface="+mn-lt"/>
              </a:rPr>
              <a:t>活动内容</a:t>
            </a:r>
            <a:endParaRPr lang="zh-CN" altLang="en-US" sz="3600" dirty="0" smtClean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44085" y="4375150"/>
            <a:ext cx="52139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cs typeface="+mn-ea"/>
                <a:sym typeface="+mn-lt"/>
              </a:rPr>
              <a:t>PART 4——</a:t>
            </a:r>
            <a:r>
              <a:rPr lang="zh-CN" altLang="en-US" sz="3600" dirty="0" smtClean="0">
                <a:cs typeface="+mn-ea"/>
                <a:sym typeface="+mn-lt"/>
              </a:rPr>
              <a:t>分段教育</a:t>
            </a:r>
            <a:endParaRPr lang="zh-CN" altLang="en-US" sz="3600" dirty="0" smtClean="0">
              <a:cs typeface="+mn-ea"/>
              <a:sym typeface="+mn-lt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46405" y="554355"/>
            <a:ext cx="3646805" cy="1087120"/>
            <a:chOff x="703" y="873"/>
            <a:chExt cx="5743" cy="1712"/>
          </a:xfrm>
        </p:grpSpPr>
        <p:sp>
          <p:nvSpPr>
            <p:cNvPr id="9" name="圆角矩形 8"/>
            <p:cNvSpPr/>
            <p:nvPr/>
          </p:nvSpPr>
          <p:spPr>
            <a:xfrm>
              <a:off x="1782" y="1356"/>
              <a:ext cx="4665" cy="1161"/>
            </a:xfrm>
            <a:prstGeom prst="roundRect">
              <a:avLst/>
            </a:prstGeom>
            <a:noFill/>
            <a:ln w="28575" cmpd="sng">
              <a:solidFill>
                <a:srgbClr val="00B05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cs typeface="+mn-ea"/>
                  <a:sym typeface="+mn-lt"/>
                </a:rPr>
                <a:t>大班</a:t>
              </a:r>
              <a:endParaRPr lang="zh-CN" altLang="en-US" sz="28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pic>
          <p:nvPicPr>
            <p:cNvPr id="10" name="图片 9" descr="51miz-E1126652-9A854C4F"/>
            <p:cNvPicPr>
              <a:picLocks noChangeAspect="1"/>
            </p:cNvPicPr>
            <p:nvPr/>
          </p:nvPicPr>
          <p:blipFill>
            <a:blip r:embed="rId1"/>
            <a:srcRect l="11004" t="5212" r="11873" b="12162"/>
            <a:stretch>
              <a:fillRect/>
            </a:stretch>
          </p:blipFill>
          <p:spPr>
            <a:xfrm>
              <a:off x="703" y="873"/>
              <a:ext cx="1598" cy="1712"/>
            </a:xfrm>
            <a:prstGeom prst="ellipse">
              <a:avLst/>
            </a:prstGeom>
            <a:solidFill>
              <a:schemeClr val="bg1"/>
            </a:solidFill>
          </p:spPr>
        </p:pic>
      </p:grpSp>
      <p:pic>
        <p:nvPicPr>
          <p:cNvPr id="16" name="图片 15" descr="51miz-E1128106-6AC49D0E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126605" y="1394460"/>
            <a:ext cx="5071110" cy="543496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77190" y="1727168"/>
            <a:ext cx="11432540" cy="581057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课程参考：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《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在地球上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》《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让我们的地球变得更干净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》《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变废为宝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》《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环保教育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》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文本框 3"/>
          <p:cNvSpPr txBox="1"/>
          <p:nvPr/>
        </p:nvSpPr>
        <p:spPr>
          <a:xfrm>
            <a:off x="377191" y="2324735"/>
            <a:ext cx="6976110" cy="3970318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每班一张世界地图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(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或者自绘、打印地球图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)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，开展打扮地球妈妈活动。如：搜集破坏地球的图片张贴在地图周围，提醒大家要爱护地球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;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给地球妈妈穿上绿裙子、戴上美丽的小花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;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按下一个个小小的手印，代表我们做环保小卫士的决心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;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画小动物将小动物送回家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;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为沙漠种树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......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通过擦、画、剪、贴等形式，围绕地图开展宣传教育。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未标题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3035" y="33655"/>
            <a:ext cx="8234680" cy="3408045"/>
          </a:xfrm>
        </p:spPr>
        <p:txBody>
          <a:bodyPr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6600" dirty="0" smtClean="0">
                <a:solidFill>
                  <a:schemeClr val="tx1"/>
                </a:solidFill>
                <a:effectLst>
                  <a:outerShdw blurRad="50800" dist="88900" dir="2700000" algn="tl" rotWithShape="0">
                    <a:schemeClr val="bg1">
                      <a:alpha val="92000"/>
                    </a:scheme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感谢观看</a:t>
            </a:r>
            <a:r>
              <a:rPr lang="en-US" altLang="zh-CN" sz="6600" dirty="0" smtClean="0">
                <a:solidFill>
                  <a:schemeClr val="tx1"/>
                </a:solidFill>
                <a:effectLst>
                  <a:outerShdw blurRad="50800" dist="88900" dir="2700000" algn="tl" rotWithShape="0">
                    <a:schemeClr val="bg1">
                      <a:alpha val="92000"/>
                    </a:scheme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 </a:t>
            </a:r>
            <a:endParaRPr lang="en-US" altLang="zh-CN" sz="6600" dirty="0" smtClean="0">
              <a:solidFill>
                <a:schemeClr val="tx1"/>
              </a:solidFill>
              <a:effectLst>
                <a:outerShdw blurRad="50800" dist="88900" dir="2700000" algn="tl" rotWithShape="0">
                  <a:schemeClr val="bg1">
                    <a:alpha val="92000"/>
                  </a:scheme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70175" y="4236720"/>
            <a:ext cx="3200400" cy="5943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汇报人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：</a:t>
            </a: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XXX</a:t>
            </a:r>
            <a:endParaRPr lang="en-US" altLang="zh-CN" sz="2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1miz-E1134555-746B613A-3840x1920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0" y="0"/>
            <a:ext cx="1223835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05885" y="2002790"/>
            <a:ext cx="7381875" cy="285242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00B050"/>
                </a:solidFill>
                <a:latin typeface="+mn-lt"/>
                <a:ea typeface="+mn-ea"/>
                <a:cs typeface="+mn-ea"/>
                <a:sym typeface="+mn-lt"/>
              </a:rPr>
              <a:t>PART</a:t>
            </a: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smtClean="0">
                <a:solidFill>
                  <a:srgbClr val="00B050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b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活动目标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46405" y="554355"/>
            <a:ext cx="3646805" cy="1087120"/>
            <a:chOff x="703" y="873"/>
            <a:chExt cx="5743" cy="1712"/>
          </a:xfrm>
        </p:grpSpPr>
        <p:sp>
          <p:nvSpPr>
            <p:cNvPr id="8" name="圆角矩形 7"/>
            <p:cNvSpPr/>
            <p:nvPr/>
          </p:nvSpPr>
          <p:spPr>
            <a:xfrm>
              <a:off x="1782" y="1356"/>
              <a:ext cx="4665" cy="1161"/>
            </a:xfrm>
            <a:prstGeom prst="roundRect">
              <a:avLst/>
            </a:prstGeom>
            <a:noFill/>
            <a:ln w="28575" cmpd="sng">
              <a:solidFill>
                <a:srgbClr val="00B05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cs typeface="+mn-ea"/>
                  <a:sym typeface="+mn-lt"/>
                </a:rPr>
                <a:t>活动来源</a:t>
              </a:r>
              <a:endParaRPr lang="zh-CN" altLang="en-US" sz="28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pic>
          <p:nvPicPr>
            <p:cNvPr id="6" name="图片 5" descr="51miz-E1126652-9A854C4F"/>
            <p:cNvPicPr>
              <a:picLocks noChangeAspect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>
            <a:xfrm>
              <a:off x="703" y="873"/>
              <a:ext cx="1598" cy="1712"/>
            </a:xfrm>
            <a:prstGeom prst="ellipse">
              <a:avLst/>
            </a:prstGeom>
            <a:solidFill>
              <a:schemeClr val="bg1"/>
            </a:solidFill>
          </p:spPr>
        </p:pic>
      </p:grpSp>
      <p:pic>
        <p:nvPicPr>
          <p:cNvPr id="9" name="图片 8" descr="51miz-E1029144-6680B74A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077335" y="904875"/>
            <a:ext cx="8230235" cy="576135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257165" y="2472690"/>
            <a:ext cx="5332095" cy="3646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>
                <a:cs typeface="+mn-ea"/>
                <a:sym typeface="+mn-lt"/>
              </a:rPr>
              <a:t>今年</a:t>
            </a:r>
            <a:r>
              <a:rPr lang="zh-CN" altLang="en-US" sz="2200" dirty="0" smtClean="0">
                <a:cs typeface="+mn-ea"/>
                <a:sym typeface="+mn-lt"/>
              </a:rPr>
              <a:t>的</a:t>
            </a:r>
            <a:r>
              <a:rPr lang="en-US" altLang="zh-CN" sz="2200" dirty="0" smtClean="0">
                <a:cs typeface="+mn-ea"/>
                <a:sym typeface="+mn-lt"/>
              </a:rPr>
              <a:t>4</a:t>
            </a:r>
            <a:r>
              <a:rPr lang="zh-CN" altLang="en-US" sz="2200" dirty="0" smtClean="0">
                <a:cs typeface="+mn-ea"/>
                <a:sym typeface="+mn-lt"/>
              </a:rPr>
              <a:t>月</a:t>
            </a:r>
            <a:r>
              <a:rPr lang="en-US" altLang="zh-CN" sz="2200" dirty="0" smtClean="0">
                <a:cs typeface="+mn-ea"/>
                <a:sym typeface="+mn-lt"/>
              </a:rPr>
              <a:t>22</a:t>
            </a:r>
            <a:r>
              <a:rPr lang="zh-CN" altLang="en-US" sz="2200" dirty="0" smtClean="0">
                <a:cs typeface="+mn-ea"/>
                <a:sym typeface="+mn-lt"/>
              </a:rPr>
              <a:t>日</a:t>
            </a:r>
            <a:r>
              <a:rPr lang="zh-CN" altLang="en-US" sz="2200" dirty="0">
                <a:cs typeface="+mn-ea"/>
                <a:sym typeface="+mn-lt"/>
              </a:rPr>
              <a:t>，是世界地球日，在全球地震灾难不断的大背景下，通过地球日宣传活动，让大家牢记</a:t>
            </a:r>
            <a:r>
              <a:rPr lang="en-US" altLang="zh-CN" sz="2200" dirty="0">
                <a:solidFill>
                  <a:srgbClr val="C00000"/>
                </a:solidFill>
                <a:cs typeface="+mn-ea"/>
                <a:sym typeface="+mn-lt"/>
              </a:rPr>
              <a:t>"</a:t>
            </a:r>
            <a:r>
              <a:rPr lang="zh-CN" altLang="en-US" sz="2200" dirty="0">
                <a:solidFill>
                  <a:srgbClr val="C00000"/>
                </a:solidFill>
                <a:cs typeface="+mn-ea"/>
                <a:sym typeface="+mn-lt"/>
              </a:rPr>
              <a:t>我们只有一个地球</a:t>
            </a:r>
            <a:r>
              <a:rPr lang="en-US" altLang="zh-CN" sz="2200" dirty="0">
                <a:solidFill>
                  <a:srgbClr val="C00000"/>
                </a:solidFill>
                <a:cs typeface="+mn-ea"/>
                <a:sym typeface="+mn-lt"/>
              </a:rPr>
              <a:t>"</a:t>
            </a:r>
            <a:r>
              <a:rPr lang="zh-CN" altLang="en-US" sz="2200" dirty="0">
                <a:cs typeface="+mn-ea"/>
                <a:sym typeface="+mn-lt"/>
              </a:rPr>
              <a:t>。在我们寄予厚望、无限憧憬、尽情享受</a:t>
            </a:r>
            <a:endParaRPr lang="zh-CN" altLang="en-US" sz="22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>
                <a:cs typeface="+mn-ea"/>
                <a:sym typeface="+mn-lt"/>
              </a:rPr>
              <a:t>的生活的同时，更应</a:t>
            </a:r>
            <a:r>
              <a:rPr lang="en-US" altLang="zh-CN" sz="2200" dirty="0">
                <a:solidFill>
                  <a:srgbClr val="C00000"/>
                </a:solidFill>
                <a:cs typeface="+mn-ea"/>
                <a:sym typeface="+mn-lt"/>
              </a:rPr>
              <a:t>以感恩之心负起保</a:t>
            </a:r>
            <a:endParaRPr lang="en-US" altLang="zh-CN" sz="2200" dirty="0">
              <a:solidFill>
                <a:srgbClr val="C0000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200" dirty="0">
                <a:solidFill>
                  <a:srgbClr val="C00000"/>
                </a:solidFill>
                <a:cs typeface="+mn-ea"/>
                <a:sym typeface="+mn-lt"/>
              </a:rPr>
              <a:t>护的责任</a:t>
            </a:r>
            <a:r>
              <a:rPr lang="zh-CN" altLang="en-US" sz="2200" dirty="0">
                <a:cs typeface="+mn-ea"/>
                <a:sym typeface="+mn-lt"/>
              </a:rPr>
              <a:t>，才会使其更加美好，更适合我们生存</a:t>
            </a:r>
            <a:endParaRPr lang="zh-CN" altLang="en-US" sz="2200" dirty="0">
              <a:cs typeface="+mn-ea"/>
              <a:sym typeface="+mn-lt"/>
            </a:endParaRPr>
          </a:p>
        </p:txBody>
      </p:sp>
      <p:pic>
        <p:nvPicPr>
          <p:cNvPr id="10" name="图片 9" descr="51miz-E1096782-436B55C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35255" y="1665605"/>
            <a:ext cx="4432935" cy="443103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46405" y="554355"/>
            <a:ext cx="3646805" cy="1087120"/>
            <a:chOff x="703" y="873"/>
            <a:chExt cx="5743" cy="1712"/>
          </a:xfrm>
        </p:grpSpPr>
        <p:sp>
          <p:nvSpPr>
            <p:cNvPr id="8" name="圆角矩形 7"/>
            <p:cNvSpPr/>
            <p:nvPr/>
          </p:nvSpPr>
          <p:spPr>
            <a:xfrm>
              <a:off x="1782" y="1356"/>
              <a:ext cx="4665" cy="1161"/>
            </a:xfrm>
            <a:prstGeom prst="roundRect">
              <a:avLst/>
            </a:prstGeom>
            <a:noFill/>
            <a:ln w="28575" cmpd="sng">
              <a:solidFill>
                <a:srgbClr val="00B05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cs typeface="+mn-ea"/>
                  <a:sym typeface="+mn-lt"/>
                </a:rPr>
                <a:t>活动目的</a:t>
              </a:r>
              <a:endParaRPr lang="zh-CN" altLang="en-US" sz="28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pic>
          <p:nvPicPr>
            <p:cNvPr id="6" name="图片 5" descr="51miz-E1126652-9A854C4F"/>
            <p:cNvPicPr>
              <a:picLocks noChangeAspect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>
            <a:xfrm>
              <a:off x="703" y="873"/>
              <a:ext cx="1598" cy="1712"/>
            </a:xfrm>
            <a:prstGeom prst="ellipse">
              <a:avLst/>
            </a:prstGeom>
            <a:solidFill>
              <a:schemeClr val="bg1"/>
            </a:solidFill>
          </p:spPr>
        </p:pic>
      </p:grpSp>
      <p:sp>
        <p:nvSpPr>
          <p:cNvPr id="10" name="圆角矩形 9"/>
          <p:cNvSpPr/>
          <p:nvPr/>
        </p:nvSpPr>
        <p:spPr>
          <a:xfrm>
            <a:off x="4660900" y="2152015"/>
            <a:ext cx="6109335" cy="81597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000" dirty="0">
                <a:solidFill>
                  <a:schemeClr val="tx1"/>
                </a:solidFill>
                <a:cs typeface="+mn-ea"/>
                <a:sym typeface="+mn-lt"/>
              </a:rPr>
              <a:t>1</a:t>
            </a:r>
            <a:r>
              <a:rPr lang="zh-CN" altLang="en-US" sz="2000" dirty="0">
                <a:solidFill>
                  <a:schemeClr val="tx1"/>
                </a:solidFill>
                <a:cs typeface="+mn-ea"/>
                <a:sym typeface="+mn-lt"/>
              </a:rPr>
              <a:t>、知道世界地球日，了解和感受</a:t>
            </a:r>
            <a:r>
              <a:rPr lang="zh-CN" altLang="en-US" sz="2000" dirty="0">
                <a:solidFill>
                  <a:srgbClr val="C00000"/>
                </a:solidFill>
                <a:cs typeface="+mn-ea"/>
                <a:sym typeface="+mn-lt"/>
              </a:rPr>
              <a:t>地球生态环境日益恶化的现象</a:t>
            </a:r>
            <a:r>
              <a:rPr lang="zh-CN" altLang="en-US" sz="2000" dirty="0">
                <a:solidFill>
                  <a:schemeClr val="tx1"/>
                </a:solidFill>
                <a:cs typeface="+mn-ea"/>
                <a:sym typeface="+mn-lt"/>
              </a:rPr>
              <a:t>。</a:t>
            </a:r>
            <a:endParaRPr lang="zh-CN" altLang="en-US" sz="2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887085" y="4479925"/>
            <a:ext cx="6109335" cy="81597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000" dirty="0">
                <a:solidFill>
                  <a:schemeClr val="tx1"/>
                </a:solidFill>
                <a:cs typeface="+mn-ea"/>
                <a:sym typeface="+mn-lt"/>
              </a:rPr>
              <a:t>3、培养幼儿从生活中的小事做起，</a:t>
            </a:r>
            <a:r>
              <a:rPr lang="zh-CN" altLang="en-US" sz="2000" dirty="0">
                <a:solidFill>
                  <a:srgbClr val="C00000"/>
                </a:solidFill>
                <a:cs typeface="+mn-ea"/>
                <a:sym typeface="+mn-lt"/>
              </a:rPr>
              <a:t>萌发保护环境、爱护环境、做文明小朋友的意识。</a:t>
            </a:r>
            <a:endParaRPr lang="zh-CN" altLang="en-US" sz="20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345430" y="3285490"/>
            <a:ext cx="6109335" cy="81597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000" dirty="0">
                <a:solidFill>
                  <a:schemeClr val="tx1"/>
                </a:solidFill>
                <a:cs typeface="+mn-ea"/>
                <a:sym typeface="+mn-lt"/>
              </a:rPr>
              <a:t>2、知道地球是我们生活的地方，我们要和动物、植物做朋友，</a:t>
            </a:r>
            <a:r>
              <a:rPr lang="zh-CN" altLang="en-US" sz="2000" dirty="0">
                <a:solidFill>
                  <a:srgbClr val="C00000"/>
                </a:solidFill>
                <a:cs typeface="+mn-ea"/>
                <a:sym typeface="+mn-lt"/>
              </a:rPr>
              <a:t>共同来保护地球</a:t>
            </a:r>
            <a:r>
              <a:rPr lang="en-US" altLang="zh-CN" sz="2000" dirty="0">
                <a:solidFill>
                  <a:schemeClr val="tx1"/>
                </a:solidFill>
                <a:cs typeface="+mn-ea"/>
                <a:sym typeface="+mn-lt"/>
              </a:rPr>
              <a:t>。</a:t>
            </a:r>
            <a:endParaRPr lang="en-US" altLang="zh-CN" sz="2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5052" y="2343553"/>
            <a:ext cx="4803775" cy="3602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1miz-E1134555-746B613A-3840x1920"/>
          <p:cNvPicPr>
            <a:picLocks noChangeAspect="1"/>
          </p:cNvPicPr>
          <p:nvPr/>
        </p:nvPicPr>
        <p:blipFill>
          <a:blip r:embed="rId1"/>
          <a:srcRect l="6731" r="4042"/>
          <a:stretch>
            <a:fillRect/>
          </a:stretch>
        </p:blipFill>
        <p:spPr>
          <a:xfrm>
            <a:off x="0" y="0"/>
            <a:ext cx="1223835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05885" y="2002790"/>
            <a:ext cx="7381875" cy="285242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00B050"/>
                </a:solidFill>
                <a:latin typeface="+mn-lt"/>
                <a:ea typeface="+mn-ea"/>
                <a:cs typeface="+mn-ea"/>
                <a:sym typeface="+mn-lt"/>
              </a:rPr>
              <a:t>PART</a:t>
            </a: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smtClean="0">
                <a:solidFill>
                  <a:srgbClr val="00B050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b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活动说明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51miz-E1164262-C738673C"/>
          <p:cNvPicPr>
            <a:picLocks noChangeAspect="1"/>
          </p:cNvPicPr>
          <p:nvPr/>
        </p:nvPicPr>
        <p:blipFill>
          <a:blip r:embed="rId1"/>
          <a:srcRect b="9760"/>
          <a:stretch>
            <a:fillRect/>
          </a:stretch>
        </p:blipFill>
        <p:spPr>
          <a:xfrm>
            <a:off x="5669280" y="-112395"/>
            <a:ext cx="6857365" cy="6188075"/>
          </a:xfrm>
          <a:prstGeom prst="rect">
            <a:avLst/>
          </a:prstGeom>
        </p:spPr>
      </p:pic>
      <p:pic>
        <p:nvPicPr>
          <p:cNvPr id="11" name="图片 10" descr="51miz-E1170218-AF004C43"/>
          <p:cNvPicPr>
            <a:picLocks noChangeAspect="1"/>
          </p:cNvPicPr>
          <p:nvPr/>
        </p:nvPicPr>
        <p:blipFill>
          <a:blip r:embed="rId2"/>
          <a:srcRect t="15520" b="33577"/>
          <a:stretch>
            <a:fillRect/>
          </a:stretch>
        </p:blipFill>
        <p:spPr>
          <a:xfrm>
            <a:off x="-125095" y="1061085"/>
            <a:ext cx="6895465" cy="52654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83005" y="3051175"/>
            <a:ext cx="4279265" cy="1005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世界主题：</a:t>
            </a:r>
            <a:endParaRPr lang="zh-CN" altLang="en-US" sz="2400" b="1" dirty="0">
              <a:solidFill>
                <a:srgbClr val="C00000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同呼吸，共奋斗</a:t>
            </a:r>
            <a:endParaRPr lang="zh-CN" altLang="en-US" sz="2400" b="1" dirty="0" smtClean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249045" y="2288540"/>
            <a:ext cx="2527935" cy="515620"/>
          </a:xfrm>
          <a:prstGeom prst="roundRect">
            <a:avLst/>
          </a:prstGeom>
          <a:noFill/>
          <a:ln w="28575" cmpd="sng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cs typeface="+mn-ea"/>
                <a:sym typeface="+mn-lt"/>
              </a:rPr>
              <a:t>活动主题</a:t>
            </a:r>
            <a:endParaRPr lang="zh-CN" altLang="en-US" sz="24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249045" y="4284345"/>
            <a:ext cx="2527935" cy="522605"/>
          </a:xfrm>
          <a:prstGeom prst="roundRect">
            <a:avLst/>
          </a:prstGeom>
          <a:noFill/>
          <a:ln w="28575" cmpd="sng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cs typeface="+mn-ea"/>
                <a:sym typeface="+mn-lt"/>
              </a:rPr>
              <a:t>活动时间</a:t>
            </a:r>
            <a:endParaRPr lang="zh-CN" altLang="en-US" sz="24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49045" y="4989830"/>
            <a:ext cx="311340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C00000"/>
                </a:solidFill>
                <a:cs typeface="+mn-ea"/>
                <a:sym typeface="+mn-lt"/>
              </a:rPr>
              <a:t>2021</a:t>
            </a: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年</a:t>
            </a:r>
            <a:r>
              <a:rPr lang="en-US" altLang="zh-CN" sz="2400" b="1" dirty="0">
                <a:solidFill>
                  <a:srgbClr val="C00000"/>
                </a:solidFill>
                <a:cs typeface="+mn-ea"/>
                <a:sym typeface="+mn-lt"/>
              </a:rPr>
              <a:t>6</a:t>
            </a: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月</a:t>
            </a:r>
            <a:r>
              <a:rPr lang="en-US" altLang="zh-CN" sz="2400" b="1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日</a:t>
            </a:r>
            <a:endParaRPr lang="zh-CN" altLang="en-US" sz="2400" b="1" dirty="0" smtClean="0">
              <a:solidFill>
                <a:srgbClr val="C00000"/>
              </a:solidFill>
              <a:cs typeface="+mn-ea"/>
              <a:sym typeface="+mn-lt"/>
            </a:endParaRPr>
          </a:p>
        </p:txBody>
      </p:sp>
      <p:pic>
        <p:nvPicPr>
          <p:cNvPr id="12" name="图片 11" descr="51miz-E216208-F62009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6980" y="4003040"/>
            <a:ext cx="2143760" cy="232346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1miz-E904894-4F0EA8A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47980" y="1101725"/>
            <a:ext cx="5789295" cy="4655185"/>
          </a:xfrm>
          <a:prstGeom prst="rect">
            <a:avLst/>
          </a:prstGeom>
        </p:spPr>
      </p:pic>
      <p:pic>
        <p:nvPicPr>
          <p:cNvPr id="8" name="图片 7" descr="51miz-E1124301-83A72B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0640" y="1323975"/>
            <a:ext cx="7071360" cy="5303520"/>
          </a:xfrm>
          <a:prstGeom prst="rect">
            <a:avLst/>
          </a:prstGeom>
        </p:spPr>
      </p:pic>
      <p:pic>
        <p:nvPicPr>
          <p:cNvPr id="6" name="图片 5" descr="51miz-E1027425-15B5CCD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7275" y="758825"/>
            <a:ext cx="5038090" cy="26981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392035" y="1934845"/>
            <a:ext cx="23164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cs typeface="+mn-ea"/>
                <a:sym typeface="+mn-lt"/>
              </a:rPr>
              <a:t>活动形式</a:t>
            </a:r>
            <a:endParaRPr lang="zh-CN" altLang="en-US" sz="3600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91981" y="3745908"/>
            <a:ext cx="6096000" cy="52197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solidFill>
                  <a:srgbClr val="C00000"/>
                </a:solidFill>
                <a:cs typeface="+mn-ea"/>
                <a:sym typeface="+mn-lt"/>
              </a:rPr>
              <a:t>观看课件、主题教学等。</a:t>
            </a:r>
            <a:endParaRPr lang="zh-CN" altLang="en-US" sz="28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pic>
        <p:nvPicPr>
          <p:cNvPr id="11" name="图片 10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6185" y="1934845"/>
            <a:ext cx="2848610" cy="58293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1miz-E1134555-746B613A-3840x1920"/>
          <p:cNvPicPr>
            <a:picLocks noChangeAspect="1"/>
          </p:cNvPicPr>
          <p:nvPr/>
        </p:nvPicPr>
        <p:blipFill>
          <a:blip r:embed="rId1"/>
          <a:srcRect l="6731" r="4042"/>
          <a:stretch>
            <a:fillRect/>
          </a:stretch>
        </p:blipFill>
        <p:spPr>
          <a:xfrm>
            <a:off x="0" y="0"/>
            <a:ext cx="1223835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05885" y="2002790"/>
            <a:ext cx="7381875" cy="285242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00B050"/>
                </a:solidFill>
                <a:latin typeface="+mn-lt"/>
                <a:ea typeface="+mn-ea"/>
                <a:cs typeface="+mn-ea"/>
                <a:sym typeface="+mn-lt"/>
              </a:rPr>
              <a:t>PART</a:t>
            </a: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smtClean="0">
                <a:solidFill>
                  <a:srgbClr val="00B050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b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活动内容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世界环境日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zauq41yt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1189</Words>
  <Application>WPS 演示</Application>
  <PresentationFormat>自定义</PresentationFormat>
  <Paragraphs>115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Arial</vt:lpstr>
      <vt:lpstr>世界环境日</vt:lpstr>
      <vt:lpstr>自定义设计方案</vt:lpstr>
      <vt:lpstr>幼儿园世界地球日 活动方案</vt:lpstr>
      <vt:lpstr>目 录</vt:lpstr>
      <vt:lpstr>PART 1 活动目标</vt:lpstr>
      <vt:lpstr>PowerPoint 演示文稿</vt:lpstr>
      <vt:lpstr>PowerPoint 演示文稿</vt:lpstr>
      <vt:lpstr>PART 2 活动说明</vt:lpstr>
      <vt:lpstr>PowerPoint 演示文稿</vt:lpstr>
      <vt:lpstr>PowerPoint 演示文稿</vt:lpstr>
      <vt:lpstr>PART 3 活动内容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PART 4 分段教育</vt:lpstr>
      <vt:lpstr>PowerPoint 演示文稿</vt:lpstr>
      <vt:lpstr>PowerPoint 演示文稿</vt:lpstr>
      <vt:lpstr>PowerPoint 演示文稿</vt:lpstr>
      <vt:lpstr>感谢观看 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世界地球日</dc:title>
  <dc:creator>第一PPT</dc:creator>
  <cp:keywords>www.1ppt.com</cp:keywords>
  <dc:description>www.1ppt.com</dc:description>
  <cp:lastModifiedBy>铭</cp:lastModifiedBy>
  <cp:revision>59</cp:revision>
  <dcterms:created xsi:type="dcterms:W3CDTF">2021-05-09T08:03:00Z</dcterms:created>
  <dcterms:modified xsi:type="dcterms:W3CDTF">2022-02-22T08:50:14Z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SaveFontToCloudKey">
    <vt:lpwstr>15402563_btnclosed</vt:lpwstr>
  </property>
  <property fmtid="{D5CDD505-2E9C-101B-9397-08002B2CF9AE}" pid="3" name="ICV">
    <vt:lpwstr>1356B9E820724F30B66CBA2E4247F7AA</vt:lpwstr>
  </property>
  <property fmtid="{D5CDD505-2E9C-101B-9397-08002B2CF9AE}" pid="4" name="KSOProductBuildVer">
    <vt:lpwstr>2052-11.1.0.11045</vt:lpwstr>
  </property>
</Properties>
</file>