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40" r:id="rId3"/>
    <p:sldId id="411" r:id="rId5"/>
    <p:sldId id="412" r:id="rId6"/>
    <p:sldId id="413" r:id="rId7"/>
    <p:sldId id="414" r:id="rId8"/>
    <p:sldId id="415" r:id="rId9"/>
    <p:sldId id="416" r:id="rId10"/>
    <p:sldId id="434" r:id="rId11"/>
    <p:sldId id="418" r:id="rId12"/>
    <p:sldId id="435" r:id="rId13"/>
    <p:sldId id="420" r:id="rId14"/>
    <p:sldId id="436" r:id="rId15"/>
    <p:sldId id="422" r:id="rId16"/>
    <p:sldId id="423" r:id="rId17"/>
    <p:sldId id="424" r:id="rId18"/>
    <p:sldId id="425" r:id="rId19"/>
    <p:sldId id="426" r:id="rId20"/>
    <p:sldId id="427" r:id="rId21"/>
    <p:sldId id="428" r:id="rId22"/>
    <p:sldId id="429" r:id="rId23"/>
    <p:sldId id="437" r:id="rId24"/>
    <p:sldId id="431" r:id="rId25"/>
    <p:sldId id="438" r:id="rId26"/>
    <p:sldId id="433" r:id="rId27"/>
    <p:sldId id="441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  <a:srgbClr val="4E0202"/>
    <a:srgbClr val="EEEEEE"/>
    <a:srgbClr val="CC729B"/>
    <a:srgbClr val="2691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18" autoAdjust="0"/>
  </p:normalViewPr>
  <p:slideViewPr>
    <p:cSldViewPr snapToGrid="0">
      <p:cViewPr varScale="1">
        <p:scale>
          <a:sx n="58" d="100"/>
          <a:sy n="58" d="100"/>
        </p:scale>
        <p:origin x="-102" y="-14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0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72670-D0B9-4A58-A3DF-C75E6FD593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500A4-2FC7-4E71-869B-4B1AFD5F3A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B6E86-A6BB-48CD-A263-B8E28C700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E4F4C-FBC5-40C9-BF6F-0796B22E84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B6E86-A6BB-48CD-A263-B8E28C700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E4F4C-FBC5-40C9-BF6F-0796B22E84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B6E86-A6BB-48CD-A263-B8E28C700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E4F4C-FBC5-40C9-BF6F-0796B22E84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B6E86-A6BB-48CD-A263-B8E28C700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E4F4C-FBC5-40C9-BF6F-0796B22E84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B6E86-A6BB-48CD-A263-B8E28C700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E4F4C-FBC5-40C9-BF6F-0796B22E846A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5741974" y="16337146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B6E86-A6BB-48CD-A263-B8E28C700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E4F4C-FBC5-40C9-BF6F-0796B22E84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B6E86-A6BB-48CD-A263-B8E28C700D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E4F4C-FBC5-40C9-BF6F-0796B22E846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2" Type="http://schemas.openxmlformats.org/officeDocument/2006/relationships/notesSlide" Target="../notesSlides/notesSlide20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0.png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097" y="-712382"/>
            <a:ext cx="6748940" cy="67489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663313" y="1466989"/>
            <a:ext cx="7940635" cy="39716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此高斋寥阒，岁晏山深，景翳翳以斜度，风悄悄而乱吟。坐穷檐而后无朋，进一觞以孤斟。步前除以彳亍，荷藜杖于墙阴。蔚有寒梅，谁其封植？未绿叶而先葩，发青枝于宿枿，擢秀敷荣，冰玉一色。胡杂遝乎众草，又芜没于丛棘，匪王孙之见知，羌洁白其何极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?</a:t>
            </a:r>
            <a:endParaRPr lang="zh-CN" altLang="en-US" sz="2800" dirty="0">
              <a:solidFill>
                <a:schemeClr val="tx1">
                  <a:lumMod val="95000"/>
                  <a:lumOff val="5000"/>
                  <a:alpha val="10000"/>
                </a:schemeClr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225"/>
            <a:ext cx="6033455" cy="6033455"/>
          </a:xfrm>
          <a:prstGeom prst="rect">
            <a:avLst/>
          </a:prstGeom>
        </p:spPr>
      </p:pic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7700534" y="2946431"/>
            <a:ext cx="576000" cy="706427"/>
            <a:chOff x="2529436" y="1479583"/>
            <a:chExt cx="539218" cy="66131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565285" y="1497448"/>
              <a:ext cx="479305" cy="3745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国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529436" y="1766339"/>
              <a:ext cx="539218" cy="3745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风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" y="5520489"/>
            <a:ext cx="4343402" cy="1559488"/>
          </a:xfrm>
          <a:prstGeom prst="rect">
            <a:avLst/>
          </a:prstGeom>
        </p:spPr>
      </p:pic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216194" y="3211414"/>
            <a:ext cx="218829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C0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CHARM CHINA</a:t>
            </a:r>
            <a:endParaRPr lang="zh-CN" altLang="en-US" sz="2800" dirty="0">
              <a:solidFill>
                <a:srgbClr val="C00000"/>
              </a:solidFill>
              <a:latin typeface="MS Mincho" panose="02020609040205080304" pitchFamily="49" charset="-128"/>
              <a:ea typeface="MS Mincho" panose="02020609040205080304" pitchFamily="49" charset="-128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86966" y="1639301"/>
            <a:ext cx="1610183" cy="221599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8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水</a:t>
            </a:r>
            <a:endParaRPr lang="zh-CN" altLang="en-US" sz="13800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36797" y="2182189"/>
            <a:ext cx="1496834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墨</a:t>
            </a:r>
            <a:endParaRPr lang="zh-CN" altLang="en-US" sz="9600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52047" y="1738779"/>
            <a:ext cx="1496834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梅</a:t>
            </a:r>
            <a:endParaRPr lang="zh-CN" altLang="en-US" sz="9600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25702" y="1968088"/>
            <a:ext cx="1496834" cy="16119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花</a:t>
            </a:r>
            <a:endParaRPr lang="zh-CN" altLang="en-US" sz="9600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6" name="Freeform 5"/>
          <p:cNvSpPr/>
          <p:nvPr/>
        </p:nvSpPr>
        <p:spPr bwMode="auto">
          <a:xfrm flipH="1">
            <a:off x="5883436" y="172355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27" name="Group 4"/>
          <p:cNvGrpSpPr>
            <a:grpSpLocks noChangeAspect="1"/>
          </p:cNvGrpSpPr>
          <p:nvPr/>
        </p:nvGrpSpPr>
        <p:grpSpPr bwMode="auto">
          <a:xfrm flipH="1">
            <a:off x="4314006" y="1924726"/>
            <a:ext cx="922682" cy="321045"/>
            <a:chOff x="3092" y="656"/>
            <a:chExt cx="1802" cy="627"/>
          </a:xfrm>
          <a:solidFill>
            <a:srgbClr val="C00000"/>
          </a:solidFill>
        </p:grpSpPr>
        <p:sp>
          <p:nvSpPr>
            <p:cNvPr id="28" name="Freeform 5"/>
            <p:cNvSpPr/>
            <p:nvPr/>
          </p:nvSpPr>
          <p:spPr bwMode="auto">
            <a:xfrm>
              <a:off x="3802" y="9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3404" y="656"/>
              <a:ext cx="1490" cy="525"/>
            </a:xfrm>
            <a:custGeom>
              <a:avLst/>
              <a:gdLst>
                <a:gd name="T0" fmla="*/ 241 w 382"/>
                <a:gd name="T1" fmla="*/ 91 h 133"/>
                <a:gd name="T2" fmla="*/ 193 w 382"/>
                <a:gd name="T3" fmla="*/ 50 h 133"/>
                <a:gd name="T4" fmla="*/ 215 w 382"/>
                <a:gd name="T5" fmla="*/ 70 h 133"/>
                <a:gd name="T6" fmla="*/ 229 w 382"/>
                <a:gd name="T7" fmla="*/ 42 h 133"/>
                <a:gd name="T8" fmla="*/ 219 w 382"/>
                <a:gd name="T9" fmla="*/ 23 h 133"/>
                <a:gd name="T10" fmla="*/ 172 w 382"/>
                <a:gd name="T11" fmla="*/ 18 h 133"/>
                <a:gd name="T12" fmla="*/ 130 w 382"/>
                <a:gd name="T13" fmla="*/ 32 h 133"/>
                <a:gd name="T14" fmla="*/ 143 w 382"/>
                <a:gd name="T15" fmla="*/ 22 h 133"/>
                <a:gd name="T16" fmla="*/ 103 w 382"/>
                <a:gd name="T17" fmla="*/ 18 h 133"/>
                <a:gd name="T18" fmla="*/ 72 w 382"/>
                <a:gd name="T19" fmla="*/ 18 h 133"/>
                <a:gd name="T20" fmla="*/ 46 w 382"/>
                <a:gd name="T21" fmla="*/ 35 h 133"/>
                <a:gd name="T22" fmla="*/ 15 w 382"/>
                <a:gd name="T23" fmla="*/ 68 h 133"/>
                <a:gd name="T24" fmla="*/ 14 w 382"/>
                <a:gd name="T25" fmla="*/ 108 h 133"/>
                <a:gd name="T26" fmla="*/ 57 w 382"/>
                <a:gd name="T27" fmla="*/ 121 h 133"/>
                <a:gd name="T28" fmla="*/ 140 w 382"/>
                <a:gd name="T29" fmla="*/ 123 h 133"/>
                <a:gd name="T30" fmla="*/ 168 w 382"/>
                <a:gd name="T31" fmla="*/ 119 h 133"/>
                <a:gd name="T32" fmla="*/ 75 w 382"/>
                <a:gd name="T33" fmla="*/ 122 h 133"/>
                <a:gd name="T34" fmla="*/ 51 w 382"/>
                <a:gd name="T35" fmla="*/ 117 h 133"/>
                <a:gd name="T36" fmla="*/ 23 w 382"/>
                <a:gd name="T37" fmla="*/ 124 h 133"/>
                <a:gd name="T38" fmla="*/ 4 w 382"/>
                <a:gd name="T39" fmla="*/ 96 h 133"/>
                <a:gd name="T40" fmla="*/ 19 w 382"/>
                <a:gd name="T41" fmla="*/ 59 h 133"/>
                <a:gd name="T42" fmla="*/ 35 w 382"/>
                <a:gd name="T43" fmla="*/ 36 h 133"/>
                <a:gd name="T44" fmla="*/ 69 w 382"/>
                <a:gd name="T45" fmla="*/ 18 h 133"/>
                <a:gd name="T46" fmla="*/ 95 w 382"/>
                <a:gd name="T47" fmla="*/ 19 h 133"/>
                <a:gd name="T48" fmla="*/ 141 w 382"/>
                <a:gd name="T49" fmla="*/ 16 h 133"/>
                <a:gd name="T50" fmla="*/ 119 w 382"/>
                <a:gd name="T51" fmla="*/ 24 h 133"/>
                <a:gd name="T52" fmla="*/ 158 w 382"/>
                <a:gd name="T53" fmla="*/ 15 h 133"/>
                <a:gd name="T54" fmla="*/ 166 w 382"/>
                <a:gd name="T55" fmla="*/ 36 h 133"/>
                <a:gd name="T56" fmla="*/ 158 w 382"/>
                <a:gd name="T57" fmla="*/ 48 h 133"/>
                <a:gd name="T58" fmla="*/ 158 w 382"/>
                <a:gd name="T59" fmla="*/ 67 h 133"/>
                <a:gd name="T60" fmla="*/ 142 w 382"/>
                <a:gd name="T61" fmla="*/ 77 h 133"/>
                <a:gd name="T62" fmla="*/ 123 w 382"/>
                <a:gd name="T63" fmla="*/ 37 h 133"/>
                <a:gd name="T64" fmla="*/ 123 w 382"/>
                <a:gd name="T65" fmla="*/ 61 h 133"/>
                <a:gd name="T66" fmla="*/ 102 w 382"/>
                <a:gd name="T67" fmla="*/ 72 h 133"/>
                <a:gd name="T68" fmla="*/ 79 w 382"/>
                <a:gd name="T69" fmla="*/ 69 h 133"/>
                <a:gd name="T70" fmla="*/ 49 w 382"/>
                <a:gd name="T71" fmla="*/ 90 h 133"/>
                <a:gd name="T72" fmla="*/ 128 w 382"/>
                <a:gd name="T73" fmla="*/ 117 h 133"/>
                <a:gd name="T74" fmla="*/ 127 w 382"/>
                <a:gd name="T75" fmla="*/ 114 h 133"/>
                <a:gd name="T76" fmla="*/ 50 w 382"/>
                <a:gd name="T77" fmla="*/ 67 h 133"/>
                <a:gd name="T78" fmla="*/ 74 w 382"/>
                <a:gd name="T79" fmla="*/ 70 h 133"/>
                <a:gd name="T80" fmla="*/ 102 w 382"/>
                <a:gd name="T81" fmla="*/ 74 h 133"/>
                <a:gd name="T82" fmla="*/ 125 w 382"/>
                <a:gd name="T83" fmla="*/ 59 h 133"/>
                <a:gd name="T84" fmla="*/ 123 w 382"/>
                <a:gd name="T85" fmla="*/ 40 h 133"/>
                <a:gd name="T86" fmla="*/ 159 w 382"/>
                <a:gd name="T87" fmla="*/ 77 h 133"/>
                <a:gd name="T88" fmla="*/ 200 w 382"/>
                <a:gd name="T89" fmla="*/ 103 h 133"/>
                <a:gd name="T90" fmla="*/ 230 w 382"/>
                <a:gd name="T91" fmla="*/ 104 h 133"/>
                <a:gd name="T92" fmla="*/ 259 w 382"/>
                <a:gd name="T93" fmla="*/ 106 h 133"/>
                <a:gd name="T94" fmla="*/ 382 w 382"/>
                <a:gd name="T95" fmla="*/ 97 h 133"/>
                <a:gd name="T96" fmla="*/ 315 w 382"/>
                <a:gd name="T97" fmla="*/ 97 h 133"/>
                <a:gd name="T98" fmla="*/ 244 w 382"/>
                <a:gd name="T99" fmla="*/ 113 h 133"/>
                <a:gd name="T100" fmla="*/ 219 w 382"/>
                <a:gd name="T101" fmla="*/ 109 h 133"/>
                <a:gd name="T102" fmla="*/ 189 w 382"/>
                <a:gd name="T103" fmla="*/ 92 h 133"/>
                <a:gd name="T104" fmla="*/ 161 w 382"/>
                <a:gd name="T105" fmla="*/ 66 h 133"/>
                <a:gd name="T106" fmla="*/ 156 w 382"/>
                <a:gd name="T107" fmla="*/ 41 h 133"/>
                <a:gd name="T108" fmla="*/ 174 w 382"/>
                <a:gd name="T109" fmla="*/ 31 h 133"/>
                <a:gd name="T110" fmla="*/ 211 w 382"/>
                <a:gd name="T111" fmla="*/ 26 h 133"/>
                <a:gd name="T112" fmla="*/ 220 w 382"/>
                <a:gd name="T113" fmla="*/ 43 h 133"/>
                <a:gd name="T114" fmla="*/ 226 w 382"/>
                <a:gd name="T115" fmla="*/ 64 h 133"/>
                <a:gd name="T116" fmla="*/ 194 w 382"/>
                <a:gd name="T117" fmla="*/ 58 h 133"/>
                <a:gd name="T118" fmla="*/ 200 w 382"/>
                <a:gd name="T119" fmla="*/ 86 h 133"/>
                <a:gd name="T120" fmla="*/ 359 w 382"/>
                <a:gd name="T121" fmla="*/ 9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2" h="133">
                  <a:moveTo>
                    <a:pt x="331" y="89"/>
                  </a:moveTo>
                  <a:cubicBezTo>
                    <a:pt x="322" y="89"/>
                    <a:pt x="313" y="89"/>
                    <a:pt x="304" y="90"/>
                  </a:cubicBezTo>
                  <a:cubicBezTo>
                    <a:pt x="300" y="90"/>
                    <a:pt x="296" y="90"/>
                    <a:pt x="292" y="90"/>
                  </a:cubicBezTo>
                  <a:cubicBezTo>
                    <a:pt x="281" y="91"/>
                    <a:pt x="270" y="92"/>
                    <a:pt x="259" y="92"/>
                  </a:cubicBezTo>
                  <a:cubicBezTo>
                    <a:pt x="253" y="92"/>
                    <a:pt x="247" y="91"/>
                    <a:pt x="241" y="91"/>
                  </a:cubicBezTo>
                  <a:cubicBezTo>
                    <a:pt x="224" y="89"/>
                    <a:pt x="212" y="87"/>
                    <a:pt x="201" y="83"/>
                  </a:cubicBezTo>
                  <a:cubicBezTo>
                    <a:pt x="191" y="79"/>
                    <a:pt x="179" y="74"/>
                    <a:pt x="177" y="64"/>
                  </a:cubicBezTo>
                  <a:cubicBezTo>
                    <a:pt x="176" y="59"/>
                    <a:pt x="178" y="53"/>
                    <a:pt x="183" y="50"/>
                  </a:cubicBezTo>
                  <a:cubicBezTo>
                    <a:pt x="185" y="49"/>
                    <a:pt x="189" y="47"/>
                    <a:pt x="191" y="48"/>
                  </a:cubicBezTo>
                  <a:cubicBezTo>
                    <a:pt x="192" y="48"/>
                    <a:pt x="193" y="49"/>
                    <a:pt x="193" y="50"/>
                  </a:cubicBezTo>
                  <a:cubicBezTo>
                    <a:pt x="194" y="52"/>
                    <a:pt x="193" y="55"/>
                    <a:pt x="192" y="57"/>
                  </a:cubicBezTo>
                  <a:cubicBezTo>
                    <a:pt x="191" y="59"/>
                    <a:pt x="191" y="61"/>
                    <a:pt x="191" y="62"/>
                  </a:cubicBezTo>
                  <a:cubicBezTo>
                    <a:pt x="190" y="67"/>
                    <a:pt x="192" y="71"/>
                    <a:pt x="195" y="74"/>
                  </a:cubicBezTo>
                  <a:cubicBezTo>
                    <a:pt x="198" y="77"/>
                    <a:pt x="202" y="78"/>
                    <a:pt x="207" y="77"/>
                  </a:cubicBezTo>
                  <a:cubicBezTo>
                    <a:pt x="211" y="76"/>
                    <a:pt x="215" y="73"/>
                    <a:pt x="215" y="70"/>
                  </a:cubicBezTo>
                  <a:cubicBezTo>
                    <a:pt x="216" y="65"/>
                    <a:pt x="220" y="65"/>
                    <a:pt x="226" y="66"/>
                  </a:cubicBezTo>
                  <a:cubicBezTo>
                    <a:pt x="230" y="67"/>
                    <a:pt x="235" y="67"/>
                    <a:pt x="238" y="65"/>
                  </a:cubicBezTo>
                  <a:cubicBezTo>
                    <a:pt x="242" y="61"/>
                    <a:pt x="244" y="56"/>
                    <a:pt x="243" y="52"/>
                  </a:cubicBezTo>
                  <a:cubicBezTo>
                    <a:pt x="242" y="47"/>
                    <a:pt x="238" y="44"/>
                    <a:pt x="234" y="43"/>
                  </a:cubicBezTo>
                  <a:cubicBezTo>
                    <a:pt x="233" y="42"/>
                    <a:pt x="231" y="42"/>
                    <a:pt x="229" y="42"/>
                  </a:cubicBezTo>
                  <a:cubicBezTo>
                    <a:pt x="227" y="42"/>
                    <a:pt x="223" y="43"/>
                    <a:pt x="222" y="42"/>
                  </a:cubicBezTo>
                  <a:cubicBezTo>
                    <a:pt x="221" y="41"/>
                    <a:pt x="222" y="39"/>
                    <a:pt x="223" y="37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5" y="31"/>
                    <a:pt x="225" y="29"/>
                    <a:pt x="224" y="27"/>
                  </a:cubicBezTo>
                  <a:cubicBezTo>
                    <a:pt x="223" y="25"/>
                    <a:pt x="222" y="24"/>
                    <a:pt x="219" y="23"/>
                  </a:cubicBezTo>
                  <a:cubicBezTo>
                    <a:pt x="216" y="22"/>
                    <a:pt x="213" y="23"/>
                    <a:pt x="211" y="24"/>
                  </a:cubicBezTo>
                  <a:cubicBezTo>
                    <a:pt x="207" y="24"/>
                    <a:pt x="204" y="25"/>
                    <a:pt x="201" y="22"/>
                  </a:cubicBezTo>
                  <a:cubicBezTo>
                    <a:pt x="200" y="21"/>
                    <a:pt x="199" y="20"/>
                    <a:pt x="198" y="19"/>
                  </a:cubicBezTo>
                  <a:cubicBezTo>
                    <a:pt x="196" y="15"/>
                    <a:pt x="193" y="12"/>
                    <a:pt x="188" y="11"/>
                  </a:cubicBezTo>
                  <a:cubicBezTo>
                    <a:pt x="181" y="11"/>
                    <a:pt x="176" y="14"/>
                    <a:pt x="172" y="18"/>
                  </a:cubicBezTo>
                  <a:cubicBezTo>
                    <a:pt x="168" y="14"/>
                    <a:pt x="162" y="12"/>
                    <a:pt x="158" y="12"/>
                  </a:cubicBezTo>
                  <a:cubicBezTo>
                    <a:pt x="155" y="13"/>
                    <a:pt x="152" y="14"/>
                    <a:pt x="150" y="16"/>
                  </a:cubicBezTo>
                  <a:cubicBezTo>
                    <a:pt x="148" y="19"/>
                    <a:pt x="147" y="21"/>
                    <a:pt x="146" y="24"/>
                  </a:cubicBezTo>
                  <a:cubicBezTo>
                    <a:pt x="145" y="26"/>
                    <a:pt x="144" y="29"/>
                    <a:pt x="142" y="31"/>
                  </a:cubicBezTo>
                  <a:cubicBezTo>
                    <a:pt x="140" y="33"/>
                    <a:pt x="136" y="34"/>
                    <a:pt x="130" y="32"/>
                  </a:cubicBezTo>
                  <a:cubicBezTo>
                    <a:pt x="127" y="31"/>
                    <a:pt x="121" y="28"/>
                    <a:pt x="121" y="24"/>
                  </a:cubicBezTo>
                  <a:cubicBezTo>
                    <a:pt x="121" y="22"/>
                    <a:pt x="123" y="20"/>
                    <a:pt x="124" y="20"/>
                  </a:cubicBezTo>
                  <a:cubicBezTo>
                    <a:pt x="125" y="20"/>
                    <a:pt x="125" y="20"/>
                    <a:pt x="125" y="21"/>
                  </a:cubicBezTo>
                  <a:cubicBezTo>
                    <a:pt x="126" y="23"/>
                    <a:pt x="128" y="28"/>
                    <a:pt x="134" y="29"/>
                  </a:cubicBezTo>
                  <a:cubicBezTo>
                    <a:pt x="138" y="30"/>
                    <a:pt x="142" y="27"/>
                    <a:pt x="143" y="22"/>
                  </a:cubicBezTo>
                  <a:cubicBezTo>
                    <a:pt x="143" y="20"/>
                    <a:pt x="144" y="17"/>
                    <a:pt x="143" y="15"/>
                  </a:cubicBezTo>
                  <a:cubicBezTo>
                    <a:pt x="141" y="8"/>
                    <a:pt x="132" y="0"/>
                    <a:pt x="125" y="0"/>
                  </a:cubicBezTo>
                  <a:cubicBezTo>
                    <a:pt x="119" y="0"/>
                    <a:pt x="113" y="1"/>
                    <a:pt x="110" y="7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3"/>
                    <a:pt x="106" y="17"/>
                    <a:pt x="103" y="18"/>
                  </a:cubicBezTo>
                  <a:cubicBezTo>
                    <a:pt x="101" y="18"/>
                    <a:pt x="99" y="17"/>
                    <a:pt x="96" y="16"/>
                  </a:cubicBezTo>
                  <a:cubicBezTo>
                    <a:pt x="93" y="15"/>
                    <a:pt x="90" y="14"/>
                    <a:pt x="87" y="15"/>
                  </a:cubicBezTo>
                  <a:cubicBezTo>
                    <a:pt x="85" y="15"/>
                    <a:pt x="83" y="17"/>
                    <a:pt x="81" y="18"/>
                  </a:cubicBezTo>
                  <a:cubicBezTo>
                    <a:pt x="79" y="20"/>
                    <a:pt x="76" y="22"/>
                    <a:pt x="74" y="21"/>
                  </a:cubicBezTo>
                  <a:cubicBezTo>
                    <a:pt x="73" y="21"/>
                    <a:pt x="72" y="19"/>
                    <a:pt x="72" y="18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11"/>
                    <a:pt x="61" y="7"/>
                    <a:pt x="54" y="9"/>
                  </a:cubicBezTo>
                  <a:cubicBezTo>
                    <a:pt x="50" y="11"/>
                    <a:pt x="48" y="15"/>
                    <a:pt x="47" y="22"/>
                  </a:cubicBezTo>
                  <a:cubicBezTo>
                    <a:pt x="47" y="23"/>
                    <a:pt x="48" y="24"/>
                    <a:pt x="48" y="26"/>
                  </a:cubicBezTo>
                  <a:cubicBezTo>
                    <a:pt x="48" y="29"/>
                    <a:pt x="49" y="33"/>
                    <a:pt x="46" y="35"/>
                  </a:cubicBezTo>
                  <a:cubicBezTo>
                    <a:pt x="44" y="37"/>
                    <a:pt x="40" y="35"/>
                    <a:pt x="36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5" y="29"/>
                    <a:pt x="19" y="31"/>
                    <a:pt x="15" y="36"/>
                  </a:cubicBezTo>
                  <a:cubicBezTo>
                    <a:pt x="12" y="42"/>
                    <a:pt x="12" y="52"/>
                    <a:pt x="17" y="57"/>
                  </a:cubicBezTo>
                  <a:cubicBezTo>
                    <a:pt x="14" y="60"/>
                    <a:pt x="14" y="63"/>
                    <a:pt x="15" y="68"/>
                  </a:cubicBezTo>
                  <a:cubicBezTo>
                    <a:pt x="15" y="70"/>
                    <a:pt x="15" y="72"/>
                    <a:pt x="14" y="74"/>
                  </a:cubicBezTo>
                  <a:cubicBezTo>
                    <a:pt x="13" y="75"/>
                    <a:pt x="12" y="76"/>
                    <a:pt x="10" y="77"/>
                  </a:cubicBezTo>
                  <a:cubicBezTo>
                    <a:pt x="9" y="77"/>
                    <a:pt x="7" y="78"/>
                    <a:pt x="6" y="79"/>
                  </a:cubicBezTo>
                  <a:cubicBezTo>
                    <a:pt x="1" y="83"/>
                    <a:pt x="0" y="91"/>
                    <a:pt x="2" y="97"/>
                  </a:cubicBezTo>
                  <a:cubicBezTo>
                    <a:pt x="4" y="102"/>
                    <a:pt x="8" y="106"/>
                    <a:pt x="14" y="108"/>
                  </a:cubicBezTo>
                  <a:cubicBezTo>
                    <a:pt x="15" y="108"/>
                    <a:pt x="17" y="109"/>
                    <a:pt x="19" y="109"/>
                  </a:cubicBezTo>
                  <a:cubicBezTo>
                    <a:pt x="17" y="115"/>
                    <a:pt x="18" y="121"/>
                    <a:pt x="20" y="125"/>
                  </a:cubicBezTo>
                  <a:cubicBezTo>
                    <a:pt x="24" y="131"/>
                    <a:pt x="31" y="133"/>
                    <a:pt x="38" y="132"/>
                  </a:cubicBezTo>
                  <a:cubicBezTo>
                    <a:pt x="45" y="131"/>
                    <a:pt x="52" y="126"/>
                    <a:pt x="54" y="119"/>
                  </a:cubicBezTo>
                  <a:cubicBezTo>
                    <a:pt x="55" y="119"/>
                    <a:pt x="56" y="120"/>
                    <a:pt x="57" y="121"/>
                  </a:cubicBezTo>
                  <a:cubicBezTo>
                    <a:pt x="61" y="123"/>
                    <a:pt x="65" y="126"/>
                    <a:pt x="72" y="125"/>
                  </a:cubicBezTo>
                  <a:cubicBezTo>
                    <a:pt x="75" y="125"/>
                    <a:pt x="75" y="125"/>
                    <a:pt x="75" y="125"/>
                  </a:cubicBezTo>
                  <a:cubicBezTo>
                    <a:pt x="79" y="124"/>
                    <a:pt x="82" y="124"/>
                    <a:pt x="86" y="125"/>
                  </a:cubicBezTo>
                  <a:cubicBezTo>
                    <a:pt x="102" y="131"/>
                    <a:pt x="118" y="128"/>
                    <a:pt x="133" y="125"/>
                  </a:cubicBezTo>
                  <a:cubicBezTo>
                    <a:pt x="140" y="123"/>
                    <a:pt x="140" y="123"/>
                    <a:pt x="140" y="123"/>
                  </a:cubicBezTo>
                  <a:cubicBezTo>
                    <a:pt x="146" y="122"/>
                    <a:pt x="152" y="121"/>
                    <a:pt x="158" y="120"/>
                  </a:cubicBezTo>
                  <a:cubicBezTo>
                    <a:pt x="160" y="120"/>
                    <a:pt x="162" y="120"/>
                    <a:pt x="163" y="120"/>
                  </a:cubicBezTo>
                  <a:cubicBezTo>
                    <a:pt x="166" y="120"/>
                    <a:pt x="169" y="120"/>
                    <a:pt x="172" y="119"/>
                  </a:cubicBezTo>
                  <a:cubicBezTo>
                    <a:pt x="173" y="119"/>
                    <a:pt x="175" y="120"/>
                    <a:pt x="174" y="119"/>
                  </a:cubicBezTo>
                  <a:cubicBezTo>
                    <a:pt x="173" y="119"/>
                    <a:pt x="168" y="119"/>
                    <a:pt x="168" y="119"/>
                  </a:cubicBezTo>
                  <a:cubicBezTo>
                    <a:pt x="159" y="118"/>
                    <a:pt x="150" y="119"/>
                    <a:pt x="142" y="121"/>
                  </a:cubicBezTo>
                  <a:cubicBezTo>
                    <a:pt x="139" y="121"/>
                    <a:pt x="137" y="122"/>
                    <a:pt x="134" y="122"/>
                  </a:cubicBezTo>
                  <a:cubicBezTo>
                    <a:pt x="122" y="124"/>
                    <a:pt x="110" y="127"/>
                    <a:pt x="97" y="125"/>
                  </a:cubicBezTo>
                  <a:cubicBezTo>
                    <a:pt x="94" y="125"/>
                    <a:pt x="90" y="124"/>
                    <a:pt x="87" y="123"/>
                  </a:cubicBezTo>
                  <a:cubicBezTo>
                    <a:pt x="83" y="121"/>
                    <a:pt x="79" y="122"/>
                    <a:pt x="75" y="122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66" y="123"/>
                    <a:pt x="63" y="121"/>
                    <a:pt x="59" y="118"/>
                  </a:cubicBezTo>
                  <a:cubicBezTo>
                    <a:pt x="57" y="117"/>
                    <a:pt x="55" y="116"/>
                    <a:pt x="54" y="115"/>
                  </a:cubicBezTo>
                  <a:cubicBezTo>
                    <a:pt x="53" y="115"/>
                    <a:pt x="52" y="115"/>
                    <a:pt x="52" y="115"/>
                  </a:cubicBezTo>
                  <a:cubicBezTo>
                    <a:pt x="51" y="115"/>
                    <a:pt x="51" y="117"/>
                    <a:pt x="51" y="117"/>
                  </a:cubicBezTo>
                  <a:cubicBezTo>
                    <a:pt x="51" y="118"/>
                    <a:pt x="51" y="119"/>
                    <a:pt x="51" y="119"/>
                  </a:cubicBezTo>
                  <a:cubicBezTo>
                    <a:pt x="50" y="121"/>
                    <a:pt x="50" y="122"/>
                    <a:pt x="49" y="123"/>
                  </a:cubicBezTo>
                  <a:cubicBezTo>
                    <a:pt x="47" y="125"/>
                    <a:pt x="45" y="127"/>
                    <a:pt x="42" y="128"/>
                  </a:cubicBezTo>
                  <a:cubicBezTo>
                    <a:pt x="41" y="129"/>
                    <a:pt x="39" y="129"/>
                    <a:pt x="38" y="129"/>
                  </a:cubicBezTo>
                  <a:cubicBezTo>
                    <a:pt x="31" y="131"/>
                    <a:pt x="26" y="129"/>
                    <a:pt x="23" y="124"/>
                  </a:cubicBezTo>
                  <a:cubicBezTo>
                    <a:pt x="21" y="121"/>
                    <a:pt x="20" y="117"/>
                    <a:pt x="21" y="114"/>
                  </a:cubicBezTo>
                  <a:cubicBezTo>
                    <a:pt x="21" y="112"/>
                    <a:pt x="22" y="110"/>
                    <a:pt x="22" y="108"/>
                  </a:cubicBezTo>
                  <a:cubicBezTo>
                    <a:pt x="22" y="107"/>
                    <a:pt x="21" y="106"/>
                    <a:pt x="19" y="106"/>
                  </a:cubicBezTo>
                  <a:cubicBezTo>
                    <a:pt x="18" y="106"/>
                    <a:pt x="16" y="106"/>
                    <a:pt x="15" y="105"/>
                  </a:cubicBezTo>
                  <a:cubicBezTo>
                    <a:pt x="10" y="104"/>
                    <a:pt x="6" y="100"/>
                    <a:pt x="4" y="96"/>
                  </a:cubicBezTo>
                  <a:cubicBezTo>
                    <a:pt x="3" y="91"/>
                    <a:pt x="4" y="84"/>
                    <a:pt x="8" y="81"/>
                  </a:cubicBezTo>
                  <a:cubicBezTo>
                    <a:pt x="9" y="80"/>
                    <a:pt x="10" y="80"/>
                    <a:pt x="11" y="79"/>
                  </a:cubicBezTo>
                  <a:cubicBezTo>
                    <a:pt x="13" y="78"/>
                    <a:pt x="15" y="77"/>
                    <a:pt x="16" y="76"/>
                  </a:cubicBezTo>
                  <a:cubicBezTo>
                    <a:pt x="18" y="73"/>
                    <a:pt x="18" y="70"/>
                    <a:pt x="17" y="67"/>
                  </a:cubicBezTo>
                  <a:cubicBezTo>
                    <a:pt x="17" y="65"/>
                    <a:pt x="17" y="61"/>
                    <a:pt x="19" y="59"/>
                  </a:cubicBezTo>
                  <a:cubicBezTo>
                    <a:pt x="22" y="57"/>
                    <a:pt x="17" y="54"/>
                    <a:pt x="16" y="52"/>
                  </a:cubicBezTo>
                  <a:cubicBezTo>
                    <a:pt x="15" y="49"/>
                    <a:pt x="15" y="46"/>
                    <a:pt x="16" y="43"/>
                  </a:cubicBezTo>
                  <a:cubicBezTo>
                    <a:pt x="16" y="41"/>
                    <a:pt x="17" y="39"/>
                    <a:pt x="18" y="38"/>
                  </a:cubicBezTo>
                  <a:cubicBezTo>
                    <a:pt x="21" y="33"/>
                    <a:pt x="26" y="32"/>
                    <a:pt x="33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9" y="37"/>
                    <a:pt x="44" y="40"/>
                    <a:pt x="48" y="37"/>
                  </a:cubicBezTo>
                  <a:cubicBezTo>
                    <a:pt x="51" y="34"/>
                    <a:pt x="51" y="29"/>
                    <a:pt x="50" y="25"/>
                  </a:cubicBezTo>
                  <a:cubicBezTo>
                    <a:pt x="50" y="24"/>
                    <a:pt x="50" y="23"/>
                    <a:pt x="50" y="22"/>
                  </a:cubicBezTo>
                  <a:cubicBezTo>
                    <a:pt x="50" y="18"/>
                    <a:pt x="51" y="13"/>
                    <a:pt x="55" y="12"/>
                  </a:cubicBezTo>
                  <a:cubicBezTo>
                    <a:pt x="60" y="10"/>
                    <a:pt x="66" y="14"/>
                    <a:pt x="69" y="18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21"/>
                    <a:pt x="71" y="23"/>
                    <a:pt x="73" y="23"/>
                  </a:cubicBezTo>
                  <a:cubicBezTo>
                    <a:pt x="76" y="25"/>
                    <a:pt x="80" y="22"/>
                    <a:pt x="83" y="20"/>
                  </a:cubicBezTo>
                  <a:cubicBezTo>
                    <a:pt x="85" y="19"/>
                    <a:pt x="86" y="18"/>
                    <a:pt x="88" y="17"/>
                  </a:cubicBezTo>
                  <a:cubicBezTo>
                    <a:pt x="90" y="17"/>
                    <a:pt x="92" y="18"/>
                    <a:pt x="95" y="19"/>
                  </a:cubicBezTo>
                  <a:cubicBezTo>
                    <a:pt x="98" y="20"/>
                    <a:pt x="101" y="21"/>
                    <a:pt x="104" y="20"/>
                  </a:cubicBezTo>
                  <a:cubicBezTo>
                    <a:pt x="108" y="19"/>
                    <a:pt x="110" y="14"/>
                    <a:pt x="111" y="11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5" y="4"/>
                    <a:pt x="118" y="2"/>
                    <a:pt x="125" y="2"/>
                  </a:cubicBezTo>
                  <a:cubicBezTo>
                    <a:pt x="131" y="2"/>
                    <a:pt x="139" y="10"/>
                    <a:pt x="141" y="16"/>
                  </a:cubicBezTo>
                  <a:cubicBezTo>
                    <a:pt x="141" y="18"/>
                    <a:pt x="141" y="20"/>
                    <a:pt x="141" y="21"/>
                  </a:cubicBezTo>
                  <a:cubicBezTo>
                    <a:pt x="140" y="24"/>
                    <a:pt x="137" y="27"/>
                    <a:pt x="134" y="27"/>
                  </a:cubicBezTo>
                  <a:cubicBezTo>
                    <a:pt x="131" y="26"/>
                    <a:pt x="129" y="24"/>
                    <a:pt x="128" y="20"/>
                  </a:cubicBezTo>
                  <a:cubicBezTo>
                    <a:pt x="127" y="17"/>
                    <a:pt x="125" y="17"/>
                    <a:pt x="124" y="17"/>
                  </a:cubicBezTo>
                  <a:cubicBezTo>
                    <a:pt x="121" y="17"/>
                    <a:pt x="119" y="21"/>
                    <a:pt x="119" y="24"/>
                  </a:cubicBezTo>
                  <a:cubicBezTo>
                    <a:pt x="118" y="29"/>
                    <a:pt x="124" y="33"/>
                    <a:pt x="130" y="34"/>
                  </a:cubicBezTo>
                  <a:cubicBezTo>
                    <a:pt x="136" y="36"/>
                    <a:pt x="141" y="36"/>
                    <a:pt x="144" y="33"/>
                  </a:cubicBezTo>
                  <a:cubicBezTo>
                    <a:pt x="147" y="30"/>
                    <a:pt x="148" y="27"/>
                    <a:pt x="149" y="25"/>
                  </a:cubicBezTo>
                  <a:cubicBezTo>
                    <a:pt x="149" y="22"/>
                    <a:pt x="150" y="20"/>
                    <a:pt x="152" y="18"/>
                  </a:cubicBezTo>
                  <a:cubicBezTo>
                    <a:pt x="153" y="16"/>
                    <a:pt x="156" y="15"/>
                    <a:pt x="158" y="15"/>
                  </a:cubicBezTo>
                  <a:cubicBezTo>
                    <a:pt x="162" y="15"/>
                    <a:pt x="167" y="17"/>
                    <a:pt x="170" y="20"/>
                  </a:cubicBezTo>
                  <a:cubicBezTo>
                    <a:pt x="170" y="20"/>
                    <a:pt x="171" y="20"/>
                    <a:pt x="171" y="20"/>
                  </a:cubicBezTo>
                  <a:cubicBezTo>
                    <a:pt x="171" y="21"/>
                    <a:pt x="171" y="21"/>
                    <a:pt x="172" y="22"/>
                  </a:cubicBezTo>
                  <a:cubicBezTo>
                    <a:pt x="173" y="25"/>
                    <a:pt x="172" y="28"/>
                    <a:pt x="172" y="30"/>
                  </a:cubicBezTo>
                  <a:cubicBezTo>
                    <a:pt x="170" y="36"/>
                    <a:pt x="168" y="37"/>
                    <a:pt x="166" y="36"/>
                  </a:cubicBezTo>
                  <a:cubicBezTo>
                    <a:pt x="165" y="36"/>
                    <a:pt x="164" y="36"/>
                    <a:pt x="163" y="35"/>
                  </a:cubicBezTo>
                  <a:cubicBezTo>
                    <a:pt x="161" y="34"/>
                    <a:pt x="158" y="33"/>
                    <a:pt x="156" y="34"/>
                  </a:cubicBezTo>
                  <a:cubicBezTo>
                    <a:pt x="155" y="35"/>
                    <a:pt x="154" y="35"/>
                    <a:pt x="154" y="37"/>
                  </a:cubicBezTo>
                  <a:cubicBezTo>
                    <a:pt x="153" y="39"/>
                    <a:pt x="153" y="41"/>
                    <a:pt x="154" y="42"/>
                  </a:cubicBezTo>
                  <a:cubicBezTo>
                    <a:pt x="155" y="44"/>
                    <a:pt x="156" y="46"/>
                    <a:pt x="158" y="48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2" y="51"/>
                    <a:pt x="164" y="54"/>
                    <a:pt x="165" y="56"/>
                  </a:cubicBezTo>
                  <a:cubicBezTo>
                    <a:pt x="165" y="58"/>
                    <a:pt x="163" y="59"/>
                    <a:pt x="162" y="61"/>
                  </a:cubicBezTo>
                  <a:cubicBezTo>
                    <a:pt x="160" y="62"/>
                    <a:pt x="159" y="63"/>
                    <a:pt x="158" y="65"/>
                  </a:cubicBezTo>
                  <a:cubicBezTo>
                    <a:pt x="158" y="66"/>
                    <a:pt x="158" y="67"/>
                    <a:pt x="158" y="67"/>
                  </a:cubicBezTo>
                  <a:cubicBezTo>
                    <a:pt x="158" y="68"/>
                    <a:pt x="158" y="69"/>
                    <a:pt x="158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6" y="78"/>
                    <a:pt x="154" y="80"/>
                    <a:pt x="151" y="80"/>
                  </a:cubicBezTo>
                  <a:cubicBezTo>
                    <a:pt x="148" y="80"/>
                    <a:pt x="144" y="79"/>
                    <a:pt x="142" y="77"/>
                  </a:cubicBezTo>
                  <a:cubicBezTo>
                    <a:pt x="141" y="76"/>
                    <a:pt x="139" y="74"/>
                    <a:pt x="139" y="71"/>
                  </a:cubicBezTo>
                  <a:cubicBezTo>
                    <a:pt x="139" y="68"/>
                    <a:pt x="140" y="65"/>
                    <a:pt x="142" y="63"/>
                  </a:cubicBezTo>
                  <a:cubicBezTo>
                    <a:pt x="142" y="62"/>
                    <a:pt x="143" y="61"/>
                    <a:pt x="145" y="61"/>
                  </a:cubicBezTo>
                  <a:cubicBezTo>
                    <a:pt x="147" y="60"/>
                    <a:pt x="148" y="60"/>
                    <a:pt x="147" y="57"/>
                  </a:cubicBezTo>
                  <a:cubicBezTo>
                    <a:pt x="146" y="46"/>
                    <a:pt x="137" y="39"/>
                    <a:pt x="123" y="37"/>
                  </a:cubicBezTo>
                  <a:cubicBezTo>
                    <a:pt x="115" y="37"/>
                    <a:pt x="108" y="39"/>
                    <a:pt x="103" y="44"/>
                  </a:cubicBezTo>
                  <a:cubicBezTo>
                    <a:pt x="101" y="47"/>
                    <a:pt x="100" y="49"/>
                    <a:pt x="100" y="51"/>
                  </a:cubicBezTo>
                  <a:cubicBezTo>
                    <a:pt x="100" y="53"/>
                    <a:pt x="102" y="55"/>
                    <a:pt x="104" y="56"/>
                  </a:cubicBezTo>
                  <a:cubicBezTo>
                    <a:pt x="107" y="57"/>
                    <a:pt x="110" y="57"/>
                    <a:pt x="113" y="58"/>
                  </a:cubicBezTo>
                  <a:cubicBezTo>
                    <a:pt x="117" y="58"/>
                    <a:pt x="121" y="59"/>
                    <a:pt x="123" y="61"/>
                  </a:cubicBezTo>
                  <a:cubicBezTo>
                    <a:pt x="125" y="62"/>
                    <a:pt x="126" y="64"/>
                    <a:pt x="126" y="66"/>
                  </a:cubicBezTo>
                  <a:cubicBezTo>
                    <a:pt x="125" y="69"/>
                    <a:pt x="123" y="72"/>
                    <a:pt x="120" y="73"/>
                  </a:cubicBezTo>
                  <a:cubicBezTo>
                    <a:pt x="118" y="75"/>
                    <a:pt x="115" y="75"/>
                    <a:pt x="112" y="74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7" y="72"/>
                    <a:pt x="104" y="71"/>
                    <a:pt x="102" y="72"/>
                  </a:cubicBezTo>
                  <a:cubicBezTo>
                    <a:pt x="96" y="72"/>
                    <a:pt x="95" y="76"/>
                    <a:pt x="94" y="79"/>
                  </a:cubicBezTo>
                  <a:cubicBezTo>
                    <a:pt x="93" y="81"/>
                    <a:pt x="93" y="83"/>
                    <a:pt x="91" y="84"/>
                  </a:cubicBezTo>
                  <a:cubicBezTo>
                    <a:pt x="88" y="88"/>
                    <a:pt x="81" y="89"/>
                    <a:pt x="77" y="86"/>
                  </a:cubicBezTo>
                  <a:cubicBezTo>
                    <a:pt x="72" y="82"/>
                    <a:pt x="73" y="76"/>
                    <a:pt x="77" y="72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2" y="66"/>
                    <a:pt x="85" y="63"/>
                    <a:pt x="85" y="59"/>
                  </a:cubicBezTo>
                  <a:cubicBezTo>
                    <a:pt x="85" y="57"/>
                    <a:pt x="84" y="56"/>
                    <a:pt x="82" y="54"/>
                  </a:cubicBezTo>
                  <a:cubicBezTo>
                    <a:pt x="77" y="50"/>
                    <a:pt x="69" y="50"/>
                    <a:pt x="63" y="52"/>
                  </a:cubicBezTo>
                  <a:cubicBezTo>
                    <a:pt x="56" y="54"/>
                    <a:pt x="51" y="59"/>
                    <a:pt x="48" y="66"/>
                  </a:cubicBezTo>
                  <a:cubicBezTo>
                    <a:pt x="45" y="74"/>
                    <a:pt x="45" y="83"/>
                    <a:pt x="49" y="90"/>
                  </a:cubicBezTo>
                  <a:cubicBezTo>
                    <a:pt x="58" y="104"/>
                    <a:pt x="75" y="109"/>
                    <a:pt x="88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9" y="116"/>
                    <a:pt x="117" y="117"/>
                    <a:pt x="127" y="117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44" y="117"/>
                    <a:pt x="162" y="115"/>
                    <a:pt x="178" y="117"/>
                  </a:cubicBezTo>
                  <a:cubicBezTo>
                    <a:pt x="183" y="117"/>
                    <a:pt x="192" y="118"/>
                    <a:pt x="193" y="119"/>
                  </a:cubicBezTo>
                  <a:cubicBezTo>
                    <a:pt x="190" y="117"/>
                    <a:pt x="183" y="116"/>
                    <a:pt x="178" y="116"/>
                  </a:cubicBezTo>
                  <a:cubicBezTo>
                    <a:pt x="161" y="113"/>
                    <a:pt x="144" y="114"/>
                    <a:pt x="128" y="114"/>
                  </a:cubicBezTo>
                  <a:cubicBezTo>
                    <a:pt x="127" y="114"/>
                    <a:pt x="127" y="114"/>
                    <a:pt x="127" y="114"/>
                  </a:cubicBezTo>
                  <a:cubicBezTo>
                    <a:pt x="118" y="114"/>
                    <a:pt x="109" y="114"/>
                    <a:pt x="101" y="112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75" y="106"/>
                    <a:pt x="59" y="102"/>
                    <a:pt x="51" y="88"/>
                  </a:cubicBezTo>
                  <a:cubicBezTo>
                    <a:pt x="48" y="82"/>
                    <a:pt x="48" y="74"/>
                    <a:pt x="50" y="67"/>
                  </a:cubicBezTo>
                  <a:cubicBezTo>
                    <a:pt x="53" y="61"/>
                    <a:pt x="58" y="56"/>
                    <a:pt x="64" y="54"/>
                  </a:cubicBezTo>
                  <a:cubicBezTo>
                    <a:pt x="69" y="52"/>
                    <a:pt x="77" y="53"/>
                    <a:pt x="80" y="56"/>
                  </a:cubicBezTo>
                  <a:cubicBezTo>
                    <a:pt x="82" y="57"/>
                    <a:pt x="82" y="58"/>
                    <a:pt x="82" y="59"/>
                  </a:cubicBezTo>
                  <a:cubicBezTo>
                    <a:pt x="82" y="62"/>
                    <a:pt x="80" y="65"/>
                    <a:pt x="77" y="67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1" y="75"/>
                    <a:pt x="69" y="83"/>
                    <a:pt x="75" y="87"/>
                  </a:cubicBezTo>
                  <a:cubicBezTo>
                    <a:pt x="80" y="92"/>
                    <a:pt x="88" y="91"/>
                    <a:pt x="93" y="86"/>
                  </a:cubicBezTo>
                  <a:cubicBezTo>
                    <a:pt x="95" y="84"/>
                    <a:pt x="96" y="82"/>
                    <a:pt x="96" y="80"/>
                  </a:cubicBezTo>
                  <a:cubicBezTo>
                    <a:pt x="97" y="77"/>
                    <a:pt x="98" y="75"/>
                    <a:pt x="102" y="74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4" y="74"/>
                    <a:pt x="106" y="75"/>
                    <a:pt x="108" y="76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5" y="77"/>
                    <a:pt x="118" y="78"/>
                    <a:pt x="122" y="76"/>
                  </a:cubicBezTo>
                  <a:cubicBezTo>
                    <a:pt x="125" y="73"/>
                    <a:pt x="128" y="70"/>
                    <a:pt x="128" y="66"/>
                  </a:cubicBezTo>
                  <a:cubicBezTo>
                    <a:pt x="128" y="63"/>
                    <a:pt x="127" y="61"/>
                    <a:pt x="125" y="59"/>
                  </a:cubicBezTo>
                  <a:cubicBezTo>
                    <a:pt x="122" y="56"/>
                    <a:pt x="117" y="56"/>
                    <a:pt x="113" y="55"/>
                  </a:cubicBezTo>
                  <a:cubicBezTo>
                    <a:pt x="110" y="55"/>
                    <a:pt x="108" y="55"/>
                    <a:pt x="105" y="53"/>
                  </a:cubicBezTo>
                  <a:cubicBezTo>
                    <a:pt x="104" y="53"/>
                    <a:pt x="103" y="52"/>
                    <a:pt x="103" y="51"/>
                  </a:cubicBezTo>
                  <a:cubicBezTo>
                    <a:pt x="102" y="50"/>
                    <a:pt x="103" y="48"/>
                    <a:pt x="105" y="46"/>
                  </a:cubicBezTo>
                  <a:cubicBezTo>
                    <a:pt x="109" y="41"/>
                    <a:pt x="116" y="39"/>
                    <a:pt x="123" y="40"/>
                  </a:cubicBezTo>
                  <a:cubicBezTo>
                    <a:pt x="136" y="41"/>
                    <a:pt x="144" y="48"/>
                    <a:pt x="145" y="58"/>
                  </a:cubicBezTo>
                  <a:cubicBezTo>
                    <a:pt x="139" y="60"/>
                    <a:pt x="137" y="64"/>
                    <a:pt x="137" y="71"/>
                  </a:cubicBezTo>
                  <a:cubicBezTo>
                    <a:pt x="137" y="74"/>
                    <a:pt x="138" y="77"/>
                    <a:pt x="140" y="79"/>
                  </a:cubicBezTo>
                  <a:cubicBezTo>
                    <a:pt x="143" y="82"/>
                    <a:pt x="147" y="83"/>
                    <a:pt x="151" y="83"/>
                  </a:cubicBezTo>
                  <a:cubicBezTo>
                    <a:pt x="155" y="82"/>
                    <a:pt x="157" y="81"/>
                    <a:pt x="159" y="77"/>
                  </a:cubicBezTo>
                  <a:cubicBezTo>
                    <a:pt x="162" y="82"/>
                    <a:pt x="167" y="86"/>
                    <a:pt x="170" y="87"/>
                  </a:cubicBezTo>
                  <a:cubicBezTo>
                    <a:pt x="174" y="90"/>
                    <a:pt x="178" y="92"/>
                    <a:pt x="184" y="94"/>
                  </a:cubicBezTo>
                  <a:cubicBezTo>
                    <a:pt x="188" y="95"/>
                    <a:pt x="188" y="95"/>
                    <a:pt x="188" y="95"/>
                  </a:cubicBezTo>
                  <a:cubicBezTo>
                    <a:pt x="192" y="95"/>
                    <a:pt x="195" y="96"/>
                    <a:pt x="197" y="98"/>
                  </a:cubicBezTo>
                  <a:cubicBezTo>
                    <a:pt x="199" y="99"/>
                    <a:pt x="199" y="101"/>
                    <a:pt x="200" y="103"/>
                  </a:cubicBezTo>
                  <a:cubicBezTo>
                    <a:pt x="200" y="106"/>
                    <a:pt x="200" y="106"/>
                    <a:pt x="200" y="106"/>
                  </a:cubicBezTo>
                  <a:cubicBezTo>
                    <a:pt x="202" y="109"/>
                    <a:pt x="204" y="112"/>
                    <a:pt x="208" y="113"/>
                  </a:cubicBezTo>
                  <a:cubicBezTo>
                    <a:pt x="212" y="114"/>
                    <a:pt x="217" y="114"/>
                    <a:pt x="220" y="112"/>
                  </a:cubicBezTo>
                  <a:cubicBezTo>
                    <a:pt x="222" y="111"/>
                    <a:pt x="223" y="109"/>
                    <a:pt x="224" y="108"/>
                  </a:cubicBezTo>
                  <a:cubicBezTo>
                    <a:pt x="226" y="106"/>
                    <a:pt x="228" y="104"/>
                    <a:pt x="230" y="104"/>
                  </a:cubicBezTo>
                  <a:cubicBezTo>
                    <a:pt x="232" y="104"/>
                    <a:pt x="234" y="104"/>
                    <a:pt x="236" y="106"/>
                  </a:cubicBezTo>
                  <a:cubicBezTo>
                    <a:pt x="237" y="107"/>
                    <a:pt x="237" y="108"/>
                    <a:pt x="238" y="109"/>
                  </a:cubicBezTo>
                  <a:cubicBezTo>
                    <a:pt x="239" y="111"/>
                    <a:pt x="240" y="114"/>
                    <a:pt x="242" y="115"/>
                  </a:cubicBezTo>
                  <a:cubicBezTo>
                    <a:pt x="245" y="116"/>
                    <a:pt x="247" y="116"/>
                    <a:pt x="249" y="116"/>
                  </a:cubicBezTo>
                  <a:cubicBezTo>
                    <a:pt x="253" y="114"/>
                    <a:pt x="257" y="110"/>
                    <a:pt x="259" y="106"/>
                  </a:cubicBezTo>
                  <a:cubicBezTo>
                    <a:pt x="261" y="101"/>
                    <a:pt x="265" y="100"/>
                    <a:pt x="273" y="101"/>
                  </a:cubicBezTo>
                  <a:cubicBezTo>
                    <a:pt x="278" y="101"/>
                    <a:pt x="283" y="102"/>
                    <a:pt x="289" y="102"/>
                  </a:cubicBezTo>
                  <a:cubicBezTo>
                    <a:pt x="298" y="102"/>
                    <a:pt x="307" y="100"/>
                    <a:pt x="316" y="99"/>
                  </a:cubicBezTo>
                  <a:cubicBezTo>
                    <a:pt x="322" y="98"/>
                    <a:pt x="329" y="97"/>
                    <a:pt x="335" y="97"/>
                  </a:cubicBezTo>
                  <a:cubicBezTo>
                    <a:pt x="351" y="95"/>
                    <a:pt x="366" y="95"/>
                    <a:pt x="382" y="97"/>
                  </a:cubicBezTo>
                  <a:cubicBezTo>
                    <a:pt x="376" y="95"/>
                    <a:pt x="373" y="94"/>
                    <a:pt x="369" y="94"/>
                  </a:cubicBezTo>
                  <a:cubicBezTo>
                    <a:pt x="361" y="92"/>
                    <a:pt x="354" y="91"/>
                    <a:pt x="346" y="90"/>
                  </a:cubicBezTo>
                  <a:cubicBezTo>
                    <a:pt x="341" y="90"/>
                    <a:pt x="336" y="89"/>
                    <a:pt x="331" y="89"/>
                  </a:cubicBezTo>
                  <a:close/>
                  <a:moveTo>
                    <a:pt x="335" y="94"/>
                  </a:moveTo>
                  <a:cubicBezTo>
                    <a:pt x="329" y="94"/>
                    <a:pt x="322" y="96"/>
                    <a:pt x="315" y="97"/>
                  </a:cubicBezTo>
                  <a:cubicBezTo>
                    <a:pt x="307" y="98"/>
                    <a:pt x="298" y="99"/>
                    <a:pt x="289" y="99"/>
                  </a:cubicBezTo>
                  <a:cubicBezTo>
                    <a:pt x="283" y="99"/>
                    <a:pt x="278" y="99"/>
                    <a:pt x="273" y="98"/>
                  </a:cubicBezTo>
                  <a:cubicBezTo>
                    <a:pt x="265" y="97"/>
                    <a:pt x="259" y="99"/>
                    <a:pt x="256" y="105"/>
                  </a:cubicBezTo>
                  <a:cubicBezTo>
                    <a:pt x="255" y="107"/>
                    <a:pt x="252" y="112"/>
                    <a:pt x="248" y="113"/>
                  </a:cubicBezTo>
                  <a:cubicBezTo>
                    <a:pt x="247" y="114"/>
                    <a:pt x="245" y="113"/>
                    <a:pt x="244" y="113"/>
                  </a:cubicBezTo>
                  <a:cubicBezTo>
                    <a:pt x="242" y="112"/>
                    <a:pt x="241" y="110"/>
                    <a:pt x="240" y="108"/>
                  </a:cubicBezTo>
                  <a:cubicBezTo>
                    <a:pt x="240" y="107"/>
                    <a:pt x="239" y="105"/>
                    <a:pt x="238" y="104"/>
                  </a:cubicBezTo>
                  <a:cubicBezTo>
                    <a:pt x="236" y="102"/>
                    <a:pt x="233" y="101"/>
                    <a:pt x="230" y="102"/>
                  </a:cubicBezTo>
                  <a:cubicBezTo>
                    <a:pt x="226" y="102"/>
                    <a:pt x="224" y="104"/>
                    <a:pt x="222" y="106"/>
                  </a:cubicBezTo>
                  <a:cubicBezTo>
                    <a:pt x="221" y="108"/>
                    <a:pt x="220" y="109"/>
                    <a:pt x="219" y="109"/>
                  </a:cubicBezTo>
                  <a:cubicBezTo>
                    <a:pt x="216" y="111"/>
                    <a:pt x="212" y="112"/>
                    <a:pt x="209" y="111"/>
                  </a:cubicBezTo>
                  <a:cubicBezTo>
                    <a:pt x="206" y="110"/>
                    <a:pt x="204" y="108"/>
                    <a:pt x="203" y="105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0"/>
                    <a:pt x="201" y="98"/>
                    <a:pt x="199" y="96"/>
                  </a:cubicBezTo>
                  <a:cubicBezTo>
                    <a:pt x="196" y="93"/>
                    <a:pt x="192" y="93"/>
                    <a:pt x="189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79" y="90"/>
                    <a:pt x="175" y="88"/>
                    <a:pt x="171" y="85"/>
                  </a:cubicBezTo>
                  <a:cubicBezTo>
                    <a:pt x="165" y="81"/>
                    <a:pt x="161" y="77"/>
                    <a:pt x="160" y="74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69"/>
                    <a:pt x="160" y="67"/>
                    <a:pt x="161" y="66"/>
                  </a:cubicBezTo>
                  <a:cubicBezTo>
                    <a:pt x="161" y="65"/>
                    <a:pt x="162" y="63"/>
                    <a:pt x="163" y="62"/>
                  </a:cubicBezTo>
                  <a:cubicBezTo>
                    <a:pt x="165" y="61"/>
                    <a:pt x="167" y="59"/>
                    <a:pt x="167" y="56"/>
                  </a:cubicBezTo>
                  <a:cubicBezTo>
                    <a:pt x="167" y="52"/>
                    <a:pt x="164" y="50"/>
                    <a:pt x="162" y="48"/>
                  </a:cubicBezTo>
                  <a:cubicBezTo>
                    <a:pt x="160" y="46"/>
                    <a:pt x="160" y="46"/>
                    <a:pt x="160" y="46"/>
                  </a:cubicBezTo>
                  <a:cubicBezTo>
                    <a:pt x="159" y="45"/>
                    <a:pt x="157" y="43"/>
                    <a:pt x="156" y="41"/>
                  </a:cubicBezTo>
                  <a:cubicBezTo>
                    <a:pt x="156" y="40"/>
                    <a:pt x="155" y="39"/>
                    <a:pt x="156" y="38"/>
                  </a:cubicBezTo>
                  <a:cubicBezTo>
                    <a:pt x="156" y="37"/>
                    <a:pt x="156" y="37"/>
                    <a:pt x="157" y="37"/>
                  </a:cubicBezTo>
                  <a:cubicBezTo>
                    <a:pt x="158" y="36"/>
                    <a:pt x="160" y="37"/>
                    <a:pt x="162" y="38"/>
                  </a:cubicBezTo>
                  <a:cubicBezTo>
                    <a:pt x="163" y="38"/>
                    <a:pt x="164" y="39"/>
                    <a:pt x="165" y="39"/>
                  </a:cubicBezTo>
                  <a:cubicBezTo>
                    <a:pt x="170" y="40"/>
                    <a:pt x="173" y="37"/>
                    <a:pt x="174" y="31"/>
                  </a:cubicBezTo>
                  <a:cubicBezTo>
                    <a:pt x="175" y="28"/>
                    <a:pt x="175" y="23"/>
                    <a:pt x="173" y="20"/>
                  </a:cubicBezTo>
                  <a:cubicBezTo>
                    <a:pt x="177" y="16"/>
                    <a:pt x="182" y="13"/>
                    <a:pt x="187" y="14"/>
                  </a:cubicBezTo>
                  <a:cubicBezTo>
                    <a:pt x="191" y="14"/>
                    <a:pt x="194" y="17"/>
                    <a:pt x="196" y="20"/>
                  </a:cubicBezTo>
                  <a:cubicBezTo>
                    <a:pt x="197" y="21"/>
                    <a:pt x="198" y="23"/>
                    <a:pt x="199" y="24"/>
                  </a:cubicBezTo>
                  <a:cubicBezTo>
                    <a:pt x="203" y="28"/>
                    <a:pt x="207" y="27"/>
                    <a:pt x="211" y="26"/>
                  </a:cubicBezTo>
                  <a:cubicBezTo>
                    <a:pt x="214" y="25"/>
                    <a:pt x="216" y="25"/>
                    <a:pt x="219" y="26"/>
                  </a:cubicBezTo>
                  <a:cubicBezTo>
                    <a:pt x="220" y="26"/>
                    <a:pt x="221" y="27"/>
                    <a:pt x="222" y="28"/>
                  </a:cubicBezTo>
                  <a:cubicBezTo>
                    <a:pt x="223" y="29"/>
                    <a:pt x="223" y="31"/>
                    <a:pt x="222" y="33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0" y="38"/>
                    <a:pt x="218" y="41"/>
                    <a:pt x="220" y="43"/>
                  </a:cubicBezTo>
                  <a:cubicBezTo>
                    <a:pt x="222" y="45"/>
                    <a:pt x="225" y="45"/>
                    <a:pt x="229" y="45"/>
                  </a:cubicBezTo>
                  <a:cubicBezTo>
                    <a:pt x="231" y="45"/>
                    <a:pt x="232" y="45"/>
                    <a:pt x="233" y="45"/>
                  </a:cubicBezTo>
                  <a:cubicBezTo>
                    <a:pt x="237" y="46"/>
                    <a:pt x="239" y="49"/>
                    <a:pt x="240" y="52"/>
                  </a:cubicBezTo>
                  <a:cubicBezTo>
                    <a:pt x="241" y="56"/>
                    <a:pt x="240" y="60"/>
                    <a:pt x="237" y="63"/>
                  </a:cubicBezTo>
                  <a:cubicBezTo>
                    <a:pt x="234" y="65"/>
                    <a:pt x="230" y="64"/>
                    <a:pt x="226" y="64"/>
                  </a:cubicBezTo>
                  <a:cubicBezTo>
                    <a:pt x="221" y="63"/>
                    <a:pt x="215" y="62"/>
                    <a:pt x="213" y="69"/>
                  </a:cubicBezTo>
                  <a:cubicBezTo>
                    <a:pt x="212" y="73"/>
                    <a:pt x="209" y="74"/>
                    <a:pt x="206" y="75"/>
                  </a:cubicBezTo>
                  <a:cubicBezTo>
                    <a:pt x="203" y="75"/>
                    <a:pt x="199" y="74"/>
                    <a:pt x="197" y="72"/>
                  </a:cubicBezTo>
                  <a:cubicBezTo>
                    <a:pt x="194" y="70"/>
                    <a:pt x="193" y="66"/>
                    <a:pt x="193" y="63"/>
                  </a:cubicBezTo>
                  <a:cubicBezTo>
                    <a:pt x="193" y="61"/>
                    <a:pt x="194" y="60"/>
                    <a:pt x="194" y="58"/>
                  </a:cubicBezTo>
                  <a:cubicBezTo>
                    <a:pt x="195" y="55"/>
                    <a:pt x="197" y="52"/>
                    <a:pt x="196" y="49"/>
                  </a:cubicBezTo>
                  <a:cubicBezTo>
                    <a:pt x="195" y="47"/>
                    <a:pt x="194" y="46"/>
                    <a:pt x="192" y="45"/>
                  </a:cubicBezTo>
                  <a:cubicBezTo>
                    <a:pt x="189" y="44"/>
                    <a:pt x="184" y="47"/>
                    <a:pt x="181" y="48"/>
                  </a:cubicBezTo>
                  <a:cubicBezTo>
                    <a:pt x="176" y="52"/>
                    <a:pt x="173" y="58"/>
                    <a:pt x="174" y="64"/>
                  </a:cubicBezTo>
                  <a:cubicBezTo>
                    <a:pt x="177" y="76"/>
                    <a:pt x="189" y="81"/>
                    <a:pt x="200" y="86"/>
                  </a:cubicBezTo>
                  <a:cubicBezTo>
                    <a:pt x="212" y="89"/>
                    <a:pt x="224" y="92"/>
                    <a:pt x="240" y="93"/>
                  </a:cubicBezTo>
                  <a:cubicBezTo>
                    <a:pt x="247" y="94"/>
                    <a:pt x="253" y="94"/>
                    <a:pt x="259" y="94"/>
                  </a:cubicBezTo>
                  <a:cubicBezTo>
                    <a:pt x="270" y="94"/>
                    <a:pt x="281" y="93"/>
                    <a:pt x="292" y="93"/>
                  </a:cubicBezTo>
                  <a:cubicBezTo>
                    <a:pt x="305" y="92"/>
                    <a:pt x="318" y="91"/>
                    <a:pt x="331" y="92"/>
                  </a:cubicBezTo>
                  <a:cubicBezTo>
                    <a:pt x="340" y="92"/>
                    <a:pt x="350" y="93"/>
                    <a:pt x="359" y="94"/>
                  </a:cubicBezTo>
                  <a:cubicBezTo>
                    <a:pt x="351" y="93"/>
                    <a:pt x="343" y="93"/>
                    <a:pt x="33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3092" y="952"/>
              <a:ext cx="807" cy="331"/>
            </a:xfrm>
            <a:custGeom>
              <a:avLst/>
              <a:gdLst>
                <a:gd name="T0" fmla="*/ 197 w 207"/>
                <a:gd name="T1" fmla="*/ 77 h 84"/>
                <a:gd name="T2" fmla="*/ 162 w 207"/>
                <a:gd name="T3" fmla="*/ 77 h 84"/>
                <a:gd name="T4" fmla="*/ 118 w 207"/>
                <a:gd name="T5" fmla="*/ 77 h 84"/>
                <a:gd name="T6" fmla="*/ 101 w 207"/>
                <a:gd name="T7" fmla="*/ 76 h 84"/>
                <a:gd name="T8" fmla="*/ 85 w 207"/>
                <a:gd name="T9" fmla="*/ 75 h 84"/>
                <a:gd name="T10" fmla="*/ 53 w 207"/>
                <a:gd name="T11" fmla="*/ 58 h 84"/>
                <a:gd name="T12" fmla="*/ 51 w 207"/>
                <a:gd name="T13" fmla="*/ 57 h 84"/>
                <a:gd name="T14" fmla="*/ 25 w 207"/>
                <a:gd name="T15" fmla="*/ 48 h 84"/>
                <a:gd name="T16" fmla="*/ 32 w 207"/>
                <a:gd name="T17" fmla="*/ 31 h 84"/>
                <a:gd name="T18" fmla="*/ 41 w 207"/>
                <a:gd name="T19" fmla="*/ 25 h 84"/>
                <a:gd name="T20" fmla="*/ 50 w 207"/>
                <a:gd name="T21" fmla="*/ 23 h 84"/>
                <a:gd name="T22" fmla="*/ 39 w 207"/>
                <a:gd name="T23" fmla="*/ 1 h 84"/>
                <a:gd name="T24" fmla="*/ 18 w 207"/>
                <a:gd name="T25" fmla="*/ 15 h 84"/>
                <a:gd name="T26" fmla="*/ 6 w 207"/>
                <a:gd name="T27" fmla="*/ 19 h 84"/>
                <a:gd name="T28" fmla="*/ 0 w 207"/>
                <a:gd name="T29" fmla="*/ 31 h 84"/>
                <a:gd name="T30" fmla="*/ 0 w 207"/>
                <a:gd name="T31" fmla="*/ 44 h 84"/>
                <a:gd name="T32" fmla="*/ 6 w 207"/>
                <a:gd name="T33" fmla="*/ 54 h 84"/>
                <a:gd name="T34" fmla="*/ 11 w 207"/>
                <a:gd name="T35" fmla="*/ 58 h 84"/>
                <a:gd name="T36" fmla="*/ 7 w 207"/>
                <a:gd name="T37" fmla="*/ 70 h 84"/>
                <a:gd name="T38" fmla="*/ 29 w 207"/>
                <a:gd name="T39" fmla="*/ 72 h 84"/>
                <a:gd name="T40" fmla="*/ 45 w 207"/>
                <a:gd name="T41" fmla="*/ 71 h 84"/>
                <a:gd name="T42" fmla="*/ 83 w 207"/>
                <a:gd name="T43" fmla="*/ 82 h 84"/>
                <a:gd name="T44" fmla="*/ 145 w 207"/>
                <a:gd name="T45" fmla="*/ 84 h 84"/>
                <a:gd name="T46" fmla="*/ 200 w 207"/>
                <a:gd name="T47" fmla="*/ 78 h 84"/>
                <a:gd name="T48" fmla="*/ 175 w 207"/>
                <a:gd name="T49" fmla="*/ 80 h 84"/>
                <a:gd name="T50" fmla="*/ 151 w 207"/>
                <a:gd name="T51" fmla="*/ 81 h 84"/>
                <a:gd name="T52" fmla="*/ 92 w 207"/>
                <a:gd name="T53" fmla="*/ 80 h 84"/>
                <a:gd name="T54" fmla="*/ 48 w 207"/>
                <a:gd name="T55" fmla="*/ 70 h 84"/>
                <a:gd name="T56" fmla="*/ 35 w 207"/>
                <a:gd name="T57" fmla="*/ 66 h 84"/>
                <a:gd name="T58" fmla="*/ 28 w 207"/>
                <a:gd name="T59" fmla="*/ 70 h 84"/>
                <a:gd name="T60" fmla="*/ 21 w 207"/>
                <a:gd name="T61" fmla="*/ 73 h 84"/>
                <a:gd name="T62" fmla="*/ 9 w 207"/>
                <a:gd name="T63" fmla="*/ 69 h 84"/>
                <a:gd name="T64" fmla="*/ 13 w 207"/>
                <a:gd name="T65" fmla="*/ 60 h 84"/>
                <a:gd name="T66" fmla="*/ 17 w 207"/>
                <a:gd name="T67" fmla="*/ 52 h 84"/>
                <a:gd name="T68" fmla="*/ 12 w 207"/>
                <a:gd name="T69" fmla="*/ 53 h 84"/>
                <a:gd name="T70" fmla="*/ 3 w 207"/>
                <a:gd name="T71" fmla="*/ 44 h 84"/>
                <a:gd name="T72" fmla="*/ 9 w 207"/>
                <a:gd name="T73" fmla="*/ 35 h 84"/>
                <a:gd name="T74" fmla="*/ 2 w 207"/>
                <a:gd name="T75" fmla="*/ 31 h 84"/>
                <a:gd name="T76" fmla="*/ 16 w 207"/>
                <a:gd name="T77" fmla="*/ 23 h 84"/>
                <a:gd name="T78" fmla="*/ 18 w 207"/>
                <a:gd name="T79" fmla="*/ 23 h 84"/>
                <a:gd name="T80" fmla="*/ 27 w 207"/>
                <a:gd name="T81" fmla="*/ 5 h 84"/>
                <a:gd name="T82" fmla="*/ 48 w 207"/>
                <a:gd name="T83" fmla="*/ 15 h 84"/>
                <a:gd name="T84" fmla="*/ 42 w 207"/>
                <a:gd name="T85" fmla="*/ 22 h 84"/>
                <a:gd name="T86" fmla="*/ 32 w 207"/>
                <a:gd name="T87" fmla="*/ 25 h 84"/>
                <a:gd name="T88" fmla="*/ 27 w 207"/>
                <a:gd name="T89" fmla="*/ 29 h 84"/>
                <a:gd name="T90" fmla="*/ 22 w 207"/>
                <a:gd name="T91" fmla="*/ 49 h 84"/>
                <a:gd name="T92" fmla="*/ 36 w 207"/>
                <a:gd name="T93" fmla="*/ 60 h 84"/>
                <a:gd name="T94" fmla="*/ 76 w 207"/>
                <a:gd name="T95" fmla="*/ 76 h 84"/>
                <a:gd name="T96" fmla="*/ 96 w 207"/>
                <a:gd name="T97" fmla="*/ 79 h 84"/>
                <a:gd name="T98" fmla="*/ 108 w 207"/>
                <a:gd name="T99" fmla="*/ 79 h 84"/>
                <a:gd name="T100" fmla="*/ 174 w 207"/>
                <a:gd name="T101" fmla="*/ 79 h 84"/>
                <a:gd name="T102" fmla="*/ 175 w 207"/>
                <a:gd name="T103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7" h="84">
                  <a:moveTo>
                    <a:pt x="207" y="76"/>
                  </a:moveTo>
                  <a:cubicBezTo>
                    <a:pt x="202" y="77"/>
                    <a:pt x="199" y="77"/>
                    <a:pt x="197" y="77"/>
                  </a:cubicBezTo>
                  <a:cubicBezTo>
                    <a:pt x="191" y="77"/>
                    <a:pt x="186" y="77"/>
                    <a:pt x="180" y="77"/>
                  </a:cubicBezTo>
                  <a:cubicBezTo>
                    <a:pt x="174" y="77"/>
                    <a:pt x="168" y="77"/>
                    <a:pt x="162" y="77"/>
                  </a:cubicBezTo>
                  <a:cubicBezTo>
                    <a:pt x="151" y="77"/>
                    <a:pt x="139" y="77"/>
                    <a:pt x="127" y="77"/>
                  </a:cubicBezTo>
                  <a:cubicBezTo>
                    <a:pt x="124" y="78"/>
                    <a:pt x="121" y="78"/>
                    <a:pt x="118" y="77"/>
                  </a:cubicBezTo>
                  <a:cubicBezTo>
                    <a:pt x="114" y="77"/>
                    <a:pt x="111" y="77"/>
                    <a:pt x="108" y="7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2" y="76"/>
                    <a:pt x="89" y="76"/>
                    <a:pt x="85" y="75"/>
                  </a:cubicBezTo>
                  <a:cubicBezTo>
                    <a:pt x="82" y="75"/>
                    <a:pt x="79" y="74"/>
                    <a:pt x="76" y="74"/>
                  </a:cubicBezTo>
                  <a:cubicBezTo>
                    <a:pt x="64" y="71"/>
                    <a:pt x="57" y="66"/>
                    <a:pt x="53" y="58"/>
                  </a:cubicBezTo>
                  <a:cubicBezTo>
                    <a:pt x="53" y="58"/>
                    <a:pt x="53" y="57"/>
                    <a:pt x="52" y="57"/>
                  </a:cubicBezTo>
                  <a:cubicBezTo>
                    <a:pt x="52" y="57"/>
                    <a:pt x="52" y="57"/>
                    <a:pt x="51" y="57"/>
                  </a:cubicBezTo>
                  <a:cubicBezTo>
                    <a:pt x="47" y="59"/>
                    <a:pt x="42" y="60"/>
                    <a:pt x="37" y="58"/>
                  </a:cubicBezTo>
                  <a:cubicBezTo>
                    <a:pt x="31" y="56"/>
                    <a:pt x="27" y="53"/>
                    <a:pt x="25" y="48"/>
                  </a:cubicBezTo>
                  <a:cubicBezTo>
                    <a:pt x="22" y="42"/>
                    <a:pt x="24" y="34"/>
                    <a:pt x="28" y="31"/>
                  </a:cubicBezTo>
                  <a:cubicBezTo>
                    <a:pt x="30" y="30"/>
                    <a:pt x="31" y="31"/>
                    <a:pt x="32" y="31"/>
                  </a:cubicBezTo>
                  <a:cubicBezTo>
                    <a:pt x="35" y="31"/>
                    <a:pt x="34" y="28"/>
                    <a:pt x="35" y="26"/>
                  </a:cubicBezTo>
                  <a:cubicBezTo>
                    <a:pt x="36" y="24"/>
                    <a:pt x="38" y="24"/>
                    <a:pt x="41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4" y="25"/>
                    <a:pt x="48" y="26"/>
                    <a:pt x="50" y="23"/>
                  </a:cubicBezTo>
                  <a:cubicBezTo>
                    <a:pt x="52" y="20"/>
                    <a:pt x="51" y="15"/>
                    <a:pt x="51" y="14"/>
                  </a:cubicBezTo>
                  <a:cubicBezTo>
                    <a:pt x="49" y="8"/>
                    <a:pt x="45" y="3"/>
                    <a:pt x="39" y="1"/>
                  </a:cubicBezTo>
                  <a:cubicBezTo>
                    <a:pt x="35" y="0"/>
                    <a:pt x="30" y="0"/>
                    <a:pt x="26" y="2"/>
                  </a:cubicBezTo>
                  <a:cubicBezTo>
                    <a:pt x="20" y="5"/>
                    <a:pt x="19" y="10"/>
                    <a:pt x="18" y="15"/>
                  </a:cubicBezTo>
                  <a:cubicBezTo>
                    <a:pt x="18" y="17"/>
                    <a:pt x="17" y="18"/>
                    <a:pt x="17" y="20"/>
                  </a:cubicBezTo>
                  <a:cubicBezTo>
                    <a:pt x="13" y="17"/>
                    <a:pt x="9" y="17"/>
                    <a:pt x="6" y="19"/>
                  </a:cubicBezTo>
                  <a:cubicBezTo>
                    <a:pt x="2" y="21"/>
                    <a:pt x="0" y="25"/>
                    <a:pt x="0" y="29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1" y="34"/>
                    <a:pt x="2" y="35"/>
                    <a:pt x="5" y="36"/>
                  </a:cubicBezTo>
                  <a:cubicBezTo>
                    <a:pt x="2" y="38"/>
                    <a:pt x="1" y="41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2"/>
                    <a:pt x="6" y="54"/>
                  </a:cubicBezTo>
                  <a:cubicBezTo>
                    <a:pt x="9" y="55"/>
                    <a:pt x="12" y="56"/>
                    <a:pt x="14" y="55"/>
                  </a:cubicBezTo>
                  <a:cubicBezTo>
                    <a:pt x="13" y="56"/>
                    <a:pt x="12" y="57"/>
                    <a:pt x="11" y="58"/>
                  </a:cubicBezTo>
                  <a:cubicBezTo>
                    <a:pt x="10" y="60"/>
                    <a:pt x="9" y="61"/>
                    <a:pt x="8" y="62"/>
                  </a:cubicBezTo>
                  <a:cubicBezTo>
                    <a:pt x="6" y="64"/>
                    <a:pt x="6" y="67"/>
                    <a:pt x="7" y="70"/>
                  </a:cubicBezTo>
                  <a:cubicBezTo>
                    <a:pt x="7" y="72"/>
                    <a:pt x="9" y="74"/>
                    <a:pt x="11" y="75"/>
                  </a:cubicBezTo>
                  <a:cubicBezTo>
                    <a:pt x="17" y="78"/>
                    <a:pt x="24" y="75"/>
                    <a:pt x="29" y="72"/>
                  </a:cubicBezTo>
                  <a:cubicBezTo>
                    <a:pt x="31" y="70"/>
                    <a:pt x="34" y="69"/>
                    <a:pt x="36" y="69"/>
                  </a:cubicBezTo>
                  <a:cubicBezTo>
                    <a:pt x="39" y="68"/>
                    <a:pt x="42" y="70"/>
                    <a:pt x="45" y="71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57" y="77"/>
                    <a:pt x="70" y="80"/>
                    <a:pt x="83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108" y="84"/>
                    <a:pt x="126" y="84"/>
                    <a:pt x="145" y="84"/>
                  </a:cubicBezTo>
                  <a:cubicBezTo>
                    <a:pt x="151" y="84"/>
                    <a:pt x="157" y="83"/>
                    <a:pt x="163" y="83"/>
                  </a:cubicBezTo>
                  <a:cubicBezTo>
                    <a:pt x="176" y="82"/>
                    <a:pt x="184" y="81"/>
                    <a:pt x="200" y="78"/>
                  </a:cubicBezTo>
                  <a:cubicBezTo>
                    <a:pt x="201" y="78"/>
                    <a:pt x="205" y="77"/>
                    <a:pt x="207" y="76"/>
                  </a:cubicBezTo>
                  <a:close/>
                  <a:moveTo>
                    <a:pt x="175" y="80"/>
                  </a:moveTo>
                  <a:cubicBezTo>
                    <a:pt x="175" y="80"/>
                    <a:pt x="174" y="80"/>
                    <a:pt x="174" y="80"/>
                  </a:cubicBezTo>
                  <a:cubicBezTo>
                    <a:pt x="166" y="80"/>
                    <a:pt x="159" y="81"/>
                    <a:pt x="151" y="81"/>
                  </a:cubicBezTo>
                  <a:cubicBezTo>
                    <a:pt x="149" y="81"/>
                    <a:pt x="147" y="81"/>
                    <a:pt x="145" y="81"/>
                  </a:cubicBezTo>
                  <a:cubicBezTo>
                    <a:pt x="126" y="82"/>
                    <a:pt x="108" y="81"/>
                    <a:pt x="92" y="80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70" y="78"/>
                    <a:pt x="58" y="75"/>
                    <a:pt x="48" y="70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3" y="67"/>
                    <a:pt x="39" y="66"/>
                    <a:pt x="35" y="66"/>
                  </a:cubicBezTo>
                  <a:cubicBezTo>
                    <a:pt x="33" y="66"/>
                    <a:pt x="31" y="68"/>
                    <a:pt x="29" y="69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5" y="71"/>
                    <a:pt x="23" y="72"/>
                    <a:pt x="21" y="73"/>
                  </a:cubicBezTo>
                  <a:cubicBezTo>
                    <a:pt x="18" y="74"/>
                    <a:pt x="15" y="74"/>
                    <a:pt x="13" y="73"/>
                  </a:cubicBezTo>
                  <a:cubicBezTo>
                    <a:pt x="11" y="72"/>
                    <a:pt x="10" y="71"/>
                    <a:pt x="9" y="69"/>
                  </a:cubicBezTo>
                  <a:cubicBezTo>
                    <a:pt x="9" y="67"/>
                    <a:pt x="9" y="65"/>
                    <a:pt x="10" y="64"/>
                  </a:cubicBezTo>
                  <a:cubicBezTo>
                    <a:pt x="11" y="62"/>
                    <a:pt x="12" y="61"/>
                    <a:pt x="13" y="60"/>
                  </a:cubicBezTo>
                  <a:cubicBezTo>
                    <a:pt x="14" y="59"/>
                    <a:pt x="16" y="57"/>
                    <a:pt x="17" y="56"/>
                  </a:cubicBezTo>
                  <a:cubicBezTo>
                    <a:pt x="17" y="55"/>
                    <a:pt x="19" y="53"/>
                    <a:pt x="17" y="52"/>
                  </a:cubicBezTo>
                  <a:cubicBezTo>
                    <a:pt x="16" y="51"/>
                    <a:pt x="16" y="51"/>
                    <a:pt x="15" y="52"/>
                  </a:cubicBezTo>
                  <a:cubicBezTo>
                    <a:pt x="14" y="52"/>
                    <a:pt x="13" y="53"/>
                    <a:pt x="12" y="53"/>
                  </a:cubicBezTo>
                  <a:cubicBezTo>
                    <a:pt x="11" y="53"/>
                    <a:pt x="9" y="53"/>
                    <a:pt x="8" y="52"/>
                  </a:cubicBezTo>
                  <a:cubicBezTo>
                    <a:pt x="5" y="50"/>
                    <a:pt x="3" y="47"/>
                    <a:pt x="3" y="44"/>
                  </a:cubicBezTo>
                  <a:cubicBezTo>
                    <a:pt x="3" y="40"/>
                    <a:pt x="6" y="38"/>
                    <a:pt x="8" y="37"/>
                  </a:cubicBezTo>
                  <a:cubicBezTo>
                    <a:pt x="9" y="36"/>
                    <a:pt x="9" y="36"/>
                    <a:pt x="9" y="35"/>
                  </a:cubicBezTo>
                  <a:cubicBezTo>
                    <a:pt x="9" y="35"/>
                    <a:pt x="8" y="34"/>
                    <a:pt x="8" y="34"/>
                  </a:cubicBezTo>
                  <a:cubicBezTo>
                    <a:pt x="5" y="34"/>
                    <a:pt x="3" y="33"/>
                    <a:pt x="2" y="31"/>
                  </a:cubicBezTo>
                  <a:cubicBezTo>
                    <a:pt x="2" y="27"/>
                    <a:pt x="4" y="23"/>
                    <a:pt x="7" y="21"/>
                  </a:cubicBezTo>
                  <a:cubicBezTo>
                    <a:pt x="9" y="20"/>
                    <a:pt x="13" y="19"/>
                    <a:pt x="16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9" y="20"/>
                    <a:pt x="20" y="18"/>
                    <a:pt x="20" y="16"/>
                  </a:cubicBezTo>
                  <a:cubicBezTo>
                    <a:pt x="22" y="11"/>
                    <a:pt x="22" y="7"/>
                    <a:pt x="27" y="5"/>
                  </a:cubicBezTo>
                  <a:cubicBezTo>
                    <a:pt x="31" y="3"/>
                    <a:pt x="35" y="3"/>
                    <a:pt x="38" y="4"/>
                  </a:cubicBezTo>
                  <a:cubicBezTo>
                    <a:pt x="43" y="5"/>
                    <a:pt x="47" y="9"/>
                    <a:pt x="48" y="15"/>
                  </a:cubicBezTo>
                  <a:cubicBezTo>
                    <a:pt x="49" y="17"/>
                    <a:pt x="49" y="20"/>
                    <a:pt x="48" y="21"/>
                  </a:cubicBezTo>
                  <a:cubicBezTo>
                    <a:pt x="47" y="23"/>
                    <a:pt x="44" y="23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8" y="22"/>
                    <a:pt x="34" y="21"/>
                    <a:pt x="32" y="25"/>
                  </a:cubicBezTo>
                  <a:cubicBezTo>
                    <a:pt x="32" y="26"/>
                    <a:pt x="31" y="27"/>
                    <a:pt x="31" y="28"/>
                  </a:cubicBezTo>
                  <a:cubicBezTo>
                    <a:pt x="30" y="28"/>
                    <a:pt x="28" y="29"/>
                    <a:pt x="27" y="29"/>
                  </a:cubicBezTo>
                  <a:cubicBezTo>
                    <a:pt x="22" y="32"/>
                    <a:pt x="19" y="40"/>
                    <a:pt x="22" y="47"/>
                  </a:cubicBezTo>
                  <a:cubicBezTo>
                    <a:pt x="22" y="48"/>
                    <a:pt x="22" y="48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5" y="54"/>
                    <a:pt x="30" y="59"/>
                    <a:pt x="36" y="60"/>
                  </a:cubicBezTo>
                  <a:cubicBezTo>
                    <a:pt x="41" y="62"/>
                    <a:pt x="47" y="62"/>
                    <a:pt x="51" y="60"/>
                  </a:cubicBezTo>
                  <a:cubicBezTo>
                    <a:pt x="55" y="68"/>
                    <a:pt x="64" y="73"/>
                    <a:pt x="76" y="76"/>
                  </a:cubicBezTo>
                  <a:cubicBezTo>
                    <a:pt x="79" y="77"/>
                    <a:pt x="81" y="77"/>
                    <a:pt x="85" y="78"/>
                  </a:cubicBezTo>
                  <a:cubicBezTo>
                    <a:pt x="88" y="78"/>
                    <a:pt x="92" y="78"/>
                    <a:pt x="96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8" y="79"/>
                    <a:pt x="108" y="79"/>
                    <a:pt x="108" y="79"/>
                  </a:cubicBezTo>
                  <a:cubicBezTo>
                    <a:pt x="121" y="80"/>
                    <a:pt x="134" y="80"/>
                    <a:pt x="147" y="80"/>
                  </a:cubicBezTo>
                  <a:cubicBezTo>
                    <a:pt x="156" y="79"/>
                    <a:pt x="165" y="79"/>
                    <a:pt x="174" y="79"/>
                  </a:cubicBezTo>
                  <a:cubicBezTo>
                    <a:pt x="177" y="79"/>
                    <a:pt x="180" y="79"/>
                    <a:pt x="182" y="79"/>
                  </a:cubicBezTo>
                  <a:cubicBezTo>
                    <a:pt x="180" y="79"/>
                    <a:pt x="177" y="80"/>
                    <a:pt x="175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2975171" y="3674885"/>
            <a:ext cx="305648" cy="3056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古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350397" y="3675526"/>
            <a:ext cx="305648" cy="3056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729960" y="3675526"/>
            <a:ext cx="305648" cy="3056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水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109523" y="3675526"/>
            <a:ext cx="305648" cy="3056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墨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4572466" y="3626971"/>
            <a:ext cx="37440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水墨梅花教学课件说课公开课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0" y="0"/>
            <a:ext cx="3744000" cy="24442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0"/>
            <a:ext cx="3744000" cy="24442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5983" y="2048235"/>
            <a:ext cx="5140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学法分析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088000" y="3456664"/>
            <a:ext cx="2016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95321" y="3620863"/>
            <a:ext cx="68013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6071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学法指导</a:t>
            </a:r>
            <a:endParaRPr lang="zh-CN" altLang="en-US" sz="29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 flipH="1">
            <a:off x="5769859" y="2070101"/>
            <a:ext cx="6349" cy="3397251"/>
          </a:xfrm>
          <a:prstGeom prst="line">
            <a:avLst/>
          </a:prstGeom>
          <a:noFill/>
          <a:ln w="1905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ltGray">
          <a:xfrm>
            <a:off x="6759499" y="2015569"/>
            <a:ext cx="399117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zh-CN" altLang="en-US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读中学：探索发现。 </a:t>
            </a:r>
            <a:endParaRPr lang="zh-CN" altLang="en-US" sz="266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ltGray">
          <a:xfrm>
            <a:off x="6759499" y="3056969"/>
            <a:ext cx="402796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zh-CN" altLang="en-US" sz="266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问中学：思考质疑。 </a:t>
            </a:r>
            <a:endParaRPr lang="zh-CN" altLang="en-US" sz="266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ltGray">
          <a:xfrm>
            <a:off x="6759499" y="4036986"/>
            <a:ext cx="398957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zh-CN" altLang="en-US" sz="266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动中学：锻炼能力。 </a:t>
            </a:r>
            <a:endParaRPr lang="zh-CN" altLang="en-US" sz="266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ltGray">
          <a:xfrm>
            <a:off x="6759498" y="5023353"/>
            <a:ext cx="388079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zh-CN" altLang="en-US" sz="266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练中学：巩固提高。 </a:t>
            </a:r>
            <a:endParaRPr lang="zh-CN" altLang="en-US" sz="266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ltGray">
          <a:xfrm>
            <a:off x="2248882" y="3380319"/>
            <a:ext cx="1600068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乐学 会学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善学 志学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40000"/>
              </a:lnSpc>
            </a:pP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1067153" y="1625203"/>
            <a:ext cx="3980075" cy="3980075"/>
          </a:xfrm>
          <a:custGeom>
            <a:avLst/>
            <a:gdLst>
              <a:gd name="connsiteX0" fmla="*/ 1492527 w 2985056"/>
              <a:gd name="connsiteY0" fmla="*/ 538527 h 2985056"/>
              <a:gd name="connsiteX1" fmla="*/ 538527 w 2985056"/>
              <a:gd name="connsiteY1" fmla="*/ 1492527 h 2985056"/>
              <a:gd name="connsiteX2" fmla="*/ 1492527 w 2985056"/>
              <a:gd name="connsiteY2" fmla="*/ 2446527 h 2985056"/>
              <a:gd name="connsiteX3" fmla="*/ 2446527 w 2985056"/>
              <a:gd name="connsiteY3" fmla="*/ 1492527 h 2985056"/>
              <a:gd name="connsiteX4" fmla="*/ 1492527 w 2985056"/>
              <a:gd name="connsiteY4" fmla="*/ 538527 h 2985056"/>
              <a:gd name="connsiteX5" fmla="*/ 1492528 w 2985056"/>
              <a:gd name="connsiteY5" fmla="*/ 0 h 2985056"/>
              <a:gd name="connsiteX6" fmla="*/ 2985056 w 2985056"/>
              <a:gd name="connsiteY6" fmla="*/ 1492528 h 2985056"/>
              <a:gd name="connsiteX7" fmla="*/ 1492528 w 2985056"/>
              <a:gd name="connsiteY7" fmla="*/ 2985056 h 2985056"/>
              <a:gd name="connsiteX8" fmla="*/ 0 w 2985056"/>
              <a:gd name="connsiteY8" fmla="*/ 1492528 h 2985056"/>
              <a:gd name="connsiteX9" fmla="*/ 1492528 w 2985056"/>
              <a:gd name="connsiteY9" fmla="*/ 0 h 298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5056" h="2985056">
                <a:moveTo>
                  <a:pt x="1492527" y="538527"/>
                </a:moveTo>
                <a:cubicBezTo>
                  <a:pt x="965647" y="538527"/>
                  <a:pt x="538527" y="965647"/>
                  <a:pt x="538527" y="1492527"/>
                </a:cubicBezTo>
                <a:cubicBezTo>
                  <a:pt x="538527" y="2019407"/>
                  <a:pt x="965647" y="2446527"/>
                  <a:pt x="1492527" y="2446527"/>
                </a:cubicBezTo>
                <a:cubicBezTo>
                  <a:pt x="2019407" y="2446527"/>
                  <a:pt x="2446527" y="2019407"/>
                  <a:pt x="2446527" y="1492527"/>
                </a:cubicBezTo>
                <a:cubicBezTo>
                  <a:pt x="2446527" y="965647"/>
                  <a:pt x="2019407" y="538527"/>
                  <a:pt x="1492527" y="538527"/>
                </a:cubicBezTo>
                <a:close/>
                <a:moveTo>
                  <a:pt x="1492528" y="0"/>
                </a:moveTo>
                <a:cubicBezTo>
                  <a:pt x="2316828" y="0"/>
                  <a:pt x="2985056" y="668228"/>
                  <a:pt x="2985056" y="1492528"/>
                </a:cubicBezTo>
                <a:cubicBezTo>
                  <a:pt x="2985056" y="2316828"/>
                  <a:pt x="2316828" y="2985056"/>
                  <a:pt x="1492528" y="2985056"/>
                </a:cubicBezTo>
                <a:cubicBezTo>
                  <a:pt x="668228" y="2985056"/>
                  <a:pt x="0" y="2316828"/>
                  <a:pt x="0" y="1492528"/>
                </a:cubicBezTo>
                <a:cubicBezTo>
                  <a:pt x="0" y="668228"/>
                  <a:pt x="668228" y="0"/>
                  <a:pt x="14925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ltGray">
          <a:xfrm rot="18801467">
            <a:off x="1400099" y="257175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735" kern="10" dirty="0">
                <a:solidFill>
                  <a:schemeClr val="bg1"/>
                </a:solidFill>
                <a:latin typeface="+mn-ea"/>
              </a:rPr>
              <a:t>读中学</a:t>
            </a:r>
            <a:endParaRPr lang="zh-CN" altLang="en-US" sz="3735" kern="1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WordArt 13"/>
          <p:cNvSpPr>
            <a:spLocks noChangeArrowheads="1" noChangeShapeType="1" noTextEdit="1"/>
          </p:cNvSpPr>
          <p:nvPr/>
        </p:nvSpPr>
        <p:spPr bwMode="ltGray">
          <a:xfrm rot="2899341">
            <a:off x="3438448" y="252711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735" kern="10" dirty="0">
                <a:solidFill>
                  <a:schemeClr val="bg1"/>
                </a:solidFill>
                <a:latin typeface="+mn-ea"/>
              </a:rPr>
              <a:t>问中学</a:t>
            </a:r>
            <a:endParaRPr lang="zh-CN" altLang="en-US" sz="3735" kern="1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WordArt 14"/>
          <p:cNvSpPr>
            <a:spLocks noChangeArrowheads="1" noChangeShapeType="1" noTextEdit="1"/>
          </p:cNvSpPr>
          <p:nvPr/>
        </p:nvSpPr>
        <p:spPr bwMode="ltGray">
          <a:xfrm rot="18793077">
            <a:off x="3571799" y="4584511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735" kern="10" dirty="0">
                <a:solidFill>
                  <a:schemeClr val="bg1"/>
                </a:solidFill>
                <a:latin typeface="+mn-ea"/>
              </a:rPr>
              <a:t>动中学</a:t>
            </a:r>
            <a:endParaRPr lang="zh-CN" altLang="en-US" sz="3735" kern="1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WordArt 15"/>
          <p:cNvSpPr>
            <a:spLocks noChangeArrowheads="1" noChangeShapeType="1" noTextEdit="1"/>
          </p:cNvSpPr>
          <p:nvPr/>
        </p:nvSpPr>
        <p:spPr bwMode="ltGray">
          <a:xfrm rot="2899341">
            <a:off x="1406451" y="463165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735" kern="10" dirty="0">
                <a:solidFill>
                  <a:schemeClr val="bg1"/>
                </a:solidFill>
                <a:latin typeface="+mn-ea"/>
              </a:rPr>
              <a:t>练中学</a:t>
            </a:r>
            <a:endParaRPr lang="zh-CN" altLang="en-US" sz="3735" kern="1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ltGray">
          <a:xfrm>
            <a:off x="2509041" y="2865969"/>
            <a:ext cx="109630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/>
            <a:r>
              <a:rPr lang="zh-CN" altLang="en-US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目 的</a:t>
            </a:r>
            <a:endParaRPr lang="zh-CN" altLang="en-US" sz="266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Line 32"/>
          <p:cNvSpPr>
            <a:spLocks noChangeShapeType="1"/>
          </p:cNvSpPr>
          <p:nvPr/>
        </p:nvSpPr>
        <p:spPr bwMode="auto">
          <a:xfrm>
            <a:off x="2439961" y="3414185"/>
            <a:ext cx="1248000" cy="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0" y="0"/>
            <a:ext cx="3744000" cy="24442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0"/>
            <a:ext cx="3744000" cy="24442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5983" y="2048235"/>
            <a:ext cx="5140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教学过程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088000" y="3456664"/>
            <a:ext cx="2016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95321" y="3620863"/>
            <a:ext cx="68013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637311" y="2331134"/>
            <a:ext cx="1858979" cy="92948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n-ea"/>
              </a:rPr>
              <a:t>导入新课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en-US" sz="2400">
                <a:solidFill>
                  <a:schemeClr val="bg1"/>
                </a:solidFill>
                <a:latin typeface="+mn-ea"/>
              </a:rPr>
              <a:t>２分钟</a:t>
            </a:r>
            <a:r>
              <a:rPr lang="en-US" altLang="zh-CN" sz="2400">
                <a:solidFill>
                  <a:schemeClr val="bg1"/>
                </a:solidFill>
                <a:latin typeface="+mn-ea"/>
              </a:rPr>
              <a:t>)</a:t>
            </a:r>
            <a:endParaRPr lang="en-US" altLang="zh-CN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3580693" y="2331134"/>
            <a:ext cx="1858979" cy="92948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出示目标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（２分钟）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6524075" y="2331134"/>
            <a:ext cx="1858979" cy="92948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自主学习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分钟）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9467456" y="2331134"/>
            <a:ext cx="1858979" cy="92948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合作探究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（１５分钟）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9530391" y="4196545"/>
            <a:ext cx="1858979" cy="92948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n-ea"/>
              </a:rPr>
              <a:t>达标测评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2400">
                <a:solidFill>
                  <a:schemeClr val="bg1"/>
                </a:solidFill>
                <a:latin typeface="+mn-ea"/>
              </a:rPr>
              <a:t>（１</a:t>
            </a:r>
            <a:r>
              <a:rPr lang="en-US" altLang="zh-CN" sz="240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+mn-ea"/>
              </a:rPr>
              <a:t>分钟）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6587009" y="4196545"/>
            <a:ext cx="1858979" cy="92948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课堂总结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分钟）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5594585" y="4577398"/>
            <a:ext cx="992424" cy="18396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465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8445987" y="4661289"/>
            <a:ext cx="992424" cy="18396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465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2496289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465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auto">
          <a:xfrm>
            <a:off x="5439672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465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3728347" y="4215933"/>
            <a:ext cx="1858979" cy="92948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n-ea"/>
              </a:rPr>
              <a:t>布置作业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2400">
                <a:solidFill>
                  <a:schemeClr val="bg1"/>
                </a:solidFill>
                <a:latin typeface="+mn-ea"/>
              </a:rPr>
              <a:t>（２分钟）</a:t>
            </a:r>
            <a:endParaRPr lang="zh-CN" alt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AutoShape 22"/>
          <p:cNvSpPr>
            <a:spLocks noChangeArrowheads="1"/>
          </p:cNvSpPr>
          <p:nvPr/>
        </p:nvSpPr>
        <p:spPr bwMode="auto">
          <a:xfrm>
            <a:off x="10319489" y="3260623"/>
            <a:ext cx="183961" cy="955309"/>
          </a:xfrm>
          <a:prstGeom prst="downArrow">
            <a:avLst>
              <a:gd name="adj1" fmla="val 50000"/>
              <a:gd name="adj2" fmla="val 129825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vert="eaVert" wrap="none" anchor="ctr"/>
          <a:lstStyle/>
          <a:p>
            <a:endParaRPr lang="zh-CN" altLang="en-US" sz="1465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8392733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465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62124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教学过程</a:t>
            </a:r>
            <a:endParaRPr lang="zh-CN" altLang="en-US" sz="29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48439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导入新课</a:t>
            </a:r>
            <a:endParaRPr lang="zh-CN" altLang="en-US" sz="29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6687" y="1496944"/>
            <a:ext cx="5811839" cy="3448051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45362" y="3173344"/>
            <a:ext cx="2970213" cy="177165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0825" y="3173344"/>
            <a:ext cx="2970212" cy="177165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32699" y="5137017"/>
            <a:ext cx="10196644" cy="1077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为了激发学生探究的好奇心和学习的兴趣，引起注意，让学生在轻松的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气氛中进入到本课的学习</a:t>
            </a:r>
            <a:endParaRPr lang="zh-CN" altLang="en-US" sz="21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6097912" y="2187941"/>
            <a:ext cx="2312984" cy="666751"/>
            <a:chOff x="75334" y="990778"/>
            <a:chExt cx="2787972" cy="667045"/>
          </a:xfrm>
        </p:grpSpPr>
        <p:sp>
          <p:nvSpPr>
            <p:cNvPr id="8" name="文本框 30"/>
            <p:cNvSpPr txBox="1">
              <a:spLocks noChangeArrowheads="1"/>
            </p:cNvSpPr>
            <p:nvPr/>
          </p:nvSpPr>
          <p:spPr bwMode="auto">
            <a:xfrm>
              <a:off x="75334" y="1101804"/>
              <a:ext cx="2787972" cy="461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创设情境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98098" y="990778"/>
              <a:ext cx="1905446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98098" y="1657823"/>
              <a:ext cx="2605698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516071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出示目标</a:t>
            </a:r>
            <a:endParaRPr lang="zh-CN" altLang="en-US" sz="29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96135" y="1719262"/>
            <a:ext cx="1704975" cy="2330449"/>
            <a:chOff x="1047101" y="1289446"/>
            <a:chExt cx="1278731" cy="1747837"/>
          </a:xfrm>
        </p:grpSpPr>
        <p:cxnSp>
          <p:nvCxnSpPr>
            <p:cNvPr id="13" name="直接箭头连接符 7"/>
            <p:cNvCxnSpPr>
              <a:cxnSpLocks noChangeShapeType="1"/>
            </p:cNvCxnSpPr>
            <p:nvPr/>
          </p:nvCxnSpPr>
          <p:spPr bwMode="auto">
            <a:xfrm>
              <a:off x="1686467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环形箭头 14"/>
            <p:cNvSpPr/>
            <p:nvPr/>
          </p:nvSpPr>
          <p:spPr>
            <a:xfrm flipH="1">
              <a:off x="1047101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16" name="TextBox 31"/>
          <p:cNvSpPr txBox="1"/>
          <p:nvPr/>
        </p:nvSpPr>
        <p:spPr>
          <a:xfrm>
            <a:off x="1286597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169354" y="1719262"/>
            <a:ext cx="1704975" cy="2330449"/>
            <a:chOff x="3127015" y="1289446"/>
            <a:chExt cx="1278731" cy="1747837"/>
          </a:xfrm>
        </p:grpSpPr>
        <p:cxnSp>
          <p:nvCxnSpPr>
            <p:cNvPr id="11" name="直接箭头连接符 5"/>
            <p:cNvCxnSpPr>
              <a:cxnSpLocks noChangeShapeType="1"/>
            </p:cNvCxnSpPr>
            <p:nvPr/>
          </p:nvCxnSpPr>
          <p:spPr bwMode="auto">
            <a:xfrm>
              <a:off x="3765190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环形箭头 16"/>
            <p:cNvSpPr/>
            <p:nvPr/>
          </p:nvSpPr>
          <p:spPr>
            <a:xfrm flipH="1">
              <a:off x="3127015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accent1"/>
              </a:solidFill>
              <a:miter lim="800000"/>
            </a:ln>
            <a:effectLst/>
          </p:spPr>
          <p:txBody>
            <a:bodyPr wrap="none" lIns="91440" tIns="45720" rIns="91440" bIns="45720" anchor="ctr"/>
            <a:lstStyle/>
            <a:p>
              <a:pPr algn="ctr"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18" name="TextBox 31"/>
          <p:cNvSpPr txBox="1"/>
          <p:nvPr/>
        </p:nvSpPr>
        <p:spPr>
          <a:xfrm>
            <a:off x="4059817" y="4063999"/>
            <a:ext cx="1878012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573118" y="1719262"/>
            <a:ext cx="1703388" cy="2330449"/>
            <a:chOff x="4929838" y="1289446"/>
            <a:chExt cx="1277541" cy="1747837"/>
          </a:xfrm>
        </p:grpSpPr>
        <p:cxnSp>
          <p:nvCxnSpPr>
            <p:cNvPr id="14" name="直接箭头连接符 8"/>
            <p:cNvCxnSpPr>
              <a:cxnSpLocks noChangeShapeType="1"/>
            </p:cNvCxnSpPr>
            <p:nvPr/>
          </p:nvCxnSpPr>
          <p:spPr bwMode="auto">
            <a:xfrm>
              <a:off x="5568013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环形箭头 18"/>
            <p:cNvSpPr/>
            <p:nvPr/>
          </p:nvSpPr>
          <p:spPr>
            <a:xfrm flipH="1">
              <a:off x="4929838" y="1289446"/>
              <a:ext cx="127754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20" name="TextBox 31"/>
          <p:cNvSpPr txBox="1"/>
          <p:nvPr/>
        </p:nvSpPr>
        <p:spPr>
          <a:xfrm>
            <a:off x="6461992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169258" y="1719262"/>
            <a:ext cx="1704975" cy="2330449"/>
            <a:chOff x="6876943" y="1289446"/>
            <a:chExt cx="1278731" cy="1747837"/>
          </a:xfrm>
        </p:grpSpPr>
        <p:cxnSp>
          <p:nvCxnSpPr>
            <p:cNvPr id="12" name="直接箭头连接符 6"/>
            <p:cNvCxnSpPr>
              <a:cxnSpLocks noChangeShapeType="1"/>
            </p:cNvCxnSpPr>
            <p:nvPr/>
          </p:nvCxnSpPr>
          <p:spPr bwMode="auto">
            <a:xfrm>
              <a:off x="7516308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环形箭头 20"/>
            <p:cNvSpPr/>
            <p:nvPr/>
          </p:nvSpPr>
          <p:spPr>
            <a:xfrm flipH="1">
              <a:off x="6876943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22" name="TextBox 31"/>
          <p:cNvSpPr txBox="1"/>
          <p:nvPr/>
        </p:nvSpPr>
        <p:spPr>
          <a:xfrm>
            <a:off x="9059719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5282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自主学习</a:t>
            </a:r>
            <a:endParaRPr lang="zh-CN" altLang="en-US" sz="29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5348817" y="2300818"/>
            <a:ext cx="1532467" cy="1532466"/>
            <a:chOff x="4010892" y="1724892"/>
            <a:chExt cx="1149926" cy="1149926"/>
          </a:xfrm>
        </p:grpSpPr>
        <p:sp>
          <p:nvSpPr>
            <p:cNvPr id="7" name="椭圆 6"/>
            <p:cNvSpPr/>
            <p:nvPr/>
          </p:nvSpPr>
          <p:spPr>
            <a:xfrm>
              <a:off x="4010892" y="1724892"/>
              <a:ext cx="1149926" cy="11499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10954" y="1886898"/>
              <a:ext cx="949801" cy="8083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+mn-ea"/>
                </a:rPr>
                <a:t>自主学习</a:t>
              </a:r>
              <a:endParaRPr lang="zh-CN" altLang="en-US" sz="3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702733" y="1966384"/>
            <a:ext cx="4303184" cy="2190750"/>
            <a:chOff x="526473" y="1475511"/>
            <a:chExt cx="3228110" cy="1641763"/>
          </a:xfrm>
        </p:grpSpPr>
        <p:sp>
          <p:nvSpPr>
            <p:cNvPr id="10" name="右箭头 9"/>
            <p:cNvSpPr/>
            <p:nvPr/>
          </p:nvSpPr>
          <p:spPr>
            <a:xfrm>
              <a:off x="588400" y="1475511"/>
              <a:ext cx="3166183" cy="1641763"/>
            </a:xfrm>
            <a:prstGeom prst="rightArrow">
              <a:avLst/>
            </a:prstGeom>
            <a:noFill/>
            <a:ln w="9525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6473" y="1943453"/>
              <a:ext cx="2735875" cy="7152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使传授知识和培养能力融为一体</a:t>
              </a:r>
              <a:endPara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扩展练习学生能力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7222067" y="1957917"/>
            <a:ext cx="4305300" cy="2188634"/>
            <a:chOff x="5417127" y="1468582"/>
            <a:chExt cx="3228111" cy="1641763"/>
          </a:xfrm>
        </p:grpSpPr>
        <p:sp>
          <p:nvSpPr>
            <p:cNvPr id="13" name="右箭头 12"/>
            <p:cNvSpPr/>
            <p:nvPr/>
          </p:nvSpPr>
          <p:spPr>
            <a:xfrm flipH="1">
              <a:off x="5417127" y="1468582"/>
              <a:ext cx="3166216" cy="1641763"/>
            </a:xfrm>
            <a:prstGeom prst="rightArrow">
              <a:avLst/>
            </a:prstGeom>
            <a:noFill/>
            <a:ln w="9525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77394" y="2011602"/>
              <a:ext cx="2867844" cy="5865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本着专业基础课为专业课服务的原则，贯穿“够用、必需”的思想</a:t>
              </a:r>
              <a:endPara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883834" y="5435600"/>
            <a:ext cx="8424333" cy="5027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效果测试：学生抢答和个别提问相结合</a:t>
            </a:r>
            <a:endParaRPr lang="zh-CN" altLang="en-US" sz="266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6071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  <a:endParaRPr lang="zh-CN" altLang="en-US" sz="29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773767" y="2614083"/>
            <a:ext cx="2512487" cy="2523068"/>
            <a:chOff x="1385455" y="2299854"/>
            <a:chExt cx="1745674" cy="1752600"/>
          </a:xfrm>
        </p:grpSpPr>
        <p:sp>
          <p:nvSpPr>
            <p:cNvPr id="4" name="弧形 3"/>
            <p:cNvSpPr/>
            <p:nvPr/>
          </p:nvSpPr>
          <p:spPr>
            <a:xfrm rot="16200000">
              <a:off x="1385669" y="2299642"/>
              <a:ext cx="1745247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弧形 4"/>
            <p:cNvSpPr/>
            <p:nvPr/>
          </p:nvSpPr>
          <p:spPr>
            <a:xfrm rot="16200000" flipH="1" flipV="1">
              <a:off x="1385667" y="2306994"/>
              <a:ext cx="1745248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18733" y="3503855"/>
            <a:ext cx="2650067" cy="6667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7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  <a:endParaRPr lang="zh-CN" altLang="en-US" sz="37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3875618" y="2402417"/>
            <a:ext cx="772583" cy="480483"/>
            <a:chOff x="2847109" y="2029691"/>
            <a:chExt cx="569919" cy="297873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2847109" y="2029691"/>
              <a:ext cx="249828" cy="297873"/>
            </a:xfrm>
            <a:prstGeom prst="line">
              <a:avLst/>
            </a:prstGeom>
            <a:ln w="12700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092252" y="2029691"/>
              <a:ext cx="324776" cy="0"/>
            </a:xfrm>
            <a:prstGeom prst="line">
              <a:avLst/>
            </a:prstGeom>
            <a:ln w="12700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4648200" y="2209801"/>
            <a:ext cx="2381251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合作的基本方式</a:t>
            </a:r>
            <a:endParaRPr lang="zh-CN" altLang="en-US" sz="21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139517" y="2180167"/>
            <a:ext cx="0" cy="3649133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7084484" y="2355851"/>
            <a:ext cx="110067" cy="11006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49585" y="2205568"/>
            <a:ext cx="23812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合作探究方式一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084484" y="3079751"/>
            <a:ext cx="110067" cy="11006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49584" y="2929467"/>
            <a:ext cx="2844800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合作探究方式二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084484" y="3803651"/>
            <a:ext cx="110067" cy="11006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49584" y="3653368"/>
            <a:ext cx="27347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合作探究方式三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084484" y="4527551"/>
            <a:ext cx="110067" cy="11006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49585" y="4377268"/>
            <a:ext cx="23812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合作探究方式四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084484" y="5251451"/>
            <a:ext cx="110067" cy="11006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49585" y="5101167"/>
            <a:ext cx="4102100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合作探究方式五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9756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达标测试</a:t>
            </a:r>
            <a:endParaRPr lang="zh-CN" altLang="en-US" sz="29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6656" y="2093976"/>
            <a:ext cx="5093208" cy="2843784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79464" y="2093976"/>
            <a:ext cx="5093208" cy="284378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Text Placeholder 4"/>
          <p:cNvSpPr txBox="1"/>
          <p:nvPr/>
        </p:nvSpPr>
        <p:spPr>
          <a:xfrm>
            <a:off x="594360" y="1207010"/>
            <a:ext cx="10954512" cy="676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在这个环节中，就本出现的知识进行测评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9" name="TextBox 15"/>
          <p:cNvSpPr txBox="1"/>
          <p:nvPr/>
        </p:nvSpPr>
        <p:spPr>
          <a:xfrm>
            <a:off x="6461760" y="5462986"/>
            <a:ext cx="4995672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概括精炼，不用多余的文字修饰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0" name="TextBox 16"/>
          <p:cNvSpPr txBox="1"/>
          <p:nvPr/>
        </p:nvSpPr>
        <p:spPr>
          <a:xfrm>
            <a:off x="8072459" y="5047490"/>
            <a:ext cx="1774276" cy="36843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华文黑体" pitchFamily="2" charset="-122"/>
              </a:rPr>
              <a:t>点击添加标题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华文黑体" pitchFamily="2" charset="-122"/>
            </a:endParaRPr>
          </a:p>
        </p:txBody>
      </p:sp>
      <p:sp>
        <p:nvSpPr>
          <p:cNvPr id="41" name="TextBox 15"/>
          <p:cNvSpPr txBox="1"/>
          <p:nvPr/>
        </p:nvSpPr>
        <p:spPr>
          <a:xfrm>
            <a:off x="697315" y="5462986"/>
            <a:ext cx="4995672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概括精炼，不用多余的文字修饰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2" name="TextBox 16"/>
          <p:cNvSpPr txBox="1"/>
          <p:nvPr/>
        </p:nvSpPr>
        <p:spPr>
          <a:xfrm>
            <a:off x="2308014" y="5047490"/>
            <a:ext cx="1774276" cy="36843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华文黑体" pitchFamily="2" charset="-122"/>
              </a:rPr>
              <a:t>点击添加标题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华文黑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9756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课题总结</a:t>
            </a:r>
            <a:endParaRPr lang="zh-CN" altLang="en-US" sz="29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30814" y="3326660"/>
            <a:ext cx="848261" cy="848219"/>
            <a:chOff x="848110" y="2494995"/>
            <a:chExt cx="636196" cy="636164"/>
          </a:xfrm>
          <a:solidFill>
            <a:schemeClr val="accent1"/>
          </a:solidFill>
        </p:grpSpPr>
        <p:sp>
          <p:nvSpPr>
            <p:cNvPr id="4" name="Rectangle 22"/>
            <p:cNvSpPr/>
            <p:nvPr/>
          </p:nvSpPr>
          <p:spPr>
            <a:xfrm>
              <a:off x="848110" y="249499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5" name="Freeform 23"/>
            <p:cNvSpPr>
              <a:spLocks noEditPoints="1"/>
            </p:cNvSpPr>
            <p:nvPr/>
          </p:nvSpPr>
          <p:spPr bwMode="auto">
            <a:xfrm>
              <a:off x="968176" y="2655623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30814" y="1897900"/>
            <a:ext cx="848261" cy="848219"/>
            <a:chOff x="848110" y="1423425"/>
            <a:chExt cx="636196" cy="636164"/>
          </a:xfrm>
          <a:solidFill>
            <a:schemeClr val="accent1"/>
          </a:solidFill>
        </p:grpSpPr>
        <p:sp>
          <p:nvSpPr>
            <p:cNvPr id="7" name="Rectangle 13"/>
            <p:cNvSpPr/>
            <p:nvPr/>
          </p:nvSpPr>
          <p:spPr>
            <a:xfrm>
              <a:off x="848110" y="142342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8" name="Freeform 100"/>
            <p:cNvSpPr/>
            <p:nvPr/>
          </p:nvSpPr>
          <p:spPr bwMode="auto">
            <a:xfrm>
              <a:off x="990986" y="1566301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n>
                  <a:solidFill>
                    <a:schemeClr val="accent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82999" y="4850671"/>
            <a:ext cx="848261" cy="848219"/>
            <a:chOff x="4937249" y="3638003"/>
            <a:chExt cx="636196" cy="636164"/>
          </a:xfrm>
          <a:solidFill>
            <a:schemeClr val="accent1"/>
          </a:solidFill>
        </p:grpSpPr>
        <p:sp>
          <p:nvSpPr>
            <p:cNvPr id="10" name="Rectangle 27"/>
            <p:cNvSpPr/>
            <p:nvPr/>
          </p:nvSpPr>
          <p:spPr>
            <a:xfrm>
              <a:off x="4937249" y="3638003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11" name="Freeform 107"/>
            <p:cNvSpPr>
              <a:spLocks noEditPoints="1"/>
            </p:cNvSpPr>
            <p:nvPr/>
          </p:nvSpPr>
          <p:spPr bwMode="auto">
            <a:xfrm>
              <a:off x="5080125" y="3780879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30814" y="4850671"/>
            <a:ext cx="848261" cy="848219"/>
            <a:chOff x="848110" y="3638003"/>
            <a:chExt cx="636196" cy="636164"/>
          </a:xfrm>
          <a:solidFill>
            <a:schemeClr val="accent1"/>
          </a:solidFill>
        </p:grpSpPr>
        <p:sp>
          <p:nvSpPr>
            <p:cNvPr id="13" name="Rectangle 26"/>
            <p:cNvSpPr/>
            <p:nvPr/>
          </p:nvSpPr>
          <p:spPr>
            <a:xfrm>
              <a:off x="848110" y="3638003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grpSp>
          <p:nvGrpSpPr>
            <p:cNvPr id="14" name="Group 67"/>
            <p:cNvGrpSpPr/>
            <p:nvPr/>
          </p:nvGrpSpPr>
          <p:grpSpPr>
            <a:xfrm>
              <a:off x="919548" y="3852317"/>
              <a:ext cx="503238" cy="177800"/>
              <a:chOff x="1441430" y="4357700"/>
              <a:chExt cx="503238" cy="177800"/>
            </a:xfrm>
            <a:grpFill/>
          </p:grpSpPr>
          <p:sp>
            <p:nvSpPr>
              <p:cNvPr id="15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16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  <p:sp>
            <p:nvSpPr>
              <p:cNvPr id="17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charset="0"/>
                  <a:cs typeface="Lao UI" panose="020B0502040204020203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582999" y="3326660"/>
            <a:ext cx="848261" cy="848219"/>
            <a:chOff x="4937249" y="2494995"/>
            <a:chExt cx="636196" cy="636164"/>
          </a:xfrm>
          <a:solidFill>
            <a:schemeClr val="accent1"/>
          </a:solidFill>
        </p:grpSpPr>
        <p:sp>
          <p:nvSpPr>
            <p:cNvPr id="19" name="Rectangle 23"/>
            <p:cNvSpPr/>
            <p:nvPr/>
          </p:nvSpPr>
          <p:spPr>
            <a:xfrm>
              <a:off x="4937249" y="249499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20" name="Freeform 63"/>
            <p:cNvSpPr>
              <a:spLocks noEditPoints="1"/>
            </p:cNvSpPr>
            <p:nvPr/>
          </p:nvSpPr>
          <p:spPr bwMode="auto">
            <a:xfrm>
              <a:off x="5115758" y="2684685"/>
              <a:ext cx="302600" cy="259373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82999" y="1897900"/>
            <a:ext cx="848261" cy="848219"/>
            <a:chOff x="4937249" y="1423425"/>
            <a:chExt cx="636196" cy="636164"/>
          </a:xfrm>
          <a:solidFill>
            <a:schemeClr val="accent1"/>
          </a:solidFill>
        </p:grpSpPr>
        <p:sp>
          <p:nvSpPr>
            <p:cNvPr id="22" name="Rectangle 16"/>
            <p:cNvSpPr/>
            <p:nvPr/>
          </p:nvSpPr>
          <p:spPr>
            <a:xfrm>
              <a:off x="4937249" y="142342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cs typeface="Lao UI" panose="020B0502040204020203" charset="0"/>
              </a:endParaRPr>
            </a:p>
          </p:txBody>
        </p:sp>
        <p:sp>
          <p:nvSpPr>
            <p:cNvPr id="23" name="Freeform 108"/>
            <p:cNvSpPr>
              <a:spLocks noChangeAspect="1" noEditPoints="1"/>
            </p:cNvSpPr>
            <p:nvPr/>
          </p:nvSpPr>
          <p:spPr bwMode="auto">
            <a:xfrm>
              <a:off x="5110014" y="1561319"/>
              <a:ext cx="288000" cy="38273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096243" y="1905472"/>
            <a:ext cx="3707495" cy="965363"/>
            <a:chOff x="1572182" y="1429104"/>
            <a:chExt cx="2780621" cy="724022"/>
          </a:xfrm>
        </p:grpSpPr>
        <p:sp>
          <p:nvSpPr>
            <p:cNvPr id="25" name="文本框 24"/>
            <p:cNvSpPr txBox="1"/>
            <p:nvPr/>
          </p:nvSpPr>
          <p:spPr>
            <a:xfrm>
              <a:off x="1572182" y="1429104"/>
              <a:ext cx="1798216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示例一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Rectangle 37"/>
            <p:cNvSpPr/>
            <p:nvPr/>
          </p:nvSpPr>
          <p:spPr>
            <a:xfrm>
              <a:off x="1572182" y="1668378"/>
              <a:ext cx="2780621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itchFamily="34" charset="0"/>
                <a:cs typeface="Lao UI" panose="020B0502040204020203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096243" y="3315679"/>
            <a:ext cx="3707495" cy="983032"/>
            <a:chOff x="1572182" y="1415852"/>
            <a:chExt cx="2780621" cy="737274"/>
          </a:xfrm>
        </p:grpSpPr>
        <p:sp>
          <p:nvSpPr>
            <p:cNvPr id="28" name="文本框 27"/>
            <p:cNvSpPr txBox="1"/>
            <p:nvPr/>
          </p:nvSpPr>
          <p:spPr>
            <a:xfrm>
              <a:off x="1572182" y="1415852"/>
              <a:ext cx="1798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示例二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Rectangle 37"/>
            <p:cNvSpPr/>
            <p:nvPr/>
          </p:nvSpPr>
          <p:spPr>
            <a:xfrm>
              <a:off x="1572182" y="1668378"/>
              <a:ext cx="2780621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itchFamily="34" charset="0"/>
                <a:cs typeface="Lao UI" panose="020B0502040204020203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096243" y="4850671"/>
            <a:ext cx="3707495" cy="983032"/>
            <a:chOff x="1572182" y="1415852"/>
            <a:chExt cx="2780621" cy="737274"/>
          </a:xfrm>
        </p:grpSpPr>
        <p:sp>
          <p:nvSpPr>
            <p:cNvPr id="31" name="文本框 30"/>
            <p:cNvSpPr txBox="1"/>
            <p:nvPr/>
          </p:nvSpPr>
          <p:spPr>
            <a:xfrm>
              <a:off x="1572182" y="1415852"/>
              <a:ext cx="1798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示例三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Rectangle 37"/>
            <p:cNvSpPr/>
            <p:nvPr/>
          </p:nvSpPr>
          <p:spPr>
            <a:xfrm>
              <a:off x="1572182" y="1668378"/>
              <a:ext cx="2780621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itchFamily="34" charset="0"/>
                <a:cs typeface="Lao UI" panose="020B0502040204020203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21762" y="1975531"/>
            <a:ext cx="3707495" cy="965363"/>
            <a:chOff x="1572182" y="1415852"/>
            <a:chExt cx="2780621" cy="724022"/>
          </a:xfrm>
        </p:grpSpPr>
        <p:sp>
          <p:nvSpPr>
            <p:cNvPr id="34" name="文本框 33"/>
            <p:cNvSpPr txBox="1"/>
            <p:nvPr/>
          </p:nvSpPr>
          <p:spPr>
            <a:xfrm>
              <a:off x="1572182" y="1415852"/>
              <a:ext cx="1798216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示例四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Rectangle 37"/>
            <p:cNvSpPr/>
            <p:nvPr/>
          </p:nvSpPr>
          <p:spPr>
            <a:xfrm>
              <a:off x="1572182" y="1655126"/>
              <a:ext cx="2780621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itchFamily="34" charset="0"/>
                <a:cs typeface="Lao UI" panose="020B0502040204020203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621762" y="3403407"/>
            <a:ext cx="3707495" cy="983032"/>
            <a:chOff x="1572182" y="1415852"/>
            <a:chExt cx="2780621" cy="737274"/>
          </a:xfrm>
        </p:grpSpPr>
        <p:sp>
          <p:nvSpPr>
            <p:cNvPr id="37" name="文本框 36"/>
            <p:cNvSpPr txBox="1"/>
            <p:nvPr/>
          </p:nvSpPr>
          <p:spPr>
            <a:xfrm>
              <a:off x="1572182" y="1415852"/>
              <a:ext cx="1798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示例五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572182" y="1668378"/>
              <a:ext cx="2780621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itchFamily="34" charset="0"/>
                <a:cs typeface="Lao UI" panose="020B0502040204020203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621762" y="4938399"/>
            <a:ext cx="3707495" cy="983032"/>
            <a:chOff x="1572182" y="1415852"/>
            <a:chExt cx="2780621" cy="737274"/>
          </a:xfrm>
        </p:grpSpPr>
        <p:sp>
          <p:nvSpPr>
            <p:cNvPr id="40" name="文本框 39"/>
            <p:cNvSpPr txBox="1"/>
            <p:nvPr/>
          </p:nvSpPr>
          <p:spPr>
            <a:xfrm>
              <a:off x="1572182" y="1415852"/>
              <a:ext cx="1798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示例六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" name="Rectangle 37"/>
            <p:cNvSpPr/>
            <p:nvPr/>
          </p:nvSpPr>
          <p:spPr>
            <a:xfrm>
              <a:off x="1572182" y="1668378"/>
              <a:ext cx="2780621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itchFamily="34" charset="0"/>
                <a:cs typeface="Lao UI" panose="020B0502040204020203" charset="0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375942" y="1953355"/>
            <a:ext cx="3687149" cy="1249216"/>
            <a:chOff x="219753" y="1976522"/>
            <a:chExt cx="2765362" cy="936912"/>
          </a:xfrm>
        </p:grpSpPr>
        <p:sp>
          <p:nvSpPr>
            <p:cNvPr id="69" name="文本框 38"/>
            <p:cNvSpPr txBox="1"/>
            <p:nvPr/>
          </p:nvSpPr>
          <p:spPr>
            <a:xfrm>
              <a:off x="219753" y="2474853"/>
              <a:ext cx="2741158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200" dirty="0">
                  <a:solidFill>
                    <a:schemeClr val="accent1"/>
                  </a:solidFill>
                  <a:cs typeface="Mongolian Baiti" panose="03000500000000000000" pitchFamily="66" charset="0"/>
                </a:rPr>
                <a:t>Lessons Process</a:t>
              </a:r>
              <a:endParaRPr lang="zh-CN" altLang="en-US" sz="3200" dirty="0">
                <a:solidFill>
                  <a:schemeClr val="accent1"/>
                </a:solidFill>
                <a:cs typeface="Mongolian Baiti" panose="03000500000000000000" pitchFamily="66" charset="0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833014" y="1976522"/>
              <a:ext cx="2152101" cy="56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265" dirty="0">
                  <a:solidFill>
                    <a:schemeClr val="accent1"/>
                  </a:solidFill>
                  <a:latin typeface="+mn-ea"/>
                </a:rPr>
                <a:t>说课过程</a:t>
              </a:r>
              <a:endParaRPr lang="zh-CN" altLang="en-US" sz="4265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5403289" y="2137086"/>
            <a:ext cx="186752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chemeClr val="accent1"/>
                </a:solidFill>
                <a:latin typeface="+mn-ea"/>
              </a:rPr>
              <a:t>教学背景</a:t>
            </a:r>
            <a:endParaRPr lang="zh-CN" altLang="en-US" sz="2665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800087" y="2048350"/>
            <a:ext cx="593630" cy="666787"/>
            <a:chOff x="3537864" y="2047768"/>
            <a:chExt cx="445223" cy="500090"/>
          </a:xfrm>
        </p:grpSpPr>
        <p:sp>
          <p:nvSpPr>
            <p:cNvPr id="73" name="文本框 16"/>
            <p:cNvSpPr txBox="1"/>
            <p:nvPr/>
          </p:nvSpPr>
          <p:spPr>
            <a:xfrm>
              <a:off x="3537864" y="2047768"/>
              <a:ext cx="352500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35" dirty="0">
                  <a:solidFill>
                    <a:schemeClr val="accent1"/>
                  </a:solidFill>
                  <a:latin typeface="+mn-ea"/>
                </a:rPr>
                <a:t>1</a:t>
              </a:r>
              <a:endParaRPr lang="zh-CN" altLang="en-US" sz="3735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8852201" y="2170122"/>
            <a:ext cx="189040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chemeClr val="accent1"/>
                </a:solidFill>
                <a:latin typeface="+mn-ea"/>
              </a:rPr>
              <a:t>教学过程</a:t>
            </a:r>
            <a:endParaRPr lang="zh-CN" altLang="en-US" sz="2665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208491" y="2061974"/>
            <a:ext cx="635410" cy="666787"/>
            <a:chOff x="6094168" y="2057986"/>
            <a:chExt cx="476558" cy="500090"/>
          </a:xfrm>
        </p:grpSpPr>
        <p:sp>
          <p:nvSpPr>
            <p:cNvPr id="77" name="文本框 20"/>
            <p:cNvSpPr txBox="1"/>
            <p:nvPr/>
          </p:nvSpPr>
          <p:spPr>
            <a:xfrm>
              <a:off x="6094168" y="2057986"/>
              <a:ext cx="352500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35" dirty="0">
                  <a:solidFill>
                    <a:schemeClr val="accent1"/>
                  </a:solidFill>
                  <a:latin typeface="+mn-ea"/>
                </a:rPr>
                <a:t>4</a:t>
              </a:r>
              <a:endParaRPr lang="zh-CN" altLang="en-US" sz="3735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5403289" y="3225055"/>
            <a:ext cx="186752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chemeClr val="accent1"/>
                </a:solidFill>
                <a:latin typeface="+mn-ea"/>
              </a:rPr>
              <a:t>教学分析</a:t>
            </a:r>
            <a:endParaRPr lang="zh-CN" altLang="en-US" sz="2665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4800087" y="3136321"/>
            <a:ext cx="593630" cy="666787"/>
            <a:chOff x="3537864" y="2627150"/>
            <a:chExt cx="445223" cy="500090"/>
          </a:xfrm>
        </p:grpSpPr>
        <p:sp>
          <p:nvSpPr>
            <p:cNvPr id="81" name="文本框 23"/>
            <p:cNvSpPr txBox="1"/>
            <p:nvPr/>
          </p:nvSpPr>
          <p:spPr>
            <a:xfrm>
              <a:off x="3537864" y="2627150"/>
              <a:ext cx="352500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35" dirty="0">
                  <a:solidFill>
                    <a:schemeClr val="accent1"/>
                  </a:solidFill>
                  <a:latin typeface="+mn-ea"/>
                </a:rPr>
                <a:t>2</a:t>
              </a:r>
              <a:endParaRPr lang="zh-CN" altLang="en-US" sz="3735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8852201" y="3258091"/>
            <a:ext cx="189040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chemeClr val="accent1"/>
                </a:solidFill>
                <a:latin typeface="+mn-ea"/>
              </a:rPr>
              <a:t>板书设计</a:t>
            </a:r>
            <a:endParaRPr lang="zh-CN" altLang="en-US" sz="2665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8208491" y="3149945"/>
            <a:ext cx="635409" cy="666787"/>
            <a:chOff x="6094169" y="2637368"/>
            <a:chExt cx="476557" cy="500090"/>
          </a:xfrm>
        </p:grpSpPr>
        <p:sp>
          <p:nvSpPr>
            <p:cNvPr id="85" name="文本框 26"/>
            <p:cNvSpPr txBox="1"/>
            <p:nvPr/>
          </p:nvSpPr>
          <p:spPr>
            <a:xfrm>
              <a:off x="6094169" y="2637368"/>
              <a:ext cx="352500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35" dirty="0">
                  <a:solidFill>
                    <a:schemeClr val="accent1"/>
                  </a:solidFill>
                  <a:latin typeface="+mn-ea"/>
                </a:rPr>
                <a:t>5</a:t>
              </a:r>
              <a:endParaRPr lang="zh-CN" altLang="en-US" sz="3735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4454217" y="2161828"/>
            <a:ext cx="0" cy="2736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24"/>
          <p:cNvSpPr txBox="1"/>
          <p:nvPr/>
        </p:nvSpPr>
        <p:spPr>
          <a:xfrm>
            <a:off x="5403289" y="4237913"/>
            <a:ext cx="186752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chemeClr val="accent1"/>
                </a:solidFill>
                <a:latin typeface="+mn-ea"/>
              </a:rPr>
              <a:t>学法分析</a:t>
            </a:r>
            <a:endParaRPr lang="zh-CN" altLang="en-US" sz="2665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800087" y="4149178"/>
            <a:ext cx="593630" cy="666787"/>
            <a:chOff x="3537864" y="2627150"/>
            <a:chExt cx="445223" cy="500090"/>
          </a:xfrm>
        </p:grpSpPr>
        <p:sp>
          <p:nvSpPr>
            <p:cNvPr id="44" name="文本框 23"/>
            <p:cNvSpPr txBox="1"/>
            <p:nvPr/>
          </p:nvSpPr>
          <p:spPr>
            <a:xfrm>
              <a:off x="3537864" y="2627150"/>
              <a:ext cx="352500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35" dirty="0">
                  <a:solidFill>
                    <a:schemeClr val="accent1"/>
                  </a:solidFill>
                  <a:latin typeface="+mn-ea"/>
                </a:rPr>
                <a:t>3</a:t>
              </a:r>
              <a:endParaRPr lang="zh-CN" altLang="en-US" sz="3735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27"/>
          <p:cNvSpPr txBox="1"/>
          <p:nvPr/>
        </p:nvSpPr>
        <p:spPr>
          <a:xfrm>
            <a:off x="8852201" y="4270949"/>
            <a:ext cx="189040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chemeClr val="accent1"/>
                </a:solidFill>
                <a:latin typeface="+mn-ea"/>
              </a:rPr>
              <a:t>教学效果</a:t>
            </a:r>
            <a:endParaRPr lang="zh-CN" altLang="en-US" sz="2665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208491" y="4162802"/>
            <a:ext cx="635410" cy="666787"/>
            <a:chOff x="6094168" y="2637368"/>
            <a:chExt cx="476558" cy="500090"/>
          </a:xfrm>
        </p:grpSpPr>
        <p:sp>
          <p:nvSpPr>
            <p:cNvPr id="48" name="文本框 26"/>
            <p:cNvSpPr txBox="1"/>
            <p:nvPr/>
          </p:nvSpPr>
          <p:spPr>
            <a:xfrm>
              <a:off x="6094168" y="2637368"/>
              <a:ext cx="352500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35" dirty="0">
                  <a:solidFill>
                    <a:schemeClr val="accent1"/>
                  </a:solidFill>
                  <a:latin typeface="+mn-ea"/>
                </a:rPr>
                <a:t>6</a:t>
              </a:r>
              <a:endParaRPr lang="zh-CN" altLang="en-US" sz="3735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200" y="0"/>
            <a:ext cx="2844800" cy="185717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0" y="4897828"/>
            <a:ext cx="3093761" cy="20197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2124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布置作业</a:t>
            </a:r>
            <a:endParaRPr lang="zh-CN" altLang="en-US" sz="29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77242" y="2006919"/>
            <a:ext cx="2230783" cy="1867967"/>
            <a:chOff x="1032931" y="1505189"/>
            <a:chExt cx="1673087" cy="1400975"/>
          </a:xfrm>
        </p:grpSpPr>
        <p:sp>
          <p:nvSpPr>
            <p:cNvPr id="3" name="MH_Other_1"/>
            <p:cNvSpPr/>
            <p:nvPr>
              <p:custDataLst>
                <p:tags r:id="rId1"/>
              </p:custDataLst>
            </p:nvPr>
          </p:nvSpPr>
          <p:spPr bwMode="auto">
            <a:xfrm>
              <a:off x="1032931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" name="MH_Other_2"/>
            <p:cNvSpPr/>
            <p:nvPr>
              <p:custDataLst>
                <p:tags r:id="rId2"/>
              </p:custDataLst>
            </p:nvPr>
          </p:nvSpPr>
          <p:spPr bwMode="auto">
            <a:xfrm>
              <a:off x="1067955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173724" y="2139669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5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17547" y="2418231"/>
            <a:ext cx="2230784" cy="1867967"/>
            <a:chOff x="3613160" y="1813673"/>
            <a:chExt cx="1673088" cy="1400975"/>
          </a:xfrm>
        </p:grpSpPr>
        <p:sp>
          <p:nvSpPr>
            <p:cNvPr id="6" name="MH_Other_3"/>
            <p:cNvSpPr/>
            <p:nvPr>
              <p:custDataLst>
                <p:tags r:id="rId4"/>
              </p:custDataLst>
            </p:nvPr>
          </p:nvSpPr>
          <p:spPr bwMode="auto">
            <a:xfrm>
              <a:off x="3613160" y="1813673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algn="ctr"/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MH_Other_4"/>
            <p:cNvSpPr/>
            <p:nvPr>
              <p:custDataLst>
                <p:tags r:id="rId5"/>
              </p:custDataLst>
            </p:nvPr>
          </p:nvSpPr>
          <p:spPr bwMode="auto">
            <a:xfrm>
              <a:off x="3648185" y="1992836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786651" y="245758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5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39379" y="2006919"/>
            <a:ext cx="2230783" cy="1867967"/>
            <a:chOff x="6179534" y="1505189"/>
            <a:chExt cx="1673087" cy="1400975"/>
          </a:xfrm>
        </p:grpSpPr>
        <p:sp>
          <p:nvSpPr>
            <p:cNvPr id="8" name="MH_Other_5"/>
            <p:cNvSpPr/>
            <p:nvPr>
              <p:custDataLst>
                <p:tags r:id="rId7"/>
              </p:custDataLst>
            </p:nvPr>
          </p:nvSpPr>
          <p:spPr bwMode="auto">
            <a:xfrm>
              <a:off x="6179534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MH_Other_6"/>
            <p:cNvSpPr/>
            <p:nvPr>
              <p:custDataLst>
                <p:tags r:id="rId8"/>
              </p:custDataLst>
            </p:nvPr>
          </p:nvSpPr>
          <p:spPr bwMode="auto">
            <a:xfrm>
              <a:off x="6214558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6353024" y="213091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5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43529" y="5315529"/>
            <a:ext cx="107049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整理预习笔记，熟练记忆操作步骤，复习巩固所需知识，为展示课作准备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0" y="0"/>
            <a:ext cx="3744000" cy="24442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0"/>
            <a:ext cx="3744000" cy="24442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5983" y="2048235"/>
            <a:ext cx="5140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板书设计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088000" y="3456664"/>
            <a:ext cx="2016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95321" y="3620863"/>
            <a:ext cx="68013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6071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板书设计</a:t>
            </a:r>
            <a:endParaRPr lang="zh-CN" altLang="en-US" sz="29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3" name="Picture 25" descr="图片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5"/>
          <a:stretch>
            <a:fillRect/>
          </a:stretch>
        </p:blipFill>
        <p:spPr bwMode="auto">
          <a:xfrm>
            <a:off x="1457089" y="1305049"/>
            <a:ext cx="9247856" cy="544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0" y="0"/>
            <a:ext cx="3744000" cy="24442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0"/>
            <a:ext cx="3744000" cy="24442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5983" y="2048235"/>
            <a:ext cx="5140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教学效果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088000" y="3456664"/>
            <a:ext cx="2016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95321" y="3620863"/>
            <a:ext cx="68013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 bwMode="auto">
          <a:xfrm>
            <a:off x="1405467" y="1919818"/>
            <a:ext cx="9450917" cy="639233"/>
          </a:xfrm>
          <a:prstGeom prst="rect">
            <a:avLst/>
          </a:prstGeom>
          <a:solidFill>
            <a:schemeClr val="accent1"/>
          </a:solidFill>
        </p:spPr>
        <p:txBody>
          <a:bodyPr lIns="182896" tIns="182896" rIns="182896" bIns="182896" anchor="ctr"/>
          <a:lstStyle/>
          <a:p>
            <a:pPr algn="ctr">
              <a:defRPr/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必须用符合学生认知特点的教学方法，才能提高教学效果。 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369485" y="2575570"/>
            <a:ext cx="2643716" cy="3607212"/>
            <a:chOff x="1026467" y="1932104"/>
            <a:chExt cx="1983139" cy="2704945"/>
          </a:xfrm>
        </p:grpSpPr>
        <p:sp>
          <p:nvSpPr>
            <p:cNvPr id="4" name="Rectangle 4"/>
            <p:cNvSpPr/>
            <p:nvPr/>
          </p:nvSpPr>
          <p:spPr bwMode="auto">
            <a:xfrm>
              <a:off x="1026467" y="2324458"/>
              <a:ext cx="1983139" cy="231259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解决问题为目的</a:t>
              </a:r>
              <a:endParaRPr 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5" name="Up Arrow 7"/>
            <p:cNvSpPr/>
            <p:nvPr/>
          </p:nvSpPr>
          <p:spPr bwMode="auto">
            <a:xfrm>
              <a:off x="1699686" y="1932104"/>
              <a:ext cx="636700" cy="382521"/>
            </a:xfrm>
            <a:prstGeom prst="upArrow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91448" tIns="91448" rIns="91448" bIns="91448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Semibold" pitchFamily="34" charset="0"/>
              </a:endParaRPr>
            </a:p>
          </p:txBody>
        </p:sp>
        <p:sp>
          <p:nvSpPr>
            <p:cNvPr id="6" name="TextBox 10"/>
            <p:cNvSpPr txBox="1"/>
            <p:nvPr/>
          </p:nvSpPr>
          <p:spPr>
            <a:xfrm>
              <a:off x="1026467" y="2756184"/>
              <a:ext cx="1983139" cy="1283641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itchFamily="34" charset="0"/>
                <a:cs typeface="Lao UI" panose="020B0502040204020203" charset="0"/>
              </a:endParaRPr>
            </a:p>
            <a:p>
              <a:pPr algn="ctr">
                <a:lnSpc>
                  <a:spcPct val="90000"/>
                </a:lnSpc>
                <a:spcBef>
                  <a:spcPts val="1200"/>
                </a:spcBef>
                <a:defRPr/>
              </a:pPr>
              <a:endParaRPr 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4756152" y="2575570"/>
            <a:ext cx="2645833" cy="3607212"/>
            <a:chOff x="3567555" y="1932099"/>
            <a:chExt cx="1983139" cy="2704949"/>
          </a:xfrm>
        </p:grpSpPr>
        <p:sp>
          <p:nvSpPr>
            <p:cNvPr id="8" name="Rectangle 5"/>
            <p:cNvSpPr/>
            <p:nvPr/>
          </p:nvSpPr>
          <p:spPr bwMode="auto">
            <a:xfrm>
              <a:off x="3567555" y="2324454"/>
              <a:ext cx="1983139" cy="2312594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独立思考为前提</a:t>
              </a:r>
              <a:endParaRPr 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9" name="Up Arrow 8"/>
            <p:cNvSpPr/>
            <p:nvPr/>
          </p:nvSpPr>
          <p:spPr bwMode="auto">
            <a:xfrm>
              <a:off x="4240236" y="1932099"/>
              <a:ext cx="637778" cy="382522"/>
            </a:xfrm>
            <a:prstGeom prst="upArrow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91448" tIns="91448" rIns="91448" bIns="91448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Semibold" pitchFamily="34" charset="0"/>
              </a:endParaRPr>
            </a:p>
          </p:txBody>
        </p:sp>
        <p:sp>
          <p:nvSpPr>
            <p:cNvPr id="10" name="TextBox 11"/>
            <p:cNvSpPr txBox="1"/>
            <p:nvPr/>
          </p:nvSpPr>
          <p:spPr>
            <a:xfrm>
              <a:off x="3567555" y="2756180"/>
              <a:ext cx="1983139" cy="1015875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itchFamily="34" charset="0"/>
                <a:cs typeface="Lao UI" panose="020B0502040204020203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8123767" y="2575570"/>
            <a:ext cx="2832100" cy="3607212"/>
            <a:chOff x="6778276" y="1898480"/>
            <a:chExt cx="1983139" cy="2704948"/>
          </a:xfrm>
        </p:grpSpPr>
        <p:sp>
          <p:nvSpPr>
            <p:cNvPr id="12" name="Rectangle 13"/>
            <p:cNvSpPr/>
            <p:nvPr/>
          </p:nvSpPr>
          <p:spPr bwMode="auto">
            <a:xfrm>
              <a:off x="6821259" y="2290835"/>
              <a:ext cx="1920888" cy="2312593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小组合作为基础</a:t>
              </a:r>
              <a:endParaRPr 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3" name="Up Arrow 14"/>
            <p:cNvSpPr/>
            <p:nvPr/>
          </p:nvSpPr>
          <p:spPr bwMode="auto">
            <a:xfrm>
              <a:off x="7451180" y="1898480"/>
              <a:ext cx="637332" cy="382522"/>
            </a:xfrm>
            <a:prstGeom prst="upArrow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91448" tIns="91448" rIns="91448" bIns="91448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6778276" y="2662246"/>
              <a:ext cx="1983139" cy="1185171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的内容打在这里</a:t>
              </a:r>
              <a:endParaRPr lang="en-US" altLang="zh-CN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charset="0"/>
                <a:ea typeface="Open Sans Light" pitchFamily="34" charset="0"/>
                <a:cs typeface="Lao UI" panose="020B0502040204020203" charset="0"/>
              </a:endParaRPr>
            </a:p>
            <a:p>
              <a:pPr algn="ctr">
                <a:defRPr/>
              </a:pPr>
              <a:endPara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429756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教学效果</a:t>
            </a:r>
            <a:endParaRPr lang="zh-CN" altLang="en-US" sz="29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097" y="-712382"/>
            <a:ext cx="6748940" cy="67489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663313" y="1466989"/>
            <a:ext cx="7940635" cy="39716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此高斋寥阒，岁晏山深，景翳翳以斜度，风悄悄而乱吟。坐穷檐而后无朋，进一觞以孤斟。步前除以彳亍，荷藜杖于墙阴。蔚有寒梅，谁其封植？未绿叶而先葩，发青枝于宿枿，擢秀敷荣，冰玉一色。胡杂遝乎众草，又芜没于丛棘，匪王孙之见知，羌洁白其何极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?</a:t>
            </a:r>
            <a:endParaRPr lang="zh-CN" altLang="en-US" sz="2800" dirty="0">
              <a:solidFill>
                <a:schemeClr val="tx1">
                  <a:lumMod val="95000"/>
                  <a:lumOff val="5000"/>
                  <a:alpha val="10000"/>
                </a:schemeClr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225"/>
            <a:ext cx="6033455" cy="6033455"/>
          </a:xfrm>
          <a:prstGeom prst="rect">
            <a:avLst/>
          </a:prstGeom>
        </p:spPr>
      </p:pic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7700534" y="2946431"/>
            <a:ext cx="576000" cy="706427"/>
            <a:chOff x="2529436" y="1479583"/>
            <a:chExt cx="539218" cy="66131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565285" y="1497448"/>
              <a:ext cx="479305" cy="3745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国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529436" y="1766339"/>
              <a:ext cx="539218" cy="3745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风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" y="5520489"/>
            <a:ext cx="4343402" cy="1559488"/>
          </a:xfrm>
          <a:prstGeom prst="rect">
            <a:avLst/>
          </a:prstGeom>
        </p:spPr>
      </p:pic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216194" y="3211414"/>
            <a:ext cx="218829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C0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CHARM CHINA</a:t>
            </a:r>
            <a:endParaRPr lang="zh-CN" altLang="en-US" sz="2800" dirty="0">
              <a:solidFill>
                <a:srgbClr val="C00000"/>
              </a:solidFill>
              <a:latin typeface="MS Mincho" panose="02020609040205080304" pitchFamily="49" charset="-128"/>
              <a:ea typeface="MS Mincho" panose="02020609040205080304" pitchFamily="49" charset="-128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86966" y="1639301"/>
            <a:ext cx="1610183" cy="221599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8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感</a:t>
            </a:r>
            <a:endParaRPr lang="zh-CN" altLang="en-US" sz="13800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36797" y="2182189"/>
            <a:ext cx="1496834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谢</a:t>
            </a:r>
            <a:endParaRPr lang="zh-CN" altLang="en-US" sz="9600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52047" y="1738779"/>
            <a:ext cx="1496834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聆</a:t>
            </a:r>
            <a:endParaRPr lang="zh-CN" altLang="en-US" sz="9600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25702" y="1968088"/>
            <a:ext cx="1496834" cy="16119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听</a:t>
            </a:r>
            <a:endParaRPr lang="zh-CN" altLang="en-US" sz="9600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6" name="Freeform 5"/>
          <p:cNvSpPr/>
          <p:nvPr/>
        </p:nvSpPr>
        <p:spPr bwMode="auto">
          <a:xfrm flipH="1">
            <a:off x="5883436" y="172355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27" name="Group 4"/>
          <p:cNvGrpSpPr>
            <a:grpSpLocks noChangeAspect="1"/>
          </p:cNvGrpSpPr>
          <p:nvPr/>
        </p:nvGrpSpPr>
        <p:grpSpPr bwMode="auto">
          <a:xfrm flipH="1">
            <a:off x="4314006" y="1924726"/>
            <a:ext cx="922682" cy="321045"/>
            <a:chOff x="3092" y="656"/>
            <a:chExt cx="1802" cy="627"/>
          </a:xfrm>
          <a:solidFill>
            <a:srgbClr val="C00000"/>
          </a:solidFill>
        </p:grpSpPr>
        <p:sp>
          <p:nvSpPr>
            <p:cNvPr id="28" name="Freeform 5"/>
            <p:cNvSpPr/>
            <p:nvPr/>
          </p:nvSpPr>
          <p:spPr bwMode="auto">
            <a:xfrm>
              <a:off x="3802" y="9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3404" y="656"/>
              <a:ext cx="1490" cy="525"/>
            </a:xfrm>
            <a:custGeom>
              <a:avLst/>
              <a:gdLst>
                <a:gd name="T0" fmla="*/ 241 w 382"/>
                <a:gd name="T1" fmla="*/ 91 h 133"/>
                <a:gd name="T2" fmla="*/ 193 w 382"/>
                <a:gd name="T3" fmla="*/ 50 h 133"/>
                <a:gd name="T4" fmla="*/ 215 w 382"/>
                <a:gd name="T5" fmla="*/ 70 h 133"/>
                <a:gd name="T6" fmla="*/ 229 w 382"/>
                <a:gd name="T7" fmla="*/ 42 h 133"/>
                <a:gd name="T8" fmla="*/ 219 w 382"/>
                <a:gd name="T9" fmla="*/ 23 h 133"/>
                <a:gd name="T10" fmla="*/ 172 w 382"/>
                <a:gd name="T11" fmla="*/ 18 h 133"/>
                <a:gd name="T12" fmla="*/ 130 w 382"/>
                <a:gd name="T13" fmla="*/ 32 h 133"/>
                <a:gd name="T14" fmla="*/ 143 w 382"/>
                <a:gd name="T15" fmla="*/ 22 h 133"/>
                <a:gd name="T16" fmla="*/ 103 w 382"/>
                <a:gd name="T17" fmla="*/ 18 h 133"/>
                <a:gd name="T18" fmla="*/ 72 w 382"/>
                <a:gd name="T19" fmla="*/ 18 h 133"/>
                <a:gd name="T20" fmla="*/ 46 w 382"/>
                <a:gd name="T21" fmla="*/ 35 h 133"/>
                <a:gd name="T22" fmla="*/ 15 w 382"/>
                <a:gd name="T23" fmla="*/ 68 h 133"/>
                <a:gd name="T24" fmla="*/ 14 w 382"/>
                <a:gd name="T25" fmla="*/ 108 h 133"/>
                <a:gd name="T26" fmla="*/ 57 w 382"/>
                <a:gd name="T27" fmla="*/ 121 h 133"/>
                <a:gd name="T28" fmla="*/ 140 w 382"/>
                <a:gd name="T29" fmla="*/ 123 h 133"/>
                <a:gd name="T30" fmla="*/ 168 w 382"/>
                <a:gd name="T31" fmla="*/ 119 h 133"/>
                <a:gd name="T32" fmla="*/ 75 w 382"/>
                <a:gd name="T33" fmla="*/ 122 h 133"/>
                <a:gd name="T34" fmla="*/ 51 w 382"/>
                <a:gd name="T35" fmla="*/ 117 h 133"/>
                <a:gd name="T36" fmla="*/ 23 w 382"/>
                <a:gd name="T37" fmla="*/ 124 h 133"/>
                <a:gd name="T38" fmla="*/ 4 w 382"/>
                <a:gd name="T39" fmla="*/ 96 h 133"/>
                <a:gd name="T40" fmla="*/ 19 w 382"/>
                <a:gd name="T41" fmla="*/ 59 h 133"/>
                <a:gd name="T42" fmla="*/ 35 w 382"/>
                <a:gd name="T43" fmla="*/ 36 h 133"/>
                <a:gd name="T44" fmla="*/ 69 w 382"/>
                <a:gd name="T45" fmla="*/ 18 h 133"/>
                <a:gd name="T46" fmla="*/ 95 w 382"/>
                <a:gd name="T47" fmla="*/ 19 h 133"/>
                <a:gd name="T48" fmla="*/ 141 w 382"/>
                <a:gd name="T49" fmla="*/ 16 h 133"/>
                <a:gd name="T50" fmla="*/ 119 w 382"/>
                <a:gd name="T51" fmla="*/ 24 h 133"/>
                <a:gd name="T52" fmla="*/ 158 w 382"/>
                <a:gd name="T53" fmla="*/ 15 h 133"/>
                <a:gd name="T54" fmla="*/ 166 w 382"/>
                <a:gd name="T55" fmla="*/ 36 h 133"/>
                <a:gd name="T56" fmla="*/ 158 w 382"/>
                <a:gd name="T57" fmla="*/ 48 h 133"/>
                <a:gd name="T58" fmla="*/ 158 w 382"/>
                <a:gd name="T59" fmla="*/ 67 h 133"/>
                <a:gd name="T60" fmla="*/ 142 w 382"/>
                <a:gd name="T61" fmla="*/ 77 h 133"/>
                <a:gd name="T62" fmla="*/ 123 w 382"/>
                <a:gd name="T63" fmla="*/ 37 h 133"/>
                <a:gd name="T64" fmla="*/ 123 w 382"/>
                <a:gd name="T65" fmla="*/ 61 h 133"/>
                <a:gd name="T66" fmla="*/ 102 w 382"/>
                <a:gd name="T67" fmla="*/ 72 h 133"/>
                <a:gd name="T68" fmla="*/ 79 w 382"/>
                <a:gd name="T69" fmla="*/ 69 h 133"/>
                <a:gd name="T70" fmla="*/ 49 w 382"/>
                <a:gd name="T71" fmla="*/ 90 h 133"/>
                <a:gd name="T72" fmla="*/ 128 w 382"/>
                <a:gd name="T73" fmla="*/ 117 h 133"/>
                <a:gd name="T74" fmla="*/ 127 w 382"/>
                <a:gd name="T75" fmla="*/ 114 h 133"/>
                <a:gd name="T76" fmla="*/ 50 w 382"/>
                <a:gd name="T77" fmla="*/ 67 h 133"/>
                <a:gd name="T78" fmla="*/ 74 w 382"/>
                <a:gd name="T79" fmla="*/ 70 h 133"/>
                <a:gd name="T80" fmla="*/ 102 w 382"/>
                <a:gd name="T81" fmla="*/ 74 h 133"/>
                <a:gd name="T82" fmla="*/ 125 w 382"/>
                <a:gd name="T83" fmla="*/ 59 h 133"/>
                <a:gd name="T84" fmla="*/ 123 w 382"/>
                <a:gd name="T85" fmla="*/ 40 h 133"/>
                <a:gd name="T86" fmla="*/ 159 w 382"/>
                <a:gd name="T87" fmla="*/ 77 h 133"/>
                <a:gd name="T88" fmla="*/ 200 w 382"/>
                <a:gd name="T89" fmla="*/ 103 h 133"/>
                <a:gd name="T90" fmla="*/ 230 w 382"/>
                <a:gd name="T91" fmla="*/ 104 h 133"/>
                <a:gd name="T92" fmla="*/ 259 w 382"/>
                <a:gd name="T93" fmla="*/ 106 h 133"/>
                <a:gd name="T94" fmla="*/ 382 w 382"/>
                <a:gd name="T95" fmla="*/ 97 h 133"/>
                <a:gd name="T96" fmla="*/ 315 w 382"/>
                <a:gd name="T97" fmla="*/ 97 h 133"/>
                <a:gd name="T98" fmla="*/ 244 w 382"/>
                <a:gd name="T99" fmla="*/ 113 h 133"/>
                <a:gd name="T100" fmla="*/ 219 w 382"/>
                <a:gd name="T101" fmla="*/ 109 h 133"/>
                <a:gd name="T102" fmla="*/ 189 w 382"/>
                <a:gd name="T103" fmla="*/ 92 h 133"/>
                <a:gd name="T104" fmla="*/ 161 w 382"/>
                <a:gd name="T105" fmla="*/ 66 h 133"/>
                <a:gd name="T106" fmla="*/ 156 w 382"/>
                <a:gd name="T107" fmla="*/ 41 h 133"/>
                <a:gd name="T108" fmla="*/ 174 w 382"/>
                <a:gd name="T109" fmla="*/ 31 h 133"/>
                <a:gd name="T110" fmla="*/ 211 w 382"/>
                <a:gd name="T111" fmla="*/ 26 h 133"/>
                <a:gd name="T112" fmla="*/ 220 w 382"/>
                <a:gd name="T113" fmla="*/ 43 h 133"/>
                <a:gd name="T114" fmla="*/ 226 w 382"/>
                <a:gd name="T115" fmla="*/ 64 h 133"/>
                <a:gd name="T116" fmla="*/ 194 w 382"/>
                <a:gd name="T117" fmla="*/ 58 h 133"/>
                <a:gd name="T118" fmla="*/ 200 w 382"/>
                <a:gd name="T119" fmla="*/ 86 h 133"/>
                <a:gd name="T120" fmla="*/ 359 w 382"/>
                <a:gd name="T121" fmla="*/ 9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2" h="133">
                  <a:moveTo>
                    <a:pt x="331" y="89"/>
                  </a:moveTo>
                  <a:cubicBezTo>
                    <a:pt x="322" y="89"/>
                    <a:pt x="313" y="89"/>
                    <a:pt x="304" y="90"/>
                  </a:cubicBezTo>
                  <a:cubicBezTo>
                    <a:pt x="300" y="90"/>
                    <a:pt x="296" y="90"/>
                    <a:pt x="292" y="90"/>
                  </a:cubicBezTo>
                  <a:cubicBezTo>
                    <a:pt x="281" y="91"/>
                    <a:pt x="270" y="92"/>
                    <a:pt x="259" y="92"/>
                  </a:cubicBezTo>
                  <a:cubicBezTo>
                    <a:pt x="253" y="92"/>
                    <a:pt x="247" y="91"/>
                    <a:pt x="241" y="91"/>
                  </a:cubicBezTo>
                  <a:cubicBezTo>
                    <a:pt x="224" y="89"/>
                    <a:pt x="212" y="87"/>
                    <a:pt x="201" y="83"/>
                  </a:cubicBezTo>
                  <a:cubicBezTo>
                    <a:pt x="191" y="79"/>
                    <a:pt x="179" y="74"/>
                    <a:pt x="177" y="64"/>
                  </a:cubicBezTo>
                  <a:cubicBezTo>
                    <a:pt x="176" y="59"/>
                    <a:pt x="178" y="53"/>
                    <a:pt x="183" y="50"/>
                  </a:cubicBezTo>
                  <a:cubicBezTo>
                    <a:pt x="185" y="49"/>
                    <a:pt x="189" y="47"/>
                    <a:pt x="191" y="48"/>
                  </a:cubicBezTo>
                  <a:cubicBezTo>
                    <a:pt x="192" y="48"/>
                    <a:pt x="193" y="49"/>
                    <a:pt x="193" y="50"/>
                  </a:cubicBezTo>
                  <a:cubicBezTo>
                    <a:pt x="194" y="52"/>
                    <a:pt x="193" y="55"/>
                    <a:pt x="192" y="57"/>
                  </a:cubicBezTo>
                  <a:cubicBezTo>
                    <a:pt x="191" y="59"/>
                    <a:pt x="191" y="61"/>
                    <a:pt x="191" y="62"/>
                  </a:cubicBezTo>
                  <a:cubicBezTo>
                    <a:pt x="190" y="67"/>
                    <a:pt x="192" y="71"/>
                    <a:pt x="195" y="74"/>
                  </a:cubicBezTo>
                  <a:cubicBezTo>
                    <a:pt x="198" y="77"/>
                    <a:pt x="202" y="78"/>
                    <a:pt x="207" y="77"/>
                  </a:cubicBezTo>
                  <a:cubicBezTo>
                    <a:pt x="211" y="76"/>
                    <a:pt x="215" y="73"/>
                    <a:pt x="215" y="70"/>
                  </a:cubicBezTo>
                  <a:cubicBezTo>
                    <a:pt x="216" y="65"/>
                    <a:pt x="220" y="65"/>
                    <a:pt x="226" y="66"/>
                  </a:cubicBezTo>
                  <a:cubicBezTo>
                    <a:pt x="230" y="67"/>
                    <a:pt x="235" y="67"/>
                    <a:pt x="238" y="65"/>
                  </a:cubicBezTo>
                  <a:cubicBezTo>
                    <a:pt x="242" y="61"/>
                    <a:pt x="244" y="56"/>
                    <a:pt x="243" y="52"/>
                  </a:cubicBezTo>
                  <a:cubicBezTo>
                    <a:pt x="242" y="47"/>
                    <a:pt x="238" y="44"/>
                    <a:pt x="234" y="43"/>
                  </a:cubicBezTo>
                  <a:cubicBezTo>
                    <a:pt x="233" y="42"/>
                    <a:pt x="231" y="42"/>
                    <a:pt x="229" y="42"/>
                  </a:cubicBezTo>
                  <a:cubicBezTo>
                    <a:pt x="227" y="42"/>
                    <a:pt x="223" y="43"/>
                    <a:pt x="222" y="42"/>
                  </a:cubicBezTo>
                  <a:cubicBezTo>
                    <a:pt x="221" y="41"/>
                    <a:pt x="222" y="39"/>
                    <a:pt x="223" y="37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5" y="31"/>
                    <a:pt x="225" y="29"/>
                    <a:pt x="224" y="27"/>
                  </a:cubicBezTo>
                  <a:cubicBezTo>
                    <a:pt x="223" y="25"/>
                    <a:pt x="222" y="24"/>
                    <a:pt x="219" y="23"/>
                  </a:cubicBezTo>
                  <a:cubicBezTo>
                    <a:pt x="216" y="22"/>
                    <a:pt x="213" y="23"/>
                    <a:pt x="211" y="24"/>
                  </a:cubicBezTo>
                  <a:cubicBezTo>
                    <a:pt x="207" y="24"/>
                    <a:pt x="204" y="25"/>
                    <a:pt x="201" y="22"/>
                  </a:cubicBezTo>
                  <a:cubicBezTo>
                    <a:pt x="200" y="21"/>
                    <a:pt x="199" y="20"/>
                    <a:pt x="198" y="19"/>
                  </a:cubicBezTo>
                  <a:cubicBezTo>
                    <a:pt x="196" y="15"/>
                    <a:pt x="193" y="12"/>
                    <a:pt x="188" y="11"/>
                  </a:cubicBezTo>
                  <a:cubicBezTo>
                    <a:pt x="181" y="11"/>
                    <a:pt x="176" y="14"/>
                    <a:pt x="172" y="18"/>
                  </a:cubicBezTo>
                  <a:cubicBezTo>
                    <a:pt x="168" y="14"/>
                    <a:pt x="162" y="12"/>
                    <a:pt x="158" y="12"/>
                  </a:cubicBezTo>
                  <a:cubicBezTo>
                    <a:pt x="155" y="13"/>
                    <a:pt x="152" y="14"/>
                    <a:pt x="150" y="16"/>
                  </a:cubicBezTo>
                  <a:cubicBezTo>
                    <a:pt x="148" y="19"/>
                    <a:pt x="147" y="21"/>
                    <a:pt x="146" y="24"/>
                  </a:cubicBezTo>
                  <a:cubicBezTo>
                    <a:pt x="145" y="26"/>
                    <a:pt x="144" y="29"/>
                    <a:pt x="142" y="31"/>
                  </a:cubicBezTo>
                  <a:cubicBezTo>
                    <a:pt x="140" y="33"/>
                    <a:pt x="136" y="34"/>
                    <a:pt x="130" y="32"/>
                  </a:cubicBezTo>
                  <a:cubicBezTo>
                    <a:pt x="127" y="31"/>
                    <a:pt x="121" y="28"/>
                    <a:pt x="121" y="24"/>
                  </a:cubicBezTo>
                  <a:cubicBezTo>
                    <a:pt x="121" y="22"/>
                    <a:pt x="123" y="20"/>
                    <a:pt x="124" y="20"/>
                  </a:cubicBezTo>
                  <a:cubicBezTo>
                    <a:pt x="125" y="20"/>
                    <a:pt x="125" y="20"/>
                    <a:pt x="125" y="21"/>
                  </a:cubicBezTo>
                  <a:cubicBezTo>
                    <a:pt x="126" y="23"/>
                    <a:pt x="128" y="28"/>
                    <a:pt x="134" y="29"/>
                  </a:cubicBezTo>
                  <a:cubicBezTo>
                    <a:pt x="138" y="30"/>
                    <a:pt x="142" y="27"/>
                    <a:pt x="143" y="22"/>
                  </a:cubicBezTo>
                  <a:cubicBezTo>
                    <a:pt x="143" y="20"/>
                    <a:pt x="144" y="17"/>
                    <a:pt x="143" y="15"/>
                  </a:cubicBezTo>
                  <a:cubicBezTo>
                    <a:pt x="141" y="8"/>
                    <a:pt x="132" y="0"/>
                    <a:pt x="125" y="0"/>
                  </a:cubicBezTo>
                  <a:cubicBezTo>
                    <a:pt x="119" y="0"/>
                    <a:pt x="113" y="1"/>
                    <a:pt x="110" y="7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3"/>
                    <a:pt x="106" y="17"/>
                    <a:pt x="103" y="18"/>
                  </a:cubicBezTo>
                  <a:cubicBezTo>
                    <a:pt x="101" y="18"/>
                    <a:pt x="99" y="17"/>
                    <a:pt x="96" y="16"/>
                  </a:cubicBezTo>
                  <a:cubicBezTo>
                    <a:pt x="93" y="15"/>
                    <a:pt x="90" y="14"/>
                    <a:pt x="87" y="15"/>
                  </a:cubicBezTo>
                  <a:cubicBezTo>
                    <a:pt x="85" y="15"/>
                    <a:pt x="83" y="17"/>
                    <a:pt x="81" y="18"/>
                  </a:cubicBezTo>
                  <a:cubicBezTo>
                    <a:pt x="79" y="20"/>
                    <a:pt x="76" y="22"/>
                    <a:pt x="74" y="21"/>
                  </a:cubicBezTo>
                  <a:cubicBezTo>
                    <a:pt x="73" y="21"/>
                    <a:pt x="72" y="19"/>
                    <a:pt x="72" y="18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11"/>
                    <a:pt x="61" y="7"/>
                    <a:pt x="54" y="9"/>
                  </a:cubicBezTo>
                  <a:cubicBezTo>
                    <a:pt x="50" y="11"/>
                    <a:pt x="48" y="15"/>
                    <a:pt x="47" y="22"/>
                  </a:cubicBezTo>
                  <a:cubicBezTo>
                    <a:pt x="47" y="23"/>
                    <a:pt x="48" y="24"/>
                    <a:pt x="48" y="26"/>
                  </a:cubicBezTo>
                  <a:cubicBezTo>
                    <a:pt x="48" y="29"/>
                    <a:pt x="49" y="33"/>
                    <a:pt x="46" y="35"/>
                  </a:cubicBezTo>
                  <a:cubicBezTo>
                    <a:pt x="44" y="37"/>
                    <a:pt x="40" y="35"/>
                    <a:pt x="36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5" y="29"/>
                    <a:pt x="19" y="31"/>
                    <a:pt x="15" y="36"/>
                  </a:cubicBezTo>
                  <a:cubicBezTo>
                    <a:pt x="12" y="42"/>
                    <a:pt x="12" y="52"/>
                    <a:pt x="17" y="57"/>
                  </a:cubicBezTo>
                  <a:cubicBezTo>
                    <a:pt x="14" y="60"/>
                    <a:pt x="14" y="63"/>
                    <a:pt x="15" y="68"/>
                  </a:cubicBezTo>
                  <a:cubicBezTo>
                    <a:pt x="15" y="70"/>
                    <a:pt x="15" y="72"/>
                    <a:pt x="14" y="74"/>
                  </a:cubicBezTo>
                  <a:cubicBezTo>
                    <a:pt x="13" y="75"/>
                    <a:pt x="12" y="76"/>
                    <a:pt x="10" y="77"/>
                  </a:cubicBezTo>
                  <a:cubicBezTo>
                    <a:pt x="9" y="77"/>
                    <a:pt x="7" y="78"/>
                    <a:pt x="6" y="79"/>
                  </a:cubicBezTo>
                  <a:cubicBezTo>
                    <a:pt x="1" y="83"/>
                    <a:pt x="0" y="91"/>
                    <a:pt x="2" y="97"/>
                  </a:cubicBezTo>
                  <a:cubicBezTo>
                    <a:pt x="4" y="102"/>
                    <a:pt x="8" y="106"/>
                    <a:pt x="14" y="108"/>
                  </a:cubicBezTo>
                  <a:cubicBezTo>
                    <a:pt x="15" y="108"/>
                    <a:pt x="17" y="109"/>
                    <a:pt x="19" y="109"/>
                  </a:cubicBezTo>
                  <a:cubicBezTo>
                    <a:pt x="17" y="115"/>
                    <a:pt x="18" y="121"/>
                    <a:pt x="20" y="125"/>
                  </a:cubicBezTo>
                  <a:cubicBezTo>
                    <a:pt x="24" y="131"/>
                    <a:pt x="31" y="133"/>
                    <a:pt x="38" y="132"/>
                  </a:cubicBezTo>
                  <a:cubicBezTo>
                    <a:pt x="45" y="131"/>
                    <a:pt x="52" y="126"/>
                    <a:pt x="54" y="119"/>
                  </a:cubicBezTo>
                  <a:cubicBezTo>
                    <a:pt x="55" y="119"/>
                    <a:pt x="56" y="120"/>
                    <a:pt x="57" y="121"/>
                  </a:cubicBezTo>
                  <a:cubicBezTo>
                    <a:pt x="61" y="123"/>
                    <a:pt x="65" y="126"/>
                    <a:pt x="72" y="125"/>
                  </a:cubicBezTo>
                  <a:cubicBezTo>
                    <a:pt x="75" y="125"/>
                    <a:pt x="75" y="125"/>
                    <a:pt x="75" y="125"/>
                  </a:cubicBezTo>
                  <a:cubicBezTo>
                    <a:pt x="79" y="124"/>
                    <a:pt x="82" y="124"/>
                    <a:pt x="86" y="125"/>
                  </a:cubicBezTo>
                  <a:cubicBezTo>
                    <a:pt x="102" y="131"/>
                    <a:pt x="118" y="128"/>
                    <a:pt x="133" y="125"/>
                  </a:cubicBezTo>
                  <a:cubicBezTo>
                    <a:pt x="140" y="123"/>
                    <a:pt x="140" y="123"/>
                    <a:pt x="140" y="123"/>
                  </a:cubicBezTo>
                  <a:cubicBezTo>
                    <a:pt x="146" y="122"/>
                    <a:pt x="152" y="121"/>
                    <a:pt x="158" y="120"/>
                  </a:cubicBezTo>
                  <a:cubicBezTo>
                    <a:pt x="160" y="120"/>
                    <a:pt x="162" y="120"/>
                    <a:pt x="163" y="120"/>
                  </a:cubicBezTo>
                  <a:cubicBezTo>
                    <a:pt x="166" y="120"/>
                    <a:pt x="169" y="120"/>
                    <a:pt x="172" y="119"/>
                  </a:cubicBezTo>
                  <a:cubicBezTo>
                    <a:pt x="173" y="119"/>
                    <a:pt x="175" y="120"/>
                    <a:pt x="174" y="119"/>
                  </a:cubicBezTo>
                  <a:cubicBezTo>
                    <a:pt x="173" y="119"/>
                    <a:pt x="168" y="119"/>
                    <a:pt x="168" y="119"/>
                  </a:cubicBezTo>
                  <a:cubicBezTo>
                    <a:pt x="159" y="118"/>
                    <a:pt x="150" y="119"/>
                    <a:pt x="142" y="121"/>
                  </a:cubicBezTo>
                  <a:cubicBezTo>
                    <a:pt x="139" y="121"/>
                    <a:pt x="137" y="122"/>
                    <a:pt x="134" y="122"/>
                  </a:cubicBezTo>
                  <a:cubicBezTo>
                    <a:pt x="122" y="124"/>
                    <a:pt x="110" y="127"/>
                    <a:pt x="97" y="125"/>
                  </a:cubicBezTo>
                  <a:cubicBezTo>
                    <a:pt x="94" y="125"/>
                    <a:pt x="90" y="124"/>
                    <a:pt x="87" y="123"/>
                  </a:cubicBezTo>
                  <a:cubicBezTo>
                    <a:pt x="83" y="121"/>
                    <a:pt x="79" y="122"/>
                    <a:pt x="75" y="122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66" y="123"/>
                    <a:pt x="63" y="121"/>
                    <a:pt x="59" y="118"/>
                  </a:cubicBezTo>
                  <a:cubicBezTo>
                    <a:pt x="57" y="117"/>
                    <a:pt x="55" y="116"/>
                    <a:pt x="54" y="115"/>
                  </a:cubicBezTo>
                  <a:cubicBezTo>
                    <a:pt x="53" y="115"/>
                    <a:pt x="52" y="115"/>
                    <a:pt x="52" y="115"/>
                  </a:cubicBezTo>
                  <a:cubicBezTo>
                    <a:pt x="51" y="115"/>
                    <a:pt x="51" y="117"/>
                    <a:pt x="51" y="117"/>
                  </a:cubicBezTo>
                  <a:cubicBezTo>
                    <a:pt x="51" y="118"/>
                    <a:pt x="51" y="119"/>
                    <a:pt x="51" y="119"/>
                  </a:cubicBezTo>
                  <a:cubicBezTo>
                    <a:pt x="50" y="121"/>
                    <a:pt x="50" y="122"/>
                    <a:pt x="49" y="123"/>
                  </a:cubicBezTo>
                  <a:cubicBezTo>
                    <a:pt x="47" y="125"/>
                    <a:pt x="45" y="127"/>
                    <a:pt x="42" y="128"/>
                  </a:cubicBezTo>
                  <a:cubicBezTo>
                    <a:pt x="41" y="129"/>
                    <a:pt x="39" y="129"/>
                    <a:pt x="38" y="129"/>
                  </a:cubicBezTo>
                  <a:cubicBezTo>
                    <a:pt x="31" y="131"/>
                    <a:pt x="26" y="129"/>
                    <a:pt x="23" y="124"/>
                  </a:cubicBezTo>
                  <a:cubicBezTo>
                    <a:pt x="21" y="121"/>
                    <a:pt x="20" y="117"/>
                    <a:pt x="21" y="114"/>
                  </a:cubicBezTo>
                  <a:cubicBezTo>
                    <a:pt x="21" y="112"/>
                    <a:pt x="22" y="110"/>
                    <a:pt x="22" y="108"/>
                  </a:cubicBezTo>
                  <a:cubicBezTo>
                    <a:pt x="22" y="107"/>
                    <a:pt x="21" y="106"/>
                    <a:pt x="19" y="106"/>
                  </a:cubicBezTo>
                  <a:cubicBezTo>
                    <a:pt x="18" y="106"/>
                    <a:pt x="16" y="106"/>
                    <a:pt x="15" y="105"/>
                  </a:cubicBezTo>
                  <a:cubicBezTo>
                    <a:pt x="10" y="104"/>
                    <a:pt x="6" y="100"/>
                    <a:pt x="4" y="96"/>
                  </a:cubicBezTo>
                  <a:cubicBezTo>
                    <a:pt x="3" y="91"/>
                    <a:pt x="4" y="84"/>
                    <a:pt x="8" y="81"/>
                  </a:cubicBezTo>
                  <a:cubicBezTo>
                    <a:pt x="9" y="80"/>
                    <a:pt x="10" y="80"/>
                    <a:pt x="11" y="79"/>
                  </a:cubicBezTo>
                  <a:cubicBezTo>
                    <a:pt x="13" y="78"/>
                    <a:pt x="15" y="77"/>
                    <a:pt x="16" y="76"/>
                  </a:cubicBezTo>
                  <a:cubicBezTo>
                    <a:pt x="18" y="73"/>
                    <a:pt x="18" y="70"/>
                    <a:pt x="17" y="67"/>
                  </a:cubicBezTo>
                  <a:cubicBezTo>
                    <a:pt x="17" y="65"/>
                    <a:pt x="17" y="61"/>
                    <a:pt x="19" y="59"/>
                  </a:cubicBezTo>
                  <a:cubicBezTo>
                    <a:pt x="22" y="57"/>
                    <a:pt x="17" y="54"/>
                    <a:pt x="16" y="52"/>
                  </a:cubicBezTo>
                  <a:cubicBezTo>
                    <a:pt x="15" y="49"/>
                    <a:pt x="15" y="46"/>
                    <a:pt x="16" y="43"/>
                  </a:cubicBezTo>
                  <a:cubicBezTo>
                    <a:pt x="16" y="41"/>
                    <a:pt x="17" y="39"/>
                    <a:pt x="18" y="38"/>
                  </a:cubicBezTo>
                  <a:cubicBezTo>
                    <a:pt x="21" y="33"/>
                    <a:pt x="26" y="32"/>
                    <a:pt x="33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9" y="37"/>
                    <a:pt x="44" y="40"/>
                    <a:pt x="48" y="37"/>
                  </a:cubicBezTo>
                  <a:cubicBezTo>
                    <a:pt x="51" y="34"/>
                    <a:pt x="51" y="29"/>
                    <a:pt x="50" y="25"/>
                  </a:cubicBezTo>
                  <a:cubicBezTo>
                    <a:pt x="50" y="24"/>
                    <a:pt x="50" y="23"/>
                    <a:pt x="50" y="22"/>
                  </a:cubicBezTo>
                  <a:cubicBezTo>
                    <a:pt x="50" y="18"/>
                    <a:pt x="51" y="13"/>
                    <a:pt x="55" y="12"/>
                  </a:cubicBezTo>
                  <a:cubicBezTo>
                    <a:pt x="60" y="10"/>
                    <a:pt x="66" y="14"/>
                    <a:pt x="69" y="18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21"/>
                    <a:pt x="71" y="23"/>
                    <a:pt x="73" y="23"/>
                  </a:cubicBezTo>
                  <a:cubicBezTo>
                    <a:pt x="76" y="25"/>
                    <a:pt x="80" y="22"/>
                    <a:pt x="83" y="20"/>
                  </a:cubicBezTo>
                  <a:cubicBezTo>
                    <a:pt x="85" y="19"/>
                    <a:pt x="86" y="18"/>
                    <a:pt x="88" y="17"/>
                  </a:cubicBezTo>
                  <a:cubicBezTo>
                    <a:pt x="90" y="17"/>
                    <a:pt x="92" y="18"/>
                    <a:pt x="95" y="19"/>
                  </a:cubicBezTo>
                  <a:cubicBezTo>
                    <a:pt x="98" y="20"/>
                    <a:pt x="101" y="21"/>
                    <a:pt x="104" y="20"/>
                  </a:cubicBezTo>
                  <a:cubicBezTo>
                    <a:pt x="108" y="19"/>
                    <a:pt x="110" y="14"/>
                    <a:pt x="111" y="11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5" y="4"/>
                    <a:pt x="118" y="2"/>
                    <a:pt x="125" y="2"/>
                  </a:cubicBezTo>
                  <a:cubicBezTo>
                    <a:pt x="131" y="2"/>
                    <a:pt x="139" y="10"/>
                    <a:pt x="141" y="16"/>
                  </a:cubicBezTo>
                  <a:cubicBezTo>
                    <a:pt x="141" y="18"/>
                    <a:pt x="141" y="20"/>
                    <a:pt x="141" y="21"/>
                  </a:cubicBezTo>
                  <a:cubicBezTo>
                    <a:pt x="140" y="24"/>
                    <a:pt x="137" y="27"/>
                    <a:pt x="134" y="27"/>
                  </a:cubicBezTo>
                  <a:cubicBezTo>
                    <a:pt x="131" y="26"/>
                    <a:pt x="129" y="24"/>
                    <a:pt x="128" y="20"/>
                  </a:cubicBezTo>
                  <a:cubicBezTo>
                    <a:pt x="127" y="17"/>
                    <a:pt x="125" y="17"/>
                    <a:pt x="124" y="17"/>
                  </a:cubicBezTo>
                  <a:cubicBezTo>
                    <a:pt x="121" y="17"/>
                    <a:pt x="119" y="21"/>
                    <a:pt x="119" y="24"/>
                  </a:cubicBezTo>
                  <a:cubicBezTo>
                    <a:pt x="118" y="29"/>
                    <a:pt x="124" y="33"/>
                    <a:pt x="130" y="34"/>
                  </a:cubicBezTo>
                  <a:cubicBezTo>
                    <a:pt x="136" y="36"/>
                    <a:pt x="141" y="36"/>
                    <a:pt x="144" y="33"/>
                  </a:cubicBezTo>
                  <a:cubicBezTo>
                    <a:pt x="147" y="30"/>
                    <a:pt x="148" y="27"/>
                    <a:pt x="149" y="25"/>
                  </a:cubicBezTo>
                  <a:cubicBezTo>
                    <a:pt x="149" y="22"/>
                    <a:pt x="150" y="20"/>
                    <a:pt x="152" y="18"/>
                  </a:cubicBezTo>
                  <a:cubicBezTo>
                    <a:pt x="153" y="16"/>
                    <a:pt x="156" y="15"/>
                    <a:pt x="158" y="15"/>
                  </a:cubicBezTo>
                  <a:cubicBezTo>
                    <a:pt x="162" y="15"/>
                    <a:pt x="167" y="17"/>
                    <a:pt x="170" y="20"/>
                  </a:cubicBezTo>
                  <a:cubicBezTo>
                    <a:pt x="170" y="20"/>
                    <a:pt x="171" y="20"/>
                    <a:pt x="171" y="20"/>
                  </a:cubicBezTo>
                  <a:cubicBezTo>
                    <a:pt x="171" y="21"/>
                    <a:pt x="171" y="21"/>
                    <a:pt x="172" y="22"/>
                  </a:cubicBezTo>
                  <a:cubicBezTo>
                    <a:pt x="173" y="25"/>
                    <a:pt x="172" y="28"/>
                    <a:pt x="172" y="30"/>
                  </a:cubicBezTo>
                  <a:cubicBezTo>
                    <a:pt x="170" y="36"/>
                    <a:pt x="168" y="37"/>
                    <a:pt x="166" y="36"/>
                  </a:cubicBezTo>
                  <a:cubicBezTo>
                    <a:pt x="165" y="36"/>
                    <a:pt x="164" y="36"/>
                    <a:pt x="163" y="35"/>
                  </a:cubicBezTo>
                  <a:cubicBezTo>
                    <a:pt x="161" y="34"/>
                    <a:pt x="158" y="33"/>
                    <a:pt x="156" y="34"/>
                  </a:cubicBezTo>
                  <a:cubicBezTo>
                    <a:pt x="155" y="35"/>
                    <a:pt x="154" y="35"/>
                    <a:pt x="154" y="37"/>
                  </a:cubicBezTo>
                  <a:cubicBezTo>
                    <a:pt x="153" y="39"/>
                    <a:pt x="153" y="41"/>
                    <a:pt x="154" y="42"/>
                  </a:cubicBezTo>
                  <a:cubicBezTo>
                    <a:pt x="155" y="44"/>
                    <a:pt x="156" y="46"/>
                    <a:pt x="158" y="48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2" y="51"/>
                    <a:pt x="164" y="54"/>
                    <a:pt x="165" y="56"/>
                  </a:cubicBezTo>
                  <a:cubicBezTo>
                    <a:pt x="165" y="58"/>
                    <a:pt x="163" y="59"/>
                    <a:pt x="162" y="61"/>
                  </a:cubicBezTo>
                  <a:cubicBezTo>
                    <a:pt x="160" y="62"/>
                    <a:pt x="159" y="63"/>
                    <a:pt x="158" y="65"/>
                  </a:cubicBezTo>
                  <a:cubicBezTo>
                    <a:pt x="158" y="66"/>
                    <a:pt x="158" y="67"/>
                    <a:pt x="158" y="67"/>
                  </a:cubicBezTo>
                  <a:cubicBezTo>
                    <a:pt x="158" y="68"/>
                    <a:pt x="158" y="69"/>
                    <a:pt x="158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6" y="78"/>
                    <a:pt x="154" y="80"/>
                    <a:pt x="151" y="80"/>
                  </a:cubicBezTo>
                  <a:cubicBezTo>
                    <a:pt x="148" y="80"/>
                    <a:pt x="144" y="79"/>
                    <a:pt x="142" y="77"/>
                  </a:cubicBezTo>
                  <a:cubicBezTo>
                    <a:pt x="141" y="76"/>
                    <a:pt x="139" y="74"/>
                    <a:pt x="139" y="71"/>
                  </a:cubicBezTo>
                  <a:cubicBezTo>
                    <a:pt x="139" y="68"/>
                    <a:pt x="140" y="65"/>
                    <a:pt x="142" y="63"/>
                  </a:cubicBezTo>
                  <a:cubicBezTo>
                    <a:pt x="142" y="62"/>
                    <a:pt x="143" y="61"/>
                    <a:pt x="145" y="61"/>
                  </a:cubicBezTo>
                  <a:cubicBezTo>
                    <a:pt x="147" y="60"/>
                    <a:pt x="148" y="60"/>
                    <a:pt x="147" y="57"/>
                  </a:cubicBezTo>
                  <a:cubicBezTo>
                    <a:pt x="146" y="46"/>
                    <a:pt x="137" y="39"/>
                    <a:pt x="123" y="37"/>
                  </a:cubicBezTo>
                  <a:cubicBezTo>
                    <a:pt x="115" y="37"/>
                    <a:pt x="108" y="39"/>
                    <a:pt x="103" y="44"/>
                  </a:cubicBezTo>
                  <a:cubicBezTo>
                    <a:pt x="101" y="47"/>
                    <a:pt x="100" y="49"/>
                    <a:pt x="100" y="51"/>
                  </a:cubicBezTo>
                  <a:cubicBezTo>
                    <a:pt x="100" y="53"/>
                    <a:pt x="102" y="55"/>
                    <a:pt x="104" y="56"/>
                  </a:cubicBezTo>
                  <a:cubicBezTo>
                    <a:pt x="107" y="57"/>
                    <a:pt x="110" y="57"/>
                    <a:pt x="113" y="58"/>
                  </a:cubicBezTo>
                  <a:cubicBezTo>
                    <a:pt x="117" y="58"/>
                    <a:pt x="121" y="59"/>
                    <a:pt x="123" y="61"/>
                  </a:cubicBezTo>
                  <a:cubicBezTo>
                    <a:pt x="125" y="62"/>
                    <a:pt x="126" y="64"/>
                    <a:pt x="126" y="66"/>
                  </a:cubicBezTo>
                  <a:cubicBezTo>
                    <a:pt x="125" y="69"/>
                    <a:pt x="123" y="72"/>
                    <a:pt x="120" y="73"/>
                  </a:cubicBezTo>
                  <a:cubicBezTo>
                    <a:pt x="118" y="75"/>
                    <a:pt x="115" y="75"/>
                    <a:pt x="112" y="74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7" y="72"/>
                    <a:pt x="104" y="71"/>
                    <a:pt x="102" y="72"/>
                  </a:cubicBezTo>
                  <a:cubicBezTo>
                    <a:pt x="96" y="72"/>
                    <a:pt x="95" y="76"/>
                    <a:pt x="94" y="79"/>
                  </a:cubicBezTo>
                  <a:cubicBezTo>
                    <a:pt x="93" y="81"/>
                    <a:pt x="93" y="83"/>
                    <a:pt x="91" y="84"/>
                  </a:cubicBezTo>
                  <a:cubicBezTo>
                    <a:pt x="88" y="88"/>
                    <a:pt x="81" y="89"/>
                    <a:pt x="77" y="86"/>
                  </a:cubicBezTo>
                  <a:cubicBezTo>
                    <a:pt x="72" y="82"/>
                    <a:pt x="73" y="76"/>
                    <a:pt x="77" y="72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2" y="66"/>
                    <a:pt x="85" y="63"/>
                    <a:pt x="85" y="59"/>
                  </a:cubicBezTo>
                  <a:cubicBezTo>
                    <a:pt x="85" y="57"/>
                    <a:pt x="84" y="56"/>
                    <a:pt x="82" y="54"/>
                  </a:cubicBezTo>
                  <a:cubicBezTo>
                    <a:pt x="77" y="50"/>
                    <a:pt x="69" y="50"/>
                    <a:pt x="63" y="52"/>
                  </a:cubicBezTo>
                  <a:cubicBezTo>
                    <a:pt x="56" y="54"/>
                    <a:pt x="51" y="59"/>
                    <a:pt x="48" y="66"/>
                  </a:cubicBezTo>
                  <a:cubicBezTo>
                    <a:pt x="45" y="74"/>
                    <a:pt x="45" y="83"/>
                    <a:pt x="49" y="90"/>
                  </a:cubicBezTo>
                  <a:cubicBezTo>
                    <a:pt x="58" y="104"/>
                    <a:pt x="75" y="109"/>
                    <a:pt x="88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9" y="116"/>
                    <a:pt x="117" y="117"/>
                    <a:pt x="127" y="117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44" y="117"/>
                    <a:pt x="162" y="115"/>
                    <a:pt x="178" y="117"/>
                  </a:cubicBezTo>
                  <a:cubicBezTo>
                    <a:pt x="183" y="117"/>
                    <a:pt x="192" y="118"/>
                    <a:pt x="193" y="119"/>
                  </a:cubicBezTo>
                  <a:cubicBezTo>
                    <a:pt x="190" y="117"/>
                    <a:pt x="183" y="116"/>
                    <a:pt x="178" y="116"/>
                  </a:cubicBezTo>
                  <a:cubicBezTo>
                    <a:pt x="161" y="113"/>
                    <a:pt x="144" y="114"/>
                    <a:pt x="128" y="114"/>
                  </a:cubicBezTo>
                  <a:cubicBezTo>
                    <a:pt x="127" y="114"/>
                    <a:pt x="127" y="114"/>
                    <a:pt x="127" y="114"/>
                  </a:cubicBezTo>
                  <a:cubicBezTo>
                    <a:pt x="118" y="114"/>
                    <a:pt x="109" y="114"/>
                    <a:pt x="101" y="112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75" y="106"/>
                    <a:pt x="59" y="102"/>
                    <a:pt x="51" y="88"/>
                  </a:cubicBezTo>
                  <a:cubicBezTo>
                    <a:pt x="48" y="82"/>
                    <a:pt x="48" y="74"/>
                    <a:pt x="50" y="67"/>
                  </a:cubicBezTo>
                  <a:cubicBezTo>
                    <a:pt x="53" y="61"/>
                    <a:pt x="58" y="56"/>
                    <a:pt x="64" y="54"/>
                  </a:cubicBezTo>
                  <a:cubicBezTo>
                    <a:pt x="69" y="52"/>
                    <a:pt x="77" y="53"/>
                    <a:pt x="80" y="56"/>
                  </a:cubicBezTo>
                  <a:cubicBezTo>
                    <a:pt x="82" y="57"/>
                    <a:pt x="82" y="58"/>
                    <a:pt x="82" y="59"/>
                  </a:cubicBezTo>
                  <a:cubicBezTo>
                    <a:pt x="82" y="62"/>
                    <a:pt x="80" y="65"/>
                    <a:pt x="77" y="67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1" y="75"/>
                    <a:pt x="69" y="83"/>
                    <a:pt x="75" y="87"/>
                  </a:cubicBezTo>
                  <a:cubicBezTo>
                    <a:pt x="80" y="92"/>
                    <a:pt x="88" y="91"/>
                    <a:pt x="93" y="86"/>
                  </a:cubicBezTo>
                  <a:cubicBezTo>
                    <a:pt x="95" y="84"/>
                    <a:pt x="96" y="82"/>
                    <a:pt x="96" y="80"/>
                  </a:cubicBezTo>
                  <a:cubicBezTo>
                    <a:pt x="97" y="77"/>
                    <a:pt x="98" y="75"/>
                    <a:pt x="102" y="74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4" y="74"/>
                    <a:pt x="106" y="75"/>
                    <a:pt x="108" y="76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5" y="77"/>
                    <a:pt x="118" y="78"/>
                    <a:pt x="122" y="76"/>
                  </a:cubicBezTo>
                  <a:cubicBezTo>
                    <a:pt x="125" y="73"/>
                    <a:pt x="128" y="70"/>
                    <a:pt x="128" y="66"/>
                  </a:cubicBezTo>
                  <a:cubicBezTo>
                    <a:pt x="128" y="63"/>
                    <a:pt x="127" y="61"/>
                    <a:pt x="125" y="59"/>
                  </a:cubicBezTo>
                  <a:cubicBezTo>
                    <a:pt x="122" y="56"/>
                    <a:pt x="117" y="56"/>
                    <a:pt x="113" y="55"/>
                  </a:cubicBezTo>
                  <a:cubicBezTo>
                    <a:pt x="110" y="55"/>
                    <a:pt x="108" y="55"/>
                    <a:pt x="105" y="53"/>
                  </a:cubicBezTo>
                  <a:cubicBezTo>
                    <a:pt x="104" y="53"/>
                    <a:pt x="103" y="52"/>
                    <a:pt x="103" y="51"/>
                  </a:cubicBezTo>
                  <a:cubicBezTo>
                    <a:pt x="102" y="50"/>
                    <a:pt x="103" y="48"/>
                    <a:pt x="105" y="46"/>
                  </a:cubicBezTo>
                  <a:cubicBezTo>
                    <a:pt x="109" y="41"/>
                    <a:pt x="116" y="39"/>
                    <a:pt x="123" y="40"/>
                  </a:cubicBezTo>
                  <a:cubicBezTo>
                    <a:pt x="136" y="41"/>
                    <a:pt x="144" y="48"/>
                    <a:pt x="145" y="58"/>
                  </a:cubicBezTo>
                  <a:cubicBezTo>
                    <a:pt x="139" y="60"/>
                    <a:pt x="137" y="64"/>
                    <a:pt x="137" y="71"/>
                  </a:cubicBezTo>
                  <a:cubicBezTo>
                    <a:pt x="137" y="74"/>
                    <a:pt x="138" y="77"/>
                    <a:pt x="140" y="79"/>
                  </a:cubicBezTo>
                  <a:cubicBezTo>
                    <a:pt x="143" y="82"/>
                    <a:pt x="147" y="83"/>
                    <a:pt x="151" y="83"/>
                  </a:cubicBezTo>
                  <a:cubicBezTo>
                    <a:pt x="155" y="82"/>
                    <a:pt x="157" y="81"/>
                    <a:pt x="159" y="77"/>
                  </a:cubicBezTo>
                  <a:cubicBezTo>
                    <a:pt x="162" y="82"/>
                    <a:pt x="167" y="86"/>
                    <a:pt x="170" y="87"/>
                  </a:cubicBezTo>
                  <a:cubicBezTo>
                    <a:pt x="174" y="90"/>
                    <a:pt x="178" y="92"/>
                    <a:pt x="184" y="94"/>
                  </a:cubicBezTo>
                  <a:cubicBezTo>
                    <a:pt x="188" y="95"/>
                    <a:pt x="188" y="95"/>
                    <a:pt x="188" y="95"/>
                  </a:cubicBezTo>
                  <a:cubicBezTo>
                    <a:pt x="192" y="95"/>
                    <a:pt x="195" y="96"/>
                    <a:pt x="197" y="98"/>
                  </a:cubicBezTo>
                  <a:cubicBezTo>
                    <a:pt x="199" y="99"/>
                    <a:pt x="199" y="101"/>
                    <a:pt x="200" y="103"/>
                  </a:cubicBezTo>
                  <a:cubicBezTo>
                    <a:pt x="200" y="106"/>
                    <a:pt x="200" y="106"/>
                    <a:pt x="200" y="106"/>
                  </a:cubicBezTo>
                  <a:cubicBezTo>
                    <a:pt x="202" y="109"/>
                    <a:pt x="204" y="112"/>
                    <a:pt x="208" y="113"/>
                  </a:cubicBezTo>
                  <a:cubicBezTo>
                    <a:pt x="212" y="114"/>
                    <a:pt x="217" y="114"/>
                    <a:pt x="220" y="112"/>
                  </a:cubicBezTo>
                  <a:cubicBezTo>
                    <a:pt x="222" y="111"/>
                    <a:pt x="223" y="109"/>
                    <a:pt x="224" y="108"/>
                  </a:cubicBezTo>
                  <a:cubicBezTo>
                    <a:pt x="226" y="106"/>
                    <a:pt x="228" y="104"/>
                    <a:pt x="230" y="104"/>
                  </a:cubicBezTo>
                  <a:cubicBezTo>
                    <a:pt x="232" y="104"/>
                    <a:pt x="234" y="104"/>
                    <a:pt x="236" y="106"/>
                  </a:cubicBezTo>
                  <a:cubicBezTo>
                    <a:pt x="237" y="107"/>
                    <a:pt x="237" y="108"/>
                    <a:pt x="238" y="109"/>
                  </a:cubicBezTo>
                  <a:cubicBezTo>
                    <a:pt x="239" y="111"/>
                    <a:pt x="240" y="114"/>
                    <a:pt x="242" y="115"/>
                  </a:cubicBezTo>
                  <a:cubicBezTo>
                    <a:pt x="245" y="116"/>
                    <a:pt x="247" y="116"/>
                    <a:pt x="249" y="116"/>
                  </a:cubicBezTo>
                  <a:cubicBezTo>
                    <a:pt x="253" y="114"/>
                    <a:pt x="257" y="110"/>
                    <a:pt x="259" y="106"/>
                  </a:cubicBezTo>
                  <a:cubicBezTo>
                    <a:pt x="261" y="101"/>
                    <a:pt x="265" y="100"/>
                    <a:pt x="273" y="101"/>
                  </a:cubicBezTo>
                  <a:cubicBezTo>
                    <a:pt x="278" y="101"/>
                    <a:pt x="283" y="102"/>
                    <a:pt x="289" y="102"/>
                  </a:cubicBezTo>
                  <a:cubicBezTo>
                    <a:pt x="298" y="102"/>
                    <a:pt x="307" y="100"/>
                    <a:pt x="316" y="99"/>
                  </a:cubicBezTo>
                  <a:cubicBezTo>
                    <a:pt x="322" y="98"/>
                    <a:pt x="329" y="97"/>
                    <a:pt x="335" y="97"/>
                  </a:cubicBezTo>
                  <a:cubicBezTo>
                    <a:pt x="351" y="95"/>
                    <a:pt x="366" y="95"/>
                    <a:pt x="382" y="97"/>
                  </a:cubicBezTo>
                  <a:cubicBezTo>
                    <a:pt x="376" y="95"/>
                    <a:pt x="373" y="94"/>
                    <a:pt x="369" y="94"/>
                  </a:cubicBezTo>
                  <a:cubicBezTo>
                    <a:pt x="361" y="92"/>
                    <a:pt x="354" y="91"/>
                    <a:pt x="346" y="90"/>
                  </a:cubicBezTo>
                  <a:cubicBezTo>
                    <a:pt x="341" y="90"/>
                    <a:pt x="336" y="89"/>
                    <a:pt x="331" y="89"/>
                  </a:cubicBezTo>
                  <a:close/>
                  <a:moveTo>
                    <a:pt x="335" y="94"/>
                  </a:moveTo>
                  <a:cubicBezTo>
                    <a:pt x="329" y="94"/>
                    <a:pt x="322" y="96"/>
                    <a:pt x="315" y="97"/>
                  </a:cubicBezTo>
                  <a:cubicBezTo>
                    <a:pt x="307" y="98"/>
                    <a:pt x="298" y="99"/>
                    <a:pt x="289" y="99"/>
                  </a:cubicBezTo>
                  <a:cubicBezTo>
                    <a:pt x="283" y="99"/>
                    <a:pt x="278" y="99"/>
                    <a:pt x="273" y="98"/>
                  </a:cubicBezTo>
                  <a:cubicBezTo>
                    <a:pt x="265" y="97"/>
                    <a:pt x="259" y="99"/>
                    <a:pt x="256" y="105"/>
                  </a:cubicBezTo>
                  <a:cubicBezTo>
                    <a:pt x="255" y="107"/>
                    <a:pt x="252" y="112"/>
                    <a:pt x="248" y="113"/>
                  </a:cubicBezTo>
                  <a:cubicBezTo>
                    <a:pt x="247" y="114"/>
                    <a:pt x="245" y="113"/>
                    <a:pt x="244" y="113"/>
                  </a:cubicBezTo>
                  <a:cubicBezTo>
                    <a:pt x="242" y="112"/>
                    <a:pt x="241" y="110"/>
                    <a:pt x="240" y="108"/>
                  </a:cubicBezTo>
                  <a:cubicBezTo>
                    <a:pt x="240" y="107"/>
                    <a:pt x="239" y="105"/>
                    <a:pt x="238" y="104"/>
                  </a:cubicBezTo>
                  <a:cubicBezTo>
                    <a:pt x="236" y="102"/>
                    <a:pt x="233" y="101"/>
                    <a:pt x="230" y="102"/>
                  </a:cubicBezTo>
                  <a:cubicBezTo>
                    <a:pt x="226" y="102"/>
                    <a:pt x="224" y="104"/>
                    <a:pt x="222" y="106"/>
                  </a:cubicBezTo>
                  <a:cubicBezTo>
                    <a:pt x="221" y="108"/>
                    <a:pt x="220" y="109"/>
                    <a:pt x="219" y="109"/>
                  </a:cubicBezTo>
                  <a:cubicBezTo>
                    <a:pt x="216" y="111"/>
                    <a:pt x="212" y="112"/>
                    <a:pt x="209" y="111"/>
                  </a:cubicBezTo>
                  <a:cubicBezTo>
                    <a:pt x="206" y="110"/>
                    <a:pt x="204" y="108"/>
                    <a:pt x="203" y="105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0"/>
                    <a:pt x="201" y="98"/>
                    <a:pt x="199" y="96"/>
                  </a:cubicBezTo>
                  <a:cubicBezTo>
                    <a:pt x="196" y="93"/>
                    <a:pt x="192" y="93"/>
                    <a:pt x="189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79" y="90"/>
                    <a:pt x="175" y="88"/>
                    <a:pt x="171" y="85"/>
                  </a:cubicBezTo>
                  <a:cubicBezTo>
                    <a:pt x="165" y="81"/>
                    <a:pt x="161" y="77"/>
                    <a:pt x="160" y="74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69"/>
                    <a:pt x="160" y="67"/>
                    <a:pt x="161" y="66"/>
                  </a:cubicBezTo>
                  <a:cubicBezTo>
                    <a:pt x="161" y="65"/>
                    <a:pt x="162" y="63"/>
                    <a:pt x="163" y="62"/>
                  </a:cubicBezTo>
                  <a:cubicBezTo>
                    <a:pt x="165" y="61"/>
                    <a:pt x="167" y="59"/>
                    <a:pt x="167" y="56"/>
                  </a:cubicBezTo>
                  <a:cubicBezTo>
                    <a:pt x="167" y="52"/>
                    <a:pt x="164" y="50"/>
                    <a:pt x="162" y="48"/>
                  </a:cubicBezTo>
                  <a:cubicBezTo>
                    <a:pt x="160" y="46"/>
                    <a:pt x="160" y="46"/>
                    <a:pt x="160" y="46"/>
                  </a:cubicBezTo>
                  <a:cubicBezTo>
                    <a:pt x="159" y="45"/>
                    <a:pt x="157" y="43"/>
                    <a:pt x="156" y="41"/>
                  </a:cubicBezTo>
                  <a:cubicBezTo>
                    <a:pt x="156" y="40"/>
                    <a:pt x="155" y="39"/>
                    <a:pt x="156" y="38"/>
                  </a:cubicBezTo>
                  <a:cubicBezTo>
                    <a:pt x="156" y="37"/>
                    <a:pt x="156" y="37"/>
                    <a:pt x="157" y="37"/>
                  </a:cubicBezTo>
                  <a:cubicBezTo>
                    <a:pt x="158" y="36"/>
                    <a:pt x="160" y="37"/>
                    <a:pt x="162" y="38"/>
                  </a:cubicBezTo>
                  <a:cubicBezTo>
                    <a:pt x="163" y="38"/>
                    <a:pt x="164" y="39"/>
                    <a:pt x="165" y="39"/>
                  </a:cubicBezTo>
                  <a:cubicBezTo>
                    <a:pt x="170" y="40"/>
                    <a:pt x="173" y="37"/>
                    <a:pt x="174" y="31"/>
                  </a:cubicBezTo>
                  <a:cubicBezTo>
                    <a:pt x="175" y="28"/>
                    <a:pt x="175" y="23"/>
                    <a:pt x="173" y="20"/>
                  </a:cubicBezTo>
                  <a:cubicBezTo>
                    <a:pt x="177" y="16"/>
                    <a:pt x="182" y="13"/>
                    <a:pt x="187" y="14"/>
                  </a:cubicBezTo>
                  <a:cubicBezTo>
                    <a:pt x="191" y="14"/>
                    <a:pt x="194" y="17"/>
                    <a:pt x="196" y="20"/>
                  </a:cubicBezTo>
                  <a:cubicBezTo>
                    <a:pt x="197" y="21"/>
                    <a:pt x="198" y="23"/>
                    <a:pt x="199" y="24"/>
                  </a:cubicBezTo>
                  <a:cubicBezTo>
                    <a:pt x="203" y="28"/>
                    <a:pt x="207" y="27"/>
                    <a:pt x="211" y="26"/>
                  </a:cubicBezTo>
                  <a:cubicBezTo>
                    <a:pt x="214" y="25"/>
                    <a:pt x="216" y="25"/>
                    <a:pt x="219" y="26"/>
                  </a:cubicBezTo>
                  <a:cubicBezTo>
                    <a:pt x="220" y="26"/>
                    <a:pt x="221" y="27"/>
                    <a:pt x="222" y="28"/>
                  </a:cubicBezTo>
                  <a:cubicBezTo>
                    <a:pt x="223" y="29"/>
                    <a:pt x="223" y="31"/>
                    <a:pt x="222" y="33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0" y="38"/>
                    <a:pt x="218" y="41"/>
                    <a:pt x="220" y="43"/>
                  </a:cubicBezTo>
                  <a:cubicBezTo>
                    <a:pt x="222" y="45"/>
                    <a:pt x="225" y="45"/>
                    <a:pt x="229" y="45"/>
                  </a:cubicBezTo>
                  <a:cubicBezTo>
                    <a:pt x="231" y="45"/>
                    <a:pt x="232" y="45"/>
                    <a:pt x="233" y="45"/>
                  </a:cubicBezTo>
                  <a:cubicBezTo>
                    <a:pt x="237" y="46"/>
                    <a:pt x="239" y="49"/>
                    <a:pt x="240" y="52"/>
                  </a:cubicBezTo>
                  <a:cubicBezTo>
                    <a:pt x="241" y="56"/>
                    <a:pt x="240" y="60"/>
                    <a:pt x="237" y="63"/>
                  </a:cubicBezTo>
                  <a:cubicBezTo>
                    <a:pt x="234" y="65"/>
                    <a:pt x="230" y="64"/>
                    <a:pt x="226" y="64"/>
                  </a:cubicBezTo>
                  <a:cubicBezTo>
                    <a:pt x="221" y="63"/>
                    <a:pt x="215" y="62"/>
                    <a:pt x="213" y="69"/>
                  </a:cubicBezTo>
                  <a:cubicBezTo>
                    <a:pt x="212" y="73"/>
                    <a:pt x="209" y="74"/>
                    <a:pt x="206" y="75"/>
                  </a:cubicBezTo>
                  <a:cubicBezTo>
                    <a:pt x="203" y="75"/>
                    <a:pt x="199" y="74"/>
                    <a:pt x="197" y="72"/>
                  </a:cubicBezTo>
                  <a:cubicBezTo>
                    <a:pt x="194" y="70"/>
                    <a:pt x="193" y="66"/>
                    <a:pt x="193" y="63"/>
                  </a:cubicBezTo>
                  <a:cubicBezTo>
                    <a:pt x="193" y="61"/>
                    <a:pt x="194" y="60"/>
                    <a:pt x="194" y="58"/>
                  </a:cubicBezTo>
                  <a:cubicBezTo>
                    <a:pt x="195" y="55"/>
                    <a:pt x="197" y="52"/>
                    <a:pt x="196" y="49"/>
                  </a:cubicBezTo>
                  <a:cubicBezTo>
                    <a:pt x="195" y="47"/>
                    <a:pt x="194" y="46"/>
                    <a:pt x="192" y="45"/>
                  </a:cubicBezTo>
                  <a:cubicBezTo>
                    <a:pt x="189" y="44"/>
                    <a:pt x="184" y="47"/>
                    <a:pt x="181" y="48"/>
                  </a:cubicBezTo>
                  <a:cubicBezTo>
                    <a:pt x="176" y="52"/>
                    <a:pt x="173" y="58"/>
                    <a:pt x="174" y="64"/>
                  </a:cubicBezTo>
                  <a:cubicBezTo>
                    <a:pt x="177" y="76"/>
                    <a:pt x="189" y="81"/>
                    <a:pt x="200" y="86"/>
                  </a:cubicBezTo>
                  <a:cubicBezTo>
                    <a:pt x="212" y="89"/>
                    <a:pt x="224" y="92"/>
                    <a:pt x="240" y="93"/>
                  </a:cubicBezTo>
                  <a:cubicBezTo>
                    <a:pt x="247" y="94"/>
                    <a:pt x="253" y="94"/>
                    <a:pt x="259" y="94"/>
                  </a:cubicBezTo>
                  <a:cubicBezTo>
                    <a:pt x="270" y="94"/>
                    <a:pt x="281" y="93"/>
                    <a:pt x="292" y="93"/>
                  </a:cubicBezTo>
                  <a:cubicBezTo>
                    <a:pt x="305" y="92"/>
                    <a:pt x="318" y="91"/>
                    <a:pt x="331" y="92"/>
                  </a:cubicBezTo>
                  <a:cubicBezTo>
                    <a:pt x="340" y="92"/>
                    <a:pt x="350" y="93"/>
                    <a:pt x="359" y="94"/>
                  </a:cubicBezTo>
                  <a:cubicBezTo>
                    <a:pt x="351" y="93"/>
                    <a:pt x="343" y="93"/>
                    <a:pt x="33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3092" y="952"/>
              <a:ext cx="807" cy="331"/>
            </a:xfrm>
            <a:custGeom>
              <a:avLst/>
              <a:gdLst>
                <a:gd name="T0" fmla="*/ 197 w 207"/>
                <a:gd name="T1" fmla="*/ 77 h 84"/>
                <a:gd name="T2" fmla="*/ 162 w 207"/>
                <a:gd name="T3" fmla="*/ 77 h 84"/>
                <a:gd name="T4" fmla="*/ 118 w 207"/>
                <a:gd name="T5" fmla="*/ 77 h 84"/>
                <a:gd name="T6" fmla="*/ 101 w 207"/>
                <a:gd name="T7" fmla="*/ 76 h 84"/>
                <a:gd name="T8" fmla="*/ 85 w 207"/>
                <a:gd name="T9" fmla="*/ 75 h 84"/>
                <a:gd name="T10" fmla="*/ 53 w 207"/>
                <a:gd name="T11" fmla="*/ 58 h 84"/>
                <a:gd name="T12" fmla="*/ 51 w 207"/>
                <a:gd name="T13" fmla="*/ 57 h 84"/>
                <a:gd name="T14" fmla="*/ 25 w 207"/>
                <a:gd name="T15" fmla="*/ 48 h 84"/>
                <a:gd name="T16" fmla="*/ 32 w 207"/>
                <a:gd name="T17" fmla="*/ 31 h 84"/>
                <a:gd name="T18" fmla="*/ 41 w 207"/>
                <a:gd name="T19" fmla="*/ 25 h 84"/>
                <a:gd name="T20" fmla="*/ 50 w 207"/>
                <a:gd name="T21" fmla="*/ 23 h 84"/>
                <a:gd name="T22" fmla="*/ 39 w 207"/>
                <a:gd name="T23" fmla="*/ 1 h 84"/>
                <a:gd name="T24" fmla="*/ 18 w 207"/>
                <a:gd name="T25" fmla="*/ 15 h 84"/>
                <a:gd name="T26" fmla="*/ 6 w 207"/>
                <a:gd name="T27" fmla="*/ 19 h 84"/>
                <a:gd name="T28" fmla="*/ 0 w 207"/>
                <a:gd name="T29" fmla="*/ 31 h 84"/>
                <a:gd name="T30" fmla="*/ 0 w 207"/>
                <a:gd name="T31" fmla="*/ 44 h 84"/>
                <a:gd name="T32" fmla="*/ 6 w 207"/>
                <a:gd name="T33" fmla="*/ 54 h 84"/>
                <a:gd name="T34" fmla="*/ 11 w 207"/>
                <a:gd name="T35" fmla="*/ 58 h 84"/>
                <a:gd name="T36" fmla="*/ 7 w 207"/>
                <a:gd name="T37" fmla="*/ 70 h 84"/>
                <a:gd name="T38" fmla="*/ 29 w 207"/>
                <a:gd name="T39" fmla="*/ 72 h 84"/>
                <a:gd name="T40" fmla="*/ 45 w 207"/>
                <a:gd name="T41" fmla="*/ 71 h 84"/>
                <a:gd name="T42" fmla="*/ 83 w 207"/>
                <a:gd name="T43" fmla="*/ 82 h 84"/>
                <a:gd name="T44" fmla="*/ 145 w 207"/>
                <a:gd name="T45" fmla="*/ 84 h 84"/>
                <a:gd name="T46" fmla="*/ 200 w 207"/>
                <a:gd name="T47" fmla="*/ 78 h 84"/>
                <a:gd name="T48" fmla="*/ 175 w 207"/>
                <a:gd name="T49" fmla="*/ 80 h 84"/>
                <a:gd name="T50" fmla="*/ 151 w 207"/>
                <a:gd name="T51" fmla="*/ 81 h 84"/>
                <a:gd name="T52" fmla="*/ 92 w 207"/>
                <a:gd name="T53" fmla="*/ 80 h 84"/>
                <a:gd name="T54" fmla="*/ 48 w 207"/>
                <a:gd name="T55" fmla="*/ 70 h 84"/>
                <a:gd name="T56" fmla="*/ 35 w 207"/>
                <a:gd name="T57" fmla="*/ 66 h 84"/>
                <a:gd name="T58" fmla="*/ 28 w 207"/>
                <a:gd name="T59" fmla="*/ 70 h 84"/>
                <a:gd name="T60" fmla="*/ 21 w 207"/>
                <a:gd name="T61" fmla="*/ 73 h 84"/>
                <a:gd name="T62" fmla="*/ 9 w 207"/>
                <a:gd name="T63" fmla="*/ 69 h 84"/>
                <a:gd name="T64" fmla="*/ 13 w 207"/>
                <a:gd name="T65" fmla="*/ 60 h 84"/>
                <a:gd name="T66" fmla="*/ 17 w 207"/>
                <a:gd name="T67" fmla="*/ 52 h 84"/>
                <a:gd name="T68" fmla="*/ 12 w 207"/>
                <a:gd name="T69" fmla="*/ 53 h 84"/>
                <a:gd name="T70" fmla="*/ 3 w 207"/>
                <a:gd name="T71" fmla="*/ 44 h 84"/>
                <a:gd name="T72" fmla="*/ 9 w 207"/>
                <a:gd name="T73" fmla="*/ 35 h 84"/>
                <a:gd name="T74" fmla="*/ 2 w 207"/>
                <a:gd name="T75" fmla="*/ 31 h 84"/>
                <a:gd name="T76" fmla="*/ 16 w 207"/>
                <a:gd name="T77" fmla="*/ 23 h 84"/>
                <a:gd name="T78" fmla="*/ 18 w 207"/>
                <a:gd name="T79" fmla="*/ 23 h 84"/>
                <a:gd name="T80" fmla="*/ 27 w 207"/>
                <a:gd name="T81" fmla="*/ 5 h 84"/>
                <a:gd name="T82" fmla="*/ 48 w 207"/>
                <a:gd name="T83" fmla="*/ 15 h 84"/>
                <a:gd name="T84" fmla="*/ 42 w 207"/>
                <a:gd name="T85" fmla="*/ 22 h 84"/>
                <a:gd name="T86" fmla="*/ 32 w 207"/>
                <a:gd name="T87" fmla="*/ 25 h 84"/>
                <a:gd name="T88" fmla="*/ 27 w 207"/>
                <a:gd name="T89" fmla="*/ 29 h 84"/>
                <a:gd name="T90" fmla="*/ 22 w 207"/>
                <a:gd name="T91" fmla="*/ 49 h 84"/>
                <a:gd name="T92" fmla="*/ 36 w 207"/>
                <a:gd name="T93" fmla="*/ 60 h 84"/>
                <a:gd name="T94" fmla="*/ 76 w 207"/>
                <a:gd name="T95" fmla="*/ 76 h 84"/>
                <a:gd name="T96" fmla="*/ 96 w 207"/>
                <a:gd name="T97" fmla="*/ 79 h 84"/>
                <a:gd name="T98" fmla="*/ 108 w 207"/>
                <a:gd name="T99" fmla="*/ 79 h 84"/>
                <a:gd name="T100" fmla="*/ 174 w 207"/>
                <a:gd name="T101" fmla="*/ 79 h 84"/>
                <a:gd name="T102" fmla="*/ 175 w 207"/>
                <a:gd name="T103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7" h="84">
                  <a:moveTo>
                    <a:pt x="207" y="76"/>
                  </a:moveTo>
                  <a:cubicBezTo>
                    <a:pt x="202" y="77"/>
                    <a:pt x="199" y="77"/>
                    <a:pt x="197" y="77"/>
                  </a:cubicBezTo>
                  <a:cubicBezTo>
                    <a:pt x="191" y="77"/>
                    <a:pt x="186" y="77"/>
                    <a:pt x="180" y="77"/>
                  </a:cubicBezTo>
                  <a:cubicBezTo>
                    <a:pt x="174" y="77"/>
                    <a:pt x="168" y="77"/>
                    <a:pt x="162" y="77"/>
                  </a:cubicBezTo>
                  <a:cubicBezTo>
                    <a:pt x="151" y="77"/>
                    <a:pt x="139" y="77"/>
                    <a:pt x="127" y="77"/>
                  </a:cubicBezTo>
                  <a:cubicBezTo>
                    <a:pt x="124" y="78"/>
                    <a:pt x="121" y="78"/>
                    <a:pt x="118" y="77"/>
                  </a:cubicBezTo>
                  <a:cubicBezTo>
                    <a:pt x="114" y="77"/>
                    <a:pt x="111" y="77"/>
                    <a:pt x="108" y="7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2" y="76"/>
                    <a:pt x="89" y="76"/>
                    <a:pt x="85" y="75"/>
                  </a:cubicBezTo>
                  <a:cubicBezTo>
                    <a:pt x="82" y="75"/>
                    <a:pt x="79" y="74"/>
                    <a:pt x="76" y="74"/>
                  </a:cubicBezTo>
                  <a:cubicBezTo>
                    <a:pt x="64" y="71"/>
                    <a:pt x="57" y="66"/>
                    <a:pt x="53" y="58"/>
                  </a:cubicBezTo>
                  <a:cubicBezTo>
                    <a:pt x="53" y="58"/>
                    <a:pt x="53" y="57"/>
                    <a:pt x="52" y="57"/>
                  </a:cubicBezTo>
                  <a:cubicBezTo>
                    <a:pt x="52" y="57"/>
                    <a:pt x="52" y="57"/>
                    <a:pt x="51" y="57"/>
                  </a:cubicBezTo>
                  <a:cubicBezTo>
                    <a:pt x="47" y="59"/>
                    <a:pt x="42" y="60"/>
                    <a:pt x="37" y="58"/>
                  </a:cubicBezTo>
                  <a:cubicBezTo>
                    <a:pt x="31" y="56"/>
                    <a:pt x="27" y="53"/>
                    <a:pt x="25" y="48"/>
                  </a:cubicBezTo>
                  <a:cubicBezTo>
                    <a:pt x="22" y="42"/>
                    <a:pt x="24" y="34"/>
                    <a:pt x="28" y="31"/>
                  </a:cubicBezTo>
                  <a:cubicBezTo>
                    <a:pt x="30" y="30"/>
                    <a:pt x="31" y="31"/>
                    <a:pt x="32" y="31"/>
                  </a:cubicBezTo>
                  <a:cubicBezTo>
                    <a:pt x="35" y="31"/>
                    <a:pt x="34" y="28"/>
                    <a:pt x="35" y="26"/>
                  </a:cubicBezTo>
                  <a:cubicBezTo>
                    <a:pt x="36" y="24"/>
                    <a:pt x="38" y="24"/>
                    <a:pt x="41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4" y="25"/>
                    <a:pt x="48" y="26"/>
                    <a:pt x="50" y="23"/>
                  </a:cubicBezTo>
                  <a:cubicBezTo>
                    <a:pt x="52" y="20"/>
                    <a:pt x="51" y="15"/>
                    <a:pt x="51" y="14"/>
                  </a:cubicBezTo>
                  <a:cubicBezTo>
                    <a:pt x="49" y="8"/>
                    <a:pt x="45" y="3"/>
                    <a:pt x="39" y="1"/>
                  </a:cubicBezTo>
                  <a:cubicBezTo>
                    <a:pt x="35" y="0"/>
                    <a:pt x="30" y="0"/>
                    <a:pt x="26" y="2"/>
                  </a:cubicBezTo>
                  <a:cubicBezTo>
                    <a:pt x="20" y="5"/>
                    <a:pt x="19" y="10"/>
                    <a:pt x="18" y="15"/>
                  </a:cubicBezTo>
                  <a:cubicBezTo>
                    <a:pt x="18" y="17"/>
                    <a:pt x="17" y="18"/>
                    <a:pt x="17" y="20"/>
                  </a:cubicBezTo>
                  <a:cubicBezTo>
                    <a:pt x="13" y="17"/>
                    <a:pt x="9" y="17"/>
                    <a:pt x="6" y="19"/>
                  </a:cubicBezTo>
                  <a:cubicBezTo>
                    <a:pt x="2" y="21"/>
                    <a:pt x="0" y="25"/>
                    <a:pt x="0" y="29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1" y="34"/>
                    <a:pt x="2" y="35"/>
                    <a:pt x="5" y="36"/>
                  </a:cubicBezTo>
                  <a:cubicBezTo>
                    <a:pt x="2" y="38"/>
                    <a:pt x="1" y="41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2"/>
                    <a:pt x="6" y="54"/>
                  </a:cubicBezTo>
                  <a:cubicBezTo>
                    <a:pt x="9" y="55"/>
                    <a:pt x="12" y="56"/>
                    <a:pt x="14" y="55"/>
                  </a:cubicBezTo>
                  <a:cubicBezTo>
                    <a:pt x="13" y="56"/>
                    <a:pt x="12" y="57"/>
                    <a:pt x="11" y="58"/>
                  </a:cubicBezTo>
                  <a:cubicBezTo>
                    <a:pt x="10" y="60"/>
                    <a:pt x="9" y="61"/>
                    <a:pt x="8" y="62"/>
                  </a:cubicBezTo>
                  <a:cubicBezTo>
                    <a:pt x="6" y="64"/>
                    <a:pt x="6" y="67"/>
                    <a:pt x="7" y="70"/>
                  </a:cubicBezTo>
                  <a:cubicBezTo>
                    <a:pt x="7" y="72"/>
                    <a:pt x="9" y="74"/>
                    <a:pt x="11" y="75"/>
                  </a:cubicBezTo>
                  <a:cubicBezTo>
                    <a:pt x="17" y="78"/>
                    <a:pt x="24" y="75"/>
                    <a:pt x="29" y="72"/>
                  </a:cubicBezTo>
                  <a:cubicBezTo>
                    <a:pt x="31" y="70"/>
                    <a:pt x="34" y="69"/>
                    <a:pt x="36" y="69"/>
                  </a:cubicBezTo>
                  <a:cubicBezTo>
                    <a:pt x="39" y="68"/>
                    <a:pt x="42" y="70"/>
                    <a:pt x="45" y="71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57" y="77"/>
                    <a:pt x="70" y="80"/>
                    <a:pt x="83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108" y="84"/>
                    <a:pt x="126" y="84"/>
                    <a:pt x="145" y="84"/>
                  </a:cubicBezTo>
                  <a:cubicBezTo>
                    <a:pt x="151" y="84"/>
                    <a:pt x="157" y="83"/>
                    <a:pt x="163" y="83"/>
                  </a:cubicBezTo>
                  <a:cubicBezTo>
                    <a:pt x="176" y="82"/>
                    <a:pt x="184" y="81"/>
                    <a:pt x="200" y="78"/>
                  </a:cubicBezTo>
                  <a:cubicBezTo>
                    <a:pt x="201" y="78"/>
                    <a:pt x="205" y="77"/>
                    <a:pt x="207" y="76"/>
                  </a:cubicBezTo>
                  <a:close/>
                  <a:moveTo>
                    <a:pt x="175" y="80"/>
                  </a:moveTo>
                  <a:cubicBezTo>
                    <a:pt x="175" y="80"/>
                    <a:pt x="174" y="80"/>
                    <a:pt x="174" y="80"/>
                  </a:cubicBezTo>
                  <a:cubicBezTo>
                    <a:pt x="166" y="80"/>
                    <a:pt x="159" y="81"/>
                    <a:pt x="151" y="81"/>
                  </a:cubicBezTo>
                  <a:cubicBezTo>
                    <a:pt x="149" y="81"/>
                    <a:pt x="147" y="81"/>
                    <a:pt x="145" y="81"/>
                  </a:cubicBezTo>
                  <a:cubicBezTo>
                    <a:pt x="126" y="82"/>
                    <a:pt x="108" y="81"/>
                    <a:pt x="92" y="80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70" y="78"/>
                    <a:pt x="58" y="75"/>
                    <a:pt x="48" y="70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3" y="67"/>
                    <a:pt x="39" y="66"/>
                    <a:pt x="35" y="66"/>
                  </a:cubicBezTo>
                  <a:cubicBezTo>
                    <a:pt x="33" y="66"/>
                    <a:pt x="31" y="68"/>
                    <a:pt x="29" y="69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5" y="71"/>
                    <a:pt x="23" y="72"/>
                    <a:pt x="21" y="73"/>
                  </a:cubicBezTo>
                  <a:cubicBezTo>
                    <a:pt x="18" y="74"/>
                    <a:pt x="15" y="74"/>
                    <a:pt x="13" y="73"/>
                  </a:cubicBezTo>
                  <a:cubicBezTo>
                    <a:pt x="11" y="72"/>
                    <a:pt x="10" y="71"/>
                    <a:pt x="9" y="69"/>
                  </a:cubicBezTo>
                  <a:cubicBezTo>
                    <a:pt x="9" y="67"/>
                    <a:pt x="9" y="65"/>
                    <a:pt x="10" y="64"/>
                  </a:cubicBezTo>
                  <a:cubicBezTo>
                    <a:pt x="11" y="62"/>
                    <a:pt x="12" y="61"/>
                    <a:pt x="13" y="60"/>
                  </a:cubicBezTo>
                  <a:cubicBezTo>
                    <a:pt x="14" y="59"/>
                    <a:pt x="16" y="57"/>
                    <a:pt x="17" y="56"/>
                  </a:cubicBezTo>
                  <a:cubicBezTo>
                    <a:pt x="17" y="55"/>
                    <a:pt x="19" y="53"/>
                    <a:pt x="17" y="52"/>
                  </a:cubicBezTo>
                  <a:cubicBezTo>
                    <a:pt x="16" y="51"/>
                    <a:pt x="16" y="51"/>
                    <a:pt x="15" y="52"/>
                  </a:cubicBezTo>
                  <a:cubicBezTo>
                    <a:pt x="14" y="52"/>
                    <a:pt x="13" y="53"/>
                    <a:pt x="12" y="53"/>
                  </a:cubicBezTo>
                  <a:cubicBezTo>
                    <a:pt x="11" y="53"/>
                    <a:pt x="9" y="53"/>
                    <a:pt x="8" y="52"/>
                  </a:cubicBezTo>
                  <a:cubicBezTo>
                    <a:pt x="5" y="50"/>
                    <a:pt x="3" y="47"/>
                    <a:pt x="3" y="44"/>
                  </a:cubicBezTo>
                  <a:cubicBezTo>
                    <a:pt x="3" y="40"/>
                    <a:pt x="6" y="38"/>
                    <a:pt x="8" y="37"/>
                  </a:cubicBezTo>
                  <a:cubicBezTo>
                    <a:pt x="9" y="36"/>
                    <a:pt x="9" y="36"/>
                    <a:pt x="9" y="35"/>
                  </a:cubicBezTo>
                  <a:cubicBezTo>
                    <a:pt x="9" y="35"/>
                    <a:pt x="8" y="34"/>
                    <a:pt x="8" y="34"/>
                  </a:cubicBezTo>
                  <a:cubicBezTo>
                    <a:pt x="5" y="34"/>
                    <a:pt x="3" y="33"/>
                    <a:pt x="2" y="31"/>
                  </a:cubicBezTo>
                  <a:cubicBezTo>
                    <a:pt x="2" y="27"/>
                    <a:pt x="4" y="23"/>
                    <a:pt x="7" y="21"/>
                  </a:cubicBezTo>
                  <a:cubicBezTo>
                    <a:pt x="9" y="20"/>
                    <a:pt x="13" y="19"/>
                    <a:pt x="16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9" y="20"/>
                    <a:pt x="20" y="18"/>
                    <a:pt x="20" y="16"/>
                  </a:cubicBezTo>
                  <a:cubicBezTo>
                    <a:pt x="22" y="11"/>
                    <a:pt x="22" y="7"/>
                    <a:pt x="27" y="5"/>
                  </a:cubicBezTo>
                  <a:cubicBezTo>
                    <a:pt x="31" y="3"/>
                    <a:pt x="35" y="3"/>
                    <a:pt x="38" y="4"/>
                  </a:cubicBezTo>
                  <a:cubicBezTo>
                    <a:pt x="43" y="5"/>
                    <a:pt x="47" y="9"/>
                    <a:pt x="48" y="15"/>
                  </a:cubicBezTo>
                  <a:cubicBezTo>
                    <a:pt x="49" y="17"/>
                    <a:pt x="49" y="20"/>
                    <a:pt x="48" y="21"/>
                  </a:cubicBezTo>
                  <a:cubicBezTo>
                    <a:pt x="47" y="23"/>
                    <a:pt x="44" y="23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8" y="22"/>
                    <a:pt x="34" y="21"/>
                    <a:pt x="32" y="25"/>
                  </a:cubicBezTo>
                  <a:cubicBezTo>
                    <a:pt x="32" y="26"/>
                    <a:pt x="31" y="27"/>
                    <a:pt x="31" y="28"/>
                  </a:cubicBezTo>
                  <a:cubicBezTo>
                    <a:pt x="30" y="28"/>
                    <a:pt x="28" y="29"/>
                    <a:pt x="27" y="29"/>
                  </a:cubicBezTo>
                  <a:cubicBezTo>
                    <a:pt x="22" y="32"/>
                    <a:pt x="19" y="40"/>
                    <a:pt x="22" y="47"/>
                  </a:cubicBezTo>
                  <a:cubicBezTo>
                    <a:pt x="22" y="48"/>
                    <a:pt x="22" y="48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5" y="54"/>
                    <a:pt x="30" y="59"/>
                    <a:pt x="36" y="60"/>
                  </a:cubicBezTo>
                  <a:cubicBezTo>
                    <a:pt x="41" y="62"/>
                    <a:pt x="47" y="62"/>
                    <a:pt x="51" y="60"/>
                  </a:cubicBezTo>
                  <a:cubicBezTo>
                    <a:pt x="55" y="68"/>
                    <a:pt x="64" y="73"/>
                    <a:pt x="76" y="76"/>
                  </a:cubicBezTo>
                  <a:cubicBezTo>
                    <a:pt x="79" y="77"/>
                    <a:pt x="81" y="77"/>
                    <a:pt x="85" y="78"/>
                  </a:cubicBezTo>
                  <a:cubicBezTo>
                    <a:pt x="88" y="78"/>
                    <a:pt x="92" y="78"/>
                    <a:pt x="96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8" y="79"/>
                    <a:pt x="108" y="79"/>
                    <a:pt x="108" y="79"/>
                  </a:cubicBezTo>
                  <a:cubicBezTo>
                    <a:pt x="121" y="80"/>
                    <a:pt x="134" y="80"/>
                    <a:pt x="147" y="80"/>
                  </a:cubicBezTo>
                  <a:cubicBezTo>
                    <a:pt x="156" y="79"/>
                    <a:pt x="165" y="79"/>
                    <a:pt x="174" y="79"/>
                  </a:cubicBezTo>
                  <a:cubicBezTo>
                    <a:pt x="177" y="79"/>
                    <a:pt x="180" y="79"/>
                    <a:pt x="182" y="79"/>
                  </a:cubicBezTo>
                  <a:cubicBezTo>
                    <a:pt x="180" y="79"/>
                    <a:pt x="177" y="80"/>
                    <a:pt x="175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2975171" y="3674885"/>
            <a:ext cx="305648" cy="3056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古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350397" y="3675526"/>
            <a:ext cx="305648" cy="3056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典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729960" y="3675526"/>
            <a:ext cx="305648" cy="3056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水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109523" y="3675526"/>
            <a:ext cx="305648" cy="3056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墨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4572466" y="3626971"/>
            <a:ext cx="37440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水墨梅花教学课件说课公开课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3525983" y="2048235"/>
            <a:ext cx="5140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教学背景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088000" y="3456664"/>
            <a:ext cx="2016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695321" y="3620863"/>
            <a:ext cx="68013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0" y="0"/>
            <a:ext cx="3744000" cy="24442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0"/>
            <a:ext cx="3744000" cy="24442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4413" y="296363"/>
            <a:ext cx="4698132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在教材中的地位和作用</a:t>
            </a:r>
            <a:endParaRPr lang="zh-CN" altLang="en-US" sz="29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6167" y="2025565"/>
            <a:ext cx="5019235" cy="3131713"/>
          </a:xfrm>
          <a:prstGeom prst="rect">
            <a:avLst/>
          </a:pr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951011" y="2138183"/>
            <a:ext cx="5989660" cy="2988316"/>
            <a:chOff x="4578925" y="1582650"/>
            <a:chExt cx="4492245" cy="2241237"/>
          </a:xfrm>
        </p:grpSpPr>
        <p:sp>
          <p:nvSpPr>
            <p:cNvPr id="9" name="文本框 8"/>
            <p:cNvSpPr txBox="1"/>
            <p:nvPr/>
          </p:nvSpPr>
          <p:spPr>
            <a:xfrm>
              <a:off x="4578926" y="1582650"/>
              <a:ext cx="34494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地位和作用</a:t>
              </a:r>
              <a:endParaRPr lang="zh-CN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78926" y="1914257"/>
              <a:ext cx="4433456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高等教育出版社出版。中等职业教育课程改革国家规划新教材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机械制图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（多学时）中的第三章第二节截切体和相贯体 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78925" y="2646642"/>
              <a:ext cx="4492245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高等教育出版社出版。中等职业教育课程改革国家规划新教材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机械制图 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（多学时）中的第三章第二节截切体和相贯体 。 “ 圆柱的截交线 ”是第二节中的重点内容。培养学生分析解决问题的能力和空间想像能力，在知识的体系上有承上启下的作用。 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8" y="19942"/>
            <a:ext cx="1678265" cy="1095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239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学情分析</a:t>
            </a:r>
            <a:endParaRPr lang="zh-CN" altLang="en-US" sz="29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04193" y="1577164"/>
            <a:ext cx="10583" cy="3816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304001" y="1577164"/>
            <a:ext cx="8467" cy="3816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187140" y="2117163"/>
            <a:ext cx="259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一、学习状况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文本框 92"/>
          <p:cNvSpPr txBox="1">
            <a:spLocks noChangeArrowheads="1"/>
          </p:cNvSpPr>
          <p:nvPr/>
        </p:nvSpPr>
        <p:spPr bwMode="auto">
          <a:xfrm>
            <a:off x="5016525" y="2066363"/>
            <a:ext cx="24528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二、学生情况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文本框 94"/>
          <p:cNvSpPr txBox="1">
            <a:spLocks noChangeArrowheads="1"/>
          </p:cNvSpPr>
          <p:nvPr/>
        </p:nvSpPr>
        <p:spPr bwMode="auto">
          <a:xfrm>
            <a:off x="8784020" y="2095997"/>
            <a:ext cx="32461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三、解决对策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66287" y="2644269"/>
            <a:ext cx="2808816" cy="18163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16000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、学生已经学习了截交线的性质</a:t>
            </a:r>
            <a:endParaRPr lang="en-US" altLang="zh-CN" sz="1865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1016000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、特点和平面立体截交线的画法。</a:t>
            </a:r>
            <a:endParaRPr lang="en-US" altLang="zh-CN" sz="1865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5038998" y="2610403"/>
            <a:ext cx="2949791" cy="26784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1016000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、化安班，专业课以管工和冷作工为主。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1016000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、学生学习抽象理论知识存在为难的情绪，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1016000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、学生思维活跃，尝试欲望强烈。 </a:t>
            </a:r>
            <a:endParaRPr lang="en-US" altLang="zh-CN" sz="1865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8798127" y="2625219"/>
            <a:ext cx="2939949" cy="138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16000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、营造氛围  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1016000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、激发兴趣  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1016000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、分层兼顾</a:t>
            </a:r>
            <a:endParaRPr lang="zh-CN" altLang="zh-CN" sz="1865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5100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教学目标</a:t>
            </a:r>
            <a:endParaRPr lang="zh-CN" altLang="en-US" sz="29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" name="Line 8"/>
          <p:cNvSpPr>
            <a:spLocks noChangeShapeType="1"/>
          </p:cNvSpPr>
          <p:nvPr/>
        </p:nvSpPr>
        <p:spPr bwMode="ltGray">
          <a:xfrm>
            <a:off x="1933099" y="2127933"/>
            <a:ext cx="0" cy="4032249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 flipV="1">
            <a:off x="2087615" y="2678265"/>
            <a:ext cx="8928100" cy="23283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 flipV="1">
            <a:off x="2057982" y="4430865"/>
            <a:ext cx="8957733" cy="2540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Line 20"/>
          <p:cNvSpPr>
            <a:spLocks noChangeShapeType="1"/>
          </p:cNvSpPr>
          <p:nvPr/>
        </p:nvSpPr>
        <p:spPr bwMode="auto">
          <a:xfrm flipV="1">
            <a:off x="2085499" y="6255432"/>
            <a:ext cx="8957733" cy="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94333" y="3304801"/>
            <a:ext cx="2298700" cy="565151"/>
            <a:chOff x="595749" y="2478599"/>
            <a:chExt cx="1724025" cy="423863"/>
          </a:xfrm>
        </p:grpSpPr>
        <p:sp>
          <p:nvSpPr>
            <p:cNvPr id="8" name="Rectangle 17"/>
            <p:cNvSpPr>
              <a:spLocks noChangeArrowheads="1"/>
            </p:cNvSpPr>
            <p:nvPr/>
          </p:nvSpPr>
          <p:spPr bwMode="gray">
            <a:xfrm>
              <a:off x="595749" y="2478599"/>
              <a:ext cx="1724025" cy="423863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Text Box 22"/>
            <p:cNvSpPr txBox="1">
              <a:spLocks noChangeArrowheads="1"/>
            </p:cNvSpPr>
            <p:nvPr/>
          </p:nvSpPr>
          <p:spPr bwMode="invGray">
            <a:xfrm>
              <a:off x="837049" y="2496237"/>
              <a:ext cx="1249070" cy="377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/>
              <a:r>
                <a:rPr lang="zh-CN" altLang="en-US" sz="2665" dirty="0">
                  <a:solidFill>
                    <a:schemeClr val="bg1"/>
                  </a:solidFill>
                  <a:latin typeface="+mn-ea"/>
                  <a:ea typeface="+mn-ea"/>
                </a:rPr>
                <a:t>能力目标</a:t>
              </a:r>
              <a:endParaRPr lang="zh-CN" altLang="en-US" sz="2665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4333" y="4926164"/>
            <a:ext cx="2298700" cy="565149"/>
            <a:chOff x="595749" y="3694624"/>
            <a:chExt cx="1724025" cy="423862"/>
          </a:xfrm>
        </p:grpSpPr>
        <p:sp>
          <p:nvSpPr>
            <p:cNvPr id="11" name="Rectangle 14"/>
            <p:cNvSpPr>
              <a:spLocks noChangeArrowheads="1"/>
            </p:cNvSpPr>
            <p:nvPr/>
          </p:nvSpPr>
          <p:spPr bwMode="gray">
            <a:xfrm>
              <a:off x="595749" y="3694624"/>
              <a:ext cx="1724025" cy="423862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Text Box 23"/>
            <p:cNvSpPr txBox="1">
              <a:spLocks noChangeArrowheads="1"/>
            </p:cNvSpPr>
            <p:nvPr/>
          </p:nvSpPr>
          <p:spPr bwMode="invGray">
            <a:xfrm>
              <a:off x="860861" y="3732900"/>
              <a:ext cx="1249070" cy="377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/>
              <a:r>
                <a:rPr lang="zh-CN" altLang="en-US" sz="2665" dirty="0">
                  <a:solidFill>
                    <a:schemeClr val="bg1"/>
                  </a:solidFill>
                  <a:latin typeface="+mn-ea"/>
                  <a:ea typeface="+mn-ea"/>
                </a:rPr>
                <a:t>情感目标</a:t>
              </a:r>
              <a:endParaRPr lang="zh-CN" altLang="en-US" sz="2665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3" name="Rectangle 24"/>
          <p:cNvSpPr>
            <a:spLocks noChangeArrowheads="1"/>
          </p:cNvSpPr>
          <p:nvPr/>
        </p:nvSpPr>
        <p:spPr bwMode="invGray">
          <a:xfrm>
            <a:off x="3239082" y="1766867"/>
            <a:ext cx="73238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algn="l" eaLnBrk="1" hangingPunct="1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掌握圆柱截交线的画法，了解圆柱展开图的相关知识。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3239082" y="3167054"/>
            <a:ext cx="698608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通过本课题的学习，提高学生分析、解决问题的能力，为以后学习组合体的知识和专业课打下基础。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invGray">
          <a:xfrm>
            <a:off x="3239082" y="4752418"/>
            <a:ext cx="708375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通过课堂交流，培养学生的创新精神、合作意识以及严谨踏实的学习习惯和精益求精的工作态度。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94333" y="1677083"/>
            <a:ext cx="2298700" cy="565151"/>
            <a:chOff x="595749" y="1257811"/>
            <a:chExt cx="1724025" cy="423863"/>
          </a:xfrm>
        </p:grpSpPr>
        <p:sp>
          <p:nvSpPr>
            <p:cNvPr id="17" name="Rectangle 11"/>
            <p:cNvSpPr>
              <a:spLocks noChangeArrowheads="1"/>
            </p:cNvSpPr>
            <p:nvPr/>
          </p:nvSpPr>
          <p:spPr bwMode="gray">
            <a:xfrm>
              <a:off x="595749" y="1257811"/>
              <a:ext cx="1724025" cy="423863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2400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Text Box 21"/>
            <p:cNvSpPr txBox="1">
              <a:spLocks noChangeArrowheads="1"/>
            </p:cNvSpPr>
            <p:nvPr/>
          </p:nvSpPr>
          <p:spPr bwMode="invGray">
            <a:xfrm>
              <a:off x="829111" y="1270687"/>
              <a:ext cx="1249070" cy="377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eaLnBrk="1" hangingPunct="1"/>
              <a:r>
                <a:rPr lang="zh-CN" altLang="en-US" sz="2665" dirty="0">
                  <a:solidFill>
                    <a:schemeClr val="bg1"/>
                  </a:solidFill>
                  <a:latin typeface="+mn-ea"/>
                  <a:ea typeface="+mn-ea"/>
                </a:rPr>
                <a:t>知识目标</a:t>
              </a:r>
              <a:endParaRPr lang="zh-CN" altLang="en-US" sz="2665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4420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教学重点</a:t>
            </a:r>
            <a:endParaRPr lang="zh-CN" altLang="en-US" sz="29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106898" y="1870673"/>
            <a:ext cx="7506049" cy="796384"/>
            <a:chOff x="3080173" y="1403004"/>
            <a:chExt cx="5629537" cy="597288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3080173" y="1403004"/>
              <a:ext cx="5629537" cy="59728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 bwMode="auto">
            <a:xfrm>
              <a:off x="3342053" y="1448759"/>
              <a:ext cx="4354148" cy="4386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665" dirty="0">
                  <a:solidFill>
                    <a:schemeClr val="bg1"/>
                  </a:solidFill>
                  <a:latin typeface="+mn-ea"/>
                </a:rPr>
                <a:t>圆柱截交线的分析方法及画法。 </a:t>
              </a:r>
              <a:endParaRPr lang="en-US" altLang="zh-CN" sz="2665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14539" y="3277807"/>
            <a:ext cx="7506051" cy="799092"/>
            <a:chOff x="3010904" y="2458356"/>
            <a:chExt cx="5629538" cy="599319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3010904" y="2458356"/>
              <a:ext cx="5629538" cy="59931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3325801" y="2506054"/>
              <a:ext cx="5070054" cy="4386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665" dirty="0">
                  <a:solidFill>
                    <a:schemeClr val="bg1"/>
                  </a:solidFill>
                </a:rPr>
                <a:t>截平面倾斜于圆柱轴线时截交线的画法。 </a:t>
              </a:r>
              <a:endParaRPr lang="zh-CN" altLang="en-US" sz="266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498352" y="1870463"/>
            <a:ext cx="1584000" cy="796800"/>
            <a:chOff x="1123764" y="1402848"/>
            <a:chExt cx="1188000" cy="597600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1123764" y="1402848"/>
              <a:ext cx="1188000" cy="597600"/>
            </a:xfrm>
            <a:prstGeom prst="roundRect">
              <a:avLst/>
            </a:prstGeom>
            <a:solidFill>
              <a:schemeClr val="accent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 bwMode="auto">
            <a:xfrm>
              <a:off x="1238024" y="1486205"/>
              <a:ext cx="976923" cy="4077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5" dirty="0">
                  <a:solidFill>
                    <a:schemeClr val="bg1"/>
                  </a:solidFill>
                  <a:latin typeface="+mn-ea"/>
                </a:rPr>
                <a:t>重点</a:t>
              </a:r>
              <a:endParaRPr lang="zh-CN" altLang="en-US" sz="2935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98352" y="3278952"/>
            <a:ext cx="1584000" cy="796800"/>
            <a:chOff x="1123764" y="2459215"/>
            <a:chExt cx="1188000" cy="597600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1123764" y="2459215"/>
              <a:ext cx="1188000" cy="597600"/>
            </a:xfrm>
            <a:prstGeom prst="roundRect">
              <a:avLst/>
            </a:prstGeom>
            <a:solidFill>
              <a:schemeClr val="accent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 bwMode="auto">
            <a:xfrm>
              <a:off x="1226598" y="2542572"/>
              <a:ext cx="975495" cy="4077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5" dirty="0">
                  <a:solidFill>
                    <a:schemeClr val="bg1"/>
                  </a:solidFill>
                  <a:latin typeface="+mn-ea"/>
                </a:rPr>
                <a:t>难点</a:t>
              </a:r>
              <a:endParaRPr lang="zh-CN" altLang="en-US" sz="2935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98352" y="4687554"/>
            <a:ext cx="1595832" cy="796800"/>
            <a:chOff x="1123764" y="3515667"/>
            <a:chExt cx="1196874" cy="597600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1123764" y="3515667"/>
              <a:ext cx="1188000" cy="597600"/>
            </a:xfrm>
            <a:prstGeom prst="roundRect">
              <a:avLst/>
            </a:prstGeom>
            <a:solidFill>
              <a:schemeClr val="accent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1123764" y="3599024"/>
              <a:ext cx="1196874" cy="4077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5" dirty="0">
                  <a:solidFill>
                    <a:schemeClr val="bg1"/>
                  </a:solidFill>
                  <a:latin typeface="+mn-ea"/>
                </a:rPr>
                <a:t>关键</a:t>
              </a:r>
              <a:endParaRPr lang="zh-CN" altLang="en-US" sz="2935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14539" y="4687767"/>
            <a:ext cx="7506051" cy="796383"/>
            <a:chOff x="3010904" y="3515824"/>
            <a:chExt cx="5629538" cy="597287"/>
          </a:xfrm>
        </p:grpSpPr>
        <p:sp>
          <p:nvSpPr>
            <p:cNvPr id="14" name="圆角矩形 13"/>
            <p:cNvSpPr/>
            <p:nvPr/>
          </p:nvSpPr>
          <p:spPr bwMode="auto">
            <a:xfrm>
              <a:off x="3010904" y="3515824"/>
              <a:ext cx="5629538" cy="59728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 bwMode="auto">
            <a:xfrm>
              <a:off x="3325801" y="3613386"/>
              <a:ext cx="5314641" cy="4016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通过对模型的观察及动手操作，加深对投影的理解。 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cxnSp>
        <p:nvCxnSpPr>
          <p:cNvPr id="22" name="直接箭头连接符 21"/>
          <p:cNvCxnSpPr>
            <a:stCxn id="5" idx="3"/>
            <a:endCxn id="4" idx="1"/>
          </p:cNvCxnSpPr>
          <p:nvPr/>
        </p:nvCxnSpPr>
        <p:spPr>
          <a:xfrm>
            <a:off x="3082353" y="2268864"/>
            <a:ext cx="1024545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10" idx="3"/>
            <a:endCxn id="9" idx="1"/>
          </p:cNvCxnSpPr>
          <p:nvPr/>
        </p:nvCxnSpPr>
        <p:spPr>
          <a:xfrm>
            <a:off x="3082352" y="3677354"/>
            <a:ext cx="932187" cy="1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16" idx="3"/>
            <a:endCxn id="14" idx="1"/>
          </p:cNvCxnSpPr>
          <p:nvPr/>
        </p:nvCxnSpPr>
        <p:spPr>
          <a:xfrm>
            <a:off x="3094184" y="5070535"/>
            <a:ext cx="920355" cy="15423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00" y="0"/>
            <a:ext cx="3744000" cy="24442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0"/>
            <a:ext cx="3744000" cy="24442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5983" y="2048235"/>
            <a:ext cx="5140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教法分析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088000" y="3456664"/>
            <a:ext cx="2016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95321" y="3620863"/>
            <a:ext cx="68013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9756" y="296363"/>
            <a:ext cx="2702573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3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教法分析</a:t>
            </a:r>
            <a:endParaRPr lang="zh-CN" altLang="en-US" sz="2935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26453" y="2953981"/>
            <a:ext cx="1471084" cy="1471083"/>
            <a:chOff x="844839" y="2215485"/>
            <a:chExt cx="1103313" cy="1103312"/>
          </a:xfrm>
        </p:grpSpPr>
        <p:sp>
          <p:nvSpPr>
            <p:cNvPr id="3" name="椭圆 3"/>
            <p:cNvSpPr>
              <a:spLocks noChangeArrowheads="1"/>
            </p:cNvSpPr>
            <p:nvPr/>
          </p:nvSpPr>
          <p:spPr bwMode="auto">
            <a:xfrm>
              <a:off x="84483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7" name="文本框 4"/>
            <p:cNvSpPr txBox="1">
              <a:spLocks noChangeArrowheads="1"/>
            </p:cNvSpPr>
            <p:nvPr/>
          </p:nvSpPr>
          <p:spPr bwMode="auto">
            <a:xfrm>
              <a:off x="844839" y="2415219"/>
              <a:ext cx="1103313" cy="684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形势</a:t>
              </a:r>
              <a:endParaRPr lang="en-US" altLang="zh-CN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新颖</a:t>
              </a:r>
              <a:endParaRPr lang="zh-CN" altLang="en-US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78119" y="2953981"/>
            <a:ext cx="1471084" cy="1471083"/>
            <a:chOff x="2908589" y="2215485"/>
            <a:chExt cx="1103313" cy="1103312"/>
          </a:xfrm>
        </p:grpSpPr>
        <p:sp>
          <p:nvSpPr>
            <p:cNvPr id="4" name="椭圆 8"/>
            <p:cNvSpPr>
              <a:spLocks noChangeArrowheads="1"/>
            </p:cNvSpPr>
            <p:nvPr/>
          </p:nvSpPr>
          <p:spPr bwMode="auto">
            <a:xfrm>
              <a:off x="290858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2908589" y="2415219"/>
              <a:ext cx="1103313" cy="684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因材</a:t>
              </a:r>
              <a:endParaRPr lang="en-US" altLang="zh-CN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施教</a:t>
              </a:r>
              <a:endParaRPr lang="zh-CN" altLang="en-US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31903" y="2953981"/>
            <a:ext cx="1468967" cy="1471083"/>
            <a:chOff x="4973927" y="2215485"/>
            <a:chExt cx="1101725" cy="1103312"/>
          </a:xfrm>
        </p:grpSpPr>
        <p:sp>
          <p:nvSpPr>
            <p:cNvPr id="5" name="椭圆 9"/>
            <p:cNvSpPr>
              <a:spLocks noChangeArrowheads="1"/>
            </p:cNvSpPr>
            <p:nvPr/>
          </p:nvSpPr>
          <p:spPr bwMode="auto">
            <a:xfrm>
              <a:off x="4973927" y="2215485"/>
              <a:ext cx="1101725" cy="110331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9" name="文本框 13"/>
            <p:cNvSpPr txBox="1">
              <a:spLocks noChangeArrowheads="1"/>
            </p:cNvSpPr>
            <p:nvPr/>
          </p:nvSpPr>
          <p:spPr bwMode="auto">
            <a:xfrm>
              <a:off x="4973927" y="2415219"/>
              <a:ext cx="1101725" cy="684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循序</a:t>
              </a:r>
              <a:endParaRPr lang="en-US" altLang="zh-CN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渐进</a:t>
              </a:r>
              <a:endParaRPr lang="zh-CN" altLang="en-US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383569" y="2953981"/>
            <a:ext cx="1471083" cy="1471083"/>
            <a:chOff x="7037677" y="2215485"/>
            <a:chExt cx="1103312" cy="1103312"/>
          </a:xfrm>
        </p:grpSpPr>
        <p:sp>
          <p:nvSpPr>
            <p:cNvPr id="6" name="椭圆 10"/>
            <p:cNvSpPr>
              <a:spLocks noChangeArrowheads="1"/>
            </p:cNvSpPr>
            <p:nvPr/>
          </p:nvSpPr>
          <p:spPr bwMode="auto">
            <a:xfrm>
              <a:off x="7037677" y="2215485"/>
              <a:ext cx="1103312" cy="110331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0" name="文本框 14"/>
            <p:cNvSpPr txBox="1">
              <a:spLocks noChangeArrowheads="1"/>
            </p:cNvSpPr>
            <p:nvPr/>
          </p:nvSpPr>
          <p:spPr bwMode="auto">
            <a:xfrm>
              <a:off x="7037677" y="2415219"/>
              <a:ext cx="1103312" cy="684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分层</a:t>
              </a:r>
              <a:endParaRPr lang="en-US" altLang="zh-CN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兼顾</a:t>
              </a:r>
              <a:endParaRPr lang="zh-CN" altLang="en-US" sz="266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11" name="文本框 15"/>
          <p:cNvSpPr txBox="1">
            <a:spLocks noChangeArrowheads="1"/>
          </p:cNvSpPr>
          <p:nvPr/>
        </p:nvSpPr>
        <p:spPr bwMode="auto">
          <a:xfrm>
            <a:off x="2597536" y="3029053"/>
            <a:ext cx="121708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 dirty="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7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5378836" y="3075619"/>
            <a:ext cx="1219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720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8162253" y="3003653"/>
            <a:ext cx="121708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 dirty="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7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948005" y="1475349"/>
            <a:ext cx="10403028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三段式教学法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=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尝试法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演示法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任务驱动法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654330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>
</file>

<file path=ppt/tags/tag1.xml><?xml version="1.0" encoding="utf-8"?>
<p:tagLst xmlns:p="http://schemas.openxmlformats.org/presentationml/2006/main">
  <p:tag name="MH" val="20151007200445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MH" val="20151007200445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51007200445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51007200445"/>
  <p:tag name="MH_LIBRARY" val="GRAPHIC"/>
  <p:tag name="MH_TYPE" val="Other"/>
  <p:tag name="MH_ORDER" val="3"/>
</p:tagLst>
</file>

<file path=ppt/tags/tag5.xml><?xml version="1.0" encoding="utf-8"?>
<p:tagLst xmlns:p="http://schemas.openxmlformats.org/presentationml/2006/main">
  <p:tag name="MH" val="20151007200445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51007200445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MH" val="20151007200445"/>
  <p:tag name="MH_LIBRARY" val="GRAPHIC"/>
  <p:tag name="MH_TYPE" val="Other"/>
  <p:tag name="MH_ORDER" val="5"/>
</p:tagLst>
</file>

<file path=ppt/tags/tag8.xml><?xml version="1.0" encoding="utf-8"?>
<p:tagLst xmlns:p="http://schemas.openxmlformats.org/presentationml/2006/main">
  <p:tag name="MH" val="20151007200445"/>
  <p:tag name="MH_LIBRARY" val="GRAPHIC"/>
  <p:tag name="MH_TYPE" val="Other"/>
  <p:tag name="MH_ORDER" val="6"/>
</p:tagLst>
</file>

<file path=ppt/tags/tag9.xml><?xml version="1.0" encoding="utf-8"?>
<p:tagLst xmlns:p="http://schemas.openxmlformats.org/presentationml/2006/main">
  <p:tag name="MH" val="20151007200445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水墨梅花">
  <a:themeElements>
    <a:clrScheme name="自定义 28-建筑装饰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595959"/>
      </a:accent1>
      <a:accent2>
        <a:srgbClr val="ED7634"/>
      </a:accent2>
      <a:accent3>
        <a:srgbClr val="595959"/>
      </a:accent3>
      <a:accent4>
        <a:srgbClr val="ED7634"/>
      </a:accent4>
      <a:accent5>
        <a:srgbClr val="595959"/>
      </a:accent5>
      <a:accent6>
        <a:srgbClr val="ED7634"/>
      </a:accent6>
      <a:hlink>
        <a:srgbClr val="BB0A0B"/>
      </a:hlink>
      <a:folHlink>
        <a:srgbClr val="BB0A0B"/>
      </a:folHlink>
    </a:clrScheme>
    <a:fontScheme name="自定义 8">
      <a:majorFont>
        <a:latin typeface="Lao UI"/>
        <a:ea typeface="方正苏新诗柳楷简体"/>
        <a:cs typeface=""/>
      </a:majorFont>
      <a:minorFont>
        <a:latin typeface="Lao UI"/>
        <a:ea typeface="方正苏新诗柳楷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2503</Words>
  <Application>WPS 演示</Application>
  <PresentationFormat>自定义</PresentationFormat>
  <Paragraphs>355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方正黄草简体</vt:lpstr>
      <vt:lpstr>微软雅黑 Light</vt:lpstr>
      <vt:lpstr>MS Mincho</vt:lpstr>
      <vt:lpstr>方正苏新诗柳楷简体</vt:lpstr>
      <vt:lpstr>Mongolian Baiti</vt:lpstr>
      <vt:lpstr>方正正黑简体</vt:lpstr>
      <vt:lpstr>黑体</vt:lpstr>
      <vt:lpstr>Lao UI</vt:lpstr>
      <vt:lpstr>微软雅黑</vt:lpstr>
      <vt:lpstr>Arial Unicode MS</vt:lpstr>
      <vt:lpstr>Calibri</vt:lpstr>
      <vt:lpstr>华文黑体</vt:lpstr>
      <vt:lpstr>Open Sans Light</vt:lpstr>
      <vt:lpstr>Open Sans</vt:lpstr>
      <vt:lpstr>Segoe Semibold</vt:lpstr>
      <vt:lpstr>Arial</vt:lpstr>
      <vt:lpstr>★日文毛笔</vt:lpstr>
      <vt:lpstr>水墨梅花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水墨梅花</dc:title>
  <dc:creator>第一PPT</dc:creator>
  <cp:keywords>www.1ppt.com</cp:keywords>
  <dc:description>www.1ppt.com</dc:description>
  <cp:lastModifiedBy>铭</cp:lastModifiedBy>
  <cp:revision>99</cp:revision>
  <dcterms:created xsi:type="dcterms:W3CDTF">2015-10-07T12:43:00Z</dcterms:created>
  <dcterms:modified xsi:type="dcterms:W3CDTF">2022-02-23T03:12:31Z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8EDD4139E3C64092918AEB47C4B396E5</vt:lpwstr>
  </property>
  <property fmtid="{D5CDD505-2E9C-101B-9397-08002B2CF9AE}" pid="3" name="KSOProductBuildVer">
    <vt:lpwstr>2052-11.1.0.11045</vt:lpwstr>
  </property>
</Properties>
</file>