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6"/>
  </p:notesMasterIdLst>
  <p:sldIdLst>
    <p:sldId id="256" r:id="rId4"/>
    <p:sldId id="259" r:id="rId5"/>
    <p:sldId id="260" r:id="rId7"/>
    <p:sldId id="286" r:id="rId8"/>
    <p:sldId id="7304" r:id="rId9"/>
    <p:sldId id="264" r:id="rId10"/>
    <p:sldId id="287" r:id="rId11"/>
    <p:sldId id="7305" r:id="rId12"/>
    <p:sldId id="304" r:id="rId13"/>
    <p:sldId id="306" r:id="rId14"/>
    <p:sldId id="7306" r:id="rId15"/>
    <p:sldId id="262" r:id="rId16"/>
    <p:sldId id="268" r:id="rId17"/>
    <p:sldId id="270" r:id="rId18"/>
    <p:sldId id="269" r:id="rId19"/>
    <p:sldId id="7307" r:id="rId20"/>
    <p:sldId id="272" r:id="rId21"/>
    <p:sldId id="273" r:id="rId22"/>
    <p:sldId id="274" r:id="rId23"/>
    <p:sldId id="25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537" autoAdjust="0"/>
  </p:normalViewPr>
  <p:slideViewPr>
    <p:cSldViewPr snapToGrid="0" showGuides="1">
      <p:cViewPr>
        <p:scale>
          <a:sx n="75" d="100"/>
          <a:sy n="75" d="100"/>
        </p:scale>
        <p:origin x="-1950" y="-780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17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401E3-D82F-4F8B-A340-146EF9C01B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42820-A962-4424-A761-589FD4D11D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A2FDA-ACE3-4735-90B1-2AA3D8485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84F59-8E41-4111-B581-3EE892AE3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84F59-8E41-4111-B581-3EE892AE3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A2FDA-ACE3-4735-90B1-2AA3D8485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A2FDA-ACE3-4735-90B1-2AA3D8485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A2FDA-ACE3-4735-90B1-2AA3D84857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493B6F-A722-4B47-A153-2F6B7B6ED0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07EBDF-D966-44CB-930D-57ED717C14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AF660-1BE6-4F7C-98FF-D3A42562F7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86F0A-C4AD-4C08-9D4C-4FDD194463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8C578-E9F1-4D79-8E60-9395B3D1BC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CB4F4-9197-46B4-BBA1-616D07B6AE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0751841" y="671245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668239" y="1843314"/>
            <a:ext cx="3971391" cy="397139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10587" y="1934510"/>
            <a:ext cx="7112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175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是杨柳发芽抽绿的时间，民间有折柳、戴柳、插柳的习俗。人们踏青时顺手折下几枝柳条，可拿在手中把玩，也可编成帽子戴在头上，也可带回家插在门楣、屋檐上。谚语有“清明不戴柳，红颜成皓首”“清明不戴柳，死后变黄狗”的说法，说明清明折柳在旧时是很普遍的习俗。据说柳枝具有辟邪的功用，那么插柳戴柳不仅是时尚的装饰，而且有祈福辟邪之效了。清明插柳也可能跟过去寒食节以柳枝乞取新火的习俗有关。今天看来，随意折取柳枝是对树木的一种损害，是不宜提倡的。清明节插柳植树的风习，据说是纪念发明各种农业生产工具并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尝百草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的神农氏；另一说是介子推死时所抱的柳树后来复活，晋文公赐名为清明柳，并折柳成圈戴在头上，此习俗后传入民间。虽然有着不同的典故源流，但这些风俗仍不离人们对春回大地的喜悦。</a:t>
            </a:r>
            <a:endParaRPr kumimoji="0" lang="zh-CN" altLang="zh-CN" sz="16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清明风俗习惯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35605" y="1351617"/>
            <a:ext cx="4302760" cy="362162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14765" y="2362833"/>
            <a:ext cx="965607" cy="992559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6000" spc="4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6000" spc="4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96231" y="1988631"/>
            <a:ext cx="569344" cy="2347595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</a:t>
            </a:r>
            <a:r>
              <a:rPr lang="zh-CN" altLang="en-US" sz="28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节的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养生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606625" y="2274568"/>
            <a:ext cx="0" cy="208470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254325" y="1670048"/>
            <a:ext cx="0" cy="208470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16493" y="4148453"/>
            <a:ext cx="154940" cy="42164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104552" y="2377755"/>
            <a:ext cx="1377315" cy="2254885"/>
            <a:chOff x="4882" y="2045"/>
            <a:chExt cx="2169" cy="3551"/>
          </a:xfrm>
        </p:grpSpPr>
        <p:sp>
          <p:nvSpPr>
            <p:cNvPr id="26" name="文本框 25"/>
            <p:cNvSpPr txBox="1"/>
            <p:nvPr/>
          </p:nvSpPr>
          <p:spPr>
            <a:xfrm>
              <a:off x="6297" y="2045"/>
              <a:ext cx="754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清明时节雨纷纷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25" y="2054"/>
              <a:ext cx="631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路上行人欲断魂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54" y="2054"/>
              <a:ext cx="695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借问酒家何处有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882" y="2058"/>
              <a:ext cx="536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牧童遥指杏花村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68291" y="1793142"/>
            <a:ext cx="4399777" cy="3561232"/>
            <a:chOff x="457973" y="845047"/>
            <a:chExt cx="4399777" cy="3561232"/>
          </a:xfrm>
        </p:grpSpPr>
        <p:sp>
          <p:nvSpPr>
            <p:cNvPr id="4" name="文本框 3"/>
            <p:cNvSpPr txBox="1"/>
            <p:nvPr/>
          </p:nvSpPr>
          <p:spPr>
            <a:xfrm>
              <a:off x="563812" y="1768377"/>
              <a:ext cx="4293938" cy="2637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春天是万物复苏的季节，为了适应春天阳气生发的规律，人们应当晚睡一点、早起一些，舒缓形体，以使神志随着春气而舒畅怡然，这是养生的自然法则，违背了就会伤肝。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春季是人们容易犯困的季节，适当的睡眠可消除疲劳，对人体健康有益。但如果睡眠时间过长，不仅消除不了疲劳，还会给人体带来许多害处。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7973" y="845047"/>
              <a:ext cx="2247267" cy="8338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晚睡早起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964464" y="1272626"/>
            <a:ext cx="5429250" cy="5429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节的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养生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434230" y="1735408"/>
            <a:ext cx="4399777" cy="3191900"/>
            <a:chOff x="457973" y="845047"/>
            <a:chExt cx="4399777" cy="3191900"/>
          </a:xfrm>
        </p:grpSpPr>
        <p:sp>
          <p:nvSpPr>
            <p:cNvPr id="4" name="文本框 3"/>
            <p:cNvSpPr txBox="1"/>
            <p:nvPr/>
          </p:nvSpPr>
          <p:spPr>
            <a:xfrm>
              <a:off x="563812" y="1768377"/>
              <a:ext cx="4293938" cy="2268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古人所谓“春不食肝，夏不食心，秋不食肺，冬不食肾，四季不食脾，如能不食此五脏，乃顺天理”。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清明节又称“寒食节”，有些地方还保留着清明禁火吃冷食的习惯。不过，有些人是不适合吃冷食的。在清明时节，凡是耗损或阻碍阳气的情况都应该避免。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7973" y="845047"/>
              <a:ext cx="3113902" cy="8338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忌食“生发”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12561" y="780882"/>
            <a:ext cx="5949496" cy="594949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节的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养生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33366" y="2110058"/>
            <a:ext cx="4399777" cy="2822568"/>
            <a:chOff x="457973" y="845047"/>
            <a:chExt cx="4399777" cy="2822568"/>
          </a:xfrm>
        </p:grpSpPr>
        <p:sp>
          <p:nvSpPr>
            <p:cNvPr id="6" name="文本框 5"/>
            <p:cNvSpPr txBox="1"/>
            <p:nvPr/>
          </p:nvSpPr>
          <p:spPr>
            <a:xfrm>
              <a:off x="563812" y="1768377"/>
              <a:ext cx="4293938" cy="1899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时节的着衣，开始除去冬装，轻装外出。清明时节，人们往往容易衣着单薄，遇上阴雨绵绵的天气，就应及时添衣，防止受寒、淋雨。外出要随带雨具，防止淋雨而感冒。晴天外出和运动易于出汗，出汗后要及时换农，保持温暖干燥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7973" y="845047"/>
              <a:ext cx="2247267" cy="8338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衣着舒适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878681" y="974659"/>
            <a:ext cx="5573090" cy="55730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节的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养生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617028" y="1904137"/>
            <a:ext cx="5191124" cy="3562886"/>
            <a:chOff x="76200" y="883147"/>
            <a:chExt cx="5191124" cy="3562886"/>
          </a:xfrm>
        </p:grpSpPr>
        <p:sp>
          <p:nvSpPr>
            <p:cNvPr id="4" name="文本框 3"/>
            <p:cNvSpPr txBox="1"/>
            <p:nvPr/>
          </p:nvSpPr>
          <p:spPr>
            <a:xfrm>
              <a:off x="563811" y="1768377"/>
              <a:ext cx="4703513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清明节还有踏青、放风筝、荡秋千等放松身心的习俗。“不过，踏青登山一定要量力而行。”踏青等活动与传统意义的锻炼有区别，除了长期坚持锻炼的人，这个季节并不主张人们大幅度地“动起来”。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而且，登山也要考虑个人的体力和身体素质，很多人平时很少锻炼，不要逞强好胜一鼓作气地爬上去，以免发生意外。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6200" y="883147"/>
              <a:ext cx="3418702" cy="8338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“动”得不宜大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3892" y="1370916"/>
            <a:ext cx="6477264" cy="48579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节的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养生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35605" y="1351617"/>
            <a:ext cx="4302760" cy="362162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14765" y="2362833"/>
            <a:ext cx="965607" cy="992559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6000" spc="4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肆</a:t>
            </a:r>
            <a:endParaRPr lang="zh-CN" altLang="en-US" sz="6000" spc="4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96231" y="1988631"/>
            <a:ext cx="569344" cy="2347595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 lvl="0"/>
            <a:r>
              <a:rPr lang="zh-CN" altLang="en-US" sz="28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清明节的诗句</a:t>
            </a:r>
            <a:endParaRPr lang="zh-CN" altLang="en-US" sz="28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606625" y="2274568"/>
            <a:ext cx="0" cy="208470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254325" y="1670048"/>
            <a:ext cx="0" cy="208470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16493" y="4148453"/>
            <a:ext cx="154940" cy="42164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104552" y="2377755"/>
            <a:ext cx="1377315" cy="2254885"/>
            <a:chOff x="4882" y="2045"/>
            <a:chExt cx="2169" cy="3551"/>
          </a:xfrm>
        </p:grpSpPr>
        <p:sp>
          <p:nvSpPr>
            <p:cNvPr id="26" name="文本框 25"/>
            <p:cNvSpPr txBox="1"/>
            <p:nvPr/>
          </p:nvSpPr>
          <p:spPr>
            <a:xfrm>
              <a:off x="6297" y="2045"/>
              <a:ext cx="754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清明时节雨纷纷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25" y="2054"/>
              <a:ext cx="631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路上行人欲断魂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54" y="2054"/>
              <a:ext cx="695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借问酒家何处有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882" y="2058"/>
              <a:ext cx="536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牧童遥指杏花村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972457" y="1002094"/>
            <a:ext cx="6658284" cy="49560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3893" y="3156005"/>
            <a:ext cx="50863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清明时节雨纷纷，</a:t>
            </a:r>
            <a:endParaRPr lang="en-US" altLang="zh-CN" sz="24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路上行人欲断魂。</a:t>
            </a:r>
            <a:b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借问酒家何处有？</a:t>
            </a:r>
            <a:endParaRPr lang="en-US" altLang="zh-CN" sz="24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牧童遥指杏花村。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lvl="0" algn="ctr"/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清明节的诗句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06179" y="2517472"/>
            <a:ext cx="6564631" cy="3190272"/>
            <a:chOff x="825306" y="2474042"/>
            <a:chExt cx="6564631" cy="3190272"/>
          </a:xfrm>
        </p:grpSpPr>
        <p:sp>
          <p:nvSpPr>
            <p:cNvPr id="10" name="文本框 9"/>
            <p:cNvSpPr txBox="1"/>
            <p:nvPr/>
          </p:nvSpPr>
          <p:spPr>
            <a:xfrm>
              <a:off x="825306" y="2474042"/>
              <a:ext cx="553998" cy="22767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破阵子</a:t>
              </a: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·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春景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65293" y="2555326"/>
              <a:ext cx="5724644" cy="31089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燕子来时新社，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梨花落后清明。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池上碧苔三四点，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叶底黄鹂一两声。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日长飞絮轻。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巧笑东邻女伴，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采桑径里逢迎。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疑怪昨宵春梦好，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元是今朝斗草赢。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笑从双脸生。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940811" y="1973983"/>
            <a:ext cx="2912286" cy="533249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lvl="0" algn="ctr"/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清明节的诗句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70190" y="2307492"/>
            <a:ext cx="4616648" cy="25497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世味年来薄似纱，谁令骑马客京华。</a:t>
            </a:r>
            <a:b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小楼一夜听春雨，深巷明朝卖杏花。</a:t>
            </a:r>
            <a:b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矮纸斜行闲作草，晴窗细乳戏分茶。</a:t>
            </a:r>
            <a:b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素衣莫起风尘叹，犹及清明可到家。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940727" y="1451429"/>
            <a:ext cx="5038778" cy="503877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753441" y="2329822"/>
            <a:ext cx="615553" cy="199670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b="1" i="0" dirty="0">
                <a:solidFill>
                  <a:srgbClr val="0F0F0F"/>
                </a:solidFill>
                <a:effectLst/>
                <a:cs typeface="+mn-ea"/>
                <a:sym typeface="+mn-lt"/>
              </a:rPr>
              <a:t>临安春雨初霁</a:t>
            </a:r>
            <a:endParaRPr lang="zh-CN" altLang="en-US" sz="2800" b="1" i="0" dirty="0">
              <a:solidFill>
                <a:srgbClr val="0F0F0F"/>
              </a:solidFill>
              <a:effectLst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lvl="0" algn="ctr"/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清明节的诗句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 flipH="1">
            <a:off x="-6" y="3985634"/>
            <a:ext cx="12192006" cy="28723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15877" y="764870"/>
            <a:ext cx="1960245" cy="1084580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dist"/>
            <a:r>
              <a:rPr lang="zh-CN" altLang="en-US" sz="6600" spc="-22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6600" spc="-22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39"/>
          <p:cNvGrpSpPr/>
          <p:nvPr/>
        </p:nvGrpSpPr>
        <p:grpSpPr>
          <a:xfrm>
            <a:off x="2100054" y="2101141"/>
            <a:ext cx="3329196" cy="1099259"/>
            <a:chOff x="5800177" y="1449797"/>
            <a:chExt cx="450684" cy="2553062"/>
          </a:xfrm>
        </p:grpSpPr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5800177" y="1478322"/>
              <a:ext cx="450684" cy="2524537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horz" wrap="square" lIns="91412" tIns="45706" rIns="91412" bIns="45706" numCol="1" anchor="t" anchorCtr="0" compatLnSpc="1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977865" y="1449797"/>
              <a:ext cx="95308" cy="1501123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zh-CN" altLang="en-US" sz="3600" spc="450" dirty="0">
                  <a:solidFill>
                    <a:schemeClr val="tx1"/>
                  </a:solidFill>
                  <a:cs typeface="+mn-ea"/>
                  <a:sym typeface="+mn-lt"/>
                </a:rPr>
                <a:t>壹</a:t>
              </a:r>
              <a:endParaRPr lang="zh-CN" altLang="en-US" sz="3600" spc="4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828802" y="2787665"/>
              <a:ext cx="376419" cy="12151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ctr"/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清明节日介绍</a:t>
              </a:r>
              <a:endParaRPr lang="zh-CN" altLang="en-US" sz="28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800177" y="2771121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925753" y="789612"/>
            <a:ext cx="1396296" cy="1396296"/>
          </a:xfrm>
          <a:prstGeom prst="rect">
            <a:avLst/>
          </a:prstGeom>
        </p:spPr>
      </p:pic>
      <p:grpSp>
        <p:nvGrpSpPr>
          <p:cNvPr id="28" name="组合 39"/>
          <p:cNvGrpSpPr/>
          <p:nvPr/>
        </p:nvGrpSpPr>
        <p:grpSpPr>
          <a:xfrm>
            <a:off x="6712870" y="2101141"/>
            <a:ext cx="3329196" cy="1099259"/>
            <a:chOff x="5800177" y="1449797"/>
            <a:chExt cx="450684" cy="2553062"/>
          </a:xfrm>
        </p:grpSpPr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5800177" y="1478322"/>
              <a:ext cx="450684" cy="2524537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horz" wrap="square" lIns="91412" tIns="45706" rIns="91412" bIns="45706" numCol="1" anchor="t" anchorCtr="0" compatLnSpc="1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977865" y="1449797"/>
              <a:ext cx="95308" cy="1501123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zh-CN" altLang="en-US" sz="3600" spc="450" dirty="0">
                  <a:solidFill>
                    <a:schemeClr val="tx1"/>
                  </a:solidFill>
                  <a:cs typeface="+mn-ea"/>
                  <a:sym typeface="+mn-lt"/>
                </a:rPr>
                <a:t>贰</a:t>
              </a:r>
              <a:endParaRPr lang="zh-CN" altLang="en-US" sz="3600" spc="4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28802" y="2787665"/>
              <a:ext cx="376419" cy="12151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清明风俗习惯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800177" y="2771121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组合 39"/>
          <p:cNvGrpSpPr/>
          <p:nvPr/>
        </p:nvGrpSpPr>
        <p:grpSpPr>
          <a:xfrm>
            <a:off x="2100054" y="3553728"/>
            <a:ext cx="3329196" cy="1099259"/>
            <a:chOff x="5800177" y="1449797"/>
            <a:chExt cx="450684" cy="2553062"/>
          </a:xfrm>
        </p:grpSpPr>
        <p:sp>
          <p:nvSpPr>
            <p:cNvPr id="39" name="Rectangle 6"/>
            <p:cNvSpPr>
              <a:spLocks noChangeArrowheads="1"/>
            </p:cNvSpPr>
            <p:nvPr/>
          </p:nvSpPr>
          <p:spPr bwMode="auto">
            <a:xfrm>
              <a:off x="5800177" y="1478322"/>
              <a:ext cx="450684" cy="2524537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horz" wrap="square" lIns="91412" tIns="45706" rIns="91412" bIns="45706" numCol="1" anchor="t" anchorCtr="0" compatLnSpc="1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77865" y="1449797"/>
              <a:ext cx="95308" cy="1501123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zh-CN" altLang="en-US" sz="3600" spc="450" dirty="0">
                  <a:solidFill>
                    <a:schemeClr val="tx1"/>
                  </a:solidFill>
                  <a:cs typeface="+mn-ea"/>
                  <a:sym typeface="+mn-lt"/>
                </a:rPr>
                <a:t>叁</a:t>
              </a:r>
              <a:endParaRPr lang="zh-CN" altLang="en-US" sz="3600" spc="4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828802" y="2787665"/>
              <a:ext cx="376419" cy="12151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</a:t>
              </a:r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节的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养生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800177" y="2771121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4" name="组合 39"/>
          <p:cNvGrpSpPr/>
          <p:nvPr/>
        </p:nvGrpSpPr>
        <p:grpSpPr>
          <a:xfrm>
            <a:off x="6712870" y="3553728"/>
            <a:ext cx="3329196" cy="1099259"/>
            <a:chOff x="5800177" y="1449797"/>
            <a:chExt cx="450684" cy="2553062"/>
          </a:xfrm>
        </p:grpSpPr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5800177" y="1478322"/>
              <a:ext cx="450684" cy="2524537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txBody>
            <a:bodyPr vert="horz" wrap="square" lIns="91412" tIns="45706" rIns="91412" bIns="45706" numCol="1" anchor="t" anchorCtr="0" compatLnSpc="1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977865" y="1449797"/>
              <a:ext cx="95308" cy="1501123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zh-CN" altLang="en-US" sz="3600" spc="450" dirty="0">
                  <a:solidFill>
                    <a:schemeClr val="tx1"/>
                  </a:solidFill>
                  <a:cs typeface="+mn-ea"/>
                  <a:sym typeface="+mn-lt"/>
                </a:rPr>
                <a:t>肆</a:t>
              </a:r>
              <a:endParaRPr lang="zh-CN" altLang="en-US" sz="3600" spc="4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828802" y="2787665"/>
              <a:ext cx="376419" cy="121519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ctr"/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清明节的诗句</a:t>
              </a:r>
              <a:endParaRPr lang="zh-CN" altLang="en-US" sz="28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5800177" y="2771121"/>
              <a:ext cx="4506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flipH="1">
            <a:off x="1245302" y="1234111"/>
            <a:ext cx="888298" cy="8882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5605" y="1351617"/>
            <a:ext cx="4302760" cy="362162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314764" y="2362833"/>
            <a:ext cx="965608" cy="992559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6000" spc="4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6000" spc="4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96231" y="1988631"/>
            <a:ext cx="569344" cy="2347595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pPr lvl="0"/>
            <a:r>
              <a:rPr lang="zh-CN" altLang="en-US" sz="28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清明节日介绍</a:t>
            </a:r>
            <a:endParaRPr lang="zh-CN" altLang="en-US" sz="28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6625" y="2274568"/>
            <a:ext cx="0" cy="208470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254325" y="1670048"/>
            <a:ext cx="0" cy="208470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16493" y="4148453"/>
            <a:ext cx="154940" cy="4216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04552" y="2377755"/>
            <a:ext cx="1377315" cy="2254885"/>
            <a:chOff x="4882" y="2045"/>
            <a:chExt cx="2169" cy="3551"/>
          </a:xfrm>
        </p:grpSpPr>
        <p:sp>
          <p:nvSpPr>
            <p:cNvPr id="4" name="文本框 3"/>
            <p:cNvSpPr txBox="1"/>
            <p:nvPr/>
          </p:nvSpPr>
          <p:spPr>
            <a:xfrm>
              <a:off x="6297" y="2045"/>
              <a:ext cx="754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清明时节雨纷纷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25" y="2054"/>
              <a:ext cx="631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路上行人欲断魂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54" y="2054"/>
              <a:ext cx="695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借问酒家何处有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82" y="2058"/>
              <a:ext cx="536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牧童遥指杏花村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856525" y="1996245"/>
            <a:ext cx="972478" cy="3794703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16366" y="2053074"/>
            <a:ext cx="786064" cy="3357403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804053" y="2063369"/>
            <a:ext cx="0" cy="184052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1"/>
          <p:cNvSpPr txBox="1"/>
          <p:nvPr/>
        </p:nvSpPr>
        <p:spPr>
          <a:xfrm>
            <a:off x="5765763" y="1965059"/>
            <a:ext cx="547985" cy="1606061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节日介绍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186196" y="2063369"/>
            <a:ext cx="0" cy="184052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标题 1"/>
          <p:cNvSpPr txBox="1"/>
          <p:nvPr/>
        </p:nvSpPr>
        <p:spPr>
          <a:xfrm>
            <a:off x="4147906" y="1965059"/>
            <a:ext cx="547985" cy="1606061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节日介绍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495646" y="2053074"/>
            <a:ext cx="0" cy="184052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1"/>
          <p:cNvSpPr txBox="1"/>
          <p:nvPr/>
        </p:nvSpPr>
        <p:spPr>
          <a:xfrm>
            <a:off x="2457356" y="1954764"/>
            <a:ext cx="547985" cy="1606061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节日介绍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63659" y="1996245"/>
            <a:ext cx="682154" cy="3753222"/>
          </a:xfrm>
          <a:prstGeom prst="rect">
            <a:avLst/>
          </a:prstGeom>
        </p:spPr>
        <p:txBody>
          <a:bodyPr vert="eaVert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898875" y="1161295"/>
            <a:ext cx="3866702" cy="548519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lvl="0" algn="ctr"/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清明节日介绍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3" grpId="0"/>
      <p:bldP spid="25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49273" y="4108604"/>
            <a:ext cx="2299398" cy="6093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清明日对酒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54359" y="2776806"/>
            <a:ext cx="6096000" cy="3484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solidFill>
                  <a:srgbClr val="252525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solidFill>
                <a:srgbClr val="252525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4023" y="4385698"/>
            <a:ext cx="6096000" cy="10432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solidFill>
                  <a:srgbClr val="252525"/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solidFill>
                <a:srgbClr val="252525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54023" y="2107586"/>
            <a:ext cx="1117600" cy="43197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28782" y="1113155"/>
            <a:ext cx="5130165" cy="51301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lvl="0" algn="ctr"/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清明节日介绍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49553" y="4296681"/>
            <a:ext cx="3152140" cy="714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553" y="2558650"/>
            <a:ext cx="6096000" cy="8509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9553" y="3728230"/>
            <a:ext cx="1607080" cy="43197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清明即事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6535" y="4590053"/>
            <a:ext cx="3305175" cy="38544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56586" y="3714806"/>
            <a:ext cx="1607080" cy="43197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清明即事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391975" y="1611087"/>
            <a:ext cx="4381594" cy="43815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lvl="0" algn="ctr"/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清明节日介绍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8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 flipH="1">
            <a:off x="275771" y="3023880"/>
            <a:ext cx="11640452" cy="359497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33491" y="2369241"/>
            <a:ext cx="1755752" cy="4337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3000"/>
              </a:lnSpc>
              <a:spcBef>
                <a:spcPct val="0"/>
              </a:spcBef>
            </a:pPr>
            <a:r>
              <a:rPr lang="zh-CN" altLang="en-US" sz="2000" spc="300" dirty="0">
                <a:cs typeface="+mn-ea"/>
                <a:sym typeface="+mn-lt"/>
              </a:rPr>
              <a:t>节日介绍</a:t>
            </a:r>
            <a:endParaRPr lang="zh-CN" altLang="en-US" sz="2000" spc="300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0868" y="2436022"/>
            <a:ext cx="1729959" cy="3693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3000"/>
              </a:lnSpc>
              <a:spcBef>
                <a:spcPct val="0"/>
              </a:spcBef>
            </a:pPr>
            <a:r>
              <a:rPr lang="zh-CN" altLang="en-US" sz="2000" spc="300" dirty="0">
                <a:cs typeface="+mn-ea"/>
                <a:sym typeface="+mn-lt"/>
              </a:rPr>
              <a:t>节日介绍</a:t>
            </a:r>
            <a:endParaRPr lang="zh-CN" altLang="en-US" sz="2000" spc="3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5721" y="2436022"/>
            <a:ext cx="1659429" cy="4564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3000"/>
              </a:lnSpc>
              <a:spcBef>
                <a:spcPct val="0"/>
              </a:spcBef>
            </a:pPr>
            <a:r>
              <a:rPr lang="zh-CN" altLang="en-US" sz="2000" spc="300" dirty="0">
                <a:cs typeface="+mn-ea"/>
                <a:sym typeface="+mn-lt"/>
              </a:rPr>
              <a:t>节日介绍</a:t>
            </a:r>
            <a:endParaRPr lang="zh-CN" altLang="en-US" sz="2000" spc="3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61252" y="2392484"/>
            <a:ext cx="1659429" cy="4564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3000"/>
              </a:lnSpc>
              <a:spcBef>
                <a:spcPct val="0"/>
              </a:spcBef>
            </a:pPr>
            <a:r>
              <a:rPr lang="zh-CN" altLang="en-US" sz="2000" spc="300" dirty="0">
                <a:cs typeface="+mn-ea"/>
                <a:sym typeface="+mn-lt"/>
              </a:rPr>
              <a:t>节日介绍</a:t>
            </a:r>
            <a:endParaRPr lang="zh-CN" altLang="en-US" sz="2000" spc="3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4295" y="2819165"/>
            <a:ext cx="2194144" cy="882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cs typeface="+mn-ea"/>
                <a:sym typeface="+mn-lt"/>
              </a:rPr>
              <a:t>请在此处添加具体内容，文字尽量言简意赅，简单说明即可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36080" y="3023880"/>
            <a:ext cx="2194144" cy="554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cs typeface="+mn-ea"/>
                <a:sym typeface="+mn-lt"/>
              </a:rPr>
              <a:t>请在此处添加具体内容，文字尽量言简意赅，简单说明即可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2812" y="3023880"/>
            <a:ext cx="2194144" cy="554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cs typeface="+mn-ea"/>
                <a:sym typeface="+mn-lt"/>
              </a:rPr>
              <a:t>请在此处添加具体内容，文字尽量言简意赅，简单说明即可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23977" y="2961227"/>
            <a:ext cx="2194144" cy="554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zh-CN" altLang="en-US" sz="1400" spc="300" dirty="0">
                <a:cs typeface="+mn-ea"/>
                <a:sym typeface="+mn-lt"/>
              </a:rPr>
              <a:t>请在此处添加具体内容，文字尽量言简意赅，简单说明即可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lvl="0" algn="ctr"/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清明节日介绍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35605" y="1351617"/>
            <a:ext cx="4302760" cy="362162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14765" y="2362833"/>
            <a:ext cx="965607" cy="992559"/>
          </a:xfrm>
          <a:prstGeom prst="rect">
            <a:avLst/>
          </a:prstGeom>
          <a:noFill/>
        </p:spPr>
        <p:txBody>
          <a:bodyPr vert="horz" wrap="none" lIns="68559" tIns="34280" rIns="68559" bIns="34280" rtlCol="0">
            <a:spAutoFit/>
          </a:bodyPr>
          <a:lstStyle/>
          <a:p>
            <a:pPr algn="ctr"/>
            <a:r>
              <a:rPr lang="zh-CN" altLang="en-US" sz="6000" spc="4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6000" spc="4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96231" y="1988631"/>
            <a:ext cx="569344" cy="2347595"/>
          </a:xfrm>
          <a:prstGeom prst="rect">
            <a:avLst/>
          </a:prstGeom>
          <a:noFill/>
        </p:spPr>
        <p:txBody>
          <a:bodyPr vert="eaVert" wrap="square" lIns="68559" tIns="34280" rIns="68559" bIns="3428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清明风俗习惯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606625" y="2274568"/>
            <a:ext cx="0" cy="208470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254325" y="1670048"/>
            <a:ext cx="0" cy="208470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16493" y="4148453"/>
            <a:ext cx="154940" cy="42164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104552" y="2377755"/>
            <a:ext cx="1377315" cy="2254885"/>
            <a:chOff x="4882" y="2045"/>
            <a:chExt cx="2169" cy="3551"/>
          </a:xfrm>
        </p:grpSpPr>
        <p:sp>
          <p:nvSpPr>
            <p:cNvPr id="26" name="文本框 25"/>
            <p:cNvSpPr txBox="1"/>
            <p:nvPr/>
          </p:nvSpPr>
          <p:spPr>
            <a:xfrm>
              <a:off x="6297" y="2045"/>
              <a:ext cx="754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清明时节雨纷纷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25" y="2054"/>
              <a:ext cx="631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路上行人欲断魂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54" y="2054"/>
              <a:ext cx="695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借问酒家何处有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882" y="2058"/>
              <a:ext cx="536" cy="35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牧童遥指杏花村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980044" y="1556975"/>
            <a:ext cx="1425429" cy="400110"/>
          </a:xfrm>
          <a:prstGeom prst="rect">
            <a:avLst/>
          </a:prstGeom>
          <a:solidFill>
            <a:schemeClr val="bg1">
              <a:lumMod val="85000"/>
              <a:alpha val="96000"/>
            </a:schemeClr>
          </a:solidFill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放风筝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0129" y="2148145"/>
            <a:ext cx="51366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　放风筝是清明节人们最喜爱的活动之一。古人相信若某人生病可将其病况写或画于扎制的风筝上，用线系着风筝在空中放飞，让它飞至高空就拉线剪断，疾病灾难便会随着风筝一起飞走。后来，风筝亦逐渐发展成广为流行的郊游娱乐活动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  在古人那里，放风筝不但是一种游艺活动，而且是一种巫术行为：他们认为放风筝可以放走自己的秽气。所以很多人在清明节放风筝时，将自己知道的所有灾病都写在纸鸢上，等风筝放高时，就剪断风筝线，让纸鸢随风飘逝，象征着自己的疾病、秽气都让风筝带走了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110015" y="1757030"/>
            <a:ext cx="4467225" cy="4467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42167" y="456651"/>
            <a:ext cx="3519186" cy="684783"/>
          </a:xfrm>
          <a:prstGeom prst="rect">
            <a:avLst/>
          </a:prstGeom>
          <a:noFill/>
        </p:spPr>
        <p:txBody>
          <a:bodyPr vert="horz" wrap="square" lIns="68559" tIns="34280" rIns="68559" bIns="3428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清明风俗习惯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uo0syh2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1960</Words>
  <Application>WPS 演示</Application>
  <PresentationFormat>自定义</PresentationFormat>
  <Paragraphs>185</Paragraphs>
  <Slides>20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等线</vt:lpstr>
      <vt:lpstr>Arial</vt:lpstr>
      <vt:lpstr>义启小魏楷</vt:lpstr>
      <vt:lpstr>楷体_GB2312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水墨清明节</dc:title>
  <dc:creator>第一PPT</dc:creator>
  <cp:keywords>www.1ppt.com</cp:keywords>
  <dc:description>www.1ppt.com</dc:description>
  <cp:lastModifiedBy>铭</cp:lastModifiedBy>
  <cp:revision>3</cp:revision>
  <dcterms:created xsi:type="dcterms:W3CDTF">2021-03-20T09:18:00Z</dcterms:created>
  <dcterms:modified xsi:type="dcterms:W3CDTF">2022-01-27T01:11:44Z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83DC8CDA240C427FB70289EEC44B4DF3</vt:lpwstr>
  </property>
  <property fmtid="{D5CDD505-2E9C-101B-9397-08002B2CF9AE}" pid="3" name="KSOProductBuildVer">
    <vt:lpwstr>2052-11.1.0.11194</vt:lpwstr>
  </property>
</Properties>
</file>