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317"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服装行业分析报告" id="{6F6B7516-637B-44EE-98F2-5E1A59AF3103}">
          <p14:sldIdLst>
            <p14:sldId id="256"/>
            <p14:sldId id="257"/>
            <p14:sldId id="258"/>
            <p14:sldId id="259"/>
            <p14:sldId id="260"/>
            <p14:sldId id="261"/>
            <p14:sldId id="262"/>
            <p14:sldId id="263"/>
            <p14:sldId id="264"/>
            <p14:sldId id="317"/>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70" autoAdjust="0"/>
    <p:restoredTop sz="94660"/>
  </p:normalViewPr>
  <p:slideViewPr>
    <p:cSldViewPr snapToGrid="0" showGuides="1">
      <p:cViewPr varScale="1">
        <p:scale>
          <a:sx n="108" d="100"/>
          <a:sy n="108" d="100"/>
        </p:scale>
        <p:origin x="144" y="624"/>
      </p:cViewPr>
      <p:guideLst>
        <p:guide orient="horz" pos="164"/>
        <p:guide pos="3840"/>
        <p:guide orient="horz" pos="3974"/>
        <p:guide pos="7378"/>
        <p:guide pos="234"/>
      </p:guideLst>
    </p:cSldViewPr>
  </p:slideViewPr>
  <p:notesTextViewPr>
    <p:cViewPr>
      <p:scale>
        <a:sx n="1" d="1"/>
        <a:sy n="1" d="1"/>
      </p:scale>
      <p:origin x="0" y="0"/>
    </p:cViewPr>
  </p:notesTextViewPr>
  <p:sorterViewPr>
    <p:cViewPr>
      <p:scale>
        <a:sx n="68" d="100"/>
        <a:sy n="68" d="100"/>
      </p:scale>
      <p:origin x="0" y="-477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0278250494438058"/>
          <c:y val="0.0328343059059365"/>
          <c:w val="0.671980111208011"/>
          <c:h val="0.967165694094063"/>
        </c:manualLayout>
      </c:layout>
      <c:barChart>
        <c:barDir val="bar"/>
        <c:grouping val="clustered"/>
        <c:varyColors val="0"/>
        <c:ser>
          <c:idx val="0"/>
          <c:order val="0"/>
          <c:tx>
            <c:strRef>
              <c:f>Sheet1!$B$1</c:f>
              <c:strCache>
                <c:ptCount val="1"/>
                <c:pt idx="0">
                  <c:v>竞争力分析</c:v>
                </c:pt>
              </c:strCache>
            </c:strRef>
          </c:tx>
          <c:spPr>
            <a:solidFill>
              <a:schemeClr val="accent5"/>
            </a:solidFill>
            <a:ln w="25400" cap="flat" cmpd="sng" algn="ctr">
              <a:solidFill>
                <a:schemeClr val="bg1">
                  <a:lumMod val="85000"/>
                </a:schemeClr>
              </a:solidFill>
              <a:miter lim="800000"/>
            </a:ln>
            <a:effectLst/>
          </c:spPr>
          <c:invertIfNegative val="0"/>
          <c:dPt>
            <c:idx val="0"/>
            <c:invertIfNegative val="0"/>
            <c:bubble3D val="0"/>
            <c:spPr>
              <a:solidFill>
                <a:schemeClr val="accent5"/>
              </a:solidFill>
              <a:ln w="25400" cap="flat" cmpd="sng" algn="ctr">
                <a:solidFill>
                  <a:schemeClr val="bg1">
                    <a:lumMod val="85000"/>
                  </a:schemeClr>
                </a:solidFill>
                <a:miter lim="800000"/>
              </a:ln>
              <a:effectLst/>
            </c:spPr>
          </c:dPt>
          <c:dPt>
            <c:idx val="1"/>
            <c:invertIfNegative val="0"/>
            <c:bubble3D val="0"/>
            <c:spPr>
              <a:solidFill>
                <a:schemeClr val="accent5"/>
              </a:solidFill>
              <a:ln w="25400" cap="flat" cmpd="sng" algn="ctr">
                <a:solidFill>
                  <a:schemeClr val="bg1">
                    <a:lumMod val="85000"/>
                  </a:schemeClr>
                </a:solidFill>
                <a:miter lim="800000"/>
              </a:ln>
              <a:effectLst/>
            </c:spPr>
          </c:dPt>
          <c:dPt>
            <c:idx val="2"/>
            <c:invertIfNegative val="0"/>
            <c:bubble3D val="0"/>
            <c:spPr>
              <a:solidFill>
                <a:schemeClr val="accent5"/>
              </a:solidFill>
              <a:ln w="25400" cap="flat" cmpd="sng" algn="ctr">
                <a:solidFill>
                  <a:schemeClr val="bg1">
                    <a:lumMod val="85000"/>
                  </a:schemeClr>
                </a:solidFill>
                <a:miter lim="800000"/>
              </a:ln>
              <a:effectLst/>
            </c:spPr>
          </c:dPt>
          <c:dPt>
            <c:idx val="3"/>
            <c:invertIfNegative val="0"/>
            <c:bubble3D val="0"/>
            <c:spPr>
              <a:solidFill>
                <a:schemeClr val="accent5"/>
              </a:solidFill>
              <a:ln w="25400" cap="flat" cmpd="sng" algn="ctr">
                <a:solidFill>
                  <a:schemeClr val="bg1">
                    <a:lumMod val="85000"/>
                  </a:schemeClr>
                </a:solidFill>
                <a:miter lim="800000"/>
              </a:ln>
              <a:effectLst/>
            </c:spPr>
          </c:dPt>
          <c:dLbls>
            <c:spPr>
              <a:noFill/>
              <a:ln>
                <a:noFill/>
              </a:ln>
              <a:effectLst/>
            </c:spPr>
            <c:txPr>
              <a:bodyPr rot="0" spcFirstLastPara="1" vertOverflow="ellipsis" vert="horz" wrap="square" lIns="38100" tIns="19050" rIns="38100" bIns="19050" anchor="ctr" anchorCtr="1">
                <a:spAutoFit/>
              </a:bodyPr>
              <a:lstStyle/>
              <a:p>
                <a:pPr>
                  <a:defRPr lang="zh-CN" sz="1600" b="0" i="0" u="none" strike="noStrike" kern="1200" baseline="0">
                    <a:solidFill>
                      <a:schemeClr val="bg1">
                        <a:lumMod val="95000"/>
                      </a:schemeClr>
                    </a:solidFill>
                    <a:latin typeface="+mj-ea"/>
                    <a:ea typeface="+mj-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渠道竞争力</c:v>
                </c:pt>
                <c:pt idx="1">
                  <c:v>价格竞争力</c:v>
                </c:pt>
                <c:pt idx="2">
                  <c:v>伙伴竞争力</c:v>
                </c:pt>
                <c:pt idx="3">
                  <c:v>创新竞争力</c:v>
                </c:pt>
              </c:strCache>
            </c:strRef>
          </c:cat>
          <c:val>
            <c:numRef>
              <c:f>Sheet1!$B$2:$B$5</c:f>
              <c:numCache>
                <c:formatCode>0%</c:formatCode>
                <c:ptCount val="4"/>
                <c:pt idx="0">
                  <c:v>0.7</c:v>
                </c:pt>
                <c:pt idx="1">
                  <c:v>0.38</c:v>
                </c:pt>
                <c:pt idx="2">
                  <c:v>0.53</c:v>
                </c:pt>
                <c:pt idx="3">
                  <c:v>0.87</c:v>
                </c:pt>
              </c:numCache>
            </c:numRef>
          </c:val>
        </c:ser>
        <c:dLbls>
          <c:showLegendKey val="0"/>
          <c:showVal val="0"/>
          <c:showCatName val="0"/>
          <c:showSerName val="0"/>
          <c:showPercent val="0"/>
          <c:showBubbleSize val="0"/>
        </c:dLbls>
        <c:gapWidth val="227"/>
        <c:overlap val="-48"/>
        <c:axId val="1244363760"/>
        <c:axId val="1244363104"/>
      </c:barChart>
      <c:catAx>
        <c:axId val="124436376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400" b="0" i="0" u="none" strike="noStrike" kern="1200" baseline="0">
                <a:solidFill>
                  <a:schemeClr val="bg1">
                    <a:lumMod val="95000"/>
                  </a:schemeClr>
                </a:solidFill>
                <a:latin typeface="+mj-ea"/>
                <a:ea typeface="+mj-ea"/>
                <a:cs typeface="+mn-cs"/>
              </a:defRPr>
            </a:pPr>
          </a:p>
        </c:txPr>
        <c:crossAx val="1244363104"/>
        <c:crosses val="autoZero"/>
        <c:auto val="1"/>
        <c:lblAlgn val="ctr"/>
        <c:lblOffset val="100"/>
        <c:noMultiLvlLbl val="0"/>
      </c:catAx>
      <c:valAx>
        <c:axId val="1244363104"/>
        <c:scaling>
          <c:orientation val="minMax"/>
        </c:scaling>
        <c:delete val="0"/>
        <c:axPos val="b"/>
        <c:numFmt formatCode="0%" sourceLinked="1"/>
        <c:majorTickMark val="none"/>
        <c:minorTickMark val="none"/>
        <c:tickLblPos val="nextTo"/>
        <c:spPr>
          <a:noFill/>
          <a:ln w="9525">
            <a:solidFill>
              <a:schemeClr val="tx1">
                <a:lumMod val="15000"/>
                <a:lumOff val="85000"/>
              </a:schemeClr>
            </a:solidFill>
          </a:ln>
          <a:effectLst/>
        </c:spPr>
        <c:txPr>
          <a:bodyPr rot="-60000000" spcFirstLastPara="1" vertOverflow="ellipsis" vert="horz" wrap="square" anchor="ctr" anchorCtr="1"/>
          <a:lstStyle/>
          <a:p>
            <a:pPr>
              <a:defRPr lang="zh-CN" sz="1400" b="0" i="0" u="none" strike="noStrike" kern="1200" baseline="0">
                <a:solidFill>
                  <a:schemeClr val="bg1">
                    <a:lumMod val="95000"/>
                  </a:schemeClr>
                </a:solidFill>
                <a:latin typeface="+mj-ea"/>
                <a:ea typeface="+mj-ea"/>
                <a:cs typeface="+mn-cs"/>
              </a:defRPr>
            </a:pPr>
          </a:p>
        </c:txPr>
        <c:crossAx val="12443637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24">
  <cs:axisTitle>
    <cs:lnRef idx="0"/>
    <cs:fillRef idx="0"/>
    <cs:effectRef idx="0"/>
    <cs:fontRef idx="minor">
      <a:schemeClr val="tx1">
        <a:lumMod val="50000"/>
        <a:lumOff val="50000"/>
      </a:schemeClr>
    </cs:fontRef>
    <cs:defRPr sz="1195" kern="1200"/>
  </cs:axisTitle>
  <cs:categoryAxis>
    <cs:lnRef idx="0"/>
    <cs:fillRef idx="0"/>
    <cs:effectRef idx="0"/>
    <cs:fontRef idx="minor">
      <a:schemeClr val="tx1">
        <a:lumMod val="50000"/>
        <a:lumOff val="50000"/>
      </a:schemeClr>
    </cs:fontRef>
    <cs:defRPr sz="1195"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65000"/>
        <a:lumOff val="35000"/>
      </a:schemeClr>
    </cs:fontRef>
    <cs:defRPr sz="1195" kern="1200"/>
  </cs:dataLabel>
  <cs:dataLabelCallout>
    <cs:lnRef idx="0"/>
    <cs:fillRef idx="0"/>
    <cs:effectRef idx="0"/>
    <cs:fontRef idx="minor">
      <a:schemeClr val="bg1"/>
    </cs:fontRef>
    <cs:spPr>
      <a:solidFill>
        <a:schemeClr val="tx1">
          <a:lumMod val="35000"/>
          <a:lumOff val="65000"/>
        </a:schemeClr>
      </a:solidFill>
    </cs:spPr>
    <cs:defRPr sz="1195"/>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5"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200" b="0" kern="1200" cap="none" spc="50" baseline="0"/>
  </cs:title>
  <cs:trendline>
    <cs:lnRef idx="0">
      <cs:styleClr val="auto"/>
    </cs:lnRef>
    <cs:fillRef idx="0"/>
    <cs:effectRef idx="0"/>
    <cs:fontRef idx="minor">
      <a:schemeClr val="dk1"/>
    </cs:fontRef>
    <cs:spPr>
      <a:ln w="19050" cap="rnd">
        <a:solidFill>
          <a:schemeClr val="phClr"/>
        </a:solidFill>
        <a:prstDash val="sysDot"/>
      </a:ln>
    </cs:spPr>
  </cs:trendline>
  <cs:trendlineLabel>
    <cs:lnRef idx="0"/>
    <cs:fillRef idx="0"/>
    <cs:effectRef idx="0"/>
    <cs:fontRef idx="minor">
      <a:schemeClr val="tx1">
        <a:lumMod val="50000"/>
        <a:lumOff val="50000"/>
      </a:schemeClr>
    </cs:fontRef>
    <cs:defRPr sz="1195"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spPr>
      <a:ln w="9525">
        <a:solidFill>
          <a:schemeClr val="tx1">
            <a:lumMod val="15000"/>
            <a:lumOff val="85000"/>
          </a:schemeClr>
        </a:solidFill>
      </a:ln>
    </cs:spPr>
    <cs:defRPr sz="1195"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1BAAF1-3EB3-475A-B6AD-46F0E13B0D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C7C3A3-CC44-4E4E-9B1B-CFBDD53DA71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7" name="任意多边形: 形状 6"/>
          <p:cNvSpPr/>
          <p:nvPr userDrawn="1"/>
        </p:nvSpPr>
        <p:spPr>
          <a:xfrm>
            <a:off x="6570982" y="0"/>
            <a:ext cx="5621019" cy="6320790"/>
          </a:xfrm>
          <a:custGeom>
            <a:avLst/>
            <a:gdLst>
              <a:gd name="connsiteX0" fmla="*/ 712529 w 5621019"/>
              <a:gd name="connsiteY0" fmla="*/ 0 h 6320790"/>
              <a:gd name="connsiteX1" fmla="*/ 5621019 w 5621019"/>
              <a:gd name="connsiteY1" fmla="*/ 0 h 6320790"/>
              <a:gd name="connsiteX2" fmla="*/ 5621019 w 5621019"/>
              <a:gd name="connsiteY2" fmla="*/ 6002550 h 6320790"/>
              <a:gd name="connsiteX3" fmla="*/ 5618544 w 5621019"/>
              <a:gd name="connsiteY3" fmla="*/ 6003667 h 6320790"/>
              <a:gd name="connsiteX4" fmla="*/ 4044314 w 5621019"/>
              <a:gd name="connsiteY4" fmla="*/ 6320790 h 6320790"/>
              <a:gd name="connsiteX5" fmla="*/ 0 w 5621019"/>
              <a:gd name="connsiteY5" fmla="*/ 2285365 h 6320790"/>
              <a:gd name="connsiteX6" fmla="*/ 690705 w 5621019"/>
              <a:gd name="connsiteY6" fmla="*/ 29121 h 632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1019" h="6320790">
                <a:moveTo>
                  <a:pt x="712529" y="0"/>
                </a:moveTo>
                <a:lnTo>
                  <a:pt x="5621019" y="0"/>
                </a:lnTo>
                <a:lnTo>
                  <a:pt x="5621019" y="6002550"/>
                </a:lnTo>
                <a:lnTo>
                  <a:pt x="5618544" y="6003667"/>
                </a:lnTo>
                <a:cubicBezTo>
                  <a:pt x="5134689" y="6207870"/>
                  <a:pt x="4602717" y="6320790"/>
                  <a:pt x="4044314" y="6320790"/>
                </a:cubicBezTo>
                <a:cubicBezTo>
                  <a:pt x="1810701" y="6320790"/>
                  <a:pt x="0" y="4514069"/>
                  <a:pt x="0" y="2285365"/>
                </a:cubicBezTo>
                <a:cubicBezTo>
                  <a:pt x="0" y="1449601"/>
                  <a:pt x="254629" y="673179"/>
                  <a:pt x="690705" y="291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8" name="图片 7" descr="image-removebg-preview(2)"/>
          <p:cNvPicPr>
            <a:picLocks noChangeAspect="1"/>
          </p:cNvPicPr>
          <p:nvPr userDrawn="1"/>
        </p:nvPicPr>
        <p:blipFill>
          <a:blip r:embed="rId2"/>
          <a:stretch>
            <a:fillRect/>
          </a:stretch>
        </p:blipFill>
        <p:spPr>
          <a:xfrm>
            <a:off x="5912633" y="7620"/>
            <a:ext cx="5759937" cy="7361555"/>
          </a:xfrm>
          <a:prstGeom prst="rect">
            <a:avLst/>
          </a:prstGeom>
        </p:spPr>
      </p:pic>
      <p:sp>
        <p:nvSpPr>
          <p:cNvPr id="12" name="文本框 11"/>
          <p:cNvSpPr txBox="1"/>
          <p:nvPr userDrawn="1"/>
        </p:nvSpPr>
        <p:spPr>
          <a:xfrm>
            <a:off x="171928" y="5520018"/>
            <a:ext cx="9561830" cy="1200329"/>
          </a:xfrm>
          <a:prstGeom prst="rect">
            <a:avLst/>
          </a:prstGeom>
          <a:noFill/>
        </p:spPr>
        <p:txBody>
          <a:bodyPr wrap="square">
            <a:spAutoFit/>
          </a:bodyPr>
          <a:lstStyle/>
          <a:p>
            <a:r>
              <a:rPr lang="en-US" altLang="zh-CN" sz="7200" b="1" dirty="0">
                <a:ln w="3175">
                  <a:solidFill>
                    <a:prstClr val="white">
                      <a:alpha val="6000"/>
                    </a:prstClr>
                  </a:solidFill>
                </a:ln>
                <a:noFill/>
                <a:latin typeface="宋体" panose="02010600030101010101" pitchFamily="2" charset="-122"/>
                <a:ea typeface="宋体" panose="02010600030101010101" pitchFamily="2" charset="-122"/>
              </a:rPr>
              <a:t>Fashion clothing</a:t>
            </a:r>
            <a:endParaRPr lang="zh-CN" altLang="en-US" sz="7200" b="1" dirty="0">
              <a:ln w="3175">
                <a:solidFill>
                  <a:prstClr val="white">
                    <a:alpha val="6000"/>
                  </a:prstClr>
                </a:solidFill>
              </a:ln>
              <a:noFill/>
              <a:latin typeface="宋体" panose="02010600030101010101" pitchFamily="2" charset="-122"/>
              <a:ea typeface="宋体" panose="02010600030101010101" pitchFamily="2" charset="-122"/>
            </a:endParaRPr>
          </a:p>
        </p:txBody>
      </p:sp>
      <p:sp>
        <p:nvSpPr>
          <p:cNvPr id="18" name="矩形 17"/>
          <p:cNvSpPr/>
          <p:nvPr userDrawn="1"/>
        </p:nvSpPr>
        <p:spPr>
          <a:xfrm>
            <a:off x="0" y="0"/>
            <a:ext cx="9295608" cy="6843394"/>
          </a:xfrm>
          <a:prstGeom prst="rect">
            <a:avLst/>
          </a:prstGeom>
          <a:blipFill rotWithShape="1">
            <a:blip r:embed="rId3" cstate="screen">
              <a:alphaModFix amt="63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6410962" y="257786"/>
            <a:ext cx="320040" cy="76200"/>
            <a:chOff x="11549380" y="349226"/>
            <a:chExt cx="320040" cy="76200"/>
          </a:xfrm>
        </p:grpSpPr>
        <p:sp>
          <p:nvSpPr>
            <p:cNvPr id="11" name="椭圆 10"/>
            <p:cNvSpPr/>
            <p:nvPr/>
          </p:nvSpPr>
          <p:spPr>
            <a:xfrm>
              <a:off x="11549380" y="349226"/>
              <a:ext cx="80010" cy="762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17" name="椭圆 16"/>
            <p:cNvSpPr/>
            <p:nvPr/>
          </p:nvSpPr>
          <p:spPr>
            <a:xfrm>
              <a:off x="11669395" y="349226"/>
              <a:ext cx="80010" cy="762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19" name="椭圆 18"/>
            <p:cNvSpPr/>
            <p:nvPr/>
          </p:nvSpPr>
          <p:spPr>
            <a:xfrm>
              <a:off x="11789410" y="349226"/>
              <a:ext cx="80010" cy="762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accent1"/>
        </a:solidFill>
        <a:effectLst/>
      </p:bgPr>
    </p:bg>
    <p:spTree>
      <p:nvGrpSpPr>
        <p:cNvPr id="1" name=""/>
        <p:cNvGrpSpPr/>
        <p:nvPr/>
      </p:nvGrpSpPr>
      <p:grpSpPr>
        <a:xfrm>
          <a:off x="0" y="0"/>
          <a:ext cx="0" cy="0"/>
          <a:chOff x="0" y="0"/>
          <a:chExt cx="0" cy="0"/>
        </a:xfrm>
      </p:grpSpPr>
      <p:sp>
        <p:nvSpPr>
          <p:cNvPr id="7" name="任意多边形: 形状 6"/>
          <p:cNvSpPr/>
          <p:nvPr userDrawn="1"/>
        </p:nvSpPr>
        <p:spPr>
          <a:xfrm>
            <a:off x="0" y="0"/>
            <a:ext cx="1075013" cy="848013"/>
          </a:xfrm>
          <a:custGeom>
            <a:avLst/>
            <a:gdLst>
              <a:gd name="connsiteX0" fmla="*/ 0 w 1075013"/>
              <a:gd name="connsiteY0" fmla="*/ 0 h 848013"/>
              <a:gd name="connsiteX1" fmla="*/ 1064354 w 1075013"/>
              <a:gd name="connsiteY1" fmla="*/ 0 h 848013"/>
              <a:gd name="connsiteX2" fmla="*/ 1075013 w 1075013"/>
              <a:gd name="connsiteY2" fmla="*/ 105740 h 848013"/>
              <a:gd name="connsiteX3" fmla="*/ 332740 w 1075013"/>
              <a:gd name="connsiteY3" fmla="*/ 848013 h 848013"/>
              <a:gd name="connsiteX4" fmla="*/ 43814 w 1075013"/>
              <a:gd name="connsiteY4" fmla="*/ 789682 h 848013"/>
              <a:gd name="connsiteX5" fmla="*/ 0 w 1075013"/>
              <a:gd name="connsiteY5" fmla="*/ 765900 h 8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013" h="848013">
                <a:moveTo>
                  <a:pt x="0" y="0"/>
                </a:moveTo>
                <a:lnTo>
                  <a:pt x="1064354" y="0"/>
                </a:lnTo>
                <a:lnTo>
                  <a:pt x="1075013" y="105740"/>
                </a:lnTo>
                <a:cubicBezTo>
                  <a:pt x="1075013" y="515686"/>
                  <a:pt x="742686" y="848013"/>
                  <a:pt x="332740" y="848013"/>
                </a:cubicBezTo>
                <a:cubicBezTo>
                  <a:pt x="230254" y="848013"/>
                  <a:pt x="132618" y="827243"/>
                  <a:pt x="43814" y="789682"/>
                </a:cubicBezTo>
                <a:lnTo>
                  <a:pt x="0" y="7659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8" name="文本框 7"/>
          <p:cNvSpPr txBox="1"/>
          <p:nvPr userDrawn="1"/>
        </p:nvSpPr>
        <p:spPr>
          <a:xfrm>
            <a:off x="482600" y="202425"/>
            <a:ext cx="1953272" cy="1015663"/>
          </a:xfrm>
          <a:prstGeom prst="rect">
            <a:avLst/>
          </a:prstGeom>
          <a:noFill/>
        </p:spPr>
        <p:txBody>
          <a:bodyPr wrap="square" rtlCol="0">
            <a:spAutoFit/>
          </a:bodyPr>
          <a:lstStyle/>
          <a:p>
            <a:pPr algn="dist"/>
            <a:r>
              <a:rPr lang="zh-CN" altLang="en-US" sz="6000" b="1" dirty="0">
                <a:solidFill>
                  <a:schemeClr val="bg1"/>
                </a:solidFill>
                <a:latin typeface="+mj-ea"/>
                <a:ea typeface="+mj-ea"/>
              </a:rPr>
              <a:t>目录</a:t>
            </a:r>
            <a:endParaRPr lang="zh-CN" altLang="en-US" sz="6000" b="1" dirty="0">
              <a:solidFill>
                <a:schemeClr val="bg1"/>
              </a:solidFill>
              <a:latin typeface="+mj-ea"/>
              <a:ea typeface="+mj-ea"/>
            </a:endParaRPr>
          </a:p>
        </p:txBody>
      </p:sp>
      <p:sp>
        <p:nvSpPr>
          <p:cNvPr id="9" name="文本框 8"/>
          <p:cNvSpPr txBox="1"/>
          <p:nvPr userDrawn="1"/>
        </p:nvSpPr>
        <p:spPr>
          <a:xfrm>
            <a:off x="2439979" y="387326"/>
            <a:ext cx="1079533" cy="830997"/>
          </a:xfrm>
          <a:prstGeom prst="rect">
            <a:avLst/>
          </a:prstGeom>
          <a:noFill/>
        </p:spPr>
        <p:txBody>
          <a:bodyPr wrap="square" rtlCol="0">
            <a:spAutoFit/>
          </a:bodyPr>
          <a:lstStyle/>
          <a:p>
            <a:r>
              <a:rPr lang="en-US" altLang="zh-CN" sz="4800" dirty="0">
                <a:solidFill>
                  <a:schemeClr val="bg1"/>
                </a:solidFill>
                <a:latin typeface="+mj-ea"/>
                <a:ea typeface="+mj-ea"/>
              </a:rPr>
              <a:t>/</a:t>
            </a:r>
            <a:endParaRPr lang="zh-CN" altLang="en-US" sz="4800" dirty="0">
              <a:solidFill>
                <a:schemeClr val="bg1"/>
              </a:solidFill>
              <a:latin typeface="+mj-ea"/>
              <a:ea typeface="+mj-ea"/>
            </a:endParaRPr>
          </a:p>
        </p:txBody>
      </p:sp>
      <p:sp>
        <p:nvSpPr>
          <p:cNvPr id="10" name="文本框 9"/>
          <p:cNvSpPr txBox="1"/>
          <p:nvPr userDrawn="1"/>
        </p:nvSpPr>
        <p:spPr>
          <a:xfrm>
            <a:off x="2702582" y="740727"/>
            <a:ext cx="1518898" cy="400110"/>
          </a:xfrm>
          <a:prstGeom prst="rect">
            <a:avLst/>
          </a:prstGeom>
          <a:noFill/>
        </p:spPr>
        <p:txBody>
          <a:bodyPr wrap="square" rtlCol="0">
            <a:spAutoFit/>
          </a:bodyPr>
          <a:lstStyle/>
          <a:p>
            <a:pPr algn="dist"/>
            <a:r>
              <a:rPr lang="en-US" altLang="zh-CN" sz="2000" dirty="0">
                <a:solidFill>
                  <a:schemeClr val="bg1"/>
                </a:solidFill>
                <a:latin typeface="+mj-ea"/>
                <a:ea typeface="+mj-ea"/>
              </a:rPr>
              <a:t>CONTENT</a:t>
            </a:r>
            <a:endParaRPr lang="en-US" altLang="zh-CN" sz="2000" dirty="0">
              <a:solidFill>
                <a:schemeClr val="bg1"/>
              </a:solidFill>
              <a:latin typeface="+mj-ea"/>
              <a:ea typeface="+mj-ea"/>
            </a:endParaRPr>
          </a:p>
        </p:txBody>
      </p:sp>
      <p:grpSp>
        <p:nvGrpSpPr>
          <p:cNvPr id="2" name="组合 1"/>
          <p:cNvGrpSpPr/>
          <p:nvPr userDrawn="1"/>
        </p:nvGrpSpPr>
        <p:grpSpPr>
          <a:xfrm>
            <a:off x="11549380" y="349226"/>
            <a:ext cx="320040" cy="76200"/>
            <a:chOff x="11549380" y="349226"/>
            <a:chExt cx="320040" cy="76200"/>
          </a:xfrm>
        </p:grpSpPr>
        <p:sp>
          <p:nvSpPr>
            <p:cNvPr id="12" name="椭圆 11"/>
            <p:cNvSpPr/>
            <p:nvPr/>
          </p:nvSpPr>
          <p:spPr>
            <a:xfrm>
              <a:off x="11549380" y="349226"/>
              <a:ext cx="80010" cy="762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13" name="椭圆 12"/>
            <p:cNvSpPr/>
            <p:nvPr/>
          </p:nvSpPr>
          <p:spPr>
            <a:xfrm>
              <a:off x="11669395" y="349226"/>
              <a:ext cx="80010" cy="762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14" name="椭圆 13"/>
            <p:cNvSpPr/>
            <p:nvPr/>
          </p:nvSpPr>
          <p:spPr>
            <a:xfrm>
              <a:off x="11789410" y="349226"/>
              <a:ext cx="80010" cy="762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grpSp>
      <p:sp>
        <p:nvSpPr>
          <p:cNvPr id="16" name="矩形 15"/>
          <p:cNvSpPr/>
          <p:nvPr userDrawn="1"/>
        </p:nvSpPr>
        <p:spPr>
          <a:xfrm>
            <a:off x="0" y="0"/>
            <a:ext cx="9295608" cy="6843394"/>
          </a:xfrm>
          <a:prstGeom prst="rect">
            <a:avLst/>
          </a:prstGeom>
          <a:blipFill rotWithShape="1">
            <a:blip r:embed="rId2" cstate="screen">
              <a:alphaModFix amt="63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
    <p:bg>
      <p:bgPr>
        <a:solidFill>
          <a:schemeClr val="accent1"/>
        </a:solidFill>
        <a:effectLst/>
      </p:bgPr>
    </p:bg>
    <p:spTree>
      <p:nvGrpSpPr>
        <p:cNvPr id="1" name=""/>
        <p:cNvGrpSpPr/>
        <p:nvPr/>
      </p:nvGrpSpPr>
      <p:grpSpPr>
        <a:xfrm>
          <a:off x="0" y="0"/>
          <a:ext cx="0" cy="0"/>
          <a:chOff x="0" y="0"/>
          <a:chExt cx="0" cy="0"/>
        </a:xfrm>
      </p:grpSpPr>
      <p:sp>
        <p:nvSpPr>
          <p:cNvPr id="5" name="矩形 4"/>
          <p:cNvSpPr/>
          <p:nvPr userDrawn="1"/>
        </p:nvSpPr>
        <p:spPr>
          <a:xfrm>
            <a:off x="740077" y="198810"/>
            <a:ext cx="4338867" cy="6487988"/>
          </a:xfrm>
          <a:prstGeom prst="rect">
            <a:avLst/>
          </a:prstGeom>
          <a:solidFill>
            <a:schemeClr val="accent2">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userDrawn="1"/>
        </p:nvSpPr>
        <p:spPr>
          <a:xfrm>
            <a:off x="0" y="2615248"/>
            <a:ext cx="12273280" cy="227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userDrawn="1"/>
        </p:nvSpPr>
        <p:spPr>
          <a:xfrm>
            <a:off x="11688128" y="-293687"/>
            <a:ext cx="132398" cy="914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9205498" y="5191057"/>
            <a:ext cx="1538702" cy="433705"/>
            <a:chOff x="9205498" y="5191057"/>
            <a:chExt cx="1538702" cy="433705"/>
          </a:xfrm>
        </p:grpSpPr>
        <p:sp>
          <p:nvSpPr>
            <p:cNvPr id="9" name="矩形: 圆角 39"/>
            <p:cNvSpPr/>
            <p:nvPr/>
          </p:nvSpPr>
          <p:spPr>
            <a:xfrm>
              <a:off x="9205498" y="5191057"/>
              <a:ext cx="1538702" cy="433705"/>
            </a:xfrm>
            <a:prstGeom prst="round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320034" y="5300188"/>
              <a:ext cx="987450" cy="215444"/>
            </a:xfrm>
            <a:prstGeom prst="rect">
              <a:avLst/>
            </a:prstGeom>
            <a:noFill/>
          </p:spPr>
          <p:txBody>
            <a:bodyPr wrap="none" lIns="0" tIns="0" rIns="0" bIns="0" rtlCol="0">
              <a:spAutoFit/>
            </a:bodyPr>
            <a:lstStyle/>
            <a:p>
              <a:r>
                <a:rPr lang="en-US" altLang="zh-CN" sz="1400" dirty="0">
                  <a:solidFill>
                    <a:schemeClr val="bg1"/>
                  </a:solidFill>
                  <a:latin typeface="+mj-ea"/>
                  <a:ea typeface="+mj-ea"/>
                  <a:cs typeface="OPPOSans R" panose="00020600040101010101" pitchFamily="18" charset="-122"/>
                </a:rPr>
                <a:t>Get Started</a:t>
              </a:r>
              <a:endParaRPr lang="en-US" altLang="zh-CN" sz="1400" dirty="0">
                <a:solidFill>
                  <a:schemeClr val="bg1"/>
                </a:solidFill>
                <a:latin typeface="+mj-ea"/>
                <a:ea typeface="+mj-ea"/>
                <a:cs typeface="OPPOSans R" panose="00020600040101010101" pitchFamily="18" charset="-122"/>
              </a:endParaRPr>
            </a:p>
          </p:txBody>
        </p:sp>
        <p:cxnSp>
          <p:nvCxnSpPr>
            <p:cNvPr id="11" name="直接连接符 10"/>
            <p:cNvCxnSpPr/>
            <p:nvPr/>
          </p:nvCxnSpPr>
          <p:spPr>
            <a:xfrm>
              <a:off x="10424680" y="5407910"/>
              <a:ext cx="177654" cy="0"/>
            </a:xfrm>
            <a:prstGeom prst="line">
              <a:avLst/>
            </a:prstGeom>
            <a:ln>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nvGrpSpPr>
        <p:grpSpPr>
          <a:xfrm rot="16200000" flipH="1">
            <a:off x="439420" y="291783"/>
            <a:ext cx="168910" cy="311785"/>
            <a:chOff x="396" y="921"/>
            <a:chExt cx="308" cy="760"/>
          </a:xfrm>
        </p:grpSpPr>
        <p:cxnSp>
          <p:nvCxnSpPr>
            <p:cNvPr id="8" name="直接连接符 7"/>
            <p:cNvCxnSpPr/>
            <p:nvPr/>
          </p:nvCxnSpPr>
          <p:spPr>
            <a:xfrm>
              <a:off x="396" y="921"/>
              <a:ext cx="0" cy="7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0" y="921"/>
              <a:ext cx="0" cy="4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04" y="921"/>
              <a:ext cx="0" cy="4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jpeg"/><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jpeg"/><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8.jpeg"/><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0.jpe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4.jpeg"/><Relationship Id="rId1"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6.jpeg"/><Relationship Id="rId1"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8.jpeg"/><Relationship Id="rId1" Type="http://schemas.openxmlformats.org/officeDocument/2006/relationships/image" Target="../media/image37.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1.png"/><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2" name="任意多边形: 形状 11"/>
          <p:cNvSpPr/>
          <p:nvPr/>
        </p:nvSpPr>
        <p:spPr>
          <a:xfrm>
            <a:off x="6570982" y="0"/>
            <a:ext cx="5621019" cy="6320790"/>
          </a:xfrm>
          <a:custGeom>
            <a:avLst/>
            <a:gdLst>
              <a:gd name="connsiteX0" fmla="*/ 712529 w 5621019"/>
              <a:gd name="connsiteY0" fmla="*/ 0 h 6320790"/>
              <a:gd name="connsiteX1" fmla="*/ 5621019 w 5621019"/>
              <a:gd name="connsiteY1" fmla="*/ 0 h 6320790"/>
              <a:gd name="connsiteX2" fmla="*/ 5621019 w 5621019"/>
              <a:gd name="connsiteY2" fmla="*/ 6002550 h 6320790"/>
              <a:gd name="connsiteX3" fmla="*/ 5618544 w 5621019"/>
              <a:gd name="connsiteY3" fmla="*/ 6003667 h 6320790"/>
              <a:gd name="connsiteX4" fmla="*/ 4044314 w 5621019"/>
              <a:gd name="connsiteY4" fmla="*/ 6320790 h 6320790"/>
              <a:gd name="connsiteX5" fmla="*/ 0 w 5621019"/>
              <a:gd name="connsiteY5" fmla="*/ 2285365 h 6320790"/>
              <a:gd name="connsiteX6" fmla="*/ 690705 w 5621019"/>
              <a:gd name="connsiteY6" fmla="*/ 29121 h 632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1019" h="6320790">
                <a:moveTo>
                  <a:pt x="712529" y="0"/>
                </a:moveTo>
                <a:lnTo>
                  <a:pt x="5621019" y="0"/>
                </a:lnTo>
                <a:lnTo>
                  <a:pt x="5621019" y="6002550"/>
                </a:lnTo>
                <a:lnTo>
                  <a:pt x="5618544" y="6003667"/>
                </a:lnTo>
                <a:cubicBezTo>
                  <a:pt x="5134689" y="6207870"/>
                  <a:pt x="4602717" y="6320790"/>
                  <a:pt x="4044314" y="6320790"/>
                </a:cubicBezTo>
                <a:cubicBezTo>
                  <a:pt x="1810701" y="6320790"/>
                  <a:pt x="0" y="4514069"/>
                  <a:pt x="0" y="2285365"/>
                </a:cubicBezTo>
                <a:cubicBezTo>
                  <a:pt x="0" y="1449601"/>
                  <a:pt x="254629" y="673179"/>
                  <a:pt x="690705" y="291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3" name="直接连接符 12"/>
          <p:cNvCxnSpPr/>
          <p:nvPr/>
        </p:nvCxnSpPr>
        <p:spPr>
          <a:xfrm flipV="1">
            <a:off x="9520237" y="464503"/>
            <a:ext cx="2280603" cy="65465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71928" y="1524448"/>
            <a:ext cx="6347460" cy="32932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400" b="0"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服装行业分析报告</a:t>
            </a:r>
            <a:endParaRPr kumimoji="0" lang="zh-CN" altLang="en-US" sz="10400" b="0"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endParaRPr>
          </a:p>
        </p:txBody>
      </p:sp>
      <p:sp>
        <p:nvSpPr>
          <p:cNvPr id="16" name="文本框 15"/>
          <p:cNvSpPr txBox="1"/>
          <p:nvPr/>
        </p:nvSpPr>
        <p:spPr>
          <a:xfrm>
            <a:off x="149969" y="1565462"/>
            <a:ext cx="6369419" cy="32932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400" b="0" i="0" u="none" strike="noStrike" kern="1200" cap="none" spc="0" normalizeH="0" baseline="0" noProof="0" dirty="0">
                <a:ln w="3175">
                  <a:solidFill>
                    <a:schemeClr val="bg1">
                      <a:alpha val="30000"/>
                    </a:schemeClr>
                  </a:solidFill>
                </a:ln>
                <a:noFill/>
                <a:effectLst/>
                <a:uLnTx/>
                <a:uFillTx/>
                <a:latin typeface="宋体" panose="02010600030101010101" pitchFamily="2" charset="-122"/>
                <a:ea typeface="宋体" panose="02010600030101010101" pitchFamily="2" charset="-122"/>
                <a:cs typeface="+mn-cs"/>
              </a:rPr>
              <a:t>服装行业分析报告</a:t>
            </a:r>
            <a:endParaRPr kumimoji="0" lang="zh-CN" altLang="en-US" sz="10400" b="0" i="0" u="none" strike="noStrike" kern="1200" cap="none" spc="0" normalizeH="0" baseline="0" noProof="0" dirty="0">
              <a:ln w="3175">
                <a:solidFill>
                  <a:schemeClr val="bg1">
                    <a:alpha val="30000"/>
                  </a:schemeClr>
                </a:solidFill>
              </a:ln>
              <a:noFill/>
              <a:effectLst/>
              <a:uLnTx/>
              <a:uFillTx/>
              <a:latin typeface="宋体" panose="02010600030101010101" pitchFamily="2" charset="-122"/>
              <a:ea typeface="宋体" panose="02010600030101010101" pitchFamily="2" charset="-122"/>
              <a:cs typeface="+mn-cs"/>
            </a:endParaRPr>
          </a:p>
        </p:txBody>
      </p:sp>
      <p:pic>
        <p:nvPicPr>
          <p:cNvPr id="17" name="图片 16" descr="image-removebg-preview(2)"/>
          <p:cNvPicPr>
            <a:picLocks noChangeAspect="1"/>
          </p:cNvPicPr>
          <p:nvPr/>
        </p:nvPicPr>
        <p:blipFill>
          <a:blip r:embed="rId1"/>
          <a:stretch>
            <a:fillRect/>
          </a:stretch>
        </p:blipFill>
        <p:spPr>
          <a:xfrm>
            <a:off x="5906670" y="-1"/>
            <a:ext cx="5765900" cy="7369175"/>
          </a:xfrm>
          <a:prstGeom prst="rect">
            <a:avLst/>
          </a:prstGeom>
        </p:spPr>
      </p:pic>
      <p:sp>
        <p:nvSpPr>
          <p:cNvPr id="26" name="圆: 空心 29"/>
          <p:cNvSpPr/>
          <p:nvPr/>
        </p:nvSpPr>
        <p:spPr>
          <a:xfrm>
            <a:off x="1075013" y="1039148"/>
            <a:ext cx="4569968" cy="4569968"/>
          </a:xfrm>
          <a:prstGeom prst="donut">
            <a:avLst>
              <a:gd name="adj" fmla="val 17218"/>
            </a:avLst>
          </a:prstGeom>
          <a:gradFill>
            <a:gsLst>
              <a:gs pos="0">
                <a:schemeClr val="bg1">
                  <a:alpha val="3000"/>
                </a:schemeClr>
              </a:gs>
              <a:gs pos="100000">
                <a:srgbClr val="204D3B">
                  <a:alpha val="3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圆角 39"/>
          <p:cNvSpPr/>
          <p:nvPr/>
        </p:nvSpPr>
        <p:spPr>
          <a:xfrm>
            <a:off x="819781" y="4971623"/>
            <a:ext cx="1480820" cy="433705"/>
          </a:xfrm>
          <a:prstGeom prst="round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p:cNvSpPr txBox="1"/>
          <p:nvPr/>
        </p:nvSpPr>
        <p:spPr>
          <a:xfrm>
            <a:off x="981243" y="5095952"/>
            <a:ext cx="846386" cy="184666"/>
          </a:xfrm>
          <a:prstGeom prst="rect">
            <a:avLst/>
          </a:prstGeom>
          <a:noFill/>
        </p:spPr>
        <p:txBody>
          <a:bodyPr wrap="none" lIns="0" tIns="0" rIns="0" bIns="0" rtlCol="0">
            <a:spAutoFit/>
          </a:bodyPr>
          <a:lstStyle/>
          <a:p>
            <a:r>
              <a:rPr lang="en-US" altLang="zh-CN" sz="1200" dirty="0">
                <a:solidFill>
                  <a:schemeClr val="bg1"/>
                </a:solidFill>
                <a:latin typeface="+mj-ea"/>
                <a:ea typeface="+mj-ea"/>
                <a:cs typeface="OPPOSans R" panose="00020600040101010101" pitchFamily="18" charset="-122"/>
              </a:rPr>
              <a:t>Get Started</a:t>
            </a:r>
            <a:endParaRPr lang="en-US" altLang="zh-CN" sz="1200" dirty="0">
              <a:solidFill>
                <a:schemeClr val="bg1"/>
              </a:solidFill>
              <a:latin typeface="+mj-ea"/>
              <a:ea typeface="+mj-ea"/>
              <a:cs typeface="OPPOSans R" panose="00020600040101010101" pitchFamily="18" charset="-122"/>
            </a:endParaRPr>
          </a:p>
        </p:txBody>
      </p:sp>
      <p:cxnSp>
        <p:nvCxnSpPr>
          <p:cNvPr id="30" name="直接连接符 29"/>
          <p:cNvCxnSpPr/>
          <p:nvPr/>
        </p:nvCxnSpPr>
        <p:spPr>
          <a:xfrm>
            <a:off x="1924427" y="5180590"/>
            <a:ext cx="177654" cy="0"/>
          </a:xfrm>
          <a:prstGeom prst="line">
            <a:avLst/>
          </a:prstGeom>
          <a:ln>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846307" y="1288707"/>
            <a:ext cx="2114361" cy="307777"/>
          </a:xfrm>
          <a:prstGeom prst="rect">
            <a:avLst/>
          </a:prstGeom>
          <a:noFill/>
        </p:spPr>
        <p:txBody>
          <a:bodyPr wrap="none" lIns="0" tIns="0" rIns="0" bIns="0" rtlCol="0">
            <a:spAutoFit/>
          </a:bodyPr>
          <a:lstStyle/>
          <a:p>
            <a:r>
              <a:rPr lang="en-US" altLang="zh-CN" sz="2000" dirty="0">
                <a:solidFill>
                  <a:schemeClr val="bg1">
                    <a:alpha val="70000"/>
                  </a:schemeClr>
                </a:solidFill>
                <a:latin typeface="+mj-ea"/>
                <a:ea typeface="+mj-ea"/>
                <a:cs typeface="OPPOSans R" panose="00020600040101010101" pitchFamily="18" charset="-122"/>
              </a:rPr>
              <a:t>Fashion clothing</a:t>
            </a:r>
            <a:endParaRPr lang="en-US" altLang="zh-CN" sz="2000" dirty="0">
              <a:solidFill>
                <a:schemeClr val="bg1">
                  <a:alpha val="70000"/>
                </a:schemeClr>
              </a:solidFill>
              <a:latin typeface="+mj-ea"/>
              <a:ea typeface="+mj-ea"/>
              <a:cs typeface="OPPOSans R" panose="00020600040101010101" pitchFamily="18" charset="-122"/>
            </a:endParaRPr>
          </a:p>
        </p:txBody>
      </p:sp>
      <p:cxnSp>
        <p:nvCxnSpPr>
          <p:cNvPr id="33" name="直接连接符 32"/>
          <p:cNvCxnSpPr/>
          <p:nvPr/>
        </p:nvCxnSpPr>
        <p:spPr>
          <a:xfrm>
            <a:off x="3010488" y="1494291"/>
            <a:ext cx="1168400"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5757274" y="4542646"/>
            <a:ext cx="164465" cy="164465"/>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7" name="任意多边形: 形状 36"/>
          <p:cNvSpPr/>
          <p:nvPr/>
        </p:nvSpPr>
        <p:spPr>
          <a:xfrm>
            <a:off x="0" y="0"/>
            <a:ext cx="1075013" cy="848013"/>
          </a:xfrm>
          <a:custGeom>
            <a:avLst/>
            <a:gdLst>
              <a:gd name="connsiteX0" fmla="*/ 0 w 1075013"/>
              <a:gd name="connsiteY0" fmla="*/ 0 h 848013"/>
              <a:gd name="connsiteX1" fmla="*/ 1064354 w 1075013"/>
              <a:gd name="connsiteY1" fmla="*/ 0 h 848013"/>
              <a:gd name="connsiteX2" fmla="*/ 1075013 w 1075013"/>
              <a:gd name="connsiteY2" fmla="*/ 105740 h 848013"/>
              <a:gd name="connsiteX3" fmla="*/ 332740 w 1075013"/>
              <a:gd name="connsiteY3" fmla="*/ 848013 h 848013"/>
              <a:gd name="connsiteX4" fmla="*/ 43814 w 1075013"/>
              <a:gd name="connsiteY4" fmla="*/ 789682 h 848013"/>
              <a:gd name="connsiteX5" fmla="*/ 0 w 1075013"/>
              <a:gd name="connsiteY5" fmla="*/ 765900 h 8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013" h="848013">
                <a:moveTo>
                  <a:pt x="0" y="0"/>
                </a:moveTo>
                <a:lnTo>
                  <a:pt x="1064354" y="0"/>
                </a:lnTo>
                <a:lnTo>
                  <a:pt x="1075013" y="105740"/>
                </a:lnTo>
                <a:cubicBezTo>
                  <a:pt x="1075013" y="515686"/>
                  <a:pt x="742686" y="848013"/>
                  <a:pt x="332740" y="848013"/>
                </a:cubicBezTo>
                <a:cubicBezTo>
                  <a:pt x="230254" y="848013"/>
                  <a:pt x="132618" y="827243"/>
                  <a:pt x="43814" y="789682"/>
                </a:cubicBezTo>
                <a:lnTo>
                  <a:pt x="0" y="7659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39750"/>
            <a:endParaRPr lang="zh-CN" altLang="en-US" sz="1065">
              <a:solidFill>
                <a:prstClr val="white"/>
              </a:solidFill>
              <a:latin typeface="等线" panose="02010600030101010101" charset="-122"/>
              <a:ea typeface="等线" panose="0201060003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2"/>
          <p:cNvPicPr>
            <a:picLocks noChangeAspect="1" noChangeArrowheads="1"/>
          </p:cNvPicPr>
          <p:nvPr/>
        </p:nvPicPr>
        <p:blipFill>
          <a:blip r:embed="rId2"/>
          <a:srcRect/>
          <a:stretch>
            <a:fillRect/>
          </a:stretch>
        </p:blipFill>
        <p:spPr bwMode="auto">
          <a:xfrm>
            <a:off x="222757" y="-1709"/>
            <a:ext cx="457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5628868" y="855142"/>
            <a:ext cx="5510530" cy="985840"/>
            <a:chOff x="5865004" y="647118"/>
            <a:chExt cx="5510530" cy="985840"/>
          </a:xfrm>
        </p:grpSpPr>
        <p:sp>
          <p:nvSpPr>
            <p:cNvPr id="37" name="矩形 36"/>
            <p:cNvSpPr/>
            <p:nvPr/>
          </p:nvSpPr>
          <p:spPr>
            <a:xfrm>
              <a:off x="5997198" y="1518896"/>
              <a:ext cx="4367456" cy="11406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5865004" y="647118"/>
              <a:ext cx="5510530" cy="978535"/>
              <a:chOff x="1261" y="1422"/>
              <a:chExt cx="8678" cy="1541"/>
            </a:xfrm>
          </p:grpSpPr>
          <p:sp>
            <p:nvSpPr>
              <p:cNvPr id="39" name="文本框 38"/>
              <p:cNvSpPr txBox="1"/>
              <p:nvPr/>
            </p:nvSpPr>
            <p:spPr>
              <a:xfrm>
                <a:off x="1273" y="1422"/>
                <a:ext cx="8233" cy="1541"/>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竞争力分析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40" name="文本框 39"/>
              <p:cNvSpPr txBox="1"/>
              <p:nvPr/>
            </p:nvSpPr>
            <p:spPr>
              <a:xfrm>
                <a:off x="1261" y="1422"/>
                <a:ext cx="8678" cy="1541"/>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竞争力分析</a:t>
                </a:r>
                <a:endParaRPr lang="zh-CN" altLang="en-US" sz="7200" dirty="0">
                  <a:solidFill>
                    <a:schemeClr val="bg1"/>
                  </a:solidFill>
                  <a:latin typeface="+mj-ea"/>
                  <a:ea typeface="+mj-ea"/>
                  <a:cs typeface="Bahnschrift SemiBold SemiConden" charset="0"/>
                </a:endParaRPr>
              </a:p>
            </p:txBody>
          </p:sp>
        </p:grpSp>
      </p:grpSp>
      <p:graphicFrame>
        <p:nvGraphicFramePr>
          <p:cNvPr id="46" name="图表 45"/>
          <p:cNvGraphicFramePr/>
          <p:nvPr/>
        </p:nvGraphicFramePr>
        <p:xfrm>
          <a:off x="4914900" y="2006362"/>
          <a:ext cx="7054344" cy="4302363"/>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文本框 4"/>
          <p:cNvSpPr txBox="1"/>
          <p:nvPr/>
        </p:nvSpPr>
        <p:spPr>
          <a:xfrm>
            <a:off x="5985151" y="2616438"/>
            <a:ext cx="6039209"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9600" b="1" i="0" u="none" strike="noStrike" kern="1200" cap="none" spc="0" normalizeH="0" baseline="0" noProof="0" dirty="0">
                <a:ln>
                  <a:noFill/>
                </a:ln>
                <a:solidFill>
                  <a:schemeClr val="accent2"/>
                </a:solidFill>
                <a:effectLst/>
                <a:uLnTx/>
                <a:uFillTx/>
                <a:latin typeface="宋体" panose="02010600030101010101" pitchFamily="2" charset="-122"/>
                <a:ea typeface="宋体" panose="02010600030101010101" pitchFamily="2" charset="-122"/>
                <a:cs typeface="思源宋体 CN SemiBold" panose="02020600000000000000" charset="-122"/>
              </a:rPr>
              <a:t>产品细分</a:t>
            </a:r>
            <a:endParaRPr kumimoji="0" lang="zh-CN" altLang="en-US" sz="9600" b="1" i="0" u="none" strike="noStrike" kern="1200" cap="none" spc="0" normalizeH="0" baseline="0" noProof="0" dirty="0">
              <a:ln>
                <a:noFill/>
              </a:ln>
              <a:solidFill>
                <a:schemeClr val="accent2"/>
              </a:solidFill>
              <a:effectLst/>
              <a:uLnTx/>
              <a:uFillTx/>
              <a:latin typeface="宋体" panose="02010600030101010101" pitchFamily="2" charset="-122"/>
              <a:ea typeface="宋体" panose="02010600030101010101" pitchFamily="2" charset="-122"/>
              <a:cs typeface="思源宋体 CN SemiBold" panose="02020600000000000000" charset="-122"/>
            </a:endParaRPr>
          </a:p>
        </p:txBody>
      </p:sp>
      <p:sp>
        <p:nvSpPr>
          <p:cNvPr id="6" name="文本框 5"/>
          <p:cNvSpPr txBox="1"/>
          <p:nvPr/>
        </p:nvSpPr>
        <p:spPr>
          <a:xfrm>
            <a:off x="6161580" y="4062988"/>
            <a:ext cx="6350460" cy="83099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65000"/>
                  </a:schemeClr>
                </a:solidFill>
                <a:effectLst/>
                <a:uLnTx/>
                <a:uFillTx/>
                <a:latin typeface="+mj-ea"/>
                <a:ea typeface="+mj-ea"/>
                <a:cs typeface="+mn-cs"/>
              </a:rPr>
              <a:t>Product segment</a:t>
            </a:r>
            <a:endParaRPr kumimoji="0" lang="en-US" altLang="zh-CN" sz="4800" b="0" i="0" u="none" strike="noStrike" kern="1200" cap="none" spc="0" normalizeH="0" baseline="0" noProof="0" dirty="0">
              <a:ln>
                <a:noFill/>
              </a:ln>
              <a:solidFill>
                <a:schemeClr val="bg1">
                  <a:lumMod val="65000"/>
                </a:schemeClr>
              </a:solidFill>
              <a:effectLst/>
              <a:uLnTx/>
              <a:uFillTx/>
              <a:latin typeface="+mj-ea"/>
              <a:ea typeface="+mj-ea"/>
              <a:cs typeface="+mn-cs"/>
            </a:endParaRPr>
          </a:p>
        </p:txBody>
      </p:sp>
      <p:sp>
        <p:nvSpPr>
          <p:cNvPr id="11" name="文本框 10"/>
          <p:cNvSpPr txBox="1"/>
          <p:nvPr/>
        </p:nvSpPr>
        <p:spPr>
          <a:xfrm>
            <a:off x="6161580" y="1598990"/>
            <a:ext cx="5029063"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w="0">
                  <a:solidFill>
                    <a:schemeClr val="bg1"/>
                  </a:solidFill>
                </a:ln>
                <a:no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思源宋体 CN SemiBold" panose="02020600000000000000" charset="-122"/>
              </a:rPr>
              <a:t>PART TWO</a:t>
            </a:r>
            <a:endParaRPr kumimoji="0" lang="zh-CN" altLang="en-US" sz="6000" b="1" i="0" u="none" strike="noStrike" kern="1200" cap="none" spc="0" normalizeH="0" baseline="0" noProof="0" dirty="0">
              <a:ln w="0">
                <a:solidFill>
                  <a:schemeClr val="bg1"/>
                </a:solidFill>
              </a:ln>
              <a:no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思源宋体 CN SemiBold" panose="02020600000000000000" charset="-122"/>
            </a:endParaRPr>
          </a:p>
        </p:txBody>
      </p:sp>
      <p:pic>
        <p:nvPicPr>
          <p:cNvPr id="13" name="图片 12"/>
          <p:cNvPicPr>
            <a:picLocks noChangeAspect="1"/>
          </p:cNvPicPr>
          <p:nvPr/>
        </p:nvPicPr>
        <p:blipFill rotWithShape="1">
          <a:blip r:embed="rId1" cstate="screen"/>
          <a:srcRect/>
          <a:stretch>
            <a:fillRect/>
          </a:stretch>
        </p:blipFill>
        <p:spPr>
          <a:xfrm>
            <a:off x="380348" y="486242"/>
            <a:ext cx="4405901" cy="6032460"/>
          </a:xfrm>
          <a:prstGeom prst="rect">
            <a:avLst/>
          </a:prstGeom>
        </p:spPr>
      </p:pic>
      <p:sp>
        <p:nvSpPr>
          <p:cNvPr id="14" name="任意多边形: 形状 13"/>
          <p:cNvSpPr/>
          <p:nvPr/>
        </p:nvSpPr>
        <p:spPr>
          <a:xfrm>
            <a:off x="371474" y="486242"/>
            <a:ext cx="4414774" cy="6032460"/>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宋体" panose="02010600030101010101" pitchFamily="2" charset="-122"/>
              <a:cs typeface="+mn-cs"/>
            </a:endParaRPr>
          </a:p>
        </p:txBody>
      </p:sp>
      <p:sp>
        <p:nvSpPr>
          <p:cNvPr id="16" name="椭圆 15"/>
          <p:cNvSpPr/>
          <p:nvPr/>
        </p:nvSpPr>
        <p:spPr>
          <a:xfrm>
            <a:off x="2176906" y="3100517"/>
            <a:ext cx="804545" cy="8045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7" name="任意多边形: 形状 16"/>
          <p:cNvSpPr/>
          <p:nvPr/>
        </p:nvSpPr>
        <p:spPr>
          <a:xfrm>
            <a:off x="2508376" y="3380552"/>
            <a:ext cx="212090" cy="244475"/>
          </a:xfrm>
          <a:custGeom>
            <a:avLst/>
            <a:gdLst>
              <a:gd name="connsiteX0" fmla="*/ 1905000 w 1905000"/>
              <a:gd name="connsiteY0" fmla="*/ 1099852 h 2199704"/>
              <a:gd name="connsiteX1" fmla="*/ 0 w 1905000"/>
              <a:gd name="connsiteY1" fmla="*/ 2199704 h 2199704"/>
              <a:gd name="connsiteX2" fmla="*/ 0 w 1905000"/>
              <a:gd name="connsiteY2" fmla="*/ 0 h 2199704"/>
              <a:gd name="connsiteX3" fmla="*/ 1905000 w 1905000"/>
              <a:gd name="connsiteY3" fmla="*/ 1099852 h 2199704"/>
            </a:gdLst>
            <a:ahLst/>
            <a:cxnLst>
              <a:cxn ang="0">
                <a:pos x="connsiteX0" y="connsiteY0"/>
              </a:cxn>
              <a:cxn ang="0">
                <a:pos x="connsiteX1" y="connsiteY1"/>
              </a:cxn>
              <a:cxn ang="0">
                <a:pos x="connsiteX2" y="connsiteY2"/>
              </a:cxn>
              <a:cxn ang="0">
                <a:pos x="connsiteX3" y="connsiteY3"/>
              </a:cxn>
            </a:cxnLst>
            <a:rect l="l" t="t" r="r" b="b"/>
            <a:pathLst>
              <a:path w="1905000" h="2199704">
                <a:moveTo>
                  <a:pt x="1905000" y="1099852"/>
                </a:moveTo>
                <a:lnTo>
                  <a:pt x="0" y="2199704"/>
                </a:lnTo>
                <a:lnTo>
                  <a:pt x="0" y="0"/>
                </a:lnTo>
                <a:lnTo>
                  <a:pt x="1905000" y="10998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宋体" panose="02010600030101010101" pitchFamily="2"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44418" y="4427220"/>
            <a:ext cx="2299970" cy="1405193"/>
          </a:xfrm>
          <a:prstGeom prst="rect">
            <a:avLst/>
          </a:prstGeom>
          <a:effectLst/>
        </p:spPr>
        <p:txBody>
          <a:bodyPr vert="horz" wrap="square">
            <a:spAutoFit/>
          </a:bodyPr>
          <a:lstStyle/>
          <a:p>
            <a:pPr defTabSz="914400">
              <a:lnSpc>
                <a:spcPct val="150000"/>
              </a:lnSpc>
              <a:defRPr/>
            </a:pPr>
            <a:r>
              <a:rPr lang="zh-CN" altLang="en-US" sz="2000" dirty="0">
                <a:solidFill>
                  <a:schemeClr val="bg1">
                    <a:lumMod val="95000"/>
                  </a:schemeClr>
                </a:solidFill>
                <a:latin typeface="+mn-ea"/>
                <a:sym typeface="+mn-ea"/>
              </a:rPr>
              <a:t>该年龄段的人口在</a:t>
            </a:r>
            <a:r>
              <a:rPr lang="en-US" altLang="zh-CN" sz="2000" dirty="0">
                <a:solidFill>
                  <a:schemeClr val="bg1">
                    <a:lumMod val="95000"/>
                  </a:schemeClr>
                </a:solidFill>
                <a:latin typeface="+mn-ea"/>
                <a:sym typeface="+mn-ea"/>
              </a:rPr>
              <a:t>3</a:t>
            </a:r>
            <a:r>
              <a:rPr lang="zh-CN" altLang="en-US" sz="2000" dirty="0">
                <a:solidFill>
                  <a:schemeClr val="bg1">
                    <a:lumMod val="95000"/>
                  </a:schemeClr>
                </a:solidFill>
                <a:latin typeface="+mn-ea"/>
                <a:sym typeface="+mn-ea"/>
              </a:rPr>
              <a:t>亿左右，对服装有一定的高阶需求。</a:t>
            </a:r>
            <a:endParaRPr sz="2000" dirty="0">
              <a:solidFill>
                <a:schemeClr val="bg1">
                  <a:lumMod val="95000"/>
                </a:schemeClr>
              </a:solidFill>
              <a:latin typeface="+mn-ea"/>
              <a:sym typeface="+mn-ea"/>
            </a:endParaRPr>
          </a:p>
        </p:txBody>
      </p:sp>
      <p:sp>
        <p:nvSpPr>
          <p:cNvPr id="3" name="文本框 2"/>
          <p:cNvSpPr txBox="1"/>
          <p:nvPr/>
        </p:nvSpPr>
        <p:spPr>
          <a:xfrm>
            <a:off x="6096000" y="3912662"/>
            <a:ext cx="1937446" cy="58477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45-65</a:t>
            </a:r>
            <a:r>
              <a:rPr kumimoji="0" lang="zh-CN" altLang="en-US"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岁</a:t>
            </a:r>
            <a:r>
              <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a:t>
            </a:r>
            <a:endPar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endParaRPr>
          </a:p>
        </p:txBody>
      </p:sp>
      <p:sp>
        <p:nvSpPr>
          <p:cNvPr id="4" name="矩形 3"/>
          <p:cNvSpPr/>
          <p:nvPr/>
        </p:nvSpPr>
        <p:spPr>
          <a:xfrm>
            <a:off x="8836818" y="4427220"/>
            <a:ext cx="2299970" cy="943528"/>
          </a:xfrm>
          <a:prstGeom prst="rect">
            <a:avLst/>
          </a:prstGeom>
          <a:effectLst/>
        </p:spPr>
        <p:txBody>
          <a:bodyPr vert="horz"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2000" dirty="0">
                <a:solidFill>
                  <a:schemeClr val="bg1">
                    <a:lumMod val="95000"/>
                  </a:schemeClr>
                </a:solidFill>
                <a:latin typeface="+mn-ea"/>
                <a:sym typeface="+mn-ea"/>
              </a:rPr>
              <a:t>对于该年龄段的服装品牌基本为空缺。</a:t>
            </a:r>
            <a:endParaRPr sz="2000" dirty="0">
              <a:solidFill>
                <a:schemeClr val="bg1">
                  <a:lumMod val="95000"/>
                </a:schemeClr>
              </a:solidFill>
              <a:latin typeface="+mn-ea"/>
              <a:sym typeface="+mn-ea"/>
            </a:endParaRPr>
          </a:p>
        </p:txBody>
      </p:sp>
      <p:sp>
        <p:nvSpPr>
          <p:cNvPr id="5" name="文本框 4"/>
          <p:cNvSpPr txBox="1"/>
          <p:nvPr/>
        </p:nvSpPr>
        <p:spPr>
          <a:xfrm>
            <a:off x="8788400" y="3912662"/>
            <a:ext cx="1251165" cy="58477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65-.</a:t>
            </a:r>
            <a:endPar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endParaRPr>
          </a:p>
        </p:txBody>
      </p:sp>
      <p:pic>
        <p:nvPicPr>
          <p:cNvPr id="6" name="图片 5" descr="pexels-photo-1427934"/>
          <p:cNvPicPr>
            <a:picLocks noChangeAspect="1"/>
          </p:cNvPicPr>
          <p:nvPr/>
        </p:nvPicPr>
        <p:blipFill>
          <a:blip r:embed="rId1" cstate="screen"/>
          <a:stretch>
            <a:fillRect/>
          </a:stretch>
        </p:blipFill>
        <p:spPr>
          <a:xfrm>
            <a:off x="802543" y="0"/>
            <a:ext cx="4572001" cy="6858000"/>
          </a:xfrm>
          <a:prstGeom prst="rect">
            <a:avLst/>
          </a:prstGeom>
        </p:spPr>
      </p:pic>
      <p:sp>
        <p:nvSpPr>
          <p:cNvPr id="8" name="矩形 7"/>
          <p:cNvSpPr/>
          <p:nvPr/>
        </p:nvSpPr>
        <p:spPr>
          <a:xfrm>
            <a:off x="6198629" y="1460069"/>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099885" y="615599"/>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年龄分析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10" name="文本框 9"/>
          <p:cNvSpPr txBox="1"/>
          <p:nvPr/>
        </p:nvSpPr>
        <p:spPr>
          <a:xfrm>
            <a:off x="6099885" y="615598"/>
            <a:ext cx="4021666"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年龄分析</a:t>
            </a:r>
            <a:endParaRPr lang="zh-CN" altLang="en-US" sz="7200" dirty="0">
              <a:solidFill>
                <a:schemeClr val="bg1"/>
              </a:solidFill>
              <a:latin typeface="+mj-ea"/>
              <a:ea typeface="+mj-ea"/>
              <a:cs typeface="Bahnschrift SemiBold SemiConden" charset="0"/>
            </a:endParaRPr>
          </a:p>
        </p:txBody>
      </p:sp>
      <p:sp>
        <p:nvSpPr>
          <p:cNvPr id="11" name="矩形 10"/>
          <p:cNvSpPr/>
          <p:nvPr/>
        </p:nvSpPr>
        <p:spPr>
          <a:xfrm>
            <a:off x="6144417" y="2301496"/>
            <a:ext cx="2437861" cy="943528"/>
          </a:xfrm>
          <a:prstGeom prst="rect">
            <a:avLst/>
          </a:prstGeom>
          <a:effectLst/>
        </p:spPr>
        <p:txBody>
          <a:bodyPr vert="horz"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消费群体中服裝购买频率最多。</a:t>
            </a:r>
            <a:endParaRPr kumimoji="0" sz="20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endParaRPr>
          </a:p>
        </p:txBody>
      </p:sp>
      <p:sp>
        <p:nvSpPr>
          <p:cNvPr id="12" name="文本框 11"/>
          <p:cNvSpPr txBox="1"/>
          <p:nvPr/>
        </p:nvSpPr>
        <p:spPr>
          <a:xfrm>
            <a:off x="6096000" y="1800108"/>
            <a:ext cx="1764823" cy="58477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18-30</a:t>
            </a:r>
            <a:r>
              <a:rPr kumimoji="0" lang="zh-CN" altLang="en-US"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岁</a:t>
            </a:r>
            <a:r>
              <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a:t>
            </a:r>
            <a:endPar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endParaRPr>
          </a:p>
        </p:txBody>
      </p:sp>
      <p:sp>
        <p:nvSpPr>
          <p:cNvPr id="13" name="矩形 12"/>
          <p:cNvSpPr/>
          <p:nvPr/>
        </p:nvSpPr>
        <p:spPr>
          <a:xfrm>
            <a:off x="8836818" y="2301496"/>
            <a:ext cx="2299970" cy="1405193"/>
          </a:xfrm>
          <a:prstGeom prst="rect">
            <a:avLst/>
          </a:prstGeom>
          <a:effectLst/>
        </p:spPr>
        <p:txBody>
          <a:bodyPr vert="horz"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消费群体中购买单件服装价值最高的群体。</a:t>
            </a:r>
            <a:endParaRPr kumimoji="0" sz="20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endParaRPr>
          </a:p>
        </p:txBody>
      </p:sp>
      <p:sp>
        <p:nvSpPr>
          <p:cNvPr id="14" name="文本框 13"/>
          <p:cNvSpPr txBox="1"/>
          <p:nvPr/>
        </p:nvSpPr>
        <p:spPr>
          <a:xfrm>
            <a:off x="8788400" y="1800108"/>
            <a:ext cx="1857450" cy="58477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30-45</a:t>
            </a:r>
            <a:r>
              <a:rPr kumimoji="0" lang="zh-CN" altLang="en-US"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岁</a:t>
            </a:r>
            <a:r>
              <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rPr>
              <a:t>.</a:t>
            </a:r>
            <a:endParaRPr kumimoji="0" lang="en-US" altLang="zh-CN" sz="3200" b="1" i="0" u="none" strike="noStrike" kern="1200" cap="none" spc="0" normalizeH="0" baseline="0" noProof="0" dirty="0">
              <a:ln>
                <a:noFill/>
              </a:ln>
              <a:solidFill>
                <a:srgbClr val="E6B455">
                  <a:alpha val="52000"/>
                </a:srgbClr>
              </a:solidFill>
              <a:effectLst/>
              <a:uLnTx/>
              <a:uFillTx/>
              <a:latin typeface="+mj-ea"/>
              <a:ea typeface="+mj-ea"/>
              <a:cs typeface="Segoe Script" panose="030B0504020000000003"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更多与光设计作品请访问：https://www.docer.com/works?userid=1214122538_2"/>
          <p:cNvSpPr/>
          <p:nvPr/>
        </p:nvSpPr>
        <p:spPr>
          <a:xfrm>
            <a:off x="6793666" y="499172"/>
            <a:ext cx="1408832" cy="58987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汉仪中宋简" panose="020F0502020204030204"/>
              <a:ea typeface="汉仪中宋简" panose="020F0502020204030204"/>
              <a:cs typeface="+mn-cs"/>
              <a:sym typeface="+mn-lt"/>
            </a:endParaRPr>
          </a:p>
        </p:txBody>
      </p:sp>
      <p:sp>
        <p:nvSpPr>
          <p:cNvPr id="3" name="文本框 2"/>
          <p:cNvSpPr txBox="1"/>
          <p:nvPr/>
        </p:nvSpPr>
        <p:spPr>
          <a:xfrm>
            <a:off x="688000" y="2065114"/>
            <a:ext cx="4163009" cy="3883755"/>
          </a:xfrm>
          <a:prstGeom prst="rect">
            <a:avLst/>
          </a:prstGeom>
          <a:noFill/>
        </p:spPr>
        <p:txBody>
          <a:bodyPr wrap="square">
            <a:spAutoFit/>
          </a:bodyPr>
          <a:lstStyle/>
          <a:p>
            <a:pPr>
              <a:lnSpc>
                <a:spcPct val="150000"/>
              </a:lnSpc>
            </a:pPr>
            <a:r>
              <a:rPr lang="zh-CN" altLang="en-US" sz="2400" dirty="0">
                <a:solidFill>
                  <a:schemeClr val="bg1">
                    <a:lumMod val="95000"/>
                  </a:schemeClr>
                </a:solidFill>
                <a:latin typeface="+mn-ea"/>
              </a:rPr>
              <a:t>商务正装系列包括在正式商务活动及高级商务会晤期间所穿着的商务服装</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包括如西装</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套装</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、燕尾服</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宴会装</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等类型的服装系列此类服装代表着经典、非凡与髙尚</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被誉为“衣着贵族</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a:t>
            </a:r>
            <a:endParaRPr lang="zh-CN" altLang="en-US" sz="2400" dirty="0">
              <a:solidFill>
                <a:schemeClr val="bg1">
                  <a:lumMod val="95000"/>
                </a:schemeClr>
              </a:solidFill>
              <a:latin typeface="+mn-ea"/>
            </a:endParaRPr>
          </a:p>
        </p:txBody>
      </p:sp>
      <p:pic>
        <p:nvPicPr>
          <p:cNvPr id="4" name="图片 3"/>
          <p:cNvPicPr>
            <a:picLocks noChangeAspect="1"/>
          </p:cNvPicPr>
          <p:nvPr/>
        </p:nvPicPr>
        <p:blipFill>
          <a:blip r:embed="rId1"/>
          <a:stretch>
            <a:fillRect/>
          </a:stretch>
        </p:blipFill>
        <p:spPr>
          <a:xfrm>
            <a:off x="7071361" y="39052"/>
            <a:ext cx="4545965" cy="6818948"/>
          </a:xfrm>
          <a:prstGeom prst="rect">
            <a:avLst/>
          </a:prstGeom>
        </p:spPr>
      </p:pic>
      <p:sp>
        <p:nvSpPr>
          <p:cNvPr id="6" name="矩形 5"/>
          <p:cNvSpPr/>
          <p:nvPr/>
        </p:nvSpPr>
        <p:spPr>
          <a:xfrm>
            <a:off x="805501" y="1753601"/>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6757" y="909131"/>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商务正装</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8" name="文本框 7"/>
          <p:cNvSpPr txBox="1"/>
          <p:nvPr/>
        </p:nvSpPr>
        <p:spPr>
          <a:xfrm>
            <a:off x="706757" y="909130"/>
            <a:ext cx="3905884"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商务正装</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更多与光设计作品请访问：https://www.docer.com/works?userid=1214122538_2"/>
          <p:cNvSpPr/>
          <p:nvPr/>
        </p:nvSpPr>
        <p:spPr>
          <a:xfrm>
            <a:off x="141849" y="2891214"/>
            <a:ext cx="2628756" cy="39667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汉仪中宋简" panose="020F0502020204030204"/>
              <a:ea typeface="汉仪中宋简" panose="020F0502020204030204"/>
              <a:cs typeface="+mn-cs"/>
              <a:sym typeface="+mn-lt"/>
            </a:endParaRPr>
          </a:p>
        </p:txBody>
      </p:sp>
      <p:sp>
        <p:nvSpPr>
          <p:cNvPr id="3" name="更多与光设计作品请访问：https://www.docer.com/works?userid=1214122538_3"/>
          <p:cNvSpPr/>
          <p:nvPr/>
        </p:nvSpPr>
        <p:spPr>
          <a:xfrm>
            <a:off x="5011283" y="2200794"/>
            <a:ext cx="4013292" cy="388375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sym typeface="+mn-lt"/>
              </a:rPr>
              <a:t>高级时装也被人称之为“明星服装</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sym typeface="+mn-lt"/>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sym typeface="+mn-lt"/>
              </a:rPr>
              <a:t>因为这类服装往往价格高诸如各类时尚晚宴及高级典礼之中进行穿着。此系列服装以奢侈豪华为设计特点</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sym typeface="+mn-lt"/>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sym typeface="+mn-lt"/>
              </a:rPr>
              <a:t>大多以纯个性化</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sym typeface="+mn-lt"/>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sym typeface="+mn-lt"/>
              </a:rPr>
              <a:t>即个人订制</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sym typeface="+mn-lt"/>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sym typeface="+mn-lt"/>
              </a:rPr>
              <a:t>订购为经营模式。</a:t>
            </a:r>
            <a:endParaRPr kumimoji="0" lang="zh-CN" altLang="en-US" sz="2400" b="0" i="0" u="none" strike="noStrike" kern="1200" cap="none" spc="0" normalizeH="0" baseline="0" noProof="0" dirty="0">
              <a:ln>
                <a:noFill/>
              </a:ln>
              <a:solidFill>
                <a:schemeClr val="bg1">
                  <a:lumMod val="95000"/>
                </a:schemeClr>
              </a:solidFill>
              <a:effectLst/>
              <a:uLnTx/>
              <a:uFillTx/>
              <a:latin typeface="+mn-ea"/>
              <a:cs typeface="+mn-cs"/>
              <a:sym typeface="+mn-lt"/>
            </a:endParaRPr>
          </a:p>
        </p:txBody>
      </p:sp>
      <p:pic>
        <p:nvPicPr>
          <p:cNvPr id="4" name="图片 3"/>
          <p:cNvPicPr>
            <a:picLocks noChangeAspect="1"/>
          </p:cNvPicPr>
          <p:nvPr/>
        </p:nvPicPr>
        <p:blipFill>
          <a:blip r:embed="rId1"/>
          <a:stretch>
            <a:fillRect/>
          </a:stretch>
        </p:blipFill>
        <p:spPr>
          <a:xfrm>
            <a:off x="483300" y="532402"/>
            <a:ext cx="4104387" cy="5783455"/>
          </a:xfrm>
          <a:prstGeom prst="rect">
            <a:avLst/>
          </a:prstGeom>
        </p:spPr>
      </p:pic>
      <p:pic>
        <p:nvPicPr>
          <p:cNvPr id="5" name="图片 4"/>
          <p:cNvPicPr>
            <a:picLocks noChangeAspect="1"/>
          </p:cNvPicPr>
          <p:nvPr/>
        </p:nvPicPr>
        <p:blipFill>
          <a:blip r:embed="rId2" cstate="screen"/>
          <a:stretch>
            <a:fillRect/>
          </a:stretch>
        </p:blipFill>
        <p:spPr>
          <a:xfrm>
            <a:off x="9563100" y="3134753"/>
            <a:ext cx="2293938" cy="3158175"/>
          </a:xfrm>
          <a:prstGeom prst="rect">
            <a:avLst/>
          </a:prstGeom>
        </p:spPr>
      </p:pic>
      <p:sp>
        <p:nvSpPr>
          <p:cNvPr id="7" name="矩形 6"/>
          <p:cNvSpPr/>
          <p:nvPr/>
        </p:nvSpPr>
        <p:spPr>
          <a:xfrm>
            <a:off x="5102079" y="1945942"/>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96655" y="1043449"/>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高级时装</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9" name="文本框 8"/>
          <p:cNvSpPr txBox="1"/>
          <p:nvPr/>
        </p:nvSpPr>
        <p:spPr>
          <a:xfrm>
            <a:off x="4896655" y="1043449"/>
            <a:ext cx="4104387"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高级时装</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86880" y="1836420"/>
            <a:ext cx="3911600" cy="50215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Google Shape;272;p41"/>
          <p:cNvSpPr/>
          <p:nvPr/>
        </p:nvSpPr>
        <p:spPr>
          <a:xfrm>
            <a:off x="441052" y="2828755"/>
            <a:ext cx="490854" cy="490855"/>
          </a:xfrm>
          <a:prstGeom prst="ellipse">
            <a:avLst/>
          </a:prstGeom>
          <a:noFill/>
          <a:ln w="19050" cap="flat" cmpd="sng">
            <a:solidFill>
              <a:schemeClr val="bg1"/>
            </a:solidFill>
            <a:prstDash val="solid"/>
            <a:miter lim="800000"/>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a:ln>
                <a:solidFill>
                  <a:prstClr val="black">
                    <a:lumMod val="95000"/>
                    <a:lumOff val="5000"/>
                  </a:prstClr>
                </a:solidFill>
              </a:ln>
              <a:solidFill>
                <a:prstClr val="white"/>
              </a:solidFill>
              <a:effectLst/>
              <a:uLnTx/>
              <a:uFillTx/>
              <a:latin typeface="Arial" panose="020B0604020202020204"/>
              <a:ea typeface="Montserrat" panose="00000500000000000000"/>
              <a:cs typeface="Arial" panose="020B0604020202020204"/>
              <a:sym typeface="Montserrat" panose="00000500000000000000"/>
            </a:endParaRPr>
          </a:p>
        </p:txBody>
      </p:sp>
      <p:sp>
        <p:nvSpPr>
          <p:cNvPr id="5" name="Google Shape;273;p41"/>
          <p:cNvSpPr txBox="1"/>
          <p:nvPr/>
        </p:nvSpPr>
        <p:spPr>
          <a:xfrm>
            <a:off x="441051" y="2874121"/>
            <a:ext cx="490854" cy="400121"/>
          </a:xfrm>
          <a:prstGeom prst="rect">
            <a:avLst/>
          </a:prstGeom>
          <a:noFill/>
          <a:ln>
            <a:noFill/>
          </a:ln>
        </p:spPr>
        <p:txBody>
          <a:bodyPr spcFirstLastPara="1" wrap="square" lIns="91433" tIns="45700" rIns="91433"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sz="2000" b="1" i="0" u="none" strike="noStrike" kern="1200" cap="none" spc="0" normalizeH="0" baseline="0" noProof="0" dirty="0">
                <a:ln>
                  <a:noFill/>
                </a:ln>
                <a:solidFill>
                  <a:prstClr val="white"/>
                </a:solidFill>
                <a:effectLst/>
                <a:uLnTx/>
                <a:uFillTx/>
                <a:latin typeface="+mj-ea"/>
                <a:ea typeface="+mj-ea"/>
                <a:cs typeface="Arial" panose="020B0604020202020204"/>
                <a:sym typeface="Montserrat Light" panose="00000500000000000000"/>
              </a:rPr>
              <a:t>1</a:t>
            </a:r>
            <a:endParaRPr kumimoji="0" lang="en-GB" sz="2000" b="1" i="0" u="none" strike="noStrike" kern="1200" cap="none" spc="0" normalizeH="0" baseline="0" noProof="0" dirty="0">
              <a:ln>
                <a:noFill/>
              </a:ln>
              <a:solidFill>
                <a:prstClr val="white"/>
              </a:solidFill>
              <a:effectLst/>
              <a:uLnTx/>
              <a:uFillTx/>
              <a:latin typeface="+mj-ea"/>
              <a:ea typeface="+mj-ea"/>
              <a:cs typeface="Arial" panose="020B0604020202020204"/>
              <a:sym typeface="Montserrat Light" panose="00000500000000000000"/>
            </a:endParaRPr>
          </a:p>
        </p:txBody>
      </p:sp>
      <p:pic>
        <p:nvPicPr>
          <p:cNvPr id="6" name="图片 5"/>
          <p:cNvPicPr>
            <a:picLocks noChangeAspect="1"/>
          </p:cNvPicPr>
          <p:nvPr/>
        </p:nvPicPr>
        <p:blipFill>
          <a:blip r:embed="rId1"/>
          <a:stretch>
            <a:fillRect/>
          </a:stretch>
        </p:blipFill>
        <p:spPr>
          <a:xfrm>
            <a:off x="7260589" y="0"/>
            <a:ext cx="4131311" cy="6297424"/>
          </a:xfrm>
          <a:prstGeom prst="rect">
            <a:avLst/>
          </a:prstGeom>
        </p:spPr>
      </p:pic>
      <p:sp>
        <p:nvSpPr>
          <p:cNvPr id="7" name="矩形 6"/>
          <p:cNvSpPr/>
          <p:nvPr/>
        </p:nvSpPr>
        <p:spPr>
          <a:xfrm>
            <a:off x="-576898" y="6140133"/>
            <a:ext cx="1153795" cy="2301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文本框 7"/>
          <p:cNvSpPr txBox="1"/>
          <p:nvPr/>
        </p:nvSpPr>
        <p:spPr>
          <a:xfrm>
            <a:off x="1050606" y="2211531"/>
            <a:ext cx="5410200" cy="1667764"/>
          </a:xfrm>
          <a:prstGeom prst="rect">
            <a:avLst/>
          </a:prstGeom>
          <a:noFill/>
        </p:spPr>
        <p:txBody>
          <a:bodyPr wrap="square">
            <a:spAutoFit/>
          </a:bodyPr>
          <a:lstStyle/>
          <a:p>
            <a:pPr>
              <a:lnSpc>
                <a:spcPct val="150000"/>
              </a:lnSpc>
            </a:pPr>
            <a:r>
              <a:rPr lang="zh-CN" altLang="en-US" sz="2400" dirty="0">
                <a:solidFill>
                  <a:schemeClr val="bg1">
                    <a:lumMod val="95000"/>
                  </a:schemeClr>
                </a:solidFill>
                <a:latin typeface="+mn-ea"/>
              </a:rPr>
              <a:t>大众休闲运动休闲</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如国际的耐克、阿迪达斯、李宁的专业运动休闲、 高尔夫休闲等</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、时尚休闲、户外休闲等。</a:t>
            </a:r>
            <a:endParaRPr lang="zh-CN" altLang="en-US" sz="2400" dirty="0">
              <a:solidFill>
                <a:schemeClr val="bg1">
                  <a:lumMod val="95000"/>
                </a:schemeClr>
              </a:solidFill>
              <a:latin typeface="+mn-ea"/>
            </a:endParaRPr>
          </a:p>
        </p:txBody>
      </p:sp>
      <p:sp>
        <p:nvSpPr>
          <p:cNvPr id="10" name="矩形 9"/>
          <p:cNvSpPr/>
          <p:nvPr/>
        </p:nvSpPr>
        <p:spPr>
          <a:xfrm>
            <a:off x="1072088" y="1759463"/>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66664" y="856970"/>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休闲服装</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12" name="文本框 11"/>
          <p:cNvSpPr txBox="1"/>
          <p:nvPr/>
        </p:nvSpPr>
        <p:spPr>
          <a:xfrm>
            <a:off x="866664" y="856970"/>
            <a:ext cx="3979971"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休闲服装</a:t>
            </a:r>
            <a:endParaRPr lang="zh-CN" altLang="en-US" sz="7200" dirty="0">
              <a:solidFill>
                <a:schemeClr val="bg1"/>
              </a:solidFill>
              <a:latin typeface="+mj-ea"/>
              <a:ea typeface="+mj-ea"/>
              <a:cs typeface="Bahnschrift SemiBold SemiConden" charset="0"/>
            </a:endParaRPr>
          </a:p>
        </p:txBody>
      </p:sp>
      <p:sp>
        <p:nvSpPr>
          <p:cNvPr id="14" name="Google Shape;272;p41"/>
          <p:cNvSpPr/>
          <p:nvPr/>
        </p:nvSpPr>
        <p:spPr>
          <a:xfrm>
            <a:off x="441051" y="4952396"/>
            <a:ext cx="492244" cy="490855"/>
          </a:xfrm>
          <a:prstGeom prst="ellipse">
            <a:avLst/>
          </a:prstGeom>
          <a:noFill/>
          <a:ln w="19050" cap="flat" cmpd="sng">
            <a:solidFill>
              <a:schemeClr val="bg1"/>
            </a:solidFill>
            <a:prstDash val="solid"/>
            <a:miter lim="800000"/>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solidFill>
                  <a:prstClr val="black">
                    <a:lumMod val="95000"/>
                    <a:lumOff val="5000"/>
                  </a:prstClr>
                </a:solidFill>
              </a:ln>
              <a:solidFill>
                <a:prstClr val="white"/>
              </a:solidFill>
              <a:effectLst/>
              <a:uLnTx/>
              <a:uFillTx/>
              <a:latin typeface="+mj-ea"/>
              <a:ea typeface="+mj-ea"/>
              <a:cs typeface="Arial" panose="020B0604020202020204"/>
              <a:sym typeface="Montserrat" panose="00000500000000000000"/>
            </a:endParaRPr>
          </a:p>
        </p:txBody>
      </p:sp>
      <p:sp>
        <p:nvSpPr>
          <p:cNvPr id="15" name="Google Shape;273;p41"/>
          <p:cNvSpPr txBox="1"/>
          <p:nvPr/>
        </p:nvSpPr>
        <p:spPr>
          <a:xfrm>
            <a:off x="442440" y="4997762"/>
            <a:ext cx="489465" cy="445489"/>
          </a:xfrm>
          <a:prstGeom prst="rect">
            <a:avLst/>
          </a:prstGeom>
          <a:noFill/>
          <a:ln>
            <a:noFill/>
          </a:ln>
        </p:spPr>
        <p:txBody>
          <a:bodyPr spcFirstLastPara="1" wrap="square" lIns="91433" tIns="45700" rIns="91433"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GB" sz="2000" b="1" dirty="0">
                <a:solidFill>
                  <a:prstClr val="white"/>
                </a:solidFill>
                <a:latin typeface="+mj-ea"/>
                <a:ea typeface="+mj-ea"/>
                <a:cs typeface="Arial" panose="020B0604020202020204"/>
                <a:sym typeface="Montserrat Light" panose="00000500000000000000"/>
              </a:rPr>
              <a:t>2</a:t>
            </a:r>
            <a:endParaRPr kumimoji="0" lang="en-GB" sz="2000" b="1" i="0" u="none" strike="noStrike" kern="1200" cap="none" spc="0" normalizeH="0" baseline="0" noProof="0" dirty="0">
              <a:ln>
                <a:noFill/>
              </a:ln>
              <a:solidFill>
                <a:prstClr val="white"/>
              </a:solidFill>
              <a:effectLst/>
              <a:uLnTx/>
              <a:uFillTx/>
              <a:latin typeface="+mj-ea"/>
              <a:ea typeface="+mj-ea"/>
              <a:cs typeface="Arial" panose="020B0604020202020204"/>
              <a:sym typeface="Montserrat Light" panose="00000500000000000000"/>
            </a:endParaRPr>
          </a:p>
        </p:txBody>
      </p:sp>
      <p:sp>
        <p:nvSpPr>
          <p:cNvPr id="16" name="文本框 15"/>
          <p:cNvSpPr txBox="1"/>
          <p:nvPr/>
        </p:nvSpPr>
        <p:spPr>
          <a:xfrm>
            <a:off x="1050606" y="4255515"/>
            <a:ext cx="5350671" cy="1667764"/>
          </a:xfrm>
          <a:prstGeom prst="rect">
            <a:avLst/>
          </a:prstGeom>
          <a:noFill/>
        </p:spPr>
        <p:txBody>
          <a:bodyPr wrap="square">
            <a:spAutoFit/>
          </a:bodyPr>
          <a:lstStyle/>
          <a:p>
            <a:pPr>
              <a:lnSpc>
                <a:spcPct val="150000"/>
              </a:lnSpc>
            </a:pPr>
            <a:r>
              <a:rPr lang="zh-CN" altLang="en-US" sz="2400" dirty="0">
                <a:solidFill>
                  <a:schemeClr val="bg1">
                    <a:lumMod val="95000"/>
                  </a:schemeClr>
                </a:solidFill>
                <a:latin typeface="+mn-ea"/>
              </a:rPr>
              <a:t>休闲品牌领域的竞争者越来越多并将一些具体的生活或娱乐概念更为形象也更加容易被消费者所接受。</a:t>
            </a:r>
            <a:endParaRPr lang="zh-CN" altLang="en-US" sz="2400" dirty="0">
              <a:latin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52" y="5023854"/>
            <a:ext cx="10698480" cy="830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 name="更多与光设计作品请访问：https://www.docer.com/works?userid=1214122538_2"/>
          <p:cNvSpPr/>
          <p:nvPr/>
        </p:nvSpPr>
        <p:spPr>
          <a:xfrm>
            <a:off x="6754745" y="131230"/>
            <a:ext cx="5279315" cy="6634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汉仪中宋简" panose="020F0502020204030204"/>
              <a:ea typeface="汉仪中宋简" panose="020F0502020204030204"/>
              <a:cs typeface="+mn-cs"/>
              <a:sym typeface="+mn-lt"/>
            </a:endParaRPr>
          </a:p>
        </p:txBody>
      </p:sp>
      <p:pic>
        <p:nvPicPr>
          <p:cNvPr id="4" name="图片 3"/>
          <p:cNvPicPr>
            <a:picLocks noChangeAspect="1"/>
          </p:cNvPicPr>
          <p:nvPr/>
        </p:nvPicPr>
        <p:blipFill rotWithShape="1">
          <a:blip r:embed="rId1" cstate="screen"/>
          <a:srcRect r="-1362"/>
          <a:stretch>
            <a:fillRect/>
          </a:stretch>
        </p:blipFill>
        <p:spPr>
          <a:xfrm>
            <a:off x="6973949" y="300610"/>
            <a:ext cx="4865162" cy="6200939"/>
          </a:xfrm>
          <a:prstGeom prst="rect">
            <a:avLst/>
          </a:prstGeom>
        </p:spPr>
      </p:pic>
      <p:grpSp>
        <p:nvGrpSpPr>
          <p:cNvPr id="17" name="组合 16"/>
          <p:cNvGrpSpPr/>
          <p:nvPr/>
        </p:nvGrpSpPr>
        <p:grpSpPr>
          <a:xfrm>
            <a:off x="482113" y="888699"/>
            <a:ext cx="3094753" cy="1003736"/>
            <a:chOff x="5382525" y="291213"/>
            <a:chExt cx="3094753" cy="1003736"/>
          </a:xfrm>
        </p:grpSpPr>
        <p:sp>
          <p:nvSpPr>
            <p:cNvPr id="18" name="矩形 17"/>
            <p:cNvSpPr/>
            <p:nvPr/>
          </p:nvSpPr>
          <p:spPr>
            <a:xfrm>
              <a:off x="5587950" y="1193705"/>
              <a:ext cx="2587658" cy="101243"/>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382525" y="291213"/>
              <a:ext cx="3094753" cy="1003736"/>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新正装</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20" name="文本框 19"/>
            <p:cNvSpPr txBox="1"/>
            <p:nvPr/>
          </p:nvSpPr>
          <p:spPr>
            <a:xfrm>
              <a:off x="5382525" y="291213"/>
              <a:ext cx="3094753" cy="1003736"/>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新正装</a:t>
              </a:r>
              <a:endParaRPr lang="zh-CN" altLang="en-US" sz="7200" dirty="0">
                <a:solidFill>
                  <a:schemeClr val="bg1"/>
                </a:solidFill>
                <a:latin typeface="+mj-ea"/>
                <a:ea typeface="+mj-ea"/>
                <a:cs typeface="Bahnschrift SemiBold SemiConden" charset="0"/>
              </a:endParaRPr>
            </a:p>
          </p:txBody>
        </p:sp>
      </p:grpSp>
      <p:sp>
        <p:nvSpPr>
          <p:cNvPr id="22" name="椭圆 21"/>
          <p:cNvSpPr/>
          <p:nvPr/>
        </p:nvSpPr>
        <p:spPr>
          <a:xfrm flipV="1">
            <a:off x="536125" y="2418799"/>
            <a:ext cx="402677" cy="4026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NPro-Light"/>
              <a:cs typeface="+mn-cs"/>
            </a:endParaRPr>
          </a:p>
        </p:txBody>
      </p:sp>
      <p:sp>
        <p:nvSpPr>
          <p:cNvPr id="6" name="文本框 5"/>
          <p:cNvSpPr txBox="1"/>
          <p:nvPr/>
        </p:nvSpPr>
        <p:spPr>
          <a:xfrm>
            <a:off x="536125" y="2432847"/>
            <a:ext cx="2158419" cy="523220"/>
          </a:xfrm>
          <a:prstGeom prst="rect">
            <a:avLst/>
          </a:prstGeom>
          <a:noFill/>
        </p:spPr>
        <p:txBody>
          <a:bodyPr wrap="square">
            <a:spAutoFit/>
          </a:bodyPr>
          <a:lstStyle/>
          <a:p>
            <a:r>
              <a:rPr lang="zh-CN" altLang="en-US" sz="2800" dirty="0">
                <a:solidFill>
                  <a:schemeClr val="bg1">
                    <a:lumMod val="95000"/>
                  </a:schemeClr>
                </a:solidFill>
              </a:rPr>
              <a:t>休闲化正装</a:t>
            </a:r>
            <a:endParaRPr lang="zh-CN" altLang="en-US" sz="2800" dirty="0"/>
          </a:p>
        </p:txBody>
      </p:sp>
      <p:sp>
        <p:nvSpPr>
          <p:cNvPr id="25" name="椭圆 24"/>
          <p:cNvSpPr/>
          <p:nvPr/>
        </p:nvSpPr>
        <p:spPr>
          <a:xfrm flipV="1">
            <a:off x="536125" y="3683227"/>
            <a:ext cx="402677" cy="4026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NPro-Light"/>
              <a:cs typeface="+mn-cs"/>
            </a:endParaRPr>
          </a:p>
        </p:txBody>
      </p:sp>
      <p:sp>
        <p:nvSpPr>
          <p:cNvPr id="26" name="文本框 25"/>
          <p:cNvSpPr txBox="1"/>
          <p:nvPr/>
        </p:nvSpPr>
        <p:spPr>
          <a:xfrm>
            <a:off x="536125" y="3697275"/>
            <a:ext cx="2158419" cy="523220"/>
          </a:xfrm>
          <a:prstGeom prst="rect">
            <a:avLst/>
          </a:prstGeom>
          <a:noFill/>
        </p:spPr>
        <p:txBody>
          <a:bodyPr wrap="square">
            <a:spAutoFit/>
          </a:bodyPr>
          <a:lstStyle/>
          <a:p>
            <a:r>
              <a:rPr lang="zh-CN" altLang="en-US" sz="2800" dirty="0">
                <a:solidFill>
                  <a:schemeClr val="bg1">
                    <a:lumMod val="95000"/>
                  </a:schemeClr>
                </a:solidFill>
              </a:rPr>
              <a:t>生活化正装</a:t>
            </a:r>
            <a:endParaRPr lang="zh-CN" altLang="en-US" sz="2800" dirty="0">
              <a:solidFill>
                <a:schemeClr val="bg1">
                  <a:lumMod val="95000"/>
                </a:schemeClr>
              </a:solidFill>
            </a:endParaRPr>
          </a:p>
        </p:txBody>
      </p:sp>
      <p:sp>
        <p:nvSpPr>
          <p:cNvPr id="28" name="椭圆 27"/>
          <p:cNvSpPr/>
          <p:nvPr/>
        </p:nvSpPr>
        <p:spPr>
          <a:xfrm flipV="1">
            <a:off x="3278837" y="2418799"/>
            <a:ext cx="402677" cy="4026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NPro-Light"/>
              <a:cs typeface="+mn-cs"/>
            </a:endParaRPr>
          </a:p>
        </p:txBody>
      </p:sp>
      <p:sp>
        <p:nvSpPr>
          <p:cNvPr id="29" name="文本框 28"/>
          <p:cNvSpPr txBox="1"/>
          <p:nvPr/>
        </p:nvSpPr>
        <p:spPr>
          <a:xfrm>
            <a:off x="3278837" y="2432847"/>
            <a:ext cx="2158419" cy="523220"/>
          </a:xfrm>
          <a:prstGeom prst="rect">
            <a:avLst/>
          </a:prstGeom>
          <a:noFill/>
        </p:spPr>
        <p:txBody>
          <a:bodyPr wrap="square">
            <a:spAutoFit/>
          </a:bodyPr>
          <a:lstStyle/>
          <a:p>
            <a:r>
              <a:rPr lang="zh-CN" altLang="en-US" sz="2800" dirty="0">
                <a:solidFill>
                  <a:schemeClr val="bg1">
                    <a:lumMod val="95000"/>
                  </a:schemeClr>
                </a:solidFill>
              </a:rPr>
              <a:t>商务休闲装</a:t>
            </a:r>
            <a:endParaRPr lang="zh-CN" altLang="en-US" sz="2800" dirty="0">
              <a:solidFill>
                <a:schemeClr val="bg1">
                  <a:lumMod val="95000"/>
                </a:schemeClr>
              </a:solidFill>
            </a:endParaRPr>
          </a:p>
        </p:txBody>
      </p:sp>
      <p:sp>
        <p:nvSpPr>
          <p:cNvPr id="31" name="椭圆 30"/>
          <p:cNvSpPr/>
          <p:nvPr/>
        </p:nvSpPr>
        <p:spPr>
          <a:xfrm flipV="1">
            <a:off x="3278837" y="3683227"/>
            <a:ext cx="402677" cy="4026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NPro-Light"/>
              <a:cs typeface="+mn-cs"/>
            </a:endParaRPr>
          </a:p>
        </p:txBody>
      </p:sp>
      <p:sp>
        <p:nvSpPr>
          <p:cNvPr id="32" name="文本框 31"/>
          <p:cNvSpPr txBox="1"/>
          <p:nvPr/>
        </p:nvSpPr>
        <p:spPr>
          <a:xfrm>
            <a:off x="3278837" y="3697275"/>
            <a:ext cx="2158419" cy="523220"/>
          </a:xfrm>
          <a:prstGeom prst="rect">
            <a:avLst/>
          </a:prstGeom>
          <a:noFill/>
        </p:spPr>
        <p:txBody>
          <a:bodyPr wrap="square">
            <a:spAutoFit/>
          </a:bodyPr>
          <a:lstStyle/>
          <a:p>
            <a:r>
              <a:rPr lang="zh-CN" altLang="en-US" sz="2800" dirty="0">
                <a:solidFill>
                  <a:schemeClr val="bg1">
                    <a:lumMod val="95000"/>
                  </a:schemeClr>
                </a:solidFill>
              </a:rPr>
              <a:t>时尚化正装</a:t>
            </a:r>
            <a:endParaRPr lang="zh-CN" altLang="en-US" sz="2800" dirty="0">
              <a:solidFill>
                <a:schemeClr val="bg1">
                  <a:lumMod val="95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矩形 4"/>
          <p:cNvSpPr>
            <a:spLocks noChangeAspect="1"/>
          </p:cNvSpPr>
          <p:nvPr/>
        </p:nvSpPr>
        <p:spPr>
          <a:xfrm>
            <a:off x="306109" y="486243"/>
            <a:ext cx="4471265" cy="6032460"/>
          </a:xfrm>
          <a:prstGeom prst="rect">
            <a:avLst/>
          </a:prstGeom>
          <a:blipFill dpi="0" rotWithShape="1">
            <a:blip r:embed="rId1"/>
            <a:srcRect/>
            <a:stretch>
              <a:fillRect/>
            </a:stretch>
          </a:blip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宋体" panose="02010600030101010101" pitchFamily="2" charset="-122"/>
              <a:cs typeface="+mn-cs"/>
            </a:endParaRPr>
          </a:p>
        </p:txBody>
      </p:sp>
      <p:sp>
        <p:nvSpPr>
          <p:cNvPr id="6" name="任意多边形: 形状 5"/>
          <p:cNvSpPr/>
          <p:nvPr/>
        </p:nvSpPr>
        <p:spPr>
          <a:xfrm>
            <a:off x="306109" y="486242"/>
            <a:ext cx="4471265" cy="6032460"/>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宋体" panose="02010600030101010101" pitchFamily="2" charset="-122"/>
              <a:cs typeface="+mn-cs"/>
            </a:endParaRPr>
          </a:p>
        </p:txBody>
      </p:sp>
      <p:sp>
        <p:nvSpPr>
          <p:cNvPr id="7" name="文本框 6"/>
          <p:cNvSpPr txBox="1"/>
          <p:nvPr/>
        </p:nvSpPr>
        <p:spPr>
          <a:xfrm>
            <a:off x="5985151" y="2616438"/>
            <a:ext cx="6039209"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9600" b="1" i="0" u="none" strike="noStrike" kern="1200" cap="none" spc="0" normalizeH="0" baseline="0" noProof="0" dirty="0">
                <a:ln>
                  <a:noFill/>
                </a:ln>
                <a:solidFill>
                  <a:schemeClr val="accent2"/>
                </a:solidFill>
                <a:effectLst/>
                <a:uLnTx/>
                <a:uFillTx/>
                <a:latin typeface="宋体" panose="02010600030101010101" pitchFamily="2" charset="-122"/>
                <a:ea typeface="宋体" panose="02010600030101010101" pitchFamily="2" charset="-122"/>
                <a:cs typeface="思源宋体 CN SemiBold" panose="02020600000000000000" charset="-122"/>
              </a:rPr>
              <a:t>消费趋势</a:t>
            </a:r>
            <a:endParaRPr kumimoji="0" lang="zh-CN" altLang="en-US" sz="9600" b="1" i="0" u="none" strike="noStrike" kern="1200" cap="none" spc="0" normalizeH="0" baseline="0" noProof="0" dirty="0">
              <a:ln>
                <a:noFill/>
              </a:ln>
              <a:solidFill>
                <a:schemeClr val="accent2"/>
              </a:solidFill>
              <a:effectLst/>
              <a:uLnTx/>
              <a:uFillTx/>
              <a:latin typeface="宋体" panose="02010600030101010101" pitchFamily="2" charset="-122"/>
              <a:ea typeface="宋体" panose="02010600030101010101" pitchFamily="2" charset="-122"/>
              <a:cs typeface="思源宋体 CN SemiBold" panose="02020600000000000000" charset="-122"/>
            </a:endParaRPr>
          </a:p>
        </p:txBody>
      </p:sp>
      <p:sp>
        <p:nvSpPr>
          <p:cNvPr id="8" name="文本框 7"/>
          <p:cNvSpPr txBox="1"/>
          <p:nvPr/>
        </p:nvSpPr>
        <p:spPr>
          <a:xfrm>
            <a:off x="6161580" y="4062988"/>
            <a:ext cx="5862780" cy="83099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65000"/>
                  </a:schemeClr>
                </a:solidFill>
                <a:effectLst/>
                <a:uLnTx/>
                <a:uFillTx/>
                <a:latin typeface="+mj-ea"/>
                <a:ea typeface="+mj-ea"/>
                <a:cs typeface="+mn-cs"/>
              </a:rPr>
              <a:t>Consumption trend</a:t>
            </a:r>
            <a:endParaRPr kumimoji="0" lang="en-US" altLang="zh-CN" sz="4800" b="0" i="0" u="none" strike="noStrike" kern="1200" cap="none" spc="0" normalizeH="0" baseline="0" noProof="0" dirty="0">
              <a:ln>
                <a:noFill/>
              </a:ln>
              <a:solidFill>
                <a:schemeClr val="bg1">
                  <a:lumMod val="65000"/>
                </a:schemeClr>
              </a:solidFill>
              <a:effectLst/>
              <a:uLnTx/>
              <a:uFillTx/>
              <a:latin typeface="+mj-ea"/>
              <a:ea typeface="+mj-ea"/>
              <a:cs typeface="+mn-cs"/>
            </a:endParaRPr>
          </a:p>
        </p:txBody>
      </p:sp>
      <p:sp>
        <p:nvSpPr>
          <p:cNvPr id="14" name="椭圆 13"/>
          <p:cNvSpPr/>
          <p:nvPr/>
        </p:nvSpPr>
        <p:spPr>
          <a:xfrm>
            <a:off x="2139786" y="3226505"/>
            <a:ext cx="804545" cy="8045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5" name="任意多边形: 形状 14"/>
          <p:cNvSpPr/>
          <p:nvPr/>
        </p:nvSpPr>
        <p:spPr>
          <a:xfrm>
            <a:off x="2471256" y="3506540"/>
            <a:ext cx="212090" cy="244475"/>
          </a:xfrm>
          <a:custGeom>
            <a:avLst/>
            <a:gdLst>
              <a:gd name="connsiteX0" fmla="*/ 1905000 w 1905000"/>
              <a:gd name="connsiteY0" fmla="*/ 1099852 h 2199704"/>
              <a:gd name="connsiteX1" fmla="*/ 0 w 1905000"/>
              <a:gd name="connsiteY1" fmla="*/ 2199704 h 2199704"/>
              <a:gd name="connsiteX2" fmla="*/ 0 w 1905000"/>
              <a:gd name="connsiteY2" fmla="*/ 0 h 2199704"/>
              <a:gd name="connsiteX3" fmla="*/ 1905000 w 1905000"/>
              <a:gd name="connsiteY3" fmla="*/ 1099852 h 2199704"/>
            </a:gdLst>
            <a:ahLst/>
            <a:cxnLst>
              <a:cxn ang="0">
                <a:pos x="connsiteX0" y="connsiteY0"/>
              </a:cxn>
              <a:cxn ang="0">
                <a:pos x="connsiteX1" y="connsiteY1"/>
              </a:cxn>
              <a:cxn ang="0">
                <a:pos x="connsiteX2" y="connsiteY2"/>
              </a:cxn>
              <a:cxn ang="0">
                <a:pos x="connsiteX3" y="connsiteY3"/>
              </a:cxn>
            </a:cxnLst>
            <a:rect l="l" t="t" r="r" b="b"/>
            <a:pathLst>
              <a:path w="1905000" h="2199704">
                <a:moveTo>
                  <a:pt x="1905000" y="1099852"/>
                </a:moveTo>
                <a:lnTo>
                  <a:pt x="0" y="2199704"/>
                </a:lnTo>
                <a:lnTo>
                  <a:pt x="0" y="0"/>
                </a:lnTo>
                <a:lnTo>
                  <a:pt x="1905000" y="10998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宋体" panose="02010600030101010101" pitchFamily="2" charset="-122"/>
              <a:cs typeface="+mn-cs"/>
            </a:endParaRPr>
          </a:p>
        </p:txBody>
      </p:sp>
      <p:sp>
        <p:nvSpPr>
          <p:cNvPr id="16" name="文本框 15"/>
          <p:cNvSpPr txBox="1"/>
          <p:nvPr/>
        </p:nvSpPr>
        <p:spPr>
          <a:xfrm>
            <a:off x="6161580" y="1598990"/>
            <a:ext cx="5029063"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w="0">
                  <a:solidFill>
                    <a:schemeClr val="bg1"/>
                  </a:solidFill>
                </a:ln>
                <a:no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思源宋体 CN SemiBold" panose="02020600000000000000" charset="-122"/>
              </a:rPr>
              <a:t>PART </a:t>
            </a:r>
            <a:r>
              <a:rPr lang="en-US" altLang="zh-CN" sz="6000" b="1" dirty="0">
                <a:ln w="0">
                  <a:solidFill>
                    <a:schemeClr val="bg1"/>
                  </a:solidFill>
                </a:ln>
                <a:no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思源宋体 CN SemiBold" panose="02020600000000000000" charset="-122"/>
              </a:rPr>
              <a:t>THREE</a:t>
            </a:r>
            <a:endParaRPr kumimoji="0" lang="zh-CN" altLang="en-US" sz="6000" b="1" i="0" u="none" strike="noStrike" kern="1200" cap="none" spc="0" normalizeH="0" baseline="0" noProof="0" dirty="0">
              <a:ln w="0">
                <a:solidFill>
                  <a:schemeClr val="bg1"/>
                </a:solidFill>
              </a:ln>
              <a:no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思源宋体 CN SemiBold" panose="0202060000000000000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0"/>
            <a:ext cx="9639300" cy="6858000"/>
          </a:xfrm>
          <a:prstGeom prst="rect">
            <a:avLst/>
          </a:prstGeom>
        </p:spPr>
      </p:pic>
      <p:sp>
        <p:nvSpPr>
          <p:cNvPr id="4" name="矩形 3"/>
          <p:cNvSpPr/>
          <p:nvPr/>
        </p:nvSpPr>
        <p:spPr>
          <a:xfrm>
            <a:off x="2223897" y="2096770"/>
            <a:ext cx="8894463" cy="42387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 name="矩形 4"/>
          <p:cNvSpPr/>
          <p:nvPr/>
        </p:nvSpPr>
        <p:spPr>
          <a:xfrm>
            <a:off x="10680595" y="2096770"/>
            <a:ext cx="437765" cy="42387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rPr>
              <a:t>v</a:t>
            </a:r>
            <a:endParaRPr kumimoji="0" lang="en-US" altLang="zh-CN"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6" name="文本框 5"/>
          <p:cNvSpPr txBox="1"/>
          <p:nvPr/>
        </p:nvSpPr>
        <p:spPr>
          <a:xfrm>
            <a:off x="2406966" y="3309200"/>
            <a:ext cx="8019733" cy="27757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作为急需扩宽渠道的商家</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网络营销的强势推广性都让他们欣喜不已。纵使在经济危机最严重的时候</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某电子商务平台的交易人数还能够达到</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rPr>
              <a:t>325</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万</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交易额为</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rPr>
              <a:t>20</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多亿元额。网络上直观地服装搭配展示和方便的海量货品査找都吸引住了现代消费者。</a:t>
            </a:r>
            <a:endParaRPr kumimoji="0" lang="zh-CN" altLang="en-US" sz="2400" b="0" i="0" u="none" strike="noStrike" kern="1200" cap="none" spc="0" normalizeH="0" baseline="0" noProof="0" dirty="0">
              <a:ln>
                <a:noFill/>
              </a:ln>
              <a:solidFill>
                <a:schemeClr val="bg1">
                  <a:lumMod val="95000"/>
                </a:schemeClr>
              </a:solidFill>
              <a:effectLst/>
              <a:uLnTx/>
              <a:uFillTx/>
              <a:latin typeface="+mn-ea"/>
              <a:cs typeface="+mn-cs"/>
            </a:endParaRPr>
          </a:p>
        </p:txBody>
      </p:sp>
      <p:sp>
        <p:nvSpPr>
          <p:cNvPr id="8" name="矩形 7"/>
          <p:cNvSpPr/>
          <p:nvPr/>
        </p:nvSpPr>
        <p:spPr>
          <a:xfrm>
            <a:off x="2505711" y="3175135"/>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406967" y="2330665"/>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产品细分</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10" name="文本框 9"/>
          <p:cNvSpPr txBox="1"/>
          <p:nvPr/>
        </p:nvSpPr>
        <p:spPr>
          <a:xfrm>
            <a:off x="2406967" y="2330664"/>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产品细分</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screen"/>
          <a:srcRect/>
          <a:stretch>
            <a:fillRect/>
          </a:stretch>
        </p:blipFill>
        <p:spPr>
          <a:xfrm>
            <a:off x="334963" y="1130300"/>
            <a:ext cx="7164378" cy="4869865"/>
          </a:xfrm>
          <a:prstGeom prst="rect">
            <a:avLst/>
          </a:prstGeom>
        </p:spPr>
      </p:pic>
      <p:sp>
        <p:nvSpPr>
          <p:cNvPr id="3" name="TextBox 142"/>
          <p:cNvSpPr txBox="1"/>
          <p:nvPr/>
        </p:nvSpPr>
        <p:spPr>
          <a:xfrm flipH="1">
            <a:off x="7727909" y="2208742"/>
            <a:ext cx="3976410" cy="3791423"/>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在诸多的选择中</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mn-cs"/>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形同网络集市的淘宝网、消化库存商品的网上批发店似乎是目前大众更为认可和接受的服装消费方式。这几种电子商务提供品牌服装商场功能的电子商务业务还是</a:t>
            </a:r>
            <a:endParaRPr kumimoji="0" lang="en-US" altLang="zh-CN" sz="2400" b="0" i="0" u="none" strike="noStrike" kern="1200" cap="none" spc="0" normalizeH="0" baseline="0" noProof="0" dirty="0">
              <a:ln>
                <a:noFill/>
              </a:ln>
              <a:solidFill>
                <a:schemeClr val="bg1">
                  <a:lumMod val="95000"/>
                </a:schemeClr>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mn-cs"/>
              </a:rPr>
              <a:t>凤毛麟角。</a:t>
            </a:r>
            <a:endParaRPr kumimoji="0" lang="en-US" sz="2400" b="0" i="0" u="none" strike="noStrike" kern="1200" cap="none" spc="0" normalizeH="0" baseline="0" noProof="0" dirty="0">
              <a:ln>
                <a:noFill/>
              </a:ln>
              <a:solidFill>
                <a:schemeClr val="bg1">
                  <a:lumMod val="95000"/>
                </a:schemeClr>
              </a:solidFill>
              <a:effectLst/>
              <a:uLnTx/>
              <a:uFillTx/>
              <a:latin typeface="+mn-ea"/>
              <a:cs typeface="+mn-cs"/>
            </a:endParaRPr>
          </a:p>
        </p:txBody>
      </p:sp>
      <p:sp>
        <p:nvSpPr>
          <p:cNvPr id="5" name="矩形 4"/>
          <p:cNvSpPr/>
          <p:nvPr/>
        </p:nvSpPr>
        <p:spPr>
          <a:xfrm>
            <a:off x="7826653" y="1974771"/>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727909" y="1130301"/>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产品细分</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7" name="文本框 6"/>
          <p:cNvSpPr txBox="1"/>
          <p:nvPr/>
        </p:nvSpPr>
        <p:spPr>
          <a:xfrm>
            <a:off x="7727909" y="1130300"/>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产品细分</a:t>
            </a:r>
            <a:endParaRPr lang="zh-CN" altLang="en-US" sz="7200" dirty="0">
              <a:solidFill>
                <a:schemeClr val="bg1"/>
              </a:solidFill>
              <a:latin typeface="+mj-ea"/>
              <a:ea typeface="+mj-ea"/>
              <a:cs typeface="Bahnschrift SemiBold SemiConden" charset="0"/>
            </a:endParaRPr>
          </a:p>
        </p:txBody>
      </p:sp>
      <p:sp>
        <p:nvSpPr>
          <p:cNvPr id="8" name="矩形 7"/>
          <p:cNvSpPr/>
          <p:nvPr/>
        </p:nvSpPr>
        <p:spPr>
          <a:xfrm>
            <a:off x="334963" y="5727700"/>
            <a:ext cx="7164377" cy="2724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62724" y="1783235"/>
            <a:ext cx="2618970" cy="3717761"/>
            <a:chOff x="676671" y="1364391"/>
            <a:chExt cx="2618970" cy="3717761"/>
          </a:xfrm>
        </p:grpSpPr>
        <p:sp>
          <p:nvSpPr>
            <p:cNvPr id="14" name="矩形 13"/>
            <p:cNvSpPr/>
            <p:nvPr/>
          </p:nvSpPr>
          <p:spPr>
            <a:xfrm>
              <a:off x="995738" y="1546205"/>
              <a:ext cx="2299903" cy="3535947"/>
            </a:xfrm>
            <a:prstGeom prst="rect">
              <a:avLst/>
            </a:prstGeom>
            <a:solidFill>
              <a:schemeClr val="accent2">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676672" y="1386785"/>
              <a:ext cx="2383405" cy="3495903"/>
            </a:xfrm>
            <a:prstGeom prst="rect">
              <a:avLst/>
            </a:prstGeom>
            <a:blipFill dpi="0" rotWithShape="1">
              <a:blip r:embed="rId1" cstate="screen"/>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dk1"/>
                  </a:solidFill>
                  <a:prstDash val="solid"/>
                  <a:miter lim="800000"/>
                  <a:headEnd/>
                  <a:tailEn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6" name="任意多边形: 形状 15"/>
            <p:cNvSpPr/>
            <p:nvPr/>
          </p:nvSpPr>
          <p:spPr>
            <a:xfrm>
              <a:off x="676671" y="1364391"/>
              <a:ext cx="2383405" cy="3518297"/>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88091" y="4260824"/>
            <a:ext cx="1913179" cy="872457"/>
            <a:chOff x="277571" y="3939305"/>
            <a:chExt cx="1913179" cy="872457"/>
          </a:xfrm>
        </p:grpSpPr>
        <p:sp>
          <p:nvSpPr>
            <p:cNvPr id="12" name="文本框 11"/>
            <p:cNvSpPr txBox="1"/>
            <p:nvPr/>
          </p:nvSpPr>
          <p:spPr>
            <a:xfrm>
              <a:off x="277571" y="3939305"/>
              <a:ext cx="1913179" cy="584775"/>
            </a:xfrm>
            <a:prstGeom prst="rect">
              <a:avLst/>
            </a:prstGeom>
            <a:noFill/>
          </p:spPr>
          <p:txBody>
            <a:bodyPr wrap="square" rtlCol="0">
              <a:spAutoFit/>
            </a:bodyPr>
            <a:lstStyle/>
            <a:p>
              <a:r>
                <a:rPr lang="zh-CN" altLang="en-US" sz="3200" dirty="0">
                  <a:solidFill>
                    <a:schemeClr val="bg1"/>
                  </a:solidFill>
                  <a:latin typeface="+mn-ea"/>
                  <a:cs typeface="思源宋体 CN SemiBold" panose="02020600000000000000" charset="-122"/>
                </a:rPr>
                <a:t>市场分析</a:t>
              </a:r>
              <a:endParaRPr lang="zh-CN" altLang="en-US" sz="3200" dirty="0">
                <a:solidFill>
                  <a:schemeClr val="bg1"/>
                </a:solidFill>
                <a:latin typeface="+mn-ea"/>
                <a:cs typeface="思源宋体 CN SemiBold" panose="02020600000000000000" charset="-122"/>
              </a:endParaRPr>
            </a:p>
          </p:txBody>
        </p:sp>
        <p:sp>
          <p:nvSpPr>
            <p:cNvPr id="13" name="文本框 12"/>
            <p:cNvSpPr txBox="1"/>
            <p:nvPr/>
          </p:nvSpPr>
          <p:spPr>
            <a:xfrm>
              <a:off x="361910" y="4473208"/>
              <a:ext cx="1828840" cy="338554"/>
            </a:xfrm>
            <a:prstGeom prst="rect">
              <a:avLst/>
            </a:prstGeom>
            <a:noFill/>
          </p:spPr>
          <p:txBody>
            <a:bodyPr wrap="square">
              <a:spAutoFit/>
            </a:bodyPr>
            <a:lstStyle/>
            <a:p>
              <a:r>
                <a:rPr lang="en-US" altLang="zh-CN" sz="1600" dirty="0">
                  <a:solidFill>
                    <a:schemeClr val="bg1">
                      <a:lumMod val="65000"/>
                    </a:schemeClr>
                  </a:solidFill>
                </a:rPr>
                <a:t>market analysis</a:t>
              </a:r>
              <a:endParaRPr lang="zh-CN" altLang="en-US" sz="1600" dirty="0">
                <a:solidFill>
                  <a:schemeClr val="bg1">
                    <a:lumMod val="65000"/>
                  </a:schemeClr>
                </a:solidFill>
              </a:endParaRPr>
            </a:p>
          </p:txBody>
        </p:sp>
      </p:grpSp>
      <p:grpSp>
        <p:nvGrpSpPr>
          <p:cNvPr id="8" name="组合 7"/>
          <p:cNvGrpSpPr/>
          <p:nvPr/>
        </p:nvGrpSpPr>
        <p:grpSpPr>
          <a:xfrm>
            <a:off x="2229716" y="5760660"/>
            <a:ext cx="651978" cy="229637"/>
            <a:chOff x="1813536" y="5927658"/>
            <a:chExt cx="651978" cy="229637"/>
          </a:xfrm>
        </p:grpSpPr>
        <p:sp>
          <p:nvSpPr>
            <p:cNvPr id="9" name="箭头: V 形 8"/>
            <p:cNvSpPr/>
            <p:nvPr/>
          </p:nvSpPr>
          <p:spPr>
            <a:xfrm>
              <a:off x="1813536"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箭头: V 形 9"/>
            <p:cNvSpPr/>
            <p:nvPr/>
          </p:nvSpPr>
          <p:spPr>
            <a:xfrm>
              <a:off x="2023799"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箭头: V 形 10"/>
            <p:cNvSpPr/>
            <p:nvPr/>
          </p:nvSpPr>
          <p:spPr>
            <a:xfrm>
              <a:off x="2234062"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18" name="组合 17"/>
          <p:cNvGrpSpPr/>
          <p:nvPr/>
        </p:nvGrpSpPr>
        <p:grpSpPr>
          <a:xfrm>
            <a:off x="3307751" y="1783235"/>
            <a:ext cx="2581680" cy="3717762"/>
            <a:chOff x="3855086" y="1364390"/>
            <a:chExt cx="2581680" cy="3717762"/>
          </a:xfrm>
        </p:grpSpPr>
        <p:grpSp>
          <p:nvGrpSpPr>
            <p:cNvPr id="26" name="组合 25"/>
            <p:cNvGrpSpPr/>
            <p:nvPr/>
          </p:nvGrpSpPr>
          <p:grpSpPr>
            <a:xfrm>
              <a:off x="3855086" y="1386785"/>
              <a:ext cx="2581680" cy="3695367"/>
              <a:chOff x="705880" y="1823441"/>
              <a:chExt cx="2997101" cy="4289992"/>
            </a:xfrm>
          </p:grpSpPr>
          <p:sp>
            <p:nvSpPr>
              <p:cNvPr id="28" name="矩形 27"/>
              <p:cNvSpPr/>
              <p:nvPr/>
            </p:nvSpPr>
            <p:spPr>
              <a:xfrm>
                <a:off x="1032998" y="2008514"/>
                <a:ext cx="2669983" cy="4104919"/>
              </a:xfrm>
              <a:prstGeom prst="rect">
                <a:avLst/>
              </a:prstGeom>
              <a:solidFill>
                <a:schemeClr val="accent2">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2" cstate="screen"/>
              <a:srcRect/>
              <a:stretch>
                <a:fillRect/>
              </a:stretch>
            </p:blipFill>
            <p:spPr>
              <a:xfrm>
                <a:off x="705880" y="1823441"/>
                <a:ext cx="2784645" cy="4104919"/>
              </a:xfrm>
              <a:prstGeom prst="rect">
                <a:avLst/>
              </a:prstGeom>
            </p:spPr>
          </p:pic>
        </p:grpSp>
        <p:sp>
          <p:nvSpPr>
            <p:cNvPr id="27" name="任意多边形: 形状 26"/>
            <p:cNvSpPr/>
            <p:nvPr/>
          </p:nvSpPr>
          <p:spPr>
            <a:xfrm>
              <a:off x="3855086" y="1364390"/>
              <a:ext cx="2398672" cy="3558341"/>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3363628" y="4260824"/>
            <a:ext cx="2427133" cy="872457"/>
            <a:chOff x="277571" y="3939305"/>
            <a:chExt cx="2427133" cy="872457"/>
          </a:xfrm>
        </p:grpSpPr>
        <p:sp>
          <p:nvSpPr>
            <p:cNvPr id="24" name="文本框 23"/>
            <p:cNvSpPr txBox="1"/>
            <p:nvPr/>
          </p:nvSpPr>
          <p:spPr>
            <a:xfrm>
              <a:off x="277571" y="3939305"/>
              <a:ext cx="1913179" cy="584775"/>
            </a:xfrm>
            <a:prstGeom prst="rect">
              <a:avLst/>
            </a:prstGeom>
            <a:noFill/>
          </p:spPr>
          <p:txBody>
            <a:bodyPr wrap="square" rtlCol="0">
              <a:spAutoFit/>
            </a:bodyPr>
            <a:lstStyle/>
            <a:p>
              <a:r>
                <a:rPr lang="zh-CN" altLang="en-US" sz="3200" dirty="0">
                  <a:solidFill>
                    <a:schemeClr val="bg1"/>
                  </a:solidFill>
                  <a:latin typeface="+mn-ea"/>
                  <a:cs typeface="思源宋体 CN SemiBold" panose="02020600000000000000" charset="-122"/>
                </a:rPr>
                <a:t>产品细分</a:t>
              </a:r>
              <a:endParaRPr lang="zh-CN" altLang="en-US" sz="3200" dirty="0">
                <a:solidFill>
                  <a:schemeClr val="bg1"/>
                </a:solidFill>
                <a:latin typeface="+mn-ea"/>
                <a:cs typeface="思源宋体 CN SemiBold" panose="02020600000000000000" charset="-122"/>
              </a:endParaRPr>
            </a:p>
          </p:txBody>
        </p:sp>
        <p:sp>
          <p:nvSpPr>
            <p:cNvPr id="25" name="文本框 24"/>
            <p:cNvSpPr txBox="1"/>
            <p:nvPr/>
          </p:nvSpPr>
          <p:spPr>
            <a:xfrm>
              <a:off x="361909" y="4473208"/>
              <a:ext cx="2342795" cy="338554"/>
            </a:xfrm>
            <a:prstGeom prst="rect">
              <a:avLst/>
            </a:prstGeom>
            <a:noFill/>
          </p:spPr>
          <p:txBody>
            <a:bodyPr wrap="square">
              <a:spAutoFit/>
            </a:bodyPr>
            <a:lstStyle/>
            <a:p>
              <a:r>
                <a:rPr lang="en-US" altLang="zh-CN" sz="1600" dirty="0">
                  <a:solidFill>
                    <a:schemeClr val="bg1">
                      <a:lumMod val="65000"/>
                    </a:schemeClr>
                  </a:solidFill>
                </a:rPr>
                <a:t>Product segmentation</a:t>
              </a:r>
              <a:endParaRPr lang="zh-CN" altLang="en-US" sz="1600" dirty="0">
                <a:solidFill>
                  <a:schemeClr val="bg1">
                    <a:lumMod val="65000"/>
                  </a:schemeClr>
                </a:solidFill>
              </a:endParaRPr>
            </a:p>
          </p:txBody>
        </p:sp>
      </p:grpSp>
      <p:grpSp>
        <p:nvGrpSpPr>
          <p:cNvPr id="20" name="组合 19"/>
          <p:cNvGrpSpPr/>
          <p:nvPr/>
        </p:nvGrpSpPr>
        <p:grpSpPr>
          <a:xfrm>
            <a:off x="5232498" y="5746135"/>
            <a:ext cx="651978" cy="229637"/>
            <a:chOff x="1813536" y="5927658"/>
            <a:chExt cx="651978" cy="229637"/>
          </a:xfrm>
        </p:grpSpPr>
        <p:sp>
          <p:nvSpPr>
            <p:cNvPr id="21" name="箭头: V 形 20"/>
            <p:cNvSpPr/>
            <p:nvPr/>
          </p:nvSpPr>
          <p:spPr>
            <a:xfrm>
              <a:off x="1813536"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2" name="箭头: V 形 21"/>
            <p:cNvSpPr/>
            <p:nvPr/>
          </p:nvSpPr>
          <p:spPr>
            <a:xfrm>
              <a:off x="2023799"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3" name="箭头: V 形 22"/>
            <p:cNvSpPr/>
            <p:nvPr/>
          </p:nvSpPr>
          <p:spPr>
            <a:xfrm>
              <a:off x="2234062"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31" name="组合 30"/>
          <p:cNvGrpSpPr/>
          <p:nvPr/>
        </p:nvGrpSpPr>
        <p:grpSpPr>
          <a:xfrm>
            <a:off x="6315488" y="1783235"/>
            <a:ext cx="2629037" cy="3695369"/>
            <a:chOff x="6843836" y="1386783"/>
            <a:chExt cx="2629037" cy="3695369"/>
          </a:xfrm>
        </p:grpSpPr>
        <p:sp>
          <p:nvSpPr>
            <p:cNvPr id="39" name="矩形 38"/>
            <p:cNvSpPr/>
            <p:nvPr/>
          </p:nvSpPr>
          <p:spPr>
            <a:xfrm>
              <a:off x="7172970" y="1546205"/>
              <a:ext cx="2299903" cy="3535947"/>
            </a:xfrm>
            <a:prstGeom prst="rect">
              <a:avLst/>
            </a:prstGeom>
            <a:solidFill>
              <a:schemeClr val="accent2">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p:cNvPicPr>
              <a:picLocks noChangeAspect="1"/>
            </p:cNvPicPr>
            <p:nvPr/>
          </p:nvPicPr>
          <p:blipFill rotWithShape="1">
            <a:blip r:embed="rId3" cstate="screen"/>
            <a:srcRect/>
            <a:stretch>
              <a:fillRect/>
            </a:stretch>
          </p:blipFill>
          <p:spPr>
            <a:xfrm>
              <a:off x="6865852" y="1409178"/>
              <a:ext cx="2398673" cy="3513554"/>
            </a:xfrm>
            <a:prstGeom prst="rect">
              <a:avLst/>
            </a:prstGeom>
          </p:spPr>
        </p:pic>
        <p:sp>
          <p:nvSpPr>
            <p:cNvPr id="41" name="矩形 40"/>
            <p:cNvSpPr/>
            <p:nvPr/>
          </p:nvSpPr>
          <p:spPr>
            <a:xfrm>
              <a:off x="6843836" y="1409177"/>
              <a:ext cx="2461108" cy="3513554"/>
            </a:xfrm>
            <a:prstGeom prst="rect">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p:cNvSpPr/>
            <p:nvPr/>
          </p:nvSpPr>
          <p:spPr>
            <a:xfrm>
              <a:off x="6865851" y="1386783"/>
              <a:ext cx="2398674" cy="3558341"/>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439165" y="4260824"/>
            <a:ext cx="2190001" cy="872457"/>
            <a:chOff x="277571" y="3939305"/>
            <a:chExt cx="2190001" cy="872457"/>
          </a:xfrm>
        </p:grpSpPr>
        <p:sp>
          <p:nvSpPr>
            <p:cNvPr id="37" name="文本框 36"/>
            <p:cNvSpPr txBox="1"/>
            <p:nvPr/>
          </p:nvSpPr>
          <p:spPr>
            <a:xfrm>
              <a:off x="277571" y="3939305"/>
              <a:ext cx="1913179" cy="584775"/>
            </a:xfrm>
            <a:prstGeom prst="rect">
              <a:avLst/>
            </a:prstGeom>
            <a:noFill/>
          </p:spPr>
          <p:txBody>
            <a:bodyPr wrap="square" rtlCol="0">
              <a:spAutoFit/>
            </a:bodyPr>
            <a:lstStyle/>
            <a:p>
              <a:r>
                <a:rPr lang="zh-CN" altLang="en-US" sz="3200" dirty="0">
                  <a:solidFill>
                    <a:schemeClr val="bg1"/>
                  </a:solidFill>
                  <a:latin typeface="+mn-ea"/>
                  <a:cs typeface="思源宋体 CN SemiBold" panose="02020600000000000000" charset="-122"/>
                </a:rPr>
                <a:t>消费趋势</a:t>
              </a:r>
              <a:endParaRPr lang="zh-CN" altLang="en-US" sz="3200" dirty="0">
                <a:solidFill>
                  <a:schemeClr val="bg1"/>
                </a:solidFill>
                <a:latin typeface="+mn-ea"/>
                <a:cs typeface="思源宋体 CN SemiBold" panose="02020600000000000000" charset="-122"/>
              </a:endParaRPr>
            </a:p>
          </p:txBody>
        </p:sp>
        <p:sp>
          <p:nvSpPr>
            <p:cNvPr id="38" name="文本框 37"/>
            <p:cNvSpPr txBox="1"/>
            <p:nvPr/>
          </p:nvSpPr>
          <p:spPr>
            <a:xfrm>
              <a:off x="361910" y="4473208"/>
              <a:ext cx="2105662" cy="338554"/>
            </a:xfrm>
            <a:prstGeom prst="rect">
              <a:avLst/>
            </a:prstGeom>
            <a:noFill/>
          </p:spPr>
          <p:txBody>
            <a:bodyPr wrap="square">
              <a:spAutoFit/>
            </a:bodyPr>
            <a:lstStyle/>
            <a:p>
              <a:r>
                <a:rPr lang="en-US" altLang="zh-CN" sz="1600" dirty="0">
                  <a:solidFill>
                    <a:schemeClr val="bg1">
                      <a:lumMod val="65000"/>
                    </a:schemeClr>
                  </a:solidFill>
                </a:rPr>
                <a:t>Consumption trend</a:t>
              </a:r>
              <a:endParaRPr lang="zh-CN" altLang="en-US" sz="1600" dirty="0">
                <a:solidFill>
                  <a:schemeClr val="bg1">
                    <a:lumMod val="65000"/>
                  </a:schemeClr>
                </a:solidFill>
              </a:endParaRPr>
            </a:p>
          </p:txBody>
        </p:sp>
      </p:grpSp>
      <p:grpSp>
        <p:nvGrpSpPr>
          <p:cNvPr id="33" name="组合 32"/>
          <p:cNvGrpSpPr/>
          <p:nvPr/>
        </p:nvGrpSpPr>
        <p:grpSpPr>
          <a:xfrm>
            <a:off x="8292547" y="5738267"/>
            <a:ext cx="651978" cy="229637"/>
            <a:chOff x="1813536" y="5927658"/>
            <a:chExt cx="651978" cy="229637"/>
          </a:xfrm>
        </p:grpSpPr>
        <p:sp>
          <p:nvSpPr>
            <p:cNvPr id="34" name="箭头: V 形 33"/>
            <p:cNvSpPr/>
            <p:nvPr/>
          </p:nvSpPr>
          <p:spPr>
            <a:xfrm>
              <a:off x="1813536"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5" name="箭头: V 形 34"/>
            <p:cNvSpPr/>
            <p:nvPr/>
          </p:nvSpPr>
          <p:spPr>
            <a:xfrm>
              <a:off x="2023799"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6" name="箭头: V 形 35"/>
            <p:cNvSpPr/>
            <p:nvPr/>
          </p:nvSpPr>
          <p:spPr>
            <a:xfrm>
              <a:off x="2234062"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44" name="组合 43"/>
          <p:cNvGrpSpPr/>
          <p:nvPr/>
        </p:nvGrpSpPr>
        <p:grpSpPr>
          <a:xfrm>
            <a:off x="9370582" y="1783235"/>
            <a:ext cx="2576725" cy="3695367"/>
            <a:chOff x="9764326" y="1386785"/>
            <a:chExt cx="2576725" cy="3695367"/>
          </a:xfrm>
        </p:grpSpPr>
        <p:sp>
          <p:nvSpPr>
            <p:cNvPr id="52" name="矩形 51"/>
            <p:cNvSpPr/>
            <p:nvPr/>
          </p:nvSpPr>
          <p:spPr>
            <a:xfrm>
              <a:off x="10041148" y="1546205"/>
              <a:ext cx="2299903" cy="3535947"/>
            </a:xfrm>
            <a:prstGeom prst="rect">
              <a:avLst/>
            </a:prstGeom>
            <a:solidFill>
              <a:schemeClr val="accent2">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4" cstate="screen"/>
            <a:stretch>
              <a:fillRect/>
            </a:stretch>
          </p:blipFill>
          <p:spPr>
            <a:xfrm>
              <a:off x="9787079" y="1409178"/>
              <a:ext cx="2315673" cy="3495904"/>
            </a:xfrm>
            <a:prstGeom prst="rect">
              <a:avLst/>
            </a:prstGeom>
          </p:spPr>
        </p:pic>
        <p:sp>
          <p:nvSpPr>
            <p:cNvPr id="54" name="任意多边形: 形状 53"/>
            <p:cNvSpPr/>
            <p:nvPr/>
          </p:nvSpPr>
          <p:spPr>
            <a:xfrm>
              <a:off x="9764326" y="1386785"/>
              <a:ext cx="2338426" cy="3513554"/>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9514701" y="4260824"/>
            <a:ext cx="2167247" cy="872457"/>
            <a:chOff x="277571" y="3939305"/>
            <a:chExt cx="2167247" cy="872457"/>
          </a:xfrm>
        </p:grpSpPr>
        <p:sp>
          <p:nvSpPr>
            <p:cNvPr id="50" name="文本框 49"/>
            <p:cNvSpPr txBox="1"/>
            <p:nvPr/>
          </p:nvSpPr>
          <p:spPr>
            <a:xfrm>
              <a:off x="277571" y="3939305"/>
              <a:ext cx="1913179" cy="584775"/>
            </a:xfrm>
            <a:prstGeom prst="rect">
              <a:avLst/>
            </a:prstGeom>
            <a:noFill/>
          </p:spPr>
          <p:txBody>
            <a:bodyPr wrap="square" rtlCol="0">
              <a:spAutoFit/>
            </a:bodyPr>
            <a:lstStyle/>
            <a:p>
              <a:r>
                <a:rPr lang="zh-CN" altLang="en-US" sz="3200" dirty="0">
                  <a:solidFill>
                    <a:schemeClr val="bg1"/>
                  </a:solidFill>
                  <a:latin typeface="+mn-ea"/>
                  <a:cs typeface="思源宋体 CN SemiBold" panose="02020600000000000000" charset="-122"/>
                </a:rPr>
                <a:t>发展趋势</a:t>
              </a:r>
              <a:endParaRPr lang="zh-CN" altLang="en-US" sz="3200" dirty="0">
                <a:solidFill>
                  <a:schemeClr val="bg1"/>
                </a:solidFill>
                <a:latin typeface="+mn-ea"/>
                <a:cs typeface="思源宋体 CN SemiBold" panose="02020600000000000000" charset="-122"/>
              </a:endParaRPr>
            </a:p>
          </p:txBody>
        </p:sp>
        <p:sp>
          <p:nvSpPr>
            <p:cNvPr id="51" name="文本框 50"/>
            <p:cNvSpPr txBox="1"/>
            <p:nvPr/>
          </p:nvSpPr>
          <p:spPr>
            <a:xfrm>
              <a:off x="361909" y="4473208"/>
              <a:ext cx="2082909" cy="338554"/>
            </a:xfrm>
            <a:prstGeom prst="rect">
              <a:avLst/>
            </a:prstGeom>
            <a:noFill/>
          </p:spPr>
          <p:txBody>
            <a:bodyPr wrap="square">
              <a:spAutoFit/>
            </a:bodyPr>
            <a:lstStyle/>
            <a:p>
              <a:r>
                <a:rPr lang="en-US" altLang="zh-CN" sz="1600" dirty="0">
                  <a:solidFill>
                    <a:schemeClr val="bg1">
                      <a:lumMod val="65000"/>
                    </a:schemeClr>
                  </a:solidFill>
                </a:rPr>
                <a:t>Development trend</a:t>
              </a:r>
              <a:endParaRPr lang="zh-CN" altLang="en-US" sz="1600" dirty="0">
                <a:solidFill>
                  <a:schemeClr val="bg1">
                    <a:lumMod val="65000"/>
                  </a:schemeClr>
                </a:solidFill>
              </a:endParaRPr>
            </a:p>
          </p:txBody>
        </p:sp>
      </p:grpSp>
      <p:grpSp>
        <p:nvGrpSpPr>
          <p:cNvPr id="46" name="组合 45"/>
          <p:cNvGrpSpPr/>
          <p:nvPr/>
        </p:nvGrpSpPr>
        <p:grpSpPr>
          <a:xfrm>
            <a:off x="11295329" y="5760660"/>
            <a:ext cx="651978" cy="229637"/>
            <a:chOff x="1813536" y="5927658"/>
            <a:chExt cx="651978" cy="229637"/>
          </a:xfrm>
        </p:grpSpPr>
        <p:sp>
          <p:nvSpPr>
            <p:cNvPr id="47" name="箭头: V 形 46"/>
            <p:cNvSpPr/>
            <p:nvPr/>
          </p:nvSpPr>
          <p:spPr>
            <a:xfrm>
              <a:off x="1813536"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8" name="箭头: V 形 47"/>
            <p:cNvSpPr/>
            <p:nvPr/>
          </p:nvSpPr>
          <p:spPr>
            <a:xfrm>
              <a:off x="2023799"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9" name="箭头: V 形 48"/>
            <p:cNvSpPr/>
            <p:nvPr/>
          </p:nvSpPr>
          <p:spPr>
            <a:xfrm>
              <a:off x="2234062" y="5927658"/>
              <a:ext cx="231452" cy="229637"/>
            </a:xfrm>
            <a:prstGeom prst="chevron">
              <a:avLst>
                <a:gd name="adj" fmla="val 6420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5367018" y="0"/>
            <a:ext cx="6824981" cy="4270878"/>
          </a:xfrm>
          <a:prstGeom prst="rect">
            <a:avLst/>
          </a:prstGeom>
        </p:spPr>
      </p:pic>
      <p:sp>
        <p:nvSpPr>
          <p:cNvPr id="2" name="矩形 1"/>
          <p:cNvSpPr/>
          <p:nvPr/>
        </p:nvSpPr>
        <p:spPr>
          <a:xfrm>
            <a:off x="0" y="0"/>
            <a:ext cx="5802979" cy="425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4" name="图片 3"/>
          <p:cNvPicPr>
            <a:picLocks noChangeAspect="1"/>
          </p:cNvPicPr>
          <p:nvPr/>
        </p:nvPicPr>
        <p:blipFill rotWithShape="1">
          <a:blip r:embed="rId2" cstate="screen"/>
          <a:srcRect l="43939" r="18796" b="54980"/>
          <a:stretch>
            <a:fillRect/>
          </a:stretch>
        </p:blipFill>
        <p:spPr>
          <a:xfrm>
            <a:off x="60708" y="-331098"/>
            <a:ext cx="1173981" cy="1352799"/>
          </a:xfrm>
          <a:prstGeom prst="rect">
            <a:avLst/>
          </a:prstGeom>
        </p:spPr>
      </p:pic>
      <p:sp>
        <p:nvSpPr>
          <p:cNvPr id="5" name="Google Shape;261;p43"/>
          <p:cNvSpPr txBox="1"/>
          <p:nvPr/>
        </p:nvSpPr>
        <p:spPr>
          <a:xfrm>
            <a:off x="334963" y="716951"/>
            <a:ext cx="5367337" cy="3278260"/>
          </a:xfrm>
          <a:prstGeom prst="rect">
            <a:avLst/>
          </a:prstGeom>
          <a:noFill/>
          <a:ln>
            <a:noFill/>
          </a:ln>
        </p:spPr>
        <p:txBody>
          <a:bodyPr spcFirstLastPara="1" wrap="square" lIns="91433" tIns="45700" rIns="91433" bIns="45700" anchor="t" anchorCtr="0">
            <a:noAutofit/>
          </a:bodyPr>
          <a:lstStyle/>
          <a:p>
            <a:pPr marR="0" lvl="0" defTabSz="914400" rtl="0" eaLnBrk="1" fontAlgn="auto" latinLnBrk="0" hangingPunct="1">
              <a:lnSpc>
                <a:spcPct val="150000"/>
              </a:lnSpc>
              <a:spcBef>
                <a:spcPts val="0"/>
              </a:spcBef>
              <a:spcAft>
                <a:spcPts val="0"/>
              </a:spcAft>
              <a:buClrTx/>
              <a:buSzTx/>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宏观经济环境对中国的服装行业</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总体感觉是不利因素居多。例如原辅料成本、劳动力成本、制造成本甚至运输成本都在上涨</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几乎服装产销链条中每个环节的成本都在上涨</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这些不利因素已给行业发展带来巨大的影响。</a:t>
            </a:r>
            <a:endParaRPr kumimoji="0" sz="24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ontserrat" panose="00000500000000000000"/>
            </a:endParaRPr>
          </a:p>
        </p:txBody>
      </p:sp>
      <p:sp>
        <p:nvSpPr>
          <p:cNvPr id="8" name="Google Shape;197;p34"/>
          <p:cNvSpPr txBox="1"/>
          <p:nvPr/>
        </p:nvSpPr>
        <p:spPr>
          <a:xfrm>
            <a:off x="1331269" y="4646482"/>
            <a:ext cx="1607703" cy="308014"/>
          </a:xfrm>
          <a:prstGeom prst="rect">
            <a:avLst/>
          </a:prstGeom>
          <a:noFill/>
          <a:ln>
            <a:noFill/>
          </a:ln>
        </p:spPr>
        <p:txBody>
          <a:bodyPr spcFirstLastPara="1" wrap="square" lIns="91433" tIns="45700" rIns="91433"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2000" dirty="0">
                <a:solidFill>
                  <a:schemeClr val="bg1">
                    <a:lumMod val="95000"/>
                  </a:schemeClr>
                </a:solidFill>
                <a:latin typeface="+mj-ea"/>
                <a:ea typeface="+mj-ea"/>
                <a:cs typeface="..黑体UI-韩语" panose="02000000000000000000" pitchFamily="2" charset="-128"/>
                <a:sym typeface="+mn-ea"/>
              </a:rPr>
              <a:t>01</a:t>
            </a:r>
            <a:endParaRPr kumimoji="0" lang="en-GB" sz="2000" b="1" i="0" u="none" strike="noStrike" kern="1200" cap="none" spc="0" normalizeH="0" baseline="0" noProof="0" dirty="0">
              <a:ln>
                <a:noFill/>
              </a:ln>
              <a:solidFill>
                <a:schemeClr val="bg1">
                  <a:lumMod val="95000"/>
                </a:schemeClr>
              </a:solidFill>
              <a:effectLst/>
              <a:uLnTx/>
              <a:uFillTx/>
              <a:latin typeface="+mj-ea"/>
              <a:ea typeface="+mj-ea"/>
              <a:cs typeface="..黑体UI-韩语" panose="02000000000000000000" pitchFamily="2" charset="-128"/>
              <a:sym typeface="Montserrat" panose="00000500000000000000"/>
            </a:endParaRPr>
          </a:p>
        </p:txBody>
      </p:sp>
      <p:sp>
        <p:nvSpPr>
          <p:cNvPr id="9" name="Google Shape;198;p34"/>
          <p:cNvSpPr txBox="1"/>
          <p:nvPr/>
        </p:nvSpPr>
        <p:spPr>
          <a:xfrm>
            <a:off x="1197929" y="5242822"/>
            <a:ext cx="1874384" cy="690967"/>
          </a:xfrm>
          <a:prstGeom prst="rect">
            <a:avLst/>
          </a:prstGeom>
          <a:noFill/>
          <a:ln>
            <a:noFill/>
          </a:ln>
        </p:spPr>
        <p:txBody>
          <a:bodyPr spcFirstLastPara="1" wrap="square" lIns="91433" tIns="45700" rIns="91433" bIns="45700" anchor="t" anchorCtr="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n-ea"/>
              </a:rPr>
              <a:t>原辅料成本</a:t>
            </a:r>
            <a:endParaRPr kumimoji="0" lang="en-GB" sz="2000" b="0" i="0" u="none" strike="noStrike" kern="1200" cap="none" spc="0" normalizeH="0" baseline="0" noProof="0" dirty="0">
              <a:ln>
                <a:noFill/>
              </a:ln>
              <a:solidFill>
                <a:schemeClr val="bg1">
                  <a:lumMod val="95000"/>
                </a:schemeClr>
              </a:solidFill>
              <a:effectLst/>
              <a:uLnTx/>
              <a:uFillTx/>
              <a:latin typeface="+mn-ea"/>
              <a:cs typeface="..黑体UI-韩语" panose="02000000000000000000" pitchFamily="2" charset="-128"/>
              <a:sym typeface="Montserrat Light" panose="00000500000000000000"/>
            </a:endParaRPr>
          </a:p>
        </p:txBody>
      </p:sp>
      <p:cxnSp>
        <p:nvCxnSpPr>
          <p:cNvPr id="10" name="Google Shape;199;p34"/>
          <p:cNvCxnSpPr/>
          <p:nvPr/>
        </p:nvCxnSpPr>
        <p:spPr>
          <a:xfrm>
            <a:off x="1763673" y="5148195"/>
            <a:ext cx="742261" cy="0"/>
          </a:xfrm>
          <a:prstGeom prst="straightConnector1">
            <a:avLst/>
          </a:prstGeom>
          <a:noFill/>
          <a:ln w="19050" cap="flat" cmpd="sng">
            <a:solidFill>
              <a:schemeClr val="bg1"/>
            </a:solidFill>
            <a:prstDash val="solid"/>
            <a:miter lim="800000"/>
            <a:headEnd type="none" w="sm" len="sm"/>
            <a:tailEnd type="none" w="sm" len="sm"/>
          </a:ln>
        </p:spPr>
      </p:cxnSp>
      <p:sp>
        <p:nvSpPr>
          <p:cNvPr id="11" name="矩形 10"/>
          <p:cNvSpPr/>
          <p:nvPr/>
        </p:nvSpPr>
        <p:spPr>
          <a:xfrm>
            <a:off x="3363824" y="4739449"/>
            <a:ext cx="45719" cy="128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nvSpPr>
        <p:spPr>
          <a:xfrm>
            <a:off x="887660" y="4739449"/>
            <a:ext cx="45719" cy="128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Google Shape;197;p34"/>
          <p:cNvSpPr txBox="1"/>
          <p:nvPr/>
        </p:nvSpPr>
        <p:spPr>
          <a:xfrm>
            <a:off x="3861862" y="4646482"/>
            <a:ext cx="1607703" cy="308014"/>
          </a:xfrm>
          <a:prstGeom prst="rect">
            <a:avLst/>
          </a:prstGeom>
          <a:noFill/>
          <a:ln>
            <a:noFill/>
          </a:ln>
        </p:spPr>
        <p:txBody>
          <a:bodyPr spcFirstLastPara="1" wrap="square" lIns="91433" tIns="45700" rIns="91433" bIns="45700" anchor="t" anchorCtr="0">
            <a:noAutofit/>
          </a:bodyPr>
          <a:lstStyle/>
          <a:p>
            <a:pPr algn="ctr" defTabSz="914400">
              <a:defRPr/>
            </a:pPr>
            <a:r>
              <a:rPr lang="en-US" sz="2000" dirty="0">
                <a:solidFill>
                  <a:schemeClr val="bg1">
                    <a:lumMod val="95000"/>
                  </a:schemeClr>
                </a:solidFill>
                <a:latin typeface="+mj-ea"/>
                <a:ea typeface="+mj-ea"/>
                <a:sym typeface="+mn-ea"/>
              </a:rPr>
              <a:t>02</a:t>
            </a:r>
            <a:endParaRPr lang="en-GB" sz="2000" dirty="0">
              <a:solidFill>
                <a:schemeClr val="bg1">
                  <a:lumMod val="95000"/>
                </a:schemeClr>
              </a:solidFill>
              <a:latin typeface="+mj-ea"/>
              <a:ea typeface="+mj-ea"/>
              <a:sym typeface="Montserrat" panose="00000500000000000000"/>
            </a:endParaRPr>
          </a:p>
        </p:txBody>
      </p:sp>
      <p:sp>
        <p:nvSpPr>
          <p:cNvPr id="15" name="Google Shape;198;p34"/>
          <p:cNvSpPr txBox="1"/>
          <p:nvPr/>
        </p:nvSpPr>
        <p:spPr>
          <a:xfrm>
            <a:off x="3728522" y="5242822"/>
            <a:ext cx="1874384" cy="690967"/>
          </a:xfrm>
          <a:prstGeom prst="rect">
            <a:avLst/>
          </a:prstGeom>
          <a:noFill/>
          <a:ln>
            <a:noFill/>
          </a:ln>
        </p:spPr>
        <p:txBody>
          <a:bodyPr spcFirstLastPara="1" wrap="square" lIns="91433" tIns="45700" rIns="91433" bIns="45700" anchor="t" anchorCtr="0">
            <a:noAutofit/>
          </a:bodyPr>
          <a:lstStyle/>
          <a:p>
            <a:pPr algn="ctr" defTabSz="914400">
              <a:lnSpc>
                <a:spcPct val="150000"/>
              </a:lnSpc>
              <a:defRPr/>
            </a:pPr>
            <a:r>
              <a:rPr lang="zh-CN" altLang="en-US" sz="2000" dirty="0">
                <a:solidFill>
                  <a:schemeClr val="bg1">
                    <a:lumMod val="95000"/>
                  </a:schemeClr>
                </a:solidFill>
                <a:latin typeface="+mn-ea"/>
                <a:sym typeface="+mn-ea"/>
              </a:rPr>
              <a:t>劳动力成本</a:t>
            </a:r>
            <a:endParaRPr lang="en-GB" sz="2000" dirty="0">
              <a:solidFill>
                <a:schemeClr val="bg1">
                  <a:lumMod val="95000"/>
                </a:schemeClr>
              </a:solidFill>
              <a:latin typeface="+mn-ea"/>
              <a:sym typeface="Montserrat Light" panose="00000500000000000000"/>
            </a:endParaRPr>
          </a:p>
        </p:txBody>
      </p:sp>
      <p:cxnSp>
        <p:nvCxnSpPr>
          <p:cNvPr id="16" name="Google Shape;199;p34"/>
          <p:cNvCxnSpPr/>
          <p:nvPr/>
        </p:nvCxnSpPr>
        <p:spPr>
          <a:xfrm>
            <a:off x="4294266" y="5148195"/>
            <a:ext cx="742261" cy="0"/>
          </a:xfrm>
          <a:prstGeom prst="straightConnector1">
            <a:avLst/>
          </a:prstGeom>
          <a:noFill/>
          <a:ln w="19050" cap="flat" cmpd="sng">
            <a:solidFill>
              <a:schemeClr val="bg1"/>
            </a:solidFill>
            <a:prstDash val="solid"/>
            <a:miter lim="800000"/>
            <a:headEnd type="none" w="sm" len="sm"/>
            <a:tailEnd type="none" w="sm" len="sm"/>
          </a:ln>
        </p:spPr>
      </p:cxnSp>
      <p:sp>
        <p:nvSpPr>
          <p:cNvPr id="17" name="矩形 16"/>
          <p:cNvSpPr/>
          <p:nvPr/>
        </p:nvSpPr>
        <p:spPr>
          <a:xfrm>
            <a:off x="5894417" y="4739449"/>
            <a:ext cx="45719" cy="128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Google Shape;197;p34"/>
          <p:cNvSpPr txBox="1"/>
          <p:nvPr/>
        </p:nvSpPr>
        <p:spPr>
          <a:xfrm>
            <a:off x="6338026" y="4646482"/>
            <a:ext cx="1607703" cy="308014"/>
          </a:xfrm>
          <a:prstGeom prst="rect">
            <a:avLst/>
          </a:prstGeom>
          <a:noFill/>
          <a:ln>
            <a:noFill/>
          </a:ln>
        </p:spPr>
        <p:txBody>
          <a:bodyPr spcFirstLastPara="1" wrap="square" lIns="91433" tIns="45700" rIns="91433" bIns="45700" anchor="t" anchorCtr="0">
            <a:noAutofit/>
          </a:bodyPr>
          <a:lstStyle/>
          <a:p>
            <a:pPr algn="ctr" defTabSz="914400">
              <a:defRPr/>
            </a:pPr>
            <a:r>
              <a:rPr lang="en-US" sz="2000" dirty="0">
                <a:solidFill>
                  <a:prstClr val="white"/>
                </a:solidFill>
                <a:latin typeface="+mj-ea"/>
                <a:ea typeface="+mj-ea"/>
                <a:sym typeface="+mn-ea"/>
              </a:rPr>
              <a:t>03</a:t>
            </a:r>
            <a:endParaRPr lang="en-GB" sz="2000" dirty="0">
              <a:solidFill>
                <a:prstClr val="white"/>
              </a:solidFill>
              <a:latin typeface="+mj-ea"/>
              <a:ea typeface="+mj-ea"/>
              <a:sym typeface="Montserrat" panose="00000500000000000000"/>
            </a:endParaRPr>
          </a:p>
        </p:txBody>
      </p:sp>
      <p:sp>
        <p:nvSpPr>
          <p:cNvPr id="20" name="Google Shape;198;p34"/>
          <p:cNvSpPr txBox="1"/>
          <p:nvPr/>
        </p:nvSpPr>
        <p:spPr>
          <a:xfrm>
            <a:off x="6204686" y="5242822"/>
            <a:ext cx="1874384" cy="690967"/>
          </a:xfrm>
          <a:prstGeom prst="rect">
            <a:avLst/>
          </a:prstGeom>
          <a:noFill/>
          <a:ln>
            <a:noFill/>
          </a:ln>
        </p:spPr>
        <p:txBody>
          <a:bodyPr spcFirstLastPara="1" wrap="square" lIns="91433" tIns="45700" rIns="91433" bIns="45700" anchor="t" anchorCtr="0">
            <a:noAutofit/>
          </a:bodyPr>
          <a:lstStyle/>
          <a:p>
            <a:pPr algn="ctr" defTabSz="914400">
              <a:lnSpc>
                <a:spcPct val="150000"/>
              </a:lnSpc>
              <a:defRPr/>
            </a:pPr>
            <a:r>
              <a:rPr lang="zh-CN" altLang="en-US" sz="2000" dirty="0">
                <a:solidFill>
                  <a:schemeClr val="bg1">
                    <a:lumMod val="95000"/>
                  </a:schemeClr>
                </a:solidFill>
                <a:latin typeface="+mn-ea"/>
                <a:sym typeface="+mn-ea"/>
              </a:rPr>
              <a:t>制造成本</a:t>
            </a:r>
            <a:endParaRPr lang="en-GB" sz="2000" dirty="0">
              <a:solidFill>
                <a:schemeClr val="bg1">
                  <a:lumMod val="95000"/>
                </a:schemeClr>
              </a:solidFill>
              <a:latin typeface="+mn-ea"/>
              <a:sym typeface="Montserrat Light" panose="00000500000000000000"/>
            </a:endParaRPr>
          </a:p>
        </p:txBody>
      </p:sp>
      <p:cxnSp>
        <p:nvCxnSpPr>
          <p:cNvPr id="21" name="Google Shape;199;p34"/>
          <p:cNvCxnSpPr/>
          <p:nvPr/>
        </p:nvCxnSpPr>
        <p:spPr>
          <a:xfrm>
            <a:off x="6770430" y="5148195"/>
            <a:ext cx="742261" cy="0"/>
          </a:xfrm>
          <a:prstGeom prst="straightConnector1">
            <a:avLst/>
          </a:prstGeom>
          <a:noFill/>
          <a:ln w="19050" cap="flat" cmpd="sng">
            <a:solidFill>
              <a:schemeClr val="bg1"/>
            </a:solidFill>
            <a:prstDash val="solid"/>
            <a:miter lim="800000"/>
            <a:headEnd type="none" w="sm" len="sm"/>
            <a:tailEnd type="none" w="sm" len="sm"/>
          </a:ln>
        </p:spPr>
      </p:cxnSp>
      <p:sp>
        <p:nvSpPr>
          <p:cNvPr id="22" name="矩形 21"/>
          <p:cNvSpPr/>
          <p:nvPr/>
        </p:nvSpPr>
        <p:spPr>
          <a:xfrm>
            <a:off x="8370581" y="4739449"/>
            <a:ext cx="45719" cy="128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Google Shape;197;p34"/>
          <p:cNvSpPr txBox="1"/>
          <p:nvPr/>
        </p:nvSpPr>
        <p:spPr>
          <a:xfrm>
            <a:off x="8868619" y="4646482"/>
            <a:ext cx="1607703" cy="308014"/>
          </a:xfrm>
          <a:prstGeom prst="rect">
            <a:avLst/>
          </a:prstGeom>
          <a:noFill/>
          <a:ln>
            <a:noFill/>
          </a:ln>
        </p:spPr>
        <p:txBody>
          <a:bodyPr spcFirstLastPara="1" wrap="square" lIns="91433" tIns="45700" rIns="91433" bIns="45700" anchor="t" anchorCtr="0">
            <a:noAutofit/>
          </a:bodyPr>
          <a:lstStyle/>
          <a:p>
            <a:pPr algn="ctr" defTabSz="914400">
              <a:defRPr/>
            </a:pPr>
            <a:r>
              <a:rPr lang="en-US" sz="2000" dirty="0">
                <a:solidFill>
                  <a:schemeClr val="bg1">
                    <a:lumMod val="95000"/>
                  </a:schemeClr>
                </a:solidFill>
                <a:latin typeface="+mj-ea"/>
                <a:ea typeface="+mj-ea"/>
                <a:sym typeface="+mn-ea"/>
              </a:rPr>
              <a:t>04</a:t>
            </a:r>
            <a:endParaRPr lang="en-GB" sz="2000" dirty="0">
              <a:solidFill>
                <a:schemeClr val="bg1">
                  <a:lumMod val="95000"/>
                </a:schemeClr>
              </a:solidFill>
              <a:latin typeface="+mj-ea"/>
              <a:ea typeface="+mj-ea"/>
              <a:sym typeface="Montserrat" panose="00000500000000000000"/>
            </a:endParaRPr>
          </a:p>
        </p:txBody>
      </p:sp>
      <p:sp>
        <p:nvSpPr>
          <p:cNvPr id="25" name="Google Shape;198;p34"/>
          <p:cNvSpPr txBox="1"/>
          <p:nvPr/>
        </p:nvSpPr>
        <p:spPr>
          <a:xfrm>
            <a:off x="8735279" y="5242822"/>
            <a:ext cx="1874384" cy="690967"/>
          </a:xfrm>
          <a:prstGeom prst="rect">
            <a:avLst/>
          </a:prstGeom>
          <a:noFill/>
          <a:ln>
            <a:noFill/>
          </a:ln>
        </p:spPr>
        <p:txBody>
          <a:bodyPr spcFirstLastPara="1" wrap="square" lIns="91433" tIns="45700" rIns="91433" bIns="45700" anchor="t" anchorCtr="0">
            <a:noAutofit/>
          </a:bodyPr>
          <a:lstStyle/>
          <a:p>
            <a:pPr algn="ctr" defTabSz="914400">
              <a:lnSpc>
                <a:spcPct val="150000"/>
              </a:lnSpc>
              <a:defRPr/>
            </a:pPr>
            <a:r>
              <a:rPr lang="zh-CN" altLang="en-US" sz="2000" dirty="0">
                <a:solidFill>
                  <a:schemeClr val="bg1">
                    <a:lumMod val="95000"/>
                  </a:schemeClr>
                </a:solidFill>
                <a:latin typeface="+mn-ea"/>
                <a:sym typeface="+mn-ea"/>
              </a:rPr>
              <a:t>运输成本</a:t>
            </a:r>
            <a:endParaRPr lang="en-GB" sz="2000" dirty="0">
              <a:solidFill>
                <a:schemeClr val="bg1">
                  <a:lumMod val="95000"/>
                </a:schemeClr>
              </a:solidFill>
              <a:latin typeface="+mn-ea"/>
              <a:sym typeface="Montserrat Light" panose="00000500000000000000"/>
            </a:endParaRPr>
          </a:p>
        </p:txBody>
      </p:sp>
      <p:cxnSp>
        <p:nvCxnSpPr>
          <p:cNvPr id="26" name="Google Shape;199;p34"/>
          <p:cNvCxnSpPr/>
          <p:nvPr/>
        </p:nvCxnSpPr>
        <p:spPr>
          <a:xfrm>
            <a:off x="9301023" y="5148195"/>
            <a:ext cx="742261" cy="0"/>
          </a:xfrm>
          <a:prstGeom prst="straightConnector1">
            <a:avLst/>
          </a:prstGeom>
          <a:noFill/>
          <a:ln w="19050" cap="flat" cmpd="sng">
            <a:solidFill>
              <a:schemeClr val="bg1"/>
            </a:solidFill>
            <a:prstDash val="solid"/>
            <a:miter lim="800000"/>
            <a:headEnd type="none" w="sm" len="sm"/>
            <a:tailEnd type="none" w="sm" len="sm"/>
          </a:ln>
        </p:spPr>
      </p:cxnSp>
      <p:sp>
        <p:nvSpPr>
          <p:cNvPr id="27" name="矩形 26"/>
          <p:cNvSpPr/>
          <p:nvPr/>
        </p:nvSpPr>
        <p:spPr>
          <a:xfrm>
            <a:off x="10901174" y="4739449"/>
            <a:ext cx="45719" cy="128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4954" y="595083"/>
            <a:ext cx="4017646" cy="5521352"/>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4971280" y="2497847"/>
            <a:ext cx="3827461" cy="3329758"/>
          </a:xfrm>
          <a:prstGeom prst="rect">
            <a:avLst/>
          </a:prstGeom>
          <a:effectLst/>
        </p:spPr>
        <p:txBody>
          <a:bodyPr vert="horz" wrap="square">
            <a:spAutoFit/>
          </a:bodyPr>
          <a:lstStyle/>
          <a:p>
            <a:pPr algn="l">
              <a:lnSpc>
                <a:spcPct val="150000"/>
              </a:lnSpc>
              <a:spcBef>
                <a:spcPts val="0"/>
              </a:spcBef>
              <a:spcAft>
                <a:spcPts val="0"/>
              </a:spcAft>
            </a:pPr>
            <a:r>
              <a:rPr lang="zh-CN" altLang="en-US" sz="2400" dirty="0">
                <a:solidFill>
                  <a:schemeClr val="bg1">
                    <a:lumMod val="95000"/>
                  </a:schemeClr>
                </a:solidFill>
                <a:latin typeface="+mn-ea"/>
                <a:cs typeface="思源黑体 Bold" panose="020B0800000000000000" charset="-122"/>
                <a:sym typeface="+mn-ea"/>
              </a:rPr>
              <a:t>劳动力成本上升随着物价水平全面上涨</a:t>
            </a:r>
            <a:r>
              <a:rPr lang="en-US" altLang="zh-CN" sz="2400" dirty="0">
                <a:solidFill>
                  <a:schemeClr val="bg1">
                    <a:lumMod val="95000"/>
                  </a:schemeClr>
                </a:solidFill>
                <a:latin typeface="+mn-ea"/>
                <a:cs typeface="思源黑体 Bold" panose="020B0800000000000000" charset="-122"/>
                <a:sym typeface="+mn-ea"/>
              </a:rPr>
              <a:t>,</a:t>
            </a:r>
            <a:r>
              <a:rPr lang="zh-CN" altLang="en-US" sz="2400" dirty="0">
                <a:solidFill>
                  <a:schemeClr val="bg1">
                    <a:lumMod val="95000"/>
                  </a:schemeClr>
                </a:solidFill>
                <a:latin typeface="+mn-ea"/>
                <a:cs typeface="思源黑体 Bold" panose="020B0800000000000000" charset="-122"/>
                <a:sym typeface="+mn-ea"/>
              </a:rPr>
              <a:t>居民收入中用于食品等初级产品的比例将提高。居民生活水平下降</a:t>
            </a:r>
            <a:r>
              <a:rPr lang="en-US" altLang="zh-CN" sz="2400" dirty="0">
                <a:solidFill>
                  <a:schemeClr val="bg1">
                    <a:lumMod val="95000"/>
                  </a:schemeClr>
                </a:solidFill>
                <a:latin typeface="+mn-ea"/>
                <a:cs typeface="思源黑体 Bold" panose="020B0800000000000000" charset="-122"/>
                <a:sym typeface="+mn-ea"/>
              </a:rPr>
              <a:t>,</a:t>
            </a:r>
            <a:r>
              <a:rPr lang="zh-CN" altLang="en-US" sz="2400" dirty="0">
                <a:solidFill>
                  <a:schemeClr val="bg1">
                    <a:lumMod val="95000"/>
                  </a:schemeClr>
                </a:solidFill>
                <a:latin typeface="+mn-ea"/>
                <a:cs typeface="思源黑体 Bold" panose="020B0800000000000000" charset="-122"/>
                <a:sym typeface="+mn-ea"/>
              </a:rPr>
              <a:t>给企业带来了劳动力成本上升的压力。</a:t>
            </a:r>
            <a:endParaRPr lang="zh-CN" sz="2400" dirty="0">
              <a:solidFill>
                <a:schemeClr val="bg1">
                  <a:lumMod val="95000"/>
                </a:schemeClr>
              </a:solidFill>
              <a:latin typeface="+mn-ea"/>
              <a:cs typeface="思源黑体 Bold" panose="020B0800000000000000" charset="-122"/>
              <a:sym typeface="+mn-ea"/>
            </a:endParaRPr>
          </a:p>
        </p:txBody>
      </p:sp>
      <p:pic>
        <p:nvPicPr>
          <p:cNvPr id="12" name="图片 11"/>
          <p:cNvPicPr>
            <a:picLocks noChangeAspect="1"/>
          </p:cNvPicPr>
          <p:nvPr/>
        </p:nvPicPr>
        <p:blipFill>
          <a:blip r:embed="rId1" cstate="screen"/>
          <a:srcRect/>
          <a:stretch>
            <a:fillRect/>
          </a:stretch>
        </p:blipFill>
        <p:spPr>
          <a:xfrm>
            <a:off x="523875" y="888047"/>
            <a:ext cx="4198484" cy="5422261"/>
          </a:xfrm>
          <a:prstGeom prst="rect">
            <a:avLst/>
          </a:prstGeom>
        </p:spPr>
      </p:pic>
      <p:sp>
        <p:nvSpPr>
          <p:cNvPr id="13" name="矩形 12"/>
          <p:cNvSpPr/>
          <p:nvPr/>
        </p:nvSpPr>
        <p:spPr>
          <a:xfrm rot="16200000">
            <a:off x="8572132" y="3141643"/>
            <a:ext cx="3329759" cy="2242229"/>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矩形 14"/>
          <p:cNvSpPr/>
          <p:nvPr/>
        </p:nvSpPr>
        <p:spPr>
          <a:xfrm>
            <a:off x="4971280" y="1922827"/>
            <a:ext cx="6179320" cy="86297"/>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818701" y="1030395"/>
            <a:ext cx="7098345"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劳动力成本上升</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17" name="文本框 16"/>
          <p:cNvSpPr txBox="1"/>
          <p:nvPr/>
        </p:nvSpPr>
        <p:spPr>
          <a:xfrm>
            <a:off x="4812311" y="1037986"/>
            <a:ext cx="6963110"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劳动力成本上升</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5999" y="3736483"/>
            <a:ext cx="5772466" cy="25952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4"/>
              </a:solidFill>
              <a:effectLst/>
              <a:uLnTx/>
              <a:uFillTx/>
              <a:latin typeface="等线" panose="02010600030101010101" charset="-122"/>
              <a:ea typeface="等线" panose="02010600030101010101" charset="-122"/>
              <a:cs typeface="+mn-cs"/>
            </a:endParaRPr>
          </a:p>
        </p:txBody>
      </p:sp>
      <p:sp>
        <p:nvSpPr>
          <p:cNvPr id="3" name="矩形 2"/>
          <p:cNvSpPr/>
          <p:nvPr/>
        </p:nvSpPr>
        <p:spPr>
          <a:xfrm>
            <a:off x="482600" y="603249"/>
            <a:ext cx="2988617" cy="55276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4"/>
              </a:solidFill>
              <a:effectLst/>
              <a:uLnTx/>
              <a:uFillTx/>
              <a:latin typeface="等线" panose="02010600030101010101" charset="-122"/>
              <a:ea typeface="等线" panose="02010600030101010101" charset="-122"/>
              <a:cs typeface="+mn-cs"/>
            </a:endParaRPr>
          </a:p>
        </p:txBody>
      </p:sp>
      <p:pic>
        <p:nvPicPr>
          <p:cNvPr id="4" name="Picture 4"/>
          <p:cNvPicPr>
            <a:picLocks noChangeAspect="1" noChangeArrowheads="1"/>
          </p:cNvPicPr>
          <p:nvPr/>
        </p:nvPicPr>
        <p:blipFill>
          <a:blip r:embed="rId1"/>
          <a:srcRect/>
          <a:stretch>
            <a:fillRect/>
          </a:stretch>
        </p:blipFill>
        <p:spPr bwMode="auto">
          <a:xfrm>
            <a:off x="798618" y="793113"/>
            <a:ext cx="3692410" cy="55386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8"/>
          <p:cNvPicPr>
            <a:picLocks noChangeAspect="1" noChangeArrowheads="1"/>
          </p:cNvPicPr>
          <p:nvPr/>
        </p:nvPicPr>
        <p:blipFill rotWithShape="1">
          <a:blip r:embed="rId2" cstate="screen"/>
          <a:srcRect/>
          <a:stretch>
            <a:fillRect/>
          </a:stretch>
        </p:blipFill>
        <p:spPr bwMode="auto">
          <a:xfrm>
            <a:off x="5076188" y="3736483"/>
            <a:ext cx="3481071" cy="2595245"/>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4978401" y="1866805"/>
            <a:ext cx="6908800" cy="1667764"/>
          </a:xfrm>
          <a:prstGeom prst="rect">
            <a:avLst/>
          </a:prstGeom>
          <a:noFill/>
        </p:spPr>
        <p:txBody>
          <a:bodyPr wrap="square">
            <a:spAutoFit/>
          </a:bodyPr>
          <a:lstStyle/>
          <a:p>
            <a:pPr>
              <a:lnSpc>
                <a:spcPct val="150000"/>
              </a:lnSpc>
            </a:pPr>
            <a:r>
              <a:rPr lang="zh-CN" altLang="en-US" sz="2400" dirty="0">
                <a:solidFill>
                  <a:schemeClr val="bg1">
                    <a:lumMod val="95000"/>
                  </a:schemeClr>
                </a:solidFill>
                <a:latin typeface="+mn-ea"/>
              </a:rPr>
              <a:t>服装不是生活必须的初级商品当通货膨胀时</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对于中低收入的居民来说</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消费必然会更多的集中于初级食品</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而不是服装。</a:t>
            </a:r>
            <a:endParaRPr lang="zh-CN" altLang="en-US" sz="2400" dirty="0">
              <a:solidFill>
                <a:schemeClr val="bg1">
                  <a:lumMod val="95000"/>
                </a:schemeClr>
              </a:solidFill>
              <a:latin typeface="+mn-ea"/>
            </a:endParaRPr>
          </a:p>
        </p:txBody>
      </p:sp>
      <p:sp>
        <p:nvSpPr>
          <p:cNvPr id="8" name="文本框 7"/>
          <p:cNvSpPr txBox="1"/>
          <p:nvPr/>
        </p:nvSpPr>
        <p:spPr>
          <a:xfrm>
            <a:off x="4978401" y="717056"/>
            <a:ext cx="5916651"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消费需求减少</a:t>
            </a:r>
            <a:endParaRPr lang="zh-CN" altLang="en-US" sz="7200" dirty="0">
              <a:ln w="12700" cmpd="sng">
                <a:solidFill>
                  <a:srgbClr val="E9B293"/>
                </a:solidFill>
                <a:prstDash val="solid"/>
              </a:ln>
              <a:noFill/>
              <a:latin typeface="+mj-ea"/>
              <a:ea typeface="+mj-ea"/>
              <a:cs typeface="Bahnschrift SemiBold SemiConden" charset="0"/>
            </a:endParaRPr>
          </a:p>
        </p:txBody>
      </p:sp>
      <p:grpSp>
        <p:nvGrpSpPr>
          <p:cNvPr id="9" name="组合 8"/>
          <p:cNvGrpSpPr/>
          <p:nvPr/>
        </p:nvGrpSpPr>
        <p:grpSpPr>
          <a:xfrm>
            <a:off x="4978401" y="723427"/>
            <a:ext cx="5794731" cy="978729"/>
            <a:chOff x="4676420" y="-42959"/>
            <a:chExt cx="5794731" cy="978729"/>
          </a:xfrm>
        </p:grpSpPr>
        <p:sp>
          <p:nvSpPr>
            <p:cNvPr id="10" name="矩形 9"/>
            <p:cNvSpPr/>
            <p:nvPr/>
          </p:nvSpPr>
          <p:spPr>
            <a:xfrm>
              <a:off x="4822489" y="838387"/>
              <a:ext cx="5347035" cy="85063"/>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76420" y="-42959"/>
              <a:ext cx="5794731"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消费需求减少</a:t>
              </a:r>
              <a:endParaRPr lang="zh-CN" altLang="en-US" sz="7200" dirty="0">
                <a:solidFill>
                  <a:schemeClr val="bg1"/>
                </a:solidFill>
                <a:latin typeface="+mj-ea"/>
                <a:ea typeface="+mj-ea"/>
                <a:cs typeface="Bahnschrift SemiBold SemiConden" charset="0"/>
              </a:endParaRPr>
            </a:p>
          </p:txBody>
        </p:sp>
      </p:grpSp>
      <p:sp>
        <p:nvSpPr>
          <p:cNvPr id="12" name="文本框 11"/>
          <p:cNvSpPr txBox="1"/>
          <p:nvPr/>
        </p:nvSpPr>
        <p:spPr>
          <a:xfrm>
            <a:off x="8557259" y="3923224"/>
            <a:ext cx="3311206" cy="2221762"/>
          </a:xfrm>
          <a:prstGeom prst="rect">
            <a:avLst/>
          </a:prstGeom>
          <a:noFill/>
        </p:spPr>
        <p:txBody>
          <a:bodyPr wrap="square">
            <a:spAutoFit/>
          </a:bodyPr>
          <a:lstStyle/>
          <a:p>
            <a:pPr>
              <a:lnSpc>
                <a:spcPct val="150000"/>
              </a:lnSpc>
            </a:pPr>
            <a:r>
              <a:rPr lang="zh-CN" altLang="en-US" sz="2400" dirty="0">
                <a:solidFill>
                  <a:schemeClr val="bg1">
                    <a:lumMod val="95000"/>
                  </a:schemeClr>
                </a:solidFill>
                <a:latin typeface="+mn-ea"/>
              </a:rPr>
              <a:t>消费者收入的减少再加上对经济前景的不乐观预期</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消费者无疑会减少对服装消费的支出。</a:t>
            </a:r>
            <a:endParaRPr lang="zh-CN" altLang="en-US" sz="2400" dirty="0">
              <a:solidFill>
                <a:schemeClr val="bg1">
                  <a:lumMod val="95000"/>
                </a:schemeClr>
              </a:solidFill>
              <a:latin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76600" y="2120900"/>
            <a:ext cx="8253095" cy="420003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cxnSp>
        <p:nvCxnSpPr>
          <p:cNvPr id="6" name="直接连接符 5"/>
          <p:cNvCxnSpPr/>
          <p:nvPr/>
        </p:nvCxnSpPr>
        <p:spPr>
          <a:xfrm rot="16200000" flipH="1">
            <a:off x="523875" y="207328"/>
            <a:ext cx="0" cy="3117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flipH="1">
            <a:off x="455364" y="360294"/>
            <a:ext cx="0" cy="174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flipH="1">
            <a:off x="455364" y="444749"/>
            <a:ext cx="0" cy="174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759119" y="1632842"/>
            <a:ext cx="4598988" cy="106519"/>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45931" y="787096"/>
            <a:ext cx="5040948"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政策的影响</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12" name="文本框 11"/>
          <p:cNvSpPr txBox="1"/>
          <p:nvPr/>
        </p:nvSpPr>
        <p:spPr>
          <a:xfrm>
            <a:off x="4645931" y="787096"/>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政策的影响</a:t>
            </a:r>
            <a:endParaRPr lang="zh-CN" altLang="en-US" sz="7200" dirty="0">
              <a:solidFill>
                <a:schemeClr val="bg1"/>
              </a:solidFill>
              <a:latin typeface="+mj-ea"/>
              <a:ea typeface="+mj-ea"/>
              <a:cs typeface="Bahnschrift SemiBold SemiConden" charset="0"/>
            </a:endParaRPr>
          </a:p>
        </p:txBody>
      </p:sp>
      <p:sp>
        <p:nvSpPr>
          <p:cNvPr id="14" name="矩形 13"/>
          <p:cNvSpPr/>
          <p:nvPr/>
        </p:nvSpPr>
        <p:spPr>
          <a:xfrm>
            <a:off x="4645931" y="2848835"/>
            <a:ext cx="3146425" cy="3329940"/>
          </a:xfrm>
          <a:prstGeom prst="rect">
            <a:avLst/>
          </a:prstGeom>
          <a:effectLst/>
        </p:spPr>
        <p:txBody>
          <a:bodyPr vert="horz" wrap="square">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新的劳动合同法的实施</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规范了企业在雇拥工资保险、补偿等各方面的行为</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保护了劳动者的利益</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但也带来劳动力成本的上升。</a:t>
            </a:r>
            <a:endParaRPr kumimoji="0"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endParaRPr>
          </a:p>
        </p:txBody>
      </p:sp>
      <p:sp>
        <p:nvSpPr>
          <p:cNvPr id="15" name="文本框 14"/>
          <p:cNvSpPr txBox="1"/>
          <p:nvPr/>
        </p:nvSpPr>
        <p:spPr>
          <a:xfrm>
            <a:off x="4645931" y="2250665"/>
            <a:ext cx="1132205" cy="58483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4">
                    <a:lumMod val="20000"/>
                    <a:lumOff val="80000"/>
                    <a:alpha val="52000"/>
                  </a:schemeClr>
                </a:solidFill>
                <a:effectLst/>
                <a:uLnTx/>
                <a:uFillTx/>
                <a:latin typeface="+mj-ea"/>
                <a:ea typeface="+mj-ea"/>
                <a:cs typeface="Segoe Script" panose="030B0504020000000003" charset="0"/>
              </a:rPr>
              <a:t>01.</a:t>
            </a:r>
            <a:endParaRPr kumimoji="0" lang="en-US" altLang="zh-CN" sz="3200" b="1" i="0" u="none" strike="noStrike" kern="1200" cap="none" spc="0" normalizeH="0" baseline="0" noProof="0" dirty="0">
              <a:ln>
                <a:noFill/>
              </a:ln>
              <a:solidFill>
                <a:schemeClr val="accent4">
                  <a:lumMod val="20000"/>
                  <a:lumOff val="80000"/>
                  <a:alpha val="52000"/>
                </a:schemeClr>
              </a:solidFill>
              <a:effectLst/>
              <a:uLnTx/>
              <a:uFillTx/>
              <a:latin typeface="+mj-ea"/>
              <a:ea typeface="+mj-ea"/>
              <a:cs typeface="Segoe Script" panose="030B0504020000000003" charset="0"/>
            </a:endParaRPr>
          </a:p>
        </p:txBody>
      </p:sp>
      <p:pic>
        <p:nvPicPr>
          <p:cNvPr id="16" name="图片 15" descr="pexels-photo-4066041"/>
          <p:cNvPicPr>
            <a:picLocks noChangeAspect="1"/>
          </p:cNvPicPr>
          <p:nvPr/>
        </p:nvPicPr>
        <p:blipFill>
          <a:blip r:embed="rId1" cstate="screen"/>
          <a:stretch>
            <a:fillRect/>
          </a:stretch>
        </p:blipFill>
        <p:spPr>
          <a:xfrm>
            <a:off x="542747" y="657756"/>
            <a:ext cx="3775254" cy="5663175"/>
          </a:xfrm>
          <a:prstGeom prst="rect">
            <a:avLst/>
          </a:prstGeom>
        </p:spPr>
      </p:pic>
      <p:sp>
        <p:nvSpPr>
          <p:cNvPr id="18" name="矩形 17"/>
          <p:cNvSpPr/>
          <p:nvPr/>
        </p:nvSpPr>
        <p:spPr>
          <a:xfrm>
            <a:off x="8021636" y="2847658"/>
            <a:ext cx="3146425" cy="3329940"/>
          </a:xfrm>
          <a:prstGeom prst="rect">
            <a:avLst/>
          </a:prstGeom>
          <a:effectLst/>
        </p:spPr>
        <p:txBody>
          <a:bodyPr vert="horz" wrap="square">
            <a:spAutoFit/>
          </a:bodyPr>
          <a:lstStyle/>
          <a:p>
            <a:pPr marL="0" marR="0" lvl="0" indent="0" algn="dist"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新劳动法实施后</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企业增加支出的工资、福利和相关费用将使服装企业的用工成本提高</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20-40%,</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企业认为不</a:t>
            </a:r>
            <a:endPar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堪。</a:t>
            </a:r>
            <a:endParaRPr kumimoji="0"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endParaRPr>
          </a:p>
        </p:txBody>
      </p:sp>
      <p:sp>
        <p:nvSpPr>
          <p:cNvPr id="19" name="文本框 18"/>
          <p:cNvSpPr txBox="1"/>
          <p:nvPr/>
        </p:nvSpPr>
        <p:spPr>
          <a:xfrm>
            <a:off x="8021636" y="2249488"/>
            <a:ext cx="1132205" cy="58483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4">
                    <a:lumMod val="20000"/>
                    <a:lumOff val="80000"/>
                    <a:alpha val="52000"/>
                  </a:schemeClr>
                </a:solidFill>
                <a:effectLst/>
                <a:uLnTx/>
                <a:uFillTx/>
                <a:latin typeface="+mj-ea"/>
                <a:ea typeface="+mj-ea"/>
                <a:cs typeface="Segoe Script" panose="030B0504020000000003" charset="0"/>
              </a:rPr>
              <a:t>02.</a:t>
            </a:r>
            <a:endParaRPr kumimoji="0" lang="en-US" altLang="zh-CN" sz="3200" b="1" i="0" u="none" strike="noStrike" kern="1200" cap="none" spc="0" normalizeH="0" baseline="0" noProof="0" dirty="0">
              <a:ln>
                <a:noFill/>
              </a:ln>
              <a:solidFill>
                <a:schemeClr val="accent4">
                  <a:lumMod val="20000"/>
                  <a:lumOff val="80000"/>
                  <a:alpha val="52000"/>
                </a:schemeClr>
              </a:solidFill>
              <a:effectLst/>
              <a:uLnTx/>
              <a:uFillTx/>
              <a:latin typeface="+mj-ea"/>
              <a:ea typeface="+mj-ea"/>
              <a:cs typeface="Segoe Script" panose="030B0504020000000003" charset="0"/>
            </a:endParaRPr>
          </a:p>
        </p:txBody>
      </p:sp>
      <p:sp>
        <p:nvSpPr>
          <p:cNvPr id="20" name="矩形 19"/>
          <p:cNvSpPr/>
          <p:nvPr/>
        </p:nvSpPr>
        <p:spPr>
          <a:xfrm>
            <a:off x="11529695" y="2120900"/>
            <a:ext cx="152400" cy="42000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8860" y="1912400"/>
            <a:ext cx="7907020" cy="3924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î$ľíḑè"/>
          <p:cNvSpPr/>
          <p:nvPr/>
        </p:nvSpPr>
        <p:spPr>
          <a:xfrm>
            <a:off x="1408587" y="2420436"/>
            <a:ext cx="576562" cy="577044"/>
          </a:xfrm>
          <a:prstGeom prst="ellipse">
            <a:avLst/>
          </a:prstGeom>
          <a:solidFill>
            <a:schemeClr val="accent5"/>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a:bodyPr>
          <a:lstStyle/>
          <a:p>
            <a:pPr algn="ctr"/>
            <a:r>
              <a:rPr lang="en-US" altLang="zh-CN" b="1" dirty="0">
                <a:solidFill>
                  <a:schemeClr val="bg1"/>
                </a:solidFill>
                <a:latin typeface="+mj-ea"/>
                <a:ea typeface="+mj-ea"/>
              </a:rPr>
              <a:t>01</a:t>
            </a:r>
            <a:endParaRPr lang="en-US" altLang="zh-CN" b="1" dirty="0">
              <a:solidFill>
                <a:schemeClr val="bg1"/>
              </a:solidFill>
              <a:latin typeface="+mj-ea"/>
              <a:ea typeface="+mj-ea"/>
            </a:endParaRPr>
          </a:p>
        </p:txBody>
      </p:sp>
      <p:sp>
        <p:nvSpPr>
          <p:cNvPr id="7" name="íŝḷïḓê"/>
          <p:cNvSpPr txBox="1"/>
          <p:nvPr/>
        </p:nvSpPr>
        <p:spPr>
          <a:xfrm flipH="1">
            <a:off x="2115356" y="2569102"/>
            <a:ext cx="3896509" cy="436871"/>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dirty="0">
                <a:solidFill>
                  <a:schemeClr val="bg1"/>
                </a:solidFill>
              </a:rPr>
              <a:t>从引厂进店到承包经营。</a:t>
            </a:r>
            <a:endParaRPr lang="zh-CN" altLang="en-US" sz="2400" dirty="0">
              <a:solidFill>
                <a:schemeClr val="bg1"/>
              </a:solidFill>
            </a:endParaRPr>
          </a:p>
        </p:txBody>
      </p:sp>
      <p:sp>
        <p:nvSpPr>
          <p:cNvPr id="8" name="ïSļíďê"/>
          <p:cNvSpPr txBox="1"/>
          <p:nvPr/>
        </p:nvSpPr>
        <p:spPr>
          <a:xfrm flipH="1">
            <a:off x="2115359" y="2309463"/>
            <a:ext cx="3896509" cy="362118"/>
          </a:xfrm>
          <a:prstGeom prst="rect">
            <a:avLst/>
          </a:prstGeom>
          <a:noFill/>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chemeClr val="bg1">
                    <a:lumMod val="85000"/>
                  </a:schemeClr>
                </a:solidFill>
              </a:rPr>
              <a:t>第一步</a:t>
            </a:r>
            <a:endParaRPr lang="zh-CN" altLang="en-US" sz="2000" b="1" dirty="0">
              <a:solidFill>
                <a:schemeClr val="bg1">
                  <a:lumMod val="85000"/>
                </a:schemeClr>
              </a:solidFill>
            </a:endParaRPr>
          </a:p>
        </p:txBody>
      </p:sp>
      <p:cxnSp>
        <p:nvCxnSpPr>
          <p:cNvPr id="6" name="î$ḷïḍe"/>
          <p:cNvCxnSpPr/>
          <p:nvPr/>
        </p:nvCxnSpPr>
        <p:spPr>
          <a:xfrm>
            <a:off x="2214381" y="3110579"/>
            <a:ext cx="379748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 name="î$ľíḑè"/>
          <p:cNvSpPr/>
          <p:nvPr/>
        </p:nvSpPr>
        <p:spPr>
          <a:xfrm>
            <a:off x="1408587" y="3641785"/>
            <a:ext cx="576562" cy="577044"/>
          </a:xfrm>
          <a:prstGeom prst="ellipse">
            <a:avLst/>
          </a:prstGeom>
          <a:solidFill>
            <a:schemeClr val="accent5"/>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a:bodyPr>
          <a:lstStyle/>
          <a:p>
            <a:pPr algn="ctr"/>
            <a:r>
              <a:rPr lang="en-US" altLang="zh-CN" b="1" dirty="0">
                <a:solidFill>
                  <a:schemeClr val="bg1"/>
                </a:solidFill>
                <a:latin typeface="+mj-ea"/>
                <a:ea typeface="+mj-ea"/>
              </a:rPr>
              <a:t>02</a:t>
            </a:r>
            <a:endParaRPr lang="en-US" altLang="zh-CN" b="1" dirty="0">
              <a:solidFill>
                <a:schemeClr val="bg1"/>
              </a:solidFill>
              <a:latin typeface="+mj-ea"/>
              <a:ea typeface="+mj-ea"/>
            </a:endParaRPr>
          </a:p>
        </p:txBody>
      </p:sp>
      <p:sp>
        <p:nvSpPr>
          <p:cNvPr id="13" name="íŝḷïḓê"/>
          <p:cNvSpPr txBox="1"/>
          <p:nvPr/>
        </p:nvSpPr>
        <p:spPr>
          <a:xfrm flipH="1">
            <a:off x="2115356" y="3790451"/>
            <a:ext cx="3896509" cy="436871"/>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dirty="0">
                <a:solidFill>
                  <a:schemeClr val="bg1"/>
                </a:solidFill>
              </a:rPr>
              <a:t>从引厂进店到承包经营。</a:t>
            </a:r>
            <a:endParaRPr lang="zh-CN" altLang="en-US" sz="2400" dirty="0">
              <a:solidFill>
                <a:schemeClr val="bg1"/>
              </a:solidFill>
            </a:endParaRPr>
          </a:p>
        </p:txBody>
      </p:sp>
      <p:sp>
        <p:nvSpPr>
          <p:cNvPr id="14" name="ïSļíďê"/>
          <p:cNvSpPr txBox="1"/>
          <p:nvPr/>
        </p:nvSpPr>
        <p:spPr>
          <a:xfrm flipH="1">
            <a:off x="2115359" y="3530812"/>
            <a:ext cx="3896509" cy="362118"/>
          </a:xfrm>
          <a:prstGeom prst="rect">
            <a:avLst/>
          </a:prstGeom>
          <a:noFill/>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chemeClr val="bg1">
                    <a:lumMod val="85000"/>
                  </a:schemeClr>
                </a:solidFill>
              </a:rPr>
              <a:t>第二步</a:t>
            </a:r>
            <a:endParaRPr lang="zh-CN" altLang="en-US" sz="2000" b="1" dirty="0">
              <a:solidFill>
                <a:schemeClr val="bg1">
                  <a:lumMod val="85000"/>
                </a:schemeClr>
              </a:solidFill>
            </a:endParaRPr>
          </a:p>
        </p:txBody>
      </p:sp>
      <p:cxnSp>
        <p:nvCxnSpPr>
          <p:cNvPr id="12" name="î$ḷïḍe"/>
          <p:cNvCxnSpPr/>
          <p:nvPr/>
        </p:nvCxnSpPr>
        <p:spPr>
          <a:xfrm>
            <a:off x="2214381" y="4331928"/>
            <a:ext cx="379748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6" name="î$ľíḑè"/>
          <p:cNvSpPr/>
          <p:nvPr/>
        </p:nvSpPr>
        <p:spPr>
          <a:xfrm>
            <a:off x="1408587" y="4863134"/>
            <a:ext cx="576562" cy="577044"/>
          </a:xfrm>
          <a:prstGeom prst="ellipse">
            <a:avLst/>
          </a:prstGeom>
          <a:solidFill>
            <a:schemeClr val="accent5"/>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a:bodyPr>
          <a:lstStyle/>
          <a:p>
            <a:pPr algn="ctr"/>
            <a:r>
              <a:rPr lang="en-US" altLang="zh-CN" b="1" dirty="0">
                <a:solidFill>
                  <a:schemeClr val="bg1"/>
                </a:solidFill>
                <a:latin typeface="+mj-ea"/>
                <a:ea typeface="+mj-ea"/>
              </a:rPr>
              <a:t>03</a:t>
            </a:r>
            <a:endParaRPr lang="en-US" altLang="zh-CN" b="1" dirty="0">
              <a:solidFill>
                <a:schemeClr val="bg1"/>
              </a:solidFill>
              <a:latin typeface="+mj-ea"/>
              <a:ea typeface="+mj-ea"/>
            </a:endParaRPr>
          </a:p>
        </p:txBody>
      </p:sp>
      <p:sp>
        <p:nvSpPr>
          <p:cNvPr id="19" name="íŝḷïḓê"/>
          <p:cNvSpPr txBox="1"/>
          <p:nvPr/>
        </p:nvSpPr>
        <p:spPr>
          <a:xfrm flipH="1">
            <a:off x="2115356" y="5011800"/>
            <a:ext cx="3896509" cy="436871"/>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dirty="0">
                <a:solidFill>
                  <a:schemeClr val="bg1"/>
                </a:solidFill>
              </a:rPr>
              <a:t>从特许加盟“到“直销连锁。</a:t>
            </a:r>
            <a:endParaRPr lang="zh-CN" altLang="en-US" sz="2400" dirty="0">
              <a:solidFill>
                <a:schemeClr val="bg1"/>
              </a:solidFill>
            </a:endParaRPr>
          </a:p>
        </p:txBody>
      </p:sp>
      <p:sp>
        <p:nvSpPr>
          <p:cNvPr id="20" name="ïSļíďê"/>
          <p:cNvSpPr txBox="1"/>
          <p:nvPr/>
        </p:nvSpPr>
        <p:spPr>
          <a:xfrm flipH="1">
            <a:off x="2115359" y="4752161"/>
            <a:ext cx="3896509" cy="362118"/>
          </a:xfrm>
          <a:prstGeom prst="rect">
            <a:avLst/>
          </a:prstGeom>
          <a:noFill/>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chemeClr val="bg1">
                    <a:lumMod val="85000"/>
                  </a:schemeClr>
                </a:solidFill>
              </a:rPr>
              <a:t>第三步</a:t>
            </a:r>
            <a:endParaRPr lang="zh-CN" altLang="en-US" sz="2000" b="1" dirty="0">
              <a:solidFill>
                <a:schemeClr val="bg1">
                  <a:lumMod val="85000"/>
                </a:schemeClr>
              </a:solidFill>
            </a:endParaRPr>
          </a:p>
        </p:txBody>
      </p:sp>
      <p:cxnSp>
        <p:nvCxnSpPr>
          <p:cNvPr id="18" name="î$ḷïḍe"/>
          <p:cNvCxnSpPr/>
          <p:nvPr/>
        </p:nvCxnSpPr>
        <p:spPr>
          <a:xfrm>
            <a:off x="2214381" y="5553277"/>
            <a:ext cx="379748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507331" y="1617418"/>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408587" y="772948"/>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产品细分</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24" name="文本框 23"/>
          <p:cNvSpPr txBox="1"/>
          <p:nvPr/>
        </p:nvSpPr>
        <p:spPr>
          <a:xfrm>
            <a:off x="1408587" y="772947"/>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产品细分</a:t>
            </a:r>
            <a:endParaRPr lang="zh-CN" altLang="en-US" sz="7200" dirty="0">
              <a:solidFill>
                <a:schemeClr val="bg1"/>
              </a:solidFill>
              <a:latin typeface="+mj-ea"/>
              <a:ea typeface="+mj-ea"/>
              <a:cs typeface="Bahnschrift SemiBold SemiConden" charset="0"/>
            </a:endParaRPr>
          </a:p>
        </p:txBody>
      </p:sp>
      <p:pic>
        <p:nvPicPr>
          <p:cNvPr id="25" name="Picture 40" descr="å¥³äººå¨æ¤ç©éè¿çç§ç"/>
          <p:cNvPicPr>
            <a:picLocks noChangeAspect="1" noChangeArrowheads="1"/>
          </p:cNvPicPr>
          <p:nvPr/>
        </p:nvPicPr>
        <p:blipFill>
          <a:blip r:embed="rId1"/>
          <a:srcRect/>
          <a:stretch>
            <a:fillRect/>
          </a:stretch>
        </p:blipFill>
        <p:spPr bwMode="auto">
          <a:xfrm>
            <a:off x="7428051" y="506618"/>
            <a:ext cx="3896509" cy="58447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矩形 1"/>
          <p:cNvSpPr/>
          <p:nvPr/>
        </p:nvSpPr>
        <p:spPr>
          <a:xfrm>
            <a:off x="740077" y="198810"/>
            <a:ext cx="4338867" cy="6487988"/>
          </a:xfrm>
          <a:prstGeom prst="rect">
            <a:avLst/>
          </a:prstGeom>
          <a:solidFill>
            <a:schemeClr val="accent2">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3" name="矩形 2"/>
          <p:cNvSpPr/>
          <p:nvPr/>
        </p:nvSpPr>
        <p:spPr>
          <a:xfrm>
            <a:off x="0" y="2615248"/>
            <a:ext cx="12273280" cy="227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4" name="矩形 3"/>
          <p:cNvSpPr/>
          <p:nvPr/>
        </p:nvSpPr>
        <p:spPr>
          <a:xfrm>
            <a:off x="11688128" y="-293687"/>
            <a:ext cx="132398" cy="914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宋体" panose="02010600030101010101" pitchFamily="2" charset="-122"/>
              <a:cs typeface="+mn-cs"/>
            </a:endParaRPr>
          </a:p>
        </p:txBody>
      </p:sp>
      <p:sp>
        <p:nvSpPr>
          <p:cNvPr id="5" name="矩形 4"/>
          <p:cNvSpPr>
            <a:spLocks noChangeAspect="1"/>
          </p:cNvSpPr>
          <p:nvPr/>
        </p:nvSpPr>
        <p:spPr>
          <a:xfrm>
            <a:off x="306109" y="486243"/>
            <a:ext cx="4471265" cy="6032460"/>
          </a:xfrm>
          <a:prstGeom prst="rect">
            <a:avLst/>
          </a:prstGeom>
          <a:blipFill dpi="0" rotWithShape="1">
            <a:blip r:embed="rId1" cstate="screen"/>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dk1"/>
                </a:solidFill>
                <a:prstDash val="solid"/>
                <a:miter lim="800000"/>
                <a:headEnd/>
                <a:tailEnd/>
              </a14:hiddenLine>
            </a:ext>
          </a:extLst>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宋体" panose="02010600030101010101" pitchFamily="2" charset="-122"/>
              <a:cs typeface="+mn-cs"/>
            </a:endParaRPr>
          </a:p>
        </p:txBody>
      </p:sp>
      <p:sp>
        <p:nvSpPr>
          <p:cNvPr id="6" name="任意多边形: 形状 5"/>
          <p:cNvSpPr/>
          <p:nvPr/>
        </p:nvSpPr>
        <p:spPr>
          <a:xfrm>
            <a:off x="306109" y="486243"/>
            <a:ext cx="4471265" cy="6032459"/>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宋体" panose="02010600030101010101" pitchFamily="2" charset="-122"/>
              <a:cs typeface="+mn-cs"/>
            </a:endParaRPr>
          </a:p>
        </p:txBody>
      </p:sp>
      <p:sp>
        <p:nvSpPr>
          <p:cNvPr id="7" name="文本框 6"/>
          <p:cNvSpPr txBox="1"/>
          <p:nvPr/>
        </p:nvSpPr>
        <p:spPr>
          <a:xfrm>
            <a:off x="5985151" y="2616438"/>
            <a:ext cx="6039209"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9600" b="1" i="0" u="none" strike="noStrike" kern="1200" cap="none" spc="0" normalizeH="0" baseline="0" noProof="0" dirty="0">
                <a:ln>
                  <a:noFill/>
                </a:ln>
                <a:solidFill>
                  <a:schemeClr val="accent2"/>
                </a:solidFill>
                <a:effectLst/>
                <a:uLnTx/>
                <a:uFillTx/>
                <a:latin typeface="宋体" panose="02010600030101010101" pitchFamily="2" charset="-122"/>
                <a:ea typeface="宋体" panose="02010600030101010101" pitchFamily="2" charset="-122"/>
                <a:cs typeface="思源宋体 CN SemiBold" panose="02020600000000000000" charset="-122"/>
              </a:rPr>
              <a:t>发展趋势</a:t>
            </a:r>
            <a:endParaRPr kumimoji="0" lang="zh-CN" altLang="en-US" sz="9600" b="1" i="0" u="none" strike="noStrike" kern="1200" cap="none" spc="0" normalizeH="0" baseline="0" noProof="0" dirty="0">
              <a:ln>
                <a:noFill/>
              </a:ln>
              <a:solidFill>
                <a:schemeClr val="accent2"/>
              </a:solidFill>
              <a:effectLst/>
              <a:uLnTx/>
              <a:uFillTx/>
              <a:latin typeface="宋体" panose="02010600030101010101" pitchFamily="2" charset="-122"/>
              <a:ea typeface="宋体" panose="02010600030101010101" pitchFamily="2" charset="-122"/>
              <a:cs typeface="思源宋体 CN SemiBold" panose="02020600000000000000" charset="-122"/>
            </a:endParaRPr>
          </a:p>
        </p:txBody>
      </p:sp>
      <p:sp>
        <p:nvSpPr>
          <p:cNvPr id="8" name="文本框 7"/>
          <p:cNvSpPr txBox="1"/>
          <p:nvPr/>
        </p:nvSpPr>
        <p:spPr>
          <a:xfrm>
            <a:off x="6161580" y="4062988"/>
            <a:ext cx="5658946" cy="83099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65000"/>
                  </a:schemeClr>
                </a:solidFill>
                <a:effectLst/>
                <a:uLnTx/>
                <a:uFillTx/>
                <a:latin typeface="+mj-ea"/>
                <a:ea typeface="+mj-ea"/>
                <a:cs typeface="+mn-cs"/>
              </a:rPr>
              <a:t>Development trend</a:t>
            </a:r>
            <a:endParaRPr kumimoji="0" lang="en-US" altLang="zh-CN" sz="4800" b="0" i="0" u="none" strike="noStrike" kern="1200" cap="none" spc="0" normalizeH="0" baseline="0" noProof="0" dirty="0">
              <a:ln>
                <a:noFill/>
              </a:ln>
              <a:solidFill>
                <a:schemeClr val="bg1">
                  <a:lumMod val="65000"/>
                </a:schemeClr>
              </a:solidFill>
              <a:effectLst/>
              <a:uLnTx/>
              <a:uFillTx/>
              <a:latin typeface="+mj-ea"/>
              <a:ea typeface="+mj-ea"/>
              <a:cs typeface="+mn-cs"/>
            </a:endParaRPr>
          </a:p>
        </p:txBody>
      </p:sp>
      <p:sp>
        <p:nvSpPr>
          <p:cNvPr id="14" name="椭圆 13"/>
          <p:cNvSpPr/>
          <p:nvPr/>
        </p:nvSpPr>
        <p:spPr>
          <a:xfrm>
            <a:off x="2139786" y="3226505"/>
            <a:ext cx="804545" cy="8045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5" name="任意多边形: 形状 14"/>
          <p:cNvSpPr/>
          <p:nvPr/>
        </p:nvSpPr>
        <p:spPr>
          <a:xfrm>
            <a:off x="2471256" y="3506540"/>
            <a:ext cx="212090" cy="244475"/>
          </a:xfrm>
          <a:custGeom>
            <a:avLst/>
            <a:gdLst>
              <a:gd name="connsiteX0" fmla="*/ 1905000 w 1905000"/>
              <a:gd name="connsiteY0" fmla="*/ 1099852 h 2199704"/>
              <a:gd name="connsiteX1" fmla="*/ 0 w 1905000"/>
              <a:gd name="connsiteY1" fmla="*/ 2199704 h 2199704"/>
              <a:gd name="connsiteX2" fmla="*/ 0 w 1905000"/>
              <a:gd name="connsiteY2" fmla="*/ 0 h 2199704"/>
              <a:gd name="connsiteX3" fmla="*/ 1905000 w 1905000"/>
              <a:gd name="connsiteY3" fmla="*/ 1099852 h 2199704"/>
            </a:gdLst>
            <a:ahLst/>
            <a:cxnLst>
              <a:cxn ang="0">
                <a:pos x="connsiteX0" y="connsiteY0"/>
              </a:cxn>
              <a:cxn ang="0">
                <a:pos x="connsiteX1" y="connsiteY1"/>
              </a:cxn>
              <a:cxn ang="0">
                <a:pos x="connsiteX2" y="connsiteY2"/>
              </a:cxn>
              <a:cxn ang="0">
                <a:pos x="connsiteX3" y="connsiteY3"/>
              </a:cxn>
            </a:cxnLst>
            <a:rect l="l" t="t" r="r" b="b"/>
            <a:pathLst>
              <a:path w="1905000" h="2199704">
                <a:moveTo>
                  <a:pt x="1905000" y="1099852"/>
                </a:moveTo>
                <a:lnTo>
                  <a:pt x="0" y="2199704"/>
                </a:lnTo>
                <a:lnTo>
                  <a:pt x="0" y="0"/>
                </a:lnTo>
                <a:lnTo>
                  <a:pt x="1905000" y="10998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宋体" panose="02010600030101010101" pitchFamily="2" charset="-122"/>
              <a:cs typeface="+mn-cs"/>
            </a:endParaRPr>
          </a:p>
        </p:txBody>
      </p:sp>
      <p:sp>
        <p:nvSpPr>
          <p:cNvPr id="16" name="文本框 15"/>
          <p:cNvSpPr txBox="1"/>
          <p:nvPr/>
        </p:nvSpPr>
        <p:spPr>
          <a:xfrm>
            <a:off x="6161580" y="1598990"/>
            <a:ext cx="5029063"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w="0">
                  <a:solidFill>
                    <a:schemeClr val="bg1"/>
                  </a:solidFill>
                </a:ln>
                <a:no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思源宋体 CN SemiBold" panose="02020600000000000000" charset="-122"/>
              </a:rPr>
              <a:t>PART </a:t>
            </a:r>
            <a:r>
              <a:rPr lang="en-US" altLang="zh-CN" sz="6000" b="1" dirty="0">
                <a:ln w="0">
                  <a:solidFill>
                    <a:schemeClr val="bg1"/>
                  </a:solidFill>
                </a:ln>
                <a:no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思源宋体 CN SemiBold" panose="02020600000000000000" charset="-122"/>
              </a:rPr>
              <a:t>FOUR</a:t>
            </a:r>
            <a:endParaRPr kumimoji="0" lang="zh-CN" altLang="en-US" sz="6000" b="1" i="0" u="none" strike="noStrike" kern="1200" cap="none" spc="0" normalizeH="0" baseline="0" noProof="0" dirty="0">
              <a:ln w="0">
                <a:solidFill>
                  <a:schemeClr val="bg1"/>
                </a:solidFill>
              </a:ln>
              <a:no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思源宋体 CN SemiBold" panose="02020600000000000000" charset="-122"/>
            </a:endParaRPr>
          </a:p>
        </p:txBody>
      </p:sp>
      <p:sp>
        <p:nvSpPr>
          <p:cNvPr id="18" name="矩形: 圆角 39"/>
          <p:cNvSpPr/>
          <p:nvPr/>
        </p:nvSpPr>
        <p:spPr>
          <a:xfrm>
            <a:off x="9205498" y="5191057"/>
            <a:ext cx="1538702" cy="433705"/>
          </a:xfrm>
          <a:prstGeom prst="round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320034" y="5300188"/>
            <a:ext cx="987450" cy="215444"/>
          </a:xfrm>
          <a:prstGeom prst="rect">
            <a:avLst/>
          </a:prstGeom>
          <a:noFill/>
        </p:spPr>
        <p:txBody>
          <a:bodyPr wrap="none" lIns="0" tIns="0" rIns="0" bIns="0" rtlCol="0">
            <a:spAutoFit/>
          </a:bodyPr>
          <a:lstStyle/>
          <a:p>
            <a:r>
              <a:rPr lang="en-US" altLang="zh-CN" sz="1400" dirty="0">
                <a:solidFill>
                  <a:schemeClr val="bg1"/>
                </a:solidFill>
                <a:latin typeface="+mj-ea"/>
                <a:ea typeface="+mj-ea"/>
                <a:cs typeface="OPPOSans R" panose="00020600040101010101" pitchFamily="18" charset="-122"/>
              </a:rPr>
              <a:t>Get Started</a:t>
            </a:r>
            <a:endParaRPr lang="en-US" altLang="zh-CN" sz="1400" dirty="0">
              <a:solidFill>
                <a:schemeClr val="bg1"/>
              </a:solidFill>
              <a:latin typeface="+mj-ea"/>
              <a:ea typeface="+mj-ea"/>
              <a:cs typeface="OPPOSans R" panose="00020600040101010101" pitchFamily="18" charset="-122"/>
            </a:endParaRPr>
          </a:p>
        </p:txBody>
      </p:sp>
      <p:cxnSp>
        <p:nvCxnSpPr>
          <p:cNvPr id="20" name="直接连接符 19"/>
          <p:cNvCxnSpPr/>
          <p:nvPr/>
        </p:nvCxnSpPr>
        <p:spPr>
          <a:xfrm>
            <a:off x="10424680" y="5407910"/>
            <a:ext cx="177654" cy="0"/>
          </a:xfrm>
          <a:prstGeom prst="line">
            <a:avLst/>
          </a:prstGeom>
          <a:ln>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更多与光设计作品请访问：https://www.docer.com/works?userid=1214122538_2"/>
          <p:cNvSpPr/>
          <p:nvPr/>
        </p:nvSpPr>
        <p:spPr>
          <a:xfrm>
            <a:off x="-1" y="5115235"/>
            <a:ext cx="3011811" cy="3111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汉仪中宋简" panose="020F0502020204030204"/>
              <a:ea typeface="汉仪中宋简" panose="020F0502020204030204"/>
              <a:cs typeface="+mn-cs"/>
              <a:sym typeface="+mn-lt"/>
            </a:endParaRPr>
          </a:p>
        </p:txBody>
      </p:sp>
      <p:sp>
        <p:nvSpPr>
          <p:cNvPr id="3" name="更多与光设计作品请访问：https://www.docer.com/works?userid=1214122538_3"/>
          <p:cNvSpPr/>
          <p:nvPr/>
        </p:nvSpPr>
        <p:spPr>
          <a:xfrm>
            <a:off x="5734584" y="5602226"/>
            <a:ext cx="3016991" cy="3240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汉仪中宋简" panose="020F0502020204030204"/>
              <a:ea typeface="汉仪中宋简" panose="020F0502020204030204"/>
              <a:cs typeface="+mn-cs"/>
              <a:sym typeface="+mn-lt"/>
            </a:endParaRPr>
          </a:p>
        </p:txBody>
      </p:sp>
      <p:sp>
        <p:nvSpPr>
          <p:cNvPr id="4" name="文本框 3"/>
          <p:cNvSpPr txBox="1"/>
          <p:nvPr/>
        </p:nvSpPr>
        <p:spPr>
          <a:xfrm>
            <a:off x="3153154" y="2267126"/>
            <a:ext cx="4237166" cy="2775760"/>
          </a:xfrm>
          <a:prstGeom prst="rect">
            <a:avLst/>
          </a:prstGeom>
          <a:noFill/>
        </p:spPr>
        <p:txBody>
          <a:bodyPr wrap="square">
            <a:spAutoFit/>
          </a:bodyPr>
          <a:lstStyle/>
          <a:p>
            <a:pPr>
              <a:lnSpc>
                <a:spcPct val="150000"/>
              </a:lnSpc>
            </a:pPr>
            <a:r>
              <a:rPr lang="en-US" altLang="zh-CN" sz="2400" dirty="0">
                <a:solidFill>
                  <a:schemeClr val="bg1">
                    <a:lumMod val="95000"/>
                  </a:schemeClr>
                </a:solidFill>
                <a:latin typeface="+mn-ea"/>
              </a:rPr>
              <a:t>1997</a:t>
            </a:r>
            <a:r>
              <a:rPr lang="zh-CN" altLang="en-US" sz="2400" dirty="0">
                <a:solidFill>
                  <a:schemeClr val="bg1">
                    <a:lumMod val="95000"/>
                  </a:schemeClr>
                </a:solidFill>
                <a:latin typeface="+mn-ea"/>
              </a:rPr>
              <a:t>年未网络用户数量为</a:t>
            </a:r>
            <a:r>
              <a:rPr lang="en-US" altLang="zh-CN" sz="2400" dirty="0">
                <a:solidFill>
                  <a:schemeClr val="bg1">
                    <a:lumMod val="95000"/>
                  </a:schemeClr>
                </a:solidFill>
                <a:latin typeface="+mn-ea"/>
              </a:rPr>
              <a:t>60</a:t>
            </a:r>
            <a:r>
              <a:rPr lang="zh-CN" altLang="en-US" sz="2400" dirty="0">
                <a:solidFill>
                  <a:schemeClr val="bg1">
                    <a:lumMod val="95000"/>
                  </a:schemeClr>
                </a:solidFill>
                <a:latin typeface="+mn-ea"/>
              </a:rPr>
              <a:t>万</a:t>
            </a:r>
            <a:r>
              <a:rPr lang="en-US" altLang="zh-CN" sz="2400" dirty="0">
                <a:solidFill>
                  <a:schemeClr val="bg1">
                    <a:lumMod val="95000"/>
                  </a:schemeClr>
                </a:solidFill>
                <a:latin typeface="+mn-ea"/>
              </a:rPr>
              <a:t>,1999</a:t>
            </a:r>
            <a:r>
              <a:rPr lang="zh-CN" altLang="en-US" sz="2400" dirty="0">
                <a:solidFill>
                  <a:schemeClr val="bg1">
                    <a:lumMod val="95000"/>
                  </a:schemeClr>
                </a:solidFill>
                <a:latin typeface="+mn-ea"/>
              </a:rPr>
              <a:t>年中上升到</a:t>
            </a:r>
            <a:r>
              <a:rPr lang="en-US" altLang="zh-CN" sz="2400" dirty="0">
                <a:solidFill>
                  <a:schemeClr val="bg1">
                    <a:lumMod val="95000"/>
                  </a:schemeClr>
                </a:solidFill>
                <a:latin typeface="+mn-ea"/>
              </a:rPr>
              <a:t>400</a:t>
            </a:r>
            <a:r>
              <a:rPr lang="zh-CN" altLang="en-US" sz="2400" dirty="0">
                <a:solidFill>
                  <a:schemeClr val="bg1">
                    <a:lumMod val="95000"/>
                  </a:schemeClr>
                </a:solidFill>
                <a:latin typeface="+mn-ea"/>
              </a:rPr>
              <a:t>多万</a:t>
            </a:r>
            <a:r>
              <a:rPr lang="en-US" altLang="zh-CN" sz="2400" dirty="0">
                <a:solidFill>
                  <a:schemeClr val="bg1">
                    <a:lumMod val="95000"/>
                  </a:schemeClr>
                </a:solidFill>
                <a:latin typeface="+mn-ea"/>
              </a:rPr>
              <a:t>2000</a:t>
            </a:r>
            <a:r>
              <a:rPr lang="zh-CN" altLang="en-US" sz="2400" dirty="0">
                <a:solidFill>
                  <a:schemeClr val="bg1">
                    <a:lumMod val="95000"/>
                  </a:schemeClr>
                </a:solidFill>
                <a:latin typeface="+mn-ea"/>
              </a:rPr>
              <a:t>年已有超过</a:t>
            </a:r>
            <a:r>
              <a:rPr lang="en-US" altLang="zh-CN" sz="2400" dirty="0">
                <a:solidFill>
                  <a:schemeClr val="bg1">
                    <a:lumMod val="95000"/>
                  </a:schemeClr>
                </a:solidFill>
                <a:latin typeface="+mn-ea"/>
              </a:rPr>
              <a:t>10000</a:t>
            </a:r>
            <a:r>
              <a:rPr lang="zh-CN" altLang="en-US" sz="2400" dirty="0">
                <a:solidFill>
                  <a:schemeClr val="bg1">
                    <a:lumMod val="95000"/>
                  </a:schemeClr>
                </a:solidFill>
                <a:latin typeface="+mn-ea"/>
              </a:rPr>
              <a:t>个网站和</a:t>
            </a:r>
            <a:r>
              <a:rPr lang="en-US" altLang="zh-CN" sz="2400" dirty="0">
                <a:solidFill>
                  <a:schemeClr val="bg1">
                    <a:lumMod val="95000"/>
                  </a:schemeClr>
                </a:solidFill>
                <a:latin typeface="+mn-ea"/>
              </a:rPr>
              <a:t>29000</a:t>
            </a:r>
            <a:r>
              <a:rPr lang="zh-CN" altLang="en-US" sz="2400" dirty="0">
                <a:solidFill>
                  <a:schemeClr val="bg1">
                    <a:lumMod val="95000"/>
                  </a:schemeClr>
                </a:solidFill>
                <a:latin typeface="+mn-ea"/>
              </a:rPr>
              <a:t>个以</a:t>
            </a:r>
            <a:r>
              <a:rPr lang="en-US" altLang="zh-CN" sz="2400" dirty="0" err="1">
                <a:solidFill>
                  <a:schemeClr val="bg1">
                    <a:lumMod val="95000"/>
                  </a:schemeClr>
                </a:solidFill>
                <a:latin typeface="+mn-ea"/>
              </a:rPr>
              <a:t>cn</a:t>
            </a:r>
            <a:r>
              <a:rPr lang="zh-CN" altLang="en-US" sz="2400" dirty="0">
                <a:solidFill>
                  <a:schemeClr val="bg1">
                    <a:lumMod val="95000"/>
                  </a:schemeClr>
                </a:solidFill>
                <a:latin typeface="+mn-ea"/>
              </a:rPr>
              <a:t>结尾注册的域名</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其中</a:t>
            </a:r>
            <a:r>
              <a:rPr lang="en-US" altLang="zh-CN" sz="2400" dirty="0">
                <a:solidFill>
                  <a:schemeClr val="bg1">
                    <a:lumMod val="95000"/>
                  </a:schemeClr>
                </a:solidFill>
                <a:latin typeface="+mn-ea"/>
              </a:rPr>
              <a:t>77%</a:t>
            </a:r>
            <a:r>
              <a:rPr lang="zh-CN" altLang="en-US" sz="2400" dirty="0">
                <a:solidFill>
                  <a:schemeClr val="bg1">
                    <a:lumMod val="95000"/>
                  </a:schemeClr>
                </a:solidFill>
                <a:latin typeface="+mn-ea"/>
              </a:rPr>
              <a:t>为商业域名。</a:t>
            </a:r>
            <a:endParaRPr lang="zh-CN" altLang="en-US" sz="2400" dirty="0">
              <a:solidFill>
                <a:schemeClr val="bg1">
                  <a:lumMod val="95000"/>
                </a:schemeClr>
              </a:solidFill>
              <a:latin typeface="+mn-ea"/>
            </a:endParaRPr>
          </a:p>
        </p:txBody>
      </p:sp>
      <p:pic>
        <p:nvPicPr>
          <p:cNvPr id="5" name="Picture 20" descr="ç¨æ å¶è¦ççå¥³äººçç§ç"/>
          <p:cNvPicPr>
            <a:picLocks noChangeAspect="1" noChangeArrowheads="1"/>
          </p:cNvPicPr>
          <p:nvPr/>
        </p:nvPicPr>
        <p:blipFill>
          <a:blip r:embed="rId1"/>
          <a:srcRect/>
          <a:stretch>
            <a:fillRect/>
          </a:stretch>
        </p:blipFill>
        <p:spPr bwMode="auto">
          <a:xfrm>
            <a:off x="8055799" y="557051"/>
            <a:ext cx="3834450" cy="5751674"/>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1615866"/>
            <a:ext cx="3011811" cy="3499369"/>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矩形 7"/>
          <p:cNvSpPr/>
          <p:nvPr/>
        </p:nvSpPr>
        <p:spPr>
          <a:xfrm>
            <a:off x="3251898" y="1971069"/>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153154" y="1126599"/>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产品细分</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10" name="文本框 9"/>
          <p:cNvSpPr txBox="1"/>
          <p:nvPr/>
        </p:nvSpPr>
        <p:spPr>
          <a:xfrm>
            <a:off x="3153154" y="1126598"/>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产品细分</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67480" y="760730"/>
            <a:ext cx="7745095" cy="54971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 name="文本框 2"/>
          <p:cNvSpPr txBox="1"/>
          <p:nvPr/>
        </p:nvSpPr>
        <p:spPr>
          <a:xfrm>
            <a:off x="6816090" y="2499408"/>
            <a:ext cx="4712175" cy="3344570"/>
          </a:xfrm>
          <a:prstGeom prst="rect">
            <a:avLst/>
          </a:prstGeom>
          <a:noFill/>
        </p:spPr>
        <p:txBody>
          <a:bodyPr wrap="square">
            <a:spAutoFit/>
          </a:bodyPr>
          <a:lstStyle/>
          <a:p>
            <a:pPr algn="dist">
              <a:lnSpc>
                <a:spcPct val="150000"/>
              </a:lnSpc>
            </a:pPr>
            <a:r>
              <a:rPr lang="zh-CN" altLang="en-US" sz="2400" dirty="0">
                <a:solidFill>
                  <a:schemeClr val="bg1">
                    <a:lumMod val="95000"/>
                  </a:schemeClr>
                </a:solidFill>
                <a:latin typeface="+mn-ea"/>
              </a:rPr>
              <a:t>生产走出去</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主要是以规避贸易摩擦、降低生产成本为目的</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主要目标国是东亚、东南亚国家</a:t>
            </a:r>
            <a:r>
              <a:rPr lang="en-US" altLang="zh-CN" sz="2400" dirty="0">
                <a:solidFill>
                  <a:schemeClr val="bg1">
                    <a:lumMod val="95000"/>
                  </a:schemeClr>
                </a:solidFill>
                <a:latin typeface="+mn-ea"/>
              </a:rPr>
              <a:t>,</a:t>
            </a:r>
            <a:r>
              <a:rPr lang="zh-CN" altLang="en-US" sz="2400" dirty="0">
                <a:solidFill>
                  <a:schemeClr val="bg1">
                    <a:lumMod val="95000"/>
                  </a:schemeClr>
                </a:solidFill>
                <a:latin typeface="+mn-ea"/>
              </a:rPr>
              <a:t>也有一些企业为了承接小批量、快速反应的欧美订单在欧盟附近及南</a:t>
            </a:r>
            <a:endParaRPr lang="en-US" altLang="zh-CN" sz="2400" dirty="0">
              <a:solidFill>
                <a:schemeClr val="bg1">
                  <a:lumMod val="95000"/>
                </a:schemeClr>
              </a:solidFill>
              <a:latin typeface="+mn-ea"/>
            </a:endParaRPr>
          </a:p>
          <a:p>
            <a:pPr>
              <a:lnSpc>
                <a:spcPct val="150000"/>
              </a:lnSpc>
            </a:pPr>
            <a:r>
              <a:rPr lang="zh-CN" altLang="en-US" sz="2400" dirty="0">
                <a:solidFill>
                  <a:schemeClr val="bg1">
                    <a:lumMod val="95000"/>
                  </a:schemeClr>
                </a:solidFill>
                <a:latin typeface="+mn-ea"/>
              </a:rPr>
              <a:t>美等地区。</a:t>
            </a:r>
            <a:endParaRPr lang="zh-CN" altLang="en-US" sz="2400" dirty="0">
              <a:solidFill>
                <a:schemeClr val="bg1">
                  <a:lumMod val="95000"/>
                </a:schemeClr>
              </a:solidFill>
              <a:latin typeface="+mn-ea"/>
            </a:endParaRPr>
          </a:p>
        </p:txBody>
      </p:sp>
      <p:pic>
        <p:nvPicPr>
          <p:cNvPr id="4" name="Picture 22" descr="ç²çº¢è²çè±è¡¬è¡«ï¼éè±çå¥³äºº"/>
          <p:cNvPicPr>
            <a:picLocks noChangeAspect="1" noChangeArrowheads="1"/>
          </p:cNvPicPr>
          <p:nvPr/>
        </p:nvPicPr>
        <p:blipFill>
          <a:blip r:embed="rId1"/>
          <a:srcRect/>
          <a:stretch>
            <a:fillRect/>
          </a:stretch>
        </p:blipFill>
        <p:spPr bwMode="auto">
          <a:xfrm>
            <a:off x="649818" y="760730"/>
            <a:ext cx="3665007" cy="54975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å¥³äººç©¿çé»è²çè¡£æï¼èººå¨å¹²èä¸"/>
          <p:cNvPicPr>
            <a:picLocks noChangeAspect="1" noChangeArrowheads="1"/>
          </p:cNvPicPr>
          <p:nvPr/>
        </p:nvPicPr>
        <p:blipFill>
          <a:blip r:embed="rId2" cstate="screen"/>
          <a:srcRect/>
          <a:stretch>
            <a:fillRect/>
          </a:stretch>
        </p:blipFill>
        <p:spPr bwMode="auto">
          <a:xfrm>
            <a:off x="4469311" y="2656267"/>
            <a:ext cx="2192292" cy="3187711"/>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6929278" y="2182762"/>
            <a:ext cx="4598988" cy="106519"/>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816090" y="1337016"/>
            <a:ext cx="5040948"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生产走出去</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9" name="文本框 8"/>
          <p:cNvSpPr txBox="1"/>
          <p:nvPr/>
        </p:nvSpPr>
        <p:spPr>
          <a:xfrm>
            <a:off x="6816090" y="1337016"/>
            <a:ext cx="4825363"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生产走出去</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57246" y="1842233"/>
            <a:ext cx="7061653" cy="2523778"/>
          </a:xfrm>
          <a:prstGeom prst="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pic>
        <p:nvPicPr>
          <p:cNvPr id="3" name="Picture 24" descr="å¥³äººç©¿ççº¢è²çè±å¤´é¥°"/>
          <p:cNvPicPr>
            <a:picLocks noChangeAspect="1" noChangeArrowheads="1"/>
          </p:cNvPicPr>
          <p:nvPr/>
        </p:nvPicPr>
        <p:blipFill>
          <a:blip r:embed="rId2"/>
          <a:srcRect/>
          <a:stretch>
            <a:fillRect/>
          </a:stretch>
        </p:blipFill>
        <p:spPr bwMode="auto">
          <a:xfrm>
            <a:off x="334963" y="549275"/>
            <a:ext cx="3931148" cy="578622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4457247" y="4366011"/>
            <a:ext cx="7061652" cy="1682577"/>
          </a:xfrm>
          <a:prstGeom prst="rect">
            <a:avLst/>
          </a:prstGeom>
          <a:noFill/>
        </p:spPr>
        <p:txBody>
          <a:bodyPr wrap="square">
            <a:spAutoFit/>
          </a:bodyPr>
          <a:lstStyle/>
          <a:p>
            <a:pPr>
              <a:lnSpc>
                <a:spcPct val="150000"/>
              </a:lnSpc>
            </a:pPr>
            <a:r>
              <a:rPr lang="zh-CN" altLang="en-US" sz="2400" dirty="0">
                <a:solidFill>
                  <a:schemeClr val="bg1">
                    <a:lumMod val="95000"/>
                  </a:schemeClr>
                </a:solidFill>
              </a:rPr>
              <a:t>我国已经有一批企业实现在东亚、东南亚地区中东地区国家、澳、新、俄等国的品牌专卖销售。期待在欧美等服装发达市场打开销路的成功案例。</a:t>
            </a:r>
            <a:endParaRPr lang="zh-CN" altLang="en-US" sz="2400" dirty="0">
              <a:solidFill>
                <a:schemeClr val="bg1">
                  <a:lumMod val="95000"/>
                </a:schemeClr>
              </a:solidFill>
            </a:endParaRPr>
          </a:p>
        </p:txBody>
      </p:sp>
      <p:sp>
        <p:nvSpPr>
          <p:cNvPr id="6" name="矩形 5"/>
          <p:cNvSpPr/>
          <p:nvPr/>
        </p:nvSpPr>
        <p:spPr>
          <a:xfrm>
            <a:off x="4570435" y="1552373"/>
            <a:ext cx="4598988" cy="106519"/>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7247" y="706627"/>
            <a:ext cx="5040948"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品牌走出去</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8" name="文本框 7"/>
          <p:cNvSpPr txBox="1"/>
          <p:nvPr/>
        </p:nvSpPr>
        <p:spPr>
          <a:xfrm>
            <a:off x="4457247" y="706627"/>
            <a:ext cx="5040948"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品牌走出去</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更多与光设计作品请访问：https://www.docer.com/works?userid=1214122538_2"/>
          <p:cNvSpPr/>
          <p:nvPr/>
        </p:nvSpPr>
        <p:spPr>
          <a:xfrm>
            <a:off x="939909" y="1"/>
            <a:ext cx="2147248" cy="39442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705" b="0" i="0" u="none" strike="noStrike" kern="1200" cap="none" spc="0" normalizeH="0" baseline="0" noProof="0">
              <a:ln>
                <a:noFill/>
              </a:ln>
              <a:solidFill>
                <a:srgbClr val="FFFFFF"/>
              </a:solidFill>
              <a:effectLst/>
              <a:uLnTx/>
              <a:uFillTx/>
              <a:latin typeface="汉仪中宋简" panose="020F0502020204030204"/>
              <a:ea typeface="汉仪中宋简" panose="020F0502020204030204"/>
              <a:cs typeface="+mn-cs"/>
              <a:sym typeface="+mn-lt"/>
            </a:endParaRPr>
          </a:p>
        </p:txBody>
      </p:sp>
      <p:sp>
        <p:nvSpPr>
          <p:cNvPr id="3" name="文本框 2"/>
          <p:cNvSpPr txBox="1"/>
          <p:nvPr/>
        </p:nvSpPr>
        <p:spPr>
          <a:xfrm>
            <a:off x="6404264" y="2271919"/>
            <a:ext cx="4495228" cy="3344570"/>
          </a:xfrm>
          <a:prstGeom prst="rect">
            <a:avLst/>
          </a:prstGeom>
          <a:noFill/>
        </p:spPr>
        <p:txBody>
          <a:bodyPr wrap="square">
            <a:spAutoFit/>
          </a:bodyPr>
          <a:lstStyle/>
          <a:p>
            <a:pPr>
              <a:lnSpc>
                <a:spcPct val="150000"/>
              </a:lnSpc>
            </a:pPr>
            <a:r>
              <a:rPr lang="zh-CN" altLang="en-US" sz="2400" dirty="0">
                <a:solidFill>
                  <a:schemeClr val="bg1">
                    <a:lumMod val="95000"/>
                  </a:schemeClr>
                </a:solidFill>
              </a:rPr>
              <a:t>采购走出去”是中国服装产业的新成长点。“采购走出去”是以跨国采购集团的形式</a:t>
            </a:r>
            <a:r>
              <a:rPr lang="en-US" altLang="zh-CN" sz="2400" dirty="0">
                <a:solidFill>
                  <a:schemeClr val="bg1">
                    <a:lumMod val="95000"/>
                  </a:schemeClr>
                </a:solidFill>
              </a:rPr>
              <a:t>,</a:t>
            </a:r>
            <a:r>
              <a:rPr lang="zh-CN" altLang="en-US" sz="2400" dirty="0">
                <a:solidFill>
                  <a:schemeClr val="bg1">
                    <a:lumMod val="95000"/>
                  </a:schemeClr>
                </a:solidFill>
              </a:rPr>
              <a:t>一只手承接国际市场订单手控制订单流向和产品出口</a:t>
            </a:r>
            <a:r>
              <a:rPr lang="en-US" altLang="zh-CN" sz="2400" dirty="0">
                <a:solidFill>
                  <a:schemeClr val="bg1">
                    <a:lumMod val="95000"/>
                  </a:schemeClr>
                </a:solidFill>
              </a:rPr>
              <a:t>,</a:t>
            </a:r>
            <a:r>
              <a:rPr lang="zh-CN" altLang="en-US" sz="2400" dirty="0">
                <a:solidFill>
                  <a:schemeClr val="bg1">
                    <a:lumMod val="95000"/>
                  </a:schemeClr>
                </a:solidFill>
              </a:rPr>
              <a:t>成为国际流通环节中的一环。</a:t>
            </a:r>
            <a:endParaRPr lang="zh-CN" altLang="en-US" sz="2400" dirty="0">
              <a:solidFill>
                <a:schemeClr val="bg1">
                  <a:lumMod val="95000"/>
                </a:schemeClr>
              </a:solidFill>
            </a:endParaRPr>
          </a:p>
        </p:txBody>
      </p:sp>
      <p:sp>
        <p:nvSpPr>
          <p:cNvPr id="5" name="矩形 4"/>
          <p:cNvSpPr/>
          <p:nvPr/>
        </p:nvSpPr>
        <p:spPr>
          <a:xfrm>
            <a:off x="6404264" y="1915319"/>
            <a:ext cx="4521320" cy="132983"/>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82703" y="1069573"/>
            <a:ext cx="4808911"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采购走出去</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7" name="文本框 6"/>
          <p:cNvSpPr txBox="1"/>
          <p:nvPr/>
        </p:nvSpPr>
        <p:spPr>
          <a:xfrm>
            <a:off x="6282703" y="1069573"/>
            <a:ext cx="4808911"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采购走出去</a:t>
            </a:r>
            <a:endParaRPr lang="zh-CN" altLang="en-US" sz="7200" dirty="0">
              <a:solidFill>
                <a:schemeClr val="bg1"/>
              </a:solidFill>
              <a:latin typeface="+mj-ea"/>
              <a:ea typeface="+mj-ea"/>
              <a:cs typeface="Bahnschrift SemiBold SemiConden" charset="0"/>
            </a:endParaRPr>
          </a:p>
        </p:txBody>
      </p:sp>
      <p:pic>
        <p:nvPicPr>
          <p:cNvPr id="8" name="Picture 38" descr="å¥³äººæ´çå¤ªé³å¸½çç§ç"/>
          <p:cNvPicPr>
            <a:picLocks noChangeAspect="1" noChangeArrowheads="1"/>
          </p:cNvPicPr>
          <p:nvPr/>
        </p:nvPicPr>
        <p:blipFill>
          <a:blip r:embed="rId1"/>
          <a:srcRect/>
          <a:stretch>
            <a:fillRect/>
          </a:stretch>
        </p:blipFill>
        <p:spPr bwMode="auto">
          <a:xfrm>
            <a:off x="1292508" y="532308"/>
            <a:ext cx="4634704" cy="57933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矩形 4"/>
          <p:cNvSpPr>
            <a:spLocks noChangeAspect="1"/>
          </p:cNvSpPr>
          <p:nvPr/>
        </p:nvSpPr>
        <p:spPr>
          <a:xfrm>
            <a:off x="306109" y="486243"/>
            <a:ext cx="4471265" cy="6032460"/>
          </a:xfrm>
          <a:prstGeom prst="rect">
            <a:avLst/>
          </a:prstGeom>
          <a:blipFill dpi="0" rotWithShape="1">
            <a:blip r:embed="rId1" cstate="screen"/>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dk1"/>
                </a:solidFill>
                <a:prstDash val="solid"/>
                <a:miter lim="800000"/>
                <a:headEnd/>
                <a:tailEn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 name="任意多边形: 形状 5"/>
          <p:cNvSpPr/>
          <p:nvPr/>
        </p:nvSpPr>
        <p:spPr>
          <a:xfrm>
            <a:off x="306109" y="486243"/>
            <a:ext cx="4471265" cy="6032459"/>
          </a:xfrm>
          <a:custGeom>
            <a:avLst/>
            <a:gdLst>
              <a:gd name="connsiteX0" fmla="*/ 0 w 2735404"/>
              <a:gd name="connsiteY0" fmla="*/ 0 h 4116781"/>
              <a:gd name="connsiteX1" fmla="*/ 2544115 w 2735404"/>
              <a:gd name="connsiteY1" fmla="*/ 0 h 4116781"/>
              <a:gd name="connsiteX2" fmla="*/ 2544115 w 2735404"/>
              <a:gd name="connsiteY2" fmla="*/ 156114 h 4116781"/>
              <a:gd name="connsiteX3" fmla="*/ 2735404 w 2735404"/>
              <a:gd name="connsiteY3" fmla="*/ 156114 h 4116781"/>
              <a:gd name="connsiteX4" fmla="*/ 2735404 w 2735404"/>
              <a:gd name="connsiteY4" fmla="*/ 3977517 h 4116781"/>
              <a:gd name="connsiteX5" fmla="*/ 2544115 w 2735404"/>
              <a:gd name="connsiteY5" fmla="*/ 3977517 h 4116781"/>
              <a:gd name="connsiteX6" fmla="*/ 2544115 w 2735404"/>
              <a:gd name="connsiteY6" fmla="*/ 4116781 h 4116781"/>
              <a:gd name="connsiteX7" fmla="*/ 0 w 2735404"/>
              <a:gd name="connsiteY7" fmla="*/ 4116781 h 411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404" h="4116781">
                <a:moveTo>
                  <a:pt x="0" y="0"/>
                </a:moveTo>
                <a:lnTo>
                  <a:pt x="2544115" y="0"/>
                </a:lnTo>
                <a:lnTo>
                  <a:pt x="2544115" y="156114"/>
                </a:lnTo>
                <a:lnTo>
                  <a:pt x="2735404" y="156114"/>
                </a:lnTo>
                <a:lnTo>
                  <a:pt x="2735404" y="3977517"/>
                </a:lnTo>
                <a:lnTo>
                  <a:pt x="2544115" y="3977517"/>
                </a:lnTo>
                <a:lnTo>
                  <a:pt x="2544115" y="4116781"/>
                </a:lnTo>
                <a:lnTo>
                  <a:pt x="0" y="4116781"/>
                </a:lnTo>
                <a:close/>
              </a:path>
            </a:pathLst>
          </a:cu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985151" y="2616438"/>
            <a:ext cx="6039209" cy="1569660"/>
          </a:xfrm>
          <a:prstGeom prst="rect">
            <a:avLst/>
          </a:prstGeom>
          <a:noFill/>
        </p:spPr>
        <p:txBody>
          <a:bodyPr wrap="square" rtlCol="0">
            <a:spAutoFit/>
          </a:bodyPr>
          <a:lstStyle/>
          <a:p>
            <a:r>
              <a:rPr lang="zh-CN" altLang="en-US" sz="9600" b="1" dirty="0">
                <a:solidFill>
                  <a:schemeClr val="accent2"/>
                </a:solidFill>
                <a:latin typeface="+mj-ea"/>
                <a:ea typeface="+mj-ea"/>
                <a:cs typeface="思源宋体 CN SemiBold" panose="02020600000000000000" charset="-122"/>
              </a:rPr>
              <a:t>市场分析</a:t>
            </a:r>
            <a:endParaRPr lang="zh-CN" altLang="en-US" sz="9600" b="1" dirty="0">
              <a:solidFill>
                <a:schemeClr val="accent2"/>
              </a:solidFill>
              <a:latin typeface="+mj-ea"/>
              <a:ea typeface="+mj-ea"/>
              <a:cs typeface="思源宋体 CN SemiBold" panose="02020600000000000000" charset="-122"/>
            </a:endParaRPr>
          </a:p>
        </p:txBody>
      </p:sp>
      <p:sp>
        <p:nvSpPr>
          <p:cNvPr id="8" name="文本框 7"/>
          <p:cNvSpPr txBox="1"/>
          <p:nvPr/>
        </p:nvSpPr>
        <p:spPr>
          <a:xfrm>
            <a:off x="6161580" y="4062988"/>
            <a:ext cx="4852634" cy="830997"/>
          </a:xfrm>
          <a:prstGeom prst="rect">
            <a:avLst/>
          </a:prstGeom>
          <a:noFill/>
        </p:spPr>
        <p:txBody>
          <a:bodyPr wrap="square">
            <a:spAutoFit/>
          </a:bodyPr>
          <a:lstStyle/>
          <a:p>
            <a:r>
              <a:rPr lang="en-US" altLang="zh-CN" sz="4800" dirty="0">
                <a:solidFill>
                  <a:schemeClr val="bg1">
                    <a:lumMod val="65000"/>
                  </a:schemeClr>
                </a:solidFill>
                <a:latin typeface="+mn-ea"/>
              </a:rPr>
              <a:t>market analysis</a:t>
            </a:r>
            <a:endParaRPr lang="zh-CN" altLang="en-US" sz="4800" dirty="0">
              <a:solidFill>
                <a:schemeClr val="bg1">
                  <a:lumMod val="65000"/>
                </a:schemeClr>
              </a:solidFill>
              <a:latin typeface="+mn-ea"/>
            </a:endParaRPr>
          </a:p>
        </p:txBody>
      </p:sp>
      <p:sp>
        <p:nvSpPr>
          <p:cNvPr id="14" name="椭圆 13"/>
          <p:cNvSpPr/>
          <p:nvPr/>
        </p:nvSpPr>
        <p:spPr>
          <a:xfrm>
            <a:off x="2139786" y="3226505"/>
            <a:ext cx="804545" cy="8045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14"/>
          <p:cNvSpPr/>
          <p:nvPr/>
        </p:nvSpPr>
        <p:spPr>
          <a:xfrm>
            <a:off x="2471256" y="3506540"/>
            <a:ext cx="212090" cy="244475"/>
          </a:xfrm>
          <a:custGeom>
            <a:avLst/>
            <a:gdLst>
              <a:gd name="connsiteX0" fmla="*/ 1905000 w 1905000"/>
              <a:gd name="connsiteY0" fmla="*/ 1099852 h 2199704"/>
              <a:gd name="connsiteX1" fmla="*/ 0 w 1905000"/>
              <a:gd name="connsiteY1" fmla="*/ 2199704 h 2199704"/>
              <a:gd name="connsiteX2" fmla="*/ 0 w 1905000"/>
              <a:gd name="connsiteY2" fmla="*/ 0 h 2199704"/>
              <a:gd name="connsiteX3" fmla="*/ 1905000 w 1905000"/>
              <a:gd name="connsiteY3" fmla="*/ 1099852 h 2199704"/>
            </a:gdLst>
            <a:ahLst/>
            <a:cxnLst>
              <a:cxn ang="0">
                <a:pos x="connsiteX0" y="connsiteY0"/>
              </a:cxn>
              <a:cxn ang="0">
                <a:pos x="connsiteX1" y="connsiteY1"/>
              </a:cxn>
              <a:cxn ang="0">
                <a:pos x="connsiteX2" y="connsiteY2"/>
              </a:cxn>
              <a:cxn ang="0">
                <a:pos x="connsiteX3" y="connsiteY3"/>
              </a:cxn>
            </a:cxnLst>
            <a:rect l="l" t="t" r="r" b="b"/>
            <a:pathLst>
              <a:path w="1905000" h="2199704">
                <a:moveTo>
                  <a:pt x="1905000" y="1099852"/>
                </a:moveTo>
                <a:lnTo>
                  <a:pt x="0" y="2199704"/>
                </a:lnTo>
                <a:lnTo>
                  <a:pt x="0" y="0"/>
                </a:lnTo>
                <a:lnTo>
                  <a:pt x="1905000" y="10998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161580" y="1598990"/>
            <a:ext cx="5029063" cy="1015663"/>
          </a:xfrm>
          <a:prstGeom prst="rect">
            <a:avLst/>
          </a:prstGeom>
          <a:noFill/>
        </p:spPr>
        <p:txBody>
          <a:bodyPr wrap="square" rtlCol="0">
            <a:spAutoFit/>
          </a:bodyPr>
          <a:lstStyle/>
          <a:p>
            <a:r>
              <a:rPr lang="en-US" altLang="zh-CN" sz="6000" b="1" dirty="0">
                <a:ln w="0">
                  <a:solidFill>
                    <a:schemeClr val="bg1"/>
                  </a:solidFill>
                </a:ln>
                <a:noFill/>
                <a:effectLst>
                  <a:outerShdw blurRad="38100" dist="38100" dir="2700000" algn="tl">
                    <a:srgbClr val="000000">
                      <a:alpha val="43137"/>
                    </a:srgbClr>
                  </a:outerShdw>
                </a:effectLst>
                <a:latin typeface="+mj-ea"/>
                <a:ea typeface="+mj-ea"/>
                <a:cs typeface="思源宋体 CN SemiBold" panose="02020600000000000000" charset="-122"/>
              </a:rPr>
              <a:t>PART ONE</a:t>
            </a:r>
            <a:endParaRPr lang="zh-CN" altLang="en-US" sz="6000" b="1" dirty="0">
              <a:ln w="0">
                <a:solidFill>
                  <a:schemeClr val="bg1"/>
                </a:solidFill>
              </a:ln>
              <a:noFill/>
              <a:effectLst>
                <a:outerShdw blurRad="38100" dist="38100" dir="2700000" algn="tl">
                  <a:srgbClr val="000000">
                    <a:alpha val="43137"/>
                  </a:srgbClr>
                </a:outerShdw>
              </a:effectLst>
              <a:latin typeface="+mj-ea"/>
              <a:ea typeface="+mj-ea"/>
              <a:cs typeface="思源宋体 CN SemiBold" panose="02020600000000000000"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p:cNvSpPr/>
          <p:nvPr/>
        </p:nvSpPr>
        <p:spPr>
          <a:xfrm flipH="1" flipV="1">
            <a:off x="11116987" y="6059335"/>
            <a:ext cx="1075013" cy="848013"/>
          </a:xfrm>
          <a:custGeom>
            <a:avLst/>
            <a:gdLst>
              <a:gd name="connsiteX0" fmla="*/ 0 w 1075013"/>
              <a:gd name="connsiteY0" fmla="*/ 0 h 848013"/>
              <a:gd name="connsiteX1" fmla="*/ 1064354 w 1075013"/>
              <a:gd name="connsiteY1" fmla="*/ 0 h 848013"/>
              <a:gd name="connsiteX2" fmla="*/ 1075013 w 1075013"/>
              <a:gd name="connsiteY2" fmla="*/ 105740 h 848013"/>
              <a:gd name="connsiteX3" fmla="*/ 332740 w 1075013"/>
              <a:gd name="connsiteY3" fmla="*/ 848013 h 848013"/>
              <a:gd name="connsiteX4" fmla="*/ 43814 w 1075013"/>
              <a:gd name="connsiteY4" fmla="*/ 789682 h 848013"/>
              <a:gd name="connsiteX5" fmla="*/ 0 w 1075013"/>
              <a:gd name="connsiteY5" fmla="*/ 765900 h 8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013" h="848013">
                <a:moveTo>
                  <a:pt x="0" y="0"/>
                </a:moveTo>
                <a:lnTo>
                  <a:pt x="1064354" y="0"/>
                </a:lnTo>
                <a:lnTo>
                  <a:pt x="1075013" y="105740"/>
                </a:lnTo>
                <a:cubicBezTo>
                  <a:pt x="1075013" y="515686"/>
                  <a:pt x="742686" y="848013"/>
                  <a:pt x="332740" y="848013"/>
                </a:cubicBezTo>
                <a:cubicBezTo>
                  <a:pt x="230254" y="848013"/>
                  <a:pt x="132618" y="827243"/>
                  <a:pt x="43814" y="789682"/>
                </a:cubicBezTo>
                <a:lnTo>
                  <a:pt x="0" y="7659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3" name="矩形 2"/>
          <p:cNvSpPr/>
          <p:nvPr/>
        </p:nvSpPr>
        <p:spPr>
          <a:xfrm flipH="1">
            <a:off x="2908613" y="0"/>
            <a:ext cx="9283385" cy="6907348"/>
          </a:xfrm>
          <a:prstGeom prst="rect">
            <a:avLst/>
          </a:prstGeom>
          <a:blipFill rotWithShape="1">
            <a:blip r:embed="rId1" cstate="screen">
              <a:alphaModFix amt="63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flipH="1">
            <a:off x="-44928" y="-7623"/>
            <a:ext cx="5621019" cy="6320790"/>
          </a:xfrm>
          <a:custGeom>
            <a:avLst/>
            <a:gdLst>
              <a:gd name="connsiteX0" fmla="*/ 712529 w 5621019"/>
              <a:gd name="connsiteY0" fmla="*/ 0 h 6320790"/>
              <a:gd name="connsiteX1" fmla="*/ 5621019 w 5621019"/>
              <a:gd name="connsiteY1" fmla="*/ 0 h 6320790"/>
              <a:gd name="connsiteX2" fmla="*/ 5621019 w 5621019"/>
              <a:gd name="connsiteY2" fmla="*/ 6002550 h 6320790"/>
              <a:gd name="connsiteX3" fmla="*/ 5618544 w 5621019"/>
              <a:gd name="connsiteY3" fmla="*/ 6003667 h 6320790"/>
              <a:gd name="connsiteX4" fmla="*/ 4044314 w 5621019"/>
              <a:gd name="connsiteY4" fmla="*/ 6320790 h 6320790"/>
              <a:gd name="connsiteX5" fmla="*/ 0 w 5621019"/>
              <a:gd name="connsiteY5" fmla="*/ 2285365 h 6320790"/>
              <a:gd name="connsiteX6" fmla="*/ 690705 w 5621019"/>
              <a:gd name="connsiteY6" fmla="*/ 29121 h 632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1019" h="6320790">
                <a:moveTo>
                  <a:pt x="712529" y="0"/>
                </a:moveTo>
                <a:lnTo>
                  <a:pt x="5621019" y="0"/>
                </a:lnTo>
                <a:lnTo>
                  <a:pt x="5621019" y="6002550"/>
                </a:lnTo>
                <a:lnTo>
                  <a:pt x="5618544" y="6003667"/>
                </a:lnTo>
                <a:cubicBezTo>
                  <a:pt x="5134689" y="6207870"/>
                  <a:pt x="4602717" y="6320790"/>
                  <a:pt x="4044314" y="6320790"/>
                </a:cubicBezTo>
                <a:cubicBezTo>
                  <a:pt x="1810701" y="6320790"/>
                  <a:pt x="0" y="4514069"/>
                  <a:pt x="0" y="2285365"/>
                </a:cubicBezTo>
                <a:cubicBezTo>
                  <a:pt x="0" y="1449601"/>
                  <a:pt x="254629" y="673179"/>
                  <a:pt x="690705" y="291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p:nvGrpSpPr>
        <p:grpSpPr>
          <a:xfrm>
            <a:off x="5750172" y="2285940"/>
            <a:ext cx="6367240" cy="1698709"/>
            <a:chOff x="273324" y="1611828"/>
            <a:chExt cx="6367240" cy="1698709"/>
          </a:xfrm>
        </p:grpSpPr>
        <p:sp>
          <p:nvSpPr>
            <p:cNvPr id="6" name="文本框 5"/>
            <p:cNvSpPr txBox="1"/>
            <p:nvPr/>
          </p:nvSpPr>
          <p:spPr>
            <a:xfrm>
              <a:off x="293104" y="1617766"/>
              <a:ext cx="6347460" cy="169277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400" dirty="0">
                  <a:solidFill>
                    <a:schemeClr val="bg1">
                      <a:lumMod val="95000"/>
                    </a:schemeClr>
                  </a:solidFill>
                  <a:latin typeface="宋体" panose="02010600030101010101" pitchFamily="2" charset="-122"/>
                  <a:ea typeface="宋体" panose="02010600030101010101" pitchFamily="2" charset="-122"/>
                </a:rPr>
                <a:t>谢谢观看</a:t>
              </a:r>
              <a:endParaRPr kumimoji="0" lang="zh-CN" altLang="en-US" sz="10400" b="0" i="0" u="none" strike="noStrike" kern="1200" cap="none" spc="0" normalizeH="0" baseline="0" noProof="0" dirty="0">
                <a:ln>
                  <a:noFill/>
                </a:ln>
                <a:solidFill>
                  <a:schemeClr val="bg1">
                    <a:lumMod val="95000"/>
                  </a:schemeClr>
                </a:solidFill>
                <a:effectLst/>
                <a:uLnTx/>
                <a:uFillTx/>
                <a:latin typeface="宋体" panose="02010600030101010101" pitchFamily="2" charset="-122"/>
                <a:ea typeface="宋体" panose="02010600030101010101" pitchFamily="2" charset="-122"/>
                <a:cs typeface="+mn-cs"/>
              </a:endParaRPr>
            </a:p>
          </p:txBody>
        </p:sp>
        <p:sp>
          <p:nvSpPr>
            <p:cNvPr id="7" name="文本框 6"/>
            <p:cNvSpPr txBox="1"/>
            <p:nvPr/>
          </p:nvSpPr>
          <p:spPr>
            <a:xfrm>
              <a:off x="273324" y="1611828"/>
              <a:ext cx="6347460" cy="169277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400" dirty="0">
                  <a:ln w="3175">
                    <a:solidFill>
                      <a:schemeClr val="bg1">
                        <a:lumMod val="95000"/>
                        <a:alpha val="30000"/>
                      </a:schemeClr>
                    </a:solidFill>
                  </a:ln>
                  <a:noFill/>
                  <a:latin typeface="宋体" panose="02010600030101010101" pitchFamily="2" charset="-122"/>
                  <a:ea typeface="宋体" panose="02010600030101010101" pitchFamily="2" charset="-122"/>
                </a:rPr>
                <a:t>谢谢观看</a:t>
              </a:r>
              <a:endParaRPr kumimoji="0" lang="zh-CN" altLang="en-US" sz="10400" b="0" i="0" u="none" strike="noStrike" kern="1200" cap="none" spc="0" normalizeH="0" baseline="0" noProof="0" dirty="0">
                <a:ln w="3175">
                  <a:solidFill>
                    <a:schemeClr val="bg1">
                      <a:lumMod val="95000"/>
                      <a:alpha val="30000"/>
                    </a:schemeClr>
                  </a:solidFill>
                </a:ln>
                <a:noFill/>
                <a:effectLst/>
                <a:uLnTx/>
                <a:uFillTx/>
                <a:latin typeface="宋体" panose="02010600030101010101" pitchFamily="2" charset="-122"/>
                <a:ea typeface="宋体" panose="02010600030101010101" pitchFamily="2" charset="-122"/>
                <a:cs typeface="+mn-cs"/>
              </a:endParaRPr>
            </a:p>
          </p:txBody>
        </p:sp>
      </p:grpSp>
      <p:grpSp>
        <p:nvGrpSpPr>
          <p:cNvPr id="9" name="组合 8"/>
          <p:cNvGrpSpPr/>
          <p:nvPr/>
        </p:nvGrpSpPr>
        <p:grpSpPr>
          <a:xfrm>
            <a:off x="11564733" y="330103"/>
            <a:ext cx="320040" cy="76200"/>
            <a:chOff x="8280400" y="-1752600"/>
            <a:chExt cx="914400" cy="228600"/>
          </a:xfrm>
        </p:grpSpPr>
        <p:sp>
          <p:nvSpPr>
            <p:cNvPr id="10" name="椭圆 9"/>
            <p:cNvSpPr/>
            <p:nvPr/>
          </p:nvSpPr>
          <p:spPr>
            <a:xfrm>
              <a:off x="8280400" y="-1752600"/>
              <a:ext cx="228600" cy="228600"/>
            </a:xfrm>
            <a:prstGeom prst="ellipse">
              <a:avLst/>
            </a:prstGeom>
            <a:solidFill>
              <a:srgbClr val="B7E7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11" name="椭圆 10"/>
            <p:cNvSpPr/>
            <p:nvPr/>
          </p:nvSpPr>
          <p:spPr>
            <a:xfrm>
              <a:off x="8623300" y="-1752600"/>
              <a:ext cx="228600" cy="228600"/>
            </a:xfrm>
            <a:prstGeom prst="ellipse">
              <a:avLst/>
            </a:prstGeom>
            <a:solidFill>
              <a:srgbClr val="B7E7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sp>
          <p:nvSpPr>
            <p:cNvPr id="12" name="椭圆 11"/>
            <p:cNvSpPr/>
            <p:nvPr/>
          </p:nvSpPr>
          <p:spPr>
            <a:xfrm>
              <a:off x="8966200" y="-1752600"/>
              <a:ext cx="228600" cy="228600"/>
            </a:xfrm>
            <a:prstGeom prst="ellipse">
              <a:avLst/>
            </a:prstGeom>
            <a:solidFill>
              <a:srgbClr val="B7E7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750"/>
              <a:endParaRPr lang="zh-CN" altLang="en-US" sz="1065">
                <a:solidFill>
                  <a:prstClr val="white"/>
                </a:solidFill>
                <a:latin typeface="等线" panose="02010600030101010101" charset="-122"/>
                <a:ea typeface="等线" panose="02010600030101010101" charset="-122"/>
              </a:endParaRPr>
            </a:p>
          </p:txBody>
        </p:sp>
      </p:grpSp>
      <p:sp>
        <p:nvSpPr>
          <p:cNvPr id="14" name="文本框 13"/>
          <p:cNvSpPr txBox="1"/>
          <p:nvPr/>
        </p:nvSpPr>
        <p:spPr>
          <a:xfrm>
            <a:off x="4315329" y="5304728"/>
            <a:ext cx="9561830" cy="1200329"/>
          </a:xfrm>
          <a:prstGeom prst="rect">
            <a:avLst/>
          </a:prstGeom>
          <a:noFill/>
        </p:spPr>
        <p:txBody>
          <a:bodyPr wrap="square">
            <a:spAutoFit/>
          </a:bodyPr>
          <a:lstStyle/>
          <a:p>
            <a:r>
              <a:rPr lang="en-US" altLang="zh-CN" sz="7200" b="1" dirty="0">
                <a:ln w="3175">
                  <a:solidFill>
                    <a:prstClr val="white">
                      <a:alpha val="6000"/>
                    </a:prstClr>
                  </a:solidFill>
                </a:ln>
                <a:noFill/>
                <a:latin typeface="宋体" panose="02010600030101010101" pitchFamily="2" charset="-122"/>
                <a:ea typeface="宋体" panose="02010600030101010101" pitchFamily="2" charset="-122"/>
              </a:rPr>
              <a:t>Fashion clothing</a:t>
            </a:r>
            <a:endParaRPr lang="zh-CN" altLang="en-US" sz="7200" b="1" dirty="0">
              <a:ln w="3175">
                <a:solidFill>
                  <a:prstClr val="white">
                    <a:alpha val="6000"/>
                  </a:prstClr>
                </a:solidFill>
              </a:ln>
              <a:noFill/>
              <a:latin typeface="宋体" panose="02010600030101010101" pitchFamily="2" charset="-122"/>
              <a:ea typeface="宋体" panose="02010600030101010101" pitchFamily="2" charset="-122"/>
            </a:endParaRPr>
          </a:p>
        </p:txBody>
      </p:sp>
      <p:sp>
        <p:nvSpPr>
          <p:cNvPr id="15" name="圆: 空心 29"/>
          <p:cNvSpPr/>
          <p:nvPr/>
        </p:nvSpPr>
        <p:spPr>
          <a:xfrm>
            <a:off x="6638918" y="1069648"/>
            <a:ext cx="4569968" cy="4569968"/>
          </a:xfrm>
          <a:prstGeom prst="donut">
            <a:avLst>
              <a:gd name="adj" fmla="val 17218"/>
            </a:avLst>
          </a:prstGeom>
          <a:gradFill>
            <a:gsLst>
              <a:gs pos="0">
                <a:schemeClr val="bg1">
                  <a:alpha val="3000"/>
                </a:schemeClr>
              </a:gs>
              <a:gs pos="100000">
                <a:srgbClr val="204D3B">
                  <a:alpha val="3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6401142" y="4087625"/>
            <a:ext cx="1480820" cy="433705"/>
            <a:chOff x="1616710" y="4605020"/>
            <a:chExt cx="1480820" cy="433705"/>
          </a:xfrm>
        </p:grpSpPr>
        <p:sp>
          <p:nvSpPr>
            <p:cNvPr id="17" name="矩形: 圆角 39"/>
            <p:cNvSpPr/>
            <p:nvPr/>
          </p:nvSpPr>
          <p:spPr>
            <a:xfrm>
              <a:off x="1616710" y="4605020"/>
              <a:ext cx="1480820" cy="433705"/>
            </a:xfrm>
            <a:prstGeom prst="round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778172" y="4729348"/>
              <a:ext cx="812511" cy="215444"/>
            </a:xfrm>
            <a:prstGeom prst="rect">
              <a:avLst/>
            </a:prstGeom>
            <a:noFill/>
          </p:spPr>
          <p:txBody>
            <a:bodyPr wrap="square" lIns="0" tIns="0" rIns="0" bIns="0" rtlCol="0">
              <a:spAutoFit/>
            </a:bodyPr>
            <a:lstStyle/>
            <a:p>
              <a:pPr algn="dist"/>
              <a:r>
                <a:rPr lang="en-US" altLang="zh-CN" sz="1400" dirty="0">
                  <a:solidFill>
                    <a:schemeClr val="bg1"/>
                  </a:solidFill>
                  <a:latin typeface="+mj-ea"/>
                  <a:ea typeface="+mj-ea"/>
                  <a:cs typeface="OPPOSans R" panose="00020600040101010101" pitchFamily="18" charset="-122"/>
                </a:rPr>
                <a:t>THANKS</a:t>
              </a:r>
              <a:endParaRPr lang="en-US" altLang="zh-CN" sz="1400" dirty="0">
                <a:solidFill>
                  <a:schemeClr val="bg1"/>
                </a:solidFill>
                <a:latin typeface="+mj-ea"/>
                <a:ea typeface="+mj-ea"/>
                <a:cs typeface="OPPOSans R" panose="00020600040101010101" pitchFamily="18" charset="-122"/>
              </a:endParaRPr>
            </a:p>
          </p:txBody>
        </p:sp>
        <p:cxnSp>
          <p:nvCxnSpPr>
            <p:cNvPr id="19" name="直接连接符 18"/>
            <p:cNvCxnSpPr/>
            <p:nvPr/>
          </p:nvCxnSpPr>
          <p:spPr>
            <a:xfrm>
              <a:off x="2721356" y="4813987"/>
              <a:ext cx="177654" cy="0"/>
            </a:xfrm>
            <a:prstGeom prst="line">
              <a:avLst/>
            </a:prstGeom>
            <a:ln>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401142" y="2083099"/>
            <a:ext cx="3490998" cy="307777"/>
            <a:chOff x="796586" y="1873885"/>
            <a:chExt cx="3490998" cy="307777"/>
          </a:xfrm>
        </p:grpSpPr>
        <p:sp>
          <p:nvSpPr>
            <p:cNvPr id="21" name="文本框 20"/>
            <p:cNvSpPr txBox="1"/>
            <p:nvPr/>
          </p:nvSpPr>
          <p:spPr>
            <a:xfrm>
              <a:off x="796586" y="1873885"/>
              <a:ext cx="2695102" cy="307777"/>
            </a:xfrm>
            <a:prstGeom prst="rect">
              <a:avLst/>
            </a:prstGeom>
            <a:noFill/>
          </p:spPr>
          <p:txBody>
            <a:bodyPr wrap="square" lIns="0" tIns="0" rIns="0" bIns="0" rtlCol="0">
              <a:spAutoFit/>
            </a:bodyPr>
            <a:lstStyle/>
            <a:p>
              <a:r>
                <a:rPr lang="en-US" altLang="zh-CN" sz="2000" dirty="0">
                  <a:solidFill>
                    <a:schemeClr val="bg1">
                      <a:alpha val="70000"/>
                    </a:schemeClr>
                  </a:solidFill>
                  <a:latin typeface="+mj-ea"/>
                  <a:ea typeface="+mj-ea"/>
                  <a:cs typeface="OPPOSans R" panose="00020600040101010101" pitchFamily="18" charset="-122"/>
                </a:rPr>
                <a:t>Fashion clothing</a:t>
              </a:r>
              <a:endParaRPr lang="en-US" altLang="zh-CN" sz="2000" dirty="0">
                <a:solidFill>
                  <a:schemeClr val="bg1">
                    <a:alpha val="70000"/>
                  </a:schemeClr>
                </a:solidFill>
                <a:latin typeface="+mj-ea"/>
                <a:ea typeface="+mj-ea"/>
                <a:cs typeface="OPPOSans R" panose="00020600040101010101" pitchFamily="18" charset="-122"/>
              </a:endParaRPr>
            </a:p>
          </p:txBody>
        </p:sp>
        <p:cxnSp>
          <p:nvCxnSpPr>
            <p:cNvPr id="22" name="直接连接符 21"/>
            <p:cNvCxnSpPr/>
            <p:nvPr/>
          </p:nvCxnSpPr>
          <p:spPr>
            <a:xfrm>
              <a:off x="3119184" y="2073302"/>
              <a:ext cx="1168400"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sp>
        <p:nvSpPr>
          <p:cNvPr id="23" name="椭圆 22"/>
          <p:cNvSpPr/>
          <p:nvPr/>
        </p:nvSpPr>
        <p:spPr>
          <a:xfrm>
            <a:off x="11382967" y="3814246"/>
            <a:ext cx="164465" cy="164465"/>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4" name="图片 23"/>
          <p:cNvPicPr>
            <a:picLocks noChangeAspect="1"/>
          </p:cNvPicPr>
          <p:nvPr/>
        </p:nvPicPr>
        <p:blipFill>
          <a:blip r:embed="rId2"/>
          <a:stretch>
            <a:fillRect/>
          </a:stretch>
        </p:blipFill>
        <p:spPr>
          <a:xfrm flipH="1">
            <a:off x="-547337" y="-543573"/>
            <a:ext cx="5403787" cy="970653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5360" y="0"/>
            <a:ext cx="11216005" cy="6858000"/>
          </a:xfrm>
          <a:prstGeom prst="rect">
            <a:avLst/>
          </a:prstGeom>
          <a:solidFill>
            <a:schemeClr val="accent1">
              <a:alpha val="8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箭头连接符 2"/>
          <p:cNvCxnSpPr/>
          <p:nvPr/>
        </p:nvCxnSpPr>
        <p:spPr>
          <a:xfrm>
            <a:off x="362585" y="6293485"/>
            <a:ext cx="122555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94105" y="2399213"/>
            <a:ext cx="4434840" cy="3329758"/>
          </a:xfrm>
          <a:prstGeom prst="rect">
            <a:avLst/>
          </a:prstGeom>
          <a:effectLst/>
        </p:spPr>
        <p:txBody>
          <a:bodyPr vert="horz" wrap="square">
            <a:spAutoFit/>
          </a:bodyPr>
          <a:lstStyle/>
          <a:p>
            <a:pPr algn="l">
              <a:lnSpc>
                <a:spcPct val="150000"/>
              </a:lnSpc>
              <a:spcBef>
                <a:spcPts val="0"/>
              </a:spcBef>
              <a:spcAft>
                <a:spcPts val="0"/>
              </a:spcAft>
            </a:pPr>
            <a:r>
              <a:rPr lang="zh-CN" altLang="en-US" sz="2400" dirty="0">
                <a:solidFill>
                  <a:schemeClr val="bg1">
                    <a:lumMod val="95000"/>
                  </a:schemeClr>
                </a:solidFill>
                <a:latin typeface="+mn-ea"/>
                <a:cs typeface="Bahnschrift SemiLight" panose="020B0502040204020203" charset="0"/>
                <a:sym typeface="+mn-ea"/>
              </a:rPr>
              <a:t>衣、食、住、行是人类生活的四大元素。人们把“衣”放在首位</a:t>
            </a:r>
            <a:r>
              <a:rPr lang="en-US" altLang="zh-CN" sz="2400" dirty="0">
                <a:solidFill>
                  <a:schemeClr val="bg1">
                    <a:lumMod val="95000"/>
                  </a:schemeClr>
                </a:solidFill>
                <a:latin typeface="+mn-ea"/>
                <a:cs typeface="Bahnschrift SemiLight" panose="020B0502040204020203" charset="0"/>
                <a:sym typeface="+mn-ea"/>
              </a:rPr>
              <a:t>,</a:t>
            </a:r>
            <a:r>
              <a:rPr lang="zh-CN" altLang="en-US" sz="2400" dirty="0">
                <a:solidFill>
                  <a:schemeClr val="bg1">
                    <a:lumMod val="95000"/>
                  </a:schemeClr>
                </a:solidFill>
                <a:latin typeface="+mn-ea"/>
                <a:cs typeface="Bahnschrift SemiLight" panose="020B0502040204020203" charset="0"/>
                <a:sym typeface="+mn-ea"/>
              </a:rPr>
              <a:t>可见衣服对于我们的重要性。中国人口十四亿</a:t>
            </a:r>
            <a:r>
              <a:rPr lang="en-US" altLang="zh-CN" sz="2400" dirty="0">
                <a:solidFill>
                  <a:schemeClr val="bg1">
                    <a:lumMod val="95000"/>
                  </a:schemeClr>
                </a:solidFill>
                <a:latin typeface="+mn-ea"/>
                <a:cs typeface="Bahnschrift SemiLight" panose="020B0502040204020203" charset="0"/>
                <a:sym typeface="+mn-ea"/>
              </a:rPr>
              <a:t>,</a:t>
            </a:r>
            <a:r>
              <a:rPr lang="zh-CN" altLang="en-US" sz="2400" dirty="0">
                <a:solidFill>
                  <a:schemeClr val="bg1">
                    <a:lumMod val="95000"/>
                  </a:schemeClr>
                </a:solidFill>
                <a:latin typeface="+mn-ea"/>
                <a:cs typeface="Bahnschrift SemiLight" panose="020B0502040204020203" charset="0"/>
                <a:sym typeface="+mn-ea"/>
              </a:rPr>
              <a:t>庞大的人口基数本身就组成了一个庞大的服装消费市场。</a:t>
            </a:r>
            <a:endParaRPr sz="2400" dirty="0">
              <a:solidFill>
                <a:schemeClr val="bg1">
                  <a:lumMod val="95000"/>
                </a:schemeClr>
              </a:solidFill>
              <a:latin typeface="+mn-ea"/>
              <a:cs typeface="Bahnschrift SemiLight" panose="020B0502040204020203" charset="0"/>
              <a:sym typeface="+mn-ea"/>
            </a:endParaRPr>
          </a:p>
        </p:txBody>
      </p:sp>
      <p:sp>
        <p:nvSpPr>
          <p:cNvPr id="6" name="矩形 5"/>
          <p:cNvSpPr/>
          <p:nvPr/>
        </p:nvSpPr>
        <p:spPr>
          <a:xfrm>
            <a:off x="1246824" y="1956598"/>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82980" y="1125046"/>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市场分析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9" name="文本框 8"/>
          <p:cNvSpPr txBox="1"/>
          <p:nvPr/>
        </p:nvSpPr>
        <p:spPr>
          <a:xfrm>
            <a:off x="975360" y="1125046"/>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市场分析</a:t>
            </a:r>
            <a:endParaRPr lang="zh-CN" altLang="en-US" sz="7200" dirty="0">
              <a:solidFill>
                <a:schemeClr val="bg1"/>
              </a:solidFill>
              <a:latin typeface="+mj-ea"/>
              <a:ea typeface="+mj-ea"/>
              <a:cs typeface="Bahnschrift SemiBold SemiConden" charset="0"/>
            </a:endParaRPr>
          </a:p>
        </p:txBody>
      </p:sp>
      <p:pic>
        <p:nvPicPr>
          <p:cNvPr id="10" name="图片 9"/>
          <p:cNvPicPr>
            <a:picLocks noChangeAspect="1"/>
          </p:cNvPicPr>
          <p:nvPr/>
        </p:nvPicPr>
        <p:blipFill rotWithShape="1">
          <a:blip r:embed="rId1" cstate="screen"/>
          <a:srcRect/>
          <a:stretch>
            <a:fillRect/>
          </a:stretch>
        </p:blipFill>
        <p:spPr>
          <a:xfrm>
            <a:off x="6141720" y="0"/>
            <a:ext cx="6039309"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单圆角矩形 6"/>
          <p:cNvSpPr/>
          <p:nvPr/>
        </p:nvSpPr>
        <p:spPr>
          <a:xfrm flipH="1">
            <a:off x="1203957" y="2926081"/>
            <a:ext cx="10987405" cy="3309620"/>
          </a:xfrm>
          <a:prstGeom prst="snipRoundRect">
            <a:avLst>
              <a:gd name="adj1" fmla="val 0"/>
              <a:gd name="adj2"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ubtitle 2"/>
          <p:cNvSpPr txBox="1"/>
          <p:nvPr/>
        </p:nvSpPr>
        <p:spPr>
          <a:xfrm>
            <a:off x="1855470" y="3127692"/>
            <a:ext cx="3795395" cy="2793235"/>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zh-CN" altLang="en-US" dirty="0">
                <a:solidFill>
                  <a:schemeClr val="bg1">
                    <a:lumMod val="95000"/>
                  </a:schemeClr>
                </a:solidFill>
                <a:latin typeface="+mn-ea"/>
                <a:cs typeface="Source Sans Pro" panose="020B0503030403020204" charset="0"/>
                <a:sym typeface="+mn-ea"/>
              </a:rPr>
              <a:t>中国市场将进入精品消费时代</a:t>
            </a:r>
            <a:r>
              <a:rPr lang="en-US" altLang="zh-CN" dirty="0">
                <a:solidFill>
                  <a:schemeClr val="bg1">
                    <a:lumMod val="95000"/>
                  </a:schemeClr>
                </a:solidFill>
                <a:latin typeface="+mn-ea"/>
                <a:cs typeface="Source Sans Pro" panose="020B0503030403020204" charset="0"/>
                <a:sym typeface="+mn-ea"/>
              </a:rPr>
              <a:t>,</a:t>
            </a:r>
            <a:r>
              <a:rPr lang="zh-CN" altLang="en-US" dirty="0">
                <a:solidFill>
                  <a:schemeClr val="bg1">
                    <a:lumMod val="95000"/>
                  </a:schemeClr>
                </a:solidFill>
                <a:latin typeface="+mn-ea"/>
                <a:cs typeface="Source Sans Pro" panose="020B0503030403020204" charset="0"/>
                <a:sym typeface="+mn-ea"/>
              </a:rPr>
              <a:t>服装消费将不再仅仅为了满足其最基本的生存需求</a:t>
            </a:r>
            <a:r>
              <a:rPr lang="en-US" altLang="zh-CN" dirty="0">
                <a:solidFill>
                  <a:schemeClr val="bg1">
                    <a:lumMod val="95000"/>
                  </a:schemeClr>
                </a:solidFill>
                <a:latin typeface="+mn-ea"/>
                <a:cs typeface="Source Sans Pro" panose="020B0503030403020204" charset="0"/>
                <a:sym typeface="+mn-ea"/>
              </a:rPr>
              <a:t>,</a:t>
            </a:r>
            <a:r>
              <a:rPr lang="zh-CN" altLang="en-US" dirty="0">
                <a:solidFill>
                  <a:schemeClr val="bg1">
                    <a:lumMod val="95000"/>
                  </a:schemeClr>
                </a:solidFill>
                <a:latin typeface="+mn-ea"/>
                <a:cs typeface="Source Sans Pro" panose="020B0503030403020204" charset="0"/>
                <a:sym typeface="+mn-ea"/>
              </a:rPr>
              <a:t>将向更高的心理需求、自我满足需求跃进。</a:t>
            </a:r>
            <a:endParaRPr lang="en-US" altLang="zh-CN" dirty="0">
              <a:solidFill>
                <a:schemeClr val="bg1">
                  <a:lumMod val="95000"/>
                </a:schemeClr>
              </a:solidFill>
              <a:latin typeface="+mn-ea"/>
              <a:cs typeface="Source Sans Pro" panose="020B0503030403020204" charset="0"/>
              <a:sym typeface="+mn-ea"/>
            </a:endParaRPr>
          </a:p>
        </p:txBody>
      </p:sp>
      <p:sp>
        <p:nvSpPr>
          <p:cNvPr id="5" name="矩形 4"/>
          <p:cNvSpPr/>
          <p:nvPr/>
        </p:nvSpPr>
        <p:spPr>
          <a:xfrm>
            <a:off x="1740219" y="1998206"/>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476375" y="1166654"/>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市场分析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8" name="文本框 7"/>
          <p:cNvSpPr txBox="1"/>
          <p:nvPr/>
        </p:nvSpPr>
        <p:spPr>
          <a:xfrm>
            <a:off x="1468755" y="1166654"/>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市场分析</a:t>
            </a:r>
            <a:endParaRPr lang="zh-CN" altLang="en-US" sz="7200" dirty="0">
              <a:solidFill>
                <a:schemeClr val="bg1"/>
              </a:solidFill>
              <a:latin typeface="+mj-ea"/>
              <a:ea typeface="+mj-ea"/>
              <a:cs typeface="Bahnschrift SemiBold SemiConden" charset="0"/>
            </a:endParaRPr>
          </a:p>
        </p:txBody>
      </p:sp>
      <p:sp>
        <p:nvSpPr>
          <p:cNvPr id="10" name="矩形 9"/>
          <p:cNvSpPr/>
          <p:nvPr/>
        </p:nvSpPr>
        <p:spPr>
          <a:xfrm>
            <a:off x="11626209" y="2926081"/>
            <a:ext cx="553720" cy="330962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exels-photo-2076478"/>
          <p:cNvPicPr>
            <a:picLocks noChangeAspect="1"/>
          </p:cNvPicPr>
          <p:nvPr/>
        </p:nvPicPr>
        <p:blipFill rotWithShape="1">
          <a:blip r:embed="rId1" cstate="screen"/>
          <a:srcRect/>
          <a:stretch>
            <a:fillRect/>
          </a:stretch>
        </p:blipFill>
        <p:spPr>
          <a:xfrm>
            <a:off x="5775960" y="0"/>
            <a:ext cx="4685225" cy="627888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06701"/>
            <a:ext cx="12273280" cy="40759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0" y="5690833"/>
            <a:ext cx="12273280" cy="11671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1425" y="274984"/>
            <a:ext cx="4652777" cy="6249642"/>
          </a:xfrm>
          <a:prstGeom prst="rect">
            <a:avLst/>
          </a:prstGeom>
          <a:solidFill>
            <a:srgbClr val="F3F5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46369" y="1315047"/>
            <a:ext cx="3448685" cy="7604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382525" y="483495"/>
            <a:ext cx="45459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市场分析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9" name="文本框 8"/>
          <p:cNvSpPr txBox="1"/>
          <p:nvPr/>
        </p:nvSpPr>
        <p:spPr>
          <a:xfrm>
            <a:off x="5374905" y="483495"/>
            <a:ext cx="4825365" cy="978535"/>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市场分析</a:t>
            </a:r>
            <a:endParaRPr lang="zh-CN" altLang="en-US" sz="7200" dirty="0">
              <a:solidFill>
                <a:schemeClr val="bg1"/>
              </a:solidFill>
              <a:latin typeface="+mj-ea"/>
              <a:ea typeface="+mj-ea"/>
              <a:cs typeface="Bahnschrift SemiBold SemiConden" charset="0"/>
            </a:endParaRPr>
          </a:p>
        </p:txBody>
      </p:sp>
      <p:pic>
        <p:nvPicPr>
          <p:cNvPr id="10" name="图片 9"/>
          <p:cNvPicPr>
            <a:picLocks noChangeAspect="1"/>
          </p:cNvPicPr>
          <p:nvPr/>
        </p:nvPicPr>
        <p:blipFill rotWithShape="1">
          <a:blip r:embed="rId1" cstate="screen"/>
          <a:srcRect/>
          <a:stretch>
            <a:fillRect/>
          </a:stretch>
        </p:blipFill>
        <p:spPr>
          <a:xfrm>
            <a:off x="352212" y="483495"/>
            <a:ext cx="4341032" cy="5861522"/>
          </a:xfrm>
          <a:prstGeom prst="rect">
            <a:avLst/>
          </a:prstGeom>
        </p:spPr>
      </p:pic>
      <p:sp>
        <p:nvSpPr>
          <p:cNvPr id="11" name="椭圆 10"/>
          <p:cNvSpPr/>
          <p:nvPr/>
        </p:nvSpPr>
        <p:spPr>
          <a:xfrm>
            <a:off x="5121182" y="2397282"/>
            <a:ext cx="695439" cy="695439"/>
          </a:xfrm>
          <a:prstGeom prst="ellipse">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4"/>
                </a:solidFill>
                <a:latin typeface="+mj-ea"/>
                <a:ea typeface="+mj-ea"/>
              </a:rPr>
              <a:t>1</a:t>
            </a:r>
            <a:endParaRPr lang="zh-CN" altLang="en-US" sz="2400" dirty="0">
              <a:solidFill>
                <a:schemeClr val="accent4"/>
              </a:solidFill>
              <a:latin typeface="+mj-ea"/>
              <a:ea typeface="+mj-ea"/>
            </a:endParaRPr>
          </a:p>
        </p:txBody>
      </p:sp>
      <p:sp>
        <p:nvSpPr>
          <p:cNvPr id="13" name="文本框 12"/>
          <p:cNvSpPr txBox="1"/>
          <p:nvPr/>
        </p:nvSpPr>
        <p:spPr>
          <a:xfrm>
            <a:off x="5871732" y="2111138"/>
            <a:ext cx="4113407" cy="523220"/>
          </a:xfrm>
          <a:prstGeom prst="rect">
            <a:avLst/>
          </a:prstGeom>
          <a:noFill/>
        </p:spPr>
        <p:txBody>
          <a:bodyPr wrap="square" rtlCol="0">
            <a:spAutoFit/>
          </a:bodyPr>
          <a:lstStyle/>
          <a:p>
            <a:r>
              <a:rPr lang="zh-CN" altLang="en-US" sz="2800" dirty="0">
                <a:solidFill>
                  <a:schemeClr val="tx1">
                    <a:lumMod val="75000"/>
                    <a:lumOff val="25000"/>
                  </a:schemeClr>
                </a:solidFill>
                <a:latin typeface="宋体" panose="02010600030101010101" pitchFamily="2" charset="-122"/>
                <a:ea typeface="宋体" panose="02010600030101010101" pitchFamily="2" charset="-122"/>
              </a:rPr>
              <a:t>服装市场需求多样化</a:t>
            </a:r>
            <a:endParaRPr lang="zh-CN" altLang="en-US" sz="2800" dirty="0">
              <a:solidFill>
                <a:srgbClr val="8B1F2C"/>
              </a:solidFill>
              <a:latin typeface="宋体" panose="02010600030101010101" pitchFamily="2" charset="-122"/>
              <a:ea typeface="宋体" panose="02010600030101010101" pitchFamily="2" charset="-122"/>
            </a:endParaRPr>
          </a:p>
        </p:txBody>
      </p:sp>
      <p:sp>
        <p:nvSpPr>
          <p:cNvPr id="14" name="文本框 13"/>
          <p:cNvSpPr txBox="1"/>
          <p:nvPr/>
        </p:nvSpPr>
        <p:spPr>
          <a:xfrm>
            <a:off x="5871732" y="2665911"/>
            <a:ext cx="5697772" cy="858377"/>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mn-ea"/>
              </a:rPr>
              <a:t>人们对面料的性能和质量更加挑剔，品牌、款式、色彩受到重视，对功能的要求更高。</a:t>
            </a:r>
            <a:endParaRPr lang="zh-CN" altLang="en-US" dirty="0">
              <a:solidFill>
                <a:schemeClr val="tx1">
                  <a:lumMod val="75000"/>
                  <a:lumOff val="25000"/>
                </a:schemeClr>
              </a:solidFill>
              <a:latin typeface="+mn-ea"/>
            </a:endParaRPr>
          </a:p>
        </p:txBody>
      </p:sp>
      <p:sp>
        <p:nvSpPr>
          <p:cNvPr id="15" name="椭圆 14"/>
          <p:cNvSpPr/>
          <p:nvPr/>
        </p:nvSpPr>
        <p:spPr>
          <a:xfrm>
            <a:off x="5121182" y="4364581"/>
            <a:ext cx="695439" cy="695439"/>
          </a:xfrm>
          <a:prstGeom prst="ellipse">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4"/>
                </a:solidFill>
                <a:latin typeface="+mj-ea"/>
                <a:ea typeface="+mj-ea"/>
              </a:rPr>
              <a:t>2</a:t>
            </a:r>
            <a:endParaRPr lang="zh-CN" altLang="en-US" sz="2400" dirty="0">
              <a:solidFill>
                <a:schemeClr val="accent4"/>
              </a:solidFill>
              <a:latin typeface="+mj-ea"/>
              <a:ea typeface="+mj-ea"/>
            </a:endParaRPr>
          </a:p>
        </p:txBody>
      </p:sp>
      <p:sp>
        <p:nvSpPr>
          <p:cNvPr id="17" name="文本框 16"/>
          <p:cNvSpPr txBox="1"/>
          <p:nvPr/>
        </p:nvSpPr>
        <p:spPr>
          <a:xfrm>
            <a:off x="5871732" y="4078437"/>
            <a:ext cx="5697772" cy="523220"/>
          </a:xfrm>
          <a:prstGeom prst="rect">
            <a:avLst/>
          </a:prstGeom>
          <a:noFill/>
        </p:spPr>
        <p:txBody>
          <a:bodyPr wrap="square" rtlCol="0">
            <a:spAutoFit/>
          </a:bodyPr>
          <a:lstStyle/>
          <a:p>
            <a:r>
              <a:rPr lang="zh-CN" altLang="en-US" sz="2800" dirty="0">
                <a:solidFill>
                  <a:schemeClr val="tx1">
                    <a:lumMod val="75000"/>
                    <a:lumOff val="25000"/>
                  </a:schemeClr>
                </a:solidFill>
                <a:latin typeface="宋体" panose="02010600030101010101" pitchFamily="2" charset="-122"/>
                <a:ea typeface="宋体" panose="02010600030101010101" pitchFamily="2" charset="-122"/>
              </a:rPr>
              <a:t>服装市场机遇与挑战并存</a:t>
            </a:r>
            <a:endParaRPr lang="zh-CN" altLang="en-US" sz="2800" dirty="0">
              <a:solidFill>
                <a:srgbClr val="8B1F2C"/>
              </a:solidFill>
              <a:latin typeface="宋体" panose="02010600030101010101" pitchFamily="2" charset="-122"/>
              <a:ea typeface="宋体" panose="02010600030101010101" pitchFamily="2" charset="-122"/>
            </a:endParaRPr>
          </a:p>
        </p:txBody>
      </p:sp>
      <p:sp>
        <p:nvSpPr>
          <p:cNvPr id="18" name="文本框 17"/>
          <p:cNvSpPr txBox="1"/>
          <p:nvPr/>
        </p:nvSpPr>
        <p:spPr>
          <a:xfrm>
            <a:off x="5871732" y="4633210"/>
            <a:ext cx="5968056" cy="858377"/>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mn-ea"/>
              </a:rPr>
              <a:t>走出去战略</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将奏响我国服装市场的序曲，如何深度挖掘客户的价值也是服装市场的一大挑战。</a:t>
            </a:r>
            <a:endParaRPr lang="zh-CN" altLang="en-US" dirty="0">
              <a:solidFill>
                <a:schemeClr val="tx1">
                  <a:lumMod val="75000"/>
                  <a:lumOff val="25000"/>
                </a:schemeClr>
              </a:solidFill>
              <a:latin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8685" y="5838189"/>
            <a:ext cx="5347336" cy="46863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4"/>
              </a:solidFill>
              <a:effectLst/>
              <a:uLnTx/>
              <a:uFillTx/>
              <a:latin typeface="等线" panose="02010600030101010101" charset="-122"/>
              <a:ea typeface="等线" panose="02010600030101010101" charset="-122"/>
              <a:cs typeface="+mn-cs"/>
            </a:endParaRPr>
          </a:p>
        </p:txBody>
      </p:sp>
      <p:sp>
        <p:nvSpPr>
          <p:cNvPr id="3" name="矩形 2"/>
          <p:cNvSpPr/>
          <p:nvPr/>
        </p:nvSpPr>
        <p:spPr>
          <a:xfrm>
            <a:off x="908685" y="2131247"/>
            <a:ext cx="5416232" cy="3329758"/>
          </a:xfrm>
          <a:prstGeom prst="rect">
            <a:avLst/>
          </a:prstGeom>
          <a:effectLst/>
        </p:spPr>
        <p:txBody>
          <a:bodyPr vert="horz" wrap="square">
            <a:spAutoFit/>
          </a:bodyPr>
          <a:lstStyle/>
          <a:p>
            <a:pPr lvl="0" defTabSz="914400">
              <a:lnSpc>
                <a:spcPct val="150000"/>
              </a:lnSpc>
              <a:defRPr/>
            </a:pP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女装市场一直是服装市场的大头</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其一直引领着时尚和潮流</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是时尚、个性的代表。时尚和潮流</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是时尚、个性的代表。女性购买服装的频率和金额是所有服装消费群体中最多的</a:t>
            </a:r>
            <a:r>
              <a:rPr kumimoji="0" lang="en-US" altLang="zh-CN"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a:t>
            </a:r>
            <a:r>
              <a:rPr kumimoji="0" lang="zh-CN" altLang="en-US"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rPr>
              <a:t>有得女装者得天下一说。</a:t>
            </a:r>
            <a:endParaRPr kumimoji="0" sz="2400" b="0" i="0" u="none" strike="noStrike" kern="1200" cap="none" spc="0" normalizeH="0" baseline="0" noProof="0" dirty="0">
              <a:ln>
                <a:noFill/>
              </a:ln>
              <a:solidFill>
                <a:schemeClr val="bg1">
                  <a:lumMod val="95000"/>
                </a:schemeClr>
              </a:solidFill>
              <a:effectLst/>
              <a:uLnTx/>
              <a:uFillTx/>
              <a:latin typeface="+mn-ea"/>
              <a:cs typeface="Bahnschrift SemiLight" panose="020B0502040204020203" charset="0"/>
              <a:sym typeface="+mn-ea"/>
            </a:endParaRPr>
          </a:p>
        </p:txBody>
      </p:sp>
      <p:sp>
        <p:nvSpPr>
          <p:cNvPr id="5" name="AutoShape 16"/>
          <p:cNvSpPr/>
          <p:nvPr/>
        </p:nvSpPr>
        <p:spPr bwMode="auto">
          <a:xfrm>
            <a:off x="4261480" y="6098101"/>
            <a:ext cx="22821" cy="231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 name="AutoShape 17"/>
          <p:cNvSpPr/>
          <p:nvPr/>
        </p:nvSpPr>
        <p:spPr bwMode="auto">
          <a:xfrm>
            <a:off x="4169884" y="6000749"/>
            <a:ext cx="182880" cy="17780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8" name="AutoShape 18"/>
          <p:cNvSpPr/>
          <p:nvPr/>
        </p:nvSpPr>
        <p:spPr bwMode="auto">
          <a:xfrm>
            <a:off x="3191824" y="6000749"/>
            <a:ext cx="18288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 name="AutoShape 19"/>
          <p:cNvSpPr/>
          <p:nvPr/>
        </p:nvSpPr>
        <p:spPr bwMode="auto">
          <a:xfrm>
            <a:off x="3231475" y="6069704"/>
            <a:ext cx="23467" cy="17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 name="AutoShape 20"/>
          <p:cNvSpPr/>
          <p:nvPr/>
        </p:nvSpPr>
        <p:spPr bwMode="auto">
          <a:xfrm>
            <a:off x="3231475" y="6098908"/>
            <a:ext cx="23467" cy="170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1" name="AutoShape 21"/>
          <p:cNvSpPr/>
          <p:nvPr/>
        </p:nvSpPr>
        <p:spPr bwMode="auto">
          <a:xfrm>
            <a:off x="3231475" y="6127301"/>
            <a:ext cx="23467" cy="170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 name="AutoShape 22"/>
          <p:cNvSpPr/>
          <p:nvPr/>
        </p:nvSpPr>
        <p:spPr bwMode="auto">
          <a:xfrm>
            <a:off x="3271935" y="6127301"/>
            <a:ext cx="22658" cy="170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 name="AutoShape 23"/>
          <p:cNvSpPr/>
          <p:nvPr/>
        </p:nvSpPr>
        <p:spPr bwMode="auto">
          <a:xfrm>
            <a:off x="3271935" y="6098908"/>
            <a:ext cx="22658" cy="170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4" name="AutoShape 24"/>
          <p:cNvSpPr/>
          <p:nvPr/>
        </p:nvSpPr>
        <p:spPr bwMode="auto">
          <a:xfrm>
            <a:off x="3271935" y="6069704"/>
            <a:ext cx="22658" cy="17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5" name="AutoShape 25"/>
          <p:cNvSpPr/>
          <p:nvPr/>
        </p:nvSpPr>
        <p:spPr bwMode="auto">
          <a:xfrm>
            <a:off x="3312396" y="6127301"/>
            <a:ext cx="22658" cy="170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6" name="AutoShape 26"/>
          <p:cNvSpPr/>
          <p:nvPr/>
        </p:nvSpPr>
        <p:spPr bwMode="auto">
          <a:xfrm>
            <a:off x="3312396" y="6098908"/>
            <a:ext cx="22658" cy="170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7" name="AutoShape 27"/>
          <p:cNvSpPr/>
          <p:nvPr/>
        </p:nvSpPr>
        <p:spPr bwMode="auto">
          <a:xfrm>
            <a:off x="3312396" y="6069704"/>
            <a:ext cx="22658" cy="17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 name="AutoShape 100"/>
          <p:cNvSpPr/>
          <p:nvPr/>
        </p:nvSpPr>
        <p:spPr bwMode="auto">
          <a:xfrm>
            <a:off x="2236625" y="6000749"/>
            <a:ext cx="160020" cy="1835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pic>
        <p:nvPicPr>
          <p:cNvPr id="19" name="图片 18" descr="pexels-photo-2784879"/>
          <p:cNvPicPr>
            <a:picLocks noChangeAspect="1"/>
          </p:cNvPicPr>
          <p:nvPr/>
        </p:nvPicPr>
        <p:blipFill>
          <a:blip r:embed="rId1" cstate="screen"/>
          <a:stretch>
            <a:fillRect/>
          </a:stretch>
        </p:blipFill>
        <p:spPr>
          <a:xfrm>
            <a:off x="7116444" y="709930"/>
            <a:ext cx="4478656" cy="5598320"/>
          </a:xfrm>
          <a:prstGeom prst="rect">
            <a:avLst/>
          </a:prstGeom>
        </p:spPr>
      </p:pic>
      <p:sp>
        <p:nvSpPr>
          <p:cNvPr id="21" name="矩形 20"/>
          <p:cNvSpPr/>
          <p:nvPr/>
        </p:nvSpPr>
        <p:spPr>
          <a:xfrm>
            <a:off x="958057" y="1780292"/>
            <a:ext cx="5248592" cy="85096"/>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784821" y="920750"/>
            <a:ext cx="6005833" cy="929211"/>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女装市场分析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23" name="文本框 22"/>
          <p:cNvSpPr txBox="1"/>
          <p:nvPr/>
        </p:nvSpPr>
        <p:spPr>
          <a:xfrm>
            <a:off x="784821" y="931532"/>
            <a:ext cx="5834677" cy="929211"/>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女装市场分析</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9765799" y="2698036"/>
            <a:ext cx="2426201" cy="15887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1" name="矩形 30"/>
          <p:cNvSpPr/>
          <p:nvPr/>
        </p:nvSpPr>
        <p:spPr>
          <a:xfrm>
            <a:off x="478750" y="2383604"/>
            <a:ext cx="5248591" cy="3883755"/>
          </a:xfrm>
          <a:prstGeom prst="rect">
            <a:avLst/>
          </a:prstGeom>
          <a:effectLst/>
        </p:spPr>
        <p:txBody>
          <a:bodyPr vert="horz" wrap="square">
            <a:spAutoFit/>
          </a:bodyPr>
          <a:lstStyle/>
          <a:p>
            <a:pPr marR="0" indent="0" defTabSz="914400" fontAlgn="auto">
              <a:lnSpc>
                <a:spcPct val="150000"/>
              </a:lnSpc>
              <a:spcBef>
                <a:spcPts val="0"/>
              </a:spcBef>
              <a:spcAft>
                <a:spcPts val="0"/>
              </a:spcAft>
              <a:buClrTx/>
              <a:buSzTx/>
              <a:buFontTx/>
              <a:buNone/>
              <a:defRPr/>
            </a:pPr>
            <a:r>
              <a:rPr lang="zh-CN" altLang="en-US" sz="2400" dirty="0">
                <a:solidFill>
                  <a:schemeClr val="bg1">
                    <a:lumMod val="95000"/>
                  </a:schemeClr>
                </a:solidFill>
                <a:latin typeface="+mn-ea"/>
                <a:sym typeface="+mn-ea"/>
              </a:rPr>
              <a:t>中国男性人口数量为</a:t>
            </a:r>
            <a:r>
              <a:rPr lang="en-US" altLang="zh-CN" sz="2400" dirty="0">
                <a:solidFill>
                  <a:schemeClr val="bg1">
                    <a:lumMod val="95000"/>
                  </a:schemeClr>
                </a:solidFill>
                <a:latin typeface="+mn-ea"/>
                <a:sym typeface="+mn-ea"/>
              </a:rPr>
              <a:t>65355</a:t>
            </a:r>
            <a:r>
              <a:rPr lang="zh-CN" altLang="en-US" sz="2400" dirty="0">
                <a:solidFill>
                  <a:schemeClr val="bg1">
                    <a:lumMod val="95000"/>
                  </a:schemeClr>
                </a:solidFill>
                <a:latin typeface="+mn-ea"/>
                <a:sym typeface="+mn-ea"/>
              </a:rPr>
              <a:t>万人</a:t>
            </a:r>
            <a:r>
              <a:rPr lang="en-US" altLang="zh-CN" sz="2400" dirty="0">
                <a:solidFill>
                  <a:schemeClr val="bg1">
                    <a:lumMod val="95000"/>
                  </a:schemeClr>
                </a:solidFill>
                <a:latin typeface="+mn-ea"/>
                <a:sym typeface="+mn-ea"/>
              </a:rPr>
              <a:t>,</a:t>
            </a:r>
            <a:r>
              <a:rPr lang="zh-CN" altLang="en-US" sz="2400" dirty="0">
                <a:solidFill>
                  <a:schemeClr val="bg1">
                    <a:lumMod val="95000"/>
                  </a:schemeClr>
                </a:solidFill>
                <a:latin typeface="+mn-ea"/>
                <a:sym typeface="+mn-ea"/>
              </a:rPr>
              <a:t>占总人口的</a:t>
            </a:r>
            <a:r>
              <a:rPr lang="en-US" altLang="zh-CN" sz="2400" dirty="0">
                <a:solidFill>
                  <a:schemeClr val="bg1">
                    <a:lumMod val="95000"/>
                  </a:schemeClr>
                </a:solidFill>
                <a:latin typeface="+mn-ea"/>
                <a:sym typeface="+mn-ea"/>
              </a:rPr>
              <a:t>51.63%</a:t>
            </a:r>
            <a:r>
              <a:rPr lang="zh-CN" altLang="en-US" sz="2400" dirty="0">
                <a:solidFill>
                  <a:schemeClr val="bg1">
                    <a:lumMod val="95000"/>
                  </a:schemeClr>
                </a:solidFill>
                <a:latin typeface="+mn-ea"/>
                <a:sym typeface="+mn-ea"/>
              </a:rPr>
              <a:t>比女性的比例略高</a:t>
            </a:r>
            <a:r>
              <a:rPr lang="en-US" altLang="zh-CN" sz="2400" dirty="0">
                <a:solidFill>
                  <a:schemeClr val="bg1">
                    <a:lumMod val="95000"/>
                  </a:schemeClr>
                </a:solidFill>
                <a:latin typeface="+mn-ea"/>
                <a:sym typeface="+mn-ea"/>
              </a:rPr>
              <a:t>,</a:t>
            </a:r>
            <a:r>
              <a:rPr lang="zh-CN" altLang="en-US" sz="2400" dirty="0">
                <a:solidFill>
                  <a:schemeClr val="bg1">
                    <a:lumMod val="95000"/>
                  </a:schemeClr>
                </a:solidFill>
                <a:latin typeface="+mn-ea"/>
                <a:sym typeface="+mn-ea"/>
              </a:rPr>
              <a:t> 中国的男装消费者构成了一个容量不容忽视的市场。我国男装业的发展已具有相当的基础</a:t>
            </a:r>
            <a:r>
              <a:rPr lang="en-US" altLang="zh-CN" sz="2400" dirty="0">
                <a:solidFill>
                  <a:schemeClr val="bg1">
                    <a:lumMod val="95000"/>
                  </a:schemeClr>
                </a:solidFill>
                <a:latin typeface="+mn-ea"/>
                <a:sym typeface="+mn-ea"/>
              </a:rPr>
              <a:t>:</a:t>
            </a:r>
            <a:r>
              <a:rPr lang="zh-CN" altLang="en-US" sz="2400" dirty="0">
                <a:solidFill>
                  <a:schemeClr val="bg1">
                    <a:lumMod val="95000"/>
                  </a:schemeClr>
                </a:solidFill>
                <a:latin typeface="+mn-ea"/>
                <a:sym typeface="+mn-ea"/>
              </a:rPr>
              <a:t>男装企业拥有现代化生产设备</a:t>
            </a:r>
            <a:r>
              <a:rPr lang="en-US" altLang="zh-CN" sz="2400" dirty="0">
                <a:solidFill>
                  <a:schemeClr val="bg1">
                    <a:lumMod val="95000"/>
                  </a:schemeClr>
                </a:solidFill>
                <a:latin typeface="+mn-ea"/>
                <a:sym typeface="+mn-ea"/>
              </a:rPr>
              <a:t>,</a:t>
            </a:r>
            <a:r>
              <a:rPr lang="zh-CN" altLang="en-US" sz="2400" dirty="0">
                <a:solidFill>
                  <a:schemeClr val="bg1">
                    <a:lumMod val="95000"/>
                  </a:schemeClr>
                </a:solidFill>
                <a:latin typeface="+mn-ea"/>
                <a:sym typeface="+mn-ea"/>
              </a:rPr>
              <a:t>产品市场定位相对明确</a:t>
            </a:r>
            <a:r>
              <a:rPr lang="en-US" altLang="zh-CN" sz="2400" dirty="0">
                <a:solidFill>
                  <a:schemeClr val="bg1">
                    <a:lumMod val="95000"/>
                  </a:schemeClr>
                </a:solidFill>
                <a:latin typeface="+mn-ea"/>
                <a:sym typeface="+mn-ea"/>
              </a:rPr>
              <a:t>,</a:t>
            </a:r>
            <a:r>
              <a:rPr lang="zh-CN" altLang="en-US" sz="2400" dirty="0">
                <a:solidFill>
                  <a:schemeClr val="bg1">
                    <a:lumMod val="95000"/>
                  </a:schemeClr>
                </a:solidFill>
                <a:latin typeface="+mn-ea"/>
                <a:sym typeface="+mn-ea"/>
              </a:rPr>
              <a:t>质量比较稳定。</a:t>
            </a:r>
            <a:endParaRPr sz="2400" dirty="0">
              <a:solidFill>
                <a:schemeClr val="bg1">
                  <a:lumMod val="95000"/>
                </a:schemeClr>
              </a:solidFill>
              <a:latin typeface="+mn-ea"/>
              <a:sym typeface="+mn-ea"/>
            </a:endParaRPr>
          </a:p>
        </p:txBody>
      </p:sp>
      <p:grpSp>
        <p:nvGrpSpPr>
          <p:cNvPr id="33" name="Group 15"/>
          <p:cNvGrpSpPr/>
          <p:nvPr/>
        </p:nvGrpSpPr>
        <p:grpSpPr>
          <a:xfrm>
            <a:off x="5191334" y="5857613"/>
            <a:ext cx="272843" cy="265264"/>
            <a:chOff x="8216107" y="4449763"/>
            <a:chExt cx="464344" cy="450850"/>
          </a:xfrm>
          <a:solidFill>
            <a:schemeClr val="accent5"/>
          </a:solidFill>
        </p:grpSpPr>
        <p:sp>
          <p:nvSpPr>
            <p:cNvPr id="46"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7"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34" name="组合 33"/>
          <p:cNvGrpSpPr/>
          <p:nvPr/>
        </p:nvGrpSpPr>
        <p:grpSpPr>
          <a:xfrm>
            <a:off x="4368541" y="5857613"/>
            <a:ext cx="272843" cy="274738"/>
            <a:chOff x="5394325" y="3578225"/>
            <a:chExt cx="358775" cy="360363"/>
          </a:xfrm>
          <a:solidFill>
            <a:schemeClr val="accent5"/>
          </a:solidFill>
        </p:grpSpPr>
        <p:sp>
          <p:nvSpPr>
            <p:cNvPr id="36"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7"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8"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9"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0"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1"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2"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3"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4"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5"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35" name="AutoShape 100"/>
          <p:cNvSpPr/>
          <p:nvPr/>
        </p:nvSpPr>
        <p:spPr bwMode="auto">
          <a:xfrm>
            <a:off x="3579853" y="5857613"/>
            <a:ext cx="238738" cy="273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5"/>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AF8428"/>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49" name="组合 48"/>
          <p:cNvGrpSpPr/>
          <p:nvPr/>
        </p:nvGrpSpPr>
        <p:grpSpPr>
          <a:xfrm>
            <a:off x="9858734" y="3604549"/>
            <a:ext cx="2299970" cy="1781175"/>
            <a:chOff x="1611" y="6767"/>
            <a:chExt cx="3622" cy="2805"/>
          </a:xfrm>
        </p:grpSpPr>
        <p:sp>
          <p:nvSpPr>
            <p:cNvPr id="51" name="文本框 50"/>
            <p:cNvSpPr txBox="1"/>
            <p:nvPr/>
          </p:nvSpPr>
          <p:spPr>
            <a:xfrm>
              <a:off x="1611" y="6767"/>
              <a:ext cx="3507" cy="824"/>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1">
                      <a:lumMod val="95000"/>
                    </a:schemeClr>
                  </a:solidFill>
                  <a:effectLst/>
                  <a:uLnTx/>
                  <a:uFillTx/>
                  <a:latin typeface="+mj-ea"/>
                  <a:ea typeface="+mj-ea"/>
                  <a:cs typeface="Segoe Script" panose="030B0504020000000003" charset="0"/>
                </a:rPr>
                <a:t>65355</a:t>
              </a:r>
              <a:r>
                <a:rPr kumimoji="0" lang="zh-CN" altLang="en-US" sz="2800" b="1" i="0" u="none" strike="noStrike" kern="1200" cap="none" spc="0" normalizeH="0" baseline="0" noProof="0" dirty="0">
                  <a:ln>
                    <a:noFill/>
                  </a:ln>
                  <a:solidFill>
                    <a:schemeClr val="bg1">
                      <a:lumMod val="95000"/>
                    </a:schemeClr>
                  </a:solidFill>
                  <a:effectLst/>
                  <a:uLnTx/>
                  <a:uFillTx/>
                  <a:latin typeface="+mj-ea"/>
                  <a:ea typeface="+mj-ea"/>
                  <a:cs typeface="Segoe Script" panose="030B0504020000000003" charset="0"/>
                </a:rPr>
                <a:t>万人</a:t>
              </a:r>
              <a:endParaRPr kumimoji="0" lang="en-US" altLang="zh-CN" sz="2800" b="1" i="0" u="none" strike="noStrike" kern="1200" cap="none" spc="0" normalizeH="0" baseline="0" noProof="0" dirty="0">
                <a:ln>
                  <a:noFill/>
                </a:ln>
                <a:solidFill>
                  <a:schemeClr val="bg1">
                    <a:lumMod val="95000"/>
                  </a:schemeClr>
                </a:solidFill>
                <a:effectLst/>
                <a:uLnTx/>
                <a:uFillTx/>
                <a:latin typeface="+mj-ea"/>
                <a:ea typeface="+mj-ea"/>
                <a:cs typeface="Segoe Script" panose="030B0504020000000003" charset="0"/>
              </a:endParaRPr>
            </a:p>
          </p:txBody>
        </p:sp>
        <p:sp>
          <p:nvSpPr>
            <p:cNvPr id="52" name="矩形 51"/>
            <p:cNvSpPr/>
            <p:nvPr/>
          </p:nvSpPr>
          <p:spPr>
            <a:xfrm>
              <a:off x="1611" y="8021"/>
              <a:ext cx="3622" cy="1551"/>
            </a:xfrm>
            <a:prstGeom prst="rect">
              <a:avLst/>
            </a:prstGeom>
            <a:effectLst/>
          </p:spPr>
          <p:txBody>
            <a:bodyPr vert="horz" wrap="square">
              <a:spAutoFit/>
            </a:bodyPr>
            <a:lstStyle/>
            <a:p>
              <a:pPr defTabSz="914400">
                <a:lnSpc>
                  <a:spcPct val="150000"/>
                </a:lnSpc>
                <a:defRPr/>
              </a:pPr>
              <a:r>
                <a:rPr lang="zh-CN" altLang="en-US" sz="2000" b="1" dirty="0">
                  <a:solidFill>
                    <a:schemeClr val="bg1">
                      <a:lumMod val="95000"/>
                    </a:schemeClr>
                  </a:solidFill>
                  <a:latin typeface="+mj-ea"/>
                  <a:ea typeface="+mj-ea"/>
                  <a:sym typeface="+mn-ea"/>
                </a:rPr>
                <a:t>占总人口</a:t>
              </a:r>
              <a:endParaRPr lang="en-US" altLang="zh-CN" sz="2000" b="1" dirty="0">
                <a:solidFill>
                  <a:schemeClr val="bg1">
                    <a:lumMod val="95000"/>
                  </a:schemeClr>
                </a:solidFill>
                <a:latin typeface="+mj-ea"/>
                <a:ea typeface="+mj-ea"/>
                <a:sym typeface="+mn-ea"/>
              </a:endParaRPr>
            </a:p>
            <a:p>
              <a:pPr>
                <a:defRPr/>
              </a:pPr>
              <a:r>
                <a:rPr lang="en-US" altLang="zh-CN" sz="2800" b="1" dirty="0">
                  <a:solidFill>
                    <a:schemeClr val="bg1">
                      <a:lumMod val="95000"/>
                    </a:schemeClr>
                  </a:solidFill>
                  <a:latin typeface="+mj-ea"/>
                  <a:ea typeface="+mj-ea"/>
                  <a:sym typeface="+mn-ea"/>
                </a:rPr>
                <a:t>51.63%</a:t>
              </a:r>
              <a:endParaRPr sz="2800" b="1" dirty="0">
                <a:solidFill>
                  <a:schemeClr val="bg1">
                    <a:lumMod val="95000"/>
                  </a:schemeClr>
                </a:solidFill>
                <a:latin typeface="+mj-ea"/>
                <a:ea typeface="+mj-ea"/>
                <a:sym typeface="+mn-ea"/>
              </a:endParaRPr>
            </a:p>
          </p:txBody>
        </p:sp>
      </p:grpSp>
      <p:sp>
        <p:nvSpPr>
          <p:cNvPr id="50" name="文本框 49"/>
          <p:cNvSpPr txBox="1"/>
          <p:nvPr/>
        </p:nvSpPr>
        <p:spPr>
          <a:xfrm>
            <a:off x="9858734" y="2972089"/>
            <a:ext cx="2677795" cy="400050"/>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lumMod val="95000"/>
                  </a:schemeClr>
                </a:solidFill>
                <a:effectLst/>
                <a:uLnTx/>
                <a:uFillTx/>
                <a:latin typeface="+mj-ea"/>
                <a:ea typeface="+mj-ea"/>
                <a:cs typeface="Segoe Script" panose="030B0504020000000003" charset="0"/>
              </a:rPr>
              <a:t>中国男性人口数</a:t>
            </a:r>
            <a:endParaRPr kumimoji="0" lang="en-US" altLang="zh-CN" sz="2000" b="1" i="0" u="none" strike="noStrike" kern="1200" cap="none" spc="0" normalizeH="0" baseline="0" noProof="0" dirty="0">
              <a:ln>
                <a:noFill/>
              </a:ln>
              <a:solidFill>
                <a:schemeClr val="bg1">
                  <a:lumMod val="95000"/>
                </a:schemeClr>
              </a:solidFill>
              <a:effectLst/>
              <a:uLnTx/>
              <a:uFillTx/>
              <a:latin typeface="+mj-ea"/>
              <a:ea typeface="+mj-ea"/>
              <a:cs typeface="Segoe Script" panose="030B0504020000000003" charset="0"/>
            </a:endParaRPr>
          </a:p>
        </p:txBody>
      </p:sp>
      <p:sp>
        <p:nvSpPr>
          <p:cNvPr id="53" name="矩形 52"/>
          <p:cNvSpPr/>
          <p:nvPr/>
        </p:nvSpPr>
        <p:spPr>
          <a:xfrm>
            <a:off x="6088165" y="943145"/>
            <a:ext cx="3657097" cy="5365580"/>
          </a:xfrm>
          <a:prstGeom prst="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矩形 54"/>
          <p:cNvSpPr/>
          <p:nvPr/>
        </p:nvSpPr>
        <p:spPr>
          <a:xfrm>
            <a:off x="557572" y="2183648"/>
            <a:ext cx="5248592" cy="85096"/>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p:cNvSpPr txBox="1"/>
          <p:nvPr/>
        </p:nvSpPr>
        <p:spPr>
          <a:xfrm>
            <a:off x="334964" y="1247471"/>
            <a:ext cx="6005833"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男装市场分析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57" name="文本框 56"/>
          <p:cNvSpPr txBox="1"/>
          <p:nvPr/>
        </p:nvSpPr>
        <p:spPr>
          <a:xfrm>
            <a:off x="334845" y="1247467"/>
            <a:ext cx="5694045" cy="978729"/>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男装市场分析</a:t>
            </a:r>
            <a:endParaRPr lang="zh-CN" altLang="en-US" sz="7200" dirty="0">
              <a:solidFill>
                <a:schemeClr val="bg1"/>
              </a:solidFill>
              <a:latin typeface="+mj-ea"/>
              <a:ea typeface="+mj-ea"/>
              <a:cs typeface="Bahnschrift SemiBold SemiConden"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46" descr="å¿åå¥³æå½±å¸ç¨ç¸æºåå¨åæçéè·¯ä¸"/>
          <p:cNvPicPr>
            <a:picLocks noChangeAspect="1" noChangeArrowheads="1"/>
          </p:cNvPicPr>
          <p:nvPr/>
        </p:nvPicPr>
        <p:blipFill>
          <a:blip r:embed="rId1"/>
          <a:srcRect/>
          <a:stretch>
            <a:fillRect/>
          </a:stretch>
        </p:blipFill>
        <p:spPr bwMode="auto">
          <a:xfrm>
            <a:off x="429200" y="669639"/>
            <a:ext cx="4832073" cy="5567481"/>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接连接符 39"/>
          <p:cNvCxnSpPr/>
          <p:nvPr/>
        </p:nvCxnSpPr>
        <p:spPr>
          <a:xfrm>
            <a:off x="11655884" y="0"/>
            <a:ext cx="0" cy="246380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835507" y="1831347"/>
            <a:ext cx="2554514" cy="11422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067494" y="2249806"/>
            <a:ext cx="2047534" cy="559769"/>
          </a:xfrm>
          <a:prstGeom prst="rect">
            <a:avLst/>
          </a:prstGeom>
          <a:noFill/>
        </p:spPr>
        <p:txBody>
          <a:bodyPr wrap="square">
            <a:spAutoFit/>
          </a:bodyPr>
          <a:lstStyle/>
          <a:p>
            <a:pPr marL="0" marR="0">
              <a:lnSpc>
                <a:spcPct val="150000"/>
              </a:lnSpc>
              <a:spcBef>
                <a:spcPts val="0"/>
              </a:spcBef>
              <a:spcAft>
                <a:spcPts val="0"/>
              </a:spcAft>
            </a:pPr>
            <a:r>
              <a:rPr lang="zh-CN" altLang="en-US" sz="2400" kern="100" dirty="0">
                <a:solidFill>
                  <a:schemeClr val="bg1">
                    <a:lumMod val="95000"/>
                  </a:schemeClr>
                </a:solidFill>
                <a:effectLst/>
                <a:latin typeface="+mn-ea"/>
                <a:cs typeface="Times New Roman" panose="02020603050405020304" pitchFamily="18" charset="0"/>
              </a:rPr>
              <a:t>决策竞争力</a:t>
            </a:r>
            <a:endParaRPr lang="en-US" altLang="zh-CN" sz="1400" kern="100" dirty="0">
              <a:solidFill>
                <a:schemeClr val="bg1">
                  <a:lumMod val="95000"/>
                </a:schemeClr>
              </a:solidFill>
              <a:effectLst/>
              <a:latin typeface="+mn-ea"/>
              <a:cs typeface="Times New Roman" panose="02020603050405020304" pitchFamily="18" charset="0"/>
            </a:endParaRPr>
          </a:p>
        </p:txBody>
      </p:sp>
      <p:sp>
        <p:nvSpPr>
          <p:cNvPr id="44" name="文本框 43"/>
          <p:cNvSpPr txBox="1"/>
          <p:nvPr/>
        </p:nvSpPr>
        <p:spPr>
          <a:xfrm>
            <a:off x="6086694" y="1831346"/>
            <a:ext cx="1626987" cy="523220"/>
          </a:xfrm>
          <a:prstGeom prst="rect">
            <a:avLst/>
          </a:prstGeom>
          <a:noFill/>
        </p:spPr>
        <p:txBody>
          <a:bodyPr wrap="square">
            <a:spAutoFit/>
          </a:bodyPr>
          <a:lstStyle/>
          <a:p>
            <a:pPr>
              <a:buClr>
                <a:srgbClr val="AFC1C0"/>
              </a:buClr>
            </a:pPr>
            <a:r>
              <a:rPr lang="en-US" altLang="zh-CN" sz="2800" dirty="0">
                <a:solidFill>
                  <a:schemeClr val="bg1"/>
                </a:solidFill>
                <a:latin typeface="+mj-ea"/>
                <a:ea typeface="+mj-ea"/>
                <a:cs typeface="阿里巴巴普惠体 B" panose="00020600040101010101" pitchFamily="18" charset="-122"/>
              </a:rPr>
              <a:t>01</a:t>
            </a:r>
            <a:endParaRPr lang="zh-CN" altLang="en-US" sz="2800" dirty="0">
              <a:solidFill>
                <a:schemeClr val="bg1"/>
              </a:solidFill>
              <a:latin typeface="+mj-ea"/>
              <a:ea typeface="+mj-ea"/>
              <a:cs typeface="阿里巴巴普惠体 B" panose="00020600040101010101" pitchFamily="18" charset="-122"/>
            </a:endParaRPr>
          </a:p>
        </p:txBody>
      </p:sp>
      <p:sp>
        <p:nvSpPr>
          <p:cNvPr id="45" name="矩形 44"/>
          <p:cNvSpPr/>
          <p:nvPr/>
        </p:nvSpPr>
        <p:spPr>
          <a:xfrm>
            <a:off x="5931368" y="1831347"/>
            <a:ext cx="155326" cy="50861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p:cNvSpPr/>
          <p:nvPr/>
        </p:nvSpPr>
        <p:spPr>
          <a:xfrm>
            <a:off x="8689913" y="1831347"/>
            <a:ext cx="2554514" cy="11422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8921900" y="2249806"/>
            <a:ext cx="2047534" cy="559769"/>
          </a:xfrm>
          <a:prstGeom prst="rect">
            <a:avLst/>
          </a:prstGeom>
          <a:noFill/>
        </p:spPr>
        <p:txBody>
          <a:bodyPr wrap="square">
            <a:spAutoFit/>
          </a:bodyPr>
          <a:lstStyle/>
          <a:p>
            <a:pPr marL="0" marR="0">
              <a:lnSpc>
                <a:spcPct val="150000"/>
              </a:lnSpc>
              <a:spcBef>
                <a:spcPts val="0"/>
              </a:spcBef>
              <a:spcAft>
                <a:spcPts val="0"/>
              </a:spcAft>
            </a:pPr>
            <a:r>
              <a:rPr lang="zh-CN" altLang="en-US" sz="2400" kern="100" dirty="0">
                <a:solidFill>
                  <a:schemeClr val="bg1">
                    <a:lumMod val="95000"/>
                  </a:schemeClr>
                </a:solidFill>
                <a:effectLst/>
                <a:latin typeface="+mn-ea"/>
                <a:cs typeface="Times New Roman" panose="02020603050405020304" pitchFamily="18" charset="0"/>
              </a:rPr>
              <a:t>组织竞争力</a:t>
            </a:r>
            <a:endParaRPr lang="en-US" altLang="zh-CN" sz="1400" kern="100" dirty="0">
              <a:solidFill>
                <a:schemeClr val="bg1">
                  <a:lumMod val="95000"/>
                </a:schemeClr>
              </a:solidFill>
              <a:effectLst/>
              <a:latin typeface="+mn-ea"/>
              <a:cs typeface="Times New Roman" panose="02020603050405020304" pitchFamily="18" charset="0"/>
            </a:endParaRPr>
          </a:p>
        </p:txBody>
      </p:sp>
      <p:sp>
        <p:nvSpPr>
          <p:cNvPr id="49" name="文本框 48"/>
          <p:cNvSpPr txBox="1"/>
          <p:nvPr/>
        </p:nvSpPr>
        <p:spPr>
          <a:xfrm>
            <a:off x="8941100" y="1831346"/>
            <a:ext cx="1626987" cy="523220"/>
          </a:xfrm>
          <a:prstGeom prst="rect">
            <a:avLst/>
          </a:prstGeom>
          <a:noFill/>
        </p:spPr>
        <p:txBody>
          <a:bodyPr wrap="square">
            <a:spAutoFit/>
          </a:bodyPr>
          <a:lstStyle/>
          <a:p>
            <a:pPr>
              <a:buClr>
                <a:srgbClr val="AFC1C0"/>
              </a:buClr>
            </a:pPr>
            <a:r>
              <a:rPr lang="en-US" altLang="zh-CN" sz="2800" dirty="0">
                <a:solidFill>
                  <a:schemeClr val="bg1"/>
                </a:solidFill>
                <a:latin typeface="+mj-ea"/>
                <a:ea typeface="+mj-ea"/>
                <a:cs typeface="阿里巴巴普惠体 B" panose="00020600040101010101" pitchFamily="18" charset="-122"/>
              </a:rPr>
              <a:t>02</a:t>
            </a:r>
            <a:endParaRPr lang="zh-CN" altLang="en-US" sz="2800" dirty="0">
              <a:solidFill>
                <a:schemeClr val="bg1"/>
              </a:solidFill>
              <a:latin typeface="+mj-ea"/>
              <a:ea typeface="+mj-ea"/>
              <a:cs typeface="阿里巴巴普惠体 B" panose="00020600040101010101" pitchFamily="18" charset="-122"/>
            </a:endParaRPr>
          </a:p>
        </p:txBody>
      </p:sp>
      <p:sp>
        <p:nvSpPr>
          <p:cNvPr id="50" name="矩形 49"/>
          <p:cNvSpPr/>
          <p:nvPr/>
        </p:nvSpPr>
        <p:spPr>
          <a:xfrm>
            <a:off x="8785774" y="1831347"/>
            <a:ext cx="155326" cy="50861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51"/>
          <p:cNvSpPr/>
          <p:nvPr/>
        </p:nvSpPr>
        <p:spPr>
          <a:xfrm>
            <a:off x="5835507" y="3392049"/>
            <a:ext cx="2554514" cy="11422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6067494" y="3810508"/>
            <a:ext cx="2047534" cy="559769"/>
          </a:xfrm>
          <a:prstGeom prst="rect">
            <a:avLst/>
          </a:prstGeom>
          <a:noFill/>
        </p:spPr>
        <p:txBody>
          <a:bodyPr wrap="square">
            <a:spAutoFit/>
          </a:bodyPr>
          <a:lstStyle/>
          <a:p>
            <a:pPr marL="0" marR="0">
              <a:lnSpc>
                <a:spcPct val="150000"/>
              </a:lnSpc>
              <a:spcBef>
                <a:spcPts val="0"/>
              </a:spcBef>
              <a:spcAft>
                <a:spcPts val="0"/>
              </a:spcAft>
            </a:pPr>
            <a:r>
              <a:rPr lang="zh-CN" altLang="en-US" sz="2400" kern="100" dirty="0">
                <a:solidFill>
                  <a:schemeClr val="bg1">
                    <a:lumMod val="95000"/>
                  </a:schemeClr>
                </a:solidFill>
                <a:effectLst/>
                <a:latin typeface="+mn-ea"/>
                <a:cs typeface="Times New Roman" panose="02020603050405020304" pitchFamily="18" charset="0"/>
              </a:rPr>
              <a:t>员工竞争力</a:t>
            </a:r>
            <a:endParaRPr lang="en-US" altLang="zh-CN" sz="1400" kern="100" dirty="0">
              <a:solidFill>
                <a:schemeClr val="bg1">
                  <a:lumMod val="95000"/>
                </a:schemeClr>
              </a:solidFill>
              <a:effectLst/>
              <a:latin typeface="+mn-ea"/>
              <a:cs typeface="Times New Roman" panose="02020603050405020304" pitchFamily="18" charset="0"/>
            </a:endParaRPr>
          </a:p>
        </p:txBody>
      </p:sp>
      <p:sp>
        <p:nvSpPr>
          <p:cNvPr id="54" name="文本框 53"/>
          <p:cNvSpPr txBox="1"/>
          <p:nvPr/>
        </p:nvSpPr>
        <p:spPr>
          <a:xfrm>
            <a:off x="6086694" y="3392048"/>
            <a:ext cx="1626987" cy="523220"/>
          </a:xfrm>
          <a:prstGeom prst="rect">
            <a:avLst/>
          </a:prstGeom>
          <a:noFill/>
        </p:spPr>
        <p:txBody>
          <a:bodyPr wrap="square">
            <a:spAutoFit/>
          </a:bodyPr>
          <a:lstStyle/>
          <a:p>
            <a:pPr>
              <a:buClr>
                <a:srgbClr val="AFC1C0"/>
              </a:buClr>
            </a:pPr>
            <a:r>
              <a:rPr lang="en-US" altLang="zh-CN" sz="2800" dirty="0">
                <a:solidFill>
                  <a:schemeClr val="bg1"/>
                </a:solidFill>
                <a:latin typeface="+mj-ea"/>
                <a:ea typeface="+mj-ea"/>
                <a:cs typeface="阿里巴巴普惠体 B" panose="00020600040101010101" pitchFamily="18" charset="-122"/>
              </a:rPr>
              <a:t>03</a:t>
            </a:r>
            <a:endParaRPr lang="zh-CN" altLang="en-US" sz="2800" dirty="0">
              <a:solidFill>
                <a:schemeClr val="bg1"/>
              </a:solidFill>
              <a:latin typeface="+mj-ea"/>
              <a:ea typeface="+mj-ea"/>
              <a:cs typeface="阿里巴巴普惠体 B" panose="00020600040101010101" pitchFamily="18" charset="-122"/>
            </a:endParaRPr>
          </a:p>
        </p:txBody>
      </p:sp>
      <p:sp>
        <p:nvSpPr>
          <p:cNvPr id="55" name="矩形 54"/>
          <p:cNvSpPr/>
          <p:nvPr/>
        </p:nvSpPr>
        <p:spPr>
          <a:xfrm>
            <a:off x="5931368" y="3392049"/>
            <a:ext cx="155326" cy="50861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8688722" y="3392049"/>
            <a:ext cx="2554514" cy="11422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8920709" y="3810508"/>
            <a:ext cx="2047534" cy="559769"/>
          </a:xfrm>
          <a:prstGeom prst="rect">
            <a:avLst/>
          </a:prstGeom>
          <a:noFill/>
        </p:spPr>
        <p:txBody>
          <a:bodyPr wrap="square">
            <a:spAutoFit/>
          </a:bodyPr>
          <a:lstStyle/>
          <a:p>
            <a:pPr marL="0" marR="0">
              <a:lnSpc>
                <a:spcPct val="150000"/>
              </a:lnSpc>
              <a:spcBef>
                <a:spcPts val="0"/>
              </a:spcBef>
              <a:spcAft>
                <a:spcPts val="0"/>
              </a:spcAft>
            </a:pPr>
            <a:r>
              <a:rPr lang="zh-CN" altLang="en-US" sz="2400" kern="100" dirty="0">
                <a:solidFill>
                  <a:schemeClr val="bg1">
                    <a:lumMod val="95000"/>
                  </a:schemeClr>
                </a:solidFill>
                <a:effectLst/>
                <a:latin typeface="+mn-ea"/>
                <a:cs typeface="Times New Roman" panose="02020603050405020304" pitchFamily="18" charset="0"/>
              </a:rPr>
              <a:t>流程竞争力</a:t>
            </a:r>
            <a:endParaRPr lang="en-US" altLang="zh-CN" sz="1400" kern="100" dirty="0">
              <a:solidFill>
                <a:schemeClr val="bg1">
                  <a:lumMod val="95000"/>
                </a:schemeClr>
              </a:solidFill>
              <a:effectLst/>
              <a:latin typeface="+mn-ea"/>
              <a:cs typeface="Times New Roman" panose="02020603050405020304" pitchFamily="18" charset="0"/>
            </a:endParaRPr>
          </a:p>
        </p:txBody>
      </p:sp>
      <p:sp>
        <p:nvSpPr>
          <p:cNvPr id="59" name="文本框 58"/>
          <p:cNvSpPr txBox="1"/>
          <p:nvPr/>
        </p:nvSpPr>
        <p:spPr>
          <a:xfrm>
            <a:off x="8939909" y="3392048"/>
            <a:ext cx="1626987" cy="523220"/>
          </a:xfrm>
          <a:prstGeom prst="rect">
            <a:avLst/>
          </a:prstGeom>
          <a:noFill/>
        </p:spPr>
        <p:txBody>
          <a:bodyPr wrap="square">
            <a:spAutoFit/>
          </a:bodyPr>
          <a:lstStyle/>
          <a:p>
            <a:pPr>
              <a:buClr>
                <a:srgbClr val="AFC1C0"/>
              </a:buClr>
            </a:pPr>
            <a:r>
              <a:rPr lang="en-US" altLang="zh-CN" sz="2800" dirty="0">
                <a:solidFill>
                  <a:schemeClr val="bg1"/>
                </a:solidFill>
                <a:latin typeface="+mj-ea"/>
                <a:ea typeface="+mj-ea"/>
                <a:cs typeface="阿里巴巴普惠体 B" panose="00020600040101010101" pitchFamily="18" charset="-122"/>
              </a:rPr>
              <a:t>04</a:t>
            </a:r>
            <a:endParaRPr lang="zh-CN" altLang="en-US" sz="2800" dirty="0">
              <a:solidFill>
                <a:schemeClr val="bg1"/>
              </a:solidFill>
              <a:latin typeface="+mj-ea"/>
              <a:ea typeface="+mj-ea"/>
              <a:cs typeface="阿里巴巴普惠体 B" panose="00020600040101010101" pitchFamily="18" charset="-122"/>
            </a:endParaRPr>
          </a:p>
        </p:txBody>
      </p:sp>
      <p:sp>
        <p:nvSpPr>
          <p:cNvPr id="60" name="矩形 59"/>
          <p:cNvSpPr/>
          <p:nvPr/>
        </p:nvSpPr>
        <p:spPr>
          <a:xfrm>
            <a:off x="8784583" y="3392049"/>
            <a:ext cx="155326" cy="50861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p:cNvSpPr/>
          <p:nvPr/>
        </p:nvSpPr>
        <p:spPr>
          <a:xfrm>
            <a:off x="5814004" y="4980877"/>
            <a:ext cx="2554514" cy="11422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6134208" y="5434247"/>
            <a:ext cx="2047534" cy="559769"/>
          </a:xfrm>
          <a:prstGeom prst="rect">
            <a:avLst/>
          </a:prstGeom>
          <a:noFill/>
        </p:spPr>
        <p:txBody>
          <a:bodyPr wrap="square">
            <a:spAutoFit/>
          </a:bodyPr>
          <a:lstStyle/>
          <a:p>
            <a:pPr marL="0" marR="0">
              <a:lnSpc>
                <a:spcPct val="150000"/>
              </a:lnSpc>
              <a:spcBef>
                <a:spcPts val="0"/>
              </a:spcBef>
              <a:spcAft>
                <a:spcPts val="0"/>
              </a:spcAft>
            </a:pPr>
            <a:r>
              <a:rPr lang="zh-CN" altLang="en-US" sz="2400" kern="100" dirty="0">
                <a:solidFill>
                  <a:schemeClr val="bg1">
                    <a:lumMod val="95000"/>
                  </a:schemeClr>
                </a:solidFill>
                <a:effectLst/>
                <a:latin typeface="+mn-ea"/>
                <a:cs typeface="Times New Roman" panose="02020603050405020304" pitchFamily="18" charset="0"/>
              </a:rPr>
              <a:t>文化竞争力</a:t>
            </a:r>
            <a:endParaRPr lang="en-US" altLang="zh-CN" sz="1400" kern="100" dirty="0">
              <a:solidFill>
                <a:schemeClr val="bg1">
                  <a:lumMod val="95000"/>
                </a:schemeClr>
              </a:solidFill>
              <a:effectLst/>
              <a:latin typeface="+mn-ea"/>
              <a:cs typeface="Times New Roman" panose="02020603050405020304" pitchFamily="18" charset="0"/>
            </a:endParaRPr>
          </a:p>
        </p:txBody>
      </p:sp>
      <p:sp>
        <p:nvSpPr>
          <p:cNvPr id="64" name="文本框 63"/>
          <p:cNvSpPr txBox="1"/>
          <p:nvPr/>
        </p:nvSpPr>
        <p:spPr>
          <a:xfrm>
            <a:off x="6153408" y="5015787"/>
            <a:ext cx="1626987" cy="523220"/>
          </a:xfrm>
          <a:prstGeom prst="rect">
            <a:avLst/>
          </a:prstGeom>
          <a:noFill/>
        </p:spPr>
        <p:txBody>
          <a:bodyPr wrap="square">
            <a:spAutoFit/>
          </a:bodyPr>
          <a:lstStyle/>
          <a:p>
            <a:pPr>
              <a:buClr>
                <a:srgbClr val="AFC1C0"/>
              </a:buClr>
            </a:pPr>
            <a:r>
              <a:rPr lang="en-US" altLang="zh-CN" sz="2800" dirty="0">
                <a:solidFill>
                  <a:schemeClr val="bg1"/>
                </a:solidFill>
                <a:latin typeface="+mj-ea"/>
                <a:ea typeface="+mj-ea"/>
                <a:cs typeface="阿里巴巴普惠体 B" panose="00020600040101010101" pitchFamily="18" charset="-122"/>
              </a:rPr>
              <a:t>05</a:t>
            </a:r>
            <a:endParaRPr lang="zh-CN" altLang="en-US" sz="2800" dirty="0">
              <a:solidFill>
                <a:schemeClr val="bg1"/>
              </a:solidFill>
              <a:latin typeface="+mj-ea"/>
              <a:ea typeface="+mj-ea"/>
              <a:cs typeface="阿里巴巴普惠体 B" panose="00020600040101010101" pitchFamily="18" charset="-122"/>
            </a:endParaRPr>
          </a:p>
        </p:txBody>
      </p:sp>
      <p:sp>
        <p:nvSpPr>
          <p:cNvPr id="65" name="矩形 64"/>
          <p:cNvSpPr/>
          <p:nvPr/>
        </p:nvSpPr>
        <p:spPr>
          <a:xfrm>
            <a:off x="5910819" y="4979988"/>
            <a:ext cx="155326" cy="50861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矩形 66"/>
          <p:cNvSpPr/>
          <p:nvPr/>
        </p:nvSpPr>
        <p:spPr>
          <a:xfrm>
            <a:off x="8688722" y="4980878"/>
            <a:ext cx="2554514" cy="11422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8920709" y="5399337"/>
            <a:ext cx="2047534" cy="559769"/>
          </a:xfrm>
          <a:prstGeom prst="rect">
            <a:avLst/>
          </a:prstGeom>
          <a:noFill/>
        </p:spPr>
        <p:txBody>
          <a:bodyPr wrap="square">
            <a:spAutoFit/>
          </a:bodyPr>
          <a:lstStyle/>
          <a:p>
            <a:pPr marL="0" marR="0">
              <a:lnSpc>
                <a:spcPct val="150000"/>
              </a:lnSpc>
              <a:spcBef>
                <a:spcPts val="0"/>
              </a:spcBef>
              <a:spcAft>
                <a:spcPts val="0"/>
              </a:spcAft>
            </a:pPr>
            <a:r>
              <a:rPr lang="zh-CN" altLang="en-US" sz="2400" kern="100" dirty="0">
                <a:solidFill>
                  <a:schemeClr val="bg1">
                    <a:lumMod val="95000"/>
                  </a:schemeClr>
                </a:solidFill>
                <a:effectLst/>
                <a:latin typeface="+mn-ea"/>
                <a:cs typeface="Times New Roman" panose="02020603050405020304" pitchFamily="18" charset="0"/>
              </a:rPr>
              <a:t>品牌竞争力</a:t>
            </a:r>
            <a:endParaRPr lang="en-US" altLang="zh-CN" sz="1400" kern="100" dirty="0">
              <a:solidFill>
                <a:schemeClr val="bg1">
                  <a:lumMod val="95000"/>
                </a:schemeClr>
              </a:solidFill>
              <a:effectLst/>
              <a:latin typeface="+mn-ea"/>
              <a:cs typeface="Times New Roman" panose="02020603050405020304" pitchFamily="18" charset="0"/>
            </a:endParaRPr>
          </a:p>
        </p:txBody>
      </p:sp>
      <p:sp>
        <p:nvSpPr>
          <p:cNvPr id="69" name="文本框 68"/>
          <p:cNvSpPr txBox="1"/>
          <p:nvPr/>
        </p:nvSpPr>
        <p:spPr>
          <a:xfrm>
            <a:off x="8939909" y="4980877"/>
            <a:ext cx="1626987" cy="523220"/>
          </a:xfrm>
          <a:prstGeom prst="rect">
            <a:avLst/>
          </a:prstGeom>
          <a:noFill/>
        </p:spPr>
        <p:txBody>
          <a:bodyPr wrap="square">
            <a:spAutoFit/>
          </a:bodyPr>
          <a:lstStyle/>
          <a:p>
            <a:pPr>
              <a:buClr>
                <a:srgbClr val="AFC1C0"/>
              </a:buClr>
            </a:pPr>
            <a:r>
              <a:rPr lang="en-US" altLang="zh-CN" sz="2800" dirty="0">
                <a:solidFill>
                  <a:schemeClr val="bg1"/>
                </a:solidFill>
                <a:latin typeface="+mj-ea"/>
                <a:ea typeface="+mj-ea"/>
                <a:cs typeface="阿里巴巴普惠体 B" panose="00020600040101010101" pitchFamily="18" charset="-122"/>
              </a:rPr>
              <a:t>06</a:t>
            </a:r>
            <a:endParaRPr lang="zh-CN" altLang="en-US" sz="2800" dirty="0">
              <a:solidFill>
                <a:schemeClr val="bg1"/>
              </a:solidFill>
              <a:latin typeface="+mj-ea"/>
              <a:ea typeface="+mj-ea"/>
              <a:cs typeface="阿里巴巴普惠体 B" panose="00020600040101010101" pitchFamily="18" charset="-122"/>
            </a:endParaRPr>
          </a:p>
        </p:txBody>
      </p:sp>
      <p:sp>
        <p:nvSpPr>
          <p:cNvPr id="70" name="矩形 69"/>
          <p:cNvSpPr/>
          <p:nvPr/>
        </p:nvSpPr>
        <p:spPr>
          <a:xfrm>
            <a:off x="8784583" y="4980878"/>
            <a:ext cx="155326" cy="50861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1" name="组合 70"/>
          <p:cNvGrpSpPr/>
          <p:nvPr/>
        </p:nvGrpSpPr>
        <p:grpSpPr>
          <a:xfrm>
            <a:off x="5672730" y="622213"/>
            <a:ext cx="5510530" cy="985840"/>
            <a:chOff x="5865004" y="647118"/>
            <a:chExt cx="5510530" cy="985840"/>
          </a:xfrm>
        </p:grpSpPr>
        <p:sp>
          <p:nvSpPr>
            <p:cNvPr id="72" name="矩形 71"/>
            <p:cNvSpPr/>
            <p:nvPr/>
          </p:nvSpPr>
          <p:spPr>
            <a:xfrm>
              <a:off x="5997198" y="1518896"/>
              <a:ext cx="4367456" cy="114062"/>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5865004" y="647118"/>
              <a:ext cx="5510530" cy="978535"/>
              <a:chOff x="1261" y="1422"/>
              <a:chExt cx="8678" cy="1541"/>
            </a:xfrm>
          </p:grpSpPr>
          <p:sp>
            <p:nvSpPr>
              <p:cNvPr id="74" name="文本框 73"/>
              <p:cNvSpPr txBox="1"/>
              <p:nvPr/>
            </p:nvSpPr>
            <p:spPr>
              <a:xfrm>
                <a:off x="1273" y="1422"/>
                <a:ext cx="8233" cy="1541"/>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ln w="12700" cmpd="sng">
                      <a:solidFill>
                        <a:srgbClr val="E9B293"/>
                      </a:solidFill>
                      <a:prstDash val="solid"/>
                    </a:ln>
                    <a:noFill/>
                    <a:latin typeface="+mj-ea"/>
                    <a:ea typeface="+mj-ea"/>
                    <a:cs typeface="Bahnschrift SemiBold SemiConden" charset="0"/>
                  </a:rPr>
                  <a:t>竞争力分析</a:t>
                </a:r>
                <a:endParaRPr lang="zh-CN" altLang="en-US" sz="7200" dirty="0">
                  <a:ln w="12700" cmpd="sng">
                    <a:solidFill>
                      <a:srgbClr val="E9B293"/>
                    </a:solidFill>
                    <a:prstDash val="solid"/>
                  </a:ln>
                  <a:noFill/>
                  <a:latin typeface="+mj-ea"/>
                  <a:ea typeface="+mj-ea"/>
                  <a:cs typeface="Bahnschrift SemiBold SemiConden" charset="0"/>
                </a:endParaRPr>
              </a:p>
            </p:txBody>
          </p:sp>
          <p:sp>
            <p:nvSpPr>
              <p:cNvPr id="75" name="文本框 74"/>
              <p:cNvSpPr txBox="1"/>
              <p:nvPr/>
            </p:nvSpPr>
            <p:spPr>
              <a:xfrm>
                <a:off x="1261" y="1422"/>
                <a:ext cx="8678" cy="1541"/>
              </a:xfrm>
              <a:prstGeom prst="rect">
                <a:avLst/>
              </a:prstGeom>
              <a:noFill/>
            </p:spPr>
            <p:txBody>
              <a:bodyPr wrap="square" rtlCol="0" anchor="t">
                <a:spAutoFit/>
              </a:bodyPr>
              <a:lstStyle/>
              <a:p>
                <a:pPr algn="l">
                  <a:lnSpc>
                    <a:spcPct val="80000"/>
                  </a:lnSpc>
                  <a:spcBef>
                    <a:spcPts val="0"/>
                  </a:spcBef>
                  <a:spcAft>
                    <a:spcPts val="0"/>
                  </a:spcAft>
                </a:pPr>
                <a:r>
                  <a:rPr lang="zh-CN" altLang="en-US" sz="7200" dirty="0">
                    <a:solidFill>
                      <a:schemeClr val="bg1"/>
                    </a:solidFill>
                    <a:latin typeface="+mj-ea"/>
                    <a:ea typeface="+mj-ea"/>
                    <a:cs typeface="Bahnschrift SemiBold SemiConden" charset="0"/>
                  </a:rPr>
                  <a:t>竞争力分析</a:t>
                </a:r>
                <a:endParaRPr lang="zh-CN" altLang="en-US" sz="7200" dirty="0">
                  <a:solidFill>
                    <a:schemeClr val="bg1"/>
                  </a:solidFill>
                  <a:latin typeface="+mj-ea"/>
                  <a:ea typeface="+mj-ea"/>
                  <a:cs typeface="Bahnschrift SemiBold SemiConden" charset="0"/>
                </a:endParaRPr>
              </a:p>
            </p:txBody>
          </p:sp>
        </p:grpSp>
      </p:grpSp>
    </p:spTree>
  </p:cSld>
  <p:clrMapOvr>
    <a:masterClrMapping/>
  </p:clrMapOvr>
</p:sld>
</file>

<file path=ppt/tags/tag1.xml><?xml version="1.0" encoding="utf-8"?>
<p:tagLst xmlns:p="http://schemas.openxmlformats.org/presentationml/2006/main">
  <p:tag name="REFSHAPE" val="556606548"/>
  <p:tag name="KSO_WM_UNIT_PLACING_PICTURE_USER_VIEWPORT" val="{&quot;height&quot;:4428,&quot;width&quot;:7494}"/>
</p:tagLst>
</file>

<file path=ppt/theme/theme1.xml><?xml version="1.0" encoding="utf-8"?>
<a:theme xmlns:a="http://schemas.openxmlformats.org/drawingml/2006/main" name="Office 主题​​">
  <a:themeElements>
    <a:clrScheme name="时尚服装配色">
      <a:dk1>
        <a:sysClr val="windowText" lastClr="000000"/>
      </a:dk1>
      <a:lt1>
        <a:sysClr val="window" lastClr="FFFFFF"/>
      </a:lt1>
      <a:dk2>
        <a:srgbClr val="44546A"/>
      </a:dk2>
      <a:lt2>
        <a:srgbClr val="E7E6E6"/>
      </a:lt2>
      <a:accent1>
        <a:srgbClr val="0F3E42"/>
      </a:accent1>
      <a:accent2>
        <a:srgbClr val="2B4D3F"/>
      </a:accent2>
      <a:accent3>
        <a:srgbClr val="72887F"/>
      </a:accent3>
      <a:accent4>
        <a:srgbClr val="9A6E35"/>
      </a:accent4>
      <a:accent5>
        <a:srgbClr val="C6A36D"/>
      </a:accent5>
      <a:accent6>
        <a:srgbClr val="E4C896"/>
      </a:accent6>
      <a:hlink>
        <a:srgbClr val="0563C1"/>
      </a:hlink>
      <a:folHlink>
        <a:srgbClr val="954F72"/>
      </a:folHlink>
    </a:clrScheme>
    <a:fontScheme name="服装字体">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2327</Words>
  <Application>WPS 演示</Application>
  <PresentationFormat>宽屏</PresentationFormat>
  <Paragraphs>302</Paragraphs>
  <Slides>30</Slides>
  <Notes>0</Notes>
  <HiddenSlides>0</HiddenSlides>
  <MMClips>0</MMClips>
  <ScaleCrop>false</ScaleCrop>
  <HeadingPairs>
    <vt:vector size="6" baseType="variant">
      <vt:variant>
        <vt:lpstr>已用的字体</vt:lpstr>
      </vt:variant>
      <vt:variant>
        <vt:i4>33</vt:i4>
      </vt:variant>
      <vt:variant>
        <vt:lpstr>主题</vt:lpstr>
      </vt:variant>
      <vt:variant>
        <vt:i4>1</vt:i4>
      </vt:variant>
      <vt:variant>
        <vt:lpstr>幻灯片标题</vt:lpstr>
      </vt:variant>
      <vt:variant>
        <vt:i4>30</vt:i4>
      </vt:variant>
    </vt:vector>
  </HeadingPairs>
  <TitlesOfParts>
    <vt:vector size="64" baseType="lpstr">
      <vt:lpstr>Arial</vt:lpstr>
      <vt:lpstr>宋体</vt:lpstr>
      <vt:lpstr>Wingdings</vt:lpstr>
      <vt:lpstr>等线</vt:lpstr>
      <vt:lpstr>OPPOSans R</vt:lpstr>
      <vt:lpstr>思源宋体 CN SemiBold</vt:lpstr>
      <vt:lpstr>Bahnschrift SemiLight</vt:lpstr>
      <vt:lpstr>Bahnschrift SemiBold SemiConden</vt:lpstr>
      <vt:lpstr>Bahnschrift</vt:lpstr>
      <vt:lpstr>Arial</vt:lpstr>
      <vt:lpstr>Open Sans Light</vt:lpstr>
      <vt:lpstr>Menk Amglang Tig</vt:lpstr>
      <vt:lpstr>Open Sans</vt:lpstr>
      <vt:lpstr>Source Sans Pro</vt:lpstr>
      <vt:lpstr>Gill Sans</vt:lpstr>
      <vt:lpstr>Segoe Script</vt:lpstr>
      <vt:lpstr>Times New Roman</vt:lpstr>
      <vt:lpstr>阿里巴巴普惠体 B</vt:lpstr>
      <vt:lpstr>微软雅黑</vt:lpstr>
      <vt:lpstr>Arial Unicode MS</vt:lpstr>
      <vt:lpstr>汉仪中宋简</vt:lpstr>
      <vt:lpstr>Montserrat</vt:lpstr>
      <vt:lpstr>Montserrat Light</vt:lpstr>
      <vt:lpstr>DINPro-Light</vt:lpstr>
      <vt:lpstr>..黑体UI-韩语</vt:lpstr>
      <vt:lpstr>黑体</vt:lpstr>
      <vt:lpstr>思源黑体 Bold</vt:lpstr>
      <vt:lpstr>Segoe UI Light</vt:lpstr>
      <vt:lpstr>Segoe UI Light</vt:lpstr>
      <vt:lpstr>Radikal</vt:lpstr>
      <vt:lpstr>OPPOSans B</vt:lpstr>
      <vt:lpstr>OPPOSans M</vt:lpstr>
      <vt:lpstr>汉仪雅酷黑 45W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复古简约时尚服装行业分析报告ppt模板</dc:title>
  <dc:creator>范静雯</dc:creator>
  <cp:keywords>P界达人</cp:keywords>
  <dc:description>www.51pptmoban.com</dc:description>
  <cp:lastModifiedBy>铭</cp:lastModifiedBy>
  <cp:revision>9</cp:revision>
  <dcterms:created xsi:type="dcterms:W3CDTF">2021-11-28T14:14:00Z</dcterms:created>
  <dcterms:modified xsi:type="dcterms:W3CDTF">2022-03-03T02:42:05Z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8270935DC4A945588B69C25D8C7E643C</vt:lpwstr>
  </property>
  <property fmtid="{D5CDD505-2E9C-101B-9397-08002B2CF9AE}" pid="3" name="KSOProductBuildVer">
    <vt:lpwstr>2052-11.1.0.11194</vt:lpwstr>
  </property>
</Properties>
</file>