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media/image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6" r:id="rId3"/>
  </p:sldMasterIdLst>
  <p:notesMasterIdLst>
    <p:notesMasterId r:id="rId6"/>
  </p:notesMasterIdLst>
  <p:sldIdLst>
    <p:sldId id="2262" r:id="rId4"/>
    <p:sldId id="1799" r:id="rId5"/>
    <p:sldId id="1838" r:id="rId7"/>
    <p:sldId id="1717" r:id="rId8"/>
    <p:sldId id="1915" r:id="rId9"/>
    <p:sldId id="1943" r:id="rId10"/>
    <p:sldId id="1944" r:id="rId11"/>
    <p:sldId id="1973" r:id="rId12"/>
    <p:sldId id="2288" r:id="rId13"/>
    <p:sldId id="1972" r:id="rId14"/>
    <p:sldId id="2002" r:id="rId15"/>
    <p:sldId id="2003" r:id="rId16"/>
    <p:sldId id="2289" r:id="rId17"/>
    <p:sldId id="2030" r:id="rId18"/>
    <p:sldId id="2081" r:id="rId19"/>
    <p:sldId id="2107" r:id="rId20"/>
    <p:sldId id="2290" r:id="rId21"/>
    <p:sldId id="2108" r:id="rId22"/>
    <p:sldId id="2133" r:id="rId23"/>
    <p:sldId id="2159" r:id="rId24"/>
    <p:sldId id="2207" r:id="rId25"/>
    <p:sldId id="2183" r:id="rId26"/>
    <p:sldId id="2233" r:id="rId27"/>
    <p:sldId id="2291"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62CD"/>
    <a:srgbClr val="2038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75" d="100"/>
          <a:sy n="75" d="100"/>
        </p:scale>
        <p:origin x="-1914" y="-804"/>
      </p:cViewPr>
      <p:guideLst>
        <p:guide orient="horz" pos="2160"/>
        <p:guide pos="3840"/>
      </p:guideLst>
    </p:cSldViewPr>
  </p:slideViewPr>
  <p:notesTextViewPr>
    <p:cViewPr>
      <p:scale>
        <a:sx n="1" d="1"/>
        <a:sy n="1" d="1"/>
      </p:scale>
      <p:origin x="0" y="0"/>
    </p:cViewPr>
  </p:notesTextViewPr>
  <p:notesViewPr>
    <p:cSldViewPr snapToGrid="0">
      <p:cViewPr varScale="1">
        <p:scale>
          <a:sx n="84" d="100"/>
          <a:sy n="84" d="100"/>
        </p:scale>
        <p:origin x="1212" y="9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9CAF76-A672-48A3-BD04-838C01F1F5D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DB09C6-D5EA-4C59-A9BE-371CAF6E681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F3BC42B-5F4F-4AEA-80B8-C7117DE9C0E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F3BC42B-5F4F-4AEA-80B8-C7117DE9C0E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F3BC42B-5F4F-4AEA-80B8-C7117DE9C0E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DF3BC42B-5F4F-4AEA-80B8-C7117DE9C0E0}"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D3A9FEF-7B32-44F6-9041-9FCE7BF46D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7978A5-DFE9-4C6C-9156-923A2D81B4D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D3A9FEF-7B32-44F6-9041-9FCE7BF46D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7978A5-DFE9-4C6C-9156-923A2D81B4D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1D3A9FEF-7B32-44F6-9041-9FCE7BF46DF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37978A5-DFE9-4C6C-9156-923A2D81B4DA}" type="slidenum">
              <a:rPr lang="zh-CN" altLang="en-US" smtClean="0"/>
            </a:fld>
            <a:endParaRPr lang="zh-CN" altLang="en-US"/>
          </a:p>
        </p:txBody>
      </p:sp>
      <p:sp>
        <p:nvSpPr>
          <p:cNvPr id="8" name="TextBox 7"/>
          <p:cNvSpPr txBox="1"/>
          <p:nvPr userDrawn="1"/>
        </p:nvSpPr>
        <p:spPr>
          <a:xfrm>
            <a:off x="1007605" y="6729869"/>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D3A9FEF-7B32-44F6-9041-9FCE7BF46DF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37978A5-DFE9-4C6C-9156-923A2D81B4D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D3A9FEF-7B32-44F6-9041-9FCE7BF46DF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37978A5-DFE9-4C6C-9156-923A2D81B4D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D3A9FEF-7B32-44F6-9041-9FCE7BF46DF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37978A5-DFE9-4C6C-9156-923A2D81B4D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3A9FEF-7B32-44F6-9041-9FCE7BF46DF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7978A5-DFE9-4C6C-9156-923A2D81B4DA}" type="slidenum">
              <a:rPr lang="zh-CN" altLang="en-US" smtClean="0"/>
            </a:fld>
            <a:endParaRPr lang="zh-CN" altLang="en-US"/>
          </a:p>
        </p:txBody>
      </p:sp>
      <p:grpSp>
        <p:nvGrpSpPr>
          <p:cNvPr id="7" name="组合 6"/>
          <p:cNvGrpSpPr/>
          <p:nvPr userDrawn="1"/>
        </p:nvGrpSpPr>
        <p:grpSpPr>
          <a:xfrm>
            <a:off x="643226" y="419695"/>
            <a:ext cx="396000" cy="396000"/>
            <a:chOff x="395576" y="248444"/>
            <a:chExt cx="396000" cy="396000"/>
          </a:xfrm>
          <a:noFill/>
        </p:grpSpPr>
        <p:sp>
          <p:nvSpPr>
            <p:cNvPr id="8" name="矩形 7"/>
            <p:cNvSpPr/>
            <p:nvPr userDrawn="1"/>
          </p:nvSpPr>
          <p:spPr>
            <a:xfrm>
              <a:off x="395576" y="248444"/>
              <a:ext cx="326092" cy="336419"/>
            </a:xfrm>
            <a:prstGeom prst="rect">
              <a:avLst/>
            </a:prstGeom>
            <a:grpFill/>
            <a:ln w="19050" cap="flat"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华文楷体" panose="02010600040101010101" charset="-122"/>
              </a:endParaRPr>
            </a:p>
          </p:txBody>
        </p:sp>
        <p:sp>
          <p:nvSpPr>
            <p:cNvPr id="9" name="矩形 8"/>
            <p:cNvSpPr/>
            <p:nvPr userDrawn="1"/>
          </p:nvSpPr>
          <p:spPr>
            <a:xfrm>
              <a:off x="581935" y="432344"/>
              <a:ext cx="209641" cy="212100"/>
            </a:xfrm>
            <a:prstGeom prst="rect">
              <a:avLst/>
            </a:prstGeom>
            <a:solidFill>
              <a:schemeClr val="accent1"/>
            </a:solidFill>
            <a:ln w="25400" cap="flat"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华文楷体" panose="02010600040101010101" charset="-122"/>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35.jpeg"/><Relationship Id="rId8" Type="http://schemas.openxmlformats.org/officeDocument/2006/relationships/image" Target="../media/image34.png"/><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1" Type="http://schemas.openxmlformats.org/officeDocument/2006/relationships/notesSlide" Target="../notesSlides/notesSlide8.xml"/><Relationship Id="rId10" Type="http://schemas.openxmlformats.org/officeDocument/2006/relationships/slideLayout" Target="../slideLayouts/slideLayout6.xml"/><Relationship Id="rId1" Type="http://schemas.openxmlformats.org/officeDocument/2006/relationships/image" Target="../media/image2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0" Type="http://schemas.openxmlformats.org/officeDocument/2006/relationships/slideLayout" Target="../slideLayouts/slideLayout1.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1.xml"/><Relationship Id="rId1" Type="http://schemas.openxmlformats.org/officeDocument/2006/relationships/image" Target="../media/image37.jpe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xml"/><Relationship Id="rId2" Type="http://schemas.openxmlformats.org/officeDocument/2006/relationships/tags" Target="../tags/tag12.xml"/><Relationship Id="rId1" Type="http://schemas.openxmlformats.org/officeDocument/2006/relationships/image" Target="../media/image3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39.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image" Target="../media/image40.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6.png"/><Relationship Id="rId2" Type="http://schemas.openxmlformats.org/officeDocument/2006/relationships/image" Target="../media/image45.jpeg"/><Relationship Id="rId1" Type="http://schemas.openxmlformats.org/officeDocument/2006/relationships/image" Target="../media/image4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image" Target="../media/image9.png"/><Relationship Id="rId20" Type="http://schemas.openxmlformats.org/officeDocument/2006/relationships/notesSlide" Target="../notesSlides/notesSlide4.xml"/><Relationship Id="rId2" Type="http://schemas.openxmlformats.org/officeDocument/2006/relationships/image" Target="../media/image8.png"/><Relationship Id="rId19" Type="http://schemas.openxmlformats.org/officeDocument/2006/relationships/slideLayout" Target="../slideLayouts/slideLayout7.xml"/><Relationship Id="rId18" Type="http://schemas.openxmlformats.org/officeDocument/2006/relationships/image" Target="../media/image3.svg"/><Relationship Id="rId17" Type="http://schemas.openxmlformats.org/officeDocument/2006/relationships/image" Target="../media/image21.png"/><Relationship Id="rId16" Type="http://schemas.openxmlformats.org/officeDocument/2006/relationships/image" Target="../media/image2.svg"/><Relationship Id="rId15" Type="http://schemas.openxmlformats.org/officeDocument/2006/relationships/image" Target="../media/image20.png"/><Relationship Id="rId14" Type="http://schemas.openxmlformats.org/officeDocument/2006/relationships/image" Target="../media/image1.svg"/><Relationship Id="rId13" Type="http://schemas.openxmlformats.org/officeDocument/2006/relationships/image" Target="../media/image19.png"/><Relationship Id="rId12" Type="http://schemas.openxmlformats.org/officeDocument/2006/relationships/image" Target="../media/image18.png"/><Relationship Id="rId11" Type="http://schemas.openxmlformats.org/officeDocument/2006/relationships/image" Target="../media/image17.png"/><Relationship Id="rId10" Type="http://schemas.openxmlformats.org/officeDocument/2006/relationships/image" Target="../media/image16.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7.xm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xml"/><Relationship Id="rId1" Type="http://schemas.openxmlformats.org/officeDocument/2006/relationships/image" Target="../media/image26.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flipH="1">
            <a:off x="295425" y="12065"/>
            <a:ext cx="12021872" cy="6858635"/>
          </a:xfrm>
          <a:prstGeom prst="rect">
            <a:avLst/>
          </a:prstGeom>
          <a:solidFill>
            <a:srgbClr val="20386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5" name="图片 14"/>
          <p:cNvPicPr>
            <a:picLocks noChangeAspect="1"/>
          </p:cNvPicPr>
          <p:nvPr/>
        </p:nvPicPr>
        <p:blipFill>
          <a:blip r:embed="rId1" cstate="screen">
            <a:clrChange>
              <a:clrFrom>
                <a:srgbClr val="FFFFFF"/>
              </a:clrFrom>
              <a:clrTo>
                <a:srgbClr val="FFFFFF">
                  <a:alpha val="0"/>
                </a:srgbClr>
              </a:clrTo>
            </a:clrChange>
          </a:blip>
          <a:stretch>
            <a:fillRect/>
          </a:stretch>
        </p:blipFill>
        <p:spPr>
          <a:xfrm>
            <a:off x="0" y="-1"/>
            <a:ext cx="5325544" cy="6870699"/>
          </a:xfrm>
          <a:prstGeom prst="rect">
            <a:avLst/>
          </a:prstGeom>
        </p:spPr>
      </p:pic>
      <p:pic>
        <p:nvPicPr>
          <p:cNvPr id="108" name="image 108"/>
          <p:cNvPicPr>
            <a:picLocks noChangeAspect="1"/>
          </p:cNvPicPr>
          <p:nvPr/>
        </p:nvPicPr>
        <p:blipFill>
          <a:blip r:embed="rId2">
            <a:alphaModFix amt="70196"/>
            <a:lum contrast="12000"/>
          </a:blip>
          <a:srcRect/>
          <a:stretch>
            <a:fillRect/>
          </a:stretch>
        </p:blipFill>
        <p:spPr>
          <a:xfrm flipH="1">
            <a:off x="2960851" y="162131"/>
            <a:ext cx="2408613" cy="2442826"/>
          </a:xfrm>
          <a:prstGeom prst="rect">
            <a:avLst/>
          </a:prstGeom>
        </p:spPr>
      </p:pic>
      <p:pic>
        <p:nvPicPr>
          <p:cNvPr id="109" name="image 109"/>
          <p:cNvPicPr>
            <a:picLocks noChangeAspect="1"/>
          </p:cNvPicPr>
          <p:nvPr/>
        </p:nvPicPr>
        <p:blipFill>
          <a:blip r:embed="rId3">
            <a:lum bright="12000"/>
          </a:blip>
          <a:srcRect/>
          <a:stretch>
            <a:fillRect/>
          </a:stretch>
        </p:blipFill>
        <p:spPr>
          <a:xfrm flipH="1">
            <a:off x="4807123" y="5352008"/>
            <a:ext cx="1238915" cy="1256513"/>
          </a:xfrm>
          <a:prstGeom prst="rect">
            <a:avLst/>
          </a:prstGeom>
        </p:spPr>
      </p:pic>
      <p:pic>
        <p:nvPicPr>
          <p:cNvPr id="1010" name="image 1010"/>
          <p:cNvPicPr>
            <a:picLocks noChangeAspect="1"/>
          </p:cNvPicPr>
          <p:nvPr/>
        </p:nvPicPr>
        <p:blipFill>
          <a:blip r:embed="rId4"/>
          <a:srcRect/>
          <a:stretch>
            <a:fillRect/>
          </a:stretch>
        </p:blipFill>
        <p:spPr>
          <a:xfrm rot="16200000" flipH="1">
            <a:off x="11105229" y="3182697"/>
            <a:ext cx="2184563" cy="266487"/>
          </a:xfrm>
          <a:prstGeom prst="rect">
            <a:avLst/>
          </a:prstGeom>
        </p:spPr>
      </p:pic>
      <p:sp>
        <p:nvSpPr>
          <p:cNvPr id="56" name="文本框 55"/>
          <p:cNvSpPr txBox="1"/>
          <p:nvPr/>
        </p:nvSpPr>
        <p:spPr>
          <a:xfrm>
            <a:off x="3850005" y="1324937"/>
            <a:ext cx="7940675" cy="3631763"/>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strike="noStrike" kern="1200" cap="none" spc="0" normalizeH="0" baseline="0" noProof="0" dirty="0">
                <a:ln w="44450" cap="sq" cmpd="sng">
                  <a:noFill/>
                  <a:prstDash val="solid"/>
                  <a:round/>
                </a:ln>
                <a:solidFill>
                  <a:srgbClr val="265388">
                    <a:alpha val="27000"/>
                  </a:srgbClr>
                </a:solidFill>
                <a:effectLst/>
                <a:uLnTx/>
                <a:uFillTx/>
                <a:cs typeface="+mn-ea"/>
                <a:sym typeface="+mn-lt"/>
              </a:rPr>
              <a:t>WORK REPORT</a:t>
            </a:r>
            <a:endParaRPr kumimoji="0" lang="en-US" altLang="zh-CN" sz="11500" b="1" i="0" strike="noStrike" kern="1200" cap="none" spc="0" normalizeH="0" baseline="0" noProof="0" dirty="0">
              <a:ln w="44450" cap="sq" cmpd="sng">
                <a:noFill/>
                <a:prstDash val="solid"/>
                <a:round/>
              </a:ln>
              <a:solidFill>
                <a:srgbClr val="265388">
                  <a:alpha val="27000"/>
                </a:srgbClr>
              </a:solidFill>
              <a:effectLst/>
              <a:uLnTx/>
              <a:uFillTx/>
              <a:cs typeface="+mn-ea"/>
              <a:sym typeface="+mn-lt"/>
            </a:endParaRPr>
          </a:p>
        </p:txBody>
      </p:sp>
      <p:grpSp>
        <p:nvGrpSpPr>
          <p:cNvPr id="13" name="组合 12"/>
          <p:cNvGrpSpPr/>
          <p:nvPr/>
        </p:nvGrpSpPr>
        <p:grpSpPr>
          <a:xfrm>
            <a:off x="5378950" y="2117318"/>
            <a:ext cx="6684984" cy="2741698"/>
            <a:chOff x="972" y="3334"/>
            <a:chExt cx="8971" cy="4318"/>
          </a:xfrm>
        </p:grpSpPr>
        <p:sp>
          <p:nvSpPr>
            <p:cNvPr id="102" name="Object 102"/>
            <p:cNvSpPr txBox="1"/>
            <p:nvPr/>
          </p:nvSpPr>
          <p:spPr>
            <a:xfrm>
              <a:off x="3537" y="3334"/>
              <a:ext cx="5888" cy="1200"/>
            </a:xfrm>
            <a:prstGeom prst="rect">
              <a:avLst/>
            </a:prstGeom>
          </p:spPr>
          <p:txBody>
            <a:bodyPr vert="horz" rtlCol="0" anchor="t" anchorCtr="0">
              <a:noAutofit/>
            </a:bodyPr>
            <a:lstStyle/>
            <a:p>
              <a:pPr algn="r"/>
              <a:r>
                <a:rPr lang="zh-CN" sz="2400" b="0" i="0" spc="300" dirty="0">
                  <a:solidFill>
                    <a:srgbClr val="FFFFFF"/>
                  </a:solidFill>
                  <a:uFillTx/>
                  <a:cs typeface="+mn-ea"/>
                  <a:sym typeface="+mn-lt"/>
                </a:rPr>
                <a:t>O</a:t>
              </a:r>
              <a:r>
                <a:rPr lang="en-US" altLang="zh-CN" sz="2400" b="0" i="0" spc="300" dirty="0">
                  <a:solidFill>
                    <a:srgbClr val="FFFFFF"/>
                  </a:solidFill>
                  <a:uFillTx/>
                  <a:cs typeface="+mn-ea"/>
                  <a:sym typeface="+mn-lt"/>
                </a:rPr>
                <a:t>FFICE</a:t>
              </a:r>
              <a:r>
                <a:rPr lang="zh-CN" sz="2400" b="0" i="0" spc="300" dirty="0">
                  <a:solidFill>
                    <a:srgbClr val="FFFFFF"/>
                  </a:solidFill>
                  <a:uFillTx/>
                  <a:cs typeface="+mn-ea"/>
                  <a:sym typeface="+mn-lt"/>
                </a:rPr>
                <a:t> </a:t>
              </a:r>
              <a:r>
                <a:rPr lang="en-US" altLang="zh-CN" sz="2400" b="0" i="0" spc="300" dirty="0">
                  <a:solidFill>
                    <a:srgbClr val="FFFFFF"/>
                  </a:solidFill>
                  <a:uFillTx/>
                  <a:cs typeface="+mn-ea"/>
                  <a:sym typeface="+mn-lt"/>
                </a:rPr>
                <a:t>WORK</a:t>
              </a:r>
              <a:r>
                <a:rPr lang="zh-CN" sz="2400" b="0" i="0" spc="300" dirty="0">
                  <a:solidFill>
                    <a:srgbClr val="FFFFFF"/>
                  </a:solidFill>
                  <a:uFillTx/>
                  <a:cs typeface="+mn-ea"/>
                  <a:sym typeface="+mn-lt"/>
                </a:rPr>
                <a:t> </a:t>
              </a:r>
              <a:endParaRPr lang="zh-CN" sz="2400" b="0" i="0" spc="300" dirty="0">
                <a:solidFill>
                  <a:srgbClr val="FFFFFF"/>
                </a:solidFill>
                <a:uFillTx/>
                <a:cs typeface="+mn-ea"/>
                <a:sym typeface="+mn-lt"/>
              </a:endParaRPr>
            </a:p>
            <a:p>
              <a:pPr algn="r"/>
              <a:r>
                <a:rPr lang="zh-CN" sz="2400" b="0" i="0" spc="300" dirty="0">
                  <a:solidFill>
                    <a:srgbClr val="FFFFFF"/>
                  </a:solidFill>
                  <a:uFillTx/>
                  <a:cs typeface="+mn-ea"/>
                  <a:sym typeface="+mn-lt"/>
                </a:rPr>
                <a:t>YEAR-END SUMMARY</a:t>
              </a:r>
              <a:endParaRPr lang="zh-CN" altLang="en-US" sz="2400" b="0" i="0" spc="300" dirty="0">
                <a:solidFill>
                  <a:srgbClr val="FFFFFF"/>
                </a:solidFill>
                <a:uFillTx/>
                <a:cs typeface="+mn-ea"/>
                <a:sym typeface="+mn-lt"/>
              </a:endParaRPr>
            </a:p>
          </p:txBody>
        </p:sp>
        <p:sp>
          <p:nvSpPr>
            <p:cNvPr id="103" name="Object 103"/>
            <p:cNvSpPr txBox="1"/>
            <p:nvPr/>
          </p:nvSpPr>
          <p:spPr>
            <a:xfrm>
              <a:off x="972" y="4662"/>
              <a:ext cx="8971" cy="2110"/>
            </a:xfrm>
            <a:prstGeom prst="rect">
              <a:avLst/>
            </a:prstGeom>
          </p:spPr>
          <p:txBody>
            <a:bodyPr vert="horz" rtlCol="0" anchor="t" anchorCtr="0">
              <a:noAutofit/>
            </a:bodyPr>
            <a:lstStyle/>
            <a:p>
              <a:pPr algn="r">
                <a:lnSpc>
                  <a:spcPct val="114000"/>
                </a:lnSpc>
              </a:pPr>
              <a:r>
                <a:rPr lang="zh-CN" sz="6600" b="1" i="0" spc="300" dirty="0">
                  <a:solidFill>
                    <a:srgbClr val="FFFFFF"/>
                  </a:solidFill>
                  <a:uFillTx/>
                  <a:cs typeface="+mn-ea"/>
                  <a:sym typeface="+mn-lt"/>
                </a:rPr>
                <a:t>办公室工作总结</a:t>
              </a:r>
              <a:endParaRPr lang="zh-CN" sz="6600" b="1" i="0" spc="300" dirty="0">
                <a:solidFill>
                  <a:srgbClr val="FFFFFF"/>
                </a:solidFill>
                <a:uFillTx/>
                <a:cs typeface="+mn-ea"/>
                <a:sym typeface="+mn-lt"/>
              </a:endParaRPr>
            </a:p>
          </p:txBody>
        </p:sp>
        <p:sp>
          <p:nvSpPr>
            <p:cNvPr id="104" name="Object 104"/>
            <p:cNvSpPr txBox="1"/>
            <p:nvPr/>
          </p:nvSpPr>
          <p:spPr>
            <a:xfrm>
              <a:off x="5321" y="7132"/>
              <a:ext cx="4085" cy="520"/>
            </a:xfrm>
            <a:prstGeom prst="rect">
              <a:avLst/>
            </a:prstGeom>
          </p:spPr>
          <p:txBody>
            <a:bodyPr vert="horz" rtlCol="0" anchor="t" anchorCtr="0">
              <a:noAutofit/>
            </a:bodyPr>
            <a:lstStyle/>
            <a:p>
              <a:pPr algn="r">
                <a:lnSpc>
                  <a:spcPct val="114000"/>
                </a:lnSpc>
              </a:pPr>
              <a:r>
                <a:rPr lang="zh-CN" sz="2000" b="0" i="0" dirty="0">
                  <a:solidFill>
                    <a:srgbClr val="FFFFFF"/>
                  </a:solidFill>
                  <a:cs typeface="+mn-ea"/>
                  <a:sym typeface="+mn-lt"/>
                </a:rPr>
                <a:t>汇报人</a:t>
              </a:r>
              <a:r>
                <a:rPr lang="zh-CN" sz="2000" b="0" i="0" dirty="0" smtClean="0">
                  <a:solidFill>
                    <a:srgbClr val="FFFFFF"/>
                  </a:solidFill>
                  <a:cs typeface="+mn-ea"/>
                  <a:sym typeface="+mn-lt"/>
                </a:rPr>
                <a:t>：</a:t>
              </a:r>
              <a:r>
                <a:rPr lang="en-US" sz="2000" b="0" i="0" dirty="0" smtClean="0">
                  <a:solidFill>
                    <a:srgbClr val="FFFFFF"/>
                  </a:solidFill>
                  <a:cs typeface="+mn-ea"/>
                  <a:sym typeface="+mn-lt"/>
                </a:rPr>
                <a:t>XXX</a:t>
              </a:r>
              <a:endParaRPr lang="en-US" sz="2000" b="0" i="0" dirty="0">
                <a:solidFill>
                  <a:srgbClr val="FFFFFF"/>
                </a:solidFill>
                <a:cs typeface="+mn-ea"/>
                <a:sym typeface="+mn-lt"/>
              </a:endParaRPr>
            </a:p>
          </p:txBody>
        </p:sp>
      </p:grpSp>
      <p:sp>
        <p:nvSpPr>
          <p:cNvPr id="106" name="Object 106"/>
          <p:cNvSpPr txBox="1"/>
          <p:nvPr/>
        </p:nvSpPr>
        <p:spPr>
          <a:xfrm>
            <a:off x="6786529" y="5381625"/>
            <a:ext cx="4891405" cy="396240"/>
          </a:xfrm>
          <a:prstGeom prst="rect">
            <a:avLst/>
          </a:prstGeom>
        </p:spPr>
        <p:txBody>
          <a:bodyPr vert="horz" rtlCol="0" anchor="t" anchorCtr="0">
            <a:noAutofit/>
          </a:bodyPr>
          <a:lstStyle/>
          <a:p>
            <a:pPr algn="r">
              <a:lnSpc>
                <a:spcPct val="114000"/>
              </a:lnSpc>
            </a:pPr>
            <a:r>
              <a:rPr lang="zh-CN" sz="1600" b="0" i="0" dirty="0">
                <a:solidFill>
                  <a:srgbClr val="FFFFFF"/>
                </a:solidFill>
                <a:cs typeface="+mn-ea"/>
                <a:sym typeface="+mn-lt"/>
              </a:rPr>
              <a:t>Business style work summary ppt template</a:t>
            </a:r>
            <a:endParaRPr lang="zh-CN" sz="1600" b="0" i="0" dirty="0">
              <a:solidFill>
                <a:srgbClr val="FFFFFF"/>
              </a:solidFill>
              <a:cs typeface="+mn-ea"/>
              <a:sym typeface="+mn-lt"/>
            </a:endParaRPr>
          </a:p>
        </p:txBody>
      </p:sp>
      <p:grpSp>
        <p:nvGrpSpPr>
          <p:cNvPr id="2" name="组合 1"/>
          <p:cNvGrpSpPr/>
          <p:nvPr/>
        </p:nvGrpSpPr>
        <p:grpSpPr>
          <a:xfrm>
            <a:off x="8465458" y="570865"/>
            <a:ext cx="3061970" cy="488950"/>
            <a:chOff x="1240" y="899"/>
            <a:chExt cx="4822" cy="770"/>
          </a:xfrm>
        </p:grpSpPr>
        <p:grpSp>
          <p:nvGrpSpPr>
            <p:cNvPr id="93" name="组合 92"/>
            <p:cNvGrpSpPr/>
            <p:nvPr/>
          </p:nvGrpSpPr>
          <p:grpSpPr>
            <a:xfrm>
              <a:off x="1240" y="899"/>
              <a:ext cx="773" cy="771"/>
              <a:chOff x="1031466" y="2363840"/>
              <a:chExt cx="622207" cy="620221"/>
            </a:xfrm>
          </p:grpSpPr>
          <p:sp>
            <p:nvSpPr>
              <p:cNvPr id="94" name="Oval 9"/>
              <p:cNvSpPr>
                <a:spLocks noChangeArrowheads="1"/>
              </p:cNvSpPr>
              <p:nvPr/>
            </p:nvSpPr>
            <p:spPr bwMode="auto">
              <a:xfrm>
                <a:off x="1031466" y="2363840"/>
                <a:ext cx="622207" cy="620221"/>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95" name="Freeform 14"/>
              <p:cNvSpPr>
                <a:spLocks noEditPoints="1"/>
              </p:cNvSpPr>
              <p:nvPr/>
            </p:nvSpPr>
            <p:spPr bwMode="auto">
              <a:xfrm>
                <a:off x="1134171" y="2468543"/>
                <a:ext cx="416798" cy="410817"/>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nvGrpSpPr>
            <p:cNvPr id="96" name="组合 95"/>
            <p:cNvGrpSpPr/>
            <p:nvPr/>
          </p:nvGrpSpPr>
          <p:grpSpPr>
            <a:xfrm>
              <a:off x="2253" y="899"/>
              <a:ext cx="773" cy="771"/>
              <a:chOff x="2002561" y="2363840"/>
              <a:chExt cx="622207" cy="620221"/>
            </a:xfrm>
          </p:grpSpPr>
          <p:sp>
            <p:nvSpPr>
              <p:cNvPr id="97" name="Oval 10"/>
              <p:cNvSpPr>
                <a:spLocks noChangeArrowheads="1"/>
              </p:cNvSpPr>
              <p:nvPr/>
            </p:nvSpPr>
            <p:spPr bwMode="auto">
              <a:xfrm>
                <a:off x="2002561" y="2363840"/>
                <a:ext cx="622207" cy="620221"/>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98" name="Freeform 15"/>
              <p:cNvSpPr>
                <a:spLocks noEditPoints="1"/>
              </p:cNvSpPr>
              <p:nvPr/>
            </p:nvSpPr>
            <p:spPr bwMode="auto">
              <a:xfrm>
                <a:off x="2118229" y="2516406"/>
                <a:ext cx="390872" cy="315089"/>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nvGrpSpPr>
            <p:cNvPr id="99" name="组合 98"/>
            <p:cNvGrpSpPr/>
            <p:nvPr/>
          </p:nvGrpSpPr>
          <p:grpSpPr>
            <a:xfrm>
              <a:off x="3266" y="899"/>
              <a:ext cx="773" cy="771"/>
              <a:chOff x="2988320" y="2363840"/>
              <a:chExt cx="622207" cy="620221"/>
            </a:xfrm>
          </p:grpSpPr>
          <p:sp>
            <p:nvSpPr>
              <p:cNvPr id="100" name="Oval 11"/>
              <p:cNvSpPr>
                <a:spLocks noChangeArrowheads="1"/>
              </p:cNvSpPr>
              <p:nvPr/>
            </p:nvSpPr>
            <p:spPr bwMode="auto">
              <a:xfrm>
                <a:off x="2988320" y="2363840"/>
                <a:ext cx="622207" cy="620221"/>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5" name="Freeform 16"/>
              <p:cNvSpPr>
                <a:spLocks noEditPoints="1"/>
              </p:cNvSpPr>
              <p:nvPr/>
            </p:nvSpPr>
            <p:spPr bwMode="auto">
              <a:xfrm>
                <a:off x="3123930" y="2495466"/>
                <a:ext cx="350988" cy="356969"/>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nvGrpSpPr>
            <p:cNvPr id="6" name="组合 5"/>
            <p:cNvGrpSpPr/>
            <p:nvPr/>
          </p:nvGrpSpPr>
          <p:grpSpPr>
            <a:xfrm>
              <a:off x="4279" y="899"/>
              <a:ext cx="771" cy="771"/>
              <a:chOff x="3956659" y="2363840"/>
              <a:chExt cx="620211" cy="620221"/>
            </a:xfrm>
          </p:grpSpPr>
          <p:sp>
            <p:nvSpPr>
              <p:cNvPr id="7" name="Oval 12"/>
              <p:cNvSpPr>
                <a:spLocks noChangeArrowheads="1"/>
              </p:cNvSpPr>
              <p:nvPr/>
            </p:nvSpPr>
            <p:spPr bwMode="auto">
              <a:xfrm>
                <a:off x="3956659" y="2363840"/>
                <a:ext cx="620211" cy="620221"/>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8" name="Freeform 17"/>
              <p:cNvSpPr>
                <a:spLocks noEditPoints="1"/>
              </p:cNvSpPr>
              <p:nvPr/>
            </p:nvSpPr>
            <p:spPr bwMode="auto">
              <a:xfrm>
                <a:off x="4078308" y="2466549"/>
                <a:ext cx="376914" cy="414804"/>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nvGrpSpPr>
            <p:cNvPr id="9" name="组合 8"/>
            <p:cNvGrpSpPr/>
            <p:nvPr/>
          </p:nvGrpSpPr>
          <p:grpSpPr>
            <a:xfrm>
              <a:off x="5290" y="899"/>
              <a:ext cx="773" cy="771"/>
              <a:chOff x="4933014" y="2363840"/>
              <a:chExt cx="622207" cy="640155"/>
            </a:xfrm>
          </p:grpSpPr>
          <p:sp>
            <p:nvSpPr>
              <p:cNvPr id="10" name="Oval 13"/>
              <p:cNvSpPr>
                <a:spLocks noChangeArrowheads="1"/>
              </p:cNvSpPr>
              <p:nvPr/>
            </p:nvSpPr>
            <p:spPr bwMode="auto">
              <a:xfrm>
                <a:off x="4933014" y="2363840"/>
                <a:ext cx="622207" cy="640155"/>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11" name="Freeform 18"/>
              <p:cNvSpPr>
                <a:spLocks noEditPoints="1"/>
              </p:cNvSpPr>
              <p:nvPr/>
            </p:nvSpPr>
            <p:spPr bwMode="auto">
              <a:xfrm>
                <a:off x="5055661" y="2501443"/>
                <a:ext cx="376913" cy="364950"/>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diamond(in)">
                                      <p:cBhvr>
                                        <p:cTn id="13" dur="2000"/>
                                        <p:tgtEl>
                                          <p:spTgt spid="56"/>
                                        </p:tgtEl>
                                      </p:cBhvr>
                                    </p:animEffect>
                                  </p:childTnLst>
                                </p:cTn>
                              </p:par>
                            </p:childTnLst>
                          </p:cTn>
                        </p:par>
                        <p:par>
                          <p:cTn id="14" fill="hold">
                            <p:stCondLst>
                              <p:cond delay="3000"/>
                            </p:stCondLst>
                            <p:childTnLst>
                              <p:par>
                                <p:cTn id="15" presetID="55"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1000" fill="hold"/>
                                        <p:tgtEl>
                                          <p:spTgt spid="13"/>
                                        </p:tgtEl>
                                        <p:attrNameLst>
                                          <p:attrName>ppt_w</p:attrName>
                                        </p:attrNameLst>
                                      </p:cBhvr>
                                      <p:tavLst>
                                        <p:tav tm="0">
                                          <p:val>
                                            <p:strVal val="#ppt_w*0.70"/>
                                          </p:val>
                                        </p:tav>
                                        <p:tav tm="100000">
                                          <p:val>
                                            <p:strVal val="#ppt_w"/>
                                          </p:val>
                                        </p:tav>
                                      </p:tavLst>
                                    </p:anim>
                                    <p:anim calcmode="lin" valueType="num">
                                      <p:cBhvr>
                                        <p:cTn id="18" dur="1000" fill="hold"/>
                                        <p:tgtEl>
                                          <p:spTgt spid="13"/>
                                        </p:tgtEl>
                                        <p:attrNameLst>
                                          <p:attrName>ppt_h</p:attrName>
                                        </p:attrNameLst>
                                      </p:cBhvr>
                                      <p:tavLst>
                                        <p:tav tm="0">
                                          <p:val>
                                            <p:strVal val="#ppt_h"/>
                                          </p:val>
                                        </p:tav>
                                        <p:tav tm="100000">
                                          <p:val>
                                            <p:strVal val="#ppt_h"/>
                                          </p:val>
                                        </p:tav>
                                      </p:tavLst>
                                    </p:anim>
                                    <p:animEffect transition="in" filter="fade">
                                      <p:cBhvr>
                                        <p:cTn id="19" dur="1000"/>
                                        <p:tgtEl>
                                          <p:spTgt spid="13"/>
                                        </p:tgtEl>
                                      </p:cBhvr>
                                    </p:animEffect>
                                  </p:childTnLst>
                                </p:cTn>
                              </p:par>
                            </p:childTnLst>
                          </p:cTn>
                        </p:par>
                        <p:par>
                          <p:cTn id="20" fill="hold">
                            <p:stCondLst>
                              <p:cond delay="4000"/>
                            </p:stCondLst>
                            <p:childTnLst>
                              <p:par>
                                <p:cTn id="21" presetID="2" presetClass="entr" presetSubtype="4" fill="hold" grpId="0" nodeType="afterEffect">
                                  <p:stCondLst>
                                    <p:cond delay="0"/>
                                  </p:stCondLst>
                                  <p:childTnLst>
                                    <p:set>
                                      <p:cBhvr>
                                        <p:cTn id="22" dur="1" fill="hold">
                                          <p:stCondLst>
                                            <p:cond delay="0"/>
                                          </p:stCondLst>
                                        </p:cTn>
                                        <p:tgtEl>
                                          <p:spTgt spid="106"/>
                                        </p:tgtEl>
                                        <p:attrNameLst>
                                          <p:attrName>style.visibility</p:attrName>
                                        </p:attrNameLst>
                                      </p:cBhvr>
                                      <p:to>
                                        <p:strVal val="visible"/>
                                      </p:to>
                                    </p:set>
                                    <p:anim calcmode="lin" valueType="num">
                                      <p:cBhvr additive="base">
                                        <p:cTn id="23" dur="500" fill="hold"/>
                                        <p:tgtEl>
                                          <p:spTgt spid="106"/>
                                        </p:tgtEl>
                                        <p:attrNameLst>
                                          <p:attrName>ppt_x</p:attrName>
                                        </p:attrNameLst>
                                      </p:cBhvr>
                                      <p:tavLst>
                                        <p:tav tm="0">
                                          <p:val>
                                            <p:strVal val="#ppt_x"/>
                                          </p:val>
                                        </p:tav>
                                        <p:tav tm="100000">
                                          <p:val>
                                            <p:strVal val="#ppt_x"/>
                                          </p:val>
                                        </p:tav>
                                      </p:tavLst>
                                    </p:anim>
                                    <p:anim calcmode="lin" valueType="num">
                                      <p:cBhvr additive="base">
                                        <p:cTn id="24"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56" grpId="0" bldLvl="0" animBg="1"/>
      <p:bldP spid="56" grpId="1"/>
      <p:bldP spid="106" grpId="0"/>
      <p:bldP spid="10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亮点业绩展示</a:t>
            </a:r>
            <a:endParaRPr lang="en-US" altLang="zh-CN" sz="2400" b="1" dirty="0">
              <a:cs typeface="+mn-ea"/>
              <a:sym typeface="+mn-lt"/>
            </a:endParaRPr>
          </a:p>
        </p:txBody>
      </p:sp>
      <p:pic>
        <p:nvPicPr>
          <p:cNvPr id="1012" name="image 1012"/>
          <p:cNvPicPr>
            <a:picLocks noChangeAspect="1"/>
          </p:cNvPicPr>
          <p:nvPr/>
        </p:nvPicPr>
        <p:blipFill>
          <a:blip r:embed="rId1">
            <a:duotone>
              <a:schemeClr val="accent2">
                <a:shade val="45000"/>
                <a:satMod val="135000"/>
              </a:schemeClr>
              <a:prstClr val="white"/>
            </a:duotone>
          </a:blip>
          <a:srcRect/>
          <a:stretch>
            <a:fillRect/>
          </a:stretch>
        </p:blipFill>
        <p:spPr>
          <a:xfrm>
            <a:off x="7951626" y="2421890"/>
            <a:ext cx="361950" cy="361950"/>
          </a:xfrm>
          <a:prstGeom prst="rect">
            <a:avLst/>
          </a:prstGeom>
        </p:spPr>
      </p:pic>
      <p:pic>
        <p:nvPicPr>
          <p:cNvPr id="1013" name="image 1013"/>
          <p:cNvPicPr>
            <a:picLocks noChangeAspect="1"/>
          </p:cNvPicPr>
          <p:nvPr/>
        </p:nvPicPr>
        <p:blipFill>
          <a:blip r:embed="rId2">
            <a:duotone>
              <a:prstClr val="black"/>
              <a:schemeClr val="accent1">
                <a:tint val="45000"/>
                <a:satMod val="400000"/>
              </a:schemeClr>
            </a:duotone>
          </a:blip>
          <a:srcRect/>
          <a:stretch>
            <a:fillRect/>
          </a:stretch>
        </p:blipFill>
        <p:spPr>
          <a:xfrm>
            <a:off x="7951626" y="4745990"/>
            <a:ext cx="374650" cy="355600"/>
          </a:xfrm>
          <a:prstGeom prst="rect">
            <a:avLst/>
          </a:prstGeom>
        </p:spPr>
      </p:pic>
      <p:sp>
        <p:nvSpPr>
          <p:cNvPr id="1014" name="Object 1014"/>
          <p:cNvSpPr txBox="1"/>
          <p:nvPr/>
        </p:nvSpPr>
        <p:spPr>
          <a:xfrm>
            <a:off x="8480425" y="5247640"/>
            <a:ext cx="3297555" cy="876300"/>
          </a:xfrm>
          <a:prstGeom prst="rect">
            <a:avLst/>
          </a:prstGeom>
        </p:spPr>
        <p:txBody>
          <a:bodyPr vert="horz" rtlCol="0" anchor="t" anchorCtr="0">
            <a:noAutofit/>
          </a:bodyPr>
          <a:lstStyle/>
          <a:p>
            <a:pPr algn="l">
              <a:lnSpc>
                <a:spcPct val="160000"/>
              </a:lnSpc>
            </a:pPr>
            <a:r>
              <a:rPr lang="zh-CN" sz="1400" spc="120" dirty="0">
                <a:solidFill>
                  <a:srgbClr val="000000"/>
                </a:solidFill>
                <a:cs typeface="+mn-ea"/>
                <a:sym typeface="+mn-lt"/>
              </a:rPr>
              <a:t>单击添加详细文字说明，或复制文本黏贴自此右键只保留文字单击添加详细文字说明单击添加详细文字说明</a:t>
            </a:r>
            <a:endParaRPr lang="zh-CN" altLang="en-US" sz="1400" spc="120" dirty="0">
              <a:solidFill>
                <a:srgbClr val="000000"/>
              </a:solidFill>
              <a:cs typeface="+mn-ea"/>
              <a:sym typeface="+mn-lt"/>
            </a:endParaRPr>
          </a:p>
        </p:txBody>
      </p:sp>
      <p:sp>
        <p:nvSpPr>
          <p:cNvPr id="1015" name="Object 1015"/>
          <p:cNvSpPr txBox="1"/>
          <p:nvPr/>
        </p:nvSpPr>
        <p:spPr>
          <a:xfrm>
            <a:off x="8488680" y="2929890"/>
            <a:ext cx="2773680" cy="1584325"/>
          </a:xfrm>
          <a:prstGeom prst="rect">
            <a:avLst/>
          </a:prstGeom>
        </p:spPr>
        <p:txBody>
          <a:bodyPr vert="horz" rtlCol="0" anchor="t" anchorCtr="0">
            <a:noAutofit/>
          </a:bodyPr>
          <a:lstStyle/>
          <a:p>
            <a:pPr algn="l">
              <a:lnSpc>
                <a:spcPct val="160000"/>
              </a:lnSpc>
            </a:pPr>
            <a:r>
              <a:rPr lang="zh-CN" sz="1400" b="0" i="0" spc="120" dirty="0">
                <a:solidFill>
                  <a:srgbClr val="000000"/>
                </a:solidFill>
                <a:cs typeface="+mn-ea"/>
                <a:sym typeface="+mn-lt"/>
              </a:rPr>
              <a:t>单击添加详细文字说明，或复制文本黏贴自此右键只保留文字单击添加详细文字说明单击添加详细文字说明</a:t>
            </a:r>
            <a:endParaRPr lang="zh-CN" sz="1400" b="0" i="0" spc="120" dirty="0">
              <a:solidFill>
                <a:srgbClr val="000000"/>
              </a:solidFill>
              <a:cs typeface="+mn-ea"/>
              <a:sym typeface="+mn-lt"/>
            </a:endParaRPr>
          </a:p>
        </p:txBody>
      </p:sp>
      <p:sp>
        <p:nvSpPr>
          <p:cNvPr id="1016" name="Object 1016"/>
          <p:cNvSpPr txBox="1"/>
          <p:nvPr/>
        </p:nvSpPr>
        <p:spPr>
          <a:xfrm>
            <a:off x="8266655" y="1097915"/>
            <a:ext cx="2862443" cy="419100"/>
          </a:xfrm>
          <a:prstGeom prst="rect">
            <a:avLst/>
          </a:prstGeom>
        </p:spPr>
        <p:txBody>
          <a:bodyPr vert="horz" rtlCol="0" anchor="t" anchorCtr="0">
            <a:noAutofit/>
          </a:bodyPr>
          <a:lstStyle/>
          <a:p>
            <a:pPr algn="ctr">
              <a:lnSpc>
                <a:spcPct val="100000"/>
              </a:lnSpc>
            </a:pPr>
            <a:r>
              <a:rPr lang="zh-CN" b="1" i="0" dirty="0">
                <a:solidFill>
                  <a:srgbClr val="000000"/>
                </a:solidFill>
                <a:cs typeface="+mn-ea"/>
                <a:sym typeface="+mn-lt"/>
              </a:rPr>
              <a:t>添加标题</a:t>
            </a:r>
            <a:endParaRPr lang="zh-CN" b="1" i="0" dirty="0">
              <a:solidFill>
                <a:srgbClr val="000000"/>
              </a:solidFill>
              <a:cs typeface="+mn-ea"/>
              <a:sym typeface="+mn-lt"/>
            </a:endParaRPr>
          </a:p>
        </p:txBody>
      </p:sp>
      <p:sp>
        <p:nvSpPr>
          <p:cNvPr id="1017" name="Object 1017"/>
          <p:cNvSpPr txBox="1"/>
          <p:nvPr/>
        </p:nvSpPr>
        <p:spPr>
          <a:xfrm>
            <a:off x="8059420" y="1520190"/>
            <a:ext cx="3297555" cy="184150"/>
          </a:xfrm>
          <a:prstGeom prst="rect">
            <a:avLst/>
          </a:prstGeom>
        </p:spPr>
        <p:txBody>
          <a:bodyPr vert="horz" rtlCol="0" anchor="t" anchorCtr="0">
            <a:noAutofit/>
          </a:bodyPr>
          <a:lstStyle/>
          <a:p>
            <a:pPr algn="ctr">
              <a:lnSpc>
                <a:spcPct val="100000"/>
              </a:lnSpc>
            </a:pPr>
            <a:r>
              <a:rPr lang="zh-CN" sz="1400" b="0" i="0" spc="480" dirty="0">
                <a:solidFill>
                  <a:srgbClr val="CCCCCC"/>
                </a:solidFill>
                <a:cs typeface="+mn-ea"/>
                <a:sym typeface="+mn-lt"/>
              </a:rPr>
              <a:t>Supporting text here.</a:t>
            </a:r>
            <a:endParaRPr lang="zh-CN" sz="1400" b="0" i="0" spc="480" dirty="0">
              <a:solidFill>
                <a:srgbClr val="CCCCCC"/>
              </a:solidFill>
              <a:cs typeface="+mn-ea"/>
              <a:sym typeface="+mn-lt"/>
            </a:endParaRPr>
          </a:p>
        </p:txBody>
      </p:sp>
      <p:grpSp>
        <p:nvGrpSpPr>
          <p:cNvPr id="1018" name="组合 1018"/>
          <p:cNvGrpSpPr/>
          <p:nvPr/>
        </p:nvGrpSpPr>
        <p:grpSpPr>
          <a:xfrm>
            <a:off x="8472326" y="2428240"/>
            <a:ext cx="2451100" cy="361950"/>
            <a:chOff x="16944652" y="4483100"/>
            <a:chExt cx="4902200" cy="723900"/>
          </a:xfrm>
        </p:grpSpPr>
        <p:pic>
          <p:nvPicPr>
            <p:cNvPr id="1019" name="image 1019"/>
            <p:cNvPicPr>
              <a:picLocks noChangeAspect="1"/>
            </p:cNvPicPr>
            <p:nvPr/>
          </p:nvPicPr>
          <p:blipFill>
            <a:blip r:embed="rId3">
              <a:duotone>
                <a:schemeClr val="accent2">
                  <a:shade val="45000"/>
                  <a:satMod val="135000"/>
                </a:schemeClr>
                <a:prstClr val="white"/>
              </a:duotone>
            </a:blip>
            <a:srcRect/>
            <a:stretch>
              <a:fillRect/>
            </a:stretch>
          </p:blipFill>
          <p:spPr>
            <a:xfrm>
              <a:off x="16944652" y="4483100"/>
              <a:ext cx="4902200" cy="723900"/>
            </a:xfrm>
            <a:prstGeom prst="rect">
              <a:avLst/>
            </a:prstGeom>
          </p:spPr>
        </p:pic>
        <p:sp>
          <p:nvSpPr>
            <p:cNvPr id="1020" name="Object 1020"/>
            <p:cNvSpPr txBox="1"/>
            <p:nvPr/>
          </p:nvSpPr>
          <p:spPr>
            <a:xfrm>
              <a:off x="16944652" y="4499610"/>
              <a:ext cx="4902200" cy="457200"/>
            </a:xfrm>
            <a:prstGeom prst="rect">
              <a:avLst/>
            </a:prstGeom>
          </p:spPr>
          <p:txBody>
            <a:bodyPr vert="horz" rtlCol="0" anchor="t" anchorCtr="0">
              <a:noAutofit/>
            </a:bodyPr>
            <a:lstStyle/>
            <a:p>
              <a:pPr algn="ctr">
                <a:lnSpc>
                  <a:spcPct val="100000"/>
                </a:lnSpc>
              </a:pPr>
              <a:r>
                <a:rPr lang="zh-CN" b="1" i="0" dirty="0">
                  <a:solidFill>
                    <a:srgbClr val="FFFFFF"/>
                  </a:solidFill>
                  <a:cs typeface="+mn-ea"/>
                  <a:sym typeface="+mn-lt"/>
                </a:rPr>
                <a:t>单击添加文字说明</a:t>
              </a:r>
              <a:endParaRPr lang="zh-CN" b="1" i="0" dirty="0">
                <a:solidFill>
                  <a:srgbClr val="FFFFFF"/>
                </a:solidFill>
                <a:cs typeface="+mn-ea"/>
                <a:sym typeface="+mn-lt"/>
              </a:endParaRPr>
            </a:p>
          </p:txBody>
        </p:sp>
      </p:grpSp>
      <p:grpSp>
        <p:nvGrpSpPr>
          <p:cNvPr id="1021" name="组合 1021"/>
          <p:cNvGrpSpPr/>
          <p:nvPr/>
        </p:nvGrpSpPr>
        <p:grpSpPr>
          <a:xfrm>
            <a:off x="8472326" y="4758690"/>
            <a:ext cx="2451100" cy="361950"/>
            <a:chOff x="16944652" y="9144000"/>
            <a:chExt cx="4902200" cy="723900"/>
          </a:xfrm>
        </p:grpSpPr>
        <p:pic>
          <p:nvPicPr>
            <p:cNvPr id="1022" name="image 1022"/>
            <p:cNvPicPr>
              <a:picLocks noChangeAspect="1"/>
            </p:cNvPicPr>
            <p:nvPr/>
          </p:nvPicPr>
          <p:blipFill>
            <a:blip r:embed="rId4">
              <a:duotone>
                <a:prstClr val="black"/>
                <a:schemeClr val="accent1">
                  <a:tint val="45000"/>
                  <a:satMod val="400000"/>
                </a:schemeClr>
              </a:duotone>
            </a:blip>
            <a:srcRect/>
            <a:stretch>
              <a:fillRect/>
            </a:stretch>
          </p:blipFill>
          <p:spPr>
            <a:xfrm>
              <a:off x="16944652" y="9144000"/>
              <a:ext cx="4902200" cy="723900"/>
            </a:xfrm>
            <a:prstGeom prst="rect">
              <a:avLst/>
            </a:prstGeom>
          </p:spPr>
        </p:pic>
        <p:sp>
          <p:nvSpPr>
            <p:cNvPr id="1023" name="Object 1023"/>
            <p:cNvSpPr txBox="1"/>
            <p:nvPr/>
          </p:nvSpPr>
          <p:spPr>
            <a:xfrm>
              <a:off x="17196142" y="9160510"/>
              <a:ext cx="4399219" cy="457200"/>
            </a:xfrm>
            <a:prstGeom prst="rect">
              <a:avLst/>
            </a:prstGeom>
          </p:spPr>
          <p:txBody>
            <a:bodyPr vert="horz" rtlCol="0" anchor="t" anchorCtr="0">
              <a:noAutofit/>
            </a:bodyPr>
            <a:lstStyle/>
            <a:p>
              <a:pPr algn="ctr">
                <a:lnSpc>
                  <a:spcPct val="100000"/>
                </a:lnSpc>
              </a:pPr>
              <a:r>
                <a:rPr lang="zh-CN" b="1" i="0" dirty="0">
                  <a:solidFill>
                    <a:srgbClr val="FFFFFF"/>
                  </a:solidFill>
                  <a:cs typeface="+mn-ea"/>
                  <a:sym typeface="+mn-lt"/>
                </a:rPr>
                <a:t>单击添加文字说明</a:t>
              </a:r>
              <a:endParaRPr lang="zh-CN" altLang="en-US" b="1" i="0" dirty="0">
                <a:solidFill>
                  <a:srgbClr val="FFFFFF"/>
                </a:solidFill>
                <a:cs typeface="+mn-ea"/>
                <a:sym typeface="+mn-lt"/>
              </a:endParaRPr>
            </a:p>
          </p:txBody>
        </p:sp>
      </p:grpSp>
      <p:grpSp>
        <p:nvGrpSpPr>
          <p:cNvPr id="1024" name="组合 1024"/>
          <p:cNvGrpSpPr/>
          <p:nvPr/>
        </p:nvGrpSpPr>
        <p:grpSpPr>
          <a:xfrm>
            <a:off x="5449013" y="2577465"/>
            <a:ext cx="2275417" cy="101600"/>
            <a:chOff x="10898026" y="4781550"/>
            <a:chExt cx="4550833" cy="203200"/>
          </a:xfrm>
        </p:grpSpPr>
        <p:pic>
          <p:nvPicPr>
            <p:cNvPr id="1025" name="image 1025"/>
            <p:cNvPicPr>
              <a:picLocks noChangeAspect="1"/>
            </p:cNvPicPr>
            <p:nvPr/>
          </p:nvPicPr>
          <p:blipFill>
            <a:blip r:embed="rId5"/>
            <a:srcRect/>
            <a:stretch>
              <a:fillRect/>
            </a:stretch>
          </p:blipFill>
          <p:spPr>
            <a:xfrm>
              <a:off x="10974226" y="4857750"/>
              <a:ext cx="4474633" cy="63500"/>
            </a:xfrm>
            <a:prstGeom prst="rect">
              <a:avLst/>
            </a:prstGeom>
          </p:spPr>
        </p:pic>
        <p:pic>
          <p:nvPicPr>
            <p:cNvPr id="1026" name="image 1026"/>
            <p:cNvPicPr>
              <a:picLocks noChangeAspect="1"/>
            </p:cNvPicPr>
            <p:nvPr/>
          </p:nvPicPr>
          <p:blipFill>
            <a:blip r:embed="rId6"/>
            <a:srcRect/>
            <a:stretch>
              <a:fillRect/>
            </a:stretch>
          </p:blipFill>
          <p:spPr>
            <a:xfrm>
              <a:off x="10898026" y="4781550"/>
              <a:ext cx="203200" cy="203200"/>
            </a:xfrm>
            <a:prstGeom prst="rect">
              <a:avLst/>
            </a:prstGeom>
          </p:spPr>
        </p:pic>
      </p:grpSp>
      <p:grpSp>
        <p:nvGrpSpPr>
          <p:cNvPr id="1027" name="组合 1027"/>
          <p:cNvGrpSpPr/>
          <p:nvPr/>
        </p:nvGrpSpPr>
        <p:grpSpPr>
          <a:xfrm>
            <a:off x="4392796" y="4914265"/>
            <a:ext cx="3331633" cy="101600"/>
            <a:chOff x="8785592" y="9455150"/>
            <a:chExt cx="6663266" cy="203200"/>
          </a:xfrm>
        </p:grpSpPr>
        <p:pic>
          <p:nvPicPr>
            <p:cNvPr id="1028" name="image 1028"/>
            <p:cNvPicPr>
              <a:picLocks noChangeAspect="1"/>
            </p:cNvPicPr>
            <p:nvPr/>
          </p:nvPicPr>
          <p:blipFill>
            <a:blip r:embed="rId7"/>
            <a:srcRect/>
            <a:stretch>
              <a:fillRect/>
            </a:stretch>
          </p:blipFill>
          <p:spPr>
            <a:xfrm>
              <a:off x="8861792" y="9518650"/>
              <a:ext cx="6587066" cy="63500"/>
            </a:xfrm>
            <a:prstGeom prst="rect">
              <a:avLst/>
            </a:prstGeom>
          </p:spPr>
        </p:pic>
        <p:pic>
          <p:nvPicPr>
            <p:cNvPr id="1029" name="image 1029"/>
            <p:cNvPicPr>
              <a:picLocks noChangeAspect="1"/>
            </p:cNvPicPr>
            <p:nvPr/>
          </p:nvPicPr>
          <p:blipFill>
            <a:blip r:embed="rId6"/>
            <a:srcRect/>
            <a:stretch>
              <a:fillRect/>
            </a:stretch>
          </p:blipFill>
          <p:spPr>
            <a:xfrm>
              <a:off x="8785592" y="9455150"/>
              <a:ext cx="203200" cy="203200"/>
            </a:xfrm>
            <a:prstGeom prst="rect">
              <a:avLst/>
            </a:prstGeom>
          </p:spPr>
        </p:pic>
      </p:grpSp>
      <p:grpSp>
        <p:nvGrpSpPr>
          <p:cNvPr id="31" name="组合 30"/>
          <p:cNvGrpSpPr/>
          <p:nvPr/>
        </p:nvGrpSpPr>
        <p:grpSpPr>
          <a:xfrm>
            <a:off x="619887" y="1950721"/>
            <a:ext cx="5189370" cy="4135913"/>
            <a:chOff x="1174752" y="2094775"/>
            <a:chExt cx="4294140" cy="3422418"/>
          </a:xfrm>
        </p:grpSpPr>
        <p:pic>
          <p:nvPicPr>
            <p:cNvPr id="32" name="Picture 5"/>
            <p:cNvPicPr>
              <a:picLocks noChangeAspect="1"/>
            </p:cNvPicPr>
            <p:nvPr/>
          </p:nvPicPr>
          <p:blipFill>
            <a:blip r:embed="rId8" cstate="screen"/>
            <a:stretch>
              <a:fillRect/>
            </a:stretch>
          </p:blipFill>
          <p:spPr>
            <a:xfrm>
              <a:off x="1174752" y="2094775"/>
              <a:ext cx="4294140" cy="3422418"/>
            </a:xfrm>
            <a:prstGeom prst="rect">
              <a:avLst/>
            </a:prstGeom>
          </p:spPr>
        </p:pic>
        <p:sp>
          <p:nvSpPr>
            <p:cNvPr id="33" name="矩形 32"/>
            <p:cNvSpPr/>
            <p:nvPr/>
          </p:nvSpPr>
          <p:spPr>
            <a:xfrm>
              <a:off x="1397399" y="2301989"/>
              <a:ext cx="3842449" cy="2176369"/>
            </a:xfrm>
            <a:prstGeom prst="rect">
              <a:avLst/>
            </a:prstGeom>
            <a:blipFill>
              <a:blip r:embed="rId9"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4" name="透明"/>
            <p:cNvSpPr/>
            <p:nvPr/>
          </p:nvSpPr>
          <p:spPr bwMode="auto">
            <a:xfrm>
              <a:off x="3259976" y="2301989"/>
              <a:ext cx="1979872"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016"/>
                                        </p:tgtEl>
                                        <p:attrNameLst>
                                          <p:attrName>style.visibility</p:attrName>
                                        </p:attrNameLst>
                                      </p:cBhvr>
                                      <p:to>
                                        <p:strVal val="visible"/>
                                      </p:to>
                                    </p:set>
                                    <p:anim calcmode="lin" valueType="num">
                                      <p:cBhvr additive="base">
                                        <p:cTn id="7" dur="500"/>
                                        <p:tgtEl>
                                          <p:spTgt spid="1016"/>
                                        </p:tgtEl>
                                        <p:attrNameLst>
                                          <p:attrName>ppt_y</p:attrName>
                                        </p:attrNameLst>
                                      </p:cBhvr>
                                      <p:tavLst>
                                        <p:tav tm="0">
                                          <p:val>
                                            <p:strVal val="#ppt_y+#ppt_h*1.125000"/>
                                          </p:val>
                                        </p:tav>
                                        <p:tav tm="100000">
                                          <p:val>
                                            <p:strVal val="#ppt_y"/>
                                          </p:val>
                                        </p:tav>
                                      </p:tavLst>
                                    </p:anim>
                                    <p:animEffect transition="in" filter="wipe(up)">
                                      <p:cBhvr>
                                        <p:cTn id="8" dur="500"/>
                                        <p:tgtEl>
                                          <p:spTgt spid="1016"/>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017"/>
                                        </p:tgtEl>
                                        <p:attrNameLst>
                                          <p:attrName>style.visibility</p:attrName>
                                        </p:attrNameLst>
                                      </p:cBhvr>
                                      <p:to>
                                        <p:strVal val="visible"/>
                                      </p:to>
                                    </p:set>
                                    <p:anim calcmode="lin" valueType="num">
                                      <p:cBhvr additive="base">
                                        <p:cTn id="12" dur="500"/>
                                        <p:tgtEl>
                                          <p:spTgt spid="1017"/>
                                        </p:tgtEl>
                                        <p:attrNameLst>
                                          <p:attrName>ppt_y</p:attrName>
                                        </p:attrNameLst>
                                      </p:cBhvr>
                                      <p:tavLst>
                                        <p:tav tm="0">
                                          <p:val>
                                            <p:strVal val="#ppt_y+#ppt_h*1.125000"/>
                                          </p:val>
                                        </p:tav>
                                        <p:tav tm="100000">
                                          <p:val>
                                            <p:strVal val="#ppt_y"/>
                                          </p:val>
                                        </p:tav>
                                      </p:tavLst>
                                    </p:anim>
                                    <p:animEffect transition="in" filter="wipe(up)">
                                      <p:cBhvr>
                                        <p:cTn id="13" dur="500"/>
                                        <p:tgtEl>
                                          <p:spTgt spid="1017"/>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018"/>
                                        </p:tgtEl>
                                        <p:attrNameLst>
                                          <p:attrName>style.visibility</p:attrName>
                                        </p:attrNameLst>
                                      </p:cBhvr>
                                      <p:to>
                                        <p:strVal val="visible"/>
                                      </p:to>
                                    </p:set>
                                    <p:anim calcmode="lin" valueType="num">
                                      <p:cBhvr additive="base">
                                        <p:cTn id="17" dur="500"/>
                                        <p:tgtEl>
                                          <p:spTgt spid="1018"/>
                                        </p:tgtEl>
                                        <p:attrNameLst>
                                          <p:attrName>ppt_y</p:attrName>
                                        </p:attrNameLst>
                                      </p:cBhvr>
                                      <p:tavLst>
                                        <p:tav tm="0">
                                          <p:val>
                                            <p:strVal val="#ppt_y+#ppt_h*1.125000"/>
                                          </p:val>
                                        </p:tav>
                                        <p:tav tm="100000">
                                          <p:val>
                                            <p:strVal val="#ppt_y"/>
                                          </p:val>
                                        </p:tav>
                                      </p:tavLst>
                                    </p:anim>
                                    <p:animEffect transition="in" filter="wipe(up)">
                                      <p:cBhvr>
                                        <p:cTn id="18" dur="500"/>
                                        <p:tgtEl>
                                          <p:spTgt spid="1018"/>
                                        </p:tgtEl>
                                      </p:cBhvr>
                                    </p:animEffect>
                                  </p:childTnLst>
                                </p:cTn>
                              </p:par>
                              <p:par>
                                <p:cTn id="19" presetID="12" presetClass="entr" presetSubtype="4" fill="hold" nodeType="withEffect">
                                  <p:stCondLst>
                                    <p:cond delay="0"/>
                                  </p:stCondLst>
                                  <p:childTnLst>
                                    <p:set>
                                      <p:cBhvr>
                                        <p:cTn id="20" dur="1" fill="hold">
                                          <p:stCondLst>
                                            <p:cond delay="0"/>
                                          </p:stCondLst>
                                        </p:cTn>
                                        <p:tgtEl>
                                          <p:spTgt spid="1012"/>
                                        </p:tgtEl>
                                        <p:attrNameLst>
                                          <p:attrName>style.visibility</p:attrName>
                                        </p:attrNameLst>
                                      </p:cBhvr>
                                      <p:to>
                                        <p:strVal val="visible"/>
                                      </p:to>
                                    </p:set>
                                    <p:anim calcmode="lin" valueType="num">
                                      <p:cBhvr additive="base">
                                        <p:cTn id="21" dur="500"/>
                                        <p:tgtEl>
                                          <p:spTgt spid="1012"/>
                                        </p:tgtEl>
                                        <p:attrNameLst>
                                          <p:attrName>ppt_y</p:attrName>
                                        </p:attrNameLst>
                                      </p:cBhvr>
                                      <p:tavLst>
                                        <p:tav tm="0">
                                          <p:val>
                                            <p:strVal val="#ppt_y+#ppt_h*1.125000"/>
                                          </p:val>
                                        </p:tav>
                                        <p:tav tm="100000">
                                          <p:val>
                                            <p:strVal val="#ppt_y"/>
                                          </p:val>
                                        </p:tav>
                                      </p:tavLst>
                                    </p:anim>
                                    <p:animEffect transition="in" filter="wipe(up)">
                                      <p:cBhvr>
                                        <p:cTn id="22" dur="500"/>
                                        <p:tgtEl>
                                          <p:spTgt spid="1012"/>
                                        </p:tgtEl>
                                      </p:cBhvr>
                                    </p:animEffect>
                                  </p:childTnLst>
                                </p:cTn>
                              </p:par>
                            </p:childTnLst>
                          </p:cTn>
                        </p:par>
                        <p:par>
                          <p:cTn id="23" fill="hold">
                            <p:stCondLst>
                              <p:cond delay="1500"/>
                            </p:stCondLst>
                            <p:childTnLst>
                              <p:par>
                                <p:cTn id="24" presetID="12" presetClass="entr" presetSubtype="4" fill="hold" nodeType="afterEffect">
                                  <p:stCondLst>
                                    <p:cond delay="0"/>
                                  </p:stCondLst>
                                  <p:childTnLst>
                                    <p:set>
                                      <p:cBhvr>
                                        <p:cTn id="25" dur="1" fill="hold">
                                          <p:stCondLst>
                                            <p:cond delay="0"/>
                                          </p:stCondLst>
                                        </p:cTn>
                                        <p:tgtEl>
                                          <p:spTgt spid="1013"/>
                                        </p:tgtEl>
                                        <p:attrNameLst>
                                          <p:attrName>style.visibility</p:attrName>
                                        </p:attrNameLst>
                                      </p:cBhvr>
                                      <p:to>
                                        <p:strVal val="visible"/>
                                      </p:to>
                                    </p:set>
                                    <p:anim calcmode="lin" valueType="num">
                                      <p:cBhvr additive="base">
                                        <p:cTn id="26" dur="500"/>
                                        <p:tgtEl>
                                          <p:spTgt spid="1013"/>
                                        </p:tgtEl>
                                        <p:attrNameLst>
                                          <p:attrName>ppt_y</p:attrName>
                                        </p:attrNameLst>
                                      </p:cBhvr>
                                      <p:tavLst>
                                        <p:tav tm="0">
                                          <p:val>
                                            <p:strVal val="#ppt_y+#ppt_h*1.125000"/>
                                          </p:val>
                                        </p:tav>
                                        <p:tav tm="100000">
                                          <p:val>
                                            <p:strVal val="#ppt_y"/>
                                          </p:val>
                                        </p:tav>
                                      </p:tavLst>
                                    </p:anim>
                                    <p:animEffect transition="in" filter="wipe(up)">
                                      <p:cBhvr>
                                        <p:cTn id="27" dur="500"/>
                                        <p:tgtEl>
                                          <p:spTgt spid="1013"/>
                                        </p:tgtEl>
                                      </p:cBhvr>
                                    </p:animEffect>
                                  </p:childTnLst>
                                </p:cTn>
                              </p:par>
                              <p:par>
                                <p:cTn id="28" presetID="12" presetClass="entr" presetSubtype="4" fill="hold" nodeType="withEffect">
                                  <p:stCondLst>
                                    <p:cond delay="0"/>
                                  </p:stCondLst>
                                  <p:childTnLst>
                                    <p:set>
                                      <p:cBhvr>
                                        <p:cTn id="29" dur="1" fill="hold">
                                          <p:stCondLst>
                                            <p:cond delay="0"/>
                                          </p:stCondLst>
                                        </p:cTn>
                                        <p:tgtEl>
                                          <p:spTgt spid="1021"/>
                                        </p:tgtEl>
                                        <p:attrNameLst>
                                          <p:attrName>style.visibility</p:attrName>
                                        </p:attrNameLst>
                                      </p:cBhvr>
                                      <p:to>
                                        <p:strVal val="visible"/>
                                      </p:to>
                                    </p:set>
                                    <p:anim calcmode="lin" valueType="num">
                                      <p:cBhvr additive="base">
                                        <p:cTn id="30" dur="500"/>
                                        <p:tgtEl>
                                          <p:spTgt spid="1021"/>
                                        </p:tgtEl>
                                        <p:attrNameLst>
                                          <p:attrName>ppt_y</p:attrName>
                                        </p:attrNameLst>
                                      </p:cBhvr>
                                      <p:tavLst>
                                        <p:tav tm="0">
                                          <p:val>
                                            <p:strVal val="#ppt_y+#ppt_h*1.125000"/>
                                          </p:val>
                                        </p:tav>
                                        <p:tav tm="100000">
                                          <p:val>
                                            <p:strVal val="#ppt_y"/>
                                          </p:val>
                                        </p:tav>
                                      </p:tavLst>
                                    </p:anim>
                                    <p:animEffect transition="in" filter="wipe(up)">
                                      <p:cBhvr>
                                        <p:cTn id="31" dur="500"/>
                                        <p:tgtEl>
                                          <p:spTgt spid="1021"/>
                                        </p:tgtEl>
                                      </p:cBhvr>
                                    </p:animEffect>
                                  </p:childTnLst>
                                </p:cTn>
                              </p:par>
                            </p:childTnLst>
                          </p:cTn>
                        </p:par>
                        <p:par>
                          <p:cTn id="32" fill="hold">
                            <p:stCondLst>
                              <p:cond delay="2000"/>
                            </p:stCondLst>
                            <p:childTnLst>
                              <p:par>
                                <p:cTn id="33" presetID="12" presetClass="entr" presetSubtype="2" fill="hold" grpId="0" nodeType="afterEffect">
                                  <p:stCondLst>
                                    <p:cond delay="0"/>
                                  </p:stCondLst>
                                  <p:childTnLst>
                                    <p:set>
                                      <p:cBhvr>
                                        <p:cTn id="34" dur="1" fill="hold">
                                          <p:stCondLst>
                                            <p:cond delay="0"/>
                                          </p:stCondLst>
                                        </p:cTn>
                                        <p:tgtEl>
                                          <p:spTgt spid="1015"/>
                                        </p:tgtEl>
                                        <p:attrNameLst>
                                          <p:attrName>style.visibility</p:attrName>
                                        </p:attrNameLst>
                                      </p:cBhvr>
                                      <p:to>
                                        <p:strVal val="visible"/>
                                      </p:to>
                                    </p:set>
                                    <p:anim calcmode="lin" valueType="num">
                                      <p:cBhvr additive="base">
                                        <p:cTn id="35" dur="500"/>
                                        <p:tgtEl>
                                          <p:spTgt spid="1015"/>
                                        </p:tgtEl>
                                        <p:attrNameLst>
                                          <p:attrName>ppt_x</p:attrName>
                                        </p:attrNameLst>
                                      </p:cBhvr>
                                      <p:tavLst>
                                        <p:tav tm="0">
                                          <p:val>
                                            <p:strVal val="#ppt_x+#ppt_w*1.125000"/>
                                          </p:val>
                                        </p:tav>
                                        <p:tav tm="100000">
                                          <p:val>
                                            <p:strVal val="#ppt_x"/>
                                          </p:val>
                                        </p:tav>
                                      </p:tavLst>
                                    </p:anim>
                                    <p:animEffect transition="in" filter="wipe(left)">
                                      <p:cBhvr>
                                        <p:cTn id="36" dur="500"/>
                                        <p:tgtEl>
                                          <p:spTgt spid="1015"/>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1014"/>
                                        </p:tgtEl>
                                        <p:attrNameLst>
                                          <p:attrName>style.visibility</p:attrName>
                                        </p:attrNameLst>
                                      </p:cBhvr>
                                      <p:to>
                                        <p:strVal val="visible"/>
                                      </p:to>
                                    </p:set>
                                    <p:anim calcmode="lin" valueType="num">
                                      <p:cBhvr additive="base">
                                        <p:cTn id="39" dur="500"/>
                                        <p:tgtEl>
                                          <p:spTgt spid="1014"/>
                                        </p:tgtEl>
                                        <p:attrNameLst>
                                          <p:attrName>ppt_x</p:attrName>
                                        </p:attrNameLst>
                                      </p:cBhvr>
                                      <p:tavLst>
                                        <p:tav tm="0">
                                          <p:val>
                                            <p:strVal val="#ppt_x+#ppt_w*1.125000"/>
                                          </p:val>
                                        </p:tav>
                                        <p:tav tm="100000">
                                          <p:val>
                                            <p:strVal val="#ppt_x"/>
                                          </p:val>
                                        </p:tav>
                                      </p:tavLst>
                                    </p:anim>
                                    <p:animEffect transition="in" filter="wipe(left)">
                                      <p:cBhvr>
                                        <p:cTn id="40" dur="500"/>
                                        <p:tgtEl>
                                          <p:spTgt spid="1014"/>
                                        </p:tgtEl>
                                      </p:cBhvr>
                                    </p:animEffect>
                                  </p:childTnLst>
                                </p:cTn>
                              </p:par>
                            </p:childTnLst>
                          </p:cTn>
                        </p:par>
                        <p:par>
                          <p:cTn id="41" fill="hold">
                            <p:stCondLst>
                              <p:cond delay="2500"/>
                            </p:stCondLst>
                            <p:childTnLst>
                              <p:par>
                                <p:cTn id="42" presetID="2" presetClass="entr" presetSubtype="4" fill="hold" nodeType="afterEffect">
                                  <p:stCondLst>
                                    <p:cond delay="0"/>
                                  </p:stCondLst>
                                  <p:childTnLst>
                                    <p:set>
                                      <p:cBhvr>
                                        <p:cTn id="43" dur="1" fill="hold">
                                          <p:stCondLst>
                                            <p:cond delay="0"/>
                                          </p:stCondLst>
                                        </p:cTn>
                                        <p:tgtEl>
                                          <p:spTgt spid="31"/>
                                        </p:tgtEl>
                                        <p:attrNameLst>
                                          <p:attrName>style.visibility</p:attrName>
                                        </p:attrNameLst>
                                      </p:cBhvr>
                                      <p:to>
                                        <p:strVal val="visible"/>
                                      </p:to>
                                    </p:set>
                                    <p:anim calcmode="lin" valueType="num">
                                      <p:cBhvr additive="base">
                                        <p:cTn id="44" dur="500" fill="hold"/>
                                        <p:tgtEl>
                                          <p:spTgt spid="31"/>
                                        </p:tgtEl>
                                        <p:attrNameLst>
                                          <p:attrName>ppt_x</p:attrName>
                                        </p:attrNameLst>
                                      </p:cBhvr>
                                      <p:tavLst>
                                        <p:tav tm="0">
                                          <p:val>
                                            <p:strVal val="#ppt_x"/>
                                          </p:val>
                                        </p:tav>
                                        <p:tav tm="100000">
                                          <p:val>
                                            <p:strVal val="#ppt_x"/>
                                          </p:val>
                                        </p:tav>
                                      </p:tavLst>
                                    </p:anim>
                                    <p:anim calcmode="lin" valueType="num">
                                      <p:cBhvr additive="base">
                                        <p:cTn id="4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4" grpId="0"/>
      <p:bldP spid="1014" grpId="1"/>
      <p:bldP spid="1015" grpId="0"/>
      <p:bldP spid="1015" grpId="1"/>
      <p:bldP spid="1016" grpId="0"/>
      <p:bldP spid="1016" grpId="1"/>
      <p:bldP spid="1017" grpId="0"/>
      <p:bldP spid="1017"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亮点业绩展示</a:t>
            </a:r>
            <a:endParaRPr lang="en-US" altLang="zh-CN" sz="2400" b="1" dirty="0">
              <a:cs typeface="+mn-ea"/>
              <a:sym typeface="+mn-lt"/>
            </a:endParaRPr>
          </a:p>
        </p:txBody>
      </p:sp>
      <p:cxnSp>
        <p:nvCxnSpPr>
          <p:cNvPr id="52" name="直接连接符 51"/>
          <p:cNvCxnSpPr/>
          <p:nvPr/>
        </p:nvCxnSpPr>
        <p:spPr>
          <a:xfrm>
            <a:off x="2479756" y="3694101"/>
            <a:ext cx="0" cy="902029"/>
          </a:xfrm>
          <a:prstGeom prst="line">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058486" y="3694101"/>
            <a:ext cx="0" cy="902029"/>
          </a:xfrm>
          <a:prstGeom prst="line">
            <a:avLst/>
          </a:prstGeom>
          <a:ln>
            <a:solidFill>
              <a:schemeClr val="accent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769121" y="2722391"/>
            <a:ext cx="0" cy="902029"/>
          </a:xfrm>
          <a:prstGeom prst="line">
            <a:avLst/>
          </a:prstGeom>
          <a:ln>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9347851" y="2722391"/>
            <a:ext cx="0" cy="902029"/>
          </a:xfrm>
          <a:prstGeom prst="line">
            <a:avLst/>
          </a:prstGeom>
          <a:ln>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1011555" y="3700145"/>
            <a:ext cx="10033635"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2284498" y="3498844"/>
            <a:ext cx="390517" cy="39051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1</a:t>
            </a:r>
            <a:endParaRPr lang="en-US" altLang="zh-CN" dirty="0">
              <a:solidFill>
                <a:schemeClr val="bg1"/>
              </a:solidFill>
              <a:cs typeface="+mn-ea"/>
              <a:sym typeface="+mn-lt"/>
            </a:endParaRPr>
          </a:p>
        </p:txBody>
      </p:sp>
      <p:sp>
        <p:nvSpPr>
          <p:cNvPr id="58" name="椭圆 57"/>
          <p:cNvSpPr/>
          <p:nvPr/>
        </p:nvSpPr>
        <p:spPr>
          <a:xfrm>
            <a:off x="4573863" y="3498843"/>
            <a:ext cx="390517" cy="3905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2</a:t>
            </a:r>
            <a:endParaRPr lang="en-US" altLang="zh-CN" dirty="0">
              <a:solidFill>
                <a:schemeClr val="bg1"/>
              </a:solidFill>
              <a:cs typeface="+mn-ea"/>
              <a:sym typeface="+mn-lt"/>
            </a:endParaRPr>
          </a:p>
        </p:txBody>
      </p:sp>
      <p:sp>
        <p:nvSpPr>
          <p:cNvPr id="59" name="椭圆 58"/>
          <p:cNvSpPr/>
          <p:nvPr/>
        </p:nvSpPr>
        <p:spPr>
          <a:xfrm>
            <a:off x="6863228" y="3498843"/>
            <a:ext cx="390517" cy="39051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3</a:t>
            </a:r>
            <a:endParaRPr lang="en-US" altLang="zh-CN" dirty="0">
              <a:solidFill>
                <a:schemeClr val="bg1"/>
              </a:solidFill>
              <a:cs typeface="+mn-ea"/>
              <a:sym typeface="+mn-lt"/>
            </a:endParaRPr>
          </a:p>
        </p:txBody>
      </p:sp>
      <p:sp>
        <p:nvSpPr>
          <p:cNvPr id="60" name="椭圆 59"/>
          <p:cNvSpPr/>
          <p:nvPr/>
        </p:nvSpPr>
        <p:spPr>
          <a:xfrm>
            <a:off x="9152593" y="3529875"/>
            <a:ext cx="390517" cy="39051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4</a:t>
            </a:r>
            <a:endParaRPr lang="en-US" altLang="zh-CN" dirty="0">
              <a:solidFill>
                <a:schemeClr val="bg1"/>
              </a:solidFill>
              <a:cs typeface="+mn-ea"/>
              <a:sym typeface="+mn-lt"/>
            </a:endParaRPr>
          </a:p>
        </p:txBody>
      </p:sp>
      <p:sp>
        <p:nvSpPr>
          <p:cNvPr id="61" name="椭圆 60"/>
          <p:cNvSpPr/>
          <p:nvPr/>
        </p:nvSpPr>
        <p:spPr>
          <a:xfrm>
            <a:off x="2110105" y="4827270"/>
            <a:ext cx="738505" cy="73850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62" name="椭圆 61"/>
          <p:cNvSpPr/>
          <p:nvPr/>
        </p:nvSpPr>
        <p:spPr>
          <a:xfrm>
            <a:off x="4399280" y="1806575"/>
            <a:ext cx="738505" cy="738505"/>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sp>
        <p:nvSpPr>
          <p:cNvPr id="63" name="椭圆 62"/>
          <p:cNvSpPr/>
          <p:nvPr/>
        </p:nvSpPr>
        <p:spPr>
          <a:xfrm>
            <a:off x="8978265" y="1807210"/>
            <a:ext cx="738505" cy="738505"/>
          </a:xfrm>
          <a:prstGeom prst="ellipse">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tx1">
                  <a:lumMod val="65000"/>
                  <a:lumOff val="35000"/>
                </a:schemeClr>
              </a:solidFill>
              <a:cs typeface="+mn-ea"/>
              <a:sym typeface="+mn-lt"/>
            </a:endParaRPr>
          </a:p>
        </p:txBody>
      </p:sp>
      <p:sp>
        <p:nvSpPr>
          <p:cNvPr id="64" name="椭圆 63"/>
          <p:cNvSpPr/>
          <p:nvPr/>
        </p:nvSpPr>
        <p:spPr>
          <a:xfrm>
            <a:off x="6717030" y="4827270"/>
            <a:ext cx="738505" cy="738505"/>
          </a:xfrm>
          <a:prstGeom prst="ellipse">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grpSp>
        <p:nvGrpSpPr>
          <p:cNvPr id="65" name="组合 64"/>
          <p:cNvGrpSpPr/>
          <p:nvPr/>
        </p:nvGrpSpPr>
        <p:grpSpPr>
          <a:xfrm>
            <a:off x="2270125" y="5028568"/>
            <a:ext cx="368300" cy="336598"/>
            <a:chOff x="8415" y="6739"/>
            <a:chExt cx="560" cy="493"/>
          </a:xfrm>
          <a:solidFill>
            <a:srgbClr val="669C78"/>
          </a:solidFill>
        </p:grpSpPr>
        <p:sp>
          <p:nvSpPr>
            <p:cNvPr id="66" name="Freeform14"/>
            <p:cNvSpPr/>
            <p:nvPr/>
          </p:nvSpPr>
          <p:spPr bwMode="auto">
            <a:xfrm>
              <a:off x="8466" y="6761"/>
              <a:ext cx="209" cy="450"/>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7" name="Freeform15"/>
            <p:cNvSpPr/>
            <p:nvPr/>
          </p:nvSpPr>
          <p:spPr bwMode="auto">
            <a:xfrm>
              <a:off x="8415" y="6908"/>
              <a:ext cx="29" cy="158"/>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8" name="Freeform16"/>
            <p:cNvSpPr/>
            <p:nvPr/>
          </p:nvSpPr>
          <p:spPr bwMode="auto">
            <a:xfrm>
              <a:off x="8726" y="6862"/>
              <a:ext cx="83" cy="246"/>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69" name="Freeform17"/>
            <p:cNvSpPr/>
            <p:nvPr/>
          </p:nvSpPr>
          <p:spPr bwMode="auto">
            <a:xfrm flipV="1">
              <a:off x="8777" y="6801"/>
              <a:ext cx="110" cy="367"/>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70" name="Freeform18"/>
            <p:cNvSpPr/>
            <p:nvPr/>
          </p:nvSpPr>
          <p:spPr bwMode="auto">
            <a:xfrm>
              <a:off x="8841" y="6739"/>
              <a:ext cx="134" cy="493"/>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sp>
        <p:nvSpPr>
          <p:cNvPr id="71" name="Freeform 250"/>
          <p:cNvSpPr>
            <a:spLocks noEditPoints="1"/>
          </p:cNvSpPr>
          <p:nvPr/>
        </p:nvSpPr>
        <p:spPr bwMode="auto">
          <a:xfrm>
            <a:off x="4573929" y="1981200"/>
            <a:ext cx="403225" cy="388938"/>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2"/>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72" name="Freeform 267"/>
          <p:cNvSpPr>
            <a:spLocks noEditPoints="1"/>
          </p:cNvSpPr>
          <p:nvPr/>
        </p:nvSpPr>
        <p:spPr bwMode="auto">
          <a:xfrm>
            <a:off x="6861199" y="4967923"/>
            <a:ext cx="449263" cy="458787"/>
          </a:xfrm>
          <a:custGeom>
            <a:avLst/>
            <a:gdLst>
              <a:gd name="T0" fmla="*/ 107 w 213"/>
              <a:gd name="T1" fmla="*/ 0 h 213"/>
              <a:gd name="T2" fmla="*/ 213 w 213"/>
              <a:gd name="T3" fmla="*/ 107 h 213"/>
              <a:gd name="T4" fmla="*/ 107 w 213"/>
              <a:gd name="T5" fmla="*/ 213 h 213"/>
              <a:gd name="T6" fmla="*/ 0 w 213"/>
              <a:gd name="T7" fmla="*/ 107 h 213"/>
              <a:gd name="T8" fmla="*/ 107 w 213"/>
              <a:gd name="T9" fmla="*/ 0 h 213"/>
              <a:gd name="T10" fmla="*/ 89 w 213"/>
              <a:gd name="T11" fmla="*/ 75 h 213"/>
              <a:gd name="T12" fmla="*/ 100 w 213"/>
              <a:gd name="T13" fmla="*/ 70 h 213"/>
              <a:gd name="T14" fmla="*/ 87 w 213"/>
              <a:gd name="T15" fmla="*/ 18 h 213"/>
              <a:gd name="T16" fmla="*/ 63 w 213"/>
              <a:gd name="T17" fmla="*/ 26 h 213"/>
              <a:gd name="T18" fmla="*/ 89 w 213"/>
              <a:gd name="T19" fmla="*/ 75 h 213"/>
              <a:gd name="T20" fmla="*/ 107 w 213"/>
              <a:gd name="T21" fmla="*/ 82 h 213"/>
              <a:gd name="T22" fmla="*/ 82 w 213"/>
              <a:gd name="T23" fmla="*/ 107 h 213"/>
              <a:gd name="T24" fmla="*/ 107 w 213"/>
              <a:gd name="T25" fmla="*/ 131 h 213"/>
              <a:gd name="T26" fmla="*/ 131 w 213"/>
              <a:gd name="T27" fmla="*/ 107 h 213"/>
              <a:gd name="T28" fmla="*/ 107 w 213"/>
              <a:gd name="T29" fmla="*/ 82 h 213"/>
              <a:gd name="T30" fmla="*/ 132 w 213"/>
              <a:gd name="T31" fmla="*/ 133 h 213"/>
              <a:gd name="T32" fmla="*/ 122 w 213"/>
              <a:gd name="T33" fmla="*/ 140 h 213"/>
              <a:gd name="T34" fmla="*/ 149 w 213"/>
              <a:gd name="T35" fmla="*/ 187 h 213"/>
              <a:gd name="T36" fmla="*/ 169 w 213"/>
              <a:gd name="T37" fmla="*/ 173 h 213"/>
              <a:gd name="T38" fmla="*/ 132 w 213"/>
              <a:gd name="T39" fmla="*/ 133 h 213"/>
              <a:gd name="T40" fmla="*/ 197 w 213"/>
              <a:gd name="T41" fmla="*/ 126 h 213"/>
              <a:gd name="T42" fmla="*/ 144 w 213"/>
              <a:gd name="T43" fmla="*/ 112 h 213"/>
              <a:gd name="T44" fmla="*/ 138 w 213"/>
              <a:gd name="T45" fmla="*/ 126 h 213"/>
              <a:gd name="T46" fmla="*/ 181 w 213"/>
              <a:gd name="T47" fmla="*/ 160 h 213"/>
              <a:gd name="T48" fmla="*/ 197 w 213"/>
              <a:gd name="T49" fmla="*/ 126 h 213"/>
              <a:gd name="T50" fmla="*/ 25 w 213"/>
              <a:gd name="T51" fmla="*/ 65 h 213"/>
              <a:gd name="T52" fmla="*/ 72 w 213"/>
              <a:gd name="T53" fmla="*/ 92 h 213"/>
              <a:gd name="T54" fmla="*/ 82 w 213"/>
              <a:gd name="T55" fmla="*/ 80 h 213"/>
              <a:gd name="T56" fmla="*/ 49 w 213"/>
              <a:gd name="T57" fmla="*/ 36 h 213"/>
              <a:gd name="T58" fmla="*/ 25 w 213"/>
              <a:gd name="T59" fmla="*/ 65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3" h="213">
                <a:moveTo>
                  <a:pt x="107" y="0"/>
                </a:moveTo>
                <a:cubicBezTo>
                  <a:pt x="166" y="0"/>
                  <a:pt x="213" y="48"/>
                  <a:pt x="213" y="107"/>
                </a:cubicBezTo>
                <a:cubicBezTo>
                  <a:pt x="213" y="165"/>
                  <a:pt x="166" y="213"/>
                  <a:pt x="107" y="213"/>
                </a:cubicBezTo>
                <a:cubicBezTo>
                  <a:pt x="48" y="213"/>
                  <a:pt x="0" y="165"/>
                  <a:pt x="0" y="107"/>
                </a:cubicBezTo>
                <a:cubicBezTo>
                  <a:pt x="0" y="48"/>
                  <a:pt x="48" y="0"/>
                  <a:pt x="107" y="0"/>
                </a:cubicBezTo>
                <a:close/>
                <a:moveTo>
                  <a:pt x="89" y="75"/>
                </a:moveTo>
                <a:cubicBezTo>
                  <a:pt x="93" y="73"/>
                  <a:pt x="96" y="71"/>
                  <a:pt x="100" y="70"/>
                </a:cubicBezTo>
                <a:cubicBezTo>
                  <a:pt x="87" y="18"/>
                  <a:pt x="87" y="18"/>
                  <a:pt x="87" y="18"/>
                </a:cubicBezTo>
                <a:cubicBezTo>
                  <a:pt x="79" y="20"/>
                  <a:pt x="71" y="23"/>
                  <a:pt x="63" y="26"/>
                </a:cubicBezTo>
                <a:cubicBezTo>
                  <a:pt x="89" y="75"/>
                  <a:pt x="89" y="75"/>
                  <a:pt x="89" y="75"/>
                </a:cubicBezTo>
                <a:close/>
                <a:moveTo>
                  <a:pt x="107" y="82"/>
                </a:moveTo>
                <a:cubicBezTo>
                  <a:pt x="93" y="82"/>
                  <a:pt x="82" y="93"/>
                  <a:pt x="82" y="107"/>
                </a:cubicBezTo>
                <a:cubicBezTo>
                  <a:pt x="82" y="120"/>
                  <a:pt x="93" y="131"/>
                  <a:pt x="107" y="131"/>
                </a:cubicBezTo>
                <a:cubicBezTo>
                  <a:pt x="120" y="131"/>
                  <a:pt x="131" y="120"/>
                  <a:pt x="131" y="107"/>
                </a:cubicBezTo>
                <a:cubicBezTo>
                  <a:pt x="131" y="93"/>
                  <a:pt x="120" y="82"/>
                  <a:pt x="107" y="82"/>
                </a:cubicBezTo>
                <a:close/>
                <a:moveTo>
                  <a:pt x="132" y="133"/>
                </a:moveTo>
                <a:cubicBezTo>
                  <a:pt x="129" y="135"/>
                  <a:pt x="126" y="138"/>
                  <a:pt x="122" y="140"/>
                </a:cubicBezTo>
                <a:cubicBezTo>
                  <a:pt x="149" y="187"/>
                  <a:pt x="149" y="187"/>
                  <a:pt x="149" y="187"/>
                </a:cubicBezTo>
                <a:cubicBezTo>
                  <a:pt x="156" y="183"/>
                  <a:pt x="163" y="178"/>
                  <a:pt x="169" y="173"/>
                </a:cubicBezTo>
                <a:cubicBezTo>
                  <a:pt x="132" y="133"/>
                  <a:pt x="132" y="133"/>
                  <a:pt x="132" y="133"/>
                </a:cubicBezTo>
                <a:close/>
                <a:moveTo>
                  <a:pt x="197" y="126"/>
                </a:moveTo>
                <a:cubicBezTo>
                  <a:pt x="144" y="112"/>
                  <a:pt x="144" y="112"/>
                  <a:pt x="144" y="112"/>
                </a:cubicBezTo>
                <a:cubicBezTo>
                  <a:pt x="143" y="117"/>
                  <a:pt x="141" y="121"/>
                  <a:pt x="138" y="126"/>
                </a:cubicBezTo>
                <a:cubicBezTo>
                  <a:pt x="181" y="160"/>
                  <a:pt x="181" y="160"/>
                  <a:pt x="181" y="160"/>
                </a:cubicBezTo>
                <a:cubicBezTo>
                  <a:pt x="188" y="149"/>
                  <a:pt x="194" y="138"/>
                  <a:pt x="197" y="126"/>
                </a:cubicBezTo>
                <a:close/>
                <a:moveTo>
                  <a:pt x="25" y="65"/>
                </a:moveTo>
                <a:cubicBezTo>
                  <a:pt x="72" y="92"/>
                  <a:pt x="72" y="92"/>
                  <a:pt x="72" y="92"/>
                </a:cubicBezTo>
                <a:cubicBezTo>
                  <a:pt x="75" y="87"/>
                  <a:pt x="78" y="83"/>
                  <a:pt x="82" y="80"/>
                </a:cubicBezTo>
                <a:cubicBezTo>
                  <a:pt x="49" y="36"/>
                  <a:pt x="49" y="36"/>
                  <a:pt x="49" y="36"/>
                </a:cubicBezTo>
                <a:cubicBezTo>
                  <a:pt x="39" y="44"/>
                  <a:pt x="31" y="54"/>
                  <a:pt x="25" y="65"/>
                </a:cubicBezTo>
                <a:close/>
              </a:path>
            </a:pathLst>
          </a:custGeom>
          <a:solidFill>
            <a:schemeClr val="accent1"/>
          </a:solidFill>
          <a:ln>
            <a:noFill/>
          </a:ln>
        </p:spPr>
        <p:txBody>
          <a:bodyPr lIns="80296" tIns="40148" rIns="80296" bIns="40148"/>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8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73" name="Freeform 39"/>
          <p:cNvSpPr>
            <a:spLocks noEditPoints="1"/>
          </p:cNvSpPr>
          <p:nvPr/>
        </p:nvSpPr>
        <p:spPr bwMode="auto">
          <a:xfrm>
            <a:off x="9152890" y="1981200"/>
            <a:ext cx="478790" cy="391160"/>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chemeClr val="accent2"/>
          </a:solidFill>
          <a:ln>
            <a:noFill/>
          </a:ln>
        </p:spPr>
        <p:txBody>
          <a:bodyPr vert="horz" wrap="square" lIns="91440" tIns="45720" rIns="91440" bIns="45720" numCol="1" anchor="t" anchorCtr="0" compatLnSpc="1"/>
          <a:lstStyle/>
          <a:p>
            <a:endParaRPr lang="en-US" dirty="0">
              <a:solidFill>
                <a:schemeClr val="tx1">
                  <a:lumMod val="65000"/>
                  <a:lumOff val="35000"/>
                </a:schemeClr>
              </a:solidFill>
              <a:cs typeface="+mn-ea"/>
              <a:sym typeface="+mn-lt"/>
            </a:endParaRPr>
          </a:p>
        </p:txBody>
      </p:sp>
      <p:sp>
        <p:nvSpPr>
          <p:cNvPr id="74" name="文本框 73"/>
          <p:cNvSpPr txBox="1"/>
          <p:nvPr/>
        </p:nvSpPr>
        <p:spPr>
          <a:xfrm>
            <a:off x="1566545" y="1981200"/>
            <a:ext cx="2056130" cy="738664"/>
          </a:xfrm>
          <a:prstGeom prst="rect">
            <a:avLst/>
          </a:prstGeom>
          <a:noFill/>
        </p:spPr>
        <p:txBody>
          <a:bodyPr wrap="square" rtlCol="0">
            <a:spAutoFit/>
          </a:bodyPr>
          <a:lstStyle/>
          <a:p>
            <a:pPr algn="l">
              <a:lnSpc>
                <a:spcPct val="100000"/>
              </a:lnSpc>
            </a:pPr>
            <a:r>
              <a:rPr lang="zh-CN" altLang="en-US" sz="1400" dirty="0">
                <a:solidFill>
                  <a:schemeClr val="tx1">
                    <a:lumMod val="65000"/>
                    <a:lumOff val="35000"/>
                  </a:schemeClr>
                </a:solidFill>
                <a:cs typeface="+mn-ea"/>
                <a:sym typeface="+mn-lt"/>
              </a:rPr>
              <a:t>您所需要的本请添加您所需要的文请所需要的文添。</a:t>
            </a:r>
            <a:endParaRPr lang="zh-CN" altLang="en-US" sz="1400" dirty="0">
              <a:solidFill>
                <a:schemeClr val="tx1">
                  <a:lumMod val="65000"/>
                  <a:lumOff val="35000"/>
                </a:schemeClr>
              </a:solidFill>
              <a:cs typeface="+mn-ea"/>
              <a:sym typeface="+mn-lt"/>
            </a:endParaRPr>
          </a:p>
        </p:txBody>
      </p:sp>
      <p:sp>
        <p:nvSpPr>
          <p:cNvPr id="75" name="文本框 74"/>
          <p:cNvSpPr txBox="1"/>
          <p:nvPr/>
        </p:nvSpPr>
        <p:spPr>
          <a:xfrm>
            <a:off x="3747135" y="4491990"/>
            <a:ext cx="2056130" cy="738664"/>
          </a:xfrm>
          <a:prstGeom prst="rect">
            <a:avLst/>
          </a:prstGeom>
          <a:noFill/>
        </p:spPr>
        <p:txBody>
          <a:bodyPr wrap="square" rtlCol="0">
            <a:spAutoFit/>
          </a:bodyPr>
          <a:lstStyle/>
          <a:p>
            <a:pPr algn="l">
              <a:lnSpc>
                <a:spcPct val="100000"/>
              </a:lnSpc>
            </a:pPr>
            <a:r>
              <a:rPr lang="zh-CN" altLang="en-US" sz="1400" dirty="0">
                <a:solidFill>
                  <a:schemeClr val="tx1">
                    <a:lumMod val="65000"/>
                    <a:lumOff val="35000"/>
                  </a:schemeClr>
                </a:solidFill>
                <a:cs typeface="+mn-ea"/>
                <a:sym typeface="+mn-lt"/>
              </a:rPr>
              <a:t>您所需要的本请添加您所需要的文请所需要的文添。</a:t>
            </a:r>
            <a:endParaRPr lang="zh-CN" altLang="en-US" sz="1400" dirty="0">
              <a:solidFill>
                <a:schemeClr val="tx1">
                  <a:lumMod val="65000"/>
                  <a:lumOff val="35000"/>
                </a:schemeClr>
              </a:solidFill>
              <a:cs typeface="+mn-ea"/>
              <a:sym typeface="+mn-lt"/>
            </a:endParaRPr>
          </a:p>
        </p:txBody>
      </p:sp>
      <p:sp>
        <p:nvSpPr>
          <p:cNvPr id="76" name="文本框 75"/>
          <p:cNvSpPr txBox="1"/>
          <p:nvPr/>
        </p:nvSpPr>
        <p:spPr>
          <a:xfrm>
            <a:off x="6057900" y="1981200"/>
            <a:ext cx="2056130" cy="738664"/>
          </a:xfrm>
          <a:prstGeom prst="rect">
            <a:avLst/>
          </a:prstGeom>
          <a:noFill/>
        </p:spPr>
        <p:txBody>
          <a:bodyPr wrap="square" rtlCol="0">
            <a:spAutoFit/>
          </a:bodyPr>
          <a:lstStyle/>
          <a:p>
            <a:pPr algn="l">
              <a:lnSpc>
                <a:spcPct val="100000"/>
              </a:lnSpc>
            </a:pPr>
            <a:r>
              <a:rPr lang="zh-CN" altLang="en-US" sz="1400" dirty="0">
                <a:solidFill>
                  <a:schemeClr val="tx1">
                    <a:lumMod val="65000"/>
                    <a:lumOff val="35000"/>
                  </a:schemeClr>
                </a:solidFill>
                <a:cs typeface="+mn-ea"/>
                <a:sym typeface="+mn-lt"/>
              </a:rPr>
              <a:t>您所需要的本请添加您所需要的文请所需要的文添。</a:t>
            </a:r>
            <a:endParaRPr lang="zh-CN" altLang="en-US" sz="1400" dirty="0">
              <a:solidFill>
                <a:schemeClr val="tx1">
                  <a:lumMod val="65000"/>
                  <a:lumOff val="35000"/>
                </a:schemeClr>
              </a:solidFill>
              <a:cs typeface="+mn-ea"/>
              <a:sym typeface="+mn-lt"/>
            </a:endParaRPr>
          </a:p>
        </p:txBody>
      </p:sp>
      <p:sp>
        <p:nvSpPr>
          <p:cNvPr id="77" name="文本框 76"/>
          <p:cNvSpPr txBox="1"/>
          <p:nvPr/>
        </p:nvSpPr>
        <p:spPr>
          <a:xfrm>
            <a:off x="8502015" y="4521200"/>
            <a:ext cx="2056130" cy="738664"/>
          </a:xfrm>
          <a:prstGeom prst="rect">
            <a:avLst/>
          </a:prstGeom>
          <a:noFill/>
        </p:spPr>
        <p:txBody>
          <a:bodyPr wrap="square" rtlCol="0">
            <a:spAutoFit/>
          </a:bodyPr>
          <a:lstStyle/>
          <a:p>
            <a:pPr algn="l">
              <a:lnSpc>
                <a:spcPct val="100000"/>
              </a:lnSpc>
            </a:pPr>
            <a:r>
              <a:rPr lang="zh-CN" altLang="en-US" sz="1400" dirty="0">
                <a:solidFill>
                  <a:schemeClr val="tx1">
                    <a:lumMod val="65000"/>
                    <a:lumOff val="35000"/>
                  </a:schemeClr>
                </a:solidFill>
                <a:cs typeface="+mn-ea"/>
                <a:sym typeface="+mn-lt"/>
              </a:rPr>
              <a:t>您所需要的本请添加您所需要的文请所需要的文添。</a:t>
            </a:r>
            <a:endParaRPr lang="zh-CN" altLang="en-US" sz="1400" dirty="0">
              <a:solidFill>
                <a:schemeClr val="tx1">
                  <a:lumMod val="65000"/>
                  <a:lumOff val="35000"/>
                </a:schemeClr>
              </a:solidFill>
              <a:cs typeface="+mn-ea"/>
              <a:sym typeface="+mn-lt"/>
            </a:endParaRPr>
          </a:p>
        </p:txBody>
      </p:sp>
      <p:sp>
        <p:nvSpPr>
          <p:cNvPr id="78" name="文本框 77"/>
          <p:cNvSpPr txBox="1"/>
          <p:nvPr/>
        </p:nvSpPr>
        <p:spPr>
          <a:xfrm>
            <a:off x="1708150" y="2954655"/>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65000"/>
                    <a:lumOff val="35000"/>
                  </a:schemeClr>
                </a:solidFill>
                <a:effectLst/>
                <a:uLnTx/>
                <a:uFillTx/>
                <a:cs typeface="+mn-ea"/>
                <a:sym typeface="+mn-lt"/>
              </a:rPr>
              <a:t>关键词</a:t>
            </a:r>
            <a:endParaRPr lang="en-US" altLang="zh-CN" sz="2400" b="1" noProof="0" dirty="0">
              <a:ln>
                <a:noFill/>
              </a:ln>
              <a:solidFill>
                <a:schemeClr val="tx1">
                  <a:lumMod val="65000"/>
                  <a:lumOff val="35000"/>
                </a:schemeClr>
              </a:solidFill>
              <a:effectLst/>
              <a:uLnTx/>
              <a:uFillTx/>
              <a:cs typeface="+mn-ea"/>
              <a:sym typeface="+mn-lt"/>
            </a:endParaRPr>
          </a:p>
        </p:txBody>
      </p:sp>
      <p:sp>
        <p:nvSpPr>
          <p:cNvPr id="79" name="文本框 78"/>
          <p:cNvSpPr txBox="1"/>
          <p:nvPr/>
        </p:nvSpPr>
        <p:spPr>
          <a:xfrm>
            <a:off x="6422390" y="2954655"/>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65000"/>
                    <a:lumOff val="35000"/>
                  </a:schemeClr>
                </a:solidFill>
                <a:effectLst/>
                <a:uLnTx/>
                <a:uFillTx/>
                <a:cs typeface="+mn-ea"/>
                <a:sym typeface="+mn-lt"/>
              </a:rPr>
              <a:t>关键词</a:t>
            </a:r>
            <a:endParaRPr lang="en-US" altLang="zh-CN" sz="2400" b="1" noProof="0" dirty="0">
              <a:ln>
                <a:noFill/>
              </a:ln>
              <a:solidFill>
                <a:schemeClr val="tx1">
                  <a:lumMod val="65000"/>
                  <a:lumOff val="35000"/>
                </a:schemeClr>
              </a:solidFill>
              <a:effectLst/>
              <a:uLnTx/>
              <a:uFillTx/>
              <a:cs typeface="+mn-ea"/>
              <a:sym typeface="+mn-lt"/>
            </a:endParaRPr>
          </a:p>
        </p:txBody>
      </p:sp>
      <p:sp>
        <p:nvSpPr>
          <p:cNvPr id="80" name="文本框 79"/>
          <p:cNvSpPr txBox="1"/>
          <p:nvPr/>
        </p:nvSpPr>
        <p:spPr>
          <a:xfrm>
            <a:off x="4104005" y="4001770"/>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65000"/>
                    <a:lumOff val="35000"/>
                  </a:schemeClr>
                </a:solidFill>
                <a:effectLst/>
                <a:uLnTx/>
                <a:uFillTx/>
                <a:cs typeface="+mn-ea"/>
                <a:sym typeface="+mn-lt"/>
              </a:rPr>
              <a:t>关键词</a:t>
            </a:r>
            <a:endParaRPr lang="en-US" altLang="zh-CN" sz="2400" b="1" noProof="0" dirty="0">
              <a:ln>
                <a:noFill/>
              </a:ln>
              <a:solidFill>
                <a:schemeClr val="tx1">
                  <a:lumMod val="65000"/>
                  <a:lumOff val="35000"/>
                </a:schemeClr>
              </a:solidFill>
              <a:effectLst/>
              <a:uLnTx/>
              <a:uFillTx/>
              <a:cs typeface="+mn-ea"/>
              <a:sym typeface="+mn-lt"/>
            </a:endParaRPr>
          </a:p>
        </p:txBody>
      </p:sp>
      <p:sp>
        <p:nvSpPr>
          <p:cNvPr id="81" name="文本框 80"/>
          <p:cNvSpPr txBox="1"/>
          <p:nvPr/>
        </p:nvSpPr>
        <p:spPr>
          <a:xfrm>
            <a:off x="8682990" y="4001770"/>
            <a:ext cx="1329055" cy="438150"/>
          </a:xfrm>
          <a:prstGeom prst="rect">
            <a:avLst/>
          </a:prstGeom>
          <a:noFill/>
        </p:spPr>
        <p:txBody>
          <a:bodyPr wrap="square" rtlCol="0">
            <a:spAutoFit/>
            <a:scene3d>
              <a:camera prst="orthographicFront"/>
              <a:lightRig rig="threePt" dir="t"/>
            </a:scene3d>
            <a:sp3d contourW="12700"/>
          </a:bodyPr>
          <a:lstStyle/>
          <a:p>
            <a:pPr lvl="0" algn="ctr">
              <a:lnSpc>
                <a:spcPct val="94000"/>
              </a:lnSpc>
              <a:spcBef>
                <a:spcPts val="0"/>
              </a:spcBef>
              <a:spcAft>
                <a:spcPts val="0"/>
              </a:spcAft>
              <a:buClrTx/>
              <a:buSzTx/>
              <a:buFontTx/>
              <a:defRPr/>
            </a:pPr>
            <a:r>
              <a:rPr lang="en-US" altLang="zh-CN" sz="2400" b="1" noProof="0" dirty="0">
                <a:ln>
                  <a:noFill/>
                </a:ln>
                <a:solidFill>
                  <a:schemeClr val="tx1">
                    <a:lumMod val="65000"/>
                    <a:lumOff val="35000"/>
                  </a:schemeClr>
                </a:solidFill>
                <a:effectLst/>
                <a:uLnTx/>
                <a:uFillTx/>
                <a:cs typeface="+mn-ea"/>
                <a:sym typeface="+mn-lt"/>
              </a:rPr>
              <a:t>关键词</a:t>
            </a:r>
            <a:endParaRPr lang="en-US" altLang="zh-CN" sz="2400" b="1" noProof="0" dirty="0">
              <a:ln>
                <a:noFill/>
              </a:ln>
              <a:solidFill>
                <a:schemeClr val="tx1">
                  <a:lumMod val="65000"/>
                  <a:lumOff val="35000"/>
                </a:schemeClr>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p:cTn id="7" dur="500" fill="hold"/>
                                        <p:tgtEl>
                                          <p:spTgt spid="52"/>
                                        </p:tgtEl>
                                        <p:attrNameLst>
                                          <p:attrName>ppt_w</p:attrName>
                                        </p:attrNameLst>
                                      </p:cBhvr>
                                      <p:tavLst>
                                        <p:tav tm="0">
                                          <p:val>
                                            <p:fltVal val="0"/>
                                          </p:val>
                                        </p:tav>
                                        <p:tav tm="100000">
                                          <p:val>
                                            <p:strVal val="#ppt_w"/>
                                          </p:val>
                                        </p:tav>
                                      </p:tavLst>
                                    </p:anim>
                                    <p:anim calcmode="lin" valueType="num">
                                      <p:cBhvr>
                                        <p:cTn id="8" dur="500" fill="hold"/>
                                        <p:tgtEl>
                                          <p:spTgt spid="52"/>
                                        </p:tgtEl>
                                        <p:attrNameLst>
                                          <p:attrName>ppt_h</p:attrName>
                                        </p:attrNameLst>
                                      </p:cBhvr>
                                      <p:tavLst>
                                        <p:tav tm="0">
                                          <p:val>
                                            <p:fltVal val="0"/>
                                          </p:val>
                                        </p:tav>
                                        <p:tav tm="100000">
                                          <p:val>
                                            <p:strVal val="#ppt_h"/>
                                          </p:val>
                                        </p:tav>
                                      </p:tavLst>
                                    </p:anim>
                                    <p:animEffect transition="in" filter="fade">
                                      <p:cBhvr>
                                        <p:cTn id="9" dur="500"/>
                                        <p:tgtEl>
                                          <p:spTgt spid="52"/>
                                        </p:tgtEl>
                                      </p:cBhvr>
                                    </p:animEffect>
                                  </p:childTnLst>
                                </p:cTn>
                              </p:par>
                              <p:par>
                                <p:cTn id="10" presetID="53" presetClass="entr" presetSubtype="16" fill="hold" nodeType="with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p:cTn id="12" dur="500" fill="hold"/>
                                        <p:tgtEl>
                                          <p:spTgt spid="53"/>
                                        </p:tgtEl>
                                        <p:attrNameLst>
                                          <p:attrName>ppt_w</p:attrName>
                                        </p:attrNameLst>
                                      </p:cBhvr>
                                      <p:tavLst>
                                        <p:tav tm="0">
                                          <p:val>
                                            <p:fltVal val="0"/>
                                          </p:val>
                                        </p:tav>
                                        <p:tav tm="100000">
                                          <p:val>
                                            <p:strVal val="#ppt_w"/>
                                          </p:val>
                                        </p:tav>
                                      </p:tavLst>
                                    </p:anim>
                                    <p:anim calcmode="lin" valueType="num">
                                      <p:cBhvr>
                                        <p:cTn id="13" dur="500" fill="hold"/>
                                        <p:tgtEl>
                                          <p:spTgt spid="53"/>
                                        </p:tgtEl>
                                        <p:attrNameLst>
                                          <p:attrName>ppt_h</p:attrName>
                                        </p:attrNameLst>
                                      </p:cBhvr>
                                      <p:tavLst>
                                        <p:tav tm="0">
                                          <p:val>
                                            <p:fltVal val="0"/>
                                          </p:val>
                                        </p:tav>
                                        <p:tav tm="100000">
                                          <p:val>
                                            <p:strVal val="#ppt_h"/>
                                          </p:val>
                                        </p:tav>
                                      </p:tavLst>
                                    </p:anim>
                                    <p:animEffect transition="in" filter="fade">
                                      <p:cBhvr>
                                        <p:cTn id="14" dur="500"/>
                                        <p:tgtEl>
                                          <p:spTgt spid="53"/>
                                        </p:tgtEl>
                                      </p:cBhvr>
                                    </p:animEffect>
                                  </p:childTnLst>
                                </p:cTn>
                              </p:par>
                              <p:par>
                                <p:cTn id="15" presetID="53" presetClass="entr" presetSubtype="16" fill="hold" nodeType="with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p:cTn id="17" dur="500" fill="hold"/>
                                        <p:tgtEl>
                                          <p:spTgt spid="54"/>
                                        </p:tgtEl>
                                        <p:attrNameLst>
                                          <p:attrName>ppt_w</p:attrName>
                                        </p:attrNameLst>
                                      </p:cBhvr>
                                      <p:tavLst>
                                        <p:tav tm="0">
                                          <p:val>
                                            <p:fltVal val="0"/>
                                          </p:val>
                                        </p:tav>
                                        <p:tav tm="100000">
                                          <p:val>
                                            <p:strVal val="#ppt_w"/>
                                          </p:val>
                                        </p:tav>
                                      </p:tavLst>
                                    </p:anim>
                                    <p:anim calcmode="lin" valueType="num">
                                      <p:cBhvr>
                                        <p:cTn id="18" dur="500" fill="hold"/>
                                        <p:tgtEl>
                                          <p:spTgt spid="54"/>
                                        </p:tgtEl>
                                        <p:attrNameLst>
                                          <p:attrName>ppt_h</p:attrName>
                                        </p:attrNameLst>
                                      </p:cBhvr>
                                      <p:tavLst>
                                        <p:tav tm="0">
                                          <p:val>
                                            <p:fltVal val="0"/>
                                          </p:val>
                                        </p:tav>
                                        <p:tav tm="100000">
                                          <p:val>
                                            <p:strVal val="#ppt_h"/>
                                          </p:val>
                                        </p:tav>
                                      </p:tavLst>
                                    </p:anim>
                                    <p:animEffect transition="in" filter="fade">
                                      <p:cBhvr>
                                        <p:cTn id="19" dur="500"/>
                                        <p:tgtEl>
                                          <p:spTgt spid="54"/>
                                        </p:tgtEl>
                                      </p:cBhvr>
                                    </p:animEffect>
                                  </p:childTnLst>
                                </p:cTn>
                              </p:par>
                              <p:par>
                                <p:cTn id="20" presetID="53" presetClass="entr" presetSubtype="16"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p:cTn id="22" dur="500" fill="hold"/>
                                        <p:tgtEl>
                                          <p:spTgt spid="55"/>
                                        </p:tgtEl>
                                        <p:attrNameLst>
                                          <p:attrName>ppt_w</p:attrName>
                                        </p:attrNameLst>
                                      </p:cBhvr>
                                      <p:tavLst>
                                        <p:tav tm="0">
                                          <p:val>
                                            <p:fltVal val="0"/>
                                          </p:val>
                                        </p:tav>
                                        <p:tav tm="100000">
                                          <p:val>
                                            <p:strVal val="#ppt_w"/>
                                          </p:val>
                                        </p:tav>
                                      </p:tavLst>
                                    </p:anim>
                                    <p:anim calcmode="lin" valueType="num">
                                      <p:cBhvr>
                                        <p:cTn id="23" dur="500" fill="hold"/>
                                        <p:tgtEl>
                                          <p:spTgt spid="55"/>
                                        </p:tgtEl>
                                        <p:attrNameLst>
                                          <p:attrName>ppt_h</p:attrName>
                                        </p:attrNameLst>
                                      </p:cBhvr>
                                      <p:tavLst>
                                        <p:tav tm="0">
                                          <p:val>
                                            <p:fltVal val="0"/>
                                          </p:val>
                                        </p:tav>
                                        <p:tav tm="100000">
                                          <p:val>
                                            <p:strVal val="#ppt_h"/>
                                          </p:val>
                                        </p:tav>
                                      </p:tavLst>
                                    </p:anim>
                                    <p:animEffect transition="in" filter="fade">
                                      <p:cBhvr>
                                        <p:cTn id="24" dur="500"/>
                                        <p:tgtEl>
                                          <p:spTgt spid="55"/>
                                        </p:tgtEl>
                                      </p:cBhvr>
                                    </p:animEffect>
                                  </p:childTnLst>
                                </p:cTn>
                              </p:par>
                              <p:par>
                                <p:cTn id="25" presetID="53" presetClass="entr" presetSubtype="16" fill="hold"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p:cTn id="27" dur="500" fill="hold"/>
                                        <p:tgtEl>
                                          <p:spTgt spid="56"/>
                                        </p:tgtEl>
                                        <p:attrNameLst>
                                          <p:attrName>ppt_w</p:attrName>
                                        </p:attrNameLst>
                                      </p:cBhvr>
                                      <p:tavLst>
                                        <p:tav tm="0">
                                          <p:val>
                                            <p:fltVal val="0"/>
                                          </p:val>
                                        </p:tav>
                                        <p:tav tm="100000">
                                          <p:val>
                                            <p:strVal val="#ppt_w"/>
                                          </p:val>
                                        </p:tav>
                                      </p:tavLst>
                                    </p:anim>
                                    <p:anim calcmode="lin" valueType="num">
                                      <p:cBhvr>
                                        <p:cTn id="28" dur="500" fill="hold"/>
                                        <p:tgtEl>
                                          <p:spTgt spid="56"/>
                                        </p:tgtEl>
                                        <p:attrNameLst>
                                          <p:attrName>ppt_h</p:attrName>
                                        </p:attrNameLst>
                                      </p:cBhvr>
                                      <p:tavLst>
                                        <p:tav tm="0">
                                          <p:val>
                                            <p:fltVal val="0"/>
                                          </p:val>
                                        </p:tav>
                                        <p:tav tm="100000">
                                          <p:val>
                                            <p:strVal val="#ppt_h"/>
                                          </p:val>
                                        </p:tav>
                                      </p:tavLst>
                                    </p:anim>
                                    <p:animEffect transition="in" filter="fade">
                                      <p:cBhvr>
                                        <p:cTn id="29" dur="500"/>
                                        <p:tgtEl>
                                          <p:spTgt spid="5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Effect transition="in" filter="fade">
                                      <p:cBhvr>
                                        <p:cTn id="34" dur="500"/>
                                        <p:tgtEl>
                                          <p:spTgt spid="5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Effect transition="in" filter="fade">
                                      <p:cBhvr>
                                        <p:cTn id="39" dur="500"/>
                                        <p:tgtEl>
                                          <p:spTgt spid="5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fltVal val="0"/>
                                          </p:val>
                                        </p:tav>
                                        <p:tav tm="100000">
                                          <p:val>
                                            <p:strVal val="#ppt_w"/>
                                          </p:val>
                                        </p:tav>
                                      </p:tavLst>
                                    </p:anim>
                                    <p:anim calcmode="lin" valueType="num">
                                      <p:cBhvr>
                                        <p:cTn id="43" dur="500" fill="hold"/>
                                        <p:tgtEl>
                                          <p:spTgt spid="59"/>
                                        </p:tgtEl>
                                        <p:attrNameLst>
                                          <p:attrName>ppt_h</p:attrName>
                                        </p:attrNameLst>
                                      </p:cBhvr>
                                      <p:tavLst>
                                        <p:tav tm="0">
                                          <p:val>
                                            <p:fltVal val="0"/>
                                          </p:val>
                                        </p:tav>
                                        <p:tav tm="100000">
                                          <p:val>
                                            <p:strVal val="#ppt_h"/>
                                          </p:val>
                                        </p:tav>
                                      </p:tavLst>
                                    </p:anim>
                                    <p:animEffect transition="in" filter="fade">
                                      <p:cBhvr>
                                        <p:cTn id="44" dur="500"/>
                                        <p:tgtEl>
                                          <p:spTgt spid="5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0"/>
                                        </p:tgtEl>
                                        <p:attrNameLst>
                                          <p:attrName>style.visibility</p:attrName>
                                        </p:attrNameLst>
                                      </p:cBhvr>
                                      <p:to>
                                        <p:strVal val="visible"/>
                                      </p:to>
                                    </p:set>
                                    <p:anim calcmode="lin" valueType="num">
                                      <p:cBhvr>
                                        <p:cTn id="47" dur="500" fill="hold"/>
                                        <p:tgtEl>
                                          <p:spTgt spid="60"/>
                                        </p:tgtEl>
                                        <p:attrNameLst>
                                          <p:attrName>ppt_w</p:attrName>
                                        </p:attrNameLst>
                                      </p:cBhvr>
                                      <p:tavLst>
                                        <p:tav tm="0">
                                          <p:val>
                                            <p:fltVal val="0"/>
                                          </p:val>
                                        </p:tav>
                                        <p:tav tm="100000">
                                          <p:val>
                                            <p:strVal val="#ppt_w"/>
                                          </p:val>
                                        </p:tav>
                                      </p:tavLst>
                                    </p:anim>
                                    <p:anim calcmode="lin" valueType="num">
                                      <p:cBhvr>
                                        <p:cTn id="48" dur="500" fill="hold"/>
                                        <p:tgtEl>
                                          <p:spTgt spid="60"/>
                                        </p:tgtEl>
                                        <p:attrNameLst>
                                          <p:attrName>ppt_h</p:attrName>
                                        </p:attrNameLst>
                                      </p:cBhvr>
                                      <p:tavLst>
                                        <p:tav tm="0">
                                          <p:val>
                                            <p:fltVal val="0"/>
                                          </p:val>
                                        </p:tav>
                                        <p:tav tm="100000">
                                          <p:val>
                                            <p:strVal val="#ppt_h"/>
                                          </p:val>
                                        </p:tav>
                                      </p:tavLst>
                                    </p:anim>
                                    <p:animEffect transition="in" filter="fade">
                                      <p:cBhvr>
                                        <p:cTn id="49" dur="500"/>
                                        <p:tgtEl>
                                          <p:spTgt spid="6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1"/>
                                        </p:tgtEl>
                                        <p:attrNameLst>
                                          <p:attrName>style.visibility</p:attrName>
                                        </p:attrNameLst>
                                      </p:cBhvr>
                                      <p:to>
                                        <p:strVal val="visible"/>
                                      </p:to>
                                    </p:set>
                                    <p:anim calcmode="lin" valueType="num">
                                      <p:cBhvr>
                                        <p:cTn id="52" dur="500" fill="hold"/>
                                        <p:tgtEl>
                                          <p:spTgt spid="61"/>
                                        </p:tgtEl>
                                        <p:attrNameLst>
                                          <p:attrName>ppt_w</p:attrName>
                                        </p:attrNameLst>
                                      </p:cBhvr>
                                      <p:tavLst>
                                        <p:tav tm="0">
                                          <p:val>
                                            <p:fltVal val="0"/>
                                          </p:val>
                                        </p:tav>
                                        <p:tav tm="100000">
                                          <p:val>
                                            <p:strVal val="#ppt_w"/>
                                          </p:val>
                                        </p:tav>
                                      </p:tavLst>
                                    </p:anim>
                                    <p:anim calcmode="lin" valueType="num">
                                      <p:cBhvr>
                                        <p:cTn id="53" dur="500" fill="hold"/>
                                        <p:tgtEl>
                                          <p:spTgt spid="61"/>
                                        </p:tgtEl>
                                        <p:attrNameLst>
                                          <p:attrName>ppt_h</p:attrName>
                                        </p:attrNameLst>
                                      </p:cBhvr>
                                      <p:tavLst>
                                        <p:tav tm="0">
                                          <p:val>
                                            <p:fltVal val="0"/>
                                          </p:val>
                                        </p:tav>
                                        <p:tav tm="100000">
                                          <p:val>
                                            <p:strVal val="#ppt_h"/>
                                          </p:val>
                                        </p:tav>
                                      </p:tavLst>
                                    </p:anim>
                                    <p:animEffect transition="in" filter="fade">
                                      <p:cBhvr>
                                        <p:cTn id="54" dur="500"/>
                                        <p:tgtEl>
                                          <p:spTgt spid="61"/>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2"/>
                                        </p:tgtEl>
                                        <p:attrNameLst>
                                          <p:attrName>style.visibility</p:attrName>
                                        </p:attrNameLst>
                                      </p:cBhvr>
                                      <p:to>
                                        <p:strVal val="visible"/>
                                      </p:to>
                                    </p:set>
                                    <p:anim calcmode="lin" valueType="num">
                                      <p:cBhvr>
                                        <p:cTn id="57" dur="500" fill="hold"/>
                                        <p:tgtEl>
                                          <p:spTgt spid="62"/>
                                        </p:tgtEl>
                                        <p:attrNameLst>
                                          <p:attrName>ppt_w</p:attrName>
                                        </p:attrNameLst>
                                      </p:cBhvr>
                                      <p:tavLst>
                                        <p:tav tm="0">
                                          <p:val>
                                            <p:fltVal val="0"/>
                                          </p:val>
                                        </p:tav>
                                        <p:tav tm="100000">
                                          <p:val>
                                            <p:strVal val="#ppt_w"/>
                                          </p:val>
                                        </p:tav>
                                      </p:tavLst>
                                    </p:anim>
                                    <p:anim calcmode="lin" valueType="num">
                                      <p:cBhvr>
                                        <p:cTn id="58" dur="500" fill="hold"/>
                                        <p:tgtEl>
                                          <p:spTgt spid="62"/>
                                        </p:tgtEl>
                                        <p:attrNameLst>
                                          <p:attrName>ppt_h</p:attrName>
                                        </p:attrNameLst>
                                      </p:cBhvr>
                                      <p:tavLst>
                                        <p:tav tm="0">
                                          <p:val>
                                            <p:fltVal val="0"/>
                                          </p:val>
                                        </p:tav>
                                        <p:tav tm="100000">
                                          <p:val>
                                            <p:strVal val="#ppt_h"/>
                                          </p:val>
                                        </p:tav>
                                      </p:tavLst>
                                    </p:anim>
                                    <p:animEffect transition="in" filter="fade">
                                      <p:cBhvr>
                                        <p:cTn id="59" dur="500"/>
                                        <p:tgtEl>
                                          <p:spTgt spid="62"/>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animEffect transition="in" filter="fade">
                                      <p:cBhvr>
                                        <p:cTn id="64" dur="500"/>
                                        <p:tgtEl>
                                          <p:spTgt spid="63"/>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64"/>
                                        </p:tgtEl>
                                        <p:attrNameLst>
                                          <p:attrName>style.visibility</p:attrName>
                                        </p:attrNameLst>
                                      </p:cBhvr>
                                      <p:to>
                                        <p:strVal val="visible"/>
                                      </p:to>
                                    </p:set>
                                    <p:anim calcmode="lin" valueType="num">
                                      <p:cBhvr>
                                        <p:cTn id="67" dur="500" fill="hold"/>
                                        <p:tgtEl>
                                          <p:spTgt spid="64"/>
                                        </p:tgtEl>
                                        <p:attrNameLst>
                                          <p:attrName>ppt_w</p:attrName>
                                        </p:attrNameLst>
                                      </p:cBhvr>
                                      <p:tavLst>
                                        <p:tav tm="0">
                                          <p:val>
                                            <p:fltVal val="0"/>
                                          </p:val>
                                        </p:tav>
                                        <p:tav tm="100000">
                                          <p:val>
                                            <p:strVal val="#ppt_w"/>
                                          </p:val>
                                        </p:tav>
                                      </p:tavLst>
                                    </p:anim>
                                    <p:anim calcmode="lin" valueType="num">
                                      <p:cBhvr>
                                        <p:cTn id="68" dur="500" fill="hold"/>
                                        <p:tgtEl>
                                          <p:spTgt spid="64"/>
                                        </p:tgtEl>
                                        <p:attrNameLst>
                                          <p:attrName>ppt_h</p:attrName>
                                        </p:attrNameLst>
                                      </p:cBhvr>
                                      <p:tavLst>
                                        <p:tav tm="0">
                                          <p:val>
                                            <p:fltVal val="0"/>
                                          </p:val>
                                        </p:tav>
                                        <p:tav tm="100000">
                                          <p:val>
                                            <p:strVal val="#ppt_h"/>
                                          </p:val>
                                        </p:tav>
                                      </p:tavLst>
                                    </p:anim>
                                    <p:animEffect transition="in" filter="fade">
                                      <p:cBhvr>
                                        <p:cTn id="69" dur="500"/>
                                        <p:tgtEl>
                                          <p:spTgt spid="64"/>
                                        </p:tgtEl>
                                      </p:cBhvr>
                                    </p:animEffect>
                                  </p:childTnLst>
                                </p:cTn>
                              </p:par>
                              <p:par>
                                <p:cTn id="70" presetID="53" presetClass="entr" presetSubtype="16" fill="hold" nodeType="withEffect">
                                  <p:stCondLst>
                                    <p:cond delay="0"/>
                                  </p:stCondLst>
                                  <p:childTnLst>
                                    <p:set>
                                      <p:cBhvr>
                                        <p:cTn id="71" dur="1" fill="hold">
                                          <p:stCondLst>
                                            <p:cond delay="0"/>
                                          </p:stCondLst>
                                        </p:cTn>
                                        <p:tgtEl>
                                          <p:spTgt spid="65"/>
                                        </p:tgtEl>
                                        <p:attrNameLst>
                                          <p:attrName>style.visibility</p:attrName>
                                        </p:attrNameLst>
                                      </p:cBhvr>
                                      <p:to>
                                        <p:strVal val="visible"/>
                                      </p:to>
                                    </p:set>
                                    <p:anim calcmode="lin" valueType="num">
                                      <p:cBhvr>
                                        <p:cTn id="72" dur="500" fill="hold"/>
                                        <p:tgtEl>
                                          <p:spTgt spid="65"/>
                                        </p:tgtEl>
                                        <p:attrNameLst>
                                          <p:attrName>ppt_w</p:attrName>
                                        </p:attrNameLst>
                                      </p:cBhvr>
                                      <p:tavLst>
                                        <p:tav tm="0">
                                          <p:val>
                                            <p:fltVal val="0"/>
                                          </p:val>
                                        </p:tav>
                                        <p:tav tm="100000">
                                          <p:val>
                                            <p:strVal val="#ppt_w"/>
                                          </p:val>
                                        </p:tav>
                                      </p:tavLst>
                                    </p:anim>
                                    <p:anim calcmode="lin" valueType="num">
                                      <p:cBhvr>
                                        <p:cTn id="73" dur="500" fill="hold"/>
                                        <p:tgtEl>
                                          <p:spTgt spid="65"/>
                                        </p:tgtEl>
                                        <p:attrNameLst>
                                          <p:attrName>ppt_h</p:attrName>
                                        </p:attrNameLst>
                                      </p:cBhvr>
                                      <p:tavLst>
                                        <p:tav tm="0">
                                          <p:val>
                                            <p:fltVal val="0"/>
                                          </p:val>
                                        </p:tav>
                                        <p:tav tm="100000">
                                          <p:val>
                                            <p:strVal val="#ppt_h"/>
                                          </p:val>
                                        </p:tav>
                                      </p:tavLst>
                                    </p:anim>
                                    <p:animEffect transition="in" filter="fade">
                                      <p:cBhvr>
                                        <p:cTn id="74" dur="500"/>
                                        <p:tgtEl>
                                          <p:spTgt spid="6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71"/>
                                        </p:tgtEl>
                                        <p:attrNameLst>
                                          <p:attrName>style.visibility</p:attrName>
                                        </p:attrNameLst>
                                      </p:cBhvr>
                                      <p:to>
                                        <p:strVal val="visible"/>
                                      </p:to>
                                    </p:set>
                                    <p:anim calcmode="lin" valueType="num">
                                      <p:cBhvr>
                                        <p:cTn id="77" dur="500" fill="hold"/>
                                        <p:tgtEl>
                                          <p:spTgt spid="71"/>
                                        </p:tgtEl>
                                        <p:attrNameLst>
                                          <p:attrName>ppt_w</p:attrName>
                                        </p:attrNameLst>
                                      </p:cBhvr>
                                      <p:tavLst>
                                        <p:tav tm="0">
                                          <p:val>
                                            <p:fltVal val="0"/>
                                          </p:val>
                                        </p:tav>
                                        <p:tav tm="100000">
                                          <p:val>
                                            <p:strVal val="#ppt_w"/>
                                          </p:val>
                                        </p:tav>
                                      </p:tavLst>
                                    </p:anim>
                                    <p:anim calcmode="lin" valueType="num">
                                      <p:cBhvr>
                                        <p:cTn id="78" dur="500" fill="hold"/>
                                        <p:tgtEl>
                                          <p:spTgt spid="71"/>
                                        </p:tgtEl>
                                        <p:attrNameLst>
                                          <p:attrName>ppt_h</p:attrName>
                                        </p:attrNameLst>
                                      </p:cBhvr>
                                      <p:tavLst>
                                        <p:tav tm="0">
                                          <p:val>
                                            <p:fltVal val="0"/>
                                          </p:val>
                                        </p:tav>
                                        <p:tav tm="100000">
                                          <p:val>
                                            <p:strVal val="#ppt_h"/>
                                          </p:val>
                                        </p:tav>
                                      </p:tavLst>
                                    </p:anim>
                                    <p:animEffect transition="in" filter="fade">
                                      <p:cBhvr>
                                        <p:cTn id="79" dur="500"/>
                                        <p:tgtEl>
                                          <p:spTgt spid="71"/>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72"/>
                                        </p:tgtEl>
                                        <p:attrNameLst>
                                          <p:attrName>style.visibility</p:attrName>
                                        </p:attrNameLst>
                                      </p:cBhvr>
                                      <p:to>
                                        <p:strVal val="visible"/>
                                      </p:to>
                                    </p:set>
                                    <p:anim calcmode="lin" valueType="num">
                                      <p:cBhvr>
                                        <p:cTn id="82" dur="500" fill="hold"/>
                                        <p:tgtEl>
                                          <p:spTgt spid="72"/>
                                        </p:tgtEl>
                                        <p:attrNameLst>
                                          <p:attrName>ppt_w</p:attrName>
                                        </p:attrNameLst>
                                      </p:cBhvr>
                                      <p:tavLst>
                                        <p:tav tm="0">
                                          <p:val>
                                            <p:fltVal val="0"/>
                                          </p:val>
                                        </p:tav>
                                        <p:tav tm="100000">
                                          <p:val>
                                            <p:strVal val="#ppt_w"/>
                                          </p:val>
                                        </p:tav>
                                      </p:tavLst>
                                    </p:anim>
                                    <p:anim calcmode="lin" valueType="num">
                                      <p:cBhvr>
                                        <p:cTn id="83" dur="500" fill="hold"/>
                                        <p:tgtEl>
                                          <p:spTgt spid="72"/>
                                        </p:tgtEl>
                                        <p:attrNameLst>
                                          <p:attrName>ppt_h</p:attrName>
                                        </p:attrNameLst>
                                      </p:cBhvr>
                                      <p:tavLst>
                                        <p:tav tm="0">
                                          <p:val>
                                            <p:fltVal val="0"/>
                                          </p:val>
                                        </p:tav>
                                        <p:tav tm="100000">
                                          <p:val>
                                            <p:strVal val="#ppt_h"/>
                                          </p:val>
                                        </p:tav>
                                      </p:tavLst>
                                    </p:anim>
                                    <p:animEffect transition="in" filter="fade">
                                      <p:cBhvr>
                                        <p:cTn id="84" dur="500"/>
                                        <p:tgtEl>
                                          <p:spTgt spid="72"/>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73"/>
                                        </p:tgtEl>
                                        <p:attrNameLst>
                                          <p:attrName>style.visibility</p:attrName>
                                        </p:attrNameLst>
                                      </p:cBhvr>
                                      <p:to>
                                        <p:strVal val="visible"/>
                                      </p:to>
                                    </p:set>
                                    <p:anim calcmode="lin" valueType="num">
                                      <p:cBhvr>
                                        <p:cTn id="87" dur="500" fill="hold"/>
                                        <p:tgtEl>
                                          <p:spTgt spid="73"/>
                                        </p:tgtEl>
                                        <p:attrNameLst>
                                          <p:attrName>ppt_w</p:attrName>
                                        </p:attrNameLst>
                                      </p:cBhvr>
                                      <p:tavLst>
                                        <p:tav tm="0">
                                          <p:val>
                                            <p:fltVal val="0"/>
                                          </p:val>
                                        </p:tav>
                                        <p:tav tm="100000">
                                          <p:val>
                                            <p:strVal val="#ppt_w"/>
                                          </p:val>
                                        </p:tav>
                                      </p:tavLst>
                                    </p:anim>
                                    <p:anim calcmode="lin" valueType="num">
                                      <p:cBhvr>
                                        <p:cTn id="88" dur="500" fill="hold"/>
                                        <p:tgtEl>
                                          <p:spTgt spid="73"/>
                                        </p:tgtEl>
                                        <p:attrNameLst>
                                          <p:attrName>ppt_h</p:attrName>
                                        </p:attrNameLst>
                                      </p:cBhvr>
                                      <p:tavLst>
                                        <p:tav tm="0">
                                          <p:val>
                                            <p:fltVal val="0"/>
                                          </p:val>
                                        </p:tav>
                                        <p:tav tm="100000">
                                          <p:val>
                                            <p:strVal val="#ppt_h"/>
                                          </p:val>
                                        </p:tav>
                                      </p:tavLst>
                                    </p:anim>
                                    <p:animEffect transition="in" filter="fade">
                                      <p:cBhvr>
                                        <p:cTn id="89" dur="500"/>
                                        <p:tgtEl>
                                          <p:spTgt spid="73"/>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74"/>
                                        </p:tgtEl>
                                        <p:attrNameLst>
                                          <p:attrName>style.visibility</p:attrName>
                                        </p:attrNameLst>
                                      </p:cBhvr>
                                      <p:to>
                                        <p:strVal val="visible"/>
                                      </p:to>
                                    </p:set>
                                    <p:anim calcmode="lin" valueType="num">
                                      <p:cBhvr>
                                        <p:cTn id="92" dur="500" fill="hold"/>
                                        <p:tgtEl>
                                          <p:spTgt spid="74"/>
                                        </p:tgtEl>
                                        <p:attrNameLst>
                                          <p:attrName>ppt_w</p:attrName>
                                        </p:attrNameLst>
                                      </p:cBhvr>
                                      <p:tavLst>
                                        <p:tav tm="0">
                                          <p:val>
                                            <p:fltVal val="0"/>
                                          </p:val>
                                        </p:tav>
                                        <p:tav tm="100000">
                                          <p:val>
                                            <p:strVal val="#ppt_w"/>
                                          </p:val>
                                        </p:tav>
                                      </p:tavLst>
                                    </p:anim>
                                    <p:anim calcmode="lin" valueType="num">
                                      <p:cBhvr>
                                        <p:cTn id="93" dur="500" fill="hold"/>
                                        <p:tgtEl>
                                          <p:spTgt spid="74"/>
                                        </p:tgtEl>
                                        <p:attrNameLst>
                                          <p:attrName>ppt_h</p:attrName>
                                        </p:attrNameLst>
                                      </p:cBhvr>
                                      <p:tavLst>
                                        <p:tav tm="0">
                                          <p:val>
                                            <p:fltVal val="0"/>
                                          </p:val>
                                        </p:tav>
                                        <p:tav tm="100000">
                                          <p:val>
                                            <p:strVal val="#ppt_h"/>
                                          </p:val>
                                        </p:tav>
                                      </p:tavLst>
                                    </p:anim>
                                    <p:animEffect transition="in" filter="fade">
                                      <p:cBhvr>
                                        <p:cTn id="94" dur="500"/>
                                        <p:tgtEl>
                                          <p:spTgt spid="74"/>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anim calcmode="lin" valueType="num">
                                      <p:cBhvr>
                                        <p:cTn id="97" dur="500" fill="hold"/>
                                        <p:tgtEl>
                                          <p:spTgt spid="75"/>
                                        </p:tgtEl>
                                        <p:attrNameLst>
                                          <p:attrName>ppt_w</p:attrName>
                                        </p:attrNameLst>
                                      </p:cBhvr>
                                      <p:tavLst>
                                        <p:tav tm="0">
                                          <p:val>
                                            <p:fltVal val="0"/>
                                          </p:val>
                                        </p:tav>
                                        <p:tav tm="100000">
                                          <p:val>
                                            <p:strVal val="#ppt_w"/>
                                          </p:val>
                                        </p:tav>
                                      </p:tavLst>
                                    </p:anim>
                                    <p:anim calcmode="lin" valueType="num">
                                      <p:cBhvr>
                                        <p:cTn id="98" dur="500" fill="hold"/>
                                        <p:tgtEl>
                                          <p:spTgt spid="75"/>
                                        </p:tgtEl>
                                        <p:attrNameLst>
                                          <p:attrName>ppt_h</p:attrName>
                                        </p:attrNameLst>
                                      </p:cBhvr>
                                      <p:tavLst>
                                        <p:tav tm="0">
                                          <p:val>
                                            <p:fltVal val="0"/>
                                          </p:val>
                                        </p:tav>
                                        <p:tav tm="100000">
                                          <p:val>
                                            <p:strVal val="#ppt_h"/>
                                          </p:val>
                                        </p:tav>
                                      </p:tavLst>
                                    </p:anim>
                                    <p:animEffect transition="in" filter="fade">
                                      <p:cBhvr>
                                        <p:cTn id="99" dur="500"/>
                                        <p:tgtEl>
                                          <p:spTgt spid="75"/>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76"/>
                                        </p:tgtEl>
                                        <p:attrNameLst>
                                          <p:attrName>style.visibility</p:attrName>
                                        </p:attrNameLst>
                                      </p:cBhvr>
                                      <p:to>
                                        <p:strVal val="visible"/>
                                      </p:to>
                                    </p:set>
                                    <p:anim calcmode="lin" valueType="num">
                                      <p:cBhvr>
                                        <p:cTn id="102" dur="500" fill="hold"/>
                                        <p:tgtEl>
                                          <p:spTgt spid="76"/>
                                        </p:tgtEl>
                                        <p:attrNameLst>
                                          <p:attrName>ppt_w</p:attrName>
                                        </p:attrNameLst>
                                      </p:cBhvr>
                                      <p:tavLst>
                                        <p:tav tm="0">
                                          <p:val>
                                            <p:fltVal val="0"/>
                                          </p:val>
                                        </p:tav>
                                        <p:tav tm="100000">
                                          <p:val>
                                            <p:strVal val="#ppt_w"/>
                                          </p:val>
                                        </p:tav>
                                      </p:tavLst>
                                    </p:anim>
                                    <p:anim calcmode="lin" valueType="num">
                                      <p:cBhvr>
                                        <p:cTn id="103" dur="500" fill="hold"/>
                                        <p:tgtEl>
                                          <p:spTgt spid="76"/>
                                        </p:tgtEl>
                                        <p:attrNameLst>
                                          <p:attrName>ppt_h</p:attrName>
                                        </p:attrNameLst>
                                      </p:cBhvr>
                                      <p:tavLst>
                                        <p:tav tm="0">
                                          <p:val>
                                            <p:fltVal val="0"/>
                                          </p:val>
                                        </p:tav>
                                        <p:tav tm="100000">
                                          <p:val>
                                            <p:strVal val="#ppt_h"/>
                                          </p:val>
                                        </p:tav>
                                      </p:tavLst>
                                    </p:anim>
                                    <p:animEffect transition="in" filter="fade">
                                      <p:cBhvr>
                                        <p:cTn id="104" dur="500"/>
                                        <p:tgtEl>
                                          <p:spTgt spid="76"/>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77"/>
                                        </p:tgtEl>
                                        <p:attrNameLst>
                                          <p:attrName>style.visibility</p:attrName>
                                        </p:attrNameLst>
                                      </p:cBhvr>
                                      <p:to>
                                        <p:strVal val="visible"/>
                                      </p:to>
                                    </p:set>
                                    <p:anim calcmode="lin" valueType="num">
                                      <p:cBhvr>
                                        <p:cTn id="107" dur="500" fill="hold"/>
                                        <p:tgtEl>
                                          <p:spTgt spid="77"/>
                                        </p:tgtEl>
                                        <p:attrNameLst>
                                          <p:attrName>ppt_w</p:attrName>
                                        </p:attrNameLst>
                                      </p:cBhvr>
                                      <p:tavLst>
                                        <p:tav tm="0">
                                          <p:val>
                                            <p:fltVal val="0"/>
                                          </p:val>
                                        </p:tav>
                                        <p:tav tm="100000">
                                          <p:val>
                                            <p:strVal val="#ppt_w"/>
                                          </p:val>
                                        </p:tav>
                                      </p:tavLst>
                                    </p:anim>
                                    <p:anim calcmode="lin" valueType="num">
                                      <p:cBhvr>
                                        <p:cTn id="108" dur="500" fill="hold"/>
                                        <p:tgtEl>
                                          <p:spTgt spid="77"/>
                                        </p:tgtEl>
                                        <p:attrNameLst>
                                          <p:attrName>ppt_h</p:attrName>
                                        </p:attrNameLst>
                                      </p:cBhvr>
                                      <p:tavLst>
                                        <p:tav tm="0">
                                          <p:val>
                                            <p:fltVal val="0"/>
                                          </p:val>
                                        </p:tav>
                                        <p:tav tm="100000">
                                          <p:val>
                                            <p:strVal val="#ppt_h"/>
                                          </p:val>
                                        </p:tav>
                                      </p:tavLst>
                                    </p:anim>
                                    <p:animEffect transition="in" filter="fade">
                                      <p:cBhvr>
                                        <p:cTn id="109" dur="500"/>
                                        <p:tgtEl>
                                          <p:spTgt spid="77"/>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78"/>
                                        </p:tgtEl>
                                        <p:attrNameLst>
                                          <p:attrName>style.visibility</p:attrName>
                                        </p:attrNameLst>
                                      </p:cBhvr>
                                      <p:to>
                                        <p:strVal val="visible"/>
                                      </p:to>
                                    </p:set>
                                    <p:anim calcmode="lin" valueType="num">
                                      <p:cBhvr>
                                        <p:cTn id="112" dur="500" fill="hold"/>
                                        <p:tgtEl>
                                          <p:spTgt spid="78"/>
                                        </p:tgtEl>
                                        <p:attrNameLst>
                                          <p:attrName>ppt_w</p:attrName>
                                        </p:attrNameLst>
                                      </p:cBhvr>
                                      <p:tavLst>
                                        <p:tav tm="0">
                                          <p:val>
                                            <p:fltVal val="0"/>
                                          </p:val>
                                        </p:tav>
                                        <p:tav tm="100000">
                                          <p:val>
                                            <p:strVal val="#ppt_w"/>
                                          </p:val>
                                        </p:tav>
                                      </p:tavLst>
                                    </p:anim>
                                    <p:anim calcmode="lin" valueType="num">
                                      <p:cBhvr>
                                        <p:cTn id="113" dur="500" fill="hold"/>
                                        <p:tgtEl>
                                          <p:spTgt spid="78"/>
                                        </p:tgtEl>
                                        <p:attrNameLst>
                                          <p:attrName>ppt_h</p:attrName>
                                        </p:attrNameLst>
                                      </p:cBhvr>
                                      <p:tavLst>
                                        <p:tav tm="0">
                                          <p:val>
                                            <p:fltVal val="0"/>
                                          </p:val>
                                        </p:tav>
                                        <p:tav tm="100000">
                                          <p:val>
                                            <p:strVal val="#ppt_h"/>
                                          </p:val>
                                        </p:tav>
                                      </p:tavLst>
                                    </p:anim>
                                    <p:animEffect transition="in" filter="fade">
                                      <p:cBhvr>
                                        <p:cTn id="114" dur="500"/>
                                        <p:tgtEl>
                                          <p:spTgt spid="78"/>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79"/>
                                        </p:tgtEl>
                                        <p:attrNameLst>
                                          <p:attrName>style.visibility</p:attrName>
                                        </p:attrNameLst>
                                      </p:cBhvr>
                                      <p:to>
                                        <p:strVal val="visible"/>
                                      </p:to>
                                    </p:set>
                                    <p:anim calcmode="lin" valueType="num">
                                      <p:cBhvr>
                                        <p:cTn id="117" dur="500" fill="hold"/>
                                        <p:tgtEl>
                                          <p:spTgt spid="79"/>
                                        </p:tgtEl>
                                        <p:attrNameLst>
                                          <p:attrName>ppt_w</p:attrName>
                                        </p:attrNameLst>
                                      </p:cBhvr>
                                      <p:tavLst>
                                        <p:tav tm="0">
                                          <p:val>
                                            <p:fltVal val="0"/>
                                          </p:val>
                                        </p:tav>
                                        <p:tav tm="100000">
                                          <p:val>
                                            <p:strVal val="#ppt_w"/>
                                          </p:val>
                                        </p:tav>
                                      </p:tavLst>
                                    </p:anim>
                                    <p:anim calcmode="lin" valueType="num">
                                      <p:cBhvr>
                                        <p:cTn id="118" dur="500" fill="hold"/>
                                        <p:tgtEl>
                                          <p:spTgt spid="79"/>
                                        </p:tgtEl>
                                        <p:attrNameLst>
                                          <p:attrName>ppt_h</p:attrName>
                                        </p:attrNameLst>
                                      </p:cBhvr>
                                      <p:tavLst>
                                        <p:tav tm="0">
                                          <p:val>
                                            <p:fltVal val="0"/>
                                          </p:val>
                                        </p:tav>
                                        <p:tav tm="100000">
                                          <p:val>
                                            <p:strVal val="#ppt_h"/>
                                          </p:val>
                                        </p:tav>
                                      </p:tavLst>
                                    </p:anim>
                                    <p:animEffect transition="in" filter="fade">
                                      <p:cBhvr>
                                        <p:cTn id="119" dur="500"/>
                                        <p:tgtEl>
                                          <p:spTgt spid="79"/>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80"/>
                                        </p:tgtEl>
                                        <p:attrNameLst>
                                          <p:attrName>style.visibility</p:attrName>
                                        </p:attrNameLst>
                                      </p:cBhvr>
                                      <p:to>
                                        <p:strVal val="visible"/>
                                      </p:to>
                                    </p:set>
                                    <p:anim calcmode="lin" valueType="num">
                                      <p:cBhvr>
                                        <p:cTn id="122" dur="500" fill="hold"/>
                                        <p:tgtEl>
                                          <p:spTgt spid="80"/>
                                        </p:tgtEl>
                                        <p:attrNameLst>
                                          <p:attrName>ppt_w</p:attrName>
                                        </p:attrNameLst>
                                      </p:cBhvr>
                                      <p:tavLst>
                                        <p:tav tm="0">
                                          <p:val>
                                            <p:fltVal val="0"/>
                                          </p:val>
                                        </p:tav>
                                        <p:tav tm="100000">
                                          <p:val>
                                            <p:strVal val="#ppt_w"/>
                                          </p:val>
                                        </p:tav>
                                      </p:tavLst>
                                    </p:anim>
                                    <p:anim calcmode="lin" valueType="num">
                                      <p:cBhvr>
                                        <p:cTn id="123" dur="500" fill="hold"/>
                                        <p:tgtEl>
                                          <p:spTgt spid="80"/>
                                        </p:tgtEl>
                                        <p:attrNameLst>
                                          <p:attrName>ppt_h</p:attrName>
                                        </p:attrNameLst>
                                      </p:cBhvr>
                                      <p:tavLst>
                                        <p:tav tm="0">
                                          <p:val>
                                            <p:fltVal val="0"/>
                                          </p:val>
                                        </p:tav>
                                        <p:tav tm="100000">
                                          <p:val>
                                            <p:strVal val="#ppt_h"/>
                                          </p:val>
                                        </p:tav>
                                      </p:tavLst>
                                    </p:anim>
                                    <p:animEffect transition="in" filter="fade">
                                      <p:cBhvr>
                                        <p:cTn id="124" dur="500"/>
                                        <p:tgtEl>
                                          <p:spTgt spid="80"/>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81"/>
                                        </p:tgtEl>
                                        <p:attrNameLst>
                                          <p:attrName>style.visibility</p:attrName>
                                        </p:attrNameLst>
                                      </p:cBhvr>
                                      <p:to>
                                        <p:strVal val="visible"/>
                                      </p:to>
                                    </p:set>
                                    <p:anim calcmode="lin" valueType="num">
                                      <p:cBhvr>
                                        <p:cTn id="127" dur="500" fill="hold"/>
                                        <p:tgtEl>
                                          <p:spTgt spid="81"/>
                                        </p:tgtEl>
                                        <p:attrNameLst>
                                          <p:attrName>ppt_w</p:attrName>
                                        </p:attrNameLst>
                                      </p:cBhvr>
                                      <p:tavLst>
                                        <p:tav tm="0">
                                          <p:val>
                                            <p:fltVal val="0"/>
                                          </p:val>
                                        </p:tav>
                                        <p:tav tm="100000">
                                          <p:val>
                                            <p:strVal val="#ppt_w"/>
                                          </p:val>
                                        </p:tav>
                                      </p:tavLst>
                                    </p:anim>
                                    <p:anim calcmode="lin" valueType="num">
                                      <p:cBhvr>
                                        <p:cTn id="128" dur="500" fill="hold"/>
                                        <p:tgtEl>
                                          <p:spTgt spid="81"/>
                                        </p:tgtEl>
                                        <p:attrNameLst>
                                          <p:attrName>ppt_h</p:attrName>
                                        </p:attrNameLst>
                                      </p:cBhvr>
                                      <p:tavLst>
                                        <p:tav tm="0">
                                          <p:val>
                                            <p:fltVal val="0"/>
                                          </p:val>
                                        </p:tav>
                                        <p:tav tm="100000">
                                          <p:val>
                                            <p:strVal val="#ppt_h"/>
                                          </p:val>
                                        </p:tav>
                                      </p:tavLst>
                                    </p:anim>
                                    <p:animEffect transition="in" filter="fade">
                                      <p:cBhvr>
                                        <p:cTn id="12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71" grpId="0" animBg="1"/>
      <p:bldP spid="71" grpId="1" animBg="1"/>
      <p:bldP spid="72" grpId="0" animBg="1"/>
      <p:bldP spid="72" grpId="1" animBg="1"/>
      <p:bldP spid="73" grpId="0" animBg="1"/>
      <p:bldP spid="73" grpId="1" animBg="1"/>
      <p:bldP spid="74" grpId="0"/>
      <p:bldP spid="74" grpId="1"/>
      <p:bldP spid="75" grpId="0"/>
      <p:bldP spid="75" grpId="1"/>
      <p:bldP spid="76" grpId="0"/>
      <p:bldP spid="76" grpId="1"/>
      <p:bldP spid="77" grpId="0"/>
      <p:bldP spid="77" grpId="1"/>
      <p:bldP spid="78" grpId="0"/>
      <p:bldP spid="78" grpId="1"/>
      <p:bldP spid="79" grpId="0"/>
      <p:bldP spid="79" grpId="1"/>
      <p:bldP spid="80" grpId="0"/>
      <p:bldP spid="80" grpId="1"/>
      <p:bldP spid="81" grpId="0"/>
      <p:bldP spid="81"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亮点业绩展示</a:t>
            </a:r>
            <a:endParaRPr lang="en-US" altLang="zh-CN" sz="2400" b="1" dirty="0">
              <a:cs typeface="+mn-ea"/>
              <a:sym typeface="+mn-lt"/>
            </a:endParaRPr>
          </a:p>
        </p:txBody>
      </p:sp>
      <p:sp>
        <p:nvSpPr>
          <p:cNvPr id="94" name="Title 13"/>
          <p:cNvSpPr txBox="1"/>
          <p:nvPr/>
        </p:nvSpPr>
        <p:spPr bwMode="auto">
          <a:xfrm>
            <a:off x="1496772" y="4088870"/>
            <a:ext cx="279188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zh-CN" sz="2665" dirty="0">
                <a:latin typeface="+mn-lt"/>
                <a:cs typeface="+mn-ea"/>
                <a:sym typeface="+mn-lt"/>
              </a:rPr>
              <a:t>Step 1</a:t>
            </a:r>
            <a:endParaRPr lang="en-US" altLang="zh-CN" sz="2665" dirty="0">
              <a:latin typeface="+mn-lt"/>
              <a:cs typeface="+mn-ea"/>
              <a:sym typeface="+mn-lt"/>
            </a:endParaRPr>
          </a:p>
        </p:txBody>
      </p:sp>
      <p:sp>
        <p:nvSpPr>
          <p:cNvPr id="95" name="Title 13"/>
          <p:cNvSpPr txBox="1"/>
          <p:nvPr/>
        </p:nvSpPr>
        <p:spPr bwMode="auto">
          <a:xfrm>
            <a:off x="4557472" y="4088870"/>
            <a:ext cx="279188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zh-CN" sz="2665" dirty="0">
                <a:latin typeface="+mn-lt"/>
                <a:cs typeface="+mn-ea"/>
                <a:sym typeface="+mn-lt"/>
              </a:rPr>
              <a:t>Step 2</a:t>
            </a:r>
            <a:endParaRPr lang="en-US" altLang="zh-CN" sz="2665" dirty="0">
              <a:latin typeface="+mn-lt"/>
              <a:cs typeface="+mn-ea"/>
              <a:sym typeface="+mn-lt"/>
            </a:endParaRPr>
          </a:p>
        </p:txBody>
      </p:sp>
      <p:sp>
        <p:nvSpPr>
          <p:cNvPr id="96" name="Title 13"/>
          <p:cNvSpPr txBox="1"/>
          <p:nvPr/>
        </p:nvSpPr>
        <p:spPr bwMode="auto">
          <a:xfrm>
            <a:off x="7613939" y="4088870"/>
            <a:ext cx="2791883"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en-US" altLang="zh-CN" sz="2665" dirty="0">
                <a:latin typeface="+mn-lt"/>
                <a:cs typeface="+mn-ea"/>
                <a:sym typeface="+mn-lt"/>
              </a:rPr>
              <a:t>Step 3</a:t>
            </a:r>
            <a:endParaRPr lang="en-US" altLang="zh-CN" sz="2665" dirty="0">
              <a:latin typeface="+mn-lt"/>
              <a:cs typeface="+mn-ea"/>
              <a:sym typeface="+mn-lt"/>
            </a:endParaRPr>
          </a:p>
        </p:txBody>
      </p:sp>
      <p:grpSp>
        <p:nvGrpSpPr>
          <p:cNvPr id="97" name="组合 96"/>
          <p:cNvGrpSpPr/>
          <p:nvPr/>
        </p:nvGrpSpPr>
        <p:grpSpPr>
          <a:xfrm>
            <a:off x="2013240" y="1960816"/>
            <a:ext cx="1790700" cy="1792816"/>
            <a:chOff x="2013240" y="1960816"/>
            <a:chExt cx="1790700" cy="1792816"/>
          </a:xfrm>
        </p:grpSpPr>
        <p:sp>
          <p:nvSpPr>
            <p:cNvPr id="98" name="Oval 14"/>
            <p:cNvSpPr/>
            <p:nvPr/>
          </p:nvSpPr>
          <p:spPr bwMode="auto">
            <a:xfrm>
              <a:off x="2013240" y="1960816"/>
              <a:ext cx="1790700" cy="17928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endParaRPr lang="en-US" altLang="zh-CN" sz="1465" b="1" dirty="0">
                <a:solidFill>
                  <a:srgbClr val="FFFFFF"/>
                </a:solidFill>
                <a:latin typeface="+mn-lt"/>
                <a:cs typeface="+mn-ea"/>
                <a:sym typeface="+mn-lt"/>
              </a:endParaRPr>
            </a:p>
          </p:txBody>
        </p:sp>
        <p:sp>
          <p:nvSpPr>
            <p:cNvPr id="99" name="Freeform 11"/>
            <p:cNvSpPr>
              <a:spLocks noEditPoints="1"/>
            </p:cNvSpPr>
            <p:nvPr/>
          </p:nvSpPr>
          <p:spPr bwMode="auto">
            <a:xfrm>
              <a:off x="2694558" y="2380683"/>
              <a:ext cx="428061" cy="427428"/>
            </a:xfrm>
            <a:custGeom>
              <a:avLst/>
              <a:gdLst>
                <a:gd name="T0" fmla="*/ 7051 w 319"/>
                <a:gd name="T1" fmla="*/ 293269 h 318"/>
                <a:gd name="T2" fmla="*/ 26190 w 319"/>
                <a:gd name="T3" fmla="*/ 312417 h 318"/>
                <a:gd name="T4" fmla="*/ 53388 w 319"/>
                <a:gd name="T5" fmla="*/ 312417 h 318"/>
                <a:gd name="T6" fmla="*/ 129943 w 319"/>
                <a:gd name="T7" fmla="*/ 235824 h 318"/>
                <a:gd name="T8" fmla="*/ 192397 w 319"/>
                <a:gd name="T9" fmla="*/ 252957 h 318"/>
                <a:gd name="T10" fmla="*/ 321333 w 319"/>
                <a:gd name="T11" fmla="*/ 124967 h 318"/>
                <a:gd name="T12" fmla="*/ 196426 w 319"/>
                <a:gd name="T13" fmla="*/ 0 h 318"/>
                <a:gd name="T14" fmla="*/ 67490 w 319"/>
                <a:gd name="T15" fmla="*/ 127990 h 318"/>
                <a:gd name="T16" fmla="*/ 85622 w 319"/>
                <a:gd name="T17" fmla="*/ 193497 h 318"/>
                <a:gd name="T18" fmla="*/ 10073 w 319"/>
                <a:gd name="T19" fmla="*/ 269081 h 318"/>
                <a:gd name="T20" fmla="*/ 7051 w 319"/>
                <a:gd name="T21" fmla="*/ 293269 h 318"/>
                <a:gd name="T22" fmla="*/ 192397 w 319"/>
                <a:gd name="T23" fmla="*/ 214660 h 318"/>
                <a:gd name="T24" fmla="*/ 106775 w 319"/>
                <a:gd name="T25" fmla="*/ 127990 h 318"/>
                <a:gd name="T26" fmla="*/ 196426 w 319"/>
                <a:gd name="T27" fmla="*/ 38296 h 318"/>
                <a:gd name="T28" fmla="*/ 283055 w 319"/>
                <a:gd name="T29" fmla="*/ 124967 h 318"/>
                <a:gd name="T30" fmla="*/ 192397 w 319"/>
                <a:gd name="T31" fmla="*/ 214660 h 3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dirty="0">
                <a:cs typeface="+mn-ea"/>
                <a:sym typeface="+mn-lt"/>
              </a:endParaRPr>
            </a:p>
          </p:txBody>
        </p:sp>
        <p:sp>
          <p:nvSpPr>
            <p:cNvPr id="100" name="文本框 99"/>
            <p:cNvSpPr txBox="1"/>
            <p:nvPr/>
          </p:nvSpPr>
          <p:spPr>
            <a:xfrm>
              <a:off x="2212156" y="2917144"/>
              <a:ext cx="1361114" cy="461665"/>
            </a:xfrm>
            <a:prstGeom prst="rect">
              <a:avLst/>
            </a:prstGeom>
            <a:noFill/>
          </p:spPr>
          <p:txBody>
            <a:bodyPr wrap="square" rtlCol="0">
              <a:spAutoFit/>
            </a:bodyPr>
            <a:lstStyle/>
            <a:p>
              <a:pPr algn="ctr"/>
              <a:r>
                <a:rPr lang="en-US" altLang="zh-CN" sz="2400" dirty="0">
                  <a:solidFill>
                    <a:schemeClr val="bg1"/>
                  </a:solidFill>
                  <a:cs typeface="+mn-ea"/>
                  <a:sym typeface="+mn-lt"/>
                </a:rPr>
                <a:t>text</a:t>
              </a:r>
              <a:endParaRPr lang="zh-CN" altLang="en-US" sz="2400" dirty="0">
                <a:solidFill>
                  <a:schemeClr val="bg1"/>
                </a:solidFill>
                <a:cs typeface="+mn-ea"/>
                <a:sym typeface="+mn-lt"/>
              </a:endParaRPr>
            </a:p>
          </p:txBody>
        </p:sp>
      </p:grpSp>
      <p:grpSp>
        <p:nvGrpSpPr>
          <p:cNvPr id="101" name="组合 100"/>
          <p:cNvGrpSpPr/>
          <p:nvPr/>
        </p:nvGrpSpPr>
        <p:grpSpPr>
          <a:xfrm>
            <a:off x="4813590" y="1704699"/>
            <a:ext cx="2302933" cy="2305051"/>
            <a:chOff x="4813590" y="1704699"/>
            <a:chExt cx="2302933" cy="2305051"/>
          </a:xfrm>
        </p:grpSpPr>
        <p:sp>
          <p:nvSpPr>
            <p:cNvPr id="102" name="Oval 16"/>
            <p:cNvSpPr/>
            <p:nvPr/>
          </p:nvSpPr>
          <p:spPr bwMode="auto">
            <a:xfrm>
              <a:off x="4813590" y="1704699"/>
              <a:ext cx="2302933" cy="2305051"/>
            </a:xfrm>
            <a:prstGeom prst="ellipse">
              <a:avLst/>
            </a:prstGeom>
            <a:solidFill>
              <a:schemeClr val="accent2"/>
            </a:solidFill>
            <a:ln>
              <a:noFill/>
            </a:ln>
          </p:spPr>
          <p:style>
            <a:lnRef idx="2">
              <a:schemeClr val="accent2">
                <a:shade val="50000"/>
              </a:schemeClr>
            </a:lnRef>
            <a:fillRef idx="1">
              <a:schemeClr val="accent2"/>
            </a:fillRef>
            <a:effectRef idx="0">
              <a:schemeClr val="accent2"/>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endParaRPr lang="en-US" altLang="zh-CN" sz="1465" b="1" dirty="0">
                <a:solidFill>
                  <a:srgbClr val="FFFFFF"/>
                </a:solidFill>
                <a:latin typeface="+mn-lt"/>
                <a:cs typeface="+mn-ea"/>
                <a:sym typeface="+mn-lt"/>
              </a:endParaRPr>
            </a:p>
            <a:p>
              <a:pPr algn="ctr"/>
              <a:endParaRPr lang="en-US" altLang="zh-CN" sz="1465" b="1" dirty="0">
                <a:solidFill>
                  <a:srgbClr val="FFFFFF"/>
                </a:solidFill>
                <a:latin typeface="+mn-lt"/>
                <a:cs typeface="+mn-ea"/>
                <a:sym typeface="+mn-lt"/>
              </a:endParaRPr>
            </a:p>
          </p:txBody>
        </p:sp>
        <p:sp>
          <p:nvSpPr>
            <p:cNvPr id="103" name="Freeform 6"/>
            <p:cNvSpPr>
              <a:spLocks noEditPoints="1"/>
            </p:cNvSpPr>
            <p:nvPr/>
          </p:nvSpPr>
          <p:spPr bwMode="auto">
            <a:xfrm>
              <a:off x="5529635" y="2184918"/>
              <a:ext cx="807342" cy="826146"/>
            </a:xfrm>
            <a:custGeom>
              <a:avLst/>
              <a:gdLst>
                <a:gd name="T0" fmla="*/ 341634 w 360"/>
                <a:gd name="T1" fmla="*/ 456131 h 368"/>
                <a:gd name="T2" fmla="*/ 439244 w 360"/>
                <a:gd name="T3" fmla="*/ 339995 h 368"/>
                <a:gd name="T4" fmla="*/ 605854 w 360"/>
                <a:gd name="T5" fmla="*/ 85840 h 368"/>
                <a:gd name="T6" fmla="*/ 582293 w 360"/>
                <a:gd name="T7" fmla="*/ 62276 h 368"/>
                <a:gd name="T8" fmla="*/ 466171 w 360"/>
                <a:gd name="T9" fmla="*/ 62276 h 368"/>
                <a:gd name="T10" fmla="*/ 302927 w 360"/>
                <a:gd name="T11" fmla="*/ 0 h 368"/>
                <a:gd name="T12" fmla="*/ 139683 w 360"/>
                <a:gd name="T13" fmla="*/ 62276 h 368"/>
                <a:gd name="T14" fmla="*/ 23561 w 360"/>
                <a:gd name="T15" fmla="*/ 62276 h 368"/>
                <a:gd name="T16" fmla="*/ 0 w 360"/>
                <a:gd name="T17" fmla="*/ 85840 h 368"/>
                <a:gd name="T18" fmla="*/ 164927 w 360"/>
                <a:gd name="T19" fmla="*/ 339995 h 368"/>
                <a:gd name="T20" fmla="*/ 262537 w 360"/>
                <a:gd name="T21" fmla="*/ 456131 h 368"/>
                <a:gd name="T22" fmla="*/ 262537 w 360"/>
                <a:gd name="T23" fmla="*/ 499893 h 368"/>
                <a:gd name="T24" fmla="*/ 153146 w 360"/>
                <a:gd name="T25" fmla="*/ 558803 h 368"/>
                <a:gd name="T26" fmla="*/ 302927 w 360"/>
                <a:gd name="T27" fmla="*/ 619396 h 368"/>
                <a:gd name="T28" fmla="*/ 452708 w 360"/>
                <a:gd name="T29" fmla="*/ 558803 h 368"/>
                <a:gd name="T30" fmla="*/ 341634 w 360"/>
                <a:gd name="T31" fmla="*/ 499893 h 368"/>
                <a:gd name="T32" fmla="*/ 341634 w 360"/>
                <a:gd name="T33" fmla="*/ 456131 h 368"/>
                <a:gd name="T34" fmla="*/ 435878 w 360"/>
                <a:gd name="T35" fmla="*/ 286134 h 368"/>
                <a:gd name="T36" fmla="*/ 472903 w 360"/>
                <a:gd name="T37" fmla="*/ 109404 h 368"/>
                <a:gd name="T38" fmla="*/ 557049 w 360"/>
                <a:gd name="T39" fmla="*/ 109404 h 368"/>
                <a:gd name="T40" fmla="*/ 435878 w 360"/>
                <a:gd name="T41" fmla="*/ 286134 h 368"/>
                <a:gd name="T42" fmla="*/ 302927 w 360"/>
                <a:gd name="T43" fmla="*/ 40395 h 368"/>
                <a:gd name="T44" fmla="*/ 430830 w 360"/>
                <a:gd name="T45" fmla="*/ 92573 h 368"/>
                <a:gd name="T46" fmla="*/ 302927 w 360"/>
                <a:gd name="T47" fmla="*/ 144750 h 368"/>
                <a:gd name="T48" fmla="*/ 175024 w 360"/>
                <a:gd name="T49" fmla="*/ 92573 h 368"/>
                <a:gd name="T50" fmla="*/ 302927 w 360"/>
                <a:gd name="T51" fmla="*/ 40395 h 368"/>
                <a:gd name="T52" fmla="*/ 48805 w 360"/>
                <a:gd name="T53" fmla="*/ 109404 h 368"/>
                <a:gd name="T54" fmla="*/ 132951 w 360"/>
                <a:gd name="T55" fmla="*/ 109404 h 368"/>
                <a:gd name="T56" fmla="*/ 169976 w 360"/>
                <a:gd name="T57" fmla="*/ 286134 h 368"/>
                <a:gd name="T58" fmla="*/ 48805 w 360"/>
                <a:gd name="T59" fmla="*/ 109404 h 36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dirty="0">
                <a:cs typeface="+mn-ea"/>
                <a:sym typeface="+mn-lt"/>
              </a:endParaRPr>
            </a:p>
          </p:txBody>
        </p:sp>
        <p:sp>
          <p:nvSpPr>
            <p:cNvPr id="104" name="文本框 103"/>
            <p:cNvSpPr txBox="1"/>
            <p:nvPr/>
          </p:nvSpPr>
          <p:spPr>
            <a:xfrm>
              <a:off x="5252748" y="3020356"/>
              <a:ext cx="1361114" cy="461665"/>
            </a:xfrm>
            <a:prstGeom prst="rect">
              <a:avLst/>
            </a:prstGeom>
            <a:noFill/>
          </p:spPr>
          <p:txBody>
            <a:bodyPr wrap="square" rtlCol="0">
              <a:spAutoFit/>
            </a:bodyPr>
            <a:lstStyle/>
            <a:p>
              <a:pPr algn="ctr"/>
              <a:r>
                <a:rPr lang="en-US" altLang="zh-CN" sz="2400" dirty="0">
                  <a:solidFill>
                    <a:schemeClr val="bg1"/>
                  </a:solidFill>
                  <a:cs typeface="+mn-ea"/>
                  <a:sym typeface="+mn-lt"/>
                </a:rPr>
                <a:t>text</a:t>
              </a:r>
              <a:endParaRPr lang="zh-CN" altLang="en-US" sz="2400" dirty="0">
                <a:solidFill>
                  <a:schemeClr val="bg1"/>
                </a:solidFill>
                <a:cs typeface="+mn-ea"/>
                <a:sym typeface="+mn-lt"/>
              </a:endParaRPr>
            </a:p>
          </p:txBody>
        </p:sp>
      </p:grpSp>
      <p:grpSp>
        <p:nvGrpSpPr>
          <p:cNvPr id="105" name="组合 104"/>
          <p:cNvGrpSpPr/>
          <p:nvPr/>
        </p:nvGrpSpPr>
        <p:grpSpPr>
          <a:xfrm>
            <a:off x="8126173" y="1960816"/>
            <a:ext cx="1790700" cy="1792816"/>
            <a:chOff x="8126173" y="1960816"/>
            <a:chExt cx="1790700" cy="1792816"/>
          </a:xfrm>
        </p:grpSpPr>
        <p:sp>
          <p:nvSpPr>
            <p:cNvPr id="106" name="Oval 19"/>
            <p:cNvSpPr/>
            <p:nvPr/>
          </p:nvSpPr>
          <p:spPr bwMode="auto">
            <a:xfrm>
              <a:off x="8126173" y="1960816"/>
              <a:ext cx="1790700" cy="1792816"/>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endParaRPr lang="en-US" altLang="zh-CN" sz="1465" b="1" dirty="0">
                <a:solidFill>
                  <a:srgbClr val="FFFFFF"/>
                </a:solidFill>
                <a:latin typeface="+mn-lt"/>
                <a:cs typeface="+mn-ea"/>
                <a:sym typeface="+mn-lt"/>
              </a:endParaRPr>
            </a:p>
          </p:txBody>
        </p:sp>
        <p:sp>
          <p:nvSpPr>
            <p:cNvPr id="107" name="Freeform 16"/>
            <p:cNvSpPr>
              <a:spLocks noEditPoints="1"/>
            </p:cNvSpPr>
            <p:nvPr/>
          </p:nvSpPr>
          <p:spPr bwMode="auto">
            <a:xfrm>
              <a:off x="8814059" y="2386687"/>
              <a:ext cx="414925" cy="415415"/>
            </a:xfrm>
            <a:custGeom>
              <a:avLst/>
              <a:gdLst>
                <a:gd name="T0" fmla="*/ 276864 w 360"/>
                <a:gd name="T1" fmla="*/ 34608 h 360"/>
                <a:gd name="T2" fmla="*/ 261290 w 360"/>
                <a:gd name="T3" fmla="*/ 34608 h 360"/>
                <a:gd name="T4" fmla="*/ 261290 w 360"/>
                <a:gd name="T5" fmla="*/ 69216 h 360"/>
                <a:gd name="T6" fmla="*/ 205918 w 360"/>
                <a:gd name="T7" fmla="*/ 69216 h 360"/>
                <a:gd name="T8" fmla="*/ 205918 w 360"/>
                <a:gd name="T9" fmla="*/ 34608 h 360"/>
                <a:gd name="T10" fmla="*/ 105554 w 360"/>
                <a:gd name="T11" fmla="*/ 34608 h 360"/>
                <a:gd name="T12" fmla="*/ 105554 w 360"/>
                <a:gd name="T13" fmla="*/ 69216 h 360"/>
                <a:gd name="T14" fmla="*/ 50182 w 360"/>
                <a:gd name="T15" fmla="*/ 69216 h 360"/>
                <a:gd name="T16" fmla="*/ 50182 w 360"/>
                <a:gd name="T17" fmla="*/ 34608 h 360"/>
                <a:gd name="T18" fmla="*/ 34608 w 360"/>
                <a:gd name="T19" fmla="*/ 34608 h 360"/>
                <a:gd name="T20" fmla="*/ 0 w 360"/>
                <a:gd name="T21" fmla="*/ 69216 h 360"/>
                <a:gd name="T22" fmla="*/ 0 w 360"/>
                <a:gd name="T23" fmla="*/ 276864 h 360"/>
                <a:gd name="T24" fmla="*/ 34608 w 360"/>
                <a:gd name="T25" fmla="*/ 311472 h 360"/>
                <a:gd name="T26" fmla="*/ 276864 w 360"/>
                <a:gd name="T27" fmla="*/ 311472 h 360"/>
                <a:gd name="T28" fmla="*/ 311472 w 360"/>
                <a:gd name="T29" fmla="*/ 276864 h 360"/>
                <a:gd name="T30" fmla="*/ 311472 w 360"/>
                <a:gd name="T31" fmla="*/ 69216 h 360"/>
                <a:gd name="T32" fmla="*/ 276864 w 360"/>
                <a:gd name="T33" fmla="*/ 34608 h 360"/>
                <a:gd name="T34" fmla="*/ 276864 w 360"/>
                <a:gd name="T35" fmla="*/ 276864 h 360"/>
                <a:gd name="T36" fmla="*/ 34608 w 360"/>
                <a:gd name="T37" fmla="*/ 276864 h 360"/>
                <a:gd name="T38" fmla="*/ 34608 w 360"/>
                <a:gd name="T39" fmla="*/ 138432 h 360"/>
                <a:gd name="T40" fmla="*/ 276864 w 360"/>
                <a:gd name="T41" fmla="*/ 138432 h 360"/>
                <a:gd name="T42" fmla="*/ 276864 w 360"/>
                <a:gd name="T43" fmla="*/ 276864 h 360"/>
                <a:gd name="T44" fmla="*/ 89981 w 360"/>
                <a:gd name="T45" fmla="*/ 0 h 360"/>
                <a:gd name="T46" fmla="*/ 65755 w 360"/>
                <a:gd name="T47" fmla="*/ 0 h 360"/>
                <a:gd name="T48" fmla="*/ 65755 w 360"/>
                <a:gd name="T49" fmla="*/ 58834 h 360"/>
                <a:gd name="T50" fmla="*/ 89981 w 360"/>
                <a:gd name="T51" fmla="*/ 58834 h 360"/>
                <a:gd name="T52" fmla="*/ 89981 w 360"/>
                <a:gd name="T53" fmla="*/ 0 h 360"/>
                <a:gd name="T54" fmla="*/ 245717 w 360"/>
                <a:gd name="T55" fmla="*/ 0 h 360"/>
                <a:gd name="T56" fmla="*/ 221491 w 360"/>
                <a:gd name="T57" fmla="*/ 0 h 360"/>
                <a:gd name="T58" fmla="*/ 221491 w 360"/>
                <a:gd name="T59" fmla="*/ 58834 h 360"/>
                <a:gd name="T60" fmla="*/ 245717 w 360"/>
                <a:gd name="T61" fmla="*/ 58834 h 360"/>
                <a:gd name="T62" fmla="*/ 245717 w 360"/>
                <a:gd name="T63" fmla="*/ 0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dirty="0">
                <a:cs typeface="+mn-ea"/>
                <a:sym typeface="+mn-lt"/>
              </a:endParaRPr>
            </a:p>
          </p:txBody>
        </p:sp>
        <p:sp>
          <p:nvSpPr>
            <p:cNvPr id="108" name="文本框 107"/>
            <p:cNvSpPr txBox="1"/>
            <p:nvPr/>
          </p:nvSpPr>
          <p:spPr>
            <a:xfrm>
              <a:off x="8340964" y="2917144"/>
              <a:ext cx="1361114" cy="461665"/>
            </a:xfrm>
            <a:prstGeom prst="rect">
              <a:avLst/>
            </a:prstGeom>
            <a:noFill/>
          </p:spPr>
          <p:txBody>
            <a:bodyPr wrap="square" rtlCol="0">
              <a:spAutoFit/>
            </a:bodyPr>
            <a:lstStyle/>
            <a:p>
              <a:pPr algn="ctr"/>
              <a:r>
                <a:rPr lang="en-US" altLang="zh-CN" sz="2400" dirty="0">
                  <a:solidFill>
                    <a:schemeClr val="bg1"/>
                  </a:solidFill>
                  <a:cs typeface="+mn-ea"/>
                  <a:sym typeface="+mn-lt"/>
                </a:rPr>
                <a:t>text</a:t>
              </a:r>
              <a:endParaRPr lang="zh-CN" altLang="en-US" sz="2400" dirty="0">
                <a:solidFill>
                  <a:schemeClr val="bg1"/>
                </a:solidFill>
                <a:cs typeface="+mn-ea"/>
                <a:sym typeface="+mn-lt"/>
              </a:endParaRPr>
            </a:p>
          </p:txBody>
        </p:sp>
      </p:grpSp>
      <p:grpSp>
        <p:nvGrpSpPr>
          <p:cNvPr id="109" name="PA-组合 2"/>
          <p:cNvGrpSpPr/>
          <p:nvPr>
            <p:custDataLst>
              <p:tags r:id="rId1"/>
            </p:custDataLst>
          </p:nvPr>
        </p:nvGrpSpPr>
        <p:grpSpPr>
          <a:xfrm>
            <a:off x="2158257" y="4991888"/>
            <a:ext cx="2214397" cy="1037618"/>
            <a:chOff x="5926136" y="5087195"/>
            <a:chExt cx="2715044" cy="1037618"/>
          </a:xfrm>
        </p:grpSpPr>
        <p:sp>
          <p:nvSpPr>
            <p:cNvPr id="110" name="PA-文本框 6"/>
            <p:cNvSpPr txBox="1"/>
            <p:nvPr>
              <p:custDataLst>
                <p:tags r:id="rId2"/>
              </p:custDataLst>
            </p:nvPr>
          </p:nvSpPr>
          <p:spPr>
            <a:xfrm>
              <a:off x="5926136" y="5087195"/>
              <a:ext cx="1926667" cy="338554"/>
            </a:xfrm>
            <a:prstGeom prst="rect">
              <a:avLst/>
            </a:prstGeom>
            <a:noFill/>
          </p:spPr>
          <p:txBody>
            <a:bodyPr wrap="square" rtlCol="0">
              <a:spAutoFit/>
            </a:bodyPr>
            <a:lstStyle/>
            <a:p>
              <a:pPr algn="l"/>
              <a:r>
                <a:rPr lang="zh-CN" altLang="en-US" sz="1600" b="1" dirty="0">
                  <a:cs typeface="+mn-ea"/>
                  <a:sym typeface="+mn-lt"/>
                </a:rPr>
                <a:t>输入您的标题</a:t>
              </a:r>
              <a:endParaRPr lang="en-US" sz="1600" b="1" dirty="0">
                <a:cs typeface="+mn-ea"/>
                <a:sym typeface="+mn-lt"/>
              </a:endParaRPr>
            </a:p>
          </p:txBody>
        </p:sp>
        <p:sp>
          <p:nvSpPr>
            <p:cNvPr id="111" name="PA-文本框 42"/>
            <p:cNvSpPr txBox="1"/>
            <p:nvPr>
              <p:custDataLst>
                <p:tags r:id="rId3"/>
              </p:custDataLst>
            </p:nvPr>
          </p:nvSpPr>
          <p:spPr>
            <a:xfrm>
              <a:off x="5926137" y="5372299"/>
              <a:ext cx="2715043" cy="75251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112" name="PA-组合 2"/>
          <p:cNvGrpSpPr/>
          <p:nvPr>
            <p:custDataLst>
              <p:tags r:id="rId4"/>
            </p:custDataLst>
          </p:nvPr>
        </p:nvGrpSpPr>
        <p:grpSpPr>
          <a:xfrm>
            <a:off x="5014987" y="4982537"/>
            <a:ext cx="2214398" cy="1037618"/>
            <a:chOff x="5926135" y="5087195"/>
            <a:chExt cx="2715045" cy="1037618"/>
          </a:xfrm>
        </p:grpSpPr>
        <p:sp>
          <p:nvSpPr>
            <p:cNvPr id="113" name="PA-文本框 6"/>
            <p:cNvSpPr txBox="1"/>
            <p:nvPr>
              <p:custDataLst>
                <p:tags r:id="rId5"/>
              </p:custDataLst>
            </p:nvPr>
          </p:nvSpPr>
          <p:spPr>
            <a:xfrm>
              <a:off x="5926135" y="5087195"/>
              <a:ext cx="1926667" cy="338554"/>
            </a:xfrm>
            <a:prstGeom prst="rect">
              <a:avLst/>
            </a:prstGeom>
            <a:noFill/>
          </p:spPr>
          <p:txBody>
            <a:bodyPr wrap="square" rtlCol="0">
              <a:spAutoFit/>
            </a:bodyPr>
            <a:lstStyle/>
            <a:p>
              <a:pPr algn="l"/>
              <a:r>
                <a:rPr lang="zh-CN" altLang="en-US" sz="1600" b="1" dirty="0">
                  <a:cs typeface="+mn-ea"/>
                  <a:sym typeface="+mn-lt"/>
                </a:rPr>
                <a:t>输入您的标题</a:t>
              </a:r>
              <a:endParaRPr lang="en-US" sz="1600" b="1" dirty="0">
                <a:cs typeface="+mn-ea"/>
                <a:sym typeface="+mn-lt"/>
              </a:endParaRPr>
            </a:p>
          </p:txBody>
        </p:sp>
        <p:sp>
          <p:nvSpPr>
            <p:cNvPr id="114" name="PA-文本框 42"/>
            <p:cNvSpPr txBox="1"/>
            <p:nvPr>
              <p:custDataLst>
                <p:tags r:id="rId6"/>
              </p:custDataLst>
            </p:nvPr>
          </p:nvSpPr>
          <p:spPr>
            <a:xfrm>
              <a:off x="5926137" y="5372299"/>
              <a:ext cx="2715043" cy="75251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grpSp>
        <p:nvGrpSpPr>
          <p:cNvPr id="115" name="PA-组合 2"/>
          <p:cNvGrpSpPr/>
          <p:nvPr>
            <p:custDataLst>
              <p:tags r:id="rId7"/>
            </p:custDataLst>
          </p:nvPr>
        </p:nvGrpSpPr>
        <p:grpSpPr>
          <a:xfrm>
            <a:off x="7914322" y="4982537"/>
            <a:ext cx="2214397" cy="1037618"/>
            <a:chOff x="5926136" y="5087195"/>
            <a:chExt cx="2715044" cy="1037618"/>
          </a:xfrm>
        </p:grpSpPr>
        <p:sp>
          <p:nvSpPr>
            <p:cNvPr id="116" name="PA-文本框 6"/>
            <p:cNvSpPr txBox="1"/>
            <p:nvPr>
              <p:custDataLst>
                <p:tags r:id="rId8"/>
              </p:custDataLst>
            </p:nvPr>
          </p:nvSpPr>
          <p:spPr>
            <a:xfrm>
              <a:off x="5926136" y="5087195"/>
              <a:ext cx="1926667" cy="338554"/>
            </a:xfrm>
            <a:prstGeom prst="rect">
              <a:avLst/>
            </a:prstGeom>
            <a:noFill/>
          </p:spPr>
          <p:txBody>
            <a:bodyPr wrap="square" rtlCol="0">
              <a:spAutoFit/>
            </a:bodyPr>
            <a:lstStyle/>
            <a:p>
              <a:pPr algn="l"/>
              <a:r>
                <a:rPr lang="zh-CN" altLang="en-US" sz="1600" b="1" dirty="0">
                  <a:cs typeface="+mn-ea"/>
                  <a:sym typeface="+mn-lt"/>
                </a:rPr>
                <a:t>输入您的标题</a:t>
              </a:r>
              <a:endParaRPr lang="en-US" sz="1600" b="1" dirty="0">
                <a:cs typeface="+mn-ea"/>
                <a:sym typeface="+mn-lt"/>
              </a:endParaRPr>
            </a:p>
          </p:txBody>
        </p:sp>
        <p:sp>
          <p:nvSpPr>
            <p:cNvPr id="117" name="PA-文本框 42"/>
            <p:cNvSpPr txBox="1"/>
            <p:nvPr>
              <p:custDataLst>
                <p:tags r:id="rId9"/>
              </p:custDataLst>
            </p:nvPr>
          </p:nvSpPr>
          <p:spPr>
            <a:xfrm>
              <a:off x="5926137" y="5372299"/>
              <a:ext cx="2715043" cy="752514"/>
            </a:xfrm>
            <a:prstGeom prst="rect">
              <a:avLst/>
            </a:prstGeom>
          </p:spPr>
          <p:txBody>
            <a:bodyPr wrap="square">
              <a:spAutoFit/>
            </a:bodyPr>
            <a:lstStyle>
              <a:defPPr>
                <a:defRPr lang="zh-CN"/>
              </a:defPPr>
              <a:lvl1pPr defTabSz="457200">
                <a:lnSpc>
                  <a:spcPct val="130000"/>
                </a:lnSpc>
                <a:defRPr sz="1400">
                  <a:solidFill>
                    <a:schemeClr val="bg1">
                      <a:lumMod val="50000"/>
                    </a:schemeClr>
                  </a:solidFill>
                  <a:latin typeface="Source Han Sans CN Normal" panose="020B0400000000000000" pitchFamily="34" charset="-128"/>
                  <a:ea typeface="Source Han Sans CN Normal" panose="020B0400000000000000" pitchFamily="34" charset="-128"/>
                </a:defRPr>
              </a:lvl1pPr>
            </a:lstStyle>
            <a:p>
              <a:pPr algn="l"/>
              <a:r>
                <a:rPr lang="zh-CN" altLang="en-US" sz="1100" dirty="0">
                  <a:solidFill>
                    <a:schemeClr val="tx1">
                      <a:lumMod val="50000"/>
                      <a:lumOff val="50000"/>
                    </a:schemeClr>
                  </a:solidFill>
                  <a:latin typeface="+mn-lt"/>
                  <a:ea typeface="+mn-ea"/>
                  <a:cs typeface="+mn-ea"/>
                  <a:sym typeface="+mn-lt"/>
                </a:rPr>
                <a:t>此处添加详细文本描述，建议与标题相关并符合整体语言风格，语言描述尽量简洁生动。</a:t>
              </a:r>
              <a:endParaRPr lang="id-ID" sz="1100" dirty="0">
                <a:solidFill>
                  <a:schemeClr val="tx1">
                    <a:lumMod val="50000"/>
                    <a:lumOff val="50000"/>
                  </a:schemeClr>
                </a:solidFill>
                <a:latin typeface="+mn-lt"/>
                <a:ea typeface="+mn-ea"/>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2500" advTm="0">
        <p:checker/>
      </p:transition>
    </mc:Choice>
    <mc:Fallback>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7"/>
                                        </p:tgtEl>
                                        <p:attrNameLst>
                                          <p:attrName>style.visibility</p:attrName>
                                        </p:attrNameLst>
                                      </p:cBhvr>
                                      <p:to>
                                        <p:strVal val="visible"/>
                                      </p:to>
                                    </p:set>
                                    <p:anim calcmode="lin" valueType="num">
                                      <p:cBhvr>
                                        <p:cTn id="7" dur="500" fill="hold"/>
                                        <p:tgtEl>
                                          <p:spTgt spid="97"/>
                                        </p:tgtEl>
                                        <p:attrNameLst>
                                          <p:attrName>ppt_w</p:attrName>
                                        </p:attrNameLst>
                                      </p:cBhvr>
                                      <p:tavLst>
                                        <p:tav tm="0">
                                          <p:val>
                                            <p:fltVal val="0"/>
                                          </p:val>
                                        </p:tav>
                                        <p:tav tm="100000">
                                          <p:val>
                                            <p:strVal val="#ppt_w"/>
                                          </p:val>
                                        </p:tav>
                                      </p:tavLst>
                                    </p:anim>
                                    <p:anim calcmode="lin" valueType="num">
                                      <p:cBhvr>
                                        <p:cTn id="8" dur="500" fill="hold"/>
                                        <p:tgtEl>
                                          <p:spTgt spid="97"/>
                                        </p:tgtEl>
                                        <p:attrNameLst>
                                          <p:attrName>ppt_h</p:attrName>
                                        </p:attrNameLst>
                                      </p:cBhvr>
                                      <p:tavLst>
                                        <p:tav tm="0">
                                          <p:val>
                                            <p:fltVal val="0"/>
                                          </p:val>
                                        </p:tav>
                                        <p:tav tm="100000">
                                          <p:val>
                                            <p:strVal val="#ppt_h"/>
                                          </p:val>
                                        </p:tav>
                                      </p:tavLst>
                                    </p:anim>
                                    <p:animEffect transition="in" filter="fade">
                                      <p:cBhvr>
                                        <p:cTn id="9" dur="500"/>
                                        <p:tgtEl>
                                          <p:spTgt spid="97"/>
                                        </p:tgtEl>
                                      </p:cBhvr>
                                    </p:animEffect>
                                  </p:childTnLst>
                                </p:cTn>
                              </p:par>
                              <p:par>
                                <p:cTn id="10" presetID="53" presetClass="entr" presetSubtype="16" fill="hold" nodeType="withEffect">
                                  <p:stCondLst>
                                    <p:cond delay="0"/>
                                  </p:stCondLst>
                                  <p:childTnLst>
                                    <p:set>
                                      <p:cBhvr>
                                        <p:cTn id="11" dur="1" fill="hold">
                                          <p:stCondLst>
                                            <p:cond delay="0"/>
                                          </p:stCondLst>
                                        </p:cTn>
                                        <p:tgtEl>
                                          <p:spTgt spid="101"/>
                                        </p:tgtEl>
                                        <p:attrNameLst>
                                          <p:attrName>style.visibility</p:attrName>
                                        </p:attrNameLst>
                                      </p:cBhvr>
                                      <p:to>
                                        <p:strVal val="visible"/>
                                      </p:to>
                                    </p:set>
                                    <p:anim calcmode="lin" valueType="num">
                                      <p:cBhvr>
                                        <p:cTn id="12" dur="500" fill="hold"/>
                                        <p:tgtEl>
                                          <p:spTgt spid="101"/>
                                        </p:tgtEl>
                                        <p:attrNameLst>
                                          <p:attrName>ppt_w</p:attrName>
                                        </p:attrNameLst>
                                      </p:cBhvr>
                                      <p:tavLst>
                                        <p:tav tm="0">
                                          <p:val>
                                            <p:fltVal val="0"/>
                                          </p:val>
                                        </p:tav>
                                        <p:tav tm="100000">
                                          <p:val>
                                            <p:strVal val="#ppt_w"/>
                                          </p:val>
                                        </p:tav>
                                      </p:tavLst>
                                    </p:anim>
                                    <p:anim calcmode="lin" valueType="num">
                                      <p:cBhvr>
                                        <p:cTn id="13" dur="500" fill="hold"/>
                                        <p:tgtEl>
                                          <p:spTgt spid="101"/>
                                        </p:tgtEl>
                                        <p:attrNameLst>
                                          <p:attrName>ppt_h</p:attrName>
                                        </p:attrNameLst>
                                      </p:cBhvr>
                                      <p:tavLst>
                                        <p:tav tm="0">
                                          <p:val>
                                            <p:fltVal val="0"/>
                                          </p:val>
                                        </p:tav>
                                        <p:tav tm="100000">
                                          <p:val>
                                            <p:strVal val="#ppt_h"/>
                                          </p:val>
                                        </p:tav>
                                      </p:tavLst>
                                    </p:anim>
                                    <p:animEffect transition="in" filter="fade">
                                      <p:cBhvr>
                                        <p:cTn id="14" dur="500"/>
                                        <p:tgtEl>
                                          <p:spTgt spid="101"/>
                                        </p:tgtEl>
                                      </p:cBhvr>
                                    </p:animEffect>
                                  </p:childTnLst>
                                </p:cTn>
                              </p:par>
                              <p:par>
                                <p:cTn id="15" presetID="53" presetClass="entr" presetSubtype="16" fill="hold" nodeType="withEffect">
                                  <p:stCondLst>
                                    <p:cond delay="0"/>
                                  </p:stCondLst>
                                  <p:childTnLst>
                                    <p:set>
                                      <p:cBhvr>
                                        <p:cTn id="16" dur="1" fill="hold">
                                          <p:stCondLst>
                                            <p:cond delay="0"/>
                                          </p:stCondLst>
                                        </p:cTn>
                                        <p:tgtEl>
                                          <p:spTgt spid="105"/>
                                        </p:tgtEl>
                                        <p:attrNameLst>
                                          <p:attrName>style.visibility</p:attrName>
                                        </p:attrNameLst>
                                      </p:cBhvr>
                                      <p:to>
                                        <p:strVal val="visible"/>
                                      </p:to>
                                    </p:set>
                                    <p:anim calcmode="lin" valueType="num">
                                      <p:cBhvr>
                                        <p:cTn id="17" dur="500" fill="hold"/>
                                        <p:tgtEl>
                                          <p:spTgt spid="105"/>
                                        </p:tgtEl>
                                        <p:attrNameLst>
                                          <p:attrName>ppt_w</p:attrName>
                                        </p:attrNameLst>
                                      </p:cBhvr>
                                      <p:tavLst>
                                        <p:tav tm="0">
                                          <p:val>
                                            <p:fltVal val="0"/>
                                          </p:val>
                                        </p:tav>
                                        <p:tav tm="100000">
                                          <p:val>
                                            <p:strVal val="#ppt_w"/>
                                          </p:val>
                                        </p:tav>
                                      </p:tavLst>
                                    </p:anim>
                                    <p:anim calcmode="lin" valueType="num">
                                      <p:cBhvr>
                                        <p:cTn id="18" dur="500" fill="hold"/>
                                        <p:tgtEl>
                                          <p:spTgt spid="105"/>
                                        </p:tgtEl>
                                        <p:attrNameLst>
                                          <p:attrName>ppt_h</p:attrName>
                                        </p:attrNameLst>
                                      </p:cBhvr>
                                      <p:tavLst>
                                        <p:tav tm="0">
                                          <p:val>
                                            <p:fltVal val="0"/>
                                          </p:val>
                                        </p:tav>
                                        <p:tav tm="100000">
                                          <p:val>
                                            <p:strVal val="#ppt_h"/>
                                          </p:val>
                                        </p:tav>
                                      </p:tavLst>
                                    </p:anim>
                                    <p:animEffect transition="in" filter="fade">
                                      <p:cBhvr>
                                        <p:cTn id="19" dur="500"/>
                                        <p:tgtEl>
                                          <p:spTgt spid="105"/>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94"/>
                                        </p:tgtEl>
                                        <p:attrNameLst>
                                          <p:attrName>style.visibility</p:attrName>
                                        </p:attrNameLst>
                                      </p:cBhvr>
                                      <p:to>
                                        <p:strVal val="visible"/>
                                      </p:to>
                                    </p:set>
                                    <p:animEffect transition="in" filter="wipe(left)">
                                      <p:cBhvr>
                                        <p:cTn id="23" dur="500"/>
                                        <p:tgtEl>
                                          <p:spTgt spid="94"/>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wipe(left)">
                                      <p:cBhvr>
                                        <p:cTn id="27" dur="500"/>
                                        <p:tgtEl>
                                          <p:spTgt spid="95"/>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96"/>
                                        </p:tgtEl>
                                        <p:attrNameLst>
                                          <p:attrName>style.visibility</p:attrName>
                                        </p:attrNameLst>
                                      </p:cBhvr>
                                      <p:to>
                                        <p:strVal val="visible"/>
                                      </p:to>
                                    </p:set>
                                    <p:animEffect transition="in" filter="wipe(left)">
                                      <p:cBhvr>
                                        <p:cTn id="31" dur="500"/>
                                        <p:tgtEl>
                                          <p:spTgt spid="96"/>
                                        </p:tgtEl>
                                      </p:cBhvr>
                                    </p:animEffect>
                                  </p:childTnLst>
                                </p:cTn>
                              </p:par>
                            </p:childTnLst>
                          </p:cTn>
                        </p:par>
                        <p:par>
                          <p:cTn id="32" fill="hold">
                            <p:stCondLst>
                              <p:cond delay="2000"/>
                            </p:stCondLst>
                            <p:childTnLst>
                              <p:par>
                                <p:cTn id="33" presetID="22" presetClass="entr" presetSubtype="1" fill="hold" nodeType="afterEffect">
                                  <p:stCondLst>
                                    <p:cond delay="0"/>
                                  </p:stCondLst>
                                  <p:childTnLst>
                                    <p:set>
                                      <p:cBhvr>
                                        <p:cTn id="34" dur="1" fill="hold">
                                          <p:stCondLst>
                                            <p:cond delay="0"/>
                                          </p:stCondLst>
                                        </p:cTn>
                                        <p:tgtEl>
                                          <p:spTgt spid="109"/>
                                        </p:tgtEl>
                                        <p:attrNameLst>
                                          <p:attrName>style.visibility</p:attrName>
                                        </p:attrNameLst>
                                      </p:cBhvr>
                                      <p:to>
                                        <p:strVal val="visible"/>
                                      </p:to>
                                    </p:set>
                                    <p:animEffect transition="in" filter="wipe(up)">
                                      <p:cBhvr>
                                        <p:cTn id="35" dur="500"/>
                                        <p:tgtEl>
                                          <p:spTgt spid="109"/>
                                        </p:tgtEl>
                                      </p:cBhvr>
                                    </p:animEffect>
                                  </p:childTnLst>
                                </p:cTn>
                              </p:par>
                              <p:par>
                                <p:cTn id="36" presetID="22" presetClass="entr" presetSubtype="1" fill="hold" nodeType="withEffect">
                                  <p:stCondLst>
                                    <p:cond delay="0"/>
                                  </p:stCondLst>
                                  <p:childTnLst>
                                    <p:set>
                                      <p:cBhvr>
                                        <p:cTn id="37" dur="1" fill="hold">
                                          <p:stCondLst>
                                            <p:cond delay="0"/>
                                          </p:stCondLst>
                                        </p:cTn>
                                        <p:tgtEl>
                                          <p:spTgt spid="112"/>
                                        </p:tgtEl>
                                        <p:attrNameLst>
                                          <p:attrName>style.visibility</p:attrName>
                                        </p:attrNameLst>
                                      </p:cBhvr>
                                      <p:to>
                                        <p:strVal val="visible"/>
                                      </p:to>
                                    </p:set>
                                    <p:animEffect transition="in" filter="wipe(up)">
                                      <p:cBhvr>
                                        <p:cTn id="38" dur="500"/>
                                        <p:tgtEl>
                                          <p:spTgt spid="112"/>
                                        </p:tgtEl>
                                      </p:cBhvr>
                                    </p:animEffect>
                                  </p:childTnLst>
                                </p:cTn>
                              </p:par>
                              <p:par>
                                <p:cTn id="39" presetID="22" presetClass="entr" presetSubtype="1" fill="hold" nodeType="withEffect">
                                  <p:stCondLst>
                                    <p:cond delay="0"/>
                                  </p:stCondLst>
                                  <p:childTnLst>
                                    <p:set>
                                      <p:cBhvr>
                                        <p:cTn id="40" dur="1" fill="hold">
                                          <p:stCondLst>
                                            <p:cond delay="0"/>
                                          </p:stCondLst>
                                        </p:cTn>
                                        <p:tgtEl>
                                          <p:spTgt spid="115"/>
                                        </p:tgtEl>
                                        <p:attrNameLst>
                                          <p:attrName>style.visibility</p:attrName>
                                        </p:attrNameLst>
                                      </p:cBhvr>
                                      <p:to>
                                        <p:strVal val="visible"/>
                                      </p:to>
                                    </p:set>
                                    <p:animEffect transition="in" filter="wipe(up)">
                                      <p:cBhvr>
                                        <p:cTn id="4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3335" y="1747457"/>
            <a:ext cx="12219940" cy="3745230"/>
            <a:chOff x="-21" y="2451"/>
            <a:chExt cx="19244" cy="5898"/>
          </a:xfrm>
        </p:grpSpPr>
        <p:sp>
          <p:nvSpPr>
            <p:cNvPr id="18" name="矩形 17"/>
            <p:cNvSpPr/>
            <p:nvPr/>
          </p:nvSpPr>
          <p:spPr>
            <a:xfrm>
              <a:off x="-21" y="2451"/>
              <a:ext cx="19243" cy="5898"/>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p:cNvSpPr/>
            <p:nvPr/>
          </p:nvSpPr>
          <p:spPr>
            <a:xfrm>
              <a:off x="-20" y="2451"/>
              <a:ext cx="19243" cy="5898"/>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0" name="矩形 25"/>
          <p:cNvSpPr/>
          <p:nvPr/>
        </p:nvSpPr>
        <p:spPr>
          <a:xfrm>
            <a:off x="4728258" y="-874"/>
            <a:ext cx="2737001" cy="2493531"/>
          </a:xfrm>
          <a:custGeom>
            <a:avLst/>
            <a:gdLst>
              <a:gd name="connsiteX0" fmla="*/ 0 w 2736304"/>
              <a:gd name="connsiteY0" fmla="*/ 0 h 2736304"/>
              <a:gd name="connsiteX1" fmla="*/ 2736304 w 2736304"/>
              <a:gd name="connsiteY1" fmla="*/ 0 h 2736304"/>
              <a:gd name="connsiteX2" fmla="*/ 2736304 w 2736304"/>
              <a:gd name="connsiteY2" fmla="*/ 2736304 h 2736304"/>
              <a:gd name="connsiteX3" fmla="*/ 0 w 2736304"/>
              <a:gd name="connsiteY3" fmla="*/ 2736304 h 2736304"/>
              <a:gd name="connsiteX4" fmla="*/ 0 w 2736304"/>
              <a:gd name="connsiteY4" fmla="*/ 0 h 2736304"/>
              <a:gd name="connsiteX0-1" fmla="*/ 0 w 2736304"/>
              <a:gd name="connsiteY0-2" fmla="*/ 0 h 3065294"/>
              <a:gd name="connsiteX1-3" fmla="*/ 2736304 w 2736304"/>
              <a:gd name="connsiteY1-4" fmla="*/ 0 h 3065294"/>
              <a:gd name="connsiteX2-5" fmla="*/ 2736304 w 2736304"/>
              <a:gd name="connsiteY2-6" fmla="*/ 2736304 h 3065294"/>
              <a:gd name="connsiteX3-7" fmla="*/ 0 w 2736304"/>
              <a:gd name="connsiteY3-8" fmla="*/ 2736304 h 3065294"/>
              <a:gd name="connsiteX4-9" fmla="*/ 0 w 2736304"/>
              <a:gd name="connsiteY4-10" fmla="*/ 0 h 3065294"/>
              <a:gd name="connsiteX0-11" fmla="*/ 0 w 2736304"/>
              <a:gd name="connsiteY0-12" fmla="*/ 0 h 3313452"/>
              <a:gd name="connsiteX1-13" fmla="*/ 2736304 w 2736304"/>
              <a:gd name="connsiteY1-14" fmla="*/ 0 h 3313452"/>
              <a:gd name="connsiteX2-15" fmla="*/ 2736304 w 2736304"/>
              <a:gd name="connsiteY2-16" fmla="*/ 2736304 h 3313452"/>
              <a:gd name="connsiteX3-17" fmla="*/ 0 w 2736304"/>
              <a:gd name="connsiteY3-18" fmla="*/ 2736304 h 3313452"/>
              <a:gd name="connsiteX4-19" fmla="*/ 0 w 2736304"/>
              <a:gd name="connsiteY4-20" fmla="*/ 0 h 33134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6304" h="3313452">
                <a:moveTo>
                  <a:pt x="0" y="0"/>
                </a:moveTo>
                <a:lnTo>
                  <a:pt x="2736304" y="0"/>
                </a:lnTo>
                <a:lnTo>
                  <a:pt x="2736304" y="2736304"/>
                </a:lnTo>
                <a:cubicBezTo>
                  <a:pt x="1359746" y="3476533"/>
                  <a:pt x="1420101" y="3534590"/>
                  <a:pt x="0" y="2736304"/>
                </a:cubicBez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2" name="组合 21"/>
          <p:cNvGrpSpPr/>
          <p:nvPr/>
        </p:nvGrpSpPr>
        <p:grpSpPr>
          <a:xfrm>
            <a:off x="5221605" y="647700"/>
            <a:ext cx="1748790" cy="1200150"/>
            <a:chOff x="8223" y="1020"/>
            <a:chExt cx="2754" cy="1890"/>
          </a:xfrm>
        </p:grpSpPr>
        <p:sp>
          <p:nvSpPr>
            <p:cNvPr id="23" name="椭圆 22"/>
            <p:cNvSpPr/>
            <p:nvPr/>
          </p:nvSpPr>
          <p:spPr>
            <a:xfrm>
              <a:off x="8687" y="1083"/>
              <a:ext cx="1825" cy="182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7" tIns="34298" rIns="68597" bIns="34298"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cs typeface="+mn-ea"/>
                <a:sym typeface="+mn-lt"/>
              </a:endParaRPr>
            </a:p>
          </p:txBody>
        </p:sp>
        <p:sp>
          <p:nvSpPr>
            <p:cNvPr id="24" name="TextBox 59"/>
            <p:cNvSpPr>
              <a:spLocks noChangeArrowheads="1"/>
            </p:cNvSpPr>
            <p:nvPr/>
          </p:nvSpPr>
          <p:spPr bwMode="auto">
            <a:xfrm flipH="1">
              <a:off x="8223" y="1020"/>
              <a:ext cx="2754" cy="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ctr" eaLnBrk="0" hangingPunct="0"/>
              <a:r>
                <a:rPr lang="en-US" altLang="zh-CN" sz="7200" dirty="0">
                  <a:solidFill>
                    <a:prstClr val="black">
                      <a:lumMod val="85000"/>
                      <a:lumOff val="15000"/>
                    </a:prstClr>
                  </a:solidFill>
                  <a:latin typeface="Agency FB" panose="020B0503020202020204" pitchFamily="34" charset="0"/>
                  <a:cs typeface="+mn-ea"/>
                  <a:sym typeface="+mn-lt"/>
                </a:rPr>
                <a:t>03</a:t>
              </a:r>
              <a:endParaRPr lang="en-US" altLang="zh-CN" sz="7200" dirty="0">
                <a:solidFill>
                  <a:prstClr val="black">
                    <a:lumMod val="85000"/>
                    <a:lumOff val="15000"/>
                  </a:prstClr>
                </a:solidFill>
                <a:latin typeface="Agency FB" panose="020B0503020202020204" pitchFamily="34" charset="0"/>
                <a:cs typeface="+mn-ea"/>
                <a:sym typeface="+mn-lt"/>
              </a:endParaRPr>
            </a:p>
          </p:txBody>
        </p:sp>
      </p:grpSp>
      <p:sp>
        <p:nvSpPr>
          <p:cNvPr id="25" name="TextBox 15"/>
          <p:cNvSpPr txBox="1"/>
          <p:nvPr/>
        </p:nvSpPr>
        <p:spPr>
          <a:xfrm>
            <a:off x="3608932" y="2743652"/>
            <a:ext cx="4974137" cy="1314206"/>
          </a:xfrm>
          <a:prstGeom prst="rect">
            <a:avLst/>
          </a:prstGeom>
          <a:noFill/>
        </p:spPr>
        <p:txBody>
          <a:bodyPr wrap="square" rtlCol="0">
            <a:spAutoFit/>
          </a:bodyPr>
          <a:lstStyle/>
          <a:p>
            <a:pPr lvl="0" algn="ctr">
              <a:lnSpc>
                <a:spcPct val="150000"/>
              </a:lnSpc>
              <a:defRPr/>
            </a:pPr>
            <a:r>
              <a:rPr lang="zh-CN" altLang="en-US" sz="6000" b="1" dirty="0">
                <a:solidFill>
                  <a:srgbClr val="407AB9"/>
                </a:solidFill>
                <a:cs typeface="+mn-ea"/>
                <a:sym typeface="+mn-lt"/>
              </a:rPr>
              <a:t>存在问题分析</a:t>
            </a:r>
            <a:endParaRPr lang="zh-CN" altLang="en-US" sz="6000" b="1" dirty="0">
              <a:solidFill>
                <a:srgbClr val="407AB9"/>
              </a:solidFill>
              <a:cs typeface="+mn-ea"/>
              <a:sym typeface="+mn-lt"/>
            </a:endParaRPr>
          </a:p>
        </p:txBody>
      </p:sp>
      <p:sp>
        <p:nvSpPr>
          <p:cNvPr id="26" name="TextBox 16"/>
          <p:cNvSpPr txBox="1"/>
          <p:nvPr/>
        </p:nvSpPr>
        <p:spPr>
          <a:xfrm>
            <a:off x="1294151" y="4048564"/>
            <a:ext cx="9603698" cy="824200"/>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dirty="0">
                <a:ln>
                  <a:noFill/>
                </a:ln>
                <a:solidFill>
                  <a:prstClr val="black">
                    <a:lumMod val="85000"/>
                    <a:lumOff val="15000"/>
                  </a:prstClr>
                </a:solidFill>
                <a:effectLst/>
                <a:uLnTx/>
                <a:uFillTx/>
                <a:cs typeface="+mn-ea"/>
                <a:sym typeface="+mn-lt"/>
              </a:rPr>
              <a:t>Under the careful supervision of the company's leaders and with the assistance and cooperation of colleagues in various departments, all staff in the office earnestly performed their duties, made certain progress in various work, and improved the comprehensive quality and ability of the Department to a certain extent</a:t>
            </a:r>
            <a:endParaRPr kumimoji="0" lang="en-US" altLang="zh-CN" sz="11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Tree>
  </p:cSld>
  <p:clrMapOvr>
    <a:masterClrMapping/>
  </p:clrMapOvr>
  <p:transition spd="slow" advTm="0">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3" presetClass="entr" presetSubtype="1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linds(horizontal)">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25" grpId="0"/>
      <p:bldP spid="25" grpId="1"/>
      <p:bldP spid="26" grpId="0"/>
      <p:bldP spid="26"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存在问题分析</a:t>
            </a:r>
            <a:endParaRPr lang="en-US" altLang="zh-CN" sz="2400" b="1" dirty="0">
              <a:cs typeface="+mn-ea"/>
              <a:sym typeface="+mn-lt"/>
            </a:endParaRPr>
          </a:p>
        </p:txBody>
      </p:sp>
      <p:sp>
        <p:nvSpPr>
          <p:cNvPr id="101" name="Object 101"/>
          <p:cNvSpPr txBox="1"/>
          <p:nvPr/>
        </p:nvSpPr>
        <p:spPr>
          <a:xfrm>
            <a:off x="823880" y="2041325"/>
            <a:ext cx="5092700" cy="527050"/>
          </a:xfrm>
          <a:prstGeom prst="rect">
            <a:avLst/>
          </a:prstGeom>
        </p:spPr>
        <p:txBody>
          <a:bodyPr vert="horz" rtlCol="0" anchor="t" anchorCtr="0">
            <a:noAutofit/>
          </a:bodyPr>
          <a:lstStyle/>
          <a:p>
            <a:pPr algn="l">
              <a:lnSpc>
                <a:spcPct val="117000"/>
              </a:lnSpc>
            </a:pPr>
            <a:r>
              <a:rPr lang="en-US" altLang="zh-CN" b="1" i="0" dirty="0" smtClean="0">
                <a:solidFill>
                  <a:srgbClr val="111111"/>
                </a:solidFill>
                <a:cs typeface="+mn-ea"/>
                <a:sym typeface="+mn-lt"/>
              </a:rPr>
              <a:t>20XX</a:t>
            </a:r>
            <a:r>
              <a:rPr lang="zh-CN" b="1" i="0" dirty="0" smtClean="0">
                <a:solidFill>
                  <a:srgbClr val="111111"/>
                </a:solidFill>
                <a:cs typeface="+mn-ea"/>
                <a:sym typeface="+mn-lt"/>
              </a:rPr>
              <a:t>年</a:t>
            </a:r>
            <a:r>
              <a:rPr lang="zh-CN" b="1" i="0" dirty="0">
                <a:solidFill>
                  <a:srgbClr val="111111"/>
                </a:solidFill>
                <a:cs typeface="+mn-ea"/>
                <a:sym typeface="+mn-lt"/>
              </a:rPr>
              <a:t>工作中存在不足与改变措施：</a:t>
            </a:r>
            <a:endParaRPr lang="zh-CN" b="1" i="0" dirty="0">
              <a:solidFill>
                <a:srgbClr val="111111"/>
              </a:solidFill>
              <a:cs typeface="+mn-ea"/>
              <a:sym typeface="+mn-lt"/>
            </a:endParaRPr>
          </a:p>
        </p:txBody>
      </p:sp>
      <p:grpSp>
        <p:nvGrpSpPr>
          <p:cNvPr id="107" name="组合 107"/>
          <p:cNvGrpSpPr/>
          <p:nvPr/>
        </p:nvGrpSpPr>
        <p:grpSpPr>
          <a:xfrm>
            <a:off x="825632" y="2697632"/>
            <a:ext cx="4772660" cy="1493520"/>
            <a:chOff x="13519082" y="5998514"/>
            <a:chExt cx="9545320" cy="2987040"/>
          </a:xfrm>
        </p:grpSpPr>
        <p:sp>
          <p:nvSpPr>
            <p:cNvPr id="108" name="Object 108"/>
            <p:cNvSpPr txBox="1"/>
            <p:nvPr/>
          </p:nvSpPr>
          <p:spPr>
            <a:xfrm>
              <a:off x="13519082" y="5998514"/>
              <a:ext cx="2545844" cy="2260600"/>
            </a:xfrm>
            <a:prstGeom prst="rect">
              <a:avLst/>
            </a:prstGeom>
          </p:spPr>
          <p:txBody>
            <a:bodyPr vert="horz" rtlCol="0" anchor="t" anchorCtr="0">
              <a:noAutofit/>
            </a:bodyPr>
            <a:lstStyle/>
            <a:p>
              <a:pPr algn="l">
                <a:lnSpc>
                  <a:spcPct val="100000"/>
                </a:lnSpc>
              </a:pPr>
              <a:r>
                <a:rPr lang="zh-CN" sz="7400" b="0" i="0" dirty="0">
                  <a:solidFill>
                    <a:srgbClr val="7598CC"/>
                  </a:solidFill>
                  <a:cs typeface="+mn-ea"/>
                  <a:sym typeface="+mn-lt"/>
                </a:rPr>
                <a:t>01</a:t>
              </a:r>
              <a:endParaRPr lang="zh-CN" altLang="en-US" sz="7400" b="0" i="0" dirty="0">
                <a:solidFill>
                  <a:srgbClr val="7598CC"/>
                </a:solidFill>
                <a:cs typeface="+mn-ea"/>
                <a:sym typeface="+mn-lt"/>
              </a:endParaRPr>
            </a:p>
          </p:txBody>
        </p:sp>
        <p:sp>
          <p:nvSpPr>
            <p:cNvPr id="1010" name="Object 1010"/>
            <p:cNvSpPr txBox="1"/>
            <p:nvPr/>
          </p:nvSpPr>
          <p:spPr>
            <a:xfrm>
              <a:off x="15747932" y="6172504"/>
              <a:ext cx="7316470" cy="2813050"/>
            </a:xfrm>
            <a:prstGeom prst="rect">
              <a:avLst/>
            </a:prstGeom>
          </p:spPr>
          <p:txBody>
            <a:bodyPr vert="horz" rtlCol="0" anchor="t" anchorCtr="0">
              <a:noAutofit/>
            </a:bodyPr>
            <a:lstStyle/>
            <a:p>
              <a:pPr algn="l">
                <a:lnSpc>
                  <a:spcPct val="117000"/>
                </a:lnSpc>
              </a:pPr>
              <a:r>
                <a:rPr lang="zh-CN" sz="1400" b="0" i="0" dirty="0">
                  <a:solidFill>
                    <a:srgbClr val="666666"/>
                  </a:solidFill>
                  <a:cs typeface="+mn-ea"/>
                  <a:sym typeface="+mn-lt"/>
                </a:rPr>
                <a:t>行政检查工作还需进一步完善</a:t>
              </a:r>
              <a:r>
                <a:rPr lang="zh-CN" sz="1400" b="0" i="0" dirty="0" smtClean="0">
                  <a:solidFill>
                    <a:srgbClr val="666666"/>
                  </a:solidFill>
                  <a:cs typeface="+mn-ea"/>
                  <a:sym typeface="+mn-lt"/>
                </a:rPr>
                <a:t>，</a:t>
              </a:r>
              <a:r>
                <a:rPr lang="en-US" altLang="zh-CN" sz="1400" b="0" i="0" dirty="0" smtClean="0">
                  <a:solidFill>
                    <a:srgbClr val="666666"/>
                  </a:solidFill>
                  <a:cs typeface="+mn-ea"/>
                  <a:sym typeface="+mn-lt"/>
                </a:rPr>
                <a:t>20XX</a:t>
              </a:r>
              <a:r>
                <a:rPr lang="zh-CN" sz="1400" b="0" i="0" dirty="0" smtClean="0">
                  <a:solidFill>
                    <a:srgbClr val="666666"/>
                  </a:solidFill>
                  <a:cs typeface="+mn-ea"/>
                  <a:sym typeface="+mn-lt"/>
                </a:rPr>
                <a:t>年</a:t>
              </a:r>
              <a:r>
                <a:rPr lang="zh-CN" sz="1400" b="0" i="0" dirty="0">
                  <a:solidFill>
                    <a:srgbClr val="666666"/>
                  </a:solidFill>
                  <a:cs typeface="+mn-ea"/>
                  <a:sym typeface="+mn-lt"/>
                </a:rPr>
                <a:t>针对各部门工作计划落实情况、领导安排工作完成情况进行跟踪检查，重视员工执行力检查，将行政检查和监督职能落实到位。</a:t>
              </a:r>
              <a:endParaRPr lang="zh-CN" sz="1400" b="0" i="0" dirty="0">
                <a:solidFill>
                  <a:srgbClr val="666666"/>
                </a:solidFill>
                <a:cs typeface="+mn-ea"/>
                <a:sym typeface="+mn-lt"/>
              </a:endParaRPr>
            </a:p>
          </p:txBody>
        </p:sp>
      </p:grpSp>
      <p:grpSp>
        <p:nvGrpSpPr>
          <p:cNvPr id="1011" name="组合 1011"/>
          <p:cNvGrpSpPr/>
          <p:nvPr/>
        </p:nvGrpSpPr>
        <p:grpSpPr>
          <a:xfrm>
            <a:off x="825666" y="4164330"/>
            <a:ext cx="4772660" cy="1416685"/>
            <a:chOff x="13519082" y="8932214"/>
            <a:chExt cx="9106275" cy="2833370"/>
          </a:xfrm>
        </p:grpSpPr>
        <p:sp>
          <p:nvSpPr>
            <p:cNvPr id="1012" name="Object 1012"/>
            <p:cNvSpPr txBox="1"/>
            <p:nvPr/>
          </p:nvSpPr>
          <p:spPr>
            <a:xfrm>
              <a:off x="13519082" y="8932214"/>
              <a:ext cx="2428748" cy="2260600"/>
            </a:xfrm>
            <a:prstGeom prst="rect">
              <a:avLst/>
            </a:prstGeom>
          </p:spPr>
          <p:txBody>
            <a:bodyPr vert="horz" rtlCol="0" anchor="t" anchorCtr="0">
              <a:noAutofit/>
            </a:bodyPr>
            <a:lstStyle/>
            <a:p>
              <a:pPr algn="l">
                <a:lnSpc>
                  <a:spcPct val="100000"/>
                </a:lnSpc>
              </a:pPr>
              <a:r>
                <a:rPr lang="zh-CN" sz="7400" b="0" i="0" dirty="0">
                  <a:solidFill>
                    <a:srgbClr val="1D3DA3"/>
                  </a:solidFill>
                  <a:cs typeface="+mn-ea"/>
                  <a:sym typeface="+mn-lt"/>
                </a:rPr>
                <a:t>02</a:t>
              </a:r>
              <a:endParaRPr lang="zh-CN" altLang="en-US" sz="7400" b="0" i="0" dirty="0">
                <a:solidFill>
                  <a:srgbClr val="1D3DA3"/>
                </a:solidFill>
                <a:cs typeface="+mn-ea"/>
                <a:sym typeface="+mn-lt"/>
              </a:endParaRPr>
            </a:p>
          </p:txBody>
        </p:sp>
        <p:sp>
          <p:nvSpPr>
            <p:cNvPr id="1014" name="Object 1014"/>
            <p:cNvSpPr txBox="1"/>
            <p:nvPr/>
          </p:nvSpPr>
          <p:spPr>
            <a:xfrm>
              <a:off x="15689031" y="9295434"/>
              <a:ext cx="6936326" cy="2470150"/>
            </a:xfrm>
            <a:prstGeom prst="rect">
              <a:avLst/>
            </a:prstGeom>
          </p:spPr>
          <p:txBody>
            <a:bodyPr vert="horz" rtlCol="0" anchor="t" anchorCtr="0">
              <a:noAutofit/>
            </a:bodyPr>
            <a:lstStyle/>
            <a:p>
              <a:pPr algn="l">
                <a:lnSpc>
                  <a:spcPct val="117000"/>
                </a:lnSpc>
              </a:pPr>
              <a:r>
                <a:rPr lang="zh-CN" sz="1400" b="0" i="0" dirty="0">
                  <a:solidFill>
                    <a:srgbClr val="666666"/>
                  </a:solidFill>
                  <a:cs typeface="+mn-ea"/>
                  <a:sym typeface="+mn-lt"/>
                </a:rPr>
                <a:t>对各项费用汇总缺乏分析</a:t>
              </a:r>
              <a:r>
                <a:rPr lang="zh-CN" sz="1400" b="0" i="0" dirty="0" smtClean="0">
                  <a:solidFill>
                    <a:srgbClr val="666666"/>
                  </a:solidFill>
                  <a:cs typeface="+mn-ea"/>
                  <a:sym typeface="+mn-lt"/>
                </a:rPr>
                <a:t>，</a:t>
              </a:r>
              <a:r>
                <a:rPr lang="en-US" altLang="zh-CN" sz="1400" b="0" i="0" dirty="0" smtClean="0">
                  <a:solidFill>
                    <a:srgbClr val="666666"/>
                  </a:solidFill>
                  <a:cs typeface="+mn-ea"/>
                  <a:sym typeface="+mn-lt"/>
                </a:rPr>
                <a:t>20XX</a:t>
              </a:r>
              <a:r>
                <a:rPr lang="zh-CN" sz="1400" b="0" i="0" dirty="0" smtClean="0">
                  <a:solidFill>
                    <a:srgbClr val="666666"/>
                  </a:solidFill>
                  <a:cs typeface="+mn-ea"/>
                  <a:sym typeface="+mn-lt"/>
                </a:rPr>
                <a:t>年</a:t>
              </a:r>
              <a:r>
                <a:rPr lang="zh-CN" sz="1400" b="0" i="0" dirty="0">
                  <a:solidFill>
                    <a:srgbClr val="666666"/>
                  </a:solidFill>
                  <a:cs typeface="+mn-ea"/>
                  <a:sym typeface="+mn-lt"/>
                </a:rPr>
                <a:t>对部门各项工作经费预算及使用情况进行每月进行汇总分析，为制定工作计划及目标提高有力的依据。</a:t>
              </a:r>
              <a:endParaRPr lang="zh-CN" sz="1400" b="0" i="0" dirty="0">
                <a:solidFill>
                  <a:srgbClr val="666666"/>
                </a:solidFill>
                <a:cs typeface="+mn-ea"/>
                <a:sym typeface="+mn-lt"/>
              </a:endParaRPr>
            </a:p>
          </p:txBody>
        </p:sp>
      </p:grpSp>
      <p:pic>
        <p:nvPicPr>
          <p:cNvPr id="13" name="图片 12"/>
          <p:cNvPicPr>
            <a:picLocks noChangeAspect="1"/>
          </p:cNvPicPr>
          <p:nvPr/>
        </p:nvPicPr>
        <p:blipFill>
          <a:blip r:embed="rId1" cstate="screen"/>
          <a:srcRect/>
          <a:stretch>
            <a:fillRect/>
          </a:stretch>
        </p:blipFill>
        <p:spPr>
          <a:xfrm>
            <a:off x="5806969" y="1859797"/>
            <a:ext cx="5400675" cy="36004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arn(inVertical)">
                                      <p:cBhvr>
                                        <p:cTn id="7" dur="500"/>
                                        <p:tgtEl>
                                          <p:spTgt spid="101"/>
                                        </p:tgtEl>
                                      </p:cBhvr>
                                    </p:animEffect>
                                  </p:childTnLst>
                                </p:cTn>
                              </p:par>
                            </p:childTnLst>
                          </p:cTn>
                        </p:par>
                        <p:par>
                          <p:cTn id="8" fill="hold">
                            <p:stCondLst>
                              <p:cond delay="500"/>
                            </p:stCondLst>
                            <p:childTnLst>
                              <p:par>
                                <p:cTn id="9" presetID="2" presetClass="entr" presetSubtype="6" fill="hold" nodeType="afterEffect">
                                  <p:stCondLst>
                                    <p:cond delay="0"/>
                                  </p:stCondLst>
                                  <p:childTnLst>
                                    <p:set>
                                      <p:cBhvr>
                                        <p:cTn id="10" dur="1" fill="hold">
                                          <p:stCondLst>
                                            <p:cond delay="0"/>
                                          </p:stCondLst>
                                        </p:cTn>
                                        <p:tgtEl>
                                          <p:spTgt spid="107"/>
                                        </p:tgtEl>
                                        <p:attrNameLst>
                                          <p:attrName>style.visibility</p:attrName>
                                        </p:attrNameLst>
                                      </p:cBhvr>
                                      <p:to>
                                        <p:strVal val="visible"/>
                                      </p:to>
                                    </p:set>
                                    <p:anim calcmode="lin" valueType="num">
                                      <p:cBhvr additive="base">
                                        <p:cTn id="11" dur="500" fill="hold"/>
                                        <p:tgtEl>
                                          <p:spTgt spid="107"/>
                                        </p:tgtEl>
                                        <p:attrNameLst>
                                          <p:attrName>ppt_x</p:attrName>
                                        </p:attrNameLst>
                                      </p:cBhvr>
                                      <p:tavLst>
                                        <p:tav tm="0">
                                          <p:val>
                                            <p:strVal val="1+#ppt_w/2"/>
                                          </p:val>
                                        </p:tav>
                                        <p:tav tm="100000">
                                          <p:val>
                                            <p:strVal val="#ppt_x"/>
                                          </p:val>
                                        </p:tav>
                                      </p:tavLst>
                                    </p:anim>
                                    <p:anim calcmode="lin" valueType="num">
                                      <p:cBhvr additive="base">
                                        <p:cTn id="12" dur="500" fill="hold"/>
                                        <p:tgtEl>
                                          <p:spTgt spid="10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11"/>
                                        </p:tgtEl>
                                        <p:attrNameLst>
                                          <p:attrName>style.visibility</p:attrName>
                                        </p:attrNameLst>
                                      </p:cBhvr>
                                      <p:to>
                                        <p:strVal val="visible"/>
                                      </p:to>
                                    </p:set>
                                    <p:anim calcmode="lin" valueType="num">
                                      <p:cBhvr additive="base">
                                        <p:cTn id="16" dur="500" fill="hold"/>
                                        <p:tgtEl>
                                          <p:spTgt spid="1011"/>
                                        </p:tgtEl>
                                        <p:attrNameLst>
                                          <p:attrName>ppt_x</p:attrName>
                                        </p:attrNameLst>
                                      </p:cBhvr>
                                      <p:tavLst>
                                        <p:tav tm="0">
                                          <p:val>
                                            <p:strVal val="#ppt_x"/>
                                          </p:val>
                                        </p:tav>
                                        <p:tav tm="100000">
                                          <p:val>
                                            <p:strVal val="#ppt_x"/>
                                          </p:val>
                                        </p:tav>
                                      </p:tavLst>
                                    </p:anim>
                                    <p:anim calcmode="lin" valueType="num">
                                      <p:cBhvr additive="base">
                                        <p:cTn id="17" dur="500" fill="hold"/>
                                        <p:tgtEl>
                                          <p:spTgt spid="1011"/>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8" decel="100000"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1500" fill="hold"/>
                                        <p:tgtEl>
                                          <p:spTgt spid="13"/>
                                        </p:tgtEl>
                                        <p:attrNameLst>
                                          <p:attrName>ppt_x</p:attrName>
                                        </p:attrNameLst>
                                      </p:cBhvr>
                                      <p:tavLst>
                                        <p:tav tm="0">
                                          <p:val>
                                            <p:strVal val="0-#ppt_w/2"/>
                                          </p:val>
                                        </p:tav>
                                        <p:tav tm="100000">
                                          <p:val>
                                            <p:strVal val="#ppt_x"/>
                                          </p:val>
                                        </p:tav>
                                      </p:tavLst>
                                    </p:anim>
                                    <p:anim calcmode="lin" valueType="num">
                                      <p:cBhvr additive="base">
                                        <p:cTn id="22" dur="1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元素"/>
          <p:cNvSpPr/>
          <p:nvPr/>
        </p:nvSpPr>
        <p:spPr>
          <a:xfrm>
            <a:off x="6706905" y="2229485"/>
            <a:ext cx="4418965" cy="3204210"/>
          </a:xfrm>
          <a:custGeom>
            <a:avLst/>
            <a:gdLst>
              <a:gd name="connsiteX0" fmla="*/ 4998 w 4468049"/>
              <a:gd name="connsiteY0" fmla="*/ 46 h 2797976"/>
              <a:gd name="connsiteX1" fmla="*/ 4463366 w 4468049"/>
              <a:gd name="connsiteY1" fmla="*/ 46 h 2797976"/>
              <a:gd name="connsiteX2" fmla="*/ 4468207 w 4468049"/>
              <a:gd name="connsiteY2" fmla="*/ 4887 h 2797976"/>
              <a:gd name="connsiteX3" fmla="*/ 4468207 w 4468049"/>
              <a:gd name="connsiteY3" fmla="*/ 2793182 h 2797976"/>
              <a:gd name="connsiteX4" fmla="*/ 4463366 w 4468049"/>
              <a:gd name="connsiteY4" fmla="*/ 2798023 h 2797976"/>
              <a:gd name="connsiteX5" fmla="*/ 4998 w 4468049"/>
              <a:gd name="connsiteY5" fmla="*/ 2798023 h 2797976"/>
              <a:gd name="connsiteX6" fmla="*/ 157 w 4468049"/>
              <a:gd name="connsiteY6" fmla="*/ 2793182 h 2797976"/>
              <a:gd name="connsiteX7" fmla="*/ 157 w 4468049"/>
              <a:gd name="connsiteY7" fmla="*/ 4887 h 2797976"/>
              <a:gd name="connsiteX8" fmla="*/ 4998 w 4468049"/>
              <a:gd name="connsiteY8" fmla="*/ 46 h 279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68049" h="2797976">
                <a:moveTo>
                  <a:pt x="4998" y="46"/>
                </a:moveTo>
                <a:lnTo>
                  <a:pt x="4463366" y="46"/>
                </a:lnTo>
                <a:cubicBezTo>
                  <a:pt x="4466270" y="46"/>
                  <a:pt x="4468207" y="1982"/>
                  <a:pt x="4468207" y="4887"/>
                </a:cubicBezTo>
                <a:lnTo>
                  <a:pt x="4468207" y="2793182"/>
                </a:lnTo>
                <a:cubicBezTo>
                  <a:pt x="4468207" y="2796086"/>
                  <a:pt x="4466270" y="2798023"/>
                  <a:pt x="4463366" y="2798023"/>
                </a:cubicBezTo>
                <a:lnTo>
                  <a:pt x="4998" y="2798023"/>
                </a:lnTo>
                <a:cubicBezTo>
                  <a:pt x="2093" y="2798023"/>
                  <a:pt x="157" y="2796086"/>
                  <a:pt x="157" y="2793182"/>
                </a:cubicBezTo>
                <a:lnTo>
                  <a:pt x="157" y="4887"/>
                </a:lnTo>
                <a:cubicBezTo>
                  <a:pt x="157" y="1982"/>
                  <a:pt x="2093" y="46"/>
                  <a:pt x="4998" y="46"/>
                </a:cubicBezTo>
                <a:close/>
              </a:path>
            </a:pathLst>
          </a:custGeom>
          <a:blipFill rotWithShape="1">
            <a:blip r:embed="rId1" cstate="screen"/>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solidFill>
                <a:schemeClr val="lt1"/>
              </a:solidFill>
              <a:cs typeface="+mn-ea"/>
              <a:sym typeface="+mn-lt"/>
            </a:endParaRPr>
          </a:p>
        </p:txBody>
      </p:sp>
      <p:sp>
        <p:nvSpPr>
          <p:cNvPr id="4" name="元素"/>
          <p:cNvSpPr/>
          <p:nvPr/>
        </p:nvSpPr>
        <p:spPr>
          <a:xfrm>
            <a:off x="630590" y="1525905"/>
            <a:ext cx="3251200" cy="972185"/>
          </a:xfrm>
          <a:prstGeom prst="rect">
            <a:avLst/>
          </a:prstGeom>
          <a:ln>
            <a:noFill/>
          </a:ln>
        </p:spPr>
        <p:txBody>
          <a:bodyPr anchor="b" anchorCtr="0">
            <a:noAutofit/>
          </a:bodyPr>
          <a:lstStyle/>
          <a:p>
            <a:pPr>
              <a:buSzPct val="25000"/>
            </a:pPr>
            <a:r>
              <a:rPr lang="en-US" altLang="zh-CN" sz="3200" b="1" dirty="0">
                <a:solidFill>
                  <a:schemeClr val="accent1"/>
                </a:solidFill>
                <a:cs typeface="+mn-ea"/>
                <a:sym typeface="+mn-lt"/>
              </a:rPr>
              <a:t>03 </a:t>
            </a:r>
            <a:endParaRPr lang="en-US" altLang="zh-CN" sz="3200" b="1" dirty="0">
              <a:solidFill>
                <a:schemeClr val="accent1"/>
              </a:solidFill>
              <a:cs typeface="+mn-ea"/>
              <a:sym typeface="+mn-lt"/>
            </a:endParaRPr>
          </a:p>
          <a:p>
            <a:pPr>
              <a:buSzPct val="25000"/>
            </a:pPr>
            <a:r>
              <a:rPr lang="en-US" altLang="zh-CN" sz="3200" b="1" dirty="0">
                <a:cs typeface="+mn-ea"/>
                <a:sym typeface="+mn-lt"/>
              </a:rPr>
              <a:t>人事工作方面</a:t>
            </a:r>
            <a:endParaRPr lang="en-US" altLang="zh-CN" sz="3200" b="1" dirty="0">
              <a:cs typeface="+mn-ea"/>
              <a:sym typeface="+mn-lt"/>
            </a:endParaRPr>
          </a:p>
        </p:txBody>
      </p:sp>
      <p:cxnSp>
        <p:nvCxnSpPr>
          <p:cNvPr id="5" name="元素"/>
          <p:cNvCxnSpPr/>
          <p:nvPr/>
        </p:nvCxnSpPr>
        <p:spPr>
          <a:xfrm>
            <a:off x="791245" y="2747010"/>
            <a:ext cx="0" cy="2250440"/>
          </a:xfrm>
          <a:prstGeom prst="line">
            <a:avLst/>
          </a:prstGeom>
          <a:ln w="25400">
            <a:solidFill>
              <a:schemeClr val="accent1"/>
            </a:solidFill>
          </a:ln>
        </p:spPr>
        <p:style>
          <a:lnRef idx="3">
            <a:schemeClr val="accent1"/>
          </a:lnRef>
          <a:fillRef idx="0">
            <a:schemeClr val="accent1"/>
          </a:fillRef>
          <a:effectRef idx="2">
            <a:schemeClr val="accent1"/>
          </a:effectRef>
          <a:fontRef idx="minor">
            <a:schemeClr val="tx1"/>
          </a:fontRef>
        </p:style>
      </p:cxnSp>
      <p:sp>
        <p:nvSpPr>
          <p:cNvPr id="7" name="元素"/>
          <p:cNvSpPr/>
          <p:nvPr/>
        </p:nvSpPr>
        <p:spPr>
          <a:xfrm>
            <a:off x="6382420" y="2665730"/>
            <a:ext cx="648970" cy="2331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元素"/>
          <p:cNvSpPr txBox="1"/>
          <p:nvPr/>
        </p:nvSpPr>
        <p:spPr>
          <a:xfrm>
            <a:off x="919515" y="2781300"/>
            <a:ext cx="3147060" cy="368300"/>
          </a:xfrm>
          <a:prstGeom prst="rect">
            <a:avLst/>
          </a:prstGeom>
          <a:noFill/>
        </p:spPr>
        <p:txBody>
          <a:bodyPr wrap="square">
            <a:spAutoFit/>
          </a:bodyPr>
          <a:lstStyle/>
          <a:p>
            <a:r>
              <a:rPr lang="zh-CN" altLang="en-US" b="1" dirty="0">
                <a:cs typeface="+mn-ea"/>
                <a:sym typeface="+mn-lt"/>
              </a:rPr>
              <a:t>请输入文字</a:t>
            </a:r>
            <a:endParaRPr lang="zh-CN" altLang="en-US" b="1" dirty="0">
              <a:cs typeface="+mn-ea"/>
              <a:sym typeface="+mn-lt"/>
            </a:endParaRPr>
          </a:p>
        </p:txBody>
      </p:sp>
      <p:sp>
        <p:nvSpPr>
          <p:cNvPr id="15" name="元素"/>
          <p:cNvSpPr/>
          <p:nvPr/>
        </p:nvSpPr>
        <p:spPr>
          <a:xfrm>
            <a:off x="919515" y="3044825"/>
            <a:ext cx="4916170" cy="2855595"/>
          </a:xfrm>
          <a:prstGeom prst="rect">
            <a:avLst/>
          </a:prstGeom>
          <a:ln>
            <a:noFill/>
          </a:ln>
        </p:spPr>
        <p:txBody>
          <a:bodyPr wrap="square" lIns="91440" tIns="45720" rIns="91440" bIns="45720" anchor="t">
            <a:noAutofit/>
          </a:bodyPr>
          <a:lstStyle/>
          <a:p>
            <a:pPr defTabSz="913765">
              <a:lnSpc>
                <a:spcPct val="180000"/>
              </a:lnSpc>
              <a:buSzPct val="25000"/>
              <a:defRPr/>
            </a:pPr>
            <a:r>
              <a:rPr kumimoji="0" lang="en-US" altLang="zh-CN" sz="1400" b="0" i="0" u="none" strike="noStrike" kern="1200" cap="none" spc="0" normalizeH="0" baseline="0" noProof="0" dirty="0" smtClean="0">
                <a:ln>
                  <a:noFill/>
                </a:ln>
                <a:effectLst/>
                <a:uLnTx/>
                <a:uFillTx/>
                <a:cs typeface="+mn-ea"/>
                <a:sym typeface="+mn-lt"/>
              </a:rPr>
              <a:t>20XX年需加强公司人才储备与培养工作</a:t>
            </a:r>
            <a:r>
              <a:rPr kumimoji="0" lang="en-US" altLang="zh-CN" sz="1400" b="0" i="0" u="none" strike="noStrike" kern="1200" cap="none" spc="0" normalizeH="0" baseline="0" noProof="0" dirty="0">
                <a:ln>
                  <a:noFill/>
                </a:ln>
                <a:effectLst/>
                <a:uLnTx/>
                <a:uFillTx/>
                <a:cs typeface="+mn-ea"/>
                <a:sym typeface="+mn-lt"/>
              </a:rPr>
              <a:t>，避免出现某些环节人员流动后断层的现象,为公司内部晋升通道建设打好基础;针对各级各类员工工作中存在的素质能力和专业能力进行调查分析并提出解决方案，提供对员工的招聘、录用、考核、培训、奖惩和晋升的判断依据，积极促进员工成长，避免出现岗位流动太过频繁，影响工作的情况。</a:t>
            </a:r>
            <a:endParaRPr kumimoji="0" lang="en-US" altLang="zh-CN" sz="1400" b="0" i="0" u="none" strike="noStrike" kern="1200" cap="none" spc="0" normalizeH="0" baseline="0" noProof="0" dirty="0">
              <a:ln>
                <a:noFill/>
              </a:ln>
              <a:effectLst/>
              <a:uLnTx/>
              <a:uFillTx/>
              <a:cs typeface="+mn-ea"/>
              <a:sym typeface="+mn-lt"/>
            </a:endParaRPr>
          </a:p>
        </p:txBody>
      </p:sp>
      <p:sp>
        <p:nvSpPr>
          <p:cNvPr id="6" name="文本框 5"/>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存在问题分析</a:t>
            </a:r>
            <a:endParaRPr lang="en-US" altLang="zh-CN" sz="2400" b="1" dirty="0">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4" grpId="0"/>
      <p:bldP spid="4" grpId="1"/>
      <p:bldP spid="7" grpId="0" animBg="1"/>
      <p:bldP spid="7" grpId="1" animBg="1"/>
      <p:bldP spid="13" grpId="0"/>
      <p:bldP spid="13" grpId="1"/>
      <p:bldP spid="15" grpId="0"/>
      <p:bldP spid="15"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元素"/>
          <p:cNvSpPr/>
          <p:nvPr/>
        </p:nvSpPr>
        <p:spPr>
          <a:xfrm>
            <a:off x="927892" y="2095500"/>
            <a:ext cx="4418965" cy="3204210"/>
          </a:xfrm>
          <a:custGeom>
            <a:avLst/>
            <a:gdLst>
              <a:gd name="connsiteX0" fmla="*/ 4998 w 4468049"/>
              <a:gd name="connsiteY0" fmla="*/ 46 h 2797976"/>
              <a:gd name="connsiteX1" fmla="*/ 4463366 w 4468049"/>
              <a:gd name="connsiteY1" fmla="*/ 46 h 2797976"/>
              <a:gd name="connsiteX2" fmla="*/ 4468207 w 4468049"/>
              <a:gd name="connsiteY2" fmla="*/ 4887 h 2797976"/>
              <a:gd name="connsiteX3" fmla="*/ 4468207 w 4468049"/>
              <a:gd name="connsiteY3" fmla="*/ 2793182 h 2797976"/>
              <a:gd name="connsiteX4" fmla="*/ 4463366 w 4468049"/>
              <a:gd name="connsiteY4" fmla="*/ 2798023 h 2797976"/>
              <a:gd name="connsiteX5" fmla="*/ 4998 w 4468049"/>
              <a:gd name="connsiteY5" fmla="*/ 2798023 h 2797976"/>
              <a:gd name="connsiteX6" fmla="*/ 157 w 4468049"/>
              <a:gd name="connsiteY6" fmla="*/ 2793182 h 2797976"/>
              <a:gd name="connsiteX7" fmla="*/ 157 w 4468049"/>
              <a:gd name="connsiteY7" fmla="*/ 4887 h 2797976"/>
              <a:gd name="connsiteX8" fmla="*/ 4998 w 4468049"/>
              <a:gd name="connsiteY8" fmla="*/ 46 h 279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68049" h="2797976">
                <a:moveTo>
                  <a:pt x="4998" y="46"/>
                </a:moveTo>
                <a:lnTo>
                  <a:pt x="4463366" y="46"/>
                </a:lnTo>
                <a:cubicBezTo>
                  <a:pt x="4466270" y="46"/>
                  <a:pt x="4468207" y="1982"/>
                  <a:pt x="4468207" y="4887"/>
                </a:cubicBezTo>
                <a:lnTo>
                  <a:pt x="4468207" y="2793182"/>
                </a:lnTo>
                <a:cubicBezTo>
                  <a:pt x="4468207" y="2796086"/>
                  <a:pt x="4466270" y="2798023"/>
                  <a:pt x="4463366" y="2798023"/>
                </a:cubicBezTo>
                <a:lnTo>
                  <a:pt x="4998" y="2798023"/>
                </a:lnTo>
                <a:cubicBezTo>
                  <a:pt x="2093" y="2798023"/>
                  <a:pt x="157" y="2796086"/>
                  <a:pt x="157" y="2793182"/>
                </a:cubicBezTo>
                <a:lnTo>
                  <a:pt x="157" y="4887"/>
                </a:lnTo>
                <a:cubicBezTo>
                  <a:pt x="157" y="1982"/>
                  <a:pt x="2093" y="46"/>
                  <a:pt x="4998" y="46"/>
                </a:cubicBezTo>
                <a:close/>
              </a:path>
            </a:pathLst>
          </a:custGeom>
          <a:blipFill rotWithShape="1">
            <a:blip r:embed="rId1" cstate="screen"/>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a:solidFill>
                <a:schemeClr val="lt1"/>
              </a:solidFill>
              <a:cs typeface="+mn-ea"/>
              <a:sym typeface="+mn-lt"/>
            </a:endParaRPr>
          </a:p>
        </p:txBody>
      </p:sp>
      <p:sp>
        <p:nvSpPr>
          <p:cNvPr id="4" name="元素"/>
          <p:cNvSpPr/>
          <p:nvPr/>
        </p:nvSpPr>
        <p:spPr>
          <a:xfrm>
            <a:off x="6252366" y="1910080"/>
            <a:ext cx="3251200" cy="972185"/>
          </a:xfrm>
          <a:prstGeom prst="rect">
            <a:avLst/>
          </a:prstGeom>
          <a:ln>
            <a:noFill/>
          </a:ln>
        </p:spPr>
        <p:txBody>
          <a:bodyPr anchor="b" anchorCtr="0">
            <a:noAutofit/>
          </a:bodyPr>
          <a:lstStyle/>
          <a:p>
            <a:pPr>
              <a:buSzPct val="25000"/>
            </a:pPr>
            <a:r>
              <a:rPr lang="en-US" altLang="zh-CN" sz="3200" b="1" dirty="0">
                <a:solidFill>
                  <a:schemeClr val="accent1"/>
                </a:solidFill>
                <a:cs typeface="+mn-ea"/>
                <a:sym typeface="+mn-lt"/>
              </a:rPr>
              <a:t>04 </a:t>
            </a:r>
            <a:endParaRPr lang="en-US" altLang="zh-CN" sz="3200" b="1" dirty="0">
              <a:solidFill>
                <a:schemeClr val="accent1"/>
              </a:solidFill>
              <a:cs typeface="+mn-ea"/>
              <a:sym typeface="+mn-lt"/>
            </a:endParaRPr>
          </a:p>
          <a:p>
            <a:pPr>
              <a:buSzPct val="25000"/>
            </a:pPr>
            <a:r>
              <a:rPr lang="en-US" altLang="zh-CN" sz="3200" b="1" dirty="0">
                <a:cs typeface="+mn-ea"/>
                <a:sym typeface="+mn-lt"/>
              </a:rPr>
              <a:t>在员工关系方面</a:t>
            </a:r>
            <a:endParaRPr lang="en-US" altLang="zh-CN" sz="3200" b="1" dirty="0">
              <a:cs typeface="+mn-ea"/>
              <a:sym typeface="+mn-lt"/>
            </a:endParaRPr>
          </a:p>
        </p:txBody>
      </p:sp>
      <p:cxnSp>
        <p:nvCxnSpPr>
          <p:cNvPr id="5" name="元素"/>
          <p:cNvCxnSpPr/>
          <p:nvPr/>
        </p:nvCxnSpPr>
        <p:spPr>
          <a:xfrm>
            <a:off x="6413021" y="3131185"/>
            <a:ext cx="0" cy="2250440"/>
          </a:xfrm>
          <a:prstGeom prst="line">
            <a:avLst/>
          </a:prstGeom>
          <a:ln w="25400">
            <a:solidFill>
              <a:schemeClr val="accent1"/>
            </a:solidFill>
          </a:ln>
        </p:spPr>
        <p:style>
          <a:lnRef idx="3">
            <a:schemeClr val="accent1"/>
          </a:lnRef>
          <a:fillRef idx="0">
            <a:schemeClr val="accent1"/>
          </a:fillRef>
          <a:effectRef idx="2">
            <a:schemeClr val="accent1"/>
          </a:effectRef>
          <a:fontRef idx="minor">
            <a:schemeClr val="tx1"/>
          </a:fontRef>
        </p:style>
      </p:cxnSp>
      <p:sp>
        <p:nvSpPr>
          <p:cNvPr id="7" name="元素"/>
          <p:cNvSpPr/>
          <p:nvPr/>
        </p:nvSpPr>
        <p:spPr>
          <a:xfrm>
            <a:off x="4986812" y="2531745"/>
            <a:ext cx="648970" cy="2331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元素"/>
          <p:cNvSpPr txBox="1"/>
          <p:nvPr/>
        </p:nvSpPr>
        <p:spPr>
          <a:xfrm>
            <a:off x="6541291" y="3165475"/>
            <a:ext cx="3147060" cy="368300"/>
          </a:xfrm>
          <a:prstGeom prst="rect">
            <a:avLst/>
          </a:prstGeom>
          <a:noFill/>
        </p:spPr>
        <p:txBody>
          <a:bodyPr wrap="square">
            <a:spAutoFit/>
          </a:bodyPr>
          <a:lstStyle/>
          <a:p>
            <a:r>
              <a:rPr lang="zh-CN" altLang="en-US" b="1" dirty="0">
                <a:cs typeface="+mn-ea"/>
                <a:sym typeface="+mn-lt"/>
              </a:rPr>
              <a:t>请输入文字</a:t>
            </a:r>
            <a:endParaRPr lang="zh-CN" altLang="en-US" b="1" dirty="0">
              <a:cs typeface="+mn-ea"/>
              <a:sym typeface="+mn-lt"/>
            </a:endParaRPr>
          </a:p>
        </p:txBody>
      </p:sp>
      <p:sp>
        <p:nvSpPr>
          <p:cNvPr id="15" name="元素"/>
          <p:cNvSpPr/>
          <p:nvPr/>
        </p:nvSpPr>
        <p:spPr>
          <a:xfrm>
            <a:off x="6541291" y="3429000"/>
            <a:ext cx="5002530" cy="2855595"/>
          </a:xfrm>
          <a:prstGeom prst="rect">
            <a:avLst/>
          </a:prstGeom>
          <a:ln>
            <a:noFill/>
          </a:ln>
        </p:spPr>
        <p:txBody>
          <a:bodyPr wrap="square" lIns="91440" tIns="45720" rIns="91440" bIns="45720" anchor="t">
            <a:noAutofit/>
          </a:bodyPr>
          <a:lstStyle/>
          <a:p>
            <a:pPr defTabSz="913765">
              <a:lnSpc>
                <a:spcPct val="180000"/>
              </a:lnSpc>
              <a:buSzPct val="25000"/>
              <a:defRPr/>
            </a:pPr>
            <a:r>
              <a:rPr kumimoji="0" lang="en-US" altLang="zh-CN" sz="1400" b="0" i="0" u="none" strike="noStrike" kern="1200" cap="none" spc="0" normalizeH="0" baseline="0" noProof="0" dirty="0">
                <a:ln>
                  <a:noFill/>
                </a:ln>
                <a:effectLst/>
                <a:uLnTx/>
                <a:uFillTx/>
                <a:cs typeface="+mn-ea"/>
                <a:sym typeface="+mn-lt"/>
              </a:rPr>
              <a:t>需进一步丰富员工活动</a:t>
            </a:r>
            <a:r>
              <a:rPr kumimoji="0" lang="en-US" altLang="zh-CN" sz="1400" b="0" i="0" u="none" strike="noStrike" kern="1200" cap="none" spc="0" normalizeH="0" baseline="0" noProof="0" dirty="0" smtClean="0">
                <a:ln>
                  <a:noFill/>
                </a:ln>
                <a:effectLst/>
                <a:uLnTx/>
                <a:uFillTx/>
                <a:cs typeface="+mn-ea"/>
                <a:sym typeface="+mn-lt"/>
              </a:rPr>
              <a:t>，20XX年办公室计划除定期组织会议</a:t>
            </a:r>
            <a:r>
              <a:rPr kumimoji="0" lang="en-US" altLang="zh-CN" sz="1400" b="0" i="0" u="none" strike="noStrike" kern="1200" cap="none" spc="0" normalizeH="0" baseline="0" noProof="0" dirty="0">
                <a:ln>
                  <a:noFill/>
                </a:ln>
                <a:effectLst/>
                <a:uLnTx/>
                <a:uFillTx/>
                <a:cs typeface="+mn-ea"/>
                <a:sym typeface="+mn-lt"/>
              </a:rPr>
              <a:t>、培训等活动外，将定期组织包馄饨、相关人员聚会等活动促进员工相互交流沟通，融洽员工相互关系;企业文化建设这一块，重点放在打造团队凝聚力方面，尽量了解员工需求，发现员工闪亮点，努力调动员工的积极性，提高员工归属感。</a:t>
            </a:r>
            <a:endParaRPr kumimoji="0" lang="en-US" altLang="zh-CN" sz="1400" b="0" i="0" u="none" strike="noStrike" kern="1200" cap="none" spc="0" normalizeH="0" baseline="0" noProof="0" dirty="0">
              <a:ln>
                <a:noFill/>
              </a:ln>
              <a:effectLst/>
              <a:uLnTx/>
              <a:uFillTx/>
              <a:cs typeface="+mn-ea"/>
              <a:sym typeface="+mn-lt"/>
            </a:endParaRPr>
          </a:p>
        </p:txBody>
      </p:sp>
      <p:sp>
        <p:nvSpPr>
          <p:cNvPr id="6" name="文本框 5"/>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存在问题分析</a:t>
            </a:r>
            <a:endParaRPr lang="en-US" altLang="zh-CN" sz="2400" b="1" dirty="0">
              <a:cs typeface="+mn-ea"/>
              <a:sym typeface="+mn-lt"/>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strVal val="#ppt_h"/>
                                          </p:val>
                                        </p:tav>
                                        <p:tav tm="100000">
                                          <p:val>
                                            <p:strVal val="#ppt_h"/>
                                          </p:val>
                                        </p:tav>
                                      </p:tavLst>
                                    </p:anim>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inVertical)">
                                      <p:cBhvr>
                                        <p:cTn id="16" dur="500"/>
                                        <p:tgtEl>
                                          <p:spTgt spid="4"/>
                                        </p:tgtEl>
                                      </p:cBhvr>
                                    </p:animEffect>
                                  </p:childTnLst>
                                </p:cTn>
                              </p:par>
                            </p:childTnLst>
                          </p:cTn>
                        </p:par>
                        <p:par>
                          <p:cTn id="17" fill="hold">
                            <p:stCondLst>
                              <p:cond delay="1000"/>
                            </p:stCondLst>
                            <p:childTnLst>
                              <p:par>
                                <p:cTn id="18" presetID="3" presetClass="entr" presetSubtype="1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linds(horizontal)">
                                      <p:cBhvr>
                                        <p:cTn id="20" dur="500"/>
                                        <p:tgtEl>
                                          <p:spTgt spid="5"/>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blinds(horizontal)">
                                      <p:cBhvr>
                                        <p:cTn id="23" dur="500"/>
                                        <p:tgtEl>
                                          <p:spTgt spid="13"/>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blinds(horizontal)">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0" grpId="1" animBg="1"/>
      <p:bldP spid="4" grpId="0"/>
      <p:bldP spid="4" grpId="1"/>
      <p:bldP spid="7" grpId="0" bldLvl="0" animBg="1"/>
      <p:bldP spid="7" grpId="1" animBg="1"/>
      <p:bldP spid="13" grpId="0"/>
      <p:bldP spid="13" grpId="1"/>
      <p:bldP spid="15" grpId="0"/>
      <p:bldP spid="15"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3335" y="1747457"/>
            <a:ext cx="12219940" cy="3745230"/>
            <a:chOff x="-21" y="2451"/>
            <a:chExt cx="19244" cy="5898"/>
          </a:xfrm>
        </p:grpSpPr>
        <p:sp>
          <p:nvSpPr>
            <p:cNvPr id="18" name="矩形 17"/>
            <p:cNvSpPr/>
            <p:nvPr/>
          </p:nvSpPr>
          <p:spPr>
            <a:xfrm>
              <a:off x="-21" y="2451"/>
              <a:ext cx="19243" cy="5898"/>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p:cNvSpPr/>
            <p:nvPr/>
          </p:nvSpPr>
          <p:spPr>
            <a:xfrm>
              <a:off x="-20" y="2451"/>
              <a:ext cx="19243" cy="5898"/>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0" name="矩形 25"/>
          <p:cNvSpPr/>
          <p:nvPr/>
        </p:nvSpPr>
        <p:spPr>
          <a:xfrm>
            <a:off x="4728258" y="-874"/>
            <a:ext cx="2737001" cy="2493531"/>
          </a:xfrm>
          <a:custGeom>
            <a:avLst/>
            <a:gdLst>
              <a:gd name="connsiteX0" fmla="*/ 0 w 2736304"/>
              <a:gd name="connsiteY0" fmla="*/ 0 h 2736304"/>
              <a:gd name="connsiteX1" fmla="*/ 2736304 w 2736304"/>
              <a:gd name="connsiteY1" fmla="*/ 0 h 2736304"/>
              <a:gd name="connsiteX2" fmla="*/ 2736304 w 2736304"/>
              <a:gd name="connsiteY2" fmla="*/ 2736304 h 2736304"/>
              <a:gd name="connsiteX3" fmla="*/ 0 w 2736304"/>
              <a:gd name="connsiteY3" fmla="*/ 2736304 h 2736304"/>
              <a:gd name="connsiteX4" fmla="*/ 0 w 2736304"/>
              <a:gd name="connsiteY4" fmla="*/ 0 h 2736304"/>
              <a:gd name="connsiteX0-1" fmla="*/ 0 w 2736304"/>
              <a:gd name="connsiteY0-2" fmla="*/ 0 h 3065294"/>
              <a:gd name="connsiteX1-3" fmla="*/ 2736304 w 2736304"/>
              <a:gd name="connsiteY1-4" fmla="*/ 0 h 3065294"/>
              <a:gd name="connsiteX2-5" fmla="*/ 2736304 w 2736304"/>
              <a:gd name="connsiteY2-6" fmla="*/ 2736304 h 3065294"/>
              <a:gd name="connsiteX3-7" fmla="*/ 0 w 2736304"/>
              <a:gd name="connsiteY3-8" fmla="*/ 2736304 h 3065294"/>
              <a:gd name="connsiteX4-9" fmla="*/ 0 w 2736304"/>
              <a:gd name="connsiteY4-10" fmla="*/ 0 h 3065294"/>
              <a:gd name="connsiteX0-11" fmla="*/ 0 w 2736304"/>
              <a:gd name="connsiteY0-12" fmla="*/ 0 h 3313452"/>
              <a:gd name="connsiteX1-13" fmla="*/ 2736304 w 2736304"/>
              <a:gd name="connsiteY1-14" fmla="*/ 0 h 3313452"/>
              <a:gd name="connsiteX2-15" fmla="*/ 2736304 w 2736304"/>
              <a:gd name="connsiteY2-16" fmla="*/ 2736304 h 3313452"/>
              <a:gd name="connsiteX3-17" fmla="*/ 0 w 2736304"/>
              <a:gd name="connsiteY3-18" fmla="*/ 2736304 h 3313452"/>
              <a:gd name="connsiteX4-19" fmla="*/ 0 w 2736304"/>
              <a:gd name="connsiteY4-20" fmla="*/ 0 h 33134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6304" h="3313452">
                <a:moveTo>
                  <a:pt x="0" y="0"/>
                </a:moveTo>
                <a:lnTo>
                  <a:pt x="2736304" y="0"/>
                </a:lnTo>
                <a:lnTo>
                  <a:pt x="2736304" y="2736304"/>
                </a:lnTo>
                <a:cubicBezTo>
                  <a:pt x="1359746" y="3476533"/>
                  <a:pt x="1420101" y="3534590"/>
                  <a:pt x="0" y="2736304"/>
                </a:cubicBez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2" name="组合 21"/>
          <p:cNvGrpSpPr/>
          <p:nvPr/>
        </p:nvGrpSpPr>
        <p:grpSpPr>
          <a:xfrm>
            <a:off x="5221605" y="647700"/>
            <a:ext cx="1748790" cy="1200150"/>
            <a:chOff x="8223" y="1020"/>
            <a:chExt cx="2754" cy="1890"/>
          </a:xfrm>
        </p:grpSpPr>
        <p:sp>
          <p:nvSpPr>
            <p:cNvPr id="23" name="椭圆 22"/>
            <p:cNvSpPr/>
            <p:nvPr/>
          </p:nvSpPr>
          <p:spPr>
            <a:xfrm>
              <a:off x="8687" y="1083"/>
              <a:ext cx="1825" cy="182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7" tIns="34298" rIns="68597" bIns="34298"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cs typeface="+mn-ea"/>
                <a:sym typeface="+mn-lt"/>
              </a:endParaRPr>
            </a:p>
          </p:txBody>
        </p:sp>
        <p:sp>
          <p:nvSpPr>
            <p:cNvPr id="24" name="TextBox 59"/>
            <p:cNvSpPr>
              <a:spLocks noChangeArrowheads="1"/>
            </p:cNvSpPr>
            <p:nvPr/>
          </p:nvSpPr>
          <p:spPr bwMode="auto">
            <a:xfrm flipH="1">
              <a:off x="8223" y="1020"/>
              <a:ext cx="2754" cy="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ctr" eaLnBrk="0" hangingPunct="0"/>
              <a:r>
                <a:rPr lang="en-US" altLang="zh-CN" sz="7200" dirty="0">
                  <a:solidFill>
                    <a:prstClr val="black">
                      <a:lumMod val="85000"/>
                      <a:lumOff val="15000"/>
                    </a:prstClr>
                  </a:solidFill>
                  <a:latin typeface="Agency FB" panose="020B0503020202020204" pitchFamily="34" charset="0"/>
                  <a:cs typeface="+mn-ea"/>
                  <a:sym typeface="+mn-lt"/>
                </a:rPr>
                <a:t>04</a:t>
              </a:r>
              <a:endParaRPr lang="en-US" altLang="zh-CN" sz="7200" dirty="0">
                <a:solidFill>
                  <a:prstClr val="black">
                    <a:lumMod val="85000"/>
                    <a:lumOff val="15000"/>
                  </a:prstClr>
                </a:solidFill>
                <a:latin typeface="Agency FB" panose="020B0503020202020204" pitchFamily="34" charset="0"/>
                <a:cs typeface="+mn-ea"/>
                <a:sym typeface="+mn-lt"/>
              </a:endParaRPr>
            </a:p>
          </p:txBody>
        </p:sp>
      </p:grpSp>
      <p:sp>
        <p:nvSpPr>
          <p:cNvPr id="25" name="TextBox 15"/>
          <p:cNvSpPr txBox="1"/>
          <p:nvPr/>
        </p:nvSpPr>
        <p:spPr>
          <a:xfrm>
            <a:off x="3608932" y="2743652"/>
            <a:ext cx="4974137" cy="1314206"/>
          </a:xfrm>
          <a:prstGeom prst="rect">
            <a:avLst/>
          </a:prstGeom>
          <a:noFill/>
        </p:spPr>
        <p:txBody>
          <a:bodyPr wrap="square" rtlCol="0">
            <a:spAutoFit/>
          </a:bodyPr>
          <a:lstStyle/>
          <a:p>
            <a:pPr lvl="0" algn="ctr">
              <a:lnSpc>
                <a:spcPct val="150000"/>
              </a:lnSpc>
              <a:defRPr/>
            </a:pPr>
            <a:r>
              <a:rPr lang="zh-CN" altLang="en-US" sz="6000" b="1" dirty="0">
                <a:solidFill>
                  <a:srgbClr val="407AB9"/>
                </a:solidFill>
                <a:cs typeface="+mn-ea"/>
                <a:sym typeface="+mn-lt"/>
              </a:rPr>
              <a:t>未来发展规划</a:t>
            </a:r>
            <a:endParaRPr lang="zh-CN" altLang="en-US" sz="6000" b="1" dirty="0">
              <a:solidFill>
                <a:srgbClr val="407AB9"/>
              </a:solidFill>
              <a:cs typeface="+mn-ea"/>
              <a:sym typeface="+mn-lt"/>
            </a:endParaRPr>
          </a:p>
        </p:txBody>
      </p:sp>
      <p:sp>
        <p:nvSpPr>
          <p:cNvPr id="26" name="TextBox 16"/>
          <p:cNvSpPr txBox="1"/>
          <p:nvPr/>
        </p:nvSpPr>
        <p:spPr>
          <a:xfrm>
            <a:off x="1294151" y="4048564"/>
            <a:ext cx="9603698" cy="824200"/>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dirty="0">
                <a:ln>
                  <a:noFill/>
                </a:ln>
                <a:solidFill>
                  <a:prstClr val="black">
                    <a:lumMod val="85000"/>
                    <a:lumOff val="15000"/>
                  </a:prstClr>
                </a:solidFill>
                <a:effectLst/>
                <a:uLnTx/>
                <a:uFillTx/>
                <a:cs typeface="+mn-ea"/>
                <a:sym typeface="+mn-lt"/>
              </a:rPr>
              <a:t>Under the careful supervision of the company's leaders and with the assistance and cooperation of colleagues in various departments, all staff in the office earnestly performed their duties, made certain progress in various work, and improved the comprehensive quality and ability of the Department to a certain extent</a:t>
            </a:r>
            <a:endParaRPr kumimoji="0" lang="en-US" altLang="zh-CN" sz="11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Tree>
  </p:cSld>
  <p:clrMapOvr>
    <a:masterClrMapping/>
  </p:clrMapOvr>
  <p:transition spd="slow" advTm="0">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3" presetClass="entr" presetSubtype="1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linds(horizontal)">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25" grpId="0"/>
      <p:bldP spid="25" grpId="1"/>
      <p:bldP spid="26" grpId="0"/>
      <p:bldP spid="2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未来发展规划</a:t>
            </a:r>
            <a:endParaRPr lang="en-US" altLang="zh-CN" sz="2400" b="1" dirty="0">
              <a:cs typeface="+mn-ea"/>
              <a:sym typeface="+mn-lt"/>
            </a:endParaRPr>
          </a:p>
        </p:txBody>
      </p:sp>
      <p:sp>
        <p:nvSpPr>
          <p:cNvPr id="9" name="文本框 8"/>
          <p:cNvSpPr txBox="1"/>
          <p:nvPr/>
        </p:nvSpPr>
        <p:spPr>
          <a:xfrm>
            <a:off x="1225585" y="3843446"/>
            <a:ext cx="2973705" cy="1923604"/>
          </a:xfrm>
          <a:prstGeom prst="rect">
            <a:avLst/>
          </a:prstGeom>
          <a:noFill/>
        </p:spPr>
        <p:txBody>
          <a:bodyPr wrap="square" rtlCol="0">
            <a:spAutoFit/>
          </a:bodyPr>
          <a:lstStyle/>
          <a:p>
            <a:pPr algn="ctr">
              <a:lnSpc>
                <a:spcPct val="150000"/>
              </a:lnSpc>
            </a:pPr>
            <a:r>
              <a:rPr lang="zh-CN" altLang="en-US" sz="1400" dirty="0">
                <a:cs typeface="+mn-ea"/>
                <a:sym typeface="+mn-lt"/>
              </a:rPr>
              <a:t>行政工作方面做到有效提高工作效率和工作执行率，培养员工工作计划性和责任心，切实降低相关成本，体现管理效益，加强团队建设。</a:t>
            </a:r>
            <a:endParaRPr lang="zh-CN" altLang="en-US" sz="1400" dirty="0">
              <a:solidFill>
                <a:schemeClr val="bg1">
                  <a:lumMod val="50000"/>
                </a:schemeClr>
              </a:solidFill>
              <a:cs typeface="+mn-ea"/>
              <a:sym typeface="+mn-lt"/>
            </a:endParaRPr>
          </a:p>
          <a:p>
            <a:pPr algn="ctr"/>
            <a:endParaRPr lang="zh-CN" altLang="en-US" sz="1400" dirty="0">
              <a:cs typeface="+mn-ea"/>
              <a:sym typeface="+mn-lt"/>
            </a:endParaRPr>
          </a:p>
        </p:txBody>
      </p:sp>
      <p:sp>
        <p:nvSpPr>
          <p:cNvPr id="11" name="文本框 10"/>
          <p:cNvSpPr txBox="1"/>
          <p:nvPr/>
        </p:nvSpPr>
        <p:spPr>
          <a:xfrm>
            <a:off x="8540539" y="3843446"/>
            <a:ext cx="2407368" cy="1708160"/>
          </a:xfrm>
          <a:prstGeom prst="rect">
            <a:avLst/>
          </a:prstGeom>
          <a:noFill/>
        </p:spPr>
        <p:txBody>
          <a:bodyPr wrap="square" rtlCol="0">
            <a:spAutoFit/>
          </a:bodyPr>
          <a:lstStyle/>
          <a:p>
            <a:pPr algn="ctr">
              <a:lnSpc>
                <a:spcPct val="150000"/>
              </a:lnSpc>
            </a:pPr>
            <a:r>
              <a:rPr lang="zh-CN" altLang="en-US" sz="1400" dirty="0">
                <a:cs typeface="+mn-ea"/>
                <a:sym typeface="+mn-lt"/>
              </a:rPr>
              <a:t>人事工作方面做到满足岗位需求、保证人才储备、谨慎招聘;加强培养员工凝聚力与忠诚度，完善公司内部晋升通道建设。</a:t>
            </a:r>
            <a:endParaRPr lang="zh-CN" altLang="en-US" sz="1400" dirty="0">
              <a:cs typeface="+mn-ea"/>
              <a:sym typeface="+mn-lt"/>
            </a:endParaRPr>
          </a:p>
        </p:txBody>
      </p:sp>
      <p:sp>
        <p:nvSpPr>
          <p:cNvPr id="15" name="文本框 14"/>
          <p:cNvSpPr txBox="1"/>
          <p:nvPr/>
        </p:nvSpPr>
        <p:spPr>
          <a:xfrm>
            <a:off x="4848354" y="3843446"/>
            <a:ext cx="2548712" cy="1384995"/>
          </a:xfrm>
          <a:prstGeom prst="rect">
            <a:avLst/>
          </a:prstGeom>
          <a:noFill/>
        </p:spPr>
        <p:txBody>
          <a:bodyPr wrap="square" rtlCol="0">
            <a:spAutoFit/>
          </a:bodyPr>
          <a:lstStyle/>
          <a:p>
            <a:pPr algn="ctr">
              <a:lnSpc>
                <a:spcPct val="150000"/>
              </a:lnSpc>
            </a:pPr>
            <a:r>
              <a:rPr lang="zh-CN" altLang="en-US" sz="1400" dirty="0">
                <a:cs typeface="+mn-ea"/>
                <a:sym typeface="+mn-lt"/>
              </a:rPr>
              <a:t>后勤保障方面做到调动和配置最合理的后勤资源满足员工吃住、生产生活需求，并不断提高公司环境质量。</a:t>
            </a:r>
            <a:endParaRPr lang="zh-CN" altLang="en-US" sz="1400" dirty="0">
              <a:cs typeface="+mn-ea"/>
              <a:sym typeface="+mn-lt"/>
            </a:endParaRPr>
          </a:p>
        </p:txBody>
      </p:sp>
      <p:cxnSp>
        <p:nvCxnSpPr>
          <p:cNvPr id="16" name="Straight Connector 23"/>
          <p:cNvCxnSpPr/>
          <p:nvPr/>
        </p:nvCxnSpPr>
        <p:spPr bwMode="auto">
          <a:xfrm>
            <a:off x="4334311" y="1677893"/>
            <a:ext cx="0" cy="3996691"/>
          </a:xfrm>
          <a:prstGeom prst="line">
            <a:avLst/>
          </a:prstGeom>
          <a:noFill/>
          <a:ln w="12700" cap="flat" cmpd="sng" algn="ctr">
            <a:solidFill>
              <a:schemeClr val="tx1"/>
            </a:solidFill>
            <a:prstDash val="solid"/>
            <a:miter lim="800000"/>
          </a:ln>
          <a:effectLst/>
        </p:spPr>
      </p:cxnSp>
      <p:cxnSp>
        <p:nvCxnSpPr>
          <p:cNvPr id="17" name="Straight Connector 24"/>
          <p:cNvCxnSpPr/>
          <p:nvPr/>
        </p:nvCxnSpPr>
        <p:spPr bwMode="auto">
          <a:xfrm>
            <a:off x="7885153" y="1677893"/>
            <a:ext cx="0" cy="3996691"/>
          </a:xfrm>
          <a:prstGeom prst="line">
            <a:avLst/>
          </a:prstGeom>
          <a:noFill/>
          <a:ln w="12700" cap="flat" cmpd="sng" algn="ctr">
            <a:solidFill>
              <a:schemeClr val="tx1"/>
            </a:solidFill>
            <a:prstDash val="solid"/>
            <a:miter lim="800000"/>
          </a:ln>
          <a:effectLst/>
        </p:spPr>
      </p:cxnSp>
      <p:grpSp>
        <p:nvGrpSpPr>
          <p:cNvPr id="18" name="组合 17"/>
          <p:cNvGrpSpPr/>
          <p:nvPr/>
        </p:nvGrpSpPr>
        <p:grpSpPr>
          <a:xfrm>
            <a:off x="1943868" y="2123981"/>
            <a:ext cx="1369704" cy="1356360"/>
            <a:chOff x="1943868" y="2123981"/>
            <a:chExt cx="1369704" cy="1356360"/>
          </a:xfrm>
        </p:grpSpPr>
        <p:sp>
          <p:nvSpPr>
            <p:cNvPr id="20" name="Oval 25"/>
            <p:cNvSpPr/>
            <p:nvPr/>
          </p:nvSpPr>
          <p:spPr bwMode="auto">
            <a:xfrm>
              <a:off x="1943868" y="2123981"/>
              <a:ext cx="1369704" cy="1356360"/>
            </a:xfrm>
            <a:prstGeom prst="ellipse">
              <a:avLst/>
            </a:prstGeom>
            <a:solidFill>
              <a:schemeClr val="accent2"/>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dirty="0">
                <a:ln>
                  <a:noFill/>
                </a:ln>
                <a:solidFill>
                  <a:srgbClr val="FFFFFF"/>
                </a:solidFill>
                <a:effectLst/>
                <a:uLnTx/>
                <a:uFillTx/>
                <a:cs typeface="+mn-ea"/>
                <a:sym typeface="+mn-lt"/>
              </a:endParaRPr>
            </a:p>
          </p:txBody>
        </p:sp>
        <p:sp>
          <p:nvSpPr>
            <p:cNvPr id="21" name="Shape 2605"/>
            <p:cNvSpPr/>
            <p:nvPr/>
          </p:nvSpPr>
          <p:spPr>
            <a:xfrm>
              <a:off x="2338212" y="2487086"/>
              <a:ext cx="652149" cy="652134"/>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FFFFF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cs typeface="+mn-ea"/>
                <a:sym typeface="+mn-lt"/>
              </a:endParaRPr>
            </a:p>
          </p:txBody>
        </p:sp>
      </p:grpSp>
      <p:grpSp>
        <p:nvGrpSpPr>
          <p:cNvPr id="22" name="组合 21"/>
          <p:cNvGrpSpPr/>
          <p:nvPr/>
        </p:nvGrpSpPr>
        <p:grpSpPr>
          <a:xfrm>
            <a:off x="5462967" y="2123030"/>
            <a:ext cx="1369704" cy="1358265"/>
            <a:chOff x="5462967" y="2123030"/>
            <a:chExt cx="1369704" cy="1358265"/>
          </a:xfrm>
        </p:grpSpPr>
        <p:sp>
          <p:nvSpPr>
            <p:cNvPr id="23" name="Oval 26"/>
            <p:cNvSpPr/>
            <p:nvPr/>
          </p:nvSpPr>
          <p:spPr bwMode="auto">
            <a:xfrm>
              <a:off x="5462967" y="2123030"/>
              <a:ext cx="1369704" cy="1358265"/>
            </a:xfrm>
            <a:prstGeom prst="ellipse">
              <a:avLst/>
            </a:prstGeom>
            <a:solidFill>
              <a:schemeClr val="accent1"/>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dirty="0">
                <a:ln>
                  <a:noFill/>
                </a:ln>
                <a:solidFill>
                  <a:srgbClr val="FFFFFF"/>
                </a:solidFill>
                <a:effectLst/>
                <a:uLnTx/>
                <a:uFillTx/>
                <a:cs typeface="+mn-ea"/>
                <a:sym typeface="+mn-lt"/>
              </a:endParaRPr>
            </a:p>
          </p:txBody>
        </p:sp>
        <p:sp>
          <p:nvSpPr>
            <p:cNvPr id="25" name="Shape 2551"/>
            <p:cNvSpPr/>
            <p:nvPr/>
          </p:nvSpPr>
          <p:spPr>
            <a:xfrm>
              <a:off x="5821898" y="2485831"/>
              <a:ext cx="651841" cy="651841"/>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FFFFF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cs typeface="+mn-ea"/>
                <a:sym typeface="+mn-lt"/>
              </a:endParaRPr>
            </a:p>
          </p:txBody>
        </p:sp>
      </p:grpSp>
      <p:grpSp>
        <p:nvGrpSpPr>
          <p:cNvPr id="26" name="组合 25"/>
          <p:cNvGrpSpPr/>
          <p:nvPr/>
        </p:nvGrpSpPr>
        <p:grpSpPr>
          <a:xfrm>
            <a:off x="9015925" y="2123030"/>
            <a:ext cx="1369704" cy="1358265"/>
            <a:chOff x="9015925" y="2123030"/>
            <a:chExt cx="1369704" cy="1358265"/>
          </a:xfrm>
        </p:grpSpPr>
        <p:sp>
          <p:nvSpPr>
            <p:cNvPr id="27" name="Oval 36"/>
            <p:cNvSpPr/>
            <p:nvPr/>
          </p:nvSpPr>
          <p:spPr bwMode="auto">
            <a:xfrm>
              <a:off x="9015925" y="2123030"/>
              <a:ext cx="1369704" cy="1358265"/>
            </a:xfrm>
            <a:prstGeom prst="ellipse">
              <a:avLst/>
            </a:prstGeom>
            <a:solidFill>
              <a:schemeClr val="accent2"/>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dirty="0">
                <a:ln>
                  <a:noFill/>
                </a:ln>
                <a:solidFill>
                  <a:srgbClr val="FFFFFF"/>
                </a:solidFill>
                <a:effectLst/>
                <a:uLnTx/>
                <a:uFillTx/>
                <a:cs typeface="+mn-ea"/>
                <a:sym typeface="+mn-lt"/>
              </a:endParaRPr>
            </a:p>
          </p:txBody>
        </p:sp>
        <p:sp>
          <p:nvSpPr>
            <p:cNvPr id="28" name="Shape 2562"/>
            <p:cNvSpPr/>
            <p:nvPr/>
          </p:nvSpPr>
          <p:spPr>
            <a:xfrm>
              <a:off x="9380786" y="2485831"/>
              <a:ext cx="651841" cy="651841"/>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FFFFFF"/>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dirty="0">
                <a:solidFill>
                  <a:srgbClr val="FFFFFF"/>
                </a:solidFill>
                <a:effectLst>
                  <a:outerShdw blurRad="38100" dist="12700" dir="5400000" rotWithShape="0">
                    <a:srgbClr val="000000">
                      <a:alpha val="50000"/>
                    </a:srgbClr>
                  </a:outerShdw>
                </a:effectLst>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ppt_y</p:attrName>
                                        </p:attrNameLst>
                                      </p:cBhvr>
                                      <p:tavLst>
                                        <p:tav tm="0">
                                          <p:val>
                                            <p:strVal val="#ppt_y+#ppt_h*1.125000"/>
                                          </p:val>
                                        </p:tav>
                                        <p:tav tm="100000">
                                          <p:val>
                                            <p:strVal val="#ppt_y"/>
                                          </p:val>
                                        </p:tav>
                                      </p:tavLst>
                                    </p:anim>
                                    <p:animEffect transition="in" filter="wipe(up)">
                                      <p:cBhvr>
                                        <p:cTn id="18" dur="500"/>
                                        <p:tgtEl>
                                          <p:spTgt spid="15"/>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3000"/>
                            </p:stCondLst>
                            <p:childTnLst>
                              <p:par>
                                <p:cTn id="36" presetID="22" presetClass="entr" presetSubtype="4"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down)">
                                      <p:cBhvr>
                                        <p:cTn id="38" dur="500"/>
                                        <p:tgtEl>
                                          <p:spTgt spid="17"/>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1" grpId="1"/>
      <p:bldP spid="15" grpId="0"/>
      <p:bldP spid="15"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未来发展规划</a:t>
            </a:r>
            <a:endParaRPr lang="en-US" altLang="zh-CN" sz="2400" b="1" dirty="0">
              <a:cs typeface="+mn-ea"/>
              <a:sym typeface="+mn-lt"/>
            </a:endParaRPr>
          </a:p>
        </p:txBody>
      </p:sp>
      <p:sp>
        <p:nvSpPr>
          <p:cNvPr id="23" name="任意多边形 22"/>
          <p:cNvSpPr/>
          <p:nvPr/>
        </p:nvSpPr>
        <p:spPr>
          <a:xfrm rot="10800000">
            <a:off x="0" y="0"/>
            <a:ext cx="5038725" cy="6858000"/>
          </a:xfrm>
          <a:custGeom>
            <a:avLst/>
            <a:gdLst>
              <a:gd name="connsiteX0" fmla="*/ 0 w 5038929"/>
              <a:gd name="connsiteY0" fmla="*/ 0 h 6858000"/>
              <a:gd name="connsiteX1" fmla="*/ 5038929 w 5038929"/>
              <a:gd name="connsiteY1" fmla="*/ 0 h 6858000"/>
              <a:gd name="connsiteX2" fmla="*/ 5038929 w 5038929"/>
              <a:gd name="connsiteY2" fmla="*/ 6858000 h 6858000"/>
              <a:gd name="connsiteX3" fmla="*/ 0 w 5038929"/>
              <a:gd name="connsiteY3" fmla="*/ 6858000 h 6858000"/>
              <a:gd name="connsiteX4" fmla="*/ 100350 w 5038929"/>
              <a:gd name="connsiteY4" fmla="*/ 6793667 h 6858000"/>
              <a:gd name="connsiteX5" fmla="*/ 1889329 w 5038929"/>
              <a:gd name="connsiteY5" fmla="*/ 3429000 h 6858000"/>
              <a:gd name="connsiteX6" fmla="*/ 100350 w 5038929"/>
              <a:gd name="connsiteY6" fmla="*/ 64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38929" h="6858000">
                <a:moveTo>
                  <a:pt x="0" y="0"/>
                </a:moveTo>
                <a:lnTo>
                  <a:pt x="5038929" y="0"/>
                </a:lnTo>
                <a:lnTo>
                  <a:pt x="5038929" y="6858000"/>
                </a:lnTo>
                <a:lnTo>
                  <a:pt x="0" y="6858000"/>
                </a:lnTo>
                <a:lnTo>
                  <a:pt x="100350" y="6793667"/>
                </a:lnTo>
                <a:cubicBezTo>
                  <a:pt x="1179692" y="6064478"/>
                  <a:pt x="1889329" y="4829611"/>
                  <a:pt x="1889329" y="3429000"/>
                </a:cubicBezTo>
                <a:cubicBezTo>
                  <a:pt x="1889329" y="2028389"/>
                  <a:pt x="1179692" y="793522"/>
                  <a:pt x="100350" y="64333"/>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nvGrpSpPr>
          <p:cNvPr id="29" name="组合 28"/>
          <p:cNvGrpSpPr/>
          <p:nvPr/>
        </p:nvGrpSpPr>
        <p:grpSpPr>
          <a:xfrm>
            <a:off x="6382874" y="1915156"/>
            <a:ext cx="5312410" cy="3022604"/>
            <a:chOff x="1280155" y="2349303"/>
            <a:chExt cx="5312410" cy="3022604"/>
          </a:xfrm>
        </p:grpSpPr>
        <p:sp>
          <p:nvSpPr>
            <p:cNvPr id="25" name="文本框 24"/>
            <p:cNvSpPr txBox="1"/>
            <p:nvPr/>
          </p:nvSpPr>
          <p:spPr>
            <a:xfrm>
              <a:off x="1280155" y="2349303"/>
              <a:ext cx="5312410" cy="369332"/>
            </a:xfrm>
            <a:prstGeom prst="rect">
              <a:avLst/>
            </a:prstGeom>
            <a:noFill/>
            <a:ln>
              <a:noFill/>
            </a:ln>
          </p:spPr>
          <p:txBody>
            <a:bodyPr wrap="square" lIns="91440" tIns="45720" rIns="91440" bIns="45720" anchor="ctr" anchorCtr="0">
              <a:spAutoFit/>
            </a:bodyPr>
            <a:lstStyle/>
            <a:p>
              <a:pPr marL="0" marR="0" lvl="0" indent="0" defTabSz="913765" rtl="0" eaLnBrk="1" fontAlgn="auto" latinLnBrk="0" hangingPunct="1">
                <a:lnSpc>
                  <a:spcPct val="100000"/>
                </a:lnSpc>
                <a:spcBef>
                  <a:spcPts val="0"/>
                </a:spcBef>
                <a:spcAft>
                  <a:spcPts val="0"/>
                </a:spcAft>
                <a:buClrTx/>
                <a:buSzPct val="25000"/>
                <a:buFontTx/>
                <a:buNone/>
                <a:defRPr/>
              </a:pPr>
              <a:r>
                <a:rPr kumimoji="0" lang="en-US" b="1" i="0" u="none" strike="noStrike" kern="1200" cap="none" spc="0" normalizeH="0" baseline="0" noProof="0" dirty="0">
                  <a:ln>
                    <a:noFill/>
                  </a:ln>
                  <a:effectLst/>
                  <a:uLnTx/>
                  <a:uFillTx/>
                  <a:cs typeface="+mn-ea"/>
                  <a:sym typeface="+mn-lt"/>
                </a:rPr>
                <a:t>重点工作的具体要求与实施保障</a:t>
              </a:r>
              <a:endParaRPr kumimoji="0" lang="en-US" b="1" i="0" u="none" strike="noStrike" kern="1200" cap="none" spc="0" normalizeH="0" baseline="0" noProof="0" dirty="0">
                <a:ln>
                  <a:noFill/>
                </a:ln>
                <a:effectLst/>
                <a:uLnTx/>
                <a:uFillTx/>
                <a:cs typeface="+mn-ea"/>
                <a:sym typeface="+mn-lt"/>
              </a:endParaRPr>
            </a:p>
          </p:txBody>
        </p:sp>
        <p:sp>
          <p:nvSpPr>
            <p:cNvPr id="26" name="文本框 25"/>
            <p:cNvSpPr txBox="1"/>
            <p:nvPr/>
          </p:nvSpPr>
          <p:spPr>
            <a:xfrm>
              <a:off x="1280155" y="3018597"/>
              <a:ext cx="5173980" cy="2353310"/>
            </a:xfrm>
            <a:prstGeom prst="rect">
              <a:avLst/>
            </a:prstGeom>
            <a:noFill/>
            <a:ln>
              <a:noFill/>
            </a:ln>
          </p:spPr>
          <p:txBody>
            <a:bodyPr wrap="square" lIns="91440" tIns="45720" rIns="91440" bIns="45720" anchor="t" anchorCtr="0">
              <a:spAutoFit/>
            </a:bodyPr>
            <a:lstStyle/>
            <a:p>
              <a:pPr defTabSz="913765">
                <a:lnSpc>
                  <a:spcPct val="150000"/>
                </a:lnSpc>
                <a:buSzPct val="25000"/>
                <a:defRPr/>
              </a:pPr>
              <a:r>
                <a:rPr lang="en-US" altLang="zh-CN" sz="1400">
                  <a:cs typeface="+mn-ea"/>
                  <a:sym typeface="+mn-lt"/>
                </a:rPr>
                <a:t>(1)做到在保障各项工作任务完成的情况下，公司各项办公经费同比下降5个百分点(车辆费用、宽带电话、办公耗材等)，行政执行检查完成率100%。</a:t>
              </a:r>
              <a:endParaRPr lang="en-US" altLang="zh-CN" sz="1400">
                <a:cs typeface="+mn-ea"/>
                <a:sym typeface="+mn-lt"/>
              </a:endParaRPr>
            </a:p>
            <a:p>
              <a:pPr defTabSz="913765">
                <a:lnSpc>
                  <a:spcPct val="150000"/>
                </a:lnSpc>
                <a:buSzPct val="25000"/>
                <a:defRPr/>
              </a:pPr>
              <a:endParaRPr lang="en-US" altLang="zh-CN" sz="1400">
                <a:cs typeface="+mn-ea"/>
                <a:sym typeface="+mn-lt"/>
              </a:endParaRPr>
            </a:p>
            <a:p>
              <a:pPr defTabSz="913765">
                <a:lnSpc>
                  <a:spcPct val="150000"/>
                </a:lnSpc>
                <a:buSzPct val="25000"/>
                <a:defRPr/>
              </a:pPr>
              <a:r>
                <a:rPr lang="en-US" altLang="zh-CN" sz="1400">
                  <a:cs typeface="+mn-ea"/>
                  <a:sym typeface="+mn-lt"/>
                </a:rPr>
                <a:t>实施保障：对各项办公经费预算及使用情况进行每月进行汇总分析，对各部门每周收发工作计划单，对照各项工作计划定期检查执行情况。</a:t>
              </a:r>
              <a:endParaRPr lang="en-US" altLang="zh-CN" sz="1400">
                <a:cs typeface="+mn-ea"/>
                <a:sym typeface="+mn-lt"/>
              </a:endParaRPr>
            </a:p>
          </p:txBody>
        </p:sp>
      </p:grpSp>
      <p:sp>
        <p:nvSpPr>
          <p:cNvPr id="28" name="椭圆 27"/>
          <p:cNvSpPr/>
          <p:nvPr/>
        </p:nvSpPr>
        <p:spPr>
          <a:xfrm>
            <a:off x="5623414" y="1939290"/>
            <a:ext cx="339725" cy="339725"/>
          </a:xfrm>
          <a:prstGeom prst="ellipse">
            <a:avLst/>
          </a:prstGeom>
          <a:solidFill>
            <a:schemeClr val="accent1"/>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60000" lnSpcReduction="20000"/>
          </a:bodyPr>
          <a:lstStyle/>
          <a:p>
            <a:pPr algn="ctr" defTabSz="913765"/>
            <a:endParaRPr lang="zh-CN" altLang="en-US" sz="2000" b="1">
              <a:solidFill>
                <a:schemeClr val="bg1"/>
              </a:solidFill>
              <a:cs typeface="+mn-ea"/>
              <a:sym typeface="+mn-lt"/>
            </a:endParaRPr>
          </a:p>
        </p:txBody>
      </p:sp>
      <p:sp>
        <p:nvSpPr>
          <p:cNvPr id="5" name="椭圆 4"/>
          <p:cNvSpPr/>
          <p:nvPr/>
        </p:nvSpPr>
        <p:spPr>
          <a:xfrm>
            <a:off x="1663066" y="1846476"/>
            <a:ext cx="3525624" cy="3525624"/>
          </a:xfrm>
          <a:prstGeom prst="ellipse">
            <a:avLst/>
          </a:prstGeom>
          <a:blipFill rotWithShape="1">
            <a:blip r:embed="rId1" cstate="screen"/>
            <a:stretch>
              <a:fillRect/>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12" presetClass="entr" presetSubtype="2"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ppt_x</p:attrName>
                                        </p:attrNameLst>
                                      </p:cBhvr>
                                      <p:tavLst>
                                        <p:tav tm="0">
                                          <p:val>
                                            <p:strVal val="#ppt_x+#ppt_w*1.125000"/>
                                          </p:val>
                                        </p:tav>
                                        <p:tav tm="100000">
                                          <p:val>
                                            <p:strVal val="#ppt_x"/>
                                          </p:val>
                                        </p:tav>
                                      </p:tavLst>
                                    </p:anim>
                                    <p:animEffect transition="in" filter="wipe(left)">
                                      <p:cBhvr>
                                        <p:cTn id="12" dur="500"/>
                                        <p:tgtEl>
                                          <p:spTgt spid="23"/>
                                        </p:tgtEl>
                                      </p:cBhvr>
                                    </p:animEffect>
                                  </p:childTnLst>
                                </p:cTn>
                              </p:par>
                            </p:childTnLst>
                          </p:cTn>
                        </p:par>
                        <p:par>
                          <p:cTn id="13" fill="hold">
                            <p:stCondLst>
                              <p:cond delay="2500"/>
                            </p:stCondLst>
                            <p:childTnLst>
                              <p:par>
                                <p:cTn id="14" presetID="3" presetClass="entr" presetSubtype="1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5" grpId="0" animBg="1"/>
      <p:bldP spid="5"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screen"/>
          <a:srcRect/>
          <a:stretch>
            <a:fillRect/>
          </a:stretch>
        </p:blipFill>
        <p:spPr>
          <a:xfrm>
            <a:off x="635" y="0"/>
            <a:ext cx="12191365" cy="6857365"/>
          </a:xfrm>
          <a:custGeom>
            <a:avLst/>
            <a:gdLst>
              <a:gd name="connsiteX0" fmla="*/ 0 w 12236336"/>
              <a:gd name="connsiteY0" fmla="*/ 0 h 6858000"/>
              <a:gd name="connsiteX1" fmla="*/ 12236336 w 12236336"/>
              <a:gd name="connsiteY1" fmla="*/ 0 h 6858000"/>
              <a:gd name="connsiteX2" fmla="*/ 12236336 w 12236336"/>
              <a:gd name="connsiteY2" fmla="*/ 6858000 h 6858000"/>
              <a:gd name="connsiteX3" fmla="*/ 0 w 122363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236336" h="6858000">
                <a:moveTo>
                  <a:pt x="0" y="0"/>
                </a:moveTo>
                <a:lnTo>
                  <a:pt x="12236336" y="0"/>
                </a:lnTo>
                <a:lnTo>
                  <a:pt x="12236336" y="6858000"/>
                </a:lnTo>
                <a:lnTo>
                  <a:pt x="0" y="6858000"/>
                </a:lnTo>
                <a:close/>
              </a:path>
            </a:pathLst>
          </a:custGeom>
        </p:spPr>
      </p:pic>
      <p:sp>
        <p:nvSpPr>
          <p:cNvPr id="12" name="矩形 11"/>
          <p:cNvSpPr/>
          <p:nvPr/>
        </p:nvSpPr>
        <p:spPr>
          <a:xfrm>
            <a:off x="1270" y="0"/>
            <a:ext cx="12192635" cy="6873875"/>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34"/>
          <p:cNvSpPr/>
          <p:nvPr/>
        </p:nvSpPr>
        <p:spPr>
          <a:xfrm>
            <a:off x="848691" y="3218684"/>
            <a:ext cx="10412730" cy="2494280"/>
          </a:xfrm>
          <a:prstGeom prst="roundRect">
            <a:avLst>
              <a:gd name="adj" fmla="val 4598"/>
            </a:avLst>
          </a:prstGeom>
          <a:solidFill>
            <a:srgbClr val="2F55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B2B2B"/>
              </a:solidFill>
              <a:effectLst/>
              <a:uLnTx/>
              <a:uFillTx/>
              <a:cs typeface="+mn-ea"/>
              <a:sym typeface="+mn-lt"/>
            </a:endParaRPr>
          </a:p>
        </p:txBody>
      </p:sp>
      <p:sp>
        <p:nvSpPr>
          <p:cNvPr id="25" name="文本框 24"/>
          <p:cNvSpPr txBox="1"/>
          <p:nvPr/>
        </p:nvSpPr>
        <p:spPr>
          <a:xfrm>
            <a:off x="3329149" y="1612989"/>
            <a:ext cx="5451813" cy="1200329"/>
          </a:xfrm>
          <a:prstGeom prst="rect">
            <a:avLst/>
          </a:prstGeom>
          <a:noFill/>
        </p:spPr>
        <p:txBody>
          <a:bodyPr wrap="none" rtlCol="0">
            <a:spAutoFit/>
            <a:scene3d>
              <a:camera prst="orthographicFront"/>
              <a:lightRig rig="threePt" dir="t"/>
            </a:scene3d>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a:solidFill>
                    <a:schemeClr val="bg1">
                      <a:alpha val="73000"/>
                    </a:schemeClr>
                  </a:solidFill>
                </a:ln>
                <a:solidFill>
                  <a:schemeClr val="bg1">
                    <a:lumMod val="75000"/>
                    <a:alpha val="30000"/>
                  </a:schemeClr>
                </a:solidFill>
                <a:effectLst>
                  <a:outerShdw blurRad="38100" dist="19050" dir="2700000" algn="tl" rotWithShape="0">
                    <a:schemeClr val="dk1">
                      <a:alpha val="40000"/>
                    </a:schemeClr>
                  </a:outerShdw>
                </a:effectLst>
                <a:uLnTx/>
                <a:uFillTx/>
                <a:cs typeface="+mn-ea"/>
                <a:sym typeface="+mn-lt"/>
              </a:rPr>
              <a:t>CONTANTS</a:t>
            </a:r>
            <a:endParaRPr kumimoji="0" lang="en-US" altLang="zh-CN" sz="7200" b="1" i="0" u="none" strike="noStrike" kern="1200" cap="none" spc="0" normalizeH="0" baseline="0" noProof="0" dirty="0">
              <a:ln>
                <a:solidFill>
                  <a:schemeClr val="bg1">
                    <a:alpha val="73000"/>
                  </a:schemeClr>
                </a:solidFill>
              </a:ln>
              <a:solidFill>
                <a:schemeClr val="bg1">
                  <a:lumMod val="75000"/>
                  <a:alpha val="30000"/>
                </a:schemeClr>
              </a:solidFill>
              <a:effectLst>
                <a:outerShdw blurRad="38100" dist="19050" dir="2700000" algn="tl" rotWithShape="0">
                  <a:schemeClr val="dk1">
                    <a:alpha val="40000"/>
                  </a:schemeClr>
                </a:outerShdw>
              </a:effectLst>
              <a:uLnTx/>
              <a:uFillTx/>
              <a:cs typeface="+mn-ea"/>
              <a:sym typeface="+mn-lt"/>
            </a:endParaRPr>
          </a:p>
        </p:txBody>
      </p:sp>
      <p:sp>
        <p:nvSpPr>
          <p:cNvPr id="63" name="文本框 62"/>
          <p:cNvSpPr txBox="1"/>
          <p:nvPr/>
        </p:nvSpPr>
        <p:spPr>
          <a:xfrm>
            <a:off x="1373519" y="3364734"/>
            <a:ext cx="9363075" cy="1846659"/>
          </a:xfrm>
          <a:prstGeom prst="rect">
            <a:avLst/>
          </a:prstGeom>
          <a:noFill/>
        </p:spPr>
        <p:txBody>
          <a:bodyPr wrap="square" rtlCol="0">
            <a:spAutoFit/>
          </a:bodyPr>
          <a:lstStyle/>
          <a:p>
            <a:pPr algn="l">
              <a:lnSpc>
                <a:spcPct val="190000"/>
              </a:lnSpc>
            </a:pPr>
            <a:r>
              <a:rPr lang="en-US" altLang="zh-CN" sz="2000" dirty="0" smtClean="0">
                <a:solidFill>
                  <a:schemeClr val="bg1"/>
                </a:solidFill>
                <a:uFillTx/>
                <a:cs typeface="+mn-ea"/>
                <a:sym typeface="+mn-lt"/>
              </a:rPr>
              <a:t>20XX</a:t>
            </a:r>
            <a:r>
              <a:rPr lang="zh-CN" altLang="en-US" sz="2000" dirty="0" smtClean="0">
                <a:solidFill>
                  <a:schemeClr val="bg1"/>
                </a:solidFill>
                <a:uFillTx/>
                <a:cs typeface="+mn-ea"/>
                <a:sym typeface="+mn-lt"/>
              </a:rPr>
              <a:t>年</a:t>
            </a:r>
            <a:r>
              <a:rPr lang="zh-CN" altLang="en-US" sz="2000" dirty="0">
                <a:solidFill>
                  <a:schemeClr val="bg1"/>
                </a:solidFill>
                <a:uFillTx/>
                <a:cs typeface="+mn-ea"/>
                <a:sym typeface="+mn-lt"/>
              </a:rPr>
              <a:t>，在公司领导的悉心督促下，在各部门同事的协助和配合下，办公室全体人员认真履行职责，各项工作均取得一定进展，部门综合素质和能力得到了一定程度的提高。现将一年来的工作情况汇报如下：</a:t>
            </a:r>
            <a:endParaRPr lang="zh-CN" altLang="en-US" sz="2000" dirty="0">
              <a:solidFill>
                <a:schemeClr val="bg1"/>
              </a:solidFill>
              <a:uFillTx/>
              <a:cs typeface="+mn-ea"/>
              <a:sym typeface="+mn-lt"/>
            </a:endParaRPr>
          </a:p>
        </p:txBody>
      </p:sp>
      <p:sp>
        <p:nvSpPr>
          <p:cNvPr id="24" name="文本框 23" descr="7b0a20202020227461726765744d6f64756c65223a202270726f636573734f6e6c696e65466f6e7473220a7d0a"/>
          <p:cNvSpPr txBox="1"/>
          <p:nvPr/>
        </p:nvSpPr>
        <p:spPr>
          <a:xfrm>
            <a:off x="4011141" y="855381"/>
            <a:ext cx="4087830" cy="1323439"/>
          </a:xfrm>
          <a:prstGeom prst="rect">
            <a:avLst/>
          </a:prstGeom>
          <a:noFill/>
          <a:ln>
            <a:noFill/>
          </a:ln>
        </p:spPr>
        <p:txBody>
          <a:bodyPr wrap="square" rtlCol="0">
            <a:spAutoFit/>
            <a:scene3d>
              <a:camera prst="orthographicFront"/>
              <a:lightRig rig="threePt" dir="t"/>
            </a:scene3d>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8000" b="1" i="0" strike="noStrike" kern="1200" cap="none" spc="600" normalizeH="0" baseline="0" noProof="0" dirty="0">
                <a:ln w="34925">
                  <a:noFill/>
                  <a:prstDash val="solid"/>
                </a:ln>
                <a:solidFill>
                  <a:srgbClr val="2F5597"/>
                </a:solidFill>
                <a:effectLst>
                  <a:outerShdw blurRad="38100" dist="38100" dir="2700000" algn="tl">
                    <a:srgbClr val="000000">
                      <a:alpha val="43137"/>
                    </a:srgbClr>
                  </a:outerShdw>
                </a:effectLst>
                <a:uLnTx/>
                <a:uFillTx/>
                <a:cs typeface="+mn-ea"/>
                <a:sym typeface="+mn-lt"/>
              </a:rPr>
              <a:t>前言</a:t>
            </a:r>
            <a:endParaRPr kumimoji="0" lang="zh-CN" altLang="en-US" sz="8000" b="1" i="0" strike="noStrike" kern="1200" cap="none" spc="600" normalizeH="0" baseline="0" noProof="0" dirty="0">
              <a:ln w="34925">
                <a:noFill/>
                <a:prstDash val="solid"/>
              </a:ln>
              <a:solidFill>
                <a:srgbClr val="2F5597"/>
              </a:solidFill>
              <a:effectLst>
                <a:outerShdw blurRad="38100" dist="38100" dir="2700000" algn="tl">
                  <a:srgbClr val="000000">
                    <a:alpha val="43137"/>
                  </a:srgbClr>
                </a:outerShdw>
              </a:effectLst>
              <a:uLnTx/>
              <a:uFillTx/>
              <a:cs typeface="+mn-ea"/>
              <a:sym typeface="+mn-lt"/>
            </a:endParaRPr>
          </a:p>
        </p:txBody>
      </p:sp>
    </p:spTree>
  </p:cSld>
  <p:clrMapOvr>
    <a:masterClrMapping/>
  </p:clrMapOvr>
  <p:transition spd="slow" advTm="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fltVal val="0"/>
                                          </p:val>
                                        </p:tav>
                                        <p:tav tm="100000">
                                          <p:val>
                                            <p:strVal val="#ppt_w"/>
                                          </p:val>
                                        </p:tav>
                                      </p:tavLst>
                                    </p:anim>
                                    <p:anim calcmode="lin" valueType="num">
                                      <p:cBhvr>
                                        <p:cTn id="12" dur="500" fill="hold"/>
                                        <p:tgtEl>
                                          <p:spTgt spid="24"/>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3" presetClass="entr" presetSubtype="1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blinds(horizontal)">
                                      <p:cBhvr>
                                        <p:cTn id="21" dur="500"/>
                                        <p:tgtEl>
                                          <p:spTgt spid="63"/>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inVertical)">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25" grpId="0"/>
      <p:bldP spid="25" grpId="1"/>
      <p:bldP spid="63" grpId="0"/>
      <p:bldP spid="63" grpId="1"/>
      <p:bldP spid="24" grpId="0" bldLvl="0"/>
      <p:bldP spid="2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image 101"/>
          <p:cNvPicPr>
            <a:picLocks noChangeAspect="1"/>
          </p:cNvPicPr>
          <p:nvPr/>
        </p:nvPicPr>
        <p:blipFill>
          <a:blip r:embed="rId1"/>
          <a:srcRect/>
          <a:stretch>
            <a:fillRect/>
          </a:stretch>
        </p:blipFill>
        <p:spPr>
          <a:xfrm>
            <a:off x="11468100" y="6165850"/>
            <a:ext cx="209550" cy="209550"/>
          </a:xfrm>
          <a:prstGeom prst="rect">
            <a:avLst/>
          </a:prstGeom>
        </p:spPr>
      </p:pic>
      <p:grpSp>
        <p:nvGrpSpPr>
          <p:cNvPr id="11" name="组合 10"/>
          <p:cNvGrpSpPr/>
          <p:nvPr/>
        </p:nvGrpSpPr>
        <p:grpSpPr>
          <a:xfrm>
            <a:off x="-635" y="0"/>
            <a:ext cx="12193905" cy="3470910"/>
            <a:chOff x="-1" y="0"/>
            <a:chExt cx="19203" cy="5466"/>
          </a:xfrm>
        </p:grpSpPr>
        <p:pic>
          <p:nvPicPr>
            <p:cNvPr id="102" name="image 102"/>
            <p:cNvPicPr>
              <a:picLocks noChangeAspect="1"/>
            </p:cNvPicPr>
            <p:nvPr/>
          </p:nvPicPr>
          <p:blipFill>
            <a:blip r:embed="rId2" cstate="screen"/>
            <a:srcRect/>
            <a:stretch>
              <a:fillRect/>
            </a:stretch>
          </p:blipFill>
          <p:spPr>
            <a:xfrm>
              <a:off x="-1" y="0"/>
              <a:ext cx="19201" cy="5466"/>
            </a:xfrm>
            <a:prstGeom prst="rect">
              <a:avLst/>
            </a:prstGeom>
          </p:spPr>
        </p:pic>
        <p:sp>
          <p:nvSpPr>
            <p:cNvPr id="10" name="矩形 9"/>
            <p:cNvSpPr/>
            <p:nvPr/>
          </p:nvSpPr>
          <p:spPr>
            <a:xfrm>
              <a:off x="0" y="0"/>
              <a:ext cx="19202" cy="5466"/>
            </a:xfrm>
            <a:prstGeom prst="rect">
              <a:avLst/>
            </a:prstGeom>
            <a:solidFill>
              <a:schemeClr val="accent1">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04" name="image 104"/>
          <p:cNvPicPr>
            <a:picLocks noChangeAspect="1"/>
          </p:cNvPicPr>
          <p:nvPr/>
        </p:nvPicPr>
        <p:blipFill>
          <a:blip r:embed="rId3"/>
          <a:srcRect/>
          <a:stretch>
            <a:fillRect/>
          </a:stretch>
        </p:blipFill>
        <p:spPr>
          <a:xfrm>
            <a:off x="7770018" y="2355850"/>
            <a:ext cx="3530600" cy="4146550"/>
          </a:xfrm>
          <a:prstGeom prst="rect">
            <a:avLst/>
          </a:prstGeom>
        </p:spPr>
      </p:pic>
      <p:grpSp>
        <p:nvGrpSpPr>
          <p:cNvPr id="6" name="组合 5"/>
          <p:cNvGrpSpPr/>
          <p:nvPr/>
        </p:nvGrpSpPr>
        <p:grpSpPr>
          <a:xfrm>
            <a:off x="643226" y="419695"/>
            <a:ext cx="396000" cy="396000"/>
            <a:chOff x="395576" y="248444"/>
            <a:chExt cx="396000" cy="396000"/>
          </a:xfrm>
          <a:solidFill>
            <a:srgbClr val="6096E6"/>
          </a:solidFill>
        </p:grpSpPr>
        <p:sp>
          <p:nvSpPr>
            <p:cNvPr id="3" name="矩形 2"/>
            <p:cNvSpPr/>
            <p:nvPr userDrawn="1"/>
          </p:nvSpPr>
          <p:spPr>
            <a:xfrm>
              <a:off x="395576" y="248444"/>
              <a:ext cx="326092" cy="336419"/>
            </a:xfrm>
            <a:prstGeom prst="rect">
              <a:avLst/>
            </a:prstGeom>
            <a:noFill/>
            <a:ln w="19050" cap="flat" cmpd="sng" algn="ctr">
              <a:solidFill>
                <a:srgbClr val="6096E6"/>
              </a:solidFill>
              <a:prstDash val="solid"/>
            </a:ln>
            <a:effectLst/>
            <a:extLst>
              <a:ext uri="{909E8E84-426E-40DD-AFC4-6F175D3DCCD1}">
                <a14:hiddenFill xmlns:a14="http://schemas.microsoft.com/office/drawing/2010/main">
                  <a:grpFill/>
                </a14:hiddenFill>
              </a:ext>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sp>
          <p:nvSpPr>
            <p:cNvPr id="4" name="矩形 3"/>
            <p:cNvSpPr/>
            <p:nvPr userDrawn="1"/>
          </p:nvSpPr>
          <p:spPr>
            <a:xfrm>
              <a:off x="581935" y="432344"/>
              <a:ext cx="209641" cy="212100"/>
            </a:xfrm>
            <a:prstGeom prst="rect">
              <a:avLst/>
            </a:prstGeom>
            <a:grpFill/>
            <a:ln w="25400" cap="flat" cmpd="sng" algn="ctr">
              <a:solidFill>
                <a:srgbClr val="6096E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cs typeface="+mn-ea"/>
                <a:sym typeface="+mn-lt"/>
              </a:endParaRPr>
            </a:p>
          </p:txBody>
        </p:sp>
      </p:grpSp>
      <p:sp>
        <p:nvSpPr>
          <p:cNvPr id="2" name="文本框 1"/>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未来发展规划</a:t>
            </a:r>
            <a:endParaRPr lang="en-US" altLang="zh-CN" sz="2400" b="1" dirty="0">
              <a:cs typeface="+mn-ea"/>
              <a:sym typeface="+mn-lt"/>
            </a:endParaRPr>
          </a:p>
        </p:txBody>
      </p:sp>
      <p:sp>
        <p:nvSpPr>
          <p:cNvPr id="5" name="Object 106"/>
          <p:cNvSpPr txBox="1"/>
          <p:nvPr/>
        </p:nvSpPr>
        <p:spPr>
          <a:xfrm>
            <a:off x="8382793" y="4263941"/>
            <a:ext cx="2336800" cy="901700"/>
          </a:xfrm>
          <a:prstGeom prst="rect">
            <a:avLst/>
          </a:prstGeom>
        </p:spPr>
        <p:txBody>
          <a:bodyPr vert="horz" rtlCol="0" anchor="t" anchorCtr="0">
            <a:noAutofit/>
          </a:bodyPr>
          <a:lstStyle/>
          <a:p>
            <a:pPr algn="ctr">
              <a:lnSpc>
                <a:spcPct val="123000"/>
              </a:lnSpc>
            </a:pPr>
            <a:r>
              <a:rPr lang="zh-CN" sz="1400" b="0" i="0" dirty="0">
                <a:solidFill>
                  <a:srgbClr val="303030"/>
                </a:solidFill>
                <a:cs typeface="+mn-ea"/>
                <a:sym typeface="+mn-lt"/>
              </a:rPr>
              <a:t>Specific requirements and implementation guarantee of key work</a:t>
            </a:r>
            <a:endParaRPr lang="zh-CN" sz="1400" b="0" i="0" dirty="0">
              <a:solidFill>
                <a:srgbClr val="303030"/>
              </a:solidFill>
              <a:cs typeface="+mn-ea"/>
              <a:sym typeface="+mn-lt"/>
            </a:endParaRPr>
          </a:p>
        </p:txBody>
      </p:sp>
      <p:sp>
        <p:nvSpPr>
          <p:cNvPr id="7" name="Object 107"/>
          <p:cNvSpPr txBox="1"/>
          <p:nvPr/>
        </p:nvSpPr>
        <p:spPr>
          <a:xfrm>
            <a:off x="8303418" y="3057208"/>
            <a:ext cx="2463800" cy="1206500"/>
          </a:xfrm>
          <a:prstGeom prst="rect">
            <a:avLst/>
          </a:prstGeom>
        </p:spPr>
        <p:txBody>
          <a:bodyPr vert="horz" rtlCol="0" anchor="t" anchorCtr="0">
            <a:noAutofit/>
          </a:bodyPr>
          <a:lstStyle/>
          <a:p>
            <a:pPr algn="ctr">
              <a:lnSpc>
                <a:spcPct val="123000"/>
              </a:lnSpc>
            </a:pPr>
            <a:r>
              <a:rPr lang="zh-CN" b="1" i="0" spc="315" dirty="0">
                <a:solidFill>
                  <a:srgbClr val="131313"/>
                </a:solidFill>
                <a:cs typeface="+mn-ea"/>
                <a:sym typeface="+mn-lt"/>
              </a:rPr>
              <a:t>重点工作的具体要求与实施保障</a:t>
            </a:r>
            <a:endParaRPr lang="zh-CN" b="1" i="0" spc="315" dirty="0">
              <a:solidFill>
                <a:srgbClr val="131313"/>
              </a:solidFill>
              <a:cs typeface="+mn-ea"/>
              <a:sym typeface="+mn-lt"/>
            </a:endParaRPr>
          </a:p>
        </p:txBody>
      </p:sp>
      <p:pic>
        <p:nvPicPr>
          <p:cNvPr id="8" name="image 108"/>
          <p:cNvPicPr>
            <a:picLocks noChangeAspect="1"/>
          </p:cNvPicPr>
          <p:nvPr/>
        </p:nvPicPr>
        <p:blipFill>
          <a:blip r:embed="rId4"/>
          <a:srcRect/>
          <a:stretch>
            <a:fillRect/>
          </a:stretch>
        </p:blipFill>
        <p:spPr>
          <a:xfrm>
            <a:off x="8303514" y="4017126"/>
            <a:ext cx="2495550" cy="50800"/>
          </a:xfrm>
          <a:prstGeom prst="rect">
            <a:avLst/>
          </a:prstGeom>
        </p:spPr>
      </p:pic>
      <p:sp>
        <p:nvSpPr>
          <p:cNvPr id="9" name="Object 103"/>
          <p:cNvSpPr txBox="1"/>
          <p:nvPr/>
        </p:nvSpPr>
        <p:spPr>
          <a:xfrm>
            <a:off x="708183" y="3649980"/>
            <a:ext cx="6522720" cy="4872355"/>
          </a:xfrm>
          <a:prstGeom prst="rect">
            <a:avLst/>
          </a:prstGeom>
        </p:spPr>
        <p:txBody>
          <a:bodyPr vert="horz" rtlCol="0" anchor="t" anchorCtr="0">
            <a:noAutofit/>
          </a:bodyPr>
          <a:lstStyle/>
          <a:p>
            <a:pPr algn="l">
              <a:lnSpc>
                <a:spcPct val="147000"/>
              </a:lnSpc>
            </a:pPr>
            <a:r>
              <a:rPr lang="zh-CN" sz="1400" b="0" i="0" dirty="0">
                <a:solidFill>
                  <a:srgbClr val="666666"/>
                </a:solidFill>
                <a:cs typeface="+mn-ea"/>
                <a:sym typeface="+mn-lt"/>
              </a:rPr>
              <a:t>(2)做到在保障公司运营情况下，公司正式员工流动率控制在15%以下，职工续约留用率大于90%，招聘员工计划完成率大于85%，本部门人员流动率控制在5%以下，职工留用率大于95%。</a:t>
            </a:r>
            <a:endParaRPr lang="zh-CN" sz="1400" b="0" i="0" dirty="0">
              <a:solidFill>
                <a:srgbClr val="666666"/>
              </a:solidFill>
              <a:cs typeface="+mn-ea"/>
              <a:sym typeface="+mn-lt"/>
            </a:endParaRPr>
          </a:p>
          <a:p>
            <a:pPr algn="l">
              <a:lnSpc>
                <a:spcPct val="147000"/>
              </a:lnSpc>
            </a:pPr>
            <a:r>
              <a:rPr lang="zh-CN" sz="1400" b="0" i="0" dirty="0">
                <a:solidFill>
                  <a:srgbClr val="666666"/>
                </a:solidFill>
                <a:cs typeface="+mn-ea"/>
                <a:sym typeface="+mn-lt"/>
              </a:rPr>
              <a:t>实施保障：针对各岗位员工工作中存在的素质能力和专业能力进行调查分析并制定岗位说明书，按照岗位说明书对相关岗位采取招聘、录用、考核、培训、奖惩等管理措施;加强企业文化建设，丰富员工活动，促进员工沟通交流，融洽相互关系，了解摸清员工需求，发现和发扬员工闪亮点，调动员工积极性，提高员工归属感与团队凝聚力;做好人才储备与培养工作，积极促进员工成长，为公司内部晋升通道建设打好基础。</a:t>
            </a:r>
            <a:endParaRPr lang="zh-CN" sz="1400" b="0" i="0" dirty="0">
              <a:solidFill>
                <a:srgbClr val="666666"/>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cBhvr>
                                        <p:cTn id="12" dur="500" fill="hold"/>
                                        <p:tgtEl>
                                          <p:spTgt spid="104"/>
                                        </p:tgtEl>
                                        <p:attrNameLst>
                                          <p:attrName>ppt_w</p:attrName>
                                        </p:attrNameLst>
                                      </p:cBhvr>
                                      <p:tavLst>
                                        <p:tav tm="0">
                                          <p:val>
                                            <p:fltVal val="0"/>
                                          </p:val>
                                        </p:tav>
                                        <p:tav tm="100000">
                                          <p:val>
                                            <p:strVal val="#ppt_w"/>
                                          </p:val>
                                        </p:tav>
                                      </p:tavLst>
                                    </p:anim>
                                    <p:anim calcmode="lin" valueType="num">
                                      <p:cBhvr>
                                        <p:cTn id="13" dur="500" fill="hold"/>
                                        <p:tgtEl>
                                          <p:spTgt spid="104"/>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up)">
                                      <p:cBhvr>
                                        <p:cTn id="18" dur="500"/>
                                        <p:tgtEl>
                                          <p:spTgt spid="5"/>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p:tgtEl>
                                          <p:spTgt spid="7"/>
                                        </p:tgtEl>
                                        <p:attrNameLst>
                                          <p:attrName>ppt_y</p:attrName>
                                        </p:attrNameLst>
                                      </p:cBhvr>
                                      <p:tavLst>
                                        <p:tav tm="0">
                                          <p:val>
                                            <p:strVal val="#ppt_y+#ppt_h*1.125000"/>
                                          </p:val>
                                        </p:tav>
                                        <p:tav tm="100000">
                                          <p:val>
                                            <p:strVal val="#ppt_y"/>
                                          </p:val>
                                        </p:tav>
                                      </p:tavLst>
                                    </p:anim>
                                    <p:animEffect transition="in" filter="wipe(up)">
                                      <p:cBhvr>
                                        <p:cTn id="22" dur="500"/>
                                        <p:tgtEl>
                                          <p:spTgt spid="7"/>
                                        </p:tgtEl>
                                      </p:cBhvr>
                                    </p:animEffect>
                                  </p:childTnLst>
                                </p:cTn>
                              </p:par>
                              <p:par>
                                <p:cTn id="23" presetID="12" presetClass="entr" presetSubtype="4"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par>
                          <p:cTn id="27" fill="hold">
                            <p:stCondLst>
                              <p:cond delay="1500"/>
                            </p:stCondLst>
                            <p:childTnLst>
                              <p:par>
                                <p:cTn id="28" presetID="3" presetClass="entr" presetSubtype="1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linds(horizontal)">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7" grpId="0"/>
      <p:bldP spid="7" grpId="1"/>
      <p:bldP spid="9" grpId="0"/>
      <p:bldP spid="9"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image 101"/>
          <p:cNvPicPr>
            <a:picLocks noChangeAspect="1"/>
          </p:cNvPicPr>
          <p:nvPr/>
        </p:nvPicPr>
        <p:blipFill>
          <a:blip r:embed="rId1"/>
          <a:srcRect/>
          <a:stretch>
            <a:fillRect/>
          </a:stretch>
        </p:blipFill>
        <p:spPr>
          <a:xfrm>
            <a:off x="11169650" y="342900"/>
            <a:ext cx="171450" cy="330200"/>
          </a:xfrm>
          <a:prstGeom prst="rect">
            <a:avLst/>
          </a:prstGeom>
        </p:spPr>
      </p:pic>
      <p:pic>
        <p:nvPicPr>
          <p:cNvPr id="102" name="image 102"/>
          <p:cNvPicPr>
            <a:picLocks noChangeAspect="1"/>
          </p:cNvPicPr>
          <p:nvPr/>
        </p:nvPicPr>
        <p:blipFill>
          <a:blip r:embed="rId1"/>
          <a:srcRect/>
          <a:stretch>
            <a:fillRect/>
          </a:stretch>
        </p:blipFill>
        <p:spPr>
          <a:xfrm>
            <a:off x="11283950" y="342900"/>
            <a:ext cx="171450" cy="330200"/>
          </a:xfrm>
          <a:prstGeom prst="rect">
            <a:avLst/>
          </a:prstGeom>
        </p:spPr>
      </p:pic>
      <p:pic>
        <p:nvPicPr>
          <p:cNvPr id="103" name="image 103"/>
          <p:cNvPicPr>
            <a:picLocks noChangeAspect="1"/>
          </p:cNvPicPr>
          <p:nvPr/>
        </p:nvPicPr>
        <p:blipFill rotWithShape="1">
          <a:blip r:embed="rId2" cstate="screen"/>
          <a:srcRect/>
          <a:stretch>
            <a:fillRect/>
          </a:stretch>
        </p:blipFill>
        <p:spPr>
          <a:xfrm>
            <a:off x="6254439" y="0"/>
            <a:ext cx="5287988" cy="6857365"/>
          </a:xfrm>
          <a:prstGeom prst="parallelogram">
            <a:avLst/>
          </a:prstGeom>
        </p:spPr>
      </p:pic>
      <p:sp>
        <p:nvSpPr>
          <p:cNvPr id="105" name="Object 105"/>
          <p:cNvSpPr txBox="1"/>
          <p:nvPr/>
        </p:nvSpPr>
        <p:spPr>
          <a:xfrm>
            <a:off x="1311390" y="3315335"/>
            <a:ext cx="4379595" cy="3888740"/>
          </a:xfrm>
          <a:prstGeom prst="rect">
            <a:avLst/>
          </a:prstGeom>
        </p:spPr>
        <p:txBody>
          <a:bodyPr vert="horz" rtlCol="0" anchor="t" anchorCtr="0">
            <a:noAutofit/>
          </a:bodyPr>
          <a:lstStyle/>
          <a:p>
            <a:pPr algn="l">
              <a:lnSpc>
                <a:spcPct val="135000"/>
              </a:lnSpc>
            </a:pPr>
            <a:r>
              <a:rPr lang="zh-CN" sz="1400" b="0" i="0" dirty="0">
                <a:solidFill>
                  <a:srgbClr val="666666"/>
                </a:solidFill>
                <a:cs typeface="+mn-ea"/>
                <a:sym typeface="+mn-lt"/>
              </a:rPr>
              <a:t>(3)做好车辆、采购、食堂、卫生、通讯、基础设施维护等管理工作。做到在满足公司各项后勤需求的情况下，全年食物中毒事件为零，食堂餐饮贴心可靠，有效减少浪费，为职工提供良好工作、生活环境。</a:t>
            </a:r>
            <a:endParaRPr lang="zh-CN" sz="1400" b="0" i="0" dirty="0">
              <a:solidFill>
                <a:srgbClr val="666666"/>
              </a:solidFill>
              <a:cs typeface="+mn-ea"/>
              <a:sym typeface="+mn-lt"/>
            </a:endParaRPr>
          </a:p>
          <a:p>
            <a:pPr algn="l">
              <a:lnSpc>
                <a:spcPct val="135000"/>
              </a:lnSpc>
            </a:pPr>
            <a:r>
              <a:rPr lang="zh-CN" sz="1400" b="0" i="0" dirty="0">
                <a:solidFill>
                  <a:srgbClr val="666666"/>
                </a:solidFill>
                <a:cs typeface="+mn-ea"/>
                <a:sym typeface="+mn-lt"/>
              </a:rPr>
              <a:t>实施保障：更新观念，增强部门全体人员服务意识;加强食堂卫生和买菜验收工作，做好每月、每周、每日的收支汇总，合理管控成本;定期组织检查环境卫生，保证员工工作生活环境;严格遵守相关采购制度，做到货比三家，保质保量，厉行节约;做好驾驶员培训和相关监督工作，保证车辆安全行使，以安全、有效、节约为原则，合理做好车辆调配工作。</a:t>
            </a:r>
            <a:endParaRPr lang="zh-CN" sz="1400" b="0" i="0" dirty="0">
              <a:solidFill>
                <a:srgbClr val="666666"/>
              </a:solidFill>
              <a:cs typeface="+mn-ea"/>
              <a:sym typeface="+mn-lt"/>
            </a:endParaRPr>
          </a:p>
        </p:txBody>
      </p:sp>
      <p:pic>
        <p:nvPicPr>
          <p:cNvPr id="107" name="image 107"/>
          <p:cNvPicPr>
            <a:picLocks noChangeAspect="1"/>
          </p:cNvPicPr>
          <p:nvPr/>
        </p:nvPicPr>
        <p:blipFill>
          <a:blip r:embed="rId3"/>
          <a:srcRect/>
          <a:stretch>
            <a:fillRect/>
          </a:stretch>
        </p:blipFill>
        <p:spPr>
          <a:xfrm>
            <a:off x="1722235" y="3044452"/>
            <a:ext cx="374650" cy="88900"/>
          </a:xfrm>
          <a:prstGeom prst="rect">
            <a:avLst/>
          </a:prstGeom>
        </p:spPr>
      </p:pic>
      <p:sp>
        <p:nvSpPr>
          <p:cNvPr id="2" name="文本框 1"/>
          <p:cNvSpPr txBox="1"/>
          <p:nvPr/>
        </p:nvSpPr>
        <p:spPr>
          <a:xfrm>
            <a:off x="1308011" y="1971675"/>
            <a:ext cx="3981859" cy="402867"/>
          </a:xfrm>
          <a:prstGeom prst="rect">
            <a:avLst/>
          </a:prstGeom>
          <a:noFill/>
        </p:spPr>
        <p:txBody>
          <a:bodyPr wrap="none" rtlCol="0" anchor="t">
            <a:spAutoFit/>
          </a:bodyPr>
          <a:lstStyle/>
          <a:p>
            <a:pPr algn="ctr">
              <a:lnSpc>
                <a:spcPct val="123000"/>
              </a:lnSpc>
            </a:pPr>
            <a:r>
              <a:rPr lang="zh-CN" b="1" spc="315" dirty="0">
                <a:solidFill>
                  <a:srgbClr val="131313"/>
                </a:solidFill>
                <a:cs typeface="+mn-ea"/>
                <a:sym typeface="+mn-lt"/>
              </a:rPr>
              <a:t>重点工作的具体要求与实施保障</a:t>
            </a:r>
            <a:endParaRPr lang="zh-CN" altLang="en-US">
              <a:cs typeface="+mn-ea"/>
              <a:sym typeface="+mn-lt"/>
            </a:endParaRPr>
          </a:p>
        </p:txBody>
      </p:sp>
      <p:sp>
        <p:nvSpPr>
          <p:cNvPr id="5" name="Object 106"/>
          <p:cNvSpPr txBox="1"/>
          <p:nvPr/>
        </p:nvSpPr>
        <p:spPr>
          <a:xfrm>
            <a:off x="1336155" y="2413000"/>
            <a:ext cx="7671435" cy="475615"/>
          </a:xfrm>
          <a:prstGeom prst="rect">
            <a:avLst/>
          </a:prstGeom>
        </p:spPr>
        <p:txBody>
          <a:bodyPr vert="horz" rtlCol="0" anchor="t" anchorCtr="0">
            <a:noAutofit/>
          </a:bodyPr>
          <a:lstStyle/>
          <a:p>
            <a:pPr algn="l">
              <a:lnSpc>
                <a:spcPct val="83000"/>
              </a:lnSpc>
            </a:pPr>
            <a:r>
              <a:rPr lang="zh-CN" sz="1400" b="0" i="0" dirty="0">
                <a:solidFill>
                  <a:srgbClr val="303030"/>
                </a:solidFill>
                <a:cs typeface="+mn-ea"/>
                <a:sym typeface="+mn-lt"/>
              </a:rPr>
              <a:t>Specific requirements and implementation </a:t>
            </a:r>
            <a:endParaRPr lang="zh-CN" sz="1400" b="0" i="0" dirty="0">
              <a:solidFill>
                <a:srgbClr val="303030"/>
              </a:solidFill>
              <a:cs typeface="+mn-ea"/>
              <a:sym typeface="+mn-lt"/>
            </a:endParaRPr>
          </a:p>
          <a:p>
            <a:pPr algn="l">
              <a:lnSpc>
                <a:spcPct val="83000"/>
              </a:lnSpc>
            </a:pPr>
            <a:r>
              <a:rPr lang="zh-CN" sz="1400" b="0" i="0" dirty="0">
                <a:solidFill>
                  <a:srgbClr val="303030"/>
                </a:solidFill>
                <a:cs typeface="+mn-ea"/>
                <a:sym typeface="+mn-lt"/>
              </a:rPr>
              <a:t>guarantee of key work</a:t>
            </a:r>
            <a:endParaRPr lang="zh-CN" sz="1400" b="0" i="0" dirty="0">
              <a:solidFill>
                <a:srgbClr val="303030"/>
              </a:solidFill>
              <a:cs typeface="+mn-ea"/>
              <a:sym typeface="+mn-lt"/>
            </a:endParaRPr>
          </a:p>
        </p:txBody>
      </p:sp>
      <p:sp>
        <p:nvSpPr>
          <p:cNvPr id="3" name="文本框 2"/>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未来发展规划</a:t>
            </a:r>
            <a:endParaRPr lang="en-US" altLang="zh-CN" sz="2400" b="1" dirty="0">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 calcmode="lin" valueType="num">
                                      <p:cBhvr>
                                        <p:cTn id="7" dur="500" fill="hold"/>
                                        <p:tgtEl>
                                          <p:spTgt spid="103"/>
                                        </p:tgtEl>
                                        <p:attrNameLst>
                                          <p:attrName>ppt_w</p:attrName>
                                        </p:attrNameLst>
                                      </p:cBhvr>
                                      <p:tavLst>
                                        <p:tav tm="0">
                                          <p:val>
                                            <p:fltVal val="0"/>
                                          </p:val>
                                        </p:tav>
                                        <p:tav tm="100000">
                                          <p:val>
                                            <p:strVal val="#ppt_w"/>
                                          </p:val>
                                        </p:tav>
                                      </p:tavLst>
                                    </p:anim>
                                    <p:anim calcmode="lin" valueType="num">
                                      <p:cBhvr>
                                        <p:cTn id="8" dur="500" fill="hold"/>
                                        <p:tgtEl>
                                          <p:spTgt spid="10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linds(horizontal)">
                                      <p:cBhvr>
                                        <p:cTn id="16" dur="500"/>
                                        <p:tgtEl>
                                          <p:spTgt spid="5"/>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105"/>
                                        </p:tgtEl>
                                        <p:attrNameLst>
                                          <p:attrName>style.visibility</p:attrName>
                                        </p:attrNameLst>
                                      </p:cBhvr>
                                      <p:to>
                                        <p:strVal val="visible"/>
                                      </p:to>
                                    </p:set>
                                    <p:anim calcmode="lin" valueType="num">
                                      <p:cBhvr additive="base">
                                        <p:cTn id="20" dur="500"/>
                                        <p:tgtEl>
                                          <p:spTgt spid="105"/>
                                        </p:tgtEl>
                                        <p:attrNameLst>
                                          <p:attrName>ppt_y</p:attrName>
                                        </p:attrNameLst>
                                      </p:cBhvr>
                                      <p:tavLst>
                                        <p:tav tm="0">
                                          <p:val>
                                            <p:strVal val="#ppt_y+#ppt_h*1.125000"/>
                                          </p:val>
                                        </p:tav>
                                        <p:tav tm="100000">
                                          <p:val>
                                            <p:strVal val="#ppt_y"/>
                                          </p:val>
                                        </p:tav>
                                      </p:tavLst>
                                    </p:anim>
                                    <p:animEffect transition="in" filter="wipe(up)">
                                      <p:cBhvr>
                                        <p:cTn id="21"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5" grpId="1"/>
      <p:bldP spid="2" grpId="0"/>
      <p:bldP spid="2" grpId="1"/>
      <p:bldP spid="5" grpId="0"/>
      <p:bldP spid="5"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 name="Object 102"/>
          <p:cNvSpPr txBox="1"/>
          <p:nvPr/>
        </p:nvSpPr>
        <p:spPr>
          <a:xfrm>
            <a:off x="4030028" y="933450"/>
            <a:ext cx="4131945" cy="546100"/>
          </a:xfrm>
          <a:prstGeom prst="rect">
            <a:avLst/>
          </a:prstGeom>
        </p:spPr>
        <p:txBody>
          <a:bodyPr vert="horz" rtlCol="0" anchor="t" anchorCtr="0">
            <a:noAutofit/>
          </a:bodyPr>
          <a:lstStyle/>
          <a:p>
            <a:pPr algn="ctr">
              <a:lnSpc>
                <a:spcPct val="119000"/>
              </a:lnSpc>
            </a:pPr>
            <a:r>
              <a:rPr lang="zh-CN" sz="2600" b="1" i="0" dirty="0">
                <a:solidFill>
                  <a:srgbClr val="333333"/>
                </a:solidFill>
                <a:cs typeface="+mn-ea"/>
                <a:sym typeface="+mn-lt"/>
              </a:rPr>
              <a:t>接下来的工作计划</a:t>
            </a:r>
            <a:endParaRPr lang="zh-CN" sz="2600" b="1" i="0" dirty="0">
              <a:solidFill>
                <a:srgbClr val="333333"/>
              </a:solidFill>
              <a:cs typeface="+mn-ea"/>
              <a:sym typeface="+mn-lt"/>
            </a:endParaRPr>
          </a:p>
        </p:txBody>
      </p:sp>
      <p:grpSp>
        <p:nvGrpSpPr>
          <p:cNvPr id="1016" name="组合 1016"/>
          <p:cNvGrpSpPr/>
          <p:nvPr/>
        </p:nvGrpSpPr>
        <p:grpSpPr>
          <a:xfrm>
            <a:off x="656927" y="3803291"/>
            <a:ext cx="2794001" cy="2478605"/>
            <a:chOff x="1415454" y="7121442"/>
            <a:chExt cx="5588000" cy="4957208"/>
          </a:xfrm>
        </p:grpSpPr>
        <p:sp>
          <p:nvSpPr>
            <p:cNvPr id="1017" name="Object 1017"/>
            <p:cNvSpPr txBox="1"/>
            <p:nvPr/>
          </p:nvSpPr>
          <p:spPr>
            <a:xfrm>
              <a:off x="1415454" y="7121442"/>
              <a:ext cx="5588000" cy="584200"/>
            </a:xfrm>
            <a:prstGeom prst="rect">
              <a:avLst/>
            </a:prstGeom>
          </p:spPr>
          <p:txBody>
            <a:bodyPr vert="horz" rtlCol="0" anchor="t" anchorCtr="0">
              <a:noAutofit/>
            </a:bodyPr>
            <a:lstStyle/>
            <a:p>
              <a:pPr algn="ctr">
                <a:lnSpc>
                  <a:spcPct val="107000"/>
                </a:lnSpc>
              </a:pPr>
              <a:r>
                <a:rPr lang="zh-CN" sz="1800" b="1" i="0" dirty="0">
                  <a:solidFill>
                    <a:srgbClr val="314EAA"/>
                  </a:solidFill>
                  <a:cs typeface="+mn-ea"/>
                  <a:sym typeface="+mn-lt"/>
                </a:rPr>
                <a:t>请输入文本</a:t>
              </a:r>
              <a:endParaRPr lang="zh-CN" sz="1800" b="1" i="0" dirty="0">
                <a:solidFill>
                  <a:srgbClr val="314EAA"/>
                </a:solidFill>
                <a:cs typeface="+mn-ea"/>
                <a:sym typeface="+mn-lt"/>
              </a:endParaRPr>
            </a:p>
          </p:txBody>
        </p:sp>
        <p:sp>
          <p:nvSpPr>
            <p:cNvPr id="1018" name="Object 1018"/>
            <p:cNvSpPr txBox="1"/>
            <p:nvPr/>
          </p:nvSpPr>
          <p:spPr>
            <a:xfrm>
              <a:off x="1765657" y="7849550"/>
              <a:ext cx="4889500" cy="4229100"/>
            </a:xfrm>
            <a:prstGeom prst="rect">
              <a:avLst/>
            </a:prstGeom>
          </p:spPr>
          <p:txBody>
            <a:bodyPr vert="horz" rtlCol="0" anchor="t" anchorCtr="0">
              <a:noAutofit/>
            </a:bodyPr>
            <a:lstStyle/>
            <a:p>
              <a:pPr algn="l">
                <a:lnSpc>
                  <a:spcPct val="125000"/>
                </a:lnSpc>
              </a:pPr>
              <a:r>
                <a:rPr lang="zh-CN" sz="1400" b="0" i="0" dirty="0" smtClean="0">
                  <a:solidFill>
                    <a:srgbClr val="333333">
                      <a:alpha val="80000"/>
                    </a:srgbClr>
                  </a:solidFill>
                  <a:cs typeface="+mn-ea"/>
                  <a:sym typeface="+mn-lt"/>
                </a:rPr>
                <a:t>在</a:t>
              </a:r>
              <a:r>
                <a:rPr lang="en-US" altLang="zh-CN" sz="1400" b="0" i="0" dirty="0" smtClean="0">
                  <a:solidFill>
                    <a:srgbClr val="333333">
                      <a:alpha val="80000"/>
                    </a:srgbClr>
                  </a:solidFill>
                  <a:cs typeface="+mn-ea"/>
                  <a:sym typeface="+mn-lt"/>
                </a:rPr>
                <a:t>20XX</a:t>
              </a:r>
              <a:r>
                <a:rPr lang="zh-CN" sz="1400" b="0" i="0" dirty="0" smtClean="0">
                  <a:solidFill>
                    <a:srgbClr val="333333">
                      <a:alpha val="80000"/>
                    </a:srgbClr>
                  </a:solidFill>
                  <a:cs typeface="+mn-ea"/>
                  <a:sym typeface="+mn-lt"/>
                </a:rPr>
                <a:t>年</a:t>
              </a:r>
              <a:r>
                <a:rPr lang="zh-CN" sz="1400" b="0" i="0" dirty="0">
                  <a:solidFill>
                    <a:srgbClr val="333333">
                      <a:alpha val="80000"/>
                    </a:srgbClr>
                  </a:solidFill>
                  <a:cs typeface="+mn-ea"/>
                  <a:sym typeface="+mn-lt"/>
                </a:rPr>
                <a:t>度工作基础上，继续做好公司会议管理、活动管理、后勤管理、各类对外联系及接待等日常管理工作，做好各类统计报表工作。</a:t>
              </a:r>
              <a:endParaRPr lang="zh-CN" sz="1400" b="0" i="0" dirty="0">
                <a:solidFill>
                  <a:srgbClr val="333333">
                    <a:alpha val="80000"/>
                  </a:srgbClr>
                </a:solidFill>
                <a:cs typeface="+mn-ea"/>
                <a:sym typeface="+mn-lt"/>
              </a:endParaRPr>
            </a:p>
          </p:txBody>
        </p:sp>
      </p:grpSp>
      <p:grpSp>
        <p:nvGrpSpPr>
          <p:cNvPr id="1019" name="组合 1019"/>
          <p:cNvGrpSpPr/>
          <p:nvPr/>
        </p:nvGrpSpPr>
        <p:grpSpPr>
          <a:xfrm>
            <a:off x="3436957" y="3803291"/>
            <a:ext cx="2794001" cy="2483247"/>
            <a:chOff x="6939954" y="7127395"/>
            <a:chExt cx="5588000" cy="4966495"/>
          </a:xfrm>
        </p:grpSpPr>
        <p:sp>
          <p:nvSpPr>
            <p:cNvPr id="1020" name="Object 1020"/>
            <p:cNvSpPr txBox="1"/>
            <p:nvPr/>
          </p:nvSpPr>
          <p:spPr>
            <a:xfrm>
              <a:off x="6939954" y="7127395"/>
              <a:ext cx="5588000" cy="584200"/>
            </a:xfrm>
            <a:prstGeom prst="rect">
              <a:avLst/>
            </a:prstGeom>
          </p:spPr>
          <p:txBody>
            <a:bodyPr vert="horz" rtlCol="0" anchor="t" anchorCtr="0">
              <a:noAutofit/>
            </a:bodyPr>
            <a:lstStyle/>
            <a:p>
              <a:pPr algn="ctr">
                <a:lnSpc>
                  <a:spcPct val="107000"/>
                </a:lnSpc>
              </a:pPr>
              <a:r>
                <a:rPr lang="zh-CN" b="1" dirty="0">
                  <a:solidFill>
                    <a:srgbClr val="314EAA"/>
                  </a:solidFill>
                  <a:cs typeface="+mn-ea"/>
                  <a:sym typeface="+mn-lt"/>
                </a:rPr>
                <a:t>请输入文本</a:t>
              </a:r>
              <a:endParaRPr lang="zh-CN" altLang="en-US" sz="100" b="1" dirty="0">
                <a:solidFill>
                  <a:srgbClr val="314EAA"/>
                </a:solidFill>
                <a:cs typeface="+mn-ea"/>
                <a:sym typeface="+mn-lt"/>
              </a:endParaRPr>
            </a:p>
          </p:txBody>
        </p:sp>
        <p:sp>
          <p:nvSpPr>
            <p:cNvPr id="1021" name="Object 1021"/>
            <p:cNvSpPr txBox="1"/>
            <p:nvPr/>
          </p:nvSpPr>
          <p:spPr>
            <a:xfrm>
              <a:off x="7423507" y="7864790"/>
              <a:ext cx="4622800" cy="4229100"/>
            </a:xfrm>
            <a:prstGeom prst="rect">
              <a:avLst/>
            </a:prstGeom>
          </p:spPr>
          <p:txBody>
            <a:bodyPr vert="horz" rtlCol="0" anchor="t" anchorCtr="0">
              <a:noAutofit/>
            </a:bodyPr>
            <a:lstStyle/>
            <a:p>
              <a:pPr algn="l">
                <a:lnSpc>
                  <a:spcPct val="125000"/>
                </a:lnSpc>
              </a:pPr>
              <a:r>
                <a:rPr lang="zh-CN" sz="1400" b="0" i="0" dirty="0">
                  <a:solidFill>
                    <a:srgbClr val="333333">
                      <a:alpha val="80000"/>
                    </a:srgbClr>
                  </a:solidFill>
                  <a:cs typeface="+mn-ea"/>
                  <a:sym typeface="+mn-lt"/>
                </a:rPr>
                <a:t>做好各级来文的收发登记、批办传阅和督办工作，做到有批复、有落实、有回复;按照公司领导要求做好文件起草及总结、汇报和计划等撰写工作;及时与相关单位签订协议，保障公司运营。</a:t>
              </a:r>
              <a:endParaRPr lang="zh-CN" sz="1400" b="0" i="0" dirty="0">
                <a:solidFill>
                  <a:srgbClr val="333333">
                    <a:alpha val="80000"/>
                  </a:srgbClr>
                </a:solidFill>
                <a:cs typeface="+mn-ea"/>
                <a:sym typeface="+mn-lt"/>
              </a:endParaRPr>
            </a:p>
          </p:txBody>
        </p:sp>
      </p:grpSp>
      <p:grpSp>
        <p:nvGrpSpPr>
          <p:cNvPr id="1022" name="组合 1022"/>
          <p:cNvGrpSpPr/>
          <p:nvPr/>
        </p:nvGrpSpPr>
        <p:grpSpPr>
          <a:xfrm>
            <a:off x="6219329" y="3803291"/>
            <a:ext cx="2794000" cy="1946275"/>
            <a:chOff x="12464057" y="7129181"/>
            <a:chExt cx="5588000" cy="3892550"/>
          </a:xfrm>
        </p:grpSpPr>
        <p:sp>
          <p:nvSpPr>
            <p:cNvPr id="1023" name="Object 1023"/>
            <p:cNvSpPr txBox="1"/>
            <p:nvPr/>
          </p:nvSpPr>
          <p:spPr>
            <a:xfrm>
              <a:off x="12464057" y="7129181"/>
              <a:ext cx="5588000" cy="584200"/>
            </a:xfrm>
            <a:prstGeom prst="rect">
              <a:avLst/>
            </a:prstGeom>
          </p:spPr>
          <p:txBody>
            <a:bodyPr vert="horz" rtlCol="0" anchor="t" anchorCtr="0">
              <a:noAutofit/>
            </a:bodyPr>
            <a:lstStyle/>
            <a:p>
              <a:pPr algn="ctr">
                <a:lnSpc>
                  <a:spcPct val="107000"/>
                </a:lnSpc>
              </a:pPr>
              <a:r>
                <a:rPr lang="zh-CN" b="1" dirty="0">
                  <a:solidFill>
                    <a:srgbClr val="314EAA"/>
                  </a:solidFill>
                  <a:cs typeface="+mn-ea"/>
                  <a:sym typeface="+mn-lt"/>
                </a:rPr>
                <a:t>请输入文本</a:t>
              </a:r>
              <a:endParaRPr lang="zh-CN" altLang="en-US" sz="100" b="1" dirty="0">
                <a:solidFill>
                  <a:srgbClr val="314EAA"/>
                </a:solidFill>
                <a:cs typeface="+mn-ea"/>
                <a:sym typeface="+mn-lt"/>
              </a:endParaRPr>
            </a:p>
          </p:txBody>
        </p:sp>
        <p:sp>
          <p:nvSpPr>
            <p:cNvPr id="1024" name="Object 1024"/>
            <p:cNvSpPr txBox="1"/>
            <p:nvPr/>
          </p:nvSpPr>
          <p:spPr>
            <a:xfrm>
              <a:off x="12809497" y="7846731"/>
              <a:ext cx="5010150" cy="3175000"/>
            </a:xfrm>
            <a:prstGeom prst="rect">
              <a:avLst/>
            </a:prstGeom>
          </p:spPr>
          <p:txBody>
            <a:bodyPr vert="horz" rtlCol="0" anchor="t" anchorCtr="0">
              <a:noAutofit/>
            </a:bodyPr>
            <a:lstStyle/>
            <a:p>
              <a:pPr algn="l">
                <a:lnSpc>
                  <a:spcPct val="125000"/>
                </a:lnSpc>
              </a:pPr>
              <a:r>
                <a:rPr lang="zh-CN" sz="1400" b="0" i="0" dirty="0">
                  <a:solidFill>
                    <a:srgbClr val="333333">
                      <a:alpha val="80000"/>
                    </a:srgbClr>
                  </a:solidFill>
                  <a:cs typeface="+mn-ea"/>
                  <a:sym typeface="+mn-lt"/>
                </a:rPr>
                <a:t>加强员工培训工作，按照公司教育培训等各项工作计划落实相应工作;根据上级有关要求，组织相关人员参加培训及复训;做好公司各类资证的换证审核工作。</a:t>
              </a:r>
              <a:endParaRPr lang="zh-CN" sz="1400" b="0" i="0" dirty="0">
                <a:solidFill>
                  <a:srgbClr val="333333">
                    <a:alpha val="80000"/>
                  </a:srgbClr>
                </a:solidFill>
                <a:cs typeface="+mn-ea"/>
                <a:sym typeface="+mn-lt"/>
              </a:endParaRPr>
            </a:p>
          </p:txBody>
        </p:sp>
      </p:grpSp>
      <p:grpSp>
        <p:nvGrpSpPr>
          <p:cNvPr id="1025" name="组合 1025"/>
          <p:cNvGrpSpPr/>
          <p:nvPr/>
        </p:nvGrpSpPr>
        <p:grpSpPr>
          <a:xfrm>
            <a:off x="8944134" y="3803291"/>
            <a:ext cx="2794000" cy="1684359"/>
            <a:chOff x="17991137" y="7122831"/>
            <a:chExt cx="5588000" cy="3368716"/>
          </a:xfrm>
        </p:grpSpPr>
        <p:sp>
          <p:nvSpPr>
            <p:cNvPr id="1026" name="Object 1026"/>
            <p:cNvSpPr txBox="1"/>
            <p:nvPr/>
          </p:nvSpPr>
          <p:spPr>
            <a:xfrm>
              <a:off x="17991137" y="7122831"/>
              <a:ext cx="5588000" cy="584200"/>
            </a:xfrm>
            <a:prstGeom prst="rect">
              <a:avLst/>
            </a:prstGeom>
          </p:spPr>
          <p:txBody>
            <a:bodyPr vert="horz" rtlCol="0" anchor="t" anchorCtr="0">
              <a:noAutofit/>
            </a:bodyPr>
            <a:lstStyle/>
            <a:p>
              <a:pPr algn="ctr">
                <a:lnSpc>
                  <a:spcPct val="107000"/>
                </a:lnSpc>
              </a:pPr>
              <a:r>
                <a:rPr lang="zh-CN" b="1" dirty="0">
                  <a:solidFill>
                    <a:srgbClr val="314EAA"/>
                  </a:solidFill>
                  <a:cs typeface="+mn-ea"/>
                  <a:sym typeface="+mn-lt"/>
                </a:rPr>
                <a:t>请输入文本</a:t>
              </a:r>
              <a:endParaRPr lang="zh-CN" altLang="en-US" sz="100" b="1" dirty="0">
                <a:solidFill>
                  <a:srgbClr val="314EAA"/>
                </a:solidFill>
                <a:cs typeface="+mn-ea"/>
                <a:sym typeface="+mn-lt"/>
              </a:endParaRPr>
            </a:p>
          </p:txBody>
        </p:sp>
        <p:sp>
          <p:nvSpPr>
            <p:cNvPr id="1027" name="Object 1027"/>
            <p:cNvSpPr txBox="1"/>
            <p:nvPr/>
          </p:nvSpPr>
          <p:spPr>
            <a:xfrm>
              <a:off x="18511877" y="7849947"/>
              <a:ext cx="4546600" cy="2641600"/>
            </a:xfrm>
            <a:prstGeom prst="rect">
              <a:avLst/>
            </a:prstGeom>
          </p:spPr>
          <p:txBody>
            <a:bodyPr vert="horz" rtlCol="0" anchor="t" anchorCtr="0">
              <a:noAutofit/>
            </a:bodyPr>
            <a:lstStyle/>
            <a:p>
              <a:pPr algn="ctr">
                <a:lnSpc>
                  <a:spcPct val="125000"/>
                </a:lnSpc>
              </a:pPr>
              <a:r>
                <a:rPr lang="zh-CN" sz="1400" b="0" i="0" dirty="0">
                  <a:solidFill>
                    <a:srgbClr val="333333">
                      <a:alpha val="80000"/>
                    </a:srgbClr>
                  </a:solidFill>
                  <a:cs typeface="+mn-ea"/>
                  <a:sym typeface="+mn-lt"/>
                </a:rPr>
                <a:t>进一步做好人事管理及文件档案管理工作;规范来往文件的接收、发放、归档及档案的借阅等工作，做到便于查询、便于管理。</a:t>
              </a:r>
              <a:endParaRPr lang="zh-CN" sz="1400" b="0" i="0" dirty="0">
                <a:solidFill>
                  <a:srgbClr val="333333">
                    <a:alpha val="80000"/>
                  </a:srgbClr>
                </a:solidFill>
                <a:cs typeface="+mn-ea"/>
                <a:sym typeface="+mn-lt"/>
              </a:endParaRPr>
            </a:p>
          </p:txBody>
        </p:sp>
      </p:grpSp>
      <p:sp>
        <p:nvSpPr>
          <p:cNvPr id="3" name="文本框 2"/>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未来发展规划</a:t>
            </a:r>
            <a:endParaRPr lang="en-US" altLang="zh-CN" sz="2400" b="1" dirty="0">
              <a:cs typeface="+mn-ea"/>
              <a:sym typeface="+mn-lt"/>
            </a:endParaRPr>
          </a:p>
        </p:txBody>
      </p:sp>
      <p:cxnSp>
        <p:nvCxnSpPr>
          <p:cNvPr id="49" name="直接连接符 48" descr="e7d195523061f1c0d3ba7f298e59d031c9c3f97027ed136f882110EF8F17BAD1F2C348D17C7856EF46CB4678CC9E44EE1ABA681E3133328A7B4D22AAF822B2429426B2355AA8CC4431B8568D2CF3B73AE9F4AE98D5A0D6A5566EF967553E96D781C502472DAB692B5E92B1CB5B32F40BF8CF6181A24AB2F2CD3A9A53F0FE7F0D4E247476572CCFAC"/>
          <p:cNvCxnSpPr/>
          <p:nvPr/>
        </p:nvCxnSpPr>
        <p:spPr>
          <a:xfrm>
            <a:off x="6324598" y="1820950"/>
            <a:ext cx="228604" cy="0"/>
          </a:xfrm>
          <a:prstGeom prst="line">
            <a:avLst/>
          </a:prstGeom>
          <a:noFill/>
          <a:ln w="25400" cap="flat" cmpd="sng" algn="ctr">
            <a:solidFill>
              <a:sysClr val="window" lastClr="FFFFFF">
                <a:lumMod val="75000"/>
              </a:sysClr>
            </a:solidFill>
            <a:prstDash val="solid"/>
            <a:miter lim="800000"/>
          </a:ln>
          <a:effectLst/>
        </p:spPr>
      </p:cxnSp>
      <p:grpSp>
        <p:nvGrpSpPr>
          <p:cNvPr id="30" name="组合 82"/>
          <p:cNvGrpSpPr/>
          <p:nvPr/>
        </p:nvGrpSpPr>
        <p:grpSpPr>
          <a:xfrm>
            <a:off x="9709955" y="2083832"/>
            <a:ext cx="1065603" cy="1208546"/>
            <a:chOff x="8434811" y="2608031"/>
            <a:chExt cx="1166390" cy="1322855"/>
          </a:xfrm>
        </p:grpSpPr>
        <p:sp>
          <p:nvSpPr>
            <p:cNvPr id="31" name="íṩļíḓê"/>
            <p:cNvSpPr/>
            <p:nvPr/>
          </p:nvSpPr>
          <p:spPr>
            <a:xfrm rot="18900000">
              <a:off x="8434811" y="2608031"/>
              <a:ext cx="1166390" cy="11663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32" name="íṣľíḑè"/>
            <p:cNvSpPr/>
            <p:nvPr/>
          </p:nvSpPr>
          <p:spPr>
            <a:xfrm rot="18900000">
              <a:off x="8434811" y="2764496"/>
              <a:ext cx="1166390" cy="116639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33" name="ïşḷîḋè"/>
            <p:cNvSpPr/>
            <p:nvPr/>
          </p:nvSpPr>
          <p:spPr bwMode="auto">
            <a:xfrm>
              <a:off x="8777771" y="3107818"/>
              <a:ext cx="480471" cy="479746"/>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34" name="组合 85"/>
          <p:cNvGrpSpPr/>
          <p:nvPr/>
        </p:nvGrpSpPr>
        <p:grpSpPr>
          <a:xfrm>
            <a:off x="1485990" y="2273960"/>
            <a:ext cx="1065603" cy="1233024"/>
            <a:chOff x="2603197" y="2764496"/>
            <a:chExt cx="1166390" cy="1349647"/>
          </a:xfrm>
        </p:grpSpPr>
        <p:sp>
          <p:nvSpPr>
            <p:cNvPr id="35" name="iṣ1îḋe"/>
            <p:cNvSpPr/>
            <p:nvPr/>
          </p:nvSpPr>
          <p:spPr>
            <a:xfrm rot="18900000">
              <a:off x="2603197" y="2947753"/>
              <a:ext cx="1166390" cy="11663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36" name="ï$ľîḋè"/>
            <p:cNvSpPr/>
            <p:nvPr/>
          </p:nvSpPr>
          <p:spPr>
            <a:xfrm rot="18900000">
              <a:off x="2603197" y="2764496"/>
              <a:ext cx="1166390" cy="116639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37" name="íŝlîḑé"/>
            <p:cNvSpPr/>
            <p:nvPr/>
          </p:nvSpPr>
          <p:spPr bwMode="auto">
            <a:xfrm>
              <a:off x="2943076" y="3104743"/>
              <a:ext cx="486631" cy="485896"/>
            </a:xfrm>
            <a:custGeom>
              <a:avLst/>
              <a:gdLst>
                <a:gd name="connsiteX0" fmla="*/ 264400 w 607639"/>
                <a:gd name="connsiteY0" fmla="*/ 371924 h 606722"/>
                <a:gd name="connsiteX1" fmla="*/ 209306 w 607639"/>
                <a:gd name="connsiteY1" fmla="*/ 398407 h 606722"/>
                <a:gd name="connsiteX2" fmla="*/ 171212 w 607639"/>
                <a:gd name="connsiteY2" fmla="*/ 423290 h 606722"/>
                <a:gd name="connsiteX3" fmla="*/ 196756 w 607639"/>
                <a:gd name="connsiteY3" fmla="*/ 433510 h 606722"/>
                <a:gd name="connsiteX4" fmla="*/ 410813 w 607639"/>
                <a:gd name="connsiteY4" fmla="*/ 433510 h 606722"/>
                <a:gd name="connsiteX5" fmla="*/ 436358 w 607639"/>
                <a:gd name="connsiteY5" fmla="*/ 423290 h 606722"/>
                <a:gd name="connsiteX6" fmla="*/ 398352 w 607639"/>
                <a:gd name="connsiteY6" fmla="*/ 398407 h 606722"/>
                <a:gd name="connsiteX7" fmla="*/ 342368 w 607639"/>
                <a:gd name="connsiteY7" fmla="*/ 372457 h 606722"/>
                <a:gd name="connsiteX8" fmla="*/ 303740 w 607639"/>
                <a:gd name="connsiteY8" fmla="*/ 382499 h 606722"/>
                <a:gd name="connsiteX9" fmla="*/ 264400 w 607639"/>
                <a:gd name="connsiteY9" fmla="*/ 371924 h 606722"/>
                <a:gd name="connsiteX10" fmla="*/ 303740 w 607639"/>
                <a:gd name="connsiteY10" fmla="*/ 173124 h 606722"/>
                <a:gd name="connsiteX11" fmla="*/ 236720 w 607639"/>
                <a:gd name="connsiteY11" fmla="*/ 262970 h 606722"/>
                <a:gd name="connsiteX12" fmla="*/ 303740 w 607639"/>
                <a:gd name="connsiteY12" fmla="*/ 352906 h 606722"/>
                <a:gd name="connsiteX13" fmla="*/ 370850 w 607639"/>
                <a:gd name="connsiteY13" fmla="*/ 262970 h 606722"/>
                <a:gd name="connsiteX14" fmla="*/ 303740 w 607639"/>
                <a:gd name="connsiteY14" fmla="*/ 173124 h 606722"/>
                <a:gd name="connsiteX15" fmla="*/ 303740 w 607639"/>
                <a:gd name="connsiteY15" fmla="*/ 143530 h 606722"/>
                <a:gd name="connsiteX16" fmla="*/ 400489 w 607639"/>
                <a:gd name="connsiteY16" fmla="*/ 262970 h 606722"/>
                <a:gd name="connsiteX17" fmla="*/ 368981 w 607639"/>
                <a:gd name="connsiteY17" fmla="*/ 350684 h 606722"/>
                <a:gd name="connsiteX18" fmla="*/ 410902 w 607639"/>
                <a:gd name="connsiteY18" fmla="*/ 371568 h 606722"/>
                <a:gd name="connsiteX19" fmla="*/ 466085 w 607639"/>
                <a:gd name="connsiteY19" fmla="*/ 423290 h 606722"/>
                <a:gd name="connsiteX20" fmla="*/ 410813 w 607639"/>
                <a:gd name="connsiteY20" fmla="*/ 463192 h 606722"/>
                <a:gd name="connsiteX21" fmla="*/ 196756 w 607639"/>
                <a:gd name="connsiteY21" fmla="*/ 463192 h 606722"/>
                <a:gd name="connsiteX22" fmla="*/ 141484 w 607639"/>
                <a:gd name="connsiteY22" fmla="*/ 423290 h 606722"/>
                <a:gd name="connsiteX23" fmla="*/ 196578 w 607639"/>
                <a:gd name="connsiteY23" fmla="*/ 371657 h 606722"/>
                <a:gd name="connsiteX24" fmla="*/ 238589 w 607639"/>
                <a:gd name="connsiteY24" fmla="*/ 350773 h 606722"/>
                <a:gd name="connsiteX25" fmla="*/ 206992 w 607639"/>
                <a:gd name="connsiteY25" fmla="*/ 262970 h 606722"/>
                <a:gd name="connsiteX26" fmla="*/ 303740 w 607639"/>
                <a:gd name="connsiteY26" fmla="*/ 143530 h 606722"/>
                <a:gd name="connsiteX27" fmla="*/ 288644 w 607639"/>
                <a:gd name="connsiteY27" fmla="*/ 31105 h 606722"/>
                <a:gd name="connsiteX28" fmla="*/ 31152 w 607639"/>
                <a:gd name="connsiteY28" fmla="*/ 288209 h 606722"/>
                <a:gd name="connsiteX29" fmla="*/ 91141 w 607639"/>
                <a:gd name="connsiteY29" fmla="*/ 288209 h 606722"/>
                <a:gd name="connsiteX30" fmla="*/ 91141 w 607639"/>
                <a:gd name="connsiteY30" fmla="*/ 318514 h 606722"/>
                <a:gd name="connsiteX31" fmla="*/ 31152 w 607639"/>
                <a:gd name="connsiteY31" fmla="*/ 318514 h 606722"/>
                <a:gd name="connsiteX32" fmla="*/ 288644 w 607639"/>
                <a:gd name="connsiteY32" fmla="*/ 575617 h 606722"/>
                <a:gd name="connsiteX33" fmla="*/ 288644 w 607639"/>
                <a:gd name="connsiteY33" fmla="*/ 515718 h 606722"/>
                <a:gd name="connsiteX34" fmla="*/ 318995 w 607639"/>
                <a:gd name="connsiteY34" fmla="*/ 515718 h 606722"/>
                <a:gd name="connsiteX35" fmla="*/ 318995 w 607639"/>
                <a:gd name="connsiteY35" fmla="*/ 575617 h 606722"/>
                <a:gd name="connsiteX36" fmla="*/ 576487 w 607639"/>
                <a:gd name="connsiteY36" fmla="*/ 318514 h 606722"/>
                <a:gd name="connsiteX37" fmla="*/ 516498 w 607639"/>
                <a:gd name="connsiteY37" fmla="*/ 318514 h 606722"/>
                <a:gd name="connsiteX38" fmla="*/ 516498 w 607639"/>
                <a:gd name="connsiteY38" fmla="*/ 288209 h 606722"/>
                <a:gd name="connsiteX39" fmla="*/ 576487 w 607639"/>
                <a:gd name="connsiteY39" fmla="*/ 288209 h 606722"/>
                <a:gd name="connsiteX40" fmla="*/ 318995 w 607639"/>
                <a:gd name="connsiteY40" fmla="*/ 31105 h 606722"/>
                <a:gd name="connsiteX41" fmla="*/ 318995 w 607639"/>
                <a:gd name="connsiteY41" fmla="*/ 91004 h 606722"/>
                <a:gd name="connsiteX42" fmla="*/ 288644 w 607639"/>
                <a:gd name="connsiteY42" fmla="*/ 91004 h 606722"/>
                <a:gd name="connsiteX43" fmla="*/ 303775 w 607639"/>
                <a:gd name="connsiteY43" fmla="*/ 0 h 606722"/>
                <a:gd name="connsiteX44" fmla="*/ 607639 w 607639"/>
                <a:gd name="connsiteY44" fmla="*/ 303317 h 606722"/>
                <a:gd name="connsiteX45" fmla="*/ 303775 w 607639"/>
                <a:gd name="connsiteY45" fmla="*/ 606722 h 606722"/>
                <a:gd name="connsiteX46" fmla="*/ 0 w 607639"/>
                <a:gd name="connsiteY46" fmla="*/ 303317 h 606722"/>
                <a:gd name="connsiteX47" fmla="*/ 303775 w 607639"/>
                <a:gd name="connsiteY4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639" h="606722">
                  <a:moveTo>
                    <a:pt x="264400" y="371924"/>
                  </a:moveTo>
                  <a:cubicBezTo>
                    <a:pt x="249625" y="379033"/>
                    <a:pt x="214557" y="395918"/>
                    <a:pt x="209306" y="398407"/>
                  </a:cubicBezTo>
                  <a:cubicBezTo>
                    <a:pt x="175929" y="413870"/>
                    <a:pt x="171212" y="416536"/>
                    <a:pt x="171212" y="423290"/>
                  </a:cubicBezTo>
                  <a:cubicBezTo>
                    <a:pt x="171212" y="432088"/>
                    <a:pt x="177531" y="433510"/>
                    <a:pt x="196756" y="433510"/>
                  </a:cubicBezTo>
                  <a:lnTo>
                    <a:pt x="410813" y="433510"/>
                  </a:lnTo>
                  <a:cubicBezTo>
                    <a:pt x="429949" y="433510"/>
                    <a:pt x="436358" y="432088"/>
                    <a:pt x="436358" y="423290"/>
                  </a:cubicBezTo>
                  <a:cubicBezTo>
                    <a:pt x="436358" y="416536"/>
                    <a:pt x="431551" y="413870"/>
                    <a:pt x="398352" y="398407"/>
                  </a:cubicBezTo>
                  <a:cubicBezTo>
                    <a:pt x="393813" y="396363"/>
                    <a:pt x="362216" y="381699"/>
                    <a:pt x="342368" y="372457"/>
                  </a:cubicBezTo>
                  <a:cubicBezTo>
                    <a:pt x="330531" y="378856"/>
                    <a:pt x="317536" y="382499"/>
                    <a:pt x="303740" y="382499"/>
                  </a:cubicBezTo>
                  <a:cubicBezTo>
                    <a:pt x="289766" y="382499"/>
                    <a:pt x="276416" y="378589"/>
                    <a:pt x="264400" y="371924"/>
                  </a:cubicBezTo>
                  <a:close/>
                  <a:moveTo>
                    <a:pt x="303740" y="173124"/>
                  </a:moveTo>
                  <a:cubicBezTo>
                    <a:pt x="266803" y="173124"/>
                    <a:pt x="236720" y="213470"/>
                    <a:pt x="236720" y="262970"/>
                  </a:cubicBezTo>
                  <a:cubicBezTo>
                    <a:pt x="236720" y="312559"/>
                    <a:pt x="266803" y="352906"/>
                    <a:pt x="303740" y="352906"/>
                  </a:cubicBezTo>
                  <a:cubicBezTo>
                    <a:pt x="340766" y="352906"/>
                    <a:pt x="370850" y="312559"/>
                    <a:pt x="370850" y="262970"/>
                  </a:cubicBezTo>
                  <a:cubicBezTo>
                    <a:pt x="370850" y="213470"/>
                    <a:pt x="340766" y="173124"/>
                    <a:pt x="303740" y="173124"/>
                  </a:cubicBezTo>
                  <a:close/>
                  <a:moveTo>
                    <a:pt x="303740" y="143530"/>
                  </a:moveTo>
                  <a:cubicBezTo>
                    <a:pt x="357143" y="143530"/>
                    <a:pt x="400489" y="197118"/>
                    <a:pt x="400489" y="262970"/>
                  </a:cubicBezTo>
                  <a:cubicBezTo>
                    <a:pt x="400489" y="297807"/>
                    <a:pt x="388206" y="328822"/>
                    <a:pt x="368981" y="350684"/>
                  </a:cubicBezTo>
                  <a:cubicBezTo>
                    <a:pt x="386070" y="359304"/>
                    <a:pt x="408232" y="370324"/>
                    <a:pt x="410902" y="371568"/>
                  </a:cubicBezTo>
                  <a:cubicBezTo>
                    <a:pt x="448818" y="389164"/>
                    <a:pt x="466085" y="397163"/>
                    <a:pt x="466085" y="423290"/>
                  </a:cubicBezTo>
                  <a:cubicBezTo>
                    <a:pt x="466085" y="463192"/>
                    <a:pt x="424431" y="463192"/>
                    <a:pt x="410813" y="463192"/>
                  </a:cubicBezTo>
                  <a:lnTo>
                    <a:pt x="196756" y="463192"/>
                  </a:lnTo>
                  <a:cubicBezTo>
                    <a:pt x="183050" y="463192"/>
                    <a:pt x="141484" y="463192"/>
                    <a:pt x="141484" y="423290"/>
                  </a:cubicBezTo>
                  <a:cubicBezTo>
                    <a:pt x="141484" y="397163"/>
                    <a:pt x="158751" y="389164"/>
                    <a:pt x="196578" y="371657"/>
                  </a:cubicBezTo>
                  <a:cubicBezTo>
                    <a:pt x="199693" y="370146"/>
                    <a:pt x="224526" y="357794"/>
                    <a:pt x="238589" y="350773"/>
                  </a:cubicBezTo>
                  <a:cubicBezTo>
                    <a:pt x="219275" y="328911"/>
                    <a:pt x="206992" y="297807"/>
                    <a:pt x="206992" y="262970"/>
                  </a:cubicBezTo>
                  <a:cubicBezTo>
                    <a:pt x="206992" y="197118"/>
                    <a:pt x="250426" y="143530"/>
                    <a:pt x="303740" y="143530"/>
                  </a:cubicBezTo>
                  <a:close/>
                  <a:moveTo>
                    <a:pt x="288644" y="31105"/>
                  </a:moveTo>
                  <a:cubicBezTo>
                    <a:pt x="149974" y="38747"/>
                    <a:pt x="38806" y="149748"/>
                    <a:pt x="31152" y="288209"/>
                  </a:cubicBezTo>
                  <a:lnTo>
                    <a:pt x="91141" y="288209"/>
                  </a:lnTo>
                  <a:lnTo>
                    <a:pt x="91141" y="318514"/>
                  </a:lnTo>
                  <a:lnTo>
                    <a:pt x="31152" y="318514"/>
                  </a:lnTo>
                  <a:cubicBezTo>
                    <a:pt x="38806" y="456975"/>
                    <a:pt x="149974" y="567886"/>
                    <a:pt x="288644" y="575617"/>
                  </a:cubicBezTo>
                  <a:lnTo>
                    <a:pt x="288644" y="515718"/>
                  </a:lnTo>
                  <a:lnTo>
                    <a:pt x="318995" y="515718"/>
                  </a:lnTo>
                  <a:lnTo>
                    <a:pt x="318995" y="575617"/>
                  </a:lnTo>
                  <a:cubicBezTo>
                    <a:pt x="457665" y="567886"/>
                    <a:pt x="568833" y="456975"/>
                    <a:pt x="576487" y="318514"/>
                  </a:cubicBezTo>
                  <a:lnTo>
                    <a:pt x="516498" y="318514"/>
                  </a:lnTo>
                  <a:lnTo>
                    <a:pt x="516498" y="288209"/>
                  </a:lnTo>
                  <a:lnTo>
                    <a:pt x="576487" y="288209"/>
                  </a:lnTo>
                  <a:cubicBezTo>
                    <a:pt x="568833" y="149748"/>
                    <a:pt x="457665" y="38747"/>
                    <a:pt x="318995" y="31105"/>
                  </a:cubicBezTo>
                  <a:lnTo>
                    <a:pt x="318995" y="91004"/>
                  </a:lnTo>
                  <a:lnTo>
                    <a:pt x="288644" y="91004"/>
                  </a:lnTo>
                  <a:close/>
                  <a:moveTo>
                    <a:pt x="303775" y="0"/>
                  </a:moveTo>
                  <a:cubicBezTo>
                    <a:pt x="471550" y="0"/>
                    <a:pt x="607639" y="135795"/>
                    <a:pt x="607639" y="303317"/>
                  </a:cubicBezTo>
                  <a:cubicBezTo>
                    <a:pt x="607639" y="470839"/>
                    <a:pt x="471550" y="606722"/>
                    <a:pt x="303775" y="606722"/>
                  </a:cubicBezTo>
                  <a:cubicBezTo>
                    <a:pt x="136000" y="606722"/>
                    <a:pt x="0" y="470839"/>
                    <a:pt x="0" y="303317"/>
                  </a:cubicBezTo>
                  <a:cubicBezTo>
                    <a:pt x="0" y="135795"/>
                    <a:pt x="136000" y="0"/>
                    <a:pt x="303775" y="0"/>
                  </a:cubicBez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38" name="组合 83"/>
          <p:cNvGrpSpPr/>
          <p:nvPr/>
        </p:nvGrpSpPr>
        <p:grpSpPr>
          <a:xfrm>
            <a:off x="7065220" y="2273960"/>
            <a:ext cx="1065603" cy="1233024"/>
            <a:chOff x="6518711" y="2764496"/>
            <a:chExt cx="1166390" cy="1349647"/>
          </a:xfrm>
        </p:grpSpPr>
        <p:sp>
          <p:nvSpPr>
            <p:cNvPr id="39" name="ïṣlïḋè"/>
            <p:cNvSpPr/>
            <p:nvPr/>
          </p:nvSpPr>
          <p:spPr>
            <a:xfrm rot="18900000">
              <a:off x="6518711" y="2947753"/>
              <a:ext cx="1166390" cy="11663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40" name="ïśļíḑê"/>
            <p:cNvSpPr/>
            <p:nvPr/>
          </p:nvSpPr>
          <p:spPr>
            <a:xfrm rot="18900000">
              <a:off x="6518711" y="2764496"/>
              <a:ext cx="1166390" cy="1166390"/>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41" name="íślïďê"/>
            <p:cNvSpPr/>
            <p:nvPr/>
          </p:nvSpPr>
          <p:spPr bwMode="auto">
            <a:xfrm>
              <a:off x="6960591" y="3104374"/>
              <a:ext cx="282627" cy="486631"/>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0" h="414">
                  <a:moveTo>
                    <a:pt x="200" y="270"/>
                  </a:moveTo>
                  <a:lnTo>
                    <a:pt x="200" y="217"/>
                  </a:lnTo>
                  <a:cubicBezTo>
                    <a:pt x="200" y="100"/>
                    <a:pt x="151" y="29"/>
                    <a:pt x="130" y="4"/>
                  </a:cubicBezTo>
                  <a:cubicBezTo>
                    <a:pt x="128" y="2"/>
                    <a:pt x="124" y="0"/>
                    <a:pt x="121" y="0"/>
                  </a:cubicBezTo>
                  <a:cubicBezTo>
                    <a:pt x="117" y="0"/>
                    <a:pt x="114" y="1"/>
                    <a:pt x="112" y="4"/>
                  </a:cubicBezTo>
                  <a:cubicBezTo>
                    <a:pt x="91" y="29"/>
                    <a:pt x="40" y="100"/>
                    <a:pt x="40" y="217"/>
                  </a:cubicBezTo>
                  <a:lnTo>
                    <a:pt x="40" y="270"/>
                  </a:lnTo>
                  <a:lnTo>
                    <a:pt x="30" y="276"/>
                  </a:lnTo>
                  <a:cubicBezTo>
                    <a:pt x="12" y="289"/>
                    <a:pt x="0" y="310"/>
                    <a:pt x="0" y="333"/>
                  </a:cubicBezTo>
                  <a:lnTo>
                    <a:pt x="0" y="395"/>
                  </a:lnTo>
                  <a:cubicBezTo>
                    <a:pt x="0" y="399"/>
                    <a:pt x="2" y="403"/>
                    <a:pt x="6" y="404"/>
                  </a:cubicBezTo>
                  <a:cubicBezTo>
                    <a:pt x="9" y="406"/>
                    <a:pt x="13" y="406"/>
                    <a:pt x="16" y="404"/>
                  </a:cubicBezTo>
                  <a:lnTo>
                    <a:pt x="48" y="383"/>
                  </a:lnTo>
                  <a:cubicBezTo>
                    <a:pt x="56" y="377"/>
                    <a:pt x="67" y="374"/>
                    <a:pt x="78" y="374"/>
                  </a:cubicBezTo>
                  <a:lnTo>
                    <a:pt x="101" y="374"/>
                  </a:lnTo>
                  <a:lnTo>
                    <a:pt x="101" y="404"/>
                  </a:lnTo>
                  <a:cubicBezTo>
                    <a:pt x="101" y="410"/>
                    <a:pt x="105" y="414"/>
                    <a:pt x="111" y="414"/>
                  </a:cubicBezTo>
                  <a:lnTo>
                    <a:pt x="129" y="414"/>
                  </a:lnTo>
                  <a:cubicBezTo>
                    <a:pt x="135" y="414"/>
                    <a:pt x="140" y="410"/>
                    <a:pt x="140" y="404"/>
                  </a:cubicBezTo>
                  <a:lnTo>
                    <a:pt x="140" y="374"/>
                  </a:lnTo>
                  <a:lnTo>
                    <a:pt x="163" y="374"/>
                  </a:lnTo>
                  <a:cubicBezTo>
                    <a:pt x="173" y="374"/>
                    <a:pt x="184" y="377"/>
                    <a:pt x="193" y="383"/>
                  </a:cubicBezTo>
                  <a:lnTo>
                    <a:pt x="224" y="404"/>
                  </a:lnTo>
                  <a:cubicBezTo>
                    <a:pt x="227" y="406"/>
                    <a:pt x="231" y="406"/>
                    <a:pt x="235" y="404"/>
                  </a:cubicBezTo>
                  <a:cubicBezTo>
                    <a:pt x="238" y="403"/>
                    <a:pt x="240" y="399"/>
                    <a:pt x="240" y="395"/>
                  </a:cubicBezTo>
                  <a:lnTo>
                    <a:pt x="240" y="333"/>
                  </a:lnTo>
                  <a:cubicBezTo>
                    <a:pt x="240" y="310"/>
                    <a:pt x="229" y="289"/>
                    <a:pt x="210" y="276"/>
                  </a:cubicBezTo>
                  <a:lnTo>
                    <a:pt x="200" y="270"/>
                  </a:lnTo>
                  <a:close/>
                  <a:moveTo>
                    <a:pt x="120" y="187"/>
                  </a:moveTo>
                  <a:cubicBezTo>
                    <a:pt x="101" y="187"/>
                    <a:pt x="85" y="172"/>
                    <a:pt x="85" y="152"/>
                  </a:cubicBezTo>
                  <a:cubicBezTo>
                    <a:pt x="85" y="133"/>
                    <a:pt x="101" y="117"/>
                    <a:pt x="120" y="117"/>
                  </a:cubicBezTo>
                  <a:cubicBezTo>
                    <a:pt x="139" y="117"/>
                    <a:pt x="155" y="133"/>
                    <a:pt x="155" y="152"/>
                  </a:cubicBezTo>
                  <a:cubicBezTo>
                    <a:pt x="155" y="172"/>
                    <a:pt x="139" y="187"/>
                    <a:pt x="120" y="187"/>
                  </a:cubicBez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42" name="组合 84"/>
          <p:cNvGrpSpPr/>
          <p:nvPr/>
        </p:nvGrpSpPr>
        <p:grpSpPr>
          <a:xfrm>
            <a:off x="4230411" y="2083832"/>
            <a:ext cx="1065603" cy="1208546"/>
            <a:chOff x="4555000" y="2608031"/>
            <a:chExt cx="1166390" cy="1322855"/>
          </a:xfrm>
        </p:grpSpPr>
        <p:sp>
          <p:nvSpPr>
            <p:cNvPr id="43" name="íṧ1íḑê"/>
            <p:cNvSpPr/>
            <p:nvPr/>
          </p:nvSpPr>
          <p:spPr>
            <a:xfrm rot="18900000">
              <a:off x="4555000" y="2608031"/>
              <a:ext cx="1166390" cy="11663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44" name="iṩlíḓê"/>
            <p:cNvSpPr/>
            <p:nvPr/>
          </p:nvSpPr>
          <p:spPr>
            <a:xfrm rot="18900000">
              <a:off x="4555000" y="2764496"/>
              <a:ext cx="1166390" cy="1166390"/>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cs typeface="+mn-ea"/>
                <a:sym typeface="+mn-lt"/>
              </a:endParaRPr>
            </a:p>
          </p:txBody>
        </p:sp>
        <p:sp>
          <p:nvSpPr>
            <p:cNvPr id="45" name="is1iḍè"/>
            <p:cNvSpPr/>
            <p:nvPr/>
          </p:nvSpPr>
          <p:spPr bwMode="auto">
            <a:xfrm>
              <a:off x="4857839" y="3072802"/>
              <a:ext cx="560710" cy="549777"/>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p:tgtEl>
                                          <p:spTgt spid="102"/>
                                        </p:tgtEl>
                                        <p:attrNameLst>
                                          <p:attrName>ppt_y</p:attrName>
                                        </p:attrNameLst>
                                      </p:cBhvr>
                                      <p:tavLst>
                                        <p:tav tm="0">
                                          <p:val>
                                            <p:strVal val="#ppt_y+#ppt_h*1.125000"/>
                                          </p:val>
                                        </p:tav>
                                        <p:tav tm="100000">
                                          <p:val>
                                            <p:strVal val="#ppt_y"/>
                                          </p:val>
                                        </p:tav>
                                      </p:tavLst>
                                    </p:anim>
                                    <p:animEffect transition="in" filter="wipe(up)">
                                      <p:cBhvr>
                                        <p:cTn id="8" dur="500"/>
                                        <p:tgtEl>
                                          <p:spTgt spid="102"/>
                                        </p:tgtEl>
                                      </p:cBhvr>
                                    </p:animEffect>
                                  </p:childTnLst>
                                </p:cTn>
                              </p:par>
                            </p:childTnLst>
                          </p:cTn>
                        </p:par>
                        <p:par>
                          <p:cTn id="9" fill="hold">
                            <p:stCondLst>
                              <p:cond delay="500"/>
                            </p:stCondLst>
                            <p:childTnLst>
                              <p:par>
                                <p:cTn id="10" presetID="16" presetClass="entr" presetSubtype="37" fill="hold" nodeType="afterEffect">
                                  <p:stCondLst>
                                    <p:cond delay="0"/>
                                  </p:stCondLst>
                                  <p:childTnLst>
                                    <p:set>
                                      <p:cBhvr>
                                        <p:cTn id="11" dur="250" fill="hold">
                                          <p:stCondLst>
                                            <p:cond delay="0"/>
                                          </p:stCondLst>
                                        </p:cTn>
                                        <p:tgtEl>
                                          <p:spTgt spid="49"/>
                                        </p:tgtEl>
                                        <p:attrNameLst>
                                          <p:attrName>style.visibility</p:attrName>
                                        </p:attrNameLst>
                                      </p:cBhvr>
                                      <p:to>
                                        <p:strVal val="visible"/>
                                      </p:to>
                                    </p:set>
                                    <p:animEffect transition="in" filter="barn(outVertical)">
                                      <p:cBhvr>
                                        <p:cTn id="12" dur="250"/>
                                        <p:tgtEl>
                                          <p:spTgt spid="49"/>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1016"/>
                                        </p:tgtEl>
                                        <p:attrNameLst>
                                          <p:attrName>style.visibility</p:attrName>
                                        </p:attrNameLst>
                                      </p:cBhvr>
                                      <p:to>
                                        <p:strVal val="visible"/>
                                      </p:to>
                                    </p:set>
                                    <p:animEffect transition="in" filter="blinds(horizontal)">
                                      <p:cBhvr>
                                        <p:cTn id="16" dur="500"/>
                                        <p:tgtEl>
                                          <p:spTgt spid="1016"/>
                                        </p:tgtEl>
                                      </p:cBhvr>
                                    </p:animEffect>
                                  </p:childTnLst>
                                </p:cTn>
                              </p:par>
                            </p:childTnLst>
                          </p:cTn>
                        </p:par>
                        <p:par>
                          <p:cTn id="17" fill="hold">
                            <p:stCondLst>
                              <p:cond delay="1500"/>
                            </p:stCondLst>
                            <p:childTnLst>
                              <p:par>
                                <p:cTn id="18" presetID="3" presetClass="entr" presetSubtype="10" fill="hold" nodeType="afterEffect">
                                  <p:stCondLst>
                                    <p:cond delay="0"/>
                                  </p:stCondLst>
                                  <p:childTnLst>
                                    <p:set>
                                      <p:cBhvr>
                                        <p:cTn id="19" dur="1" fill="hold">
                                          <p:stCondLst>
                                            <p:cond delay="0"/>
                                          </p:stCondLst>
                                        </p:cTn>
                                        <p:tgtEl>
                                          <p:spTgt spid="1019"/>
                                        </p:tgtEl>
                                        <p:attrNameLst>
                                          <p:attrName>style.visibility</p:attrName>
                                        </p:attrNameLst>
                                      </p:cBhvr>
                                      <p:to>
                                        <p:strVal val="visible"/>
                                      </p:to>
                                    </p:set>
                                    <p:animEffect transition="in" filter="blinds(horizontal)">
                                      <p:cBhvr>
                                        <p:cTn id="20" dur="500"/>
                                        <p:tgtEl>
                                          <p:spTgt spid="1019"/>
                                        </p:tgtEl>
                                      </p:cBhvr>
                                    </p:animEffect>
                                  </p:childTnLst>
                                </p:cTn>
                              </p:par>
                            </p:childTnLst>
                          </p:cTn>
                        </p:par>
                        <p:par>
                          <p:cTn id="21" fill="hold">
                            <p:stCondLst>
                              <p:cond delay="2000"/>
                            </p:stCondLst>
                            <p:childTnLst>
                              <p:par>
                                <p:cTn id="22" presetID="3" presetClass="entr" presetSubtype="10" fill="hold" nodeType="afterEffect">
                                  <p:stCondLst>
                                    <p:cond delay="0"/>
                                  </p:stCondLst>
                                  <p:childTnLst>
                                    <p:set>
                                      <p:cBhvr>
                                        <p:cTn id="23" dur="1" fill="hold">
                                          <p:stCondLst>
                                            <p:cond delay="0"/>
                                          </p:stCondLst>
                                        </p:cTn>
                                        <p:tgtEl>
                                          <p:spTgt spid="1022"/>
                                        </p:tgtEl>
                                        <p:attrNameLst>
                                          <p:attrName>style.visibility</p:attrName>
                                        </p:attrNameLst>
                                      </p:cBhvr>
                                      <p:to>
                                        <p:strVal val="visible"/>
                                      </p:to>
                                    </p:set>
                                    <p:animEffect transition="in" filter="blinds(horizontal)">
                                      <p:cBhvr>
                                        <p:cTn id="24" dur="500"/>
                                        <p:tgtEl>
                                          <p:spTgt spid="1022"/>
                                        </p:tgtEl>
                                      </p:cBhvr>
                                    </p:animEffect>
                                  </p:childTnLst>
                                </p:cTn>
                              </p:par>
                            </p:childTnLst>
                          </p:cTn>
                        </p:par>
                        <p:par>
                          <p:cTn id="25" fill="hold">
                            <p:stCondLst>
                              <p:cond delay="2500"/>
                            </p:stCondLst>
                            <p:childTnLst>
                              <p:par>
                                <p:cTn id="26" presetID="3" presetClass="entr" presetSubtype="10" fill="hold" nodeType="afterEffect">
                                  <p:stCondLst>
                                    <p:cond delay="0"/>
                                  </p:stCondLst>
                                  <p:childTnLst>
                                    <p:set>
                                      <p:cBhvr>
                                        <p:cTn id="27" dur="1" fill="hold">
                                          <p:stCondLst>
                                            <p:cond delay="0"/>
                                          </p:stCondLst>
                                        </p:cTn>
                                        <p:tgtEl>
                                          <p:spTgt spid="1025"/>
                                        </p:tgtEl>
                                        <p:attrNameLst>
                                          <p:attrName>style.visibility</p:attrName>
                                        </p:attrNameLst>
                                      </p:cBhvr>
                                      <p:to>
                                        <p:strVal val="visible"/>
                                      </p:to>
                                    </p:set>
                                    <p:animEffect transition="in" filter="blinds(horizontal)">
                                      <p:cBhvr>
                                        <p:cTn id="28" dur="500"/>
                                        <p:tgtEl>
                                          <p:spTgt spid="1025"/>
                                        </p:tgtEl>
                                      </p:cBhvr>
                                    </p:animEffect>
                                  </p:childTnLst>
                                </p:cTn>
                              </p:par>
                            </p:childTnLst>
                          </p:cTn>
                        </p:par>
                        <p:par>
                          <p:cTn id="29" fill="hold">
                            <p:stCondLst>
                              <p:cond delay="3000"/>
                            </p:stCondLst>
                            <p:childTnLst>
                              <p:par>
                                <p:cTn id="30" presetID="53" presetClass="entr" presetSubtype="16"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nodeType="with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par>
                                <p:cTn id="45" presetID="53" presetClass="entr" presetSubtype="16"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500" fill="hold"/>
                                        <p:tgtEl>
                                          <p:spTgt spid="42"/>
                                        </p:tgtEl>
                                        <p:attrNameLst>
                                          <p:attrName>ppt_w</p:attrName>
                                        </p:attrNameLst>
                                      </p:cBhvr>
                                      <p:tavLst>
                                        <p:tav tm="0">
                                          <p:val>
                                            <p:fltVal val="0"/>
                                          </p:val>
                                        </p:tav>
                                        <p:tav tm="100000">
                                          <p:val>
                                            <p:strVal val="#ppt_w"/>
                                          </p:val>
                                        </p:tav>
                                      </p:tavLst>
                                    </p:anim>
                                    <p:anim calcmode="lin" valueType="num">
                                      <p:cBhvr>
                                        <p:cTn id="48" dur="500" fill="hold"/>
                                        <p:tgtEl>
                                          <p:spTgt spid="42"/>
                                        </p:tgtEl>
                                        <p:attrNameLst>
                                          <p:attrName>ppt_h</p:attrName>
                                        </p:attrNameLst>
                                      </p:cBhvr>
                                      <p:tavLst>
                                        <p:tav tm="0">
                                          <p:val>
                                            <p:fltVal val="0"/>
                                          </p:val>
                                        </p:tav>
                                        <p:tav tm="100000">
                                          <p:val>
                                            <p:strVal val="#ppt_h"/>
                                          </p:val>
                                        </p:tav>
                                      </p:tavLst>
                                    </p:anim>
                                    <p:animEffect transition="in" filter="fade">
                                      <p:cBhvr>
                                        <p:cTn id="4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p:bldP spid="10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0" name="组合 1010"/>
          <p:cNvGrpSpPr/>
          <p:nvPr/>
        </p:nvGrpSpPr>
        <p:grpSpPr>
          <a:xfrm>
            <a:off x="2352535" y="1196568"/>
            <a:ext cx="2719070" cy="1364896"/>
            <a:chOff x="2483840" y="6189708"/>
            <a:chExt cx="5438140" cy="2729792"/>
          </a:xfrm>
        </p:grpSpPr>
        <p:sp>
          <p:nvSpPr>
            <p:cNvPr id="1011" name="Object 1011"/>
            <p:cNvSpPr txBox="1"/>
            <p:nvPr/>
          </p:nvSpPr>
          <p:spPr>
            <a:xfrm>
              <a:off x="2483840" y="7090700"/>
              <a:ext cx="5438140" cy="1828800"/>
            </a:xfrm>
            <a:prstGeom prst="rect">
              <a:avLst/>
            </a:prstGeom>
          </p:spPr>
          <p:txBody>
            <a:bodyPr vert="horz" rtlCol="0" anchor="t" anchorCtr="0">
              <a:noAutofit/>
            </a:bodyPr>
            <a:lstStyle/>
            <a:p>
              <a:pPr algn="l">
                <a:lnSpc>
                  <a:spcPct val="133000"/>
                </a:lnSpc>
              </a:pPr>
              <a:r>
                <a:rPr lang="zh-CN" sz="1400" b="0" i="0" dirty="0">
                  <a:solidFill>
                    <a:srgbClr val="777777"/>
                  </a:solidFill>
                  <a:cs typeface="+mn-ea"/>
                  <a:sym typeface="+mn-lt"/>
                </a:rPr>
                <a:t>进一步加强门卫人员管理，加强门卫卡口管理工作;要求门卫人员在按要求做好监管工作的同时，提高服务意识，提升企业形象。</a:t>
              </a:r>
              <a:endParaRPr lang="zh-CN" sz="1400" b="0" i="0" dirty="0">
                <a:solidFill>
                  <a:srgbClr val="777777"/>
                </a:solidFill>
                <a:cs typeface="+mn-ea"/>
                <a:sym typeface="+mn-lt"/>
              </a:endParaRPr>
            </a:p>
          </p:txBody>
        </p:sp>
        <p:sp>
          <p:nvSpPr>
            <p:cNvPr id="1012" name="Object 1012"/>
            <p:cNvSpPr txBox="1"/>
            <p:nvPr/>
          </p:nvSpPr>
          <p:spPr>
            <a:xfrm>
              <a:off x="2483840" y="6189708"/>
              <a:ext cx="5041900" cy="673100"/>
            </a:xfrm>
            <a:prstGeom prst="rect">
              <a:avLst/>
            </a:prstGeom>
          </p:spPr>
          <p:txBody>
            <a:bodyPr vert="horz" rtlCol="0" anchor="t" anchorCtr="0">
              <a:noAutofit/>
            </a:bodyPr>
            <a:lstStyle/>
            <a:p>
              <a:pPr algn="ctr">
                <a:lnSpc>
                  <a:spcPct val="100000"/>
                </a:lnSpc>
              </a:pPr>
              <a:r>
                <a:rPr lang="zh-CN" b="1" i="0" dirty="0">
                  <a:solidFill>
                    <a:srgbClr val="333333"/>
                  </a:solidFill>
                  <a:cs typeface="+mn-ea"/>
                  <a:sym typeface="+mn-lt"/>
                </a:rPr>
                <a:t>请输入文本</a:t>
              </a:r>
              <a:endParaRPr lang="zh-CN" b="1" i="0" dirty="0">
                <a:solidFill>
                  <a:srgbClr val="333333"/>
                </a:solidFill>
                <a:cs typeface="+mn-ea"/>
                <a:sym typeface="+mn-lt"/>
              </a:endParaRPr>
            </a:p>
          </p:txBody>
        </p:sp>
      </p:grpSp>
      <p:grpSp>
        <p:nvGrpSpPr>
          <p:cNvPr id="1019" name="组合 1019"/>
          <p:cNvGrpSpPr/>
          <p:nvPr/>
        </p:nvGrpSpPr>
        <p:grpSpPr>
          <a:xfrm>
            <a:off x="3854781" y="4894128"/>
            <a:ext cx="2704465" cy="1390015"/>
            <a:chOff x="8947812" y="10624457"/>
            <a:chExt cx="5408930" cy="2780030"/>
          </a:xfrm>
        </p:grpSpPr>
        <p:sp>
          <p:nvSpPr>
            <p:cNvPr id="1020" name="Object 1020"/>
            <p:cNvSpPr txBox="1"/>
            <p:nvPr/>
          </p:nvSpPr>
          <p:spPr>
            <a:xfrm>
              <a:off x="8947812" y="11524887"/>
              <a:ext cx="5408930" cy="1879600"/>
            </a:xfrm>
            <a:prstGeom prst="rect">
              <a:avLst/>
            </a:prstGeom>
          </p:spPr>
          <p:txBody>
            <a:bodyPr vert="horz" rtlCol="0" anchor="t" anchorCtr="0">
              <a:noAutofit/>
            </a:bodyPr>
            <a:lstStyle/>
            <a:p>
              <a:pPr algn="l">
                <a:lnSpc>
                  <a:spcPct val="133000"/>
                </a:lnSpc>
              </a:pPr>
              <a:r>
                <a:rPr lang="zh-CN" sz="1400" b="0" i="0" dirty="0">
                  <a:solidFill>
                    <a:srgbClr val="777777"/>
                  </a:solidFill>
                  <a:cs typeface="+mn-ea"/>
                  <a:sym typeface="+mn-lt"/>
                </a:rPr>
                <a:t>做好行政值班及各类节日期间的工作安排，确保公司运营安全。</a:t>
              </a:r>
              <a:endParaRPr lang="zh-CN" sz="1400" b="0" i="0" dirty="0">
                <a:solidFill>
                  <a:srgbClr val="777777"/>
                </a:solidFill>
                <a:cs typeface="+mn-ea"/>
                <a:sym typeface="+mn-lt"/>
              </a:endParaRPr>
            </a:p>
          </p:txBody>
        </p:sp>
        <p:sp>
          <p:nvSpPr>
            <p:cNvPr id="1021" name="Object 1021"/>
            <p:cNvSpPr txBox="1"/>
            <p:nvPr/>
          </p:nvSpPr>
          <p:spPr>
            <a:xfrm>
              <a:off x="9124342" y="10624457"/>
              <a:ext cx="5041900" cy="673100"/>
            </a:xfrm>
            <a:prstGeom prst="rect">
              <a:avLst/>
            </a:prstGeom>
          </p:spPr>
          <p:txBody>
            <a:bodyPr vert="horz" rtlCol="0" anchor="t" anchorCtr="0">
              <a:noAutofit/>
            </a:bodyPr>
            <a:lstStyle/>
            <a:p>
              <a:pPr algn="ctr">
                <a:lnSpc>
                  <a:spcPct val="100000"/>
                </a:lnSpc>
              </a:pPr>
              <a:r>
                <a:rPr lang="zh-CN" b="1" i="0" dirty="0">
                  <a:solidFill>
                    <a:srgbClr val="333333"/>
                  </a:solidFill>
                  <a:cs typeface="+mn-ea"/>
                  <a:sym typeface="+mn-lt"/>
                </a:rPr>
                <a:t>请输入文本</a:t>
              </a:r>
              <a:endParaRPr lang="zh-CN" b="1" i="0" dirty="0">
                <a:solidFill>
                  <a:srgbClr val="333333"/>
                </a:solidFill>
                <a:cs typeface="+mn-ea"/>
                <a:sym typeface="+mn-lt"/>
              </a:endParaRPr>
            </a:p>
          </p:txBody>
        </p:sp>
      </p:grpSp>
      <p:sp>
        <p:nvSpPr>
          <p:cNvPr id="4" name="文本框 3"/>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未来发展规划</a:t>
            </a:r>
            <a:endParaRPr lang="en-US" altLang="zh-CN" sz="2400" b="1" dirty="0">
              <a:cs typeface="+mn-ea"/>
              <a:sym typeface="+mn-lt"/>
            </a:endParaRPr>
          </a:p>
        </p:txBody>
      </p:sp>
      <p:grpSp>
        <p:nvGrpSpPr>
          <p:cNvPr id="5" name="组合 1019"/>
          <p:cNvGrpSpPr/>
          <p:nvPr/>
        </p:nvGrpSpPr>
        <p:grpSpPr>
          <a:xfrm>
            <a:off x="5385741" y="1429911"/>
            <a:ext cx="2719070" cy="1390015"/>
            <a:chOff x="8834782" y="10624457"/>
            <a:chExt cx="5438140" cy="2780030"/>
          </a:xfrm>
        </p:grpSpPr>
        <p:sp>
          <p:nvSpPr>
            <p:cNvPr id="6" name="Object 1020"/>
            <p:cNvSpPr txBox="1"/>
            <p:nvPr/>
          </p:nvSpPr>
          <p:spPr>
            <a:xfrm>
              <a:off x="8834782" y="11524887"/>
              <a:ext cx="5438140" cy="1879600"/>
            </a:xfrm>
            <a:prstGeom prst="rect">
              <a:avLst/>
            </a:prstGeom>
          </p:spPr>
          <p:txBody>
            <a:bodyPr vert="horz" rtlCol="0" anchor="t" anchorCtr="0">
              <a:noAutofit/>
            </a:bodyPr>
            <a:lstStyle/>
            <a:p>
              <a:pPr algn="l">
                <a:lnSpc>
                  <a:spcPct val="133000"/>
                </a:lnSpc>
              </a:pPr>
              <a:r>
                <a:rPr lang="zh-CN" sz="1400" b="0" i="0" dirty="0">
                  <a:solidFill>
                    <a:srgbClr val="777777"/>
                  </a:solidFill>
                  <a:cs typeface="+mn-ea"/>
                  <a:sym typeface="+mn-lt"/>
                </a:rPr>
                <a:t>加强职业卫生管理，落实各项职业病防治工作，保护职工健康。</a:t>
              </a:r>
              <a:endParaRPr lang="zh-CN" sz="1400" b="0" i="0" dirty="0">
                <a:solidFill>
                  <a:srgbClr val="777777"/>
                </a:solidFill>
                <a:cs typeface="+mn-ea"/>
                <a:sym typeface="+mn-lt"/>
              </a:endParaRPr>
            </a:p>
          </p:txBody>
        </p:sp>
        <p:sp>
          <p:nvSpPr>
            <p:cNvPr id="7" name="Object 1021"/>
            <p:cNvSpPr txBox="1"/>
            <p:nvPr/>
          </p:nvSpPr>
          <p:spPr>
            <a:xfrm>
              <a:off x="9017662" y="10624457"/>
              <a:ext cx="5041900" cy="673100"/>
            </a:xfrm>
            <a:prstGeom prst="rect">
              <a:avLst/>
            </a:prstGeom>
          </p:spPr>
          <p:txBody>
            <a:bodyPr vert="horz" rtlCol="0" anchor="t" anchorCtr="0">
              <a:noAutofit/>
            </a:bodyPr>
            <a:lstStyle/>
            <a:p>
              <a:pPr algn="ctr">
                <a:lnSpc>
                  <a:spcPct val="100000"/>
                </a:lnSpc>
              </a:pPr>
              <a:r>
                <a:rPr lang="zh-CN" b="1" i="0" dirty="0">
                  <a:solidFill>
                    <a:srgbClr val="333333"/>
                  </a:solidFill>
                  <a:cs typeface="+mn-ea"/>
                  <a:sym typeface="+mn-lt"/>
                </a:rPr>
                <a:t>请输入文本</a:t>
              </a:r>
              <a:endParaRPr lang="zh-CN" b="1" i="0" dirty="0">
                <a:solidFill>
                  <a:srgbClr val="333333"/>
                </a:solidFill>
                <a:cs typeface="+mn-ea"/>
                <a:sym typeface="+mn-lt"/>
              </a:endParaRPr>
            </a:p>
          </p:txBody>
        </p:sp>
      </p:grpSp>
      <p:grpSp>
        <p:nvGrpSpPr>
          <p:cNvPr id="8" name="组合 1019"/>
          <p:cNvGrpSpPr/>
          <p:nvPr/>
        </p:nvGrpSpPr>
        <p:grpSpPr>
          <a:xfrm>
            <a:off x="7009461" y="5039543"/>
            <a:ext cx="2719070" cy="1390015"/>
            <a:chOff x="8834782" y="10624457"/>
            <a:chExt cx="5438140" cy="2780030"/>
          </a:xfrm>
        </p:grpSpPr>
        <p:sp>
          <p:nvSpPr>
            <p:cNvPr id="9" name="Object 1020"/>
            <p:cNvSpPr txBox="1"/>
            <p:nvPr/>
          </p:nvSpPr>
          <p:spPr>
            <a:xfrm>
              <a:off x="8834782" y="11524887"/>
              <a:ext cx="5438140" cy="1879600"/>
            </a:xfrm>
            <a:prstGeom prst="rect">
              <a:avLst/>
            </a:prstGeom>
          </p:spPr>
          <p:txBody>
            <a:bodyPr vert="horz" rtlCol="0" anchor="t" anchorCtr="0">
              <a:noAutofit/>
            </a:bodyPr>
            <a:lstStyle/>
            <a:p>
              <a:pPr algn="l">
                <a:lnSpc>
                  <a:spcPct val="133000"/>
                </a:lnSpc>
              </a:pPr>
              <a:r>
                <a:rPr lang="zh-CN" sz="1400" b="0" i="0" dirty="0">
                  <a:solidFill>
                    <a:srgbClr val="777777"/>
                  </a:solidFill>
                  <a:cs typeface="+mn-ea"/>
                  <a:sym typeface="+mn-lt"/>
                </a:rPr>
                <a:t>加强制度管理，定期落实对制度规范执行情况的核查及管理工作。</a:t>
              </a:r>
              <a:endParaRPr lang="zh-CN" sz="1400" b="0" i="0" dirty="0">
                <a:solidFill>
                  <a:srgbClr val="777777"/>
                </a:solidFill>
                <a:cs typeface="+mn-ea"/>
                <a:sym typeface="+mn-lt"/>
              </a:endParaRPr>
            </a:p>
          </p:txBody>
        </p:sp>
        <p:sp>
          <p:nvSpPr>
            <p:cNvPr id="10" name="Object 1021"/>
            <p:cNvSpPr txBox="1"/>
            <p:nvPr/>
          </p:nvSpPr>
          <p:spPr>
            <a:xfrm>
              <a:off x="9017662" y="10624457"/>
              <a:ext cx="5041900" cy="673100"/>
            </a:xfrm>
            <a:prstGeom prst="rect">
              <a:avLst/>
            </a:prstGeom>
          </p:spPr>
          <p:txBody>
            <a:bodyPr vert="horz" rtlCol="0" anchor="t" anchorCtr="0">
              <a:noAutofit/>
            </a:bodyPr>
            <a:lstStyle/>
            <a:p>
              <a:pPr algn="ctr">
                <a:lnSpc>
                  <a:spcPct val="100000"/>
                </a:lnSpc>
              </a:pPr>
              <a:r>
                <a:rPr lang="zh-CN" b="1" i="0" dirty="0">
                  <a:solidFill>
                    <a:srgbClr val="333333"/>
                  </a:solidFill>
                  <a:cs typeface="+mn-ea"/>
                  <a:sym typeface="+mn-lt"/>
                </a:rPr>
                <a:t>请输入文本</a:t>
              </a:r>
              <a:endParaRPr lang="zh-CN" b="1" i="0" dirty="0">
                <a:solidFill>
                  <a:srgbClr val="333333"/>
                </a:solidFill>
                <a:cs typeface="+mn-ea"/>
                <a:sym typeface="+mn-lt"/>
              </a:endParaRPr>
            </a:p>
          </p:txBody>
        </p:sp>
      </p:grpSp>
      <p:grpSp>
        <p:nvGrpSpPr>
          <p:cNvPr id="11" name="组合 1019"/>
          <p:cNvGrpSpPr/>
          <p:nvPr/>
        </p:nvGrpSpPr>
        <p:grpSpPr>
          <a:xfrm>
            <a:off x="8529651" y="1435918"/>
            <a:ext cx="2719070" cy="1390015"/>
            <a:chOff x="8834782" y="10624457"/>
            <a:chExt cx="5438140" cy="2780030"/>
          </a:xfrm>
        </p:grpSpPr>
        <p:sp>
          <p:nvSpPr>
            <p:cNvPr id="12" name="Object 1020"/>
            <p:cNvSpPr txBox="1"/>
            <p:nvPr/>
          </p:nvSpPr>
          <p:spPr>
            <a:xfrm>
              <a:off x="8834782" y="11524887"/>
              <a:ext cx="5438140" cy="1879600"/>
            </a:xfrm>
            <a:prstGeom prst="rect">
              <a:avLst/>
            </a:prstGeom>
          </p:spPr>
          <p:txBody>
            <a:bodyPr vert="horz" rtlCol="0" anchor="t" anchorCtr="0">
              <a:noAutofit/>
            </a:bodyPr>
            <a:lstStyle/>
            <a:p>
              <a:pPr algn="l">
                <a:lnSpc>
                  <a:spcPct val="133000"/>
                </a:lnSpc>
              </a:pPr>
              <a:r>
                <a:rPr lang="zh-CN" sz="1400" b="0" i="0" dirty="0">
                  <a:solidFill>
                    <a:srgbClr val="777777"/>
                  </a:solidFill>
                  <a:cs typeface="+mn-ea"/>
                  <a:sym typeface="+mn-lt"/>
                </a:rPr>
                <a:t>做好沟通协调工作，做好公司领导交办的各项工作。</a:t>
              </a:r>
              <a:endParaRPr lang="zh-CN" sz="1400" b="0" i="0" dirty="0">
                <a:solidFill>
                  <a:srgbClr val="777777"/>
                </a:solidFill>
                <a:cs typeface="+mn-ea"/>
                <a:sym typeface="+mn-lt"/>
              </a:endParaRPr>
            </a:p>
          </p:txBody>
        </p:sp>
        <p:sp>
          <p:nvSpPr>
            <p:cNvPr id="13" name="Object 1021"/>
            <p:cNvSpPr txBox="1"/>
            <p:nvPr/>
          </p:nvSpPr>
          <p:spPr>
            <a:xfrm>
              <a:off x="9017662" y="10624457"/>
              <a:ext cx="5041900" cy="673100"/>
            </a:xfrm>
            <a:prstGeom prst="rect">
              <a:avLst/>
            </a:prstGeom>
          </p:spPr>
          <p:txBody>
            <a:bodyPr vert="horz" rtlCol="0" anchor="t" anchorCtr="0">
              <a:noAutofit/>
            </a:bodyPr>
            <a:lstStyle/>
            <a:p>
              <a:pPr algn="ctr">
                <a:lnSpc>
                  <a:spcPct val="100000"/>
                </a:lnSpc>
              </a:pPr>
              <a:r>
                <a:rPr lang="zh-CN" b="1" i="0" dirty="0">
                  <a:solidFill>
                    <a:srgbClr val="333333"/>
                  </a:solidFill>
                  <a:cs typeface="+mn-ea"/>
                  <a:sym typeface="+mn-lt"/>
                </a:rPr>
                <a:t>请输入文本</a:t>
              </a:r>
              <a:endParaRPr lang="zh-CN" b="1" i="0" dirty="0">
                <a:solidFill>
                  <a:srgbClr val="333333"/>
                </a:solidFill>
                <a:cs typeface="+mn-ea"/>
                <a:sym typeface="+mn-lt"/>
              </a:endParaRPr>
            </a:p>
          </p:txBody>
        </p:sp>
      </p:grpSp>
      <p:cxnSp>
        <p:nvCxnSpPr>
          <p:cNvPr id="28" name="Straight Connector 54"/>
          <p:cNvCxnSpPr/>
          <p:nvPr/>
        </p:nvCxnSpPr>
        <p:spPr>
          <a:xfrm>
            <a:off x="3633290" y="4602419"/>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56"/>
          <p:cNvCxnSpPr/>
          <p:nvPr/>
        </p:nvCxnSpPr>
        <p:spPr>
          <a:xfrm>
            <a:off x="6690911" y="4602419"/>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62"/>
          <p:cNvCxnSpPr/>
          <p:nvPr/>
        </p:nvCxnSpPr>
        <p:spPr>
          <a:xfrm>
            <a:off x="2114642" y="1796821"/>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5171830" y="1796821"/>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8227050" y="1796821"/>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1991415" y="3254700"/>
            <a:ext cx="8858061" cy="1536037"/>
            <a:chOff x="912124" y="3254700"/>
            <a:chExt cx="8858061" cy="1536037"/>
          </a:xfrm>
        </p:grpSpPr>
        <p:sp>
          <p:nvSpPr>
            <p:cNvPr id="35" name="Freeform 8"/>
            <p:cNvSpPr/>
            <p:nvPr/>
          </p:nvSpPr>
          <p:spPr bwMode="auto">
            <a:xfrm>
              <a:off x="8171139" y="3254700"/>
              <a:ext cx="501403" cy="1354859"/>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accent2">
                <a:lumMod val="20000"/>
                <a:lumOff val="80000"/>
              </a:schemeClr>
            </a:solidFill>
            <a:ln>
              <a:noFill/>
            </a:ln>
          </p:spPr>
          <p:txBody>
            <a:bodyPr vert="horz" wrap="square" lIns="121907" tIns="60953" rIns="121907" bIns="60953" numCol="1" anchor="t" anchorCtr="0" compatLnSpc="1"/>
            <a:lstStyle/>
            <a:p>
              <a:endParaRPr lang="en-US" sz="2400">
                <a:cs typeface="+mn-ea"/>
                <a:sym typeface="+mn-lt"/>
              </a:endParaRPr>
            </a:p>
          </p:txBody>
        </p:sp>
        <p:sp>
          <p:nvSpPr>
            <p:cNvPr id="36" name="Freeform 10"/>
            <p:cNvSpPr/>
            <p:nvPr/>
          </p:nvSpPr>
          <p:spPr bwMode="auto">
            <a:xfrm>
              <a:off x="6641949" y="3254700"/>
              <a:ext cx="501403" cy="1354859"/>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accent2">
                <a:lumMod val="20000"/>
                <a:lumOff val="80000"/>
              </a:schemeClr>
            </a:solidFill>
            <a:ln>
              <a:noFill/>
            </a:ln>
          </p:spPr>
          <p:txBody>
            <a:bodyPr vert="horz" wrap="square" lIns="121907" tIns="60953" rIns="121907" bIns="60953" numCol="1" anchor="t" anchorCtr="0" compatLnSpc="1"/>
            <a:lstStyle/>
            <a:p>
              <a:endParaRPr lang="en-US" sz="2400">
                <a:cs typeface="+mn-ea"/>
                <a:sym typeface="+mn-lt"/>
              </a:endParaRPr>
            </a:p>
          </p:txBody>
        </p:sp>
        <p:sp>
          <p:nvSpPr>
            <p:cNvPr id="37" name="Freeform 12"/>
            <p:cNvSpPr/>
            <p:nvPr/>
          </p:nvSpPr>
          <p:spPr bwMode="auto">
            <a:xfrm>
              <a:off x="5112760" y="3254700"/>
              <a:ext cx="499617" cy="1354859"/>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2">
                <a:lumMod val="20000"/>
                <a:lumOff val="80000"/>
              </a:schemeClr>
            </a:solidFill>
            <a:ln>
              <a:noFill/>
            </a:ln>
          </p:spPr>
          <p:txBody>
            <a:bodyPr vert="horz" wrap="square" lIns="121907" tIns="60953" rIns="121907" bIns="60953" numCol="1" anchor="t" anchorCtr="0" compatLnSpc="1"/>
            <a:lstStyle/>
            <a:p>
              <a:endParaRPr lang="en-US" sz="2400">
                <a:cs typeface="+mn-ea"/>
                <a:sym typeface="+mn-lt"/>
              </a:endParaRPr>
            </a:p>
          </p:txBody>
        </p:sp>
        <p:sp>
          <p:nvSpPr>
            <p:cNvPr id="38" name="Freeform 14"/>
            <p:cNvSpPr/>
            <p:nvPr/>
          </p:nvSpPr>
          <p:spPr bwMode="auto">
            <a:xfrm>
              <a:off x="3583570" y="3254700"/>
              <a:ext cx="499617" cy="1354859"/>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2">
                <a:lumMod val="20000"/>
                <a:lumOff val="80000"/>
              </a:schemeClr>
            </a:solidFill>
            <a:ln>
              <a:noFill/>
            </a:ln>
          </p:spPr>
          <p:txBody>
            <a:bodyPr vert="horz" wrap="square" lIns="121907" tIns="60953" rIns="121907" bIns="60953" numCol="1" anchor="t" anchorCtr="0" compatLnSpc="1"/>
            <a:lstStyle/>
            <a:p>
              <a:endParaRPr lang="en-US" sz="2400" dirty="0">
                <a:cs typeface="+mn-ea"/>
                <a:sym typeface="+mn-lt"/>
              </a:endParaRPr>
            </a:p>
          </p:txBody>
        </p:sp>
        <p:sp>
          <p:nvSpPr>
            <p:cNvPr id="39" name="Freeform 16"/>
            <p:cNvSpPr/>
            <p:nvPr/>
          </p:nvSpPr>
          <p:spPr bwMode="auto">
            <a:xfrm>
              <a:off x="2054381" y="3254700"/>
              <a:ext cx="499617" cy="1354859"/>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accent2">
                <a:lumMod val="20000"/>
                <a:lumOff val="80000"/>
              </a:schemeClr>
            </a:solidFill>
            <a:ln>
              <a:noFill/>
            </a:ln>
          </p:spPr>
          <p:txBody>
            <a:bodyPr vert="horz" wrap="square" lIns="121907" tIns="60953" rIns="121907" bIns="60953" numCol="1" anchor="t" anchorCtr="0" compatLnSpc="1"/>
            <a:lstStyle/>
            <a:p>
              <a:endParaRPr lang="en-US" sz="2400">
                <a:cs typeface="+mn-ea"/>
                <a:sym typeface="+mn-lt"/>
              </a:endParaRPr>
            </a:p>
          </p:txBody>
        </p:sp>
        <p:grpSp>
          <p:nvGrpSpPr>
            <p:cNvPr id="40" name="组合 39"/>
            <p:cNvGrpSpPr/>
            <p:nvPr/>
          </p:nvGrpSpPr>
          <p:grpSpPr>
            <a:xfrm>
              <a:off x="1024809" y="3254700"/>
              <a:ext cx="8745376" cy="1536037"/>
              <a:chOff x="1024809" y="3254700"/>
              <a:chExt cx="8745376" cy="1536037"/>
            </a:xfrm>
            <a:solidFill>
              <a:schemeClr val="accent1">
                <a:lumMod val="60000"/>
                <a:lumOff val="40000"/>
              </a:schemeClr>
            </a:solidFill>
          </p:grpSpPr>
          <p:sp>
            <p:nvSpPr>
              <p:cNvPr id="48" name="Freeform 17"/>
              <p:cNvSpPr/>
              <p:nvPr/>
            </p:nvSpPr>
            <p:spPr bwMode="auto">
              <a:xfrm>
                <a:off x="8669241" y="3325069"/>
                <a:ext cx="1100944" cy="1465668"/>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2">
                  <a:lumMod val="20000"/>
                  <a:lumOff val="80000"/>
                </a:schemeClr>
              </a:solidFill>
              <a:ln>
                <a:noFill/>
              </a:ln>
            </p:spPr>
            <p:txBody>
              <a:bodyPr vert="horz" wrap="square" lIns="121907" tIns="60953" rIns="121907" bIns="60953" numCol="1" anchor="t" anchorCtr="0" compatLnSpc="1"/>
              <a:lstStyle/>
              <a:p>
                <a:endParaRPr lang="en-US" sz="2400">
                  <a:cs typeface="+mn-ea"/>
                  <a:sym typeface="+mn-lt"/>
                </a:endParaRPr>
              </a:p>
            </p:txBody>
          </p:sp>
          <p:sp>
            <p:nvSpPr>
              <p:cNvPr id="49" name="Freeform 15"/>
              <p:cNvSpPr/>
              <p:nvPr/>
            </p:nvSpPr>
            <p:spPr bwMode="auto">
              <a:xfrm>
                <a:off x="1024809" y="3254701"/>
                <a:ext cx="1029571" cy="1350033"/>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p:spPr>
            <p:txBody>
              <a:bodyPr vert="horz" wrap="square" lIns="121883" tIns="60941" rIns="121883" bIns="60941" numCol="1" anchor="t" anchorCtr="0" compatLnSpc="1"/>
              <a:lstStyle/>
              <a:p>
                <a:endParaRPr lang="en-US" sz="2400" dirty="0">
                  <a:cs typeface="+mn-ea"/>
                  <a:sym typeface="+mn-lt"/>
                </a:endParaRPr>
              </a:p>
            </p:txBody>
          </p:sp>
          <p:sp>
            <p:nvSpPr>
              <p:cNvPr id="50" name="Rectangle 13"/>
              <p:cNvSpPr>
                <a:spLocks noChangeArrowheads="1"/>
              </p:cNvSpPr>
              <p:nvPr/>
            </p:nvSpPr>
            <p:spPr bwMode="auto">
              <a:xfrm>
                <a:off x="2553999" y="3254700"/>
                <a:ext cx="1029571" cy="1354859"/>
              </a:xfrm>
              <a:prstGeom prst="rect">
                <a:avLst/>
              </a:prstGeom>
              <a:solidFill>
                <a:schemeClr val="accent2"/>
              </a:solidFill>
              <a:ln>
                <a:noFill/>
              </a:ln>
            </p:spPr>
            <p:txBody>
              <a:bodyPr vert="horz" wrap="square" lIns="121883" tIns="60941" rIns="121883" bIns="60941" numCol="1" anchor="t" anchorCtr="0" compatLnSpc="1"/>
              <a:lstStyle/>
              <a:p>
                <a:endParaRPr lang="en-US" sz="2400">
                  <a:cs typeface="+mn-ea"/>
                  <a:sym typeface="+mn-lt"/>
                </a:endParaRPr>
              </a:p>
            </p:txBody>
          </p:sp>
          <p:sp>
            <p:nvSpPr>
              <p:cNvPr id="51" name="Rectangle 11"/>
              <p:cNvSpPr>
                <a:spLocks noChangeArrowheads="1"/>
              </p:cNvSpPr>
              <p:nvPr/>
            </p:nvSpPr>
            <p:spPr bwMode="auto">
              <a:xfrm>
                <a:off x="4083188" y="3254700"/>
                <a:ext cx="1029571" cy="1354859"/>
              </a:xfrm>
              <a:prstGeom prst="rect">
                <a:avLst/>
              </a:prstGeom>
              <a:solidFill>
                <a:schemeClr val="accent1"/>
              </a:solidFill>
              <a:ln>
                <a:noFill/>
              </a:ln>
            </p:spPr>
            <p:txBody>
              <a:bodyPr vert="horz" wrap="square" lIns="121883" tIns="60941" rIns="121883" bIns="60941" numCol="1" anchor="t" anchorCtr="0" compatLnSpc="1"/>
              <a:lstStyle/>
              <a:p>
                <a:endParaRPr lang="en-US" sz="2400" dirty="0">
                  <a:cs typeface="+mn-ea"/>
                  <a:sym typeface="+mn-lt"/>
                </a:endParaRPr>
              </a:p>
            </p:txBody>
          </p:sp>
          <p:sp>
            <p:nvSpPr>
              <p:cNvPr id="52" name="Rectangle 9"/>
              <p:cNvSpPr>
                <a:spLocks noChangeArrowheads="1"/>
              </p:cNvSpPr>
              <p:nvPr/>
            </p:nvSpPr>
            <p:spPr bwMode="auto">
              <a:xfrm>
                <a:off x="5612379" y="3254700"/>
                <a:ext cx="1029571" cy="1354859"/>
              </a:xfrm>
              <a:prstGeom prst="rect">
                <a:avLst/>
              </a:prstGeom>
              <a:solidFill>
                <a:schemeClr val="accent2"/>
              </a:solidFill>
              <a:ln>
                <a:noFill/>
              </a:ln>
            </p:spPr>
            <p:txBody>
              <a:bodyPr vert="horz" wrap="square" lIns="121883" tIns="60941" rIns="121883" bIns="60941" numCol="1" anchor="t" anchorCtr="0" compatLnSpc="1"/>
              <a:lstStyle/>
              <a:p>
                <a:endParaRPr lang="en-US" sz="2400" dirty="0">
                  <a:cs typeface="+mn-ea"/>
                  <a:sym typeface="+mn-lt"/>
                </a:endParaRPr>
              </a:p>
            </p:txBody>
          </p:sp>
          <p:sp>
            <p:nvSpPr>
              <p:cNvPr id="53" name="Rectangle 7"/>
              <p:cNvSpPr>
                <a:spLocks noChangeArrowheads="1"/>
              </p:cNvSpPr>
              <p:nvPr/>
            </p:nvSpPr>
            <p:spPr bwMode="auto">
              <a:xfrm>
                <a:off x="7143351" y="3254700"/>
                <a:ext cx="1027787" cy="1354859"/>
              </a:xfrm>
              <a:prstGeom prst="rect">
                <a:avLst/>
              </a:prstGeom>
              <a:solidFill>
                <a:schemeClr val="accent1"/>
              </a:solidFill>
              <a:ln>
                <a:noFill/>
              </a:ln>
            </p:spPr>
            <p:txBody>
              <a:bodyPr vert="horz" wrap="square" lIns="121883" tIns="60941" rIns="121883" bIns="60941" numCol="1" anchor="t" anchorCtr="0" compatLnSpc="1"/>
              <a:lstStyle/>
              <a:p>
                <a:endParaRPr lang="en-US" sz="2400" dirty="0">
                  <a:cs typeface="+mn-ea"/>
                  <a:sym typeface="+mn-lt"/>
                </a:endParaRPr>
              </a:p>
            </p:txBody>
          </p:sp>
        </p:grpSp>
        <p:sp>
          <p:nvSpPr>
            <p:cNvPr id="42" name="Text Placeholder 59"/>
            <p:cNvSpPr txBox="1"/>
            <p:nvPr/>
          </p:nvSpPr>
          <p:spPr>
            <a:xfrm>
              <a:off x="912124" y="3416702"/>
              <a:ext cx="1279381" cy="903085"/>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665" dirty="0">
                  <a:latin typeface="+mn-lt"/>
                  <a:ea typeface="+mn-ea"/>
                  <a:cs typeface="+mn-ea"/>
                  <a:sym typeface="+mn-lt"/>
                </a:rPr>
                <a:t>01</a:t>
              </a:r>
              <a:endParaRPr lang="en-US" sz="2665" dirty="0">
                <a:latin typeface="+mn-lt"/>
                <a:ea typeface="+mn-ea"/>
                <a:cs typeface="+mn-ea"/>
                <a:sym typeface="+mn-lt"/>
              </a:endParaRPr>
            </a:p>
          </p:txBody>
        </p:sp>
        <p:sp>
          <p:nvSpPr>
            <p:cNvPr id="43" name="Text Placeholder 59"/>
            <p:cNvSpPr txBox="1"/>
            <p:nvPr/>
          </p:nvSpPr>
          <p:spPr>
            <a:xfrm>
              <a:off x="2441314" y="3416701"/>
              <a:ext cx="1279381" cy="903086"/>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665" dirty="0">
                  <a:latin typeface="+mn-lt"/>
                  <a:ea typeface="+mn-ea"/>
                  <a:cs typeface="+mn-ea"/>
                  <a:sym typeface="+mn-lt"/>
                </a:rPr>
                <a:t>02</a:t>
              </a:r>
              <a:endParaRPr lang="en-US" sz="2665" dirty="0">
                <a:latin typeface="+mn-lt"/>
                <a:ea typeface="+mn-ea"/>
                <a:cs typeface="+mn-ea"/>
                <a:sym typeface="+mn-lt"/>
              </a:endParaRPr>
            </a:p>
          </p:txBody>
        </p:sp>
        <p:sp>
          <p:nvSpPr>
            <p:cNvPr id="44" name="Text Placeholder 59"/>
            <p:cNvSpPr txBox="1"/>
            <p:nvPr/>
          </p:nvSpPr>
          <p:spPr>
            <a:xfrm>
              <a:off x="3970503" y="3416701"/>
              <a:ext cx="1279381" cy="903086"/>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665" dirty="0">
                  <a:latin typeface="+mn-lt"/>
                  <a:ea typeface="+mn-ea"/>
                  <a:cs typeface="+mn-ea"/>
                  <a:sym typeface="+mn-lt"/>
                </a:rPr>
                <a:t>03</a:t>
              </a:r>
              <a:endParaRPr lang="en-US" sz="2665" dirty="0">
                <a:latin typeface="+mn-lt"/>
                <a:ea typeface="+mn-ea"/>
                <a:cs typeface="+mn-ea"/>
                <a:sym typeface="+mn-lt"/>
              </a:endParaRPr>
            </a:p>
          </p:txBody>
        </p:sp>
        <p:sp>
          <p:nvSpPr>
            <p:cNvPr id="45" name="Text Placeholder 59"/>
            <p:cNvSpPr txBox="1"/>
            <p:nvPr/>
          </p:nvSpPr>
          <p:spPr>
            <a:xfrm>
              <a:off x="5499694" y="3416701"/>
              <a:ext cx="1279381" cy="903086"/>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665" dirty="0">
                  <a:solidFill>
                    <a:schemeClr val="bg1"/>
                  </a:solidFill>
                  <a:latin typeface="+mn-lt"/>
                  <a:ea typeface="+mn-ea"/>
                  <a:cs typeface="+mn-ea"/>
                  <a:sym typeface="+mn-lt"/>
                </a:rPr>
                <a:t>04</a:t>
              </a:r>
              <a:endParaRPr lang="en-US" sz="2665" dirty="0">
                <a:solidFill>
                  <a:schemeClr val="bg1"/>
                </a:solidFill>
                <a:latin typeface="+mn-lt"/>
                <a:ea typeface="+mn-ea"/>
                <a:cs typeface="+mn-ea"/>
                <a:sym typeface="+mn-lt"/>
              </a:endParaRPr>
            </a:p>
          </p:txBody>
        </p:sp>
        <p:sp>
          <p:nvSpPr>
            <p:cNvPr id="46" name="Text Placeholder 59"/>
            <p:cNvSpPr txBox="1"/>
            <p:nvPr/>
          </p:nvSpPr>
          <p:spPr>
            <a:xfrm>
              <a:off x="7025520" y="3416701"/>
              <a:ext cx="1279381" cy="903086"/>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altLang="zh-CN" sz="2665" dirty="0">
                  <a:latin typeface="+mn-lt"/>
                  <a:ea typeface="+mn-ea"/>
                  <a:cs typeface="+mn-ea"/>
                  <a:sym typeface="+mn-lt"/>
                </a:rPr>
                <a:t>05</a:t>
              </a:r>
              <a:endParaRPr lang="en-US" sz="2665" dirty="0">
                <a:latin typeface="+mn-lt"/>
                <a:ea typeface="+mn-ea"/>
                <a:cs typeface="+mn-ea"/>
                <a:sym typeface="+mn-lt"/>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airplan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1010"/>
                                        </p:tgtEl>
                                        <p:attrNameLst>
                                          <p:attrName>style.visibility</p:attrName>
                                        </p:attrNameLst>
                                      </p:cBhvr>
                                      <p:to>
                                        <p:strVal val="visible"/>
                                      </p:to>
                                    </p:set>
                                    <p:anim calcmode="lin" valueType="num">
                                      <p:cBhvr additive="base">
                                        <p:cTn id="7" dur="500"/>
                                        <p:tgtEl>
                                          <p:spTgt spid="1010"/>
                                        </p:tgtEl>
                                        <p:attrNameLst>
                                          <p:attrName>ppt_y</p:attrName>
                                        </p:attrNameLst>
                                      </p:cBhvr>
                                      <p:tavLst>
                                        <p:tav tm="0">
                                          <p:val>
                                            <p:strVal val="#ppt_y+#ppt_h*1.125000"/>
                                          </p:val>
                                        </p:tav>
                                        <p:tav tm="100000">
                                          <p:val>
                                            <p:strVal val="#ppt_y"/>
                                          </p:val>
                                        </p:tav>
                                      </p:tavLst>
                                    </p:anim>
                                    <p:animEffect transition="in" filter="wipe(up)">
                                      <p:cBhvr>
                                        <p:cTn id="8" dur="500"/>
                                        <p:tgtEl>
                                          <p:spTgt spid="1010"/>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1019"/>
                                        </p:tgtEl>
                                        <p:attrNameLst>
                                          <p:attrName>style.visibility</p:attrName>
                                        </p:attrNameLst>
                                      </p:cBhvr>
                                      <p:to>
                                        <p:strVal val="visible"/>
                                      </p:to>
                                    </p:set>
                                    <p:anim calcmode="lin" valueType="num">
                                      <p:cBhvr additive="base">
                                        <p:cTn id="12" dur="500"/>
                                        <p:tgtEl>
                                          <p:spTgt spid="1019"/>
                                        </p:tgtEl>
                                        <p:attrNameLst>
                                          <p:attrName>ppt_y</p:attrName>
                                        </p:attrNameLst>
                                      </p:cBhvr>
                                      <p:tavLst>
                                        <p:tav tm="0">
                                          <p:val>
                                            <p:strVal val="#ppt_y+#ppt_h*1.125000"/>
                                          </p:val>
                                        </p:tav>
                                        <p:tav tm="100000">
                                          <p:val>
                                            <p:strVal val="#ppt_y"/>
                                          </p:val>
                                        </p:tav>
                                      </p:tavLst>
                                    </p:anim>
                                    <p:animEffect transition="in" filter="wipe(up)">
                                      <p:cBhvr>
                                        <p:cTn id="13" dur="500"/>
                                        <p:tgtEl>
                                          <p:spTgt spid="1019"/>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ppt_y</p:attrName>
                                        </p:attrNameLst>
                                      </p:cBhvr>
                                      <p:tavLst>
                                        <p:tav tm="0">
                                          <p:val>
                                            <p:strVal val="#ppt_y-#ppt_h*1.125000"/>
                                          </p:val>
                                        </p:tav>
                                        <p:tav tm="100000">
                                          <p:val>
                                            <p:strVal val="#ppt_y"/>
                                          </p:val>
                                        </p:tav>
                                      </p:tavLst>
                                    </p:anim>
                                    <p:animEffect transition="in" filter="wipe(down)">
                                      <p:cBhvr>
                                        <p:cTn id="18" dur="500"/>
                                        <p:tgtEl>
                                          <p:spTgt spid="5"/>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p:tgtEl>
                                          <p:spTgt spid="8"/>
                                        </p:tgtEl>
                                        <p:attrNameLst>
                                          <p:attrName>ppt_y</p:attrName>
                                        </p:attrNameLst>
                                      </p:cBhvr>
                                      <p:tavLst>
                                        <p:tav tm="0">
                                          <p:val>
                                            <p:strVal val="#ppt_y+#ppt_h*1.125000"/>
                                          </p:val>
                                        </p:tav>
                                        <p:tav tm="100000">
                                          <p:val>
                                            <p:strVal val="#ppt_y"/>
                                          </p:val>
                                        </p:tav>
                                      </p:tavLst>
                                    </p:anim>
                                    <p:animEffect transition="in" filter="wipe(up)">
                                      <p:cBhvr>
                                        <p:cTn id="23" dur="500"/>
                                        <p:tgtEl>
                                          <p:spTgt spid="8"/>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up)">
                                      <p:cBhvr>
                                        <p:cTn id="28" dur="500"/>
                                        <p:tgtEl>
                                          <p:spTgt spid="11"/>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down)">
                                      <p:cBhvr>
                                        <p:cTn id="36" dur="500"/>
                                        <p:tgtEl>
                                          <p:spTgt spid="31"/>
                                        </p:tgtEl>
                                      </p:cBhvr>
                                    </p:animEffect>
                                  </p:childTnLst>
                                </p:cTn>
                              </p:par>
                            </p:childTnLst>
                          </p:cTn>
                        </p:par>
                        <p:par>
                          <p:cTn id="37" fill="hold">
                            <p:stCondLst>
                              <p:cond delay="3500"/>
                            </p:stCondLst>
                            <p:childTnLst>
                              <p:par>
                                <p:cTn id="38" presetID="22" presetClass="entr" presetSubtype="1"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childTnLst>
                          </p:cTn>
                        </p:par>
                        <p:par>
                          <p:cTn id="41" fill="hold">
                            <p:stCondLst>
                              <p:cond delay="4000"/>
                            </p:stCondLst>
                            <p:childTnLst>
                              <p:par>
                                <p:cTn id="42" presetID="22" presetClass="entr" presetSubtype="4" fill="hold"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down)">
                                      <p:cBhvr>
                                        <p:cTn id="44" dur="500"/>
                                        <p:tgtEl>
                                          <p:spTgt spid="32"/>
                                        </p:tgtEl>
                                      </p:cBhvr>
                                    </p:animEffect>
                                  </p:childTnLst>
                                </p:cTn>
                              </p:par>
                            </p:childTnLst>
                          </p:cTn>
                        </p:par>
                        <p:par>
                          <p:cTn id="45" fill="hold">
                            <p:stCondLst>
                              <p:cond delay="4500"/>
                            </p:stCondLst>
                            <p:childTnLst>
                              <p:par>
                                <p:cTn id="46" presetID="22" presetClass="entr" presetSubtype="1"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wipe(up)">
                                      <p:cBhvr>
                                        <p:cTn id="48" dur="500"/>
                                        <p:tgtEl>
                                          <p:spTgt spid="29"/>
                                        </p:tgtEl>
                                      </p:cBhvr>
                                    </p:animEffect>
                                  </p:childTnLst>
                                </p:cTn>
                              </p:par>
                            </p:childTnLst>
                          </p:cTn>
                        </p:par>
                        <p:par>
                          <p:cTn id="49" fill="hold">
                            <p:stCondLst>
                              <p:cond delay="5000"/>
                            </p:stCondLst>
                            <p:childTnLst>
                              <p:par>
                                <p:cTn id="50" presetID="22" presetClass="entr" presetSubtype="4"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down)">
                                      <p:cBhvr>
                                        <p:cTn id="5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flipH="1">
            <a:off x="295425" y="12065"/>
            <a:ext cx="12021872" cy="6858635"/>
          </a:xfrm>
          <a:prstGeom prst="rect">
            <a:avLst/>
          </a:prstGeom>
          <a:solidFill>
            <a:srgbClr val="20386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0" name="图片 29"/>
          <p:cNvPicPr>
            <a:picLocks noChangeAspect="1"/>
          </p:cNvPicPr>
          <p:nvPr/>
        </p:nvPicPr>
        <p:blipFill>
          <a:blip r:embed="rId1" cstate="screen">
            <a:clrChange>
              <a:clrFrom>
                <a:srgbClr val="FFFFFF"/>
              </a:clrFrom>
              <a:clrTo>
                <a:srgbClr val="FFFFFF">
                  <a:alpha val="0"/>
                </a:srgbClr>
              </a:clrTo>
            </a:clrChange>
          </a:blip>
          <a:stretch>
            <a:fillRect/>
          </a:stretch>
        </p:blipFill>
        <p:spPr>
          <a:xfrm>
            <a:off x="0" y="-1"/>
            <a:ext cx="5325544" cy="6870699"/>
          </a:xfrm>
          <a:prstGeom prst="rect">
            <a:avLst/>
          </a:prstGeom>
        </p:spPr>
      </p:pic>
      <p:pic>
        <p:nvPicPr>
          <p:cNvPr id="31" name="image 108"/>
          <p:cNvPicPr>
            <a:picLocks noChangeAspect="1"/>
          </p:cNvPicPr>
          <p:nvPr/>
        </p:nvPicPr>
        <p:blipFill>
          <a:blip r:embed="rId2">
            <a:alphaModFix amt="70196"/>
            <a:lum contrast="12000"/>
          </a:blip>
          <a:srcRect/>
          <a:stretch>
            <a:fillRect/>
          </a:stretch>
        </p:blipFill>
        <p:spPr>
          <a:xfrm flipH="1">
            <a:off x="2960851" y="162131"/>
            <a:ext cx="2408613" cy="2442826"/>
          </a:xfrm>
          <a:prstGeom prst="rect">
            <a:avLst/>
          </a:prstGeom>
        </p:spPr>
      </p:pic>
      <p:pic>
        <p:nvPicPr>
          <p:cNvPr id="32" name="image 109"/>
          <p:cNvPicPr>
            <a:picLocks noChangeAspect="1"/>
          </p:cNvPicPr>
          <p:nvPr/>
        </p:nvPicPr>
        <p:blipFill>
          <a:blip r:embed="rId3">
            <a:lum bright="12000"/>
          </a:blip>
          <a:srcRect/>
          <a:stretch>
            <a:fillRect/>
          </a:stretch>
        </p:blipFill>
        <p:spPr>
          <a:xfrm flipH="1">
            <a:off x="4807123" y="5352008"/>
            <a:ext cx="1238915" cy="1256513"/>
          </a:xfrm>
          <a:prstGeom prst="rect">
            <a:avLst/>
          </a:prstGeom>
        </p:spPr>
      </p:pic>
      <p:pic>
        <p:nvPicPr>
          <p:cNvPr id="33" name="image 1010"/>
          <p:cNvPicPr>
            <a:picLocks noChangeAspect="1"/>
          </p:cNvPicPr>
          <p:nvPr/>
        </p:nvPicPr>
        <p:blipFill>
          <a:blip r:embed="rId4"/>
          <a:srcRect/>
          <a:stretch>
            <a:fillRect/>
          </a:stretch>
        </p:blipFill>
        <p:spPr>
          <a:xfrm rot="16200000" flipH="1">
            <a:off x="11105229" y="3182697"/>
            <a:ext cx="2184563" cy="266487"/>
          </a:xfrm>
          <a:prstGeom prst="rect">
            <a:avLst/>
          </a:prstGeom>
        </p:spPr>
      </p:pic>
      <p:sp>
        <p:nvSpPr>
          <p:cNvPr id="34" name="文本框 33"/>
          <p:cNvSpPr txBox="1"/>
          <p:nvPr/>
        </p:nvSpPr>
        <p:spPr>
          <a:xfrm>
            <a:off x="3850005" y="1324937"/>
            <a:ext cx="7940675" cy="3631763"/>
          </a:xfrm>
          <a:prstGeom prst="rect">
            <a:avLst/>
          </a:prstGeom>
          <a:noFill/>
        </p:spPr>
        <p:txBody>
          <a:bodyPr wrap="square" rtlCol="0">
            <a:spAutoFit/>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11500" b="1" i="0" strike="noStrike" kern="1200" cap="none" spc="0" normalizeH="0" baseline="0" noProof="0" dirty="0">
                <a:ln w="44450" cap="sq" cmpd="sng">
                  <a:noFill/>
                  <a:prstDash val="solid"/>
                  <a:round/>
                </a:ln>
                <a:solidFill>
                  <a:srgbClr val="265388">
                    <a:alpha val="27000"/>
                  </a:srgbClr>
                </a:solidFill>
                <a:effectLst/>
                <a:uLnTx/>
                <a:uFillTx/>
                <a:cs typeface="+mn-ea"/>
                <a:sym typeface="+mn-lt"/>
              </a:rPr>
              <a:t>WORK REPORT</a:t>
            </a:r>
            <a:endParaRPr kumimoji="0" lang="en-US" altLang="zh-CN" sz="11500" b="1" i="0" strike="noStrike" kern="1200" cap="none" spc="0" normalizeH="0" baseline="0" noProof="0" dirty="0">
              <a:ln w="44450" cap="sq" cmpd="sng">
                <a:noFill/>
                <a:prstDash val="solid"/>
                <a:round/>
              </a:ln>
              <a:solidFill>
                <a:srgbClr val="265388">
                  <a:alpha val="27000"/>
                </a:srgbClr>
              </a:solidFill>
              <a:effectLst/>
              <a:uLnTx/>
              <a:uFillTx/>
              <a:cs typeface="+mn-ea"/>
              <a:sym typeface="+mn-lt"/>
            </a:endParaRPr>
          </a:p>
        </p:txBody>
      </p:sp>
      <p:grpSp>
        <p:nvGrpSpPr>
          <p:cNvPr id="35" name="组合 34"/>
          <p:cNvGrpSpPr/>
          <p:nvPr/>
        </p:nvGrpSpPr>
        <p:grpSpPr>
          <a:xfrm>
            <a:off x="5475825" y="2117318"/>
            <a:ext cx="6925676" cy="2741698"/>
            <a:chOff x="1102" y="3334"/>
            <a:chExt cx="9294" cy="4318"/>
          </a:xfrm>
        </p:grpSpPr>
        <p:sp>
          <p:nvSpPr>
            <p:cNvPr id="36" name="Object 102"/>
            <p:cNvSpPr txBox="1"/>
            <p:nvPr/>
          </p:nvSpPr>
          <p:spPr>
            <a:xfrm>
              <a:off x="3537" y="3334"/>
              <a:ext cx="5888" cy="1200"/>
            </a:xfrm>
            <a:prstGeom prst="rect">
              <a:avLst/>
            </a:prstGeom>
          </p:spPr>
          <p:txBody>
            <a:bodyPr vert="horz" rtlCol="0" anchor="t" anchorCtr="0">
              <a:noAutofit/>
            </a:bodyPr>
            <a:lstStyle/>
            <a:p>
              <a:pPr algn="r"/>
              <a:r>
                <a:rPr lang="zh-CN" sz="2400" b="0" i="0" spc="300" dirty="0">
                  <a:solidFill>
                    <a:srgbClr val="FFFFFF"/>
                  </a:solidFill>
                  <a:uFillTx/>
                  <a:cs typeface="+mn-ea"/>
                  <a:sym typeface="+mn-lt"/>
                </a:rPr>
                <a:t>O</a:t>
              </a:r>
              <a:r>
                <a:rPr lang="en-US" altLang="zh-CN" sz="2400" b="0" i="0" spc="300" dirty="0">
                  <a:solidFill>
                    <a:srgbClr val="FFFFFF"/>
                  </a:solidFill>
                  <a:uFillTx/>
                  <a:cs typeface="+mn-ea"/>
                  <a:sym typeface="+mn-lt"/>
                </a:rPr>
                <a:t>FFICE</a:t>
              </a:r>
              <a:r>
                <a:rPr lang="zh-CN" sz="2400" b="0" i="0" spc="300" dirty="0">
                  <a:solidFill>
                    <a:srgbClr val="FFFFFF"/>
                  </a:solidFill>
                  <a:uFillTx/>
                  <a:cs typeface="+mn-ea"/>
                  <a:sym typeface="+mn-lt"/>
                </a:rPr>
                <a:t> </a:t>
              </a:r>
              <a:r>
                <a:rPr lang="en-US" altLang="zh-CN" sz="2400" b="0" i="0" spc="300" dirty="0">
                  <a:solidFill>
                    <a:srgbClr val="FFFFFF"/>
                  </a:solidFill>
                  <a:uFillTx/>
                  <a:cs typeface="+mn-ea"/>
                  <a:sym typeface="+mn-lt"/>
                </a:rPr>
                <a:t>WORK</a:t>
              </a:r>
              <a:r>
                <a:rPr lang="zh-CN" sz="2400" b="0" i="0" spc="300" dirty="0">
                  <a:solidFill>
                    <a:srgbClr val="FFFFFF"/>
                  </a:solidFill>
                  <a:uFillTx/>
                  <a:cs typeface="+mn-ea"/>
                  <a:sym typeface="+mn-lt"/>
                </a:rPr>
                <a:t> </a:t>
              </a:r>
              <a:endParaRPr lang="zh-CN" sz="2400" b="0" i="0" spc="300" dirty="0">
                <a:solidFill>
                  <a:srgbClr val="FFFFFF"/>
                </a:solidFill>
                <a:uFillTx/>
                <a:cs typeface="+mn-ea"/>
                <a:sym typeface="+mn-lt"/>
              </a:endParaRPr>
            </a:p>
            <a:p>
              <a:pPr algn="r"/>
              <a:r>
                <a:rPr lang="zh-CN" sz="2400" b="0" i="0" spc="300" dirty="0">
                  <a:solidFill>
                    <a:srgbClr val="FFFFFF"/>
                  </a:solidFill>
                  <a:uFillTx/>
                  <a:cs typeface="+mn-ea"/>
                  <a:sym typeface="+mn-lt"/>
                </a:rPr>
                <a:t>YEAR-END SUMMARY</a:t>
              </a:r>
              <a:endParaRPr lang="zh-CN" altLang="en-US" sz="2400" b="0" i="0" spc="300" dirty="0">
                <a:solidFill>
                  <a:srgbClr val="FFFFFF"/>
                </a:solidFill>
                <a:uFillTx/>
                <a:cs typeface="+mn-ea"/>
                <a:sym typeface="+mn-lt"/>
              </a:endParaRPr>
            </a:p>
          </p:txBody>
        </p:sp>
        <p:sp>
          <p:nvSpPr>
            <p:cNvPr id="37" name="Object 103"/>
            <p:cNvSpPr txBox="1"/>
            <p:nvPr/>
          </p:nvSpPr>
          <p:spPr>
            <a:xfrm>
              <a:off x="1102" y="4562"/>
              <a:ext cx="9294" cy="2110"/>
            </a:xfrm>
            <a:prstGeom prst="rect">
              <a:avLst/>
            </a:prstGeom>
          </p:spPr>
          <p:txBody>
            <a:bodyPr vert="horz" rtlCol="0" anchor="t" anchorCtr="0">
              <a:noAutofit/>
            </a:bodyPr>
            <a:lstStyle/>
            <a:p>
              <a:pPr algn="ctr">
                <a:lnSpc>
                  <a:spcPct val="114000"/>
                </a:lnSpc>
              </a:pPr>
              <a:r>
                <a:rPr lang="zh-CN" altLang="en-US" sz="7400" b="1" i="0" spc="300" dirty="0" smtClean="0">
                  <a:solidFill>
                    <a:srgbClr val="FFFFFF"/>
                  </a:solidFill>
                  <a:uFillTx/>
                  <a:cs typeface="+mn-ea"/>
                  <a:sym typeface="+mn-lt"/>
                </a:rPr>
                <a:t>    谢谢观看</a:t>
              </a:r>
              <a:endParaRPr lang="zh-CN" sz="7400" b="1" i="0" spc="300" dirty="0">
                <a:solidFill>
                  <a:srgbClr val="FFFFFF"/>
                </a:solidFill>
                <a:uFillTx/>
                <a:cs typeface="+mn-ea"/>
                <a:sym typeface="+mn-lt"/>
              </a:endParaRPr>
            </a:p>
          </p:txBody>
        </p:sp>
        <p:sp>
          <p:nvSpPr>
            <p:cNvPr id="38" name="Object 104"/>
            <p:cNvSpPr txBox="1"/>
            <p:nvPr/>
          </p:nvSpPr>
          <p:spPr>
            <a:xfrm>
              <a:off x="5321" y="7132"/>
              <a:ext cx="4085" cy="520"/>
            </a:xfrm>
            <a:prstGeom prst="rect">
              <a:avLst/>
            </a:prstGeom>
          </p:spPr>
          <p:txBody>
            <a:bodyPr vert="horz" rtlCol="0" anchor="t" anchorCtr="0">
              <a:noAutofit/>
            </a:bodyPr>
            <a:lstStyle/>
            <a:p>
              <a:pPr algn="r">
                <a:lnSpc>
                  <a:spcPct val="114000"/>
                </a:lnSpc>
              </a:pPr>
              <a:r>
                <a:rPr lang="zh-CN" sz="2000" b="0" i="0" dirty="0">
                  <a:solidFill>
                    <a:srgbClr val="FFFFFF"/>
                  </a:solidFill>
                  <a:cs typeface="+mn-ea"/>
                  <a:sym typeface="+mn-lt"/>
                </a:rPr>
                <a:t>汇报人</a:t>
              </a:r>
              <a:r>
                <a:rPr lang="zh-CN" sz="2000" b="0" i="0" dirty="0" smtClean="0">
                  <a:solidFill>
                    <a:srgbClr val="FFFFFF"/>
                  </a:solidFill>
                  <a:cs typeface="+mn-ea"/>
                  <a:sym typeface="+mn-lt"/>
                </a:rPr>
                <a:t>：</a:t>
              </a:r>
              <a:r>
                <a:rPr lang="en-US" altLang="zh-CN" sz="2000" b="0" i="0" dirty="0" smtClean="0">
                  <a:solidFill>
                    <a:srgbClr val="FFFFFF"/>
                  </a:solidFill>
                  <a:cs typeface="+mn-ea"/>
                  <a:sym typeface="+mn-lt"/>
                </a:rPr>
                <a:t>XXX</a:t>
              </a:r>
              <a:endParaRPr lang="en-US" altLang="zh-CN" sz="2000" b="0" i="0" dirty="0" smtClean="0">
                <a:solidFill>
                  <a:srgbClr val="FFFFFF"/>
                </a:solidFill>
                <a:cs typeface="+mn-ea"/>
                <a:sym typeface="+mn-lt"/>
              </a:endParaRPr>
            </a:p>
          </p:txBody>
        </p:sp>
      </p:grpSp>
      <p:sp>
        <p:nvSpPr>
          <p:cNvPr id="39" name="Object 106"/>
          <p:cNvSpPr txBox="1"/>
          <p:nvPr/>
        </p:nvSpPr>
        <p:spPr>
          <a:xfrm>
            <a:off x="6786529" y="5381625"/>
            <a:ext cx="4891405" cy="396240"/>
          </a:xfrm>
          <a:prstGeom prst="rect">
            <a:avLst/>
          </a:prstGeom>
        </p:spPr>
        <p:txBody>
          <a:bodyPr vert="horz" rtlCol="0" anchor="t" anchorCtr="0">
            <a:noAutofit/>
          </a:bodyPr>
          <a:lstStyle/>
          <a:p>
            <a:pPr algn="r">
              <a:lnSpc>
                <a:spcPct val="114000"/>
              </a:lnSpc>
            </a:pPr>
            <a:r>
              <a:rPr lang="zh-CN" sz="1600" b="0" i="0" dirty="0">
                <a:solidFill>
                  <a:srgbClr val="FFFFFF"/>
                </a:solidFill>
                <a:cs typeface="+mn-ea"/>
                <a:sym typeface="+mn-lt"/>
              </a:rPr>
              <a:t>Business style work summary ppt template</a:t>
            </a:r>
            <a:endParaRPr lang="zh-CN" sz="1600" b="0" i="0" dirty="0">
              <a:solidFill>
                <a:srgbClr val="FFFFFF"/>
              </a:solidFill>
              <a:cs typeface="+mn-ea"/>
              <a:sym typeface="+mn-lt"/>
            </a:endParaRPr>
          </a:p>
        </p:txBody>
      </p:sp>
      <p:grpSp>
        <p:nvGrpSpPr>
          <p:cNvPr id="40" name="组合 39"/>
          <p:cNvGrpSpPr/>
          <p:nvPr/>
        </p:nvGrpSpPr>
        <p:grpSpPr>
          <a:xfrm>
            <a:off x="8465458" y="570865"/>
            <a:ext cx="3061970" cy="488950"/>
            <a:chOff x="1240" y="899"/>
            <a:chExt cx="4822" cy="770"/>
          </a:xfrm>
        </p:grpSpPr>
        <p:grpSp>
          <p:nvGrpSpPr>
            <p:cNvPr id="41" name="组合 40"/>
            <p:cNvGrpSpPr/>
            <p:nvPr/>
          </p:nvGrpSpPr>
          <p:grpSpPr>
            <a:xfrm>
              <a:off x="1240" y="899"/>
              <a:ext cx="773" cy="771"/>
              <a:chOff x="1031466" y="2363840"/>
              <a:chExt cx="622207" cy="620221"/>
            </a:xfrm>
          </p:grpSpPr>
          <p:sp>
            <p:nvSpPr>
              <p:cNvPr id="54" name="Oval 9"/>
              <p:cNvSpPr>
                <a:spLocks noChangeArrowheads="1"/>
              </p:cNvSpPr>
              <p:nvPr/>
            </p:nvSpPr>
            <p:spPr bwMode="auto">
              <a:xfrm>
                <a:off x="1031466" y="2363840"/>
                <a:ext cx="622207" cy="620221"/>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55" name="Freeform 14"/>
              <p:cNvSpPr>
                <a:spLocks noEditPoints="1"/>
              </p:cNvSpPr>
              <p:nvPr/>
            </p:nvSpPr>
            <p:spPr bwMode="auto">
              <a:xfrm>
                <a:off x="1134171" y="2468543"/>
                <a:ext cx="416798" cy="410817"/>
              </a:xfrm>
              <a:custGeom>
                <a:avLst/>
                <a:gdLst>
                  <a:gd name="T0" fmla="*/ 285 w 427"/>
                  <a:gd name="T1" fmla="*/ 157 h 408"/>
                  <a:gd name="T2" fmla="*/ 279 w 427"/>
                  <a:gd name="T3" fmla="*/ 169 h 408"/>
                  <a:gd name="T4" fmla="*/ 278 w 427"/>
                  <a:gd name="T5" fmla="*/ 177 h 408"/>
                  <a:gd name="T6" fmla="*/ 278 w 427"/>
                  <a:gd name="T7" fmla="*/ 192 h 408"/>
                  <a:gd name="T8" fmla="*/ 284 w 427"/>
                  <a:gd name="T9" fmla="*/ 207 h 408"/>
                  <a:gd name="T10" fmla="*/ 288 w 427"/>
                  <a:gd name="T11" fmla="*/ 214 h 408"/>
                  <a:gd name="T12" fmla="*/ 300 w 427"/>
                  <a:gd name="T13" fmla="*/ 224 h 408"/>
                  <a:gd name="T14" fmla="*/ 308 w 427"/>
                  <a:gd name="T15" fmla="*/ 228 h 408"/>
                  <a:gd name="T16" fmla="*/ 325 w 427"/>
                  <a:gd name="T17" fmla="*/ 136 h 408"/>
                  <a:gd name="T18" fmla="*/ 305 w 427"/>
                  <a:gd name="T19" fmla="*/ 140 h 408"/>
                  <a:gd name="T20" fmla="*/ 294 w 427"/>
                  <a:gd name="T21" fmla="*/ 147 h 408"/>
                  <a:gd name="T22" fmla="*/ 289 w 427"/>
                  <a:gd name="T23" fmla="*/ 152 h 408"/>
                  <a:gd name="T24" fmla="*/ 261 w 427"/>
                  <a:gd name="T25" fmla="*/ 47 h 408"/>
                  <a:gd name="T26" fmla="*/ 213 w 427"/>
                  <a:gd name="T27" fmla="*/ 95 h 408"/>
                  <a:gd name="T28" fmla="*/ 258 w 427"/>
                  <a:gd name="T29" fmla="*/ 192 h 408"/>
                  <a:gd name="T30" fmla="*/ 258 w 427"/>
                  <a:gd name="T31" fmla="*/ 173 h 408"/>
                  <a:gd name="T32" fmla="*/ 244 w 427"/>
                  <a:gd name="T33" fmla="*/ 104 h 408"/>
                  <a:gd name="T34" fmla="*/ 169 w 427"/>
                  <a:gd name="T35" fmla="*/ 183 h 408"/>
                  <a:gd name="T36" fmla="*/ 213 w 427"/>
                  <a:gd name="T37" fmla="*/ 269 h 408"/>
                  <a:gd name="T38" fmla="*/ 192 w 427"/>
                  <a:gd name="T39" fmla="*/ 272 h 408"/>
                  <a:gd name="T40" fmla="*/ 181 w 427"/>
                  <a:gd name="T41" fmla="*/ 260 h 408"/>
                  <a:gd name="T42" fmla="*/ 174 w 427"/>
                  <a:gd name="T43" fmla="*/ 254 h 408"/>
                  <a:gd name="T44" fmla="*/ 145 w 427"/>
                  <a:gd name="T45" fmla="*/ 242 h 408"/>
                  <a:gd name="T46" fmla="*/ 133 w 427"/>
                  <a:gd name="T47" fmla="*/ 241 h 408"/>
                  <a:gd name="T48" fmla="*/ 0 w 427"/>
                  <a:gd name="T49" fmla="*/ 408 h 408"/>
                  <a:gd name="T50" fmla="*/ 56 w 427"/>
                  <a:gd name="T51" fmla="*/ 309 h 408"/>
                  <a:gd name="T52" fmla="*/ 146 w 427"/>
                  <a:gd name="T53" fmla="*/ 309 h 408"/>
                  <a:gd name="T54" fmla="*/ 204 w 427"/>
                  <a:gd name="T55" fmla="*/ 408 h 408"/>
                  <a:gd name="T56" fmla="*/ 192 w 427"/>
                  <a:gd name="T57" fmla="*/ 272 h 408"/>
                  <a:gd name="T58" fmla="*/ 294 w 427"/>
                  <a:gd name="T59" fmla="*/ 241 h 408"/>
                  <a:gd name="T60" fmla="*/ 281 w 427"/>
                  <a:gd name="T61" fmla="*/ 242 h 408"/>
                  <a:gd name="T62" fmla="*/ 245 w 427"/>
                  <a:gd name="T63" fmla="*/ 260 h 408"/>
                  <a:gd name="T64" fmla="*/ 240 w 427"/>
                  <a:gd name="T65" fmla="*/ 266 h 408"/>
                  <a:gd name="T66" fmla="*/ 264 w 427"/>
                  <a:gd name="T67" fmla="*/ 408 h 408"/>
                  <a:gd name="T68" fmla="*/ 279 w 427"/>
                  <a:gd name="T69" fmla="*/ 408 h 408"/>
                  <a:gd name="T70" fmla="*/ 384 w 427"/>
                  <a:gd name="T71" fmla="*/ 309 h 408"/>
                  <a:gd name="T72" fmla="*/ 427 w 427"/>
                  <a:gd name="T73" fmla="*/ 313 h 408"/>
                  <a:gd name="T74" fmla="*/ 102 w 427"/>
                  <a:gd name="T75" fmla="*/ 231 h 408"/>
                  <a:gd name="T76" fmla="*/ 126 w 427"/>
                  <a:gd name="T77" fmla="*/ 224 h 408"/>
                  <a:gd name="T78" fmla="*/ 133 w 427"/>
                  <a:gd name="T79" fmla="*/ 220 h 408"/>
                  <a:gd name="T80" fmla="*/ 146 w 427"/>
                  <a:gd name="T81" fmla="*/ 200 h 408"/>
                  <a:gd name="T82" fmla="*/ 149 w 427"/>
                  <a:gd name="T83" fmla="*/ 191 h 408"/>
                  <a:gd name="T84" fmla="*/ 149 w 427"/>
                  <a:gd name="T85" fmla="*/ 175 h 408"/>
                  <a:gd name="T86" fmla="*/ 145 w 427"/>
                  <a:gd name="T87" fmla="*/ 164 h 408"/>
                  <a:gd name="T88" fmla="*/ 142 w 427"/>
                  <a:gd name="T89" fmla="*/ 157 h 408"/>
                  <a:gd name="T90" fmla="*/ 133 w 427"/>
                  <a:gd name="T91" fmla="*/ 147 h 408"/>
                  <a:gd name="T92" fmla="*/ 126 w 427"/>
                  <a:gd name="T93" fmla="*/ 143 h 408"/>
                  <a:gd name="T94" fmla="*/ 102 w 427"/>
                  <a:gd name="T95" fmla="*/ 136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7" h="408">
                    <a:moveTo>
                      <a:pt x="289" y="152"/>
                    </a:moveTo>
                    <a:cubicBezTo>
                      <a:pt x="288" y="154"/>
                      <a:pt x="286" y="155"/>
                      <a:pt x="285" y="157"/>
                    </a:cubicBezTo>
                    <a:cubicBezTo>
                      <a:pt x="285" y="157"/>
                      <a:pt x="285" y="157"/>
                      <a:pt x="285" y="157"/>
                    </a:cubicBezTo>
                    <a:cubicBezTo>
                      <a:pt x="284" y="159"/>
                      <a:pt x="283" y="161"/>
                      <a:pt x="282" y="162"/>
                    </a:cubicBezTo>
                    <a:cubicBezTo>
                      <a:pt x="282" y="163"/>
                      <a:pt x="282" y="163"/>
                      <a:pt x="282" y="164"/>
                    </a:cubicBezTo>
                    <a:cubicBezTo>
                      <a:pt x="281" y="165"/>
                      <a:pt x="280" y="167"/>
                      <a:pt x="279" y="169"/>
                    </a:cubicBezTo>
                    <a:cubicBezTo>
                      <a:pt x="279" y="169"/>
                      <a:pt x="279" y="169"/>
                      <a:pt x="279" y="170"/>
                    </a:cubicBezTo>
                    <a:cubicBezTo>
                      <a:pt x="279" y="171"/>
                      <a:pt x="278" y="173"/>
                      <a:pt x="278" y="175"/>
                    </a:cubicBezTo>
                    <a:cubicBezTo>
                      <a:pt x="278" y="176"/>
                      <a:pt x="278" y="176"/>
                      <a:pt x="278" y="177"/>
                    </a:cubicBezTo>
                    <a:cubicBezTo>
                      <a:pt x="277" y="179"/>
                      <a:pt x="277" y="181"/>
                      <a:pt x="277" y="183"/>
                    </a:cubicBezTo>
                    <a:cubicBezTo>
                      <a:pt x="277" y="186"/>
                      <a:pt x="278" y="189"/>
                      <a:pt x="278" y="191"/>
                    </a:cubicBezTo>
                    <a:cubicBezTo>
                      <a:pt x="278" y="192"/>
                      <a:pt x="278" y="192"/>
                      <a:pt x="278" y="192"/>
                    </a:cubicBezTo>
                    <a:cubicBezTo>
                      <a:pt x="279" y="195"/>
                      <a:pt x="279" y="197"/>
                      <a:pt x="280" y="199"/>
                    </a:cubicBezTo>
                    <a:cubicBezTo>
                      <a:pt x="280" y="200"/>
                      <a:pt x="280" y="200"/>
                      <a:pt x="280" y="200"/>
                    </a:cubicBezTo>
                    <a:cubicBezTo>
                      <a:pt x="281" y="203"/>
                      <a:pt x="282" y="205"/>
                      <a:pt x="284" y="207"/>
                    </a:cubicBezTo>
                    <a:cubicBezTo>
                      <a:pt x="284" y="207"/>
                      <a:pt x="284" y="208"/>
                      <a:pt x="284" y="208"/>
                    </a:cubicBezTo>
                    <a:cubicBezTo>
                      <a:pt x="285" y="210"/>
                      <a:pt x="287" y="212"/>
                      <a:pt x="288" y="214"/>
                    </a:cubicBezTo>
                    <a:cubicBezTo>
                      <a:pt x="288" y="214"/>
                      <a:pt x="288" y="214"/>
                      <a:pt x="288" y="214"/>
                    </a:cubicBezTo>
                    <a:cubicBezTo>
                      <a:pt x="290" y="216"/>
                      <a:pt x="292" y="218"/>
                      <a:pt x="294" y="219"/>
                    </a:cubicBezTo>
                    <a:cubicBezTo>
                      <a:pt x="294" y="219"/>
                      <a:pt x="294" y="220"/>
                      <a:pt x="294" y="220"/>
                    </a:cubicBezTo>
                    <a:cubicBezTo>
                      <a:pt x="296" y="221"/>
                      <a:pt x="298" y="223"/>
                      <a:pt x="300" y="224"/>
                    </a:cubicBezTo>
                    <a:cubicBezTo>
                      <a:pt x="300" y="224"/>
                      <a:pt x="301" y="224"/>
                      <a:pt x="301" y="224"/>
                    </a:cubicBezTo>
                    <a:cubicBezTo>
                      <a:pt x="303" y="226"/>
                      <a:pt x="305" y="227"/>
                      <a:pt x="308" y="228"/>
                    </a:cubicBezTo>
                    <a:cubicBezTo>
                      <a:pt x="308" y="228"/>
                      <a:pt x="308" y="228"/>
                      <a:pt x="308" y="228"/>
                    </a:cubicBezTo>
                    <a:cubicBezTo>
                      <a:pt x="313" y="230"/>
                      <a:pt x="319" y="231"/>
                      <a:pt x="325" y="231"/>
                    </a:cubicBezTo>
                    <a:cubicBezTo>
                      <a:pt x="351" y="231"/>
                      <a:pt x="372" y="210"/>
                      <a:pt x="372" y="183"/>
                    </a:cubicBezTo>
                    <a:cubicBezTo>
                      <a:pt x="372" y="157"/>
                      <a:pt x="351" y="136"/>
                      <a:pt x="325" y="136"/>
                    </a:cubicBezTo>
                    <a:cubicBezTo>
                      <a:pt x="318" y="136"/>
                      <a:pt x="312" y="137"/>
                      <a:pt x="306" y="140"/>
                    </a:cubicBezTo>
                    <a:cubicBezTo>
                      <a:pt x="306" y="140"/>
                      <a:pt x="306" y="140"/>
                      <a:pt x="306" y="140"/>
                    </a:cubicBezTo>
                    <a:cubicBezTo>
                      <a:pt x="306" y="140"/>
                      <a:pt x="306" y="140"/>
                      <a:pt x="305" y="140"/>
                    </a:cubicBezTo>
                    <a:cubicBezTo>
                      <a:pt x="304" y="141"/>
                      <a:pt x="302" y="142"/>
                      <a:pt x="301" y="143"/>
                    </a:cubicBezTo>
                    <a:cubicBezTo>
                      <a:pt x="300" y="143"/>
                      <a:pt x="300" y="143"/>
                      <a:pt x="299" y="143"/>
                    </a:cubicBezTo>
                    <a:cubicBezTo>
                      <a:pt x="298" y="144"/>
                      <a:pt x="296" y="146"/>
                      <a:pt x="294" y="147"/>
                    </a:cubicBezTo>
                    <a:cubicBezTo>
                      <a:pt x="294" y="147"/>
                      <a:pt x="294" y="147"/>
                      <a:pt x="294" y="147"/>
                    </a:cubicBezTo>
                    <a:cubicBezTo>
                      <a:pt x="293" y="148"/>
                      <a:pt x="291" y="150"/>
                      <a:pt x="290" y="151"/>
                    </a:cubicBezTo>
                    <a:cubicBezTo>
                      <a:pt x="290" y="151"/>
                      <a:pt x="289" y="152"/>
                      <a:pt x="289" y="152"/>
                    </a:cubicBezTo>
                    <a:close/>
                    <a:moveTo>
                      <a:pt x="213" y="95"/>
                    </a:moveTo>
                    <a:lnTo>
                      <a:pt x="213" y="95"/>
                    </a:lnTo>
                    <a:cubicBezTo>
                      <a:pt x="240" y="95"/>
                      <a:pt x="261" y="73"/>
                      <a:pt x="261" y="47"/>
                    </a:cubicBezTo>
                    <a:cubicBezTo>
                      <a:pt x="261" y="21"/>
                      <a:pt x="240" y="0"/>
                      <a:pt x="213" y="0"/>
                    </a:cubicBezTo>
                    <a:cubicBezTo>
                      <a:pt x="187" y="0"/>
                      <a:pt x="166" y="21"/>
                      <a:pt x="166" y="47"/>
                    </a:cubicBezTo>
                    <a:cubicBezTo>
                      <a:pt x="166" y="73"/>
                      <a:pt x="187" y="95"/>
                      <a:pt x="213" y="95"/>
                    </a:cubicBezTo>
                    <a:close/>
                    <a:moveTo>
                      <a:pt x="258" y="228"/>
                    </a:moveTo>
                    <a:lnTo>
                      <a:pt x="258" y="228"/>
                    </a:lnTo>
                    <a:lnTo>
                      <a:pt x="258" y="192"/>
                    </a:lnTo>
                    <a:cubicBezTo>
                      <a:pt x="258" y="189"/>
                      <a:pt x="257" y="186"/>
                      <a:pt x="257" y="183"/>
                    </a:cubicBezTo>
                    <a:cubicBezTo>
                      <a:pt x="257" y="180"/>
                      <a:pt x="258" y="178"/>
                      <a:pt x="258" y="175"/>
                    </a:cubicBezTo>
                    <a:lnTo>
                      <a:pt x="258" y="173"/>
                    </a:lnTo>
                    <a:lnTo>
                      <a:pt x="258" y="173"/>
                    </a:lnTo>
                    <a:cubicBezTo>
                      <a:pt x="262" y="151"/>
                      <a:pt x="275" y="134"/>
                      <a:pt x="293" y="124"/>
                    </a:cubicBezTo>
                    <a:cubicBezTo>
                      <a:pt x="280" y="112"/>
                      <a:pt x="263" y="104"/>
                      <a:pt x="244" y="104"/>
                    </a:cubicBezTo>
                    <a:lnTo>
                      <a:pt x="183" y="104"/>
                    </a:lnTo>
                    <a:cubicBezTo>
                      <a:pt x="164" y="104"/>
                      <a:pt x="147" y="112"/>
                      <a:pt x="134" y="124"/>
                    </a:cubicBezTo>
                    <a:cubicBezTo>
                      <a:pt x="155" y="135"/>
                      <a:pt x="169" y="158"/>
                      <a:pt x="169" y="183"/>
                    </a:cubicBezTo>
                    <a:cubicBezTo>
                      <a:pt x="169" y="189"/>
                      <a:pt x="169" y="194"/>
                      <a:pt x="168" y="199"/>
                    </a:cubicBezTo>
                    <a:lnTo>
                      <a:pt x="168" y="228"/>
                    </a:lnTo>
                    <a:cubicBezTo>
                      <a:pt x="187" y="236"/>
                      <a:pt x="203" y="251"/>
                      <a:pt x="213" y="269"/>
                    </a:cubicBezTo>
                    <a:cubicBezTo>
                      <a:pt x="223" y="251"/>
                      <a:pt x="239" y="237"/>
                      <a:pt x="258" y="228"/>
                    </a:cubicBezTo>
                    <a:close/>
                    <a:moveTo>
                      <a:pt x="192" y="272"/>
                    </a:moveTo>
                    <a:lnTo>
                      <a:pt x="192" y="272"/>
                    </a:lnTo>
                    <a:cubicBezTo>
                      <a:pt x="190" y="270"/>
                      <a:pt x="189" y="268"/>
                      <a:pt x="187" y="266"/>
                    </a:cubicBezTo>
                    <a:cubicBezTo>
                      <a:pt x="187" y="265"/>
                      <a:pt x="186" y="265"/>
                      <a:pt x="186" y="265"/>
                    </a:cubicBezTo>
                    <a:cubicBezTo>
                      <a:pt x="185" y="263"/>
                      <a:pt x="183" y="262"/>
                      <a:pt x="181" y="260"/>
                    </a:cubicBezTo>
                    <a:cubicBezTo>
                      <a:pt x="181" y="260"/>
                      <a:pt x="181" y="259"/>
                      <a:pt x="181" y="259"/>
                    </a:cubicBezTo>
                    <a:cubicBezTo>
                      <a:pt x="179" y="258"/>
                      <a:pt x="177" y="256"/>
                      <a:pt x="175" y="255"/>
                    </a:cubicBezTo>
                    <a:cubicBezTo>
                      <a:pt x="175" y="255"/>
                      <a:pt x="175" y="254"/>
                      <a:pt x="174" y="254"/>
                    </a:cubicBezTo>
                    <a:cubicBezTo>
                      <a:pt x="168" y="250"/>
                      <a:pt x="161" y="246"/>
                      <a:pt x="153" y="244"/>
                    </a:cubicBezTo>
                    <a:cubicBezTo>
                      <a:pt x="151" y="243"/>
                      <a:pt x="150" y="243"/>
                      <a:pt x="148" y="242"/>
                    </a:cubicBezTo>
                    <a:cubicBezTo>
                      <a:pt x="147" y="242"/>
                      <a:pt x="146" y="242"/>
                      <a:pt x="145" y="242"/>
                    </a:cubicBezTo>
                    <a:cubicBezTo>
                      <a:pt x="144" y="242"/>
                      <a:pt x="143" y="241"/>
                      <a:pt x="141" y="241"/>
                    </a:cubicBezTo>
                    <a:cubicBezTo>
                      <a:pt x="141" y="241"/>
                      <a:pt x="140" y="241"/>
                      <a:pt x="139" y="241"/>
                    </a:cubicBezTo>
                    <a:cubicBezTo>
                      <a:pt x="137" y="241"/>
                      <a:pt x="135" y="241"/>
                      <a:pt x="133" y="241"/>
                    </a:cubicBezTo>
                    <a:lnTo>
                      <a:pt x="71" y="241"/>
                    </a:lnTo>
                    <a:cubicBezTo>
                      <a:pt x="32" y="241"/>
                      <a:pt x="0" y="273"/>
                      <a:pt x="0" y="313"/>
                    </a:cubicBezTo>
                    <a:lnTo>
                      <a:pt x="0" y="408"/>
                    </a:lnTo>
                    <a:lnTo>
                      <a:pt x="42" y="408"/>
                    </a:lnTo>
                    <a:lnTo>
                      <a:pt x="42" y="309"/>
                    </a:lnTo>
                    <a:lnTo>
                      <a:pt x="56" y="309"/>
                    </a:lnTo>
                    <a:lnTo>
                      <a:pt x="56" y="408"/>
                    </a:lnTo>
                    <a:lnTo>
                      <a:pt x="146" y="408"/>
                    </a:lnTo>
                    <a:lnTo>
                      <a:pt x="146" y="309"/>
                    </a:lnTo>
                    <a:lnTo>
                      <a:pt x="161" y="309"/>
                    </a:lnTo>
                    <a:lnTo>
                      <a:pt x="161" y="408"/>
                    </a:lnTo>
                    <a:lnTo>
                      <a:pt x="204" y="408"/>
                    </a:lnTo>
                    <a:lnTo>
                      <a:pt x="204" y="313"/>
                    </a:lnTo>
                    <a:cubicBezTo>
                      <a:pt x="204" y="297"/>
                      <a:pt x="200" y="283"/>
                      <a:pt x="192" y="272"/>
                    </a:cubicBezTo>
                    <a:cubicBezTo>
                      <a:pt x="192" y="272"/>
                      <a:pt x="192" y="272"/>
                      <a:pt x="192" y="272"/>
                    </a:cubicBezTo>
                    <a:close/>
                    <a:moveTo>
                      <a:pt x="355" y="241"/>
                    </a:moveTo>
                    <a:lnTo>
                      <a:pt x="355" y="241"/>
                    </a:lnTo>
                    <a:lnTo>
                      <a:pt x="294" y="241"/>
                    </a:lnTo>
                    <a:cubicBezTo>
                      <a:pt x="292" y="241"/>
                      <a:pt x="290" y="241"/>
                      <a:pt x="288" y="241"/>
                    </a:cubicBezTo>
                    <a:cubicBezTo>
                      <a:pt x="287" y="241"/>
                      <a:pt x="286" y="241"/>
                      <a:pt x="285" y="241"/>
                    </a:cubicBezTo>
                    <a:cubicBezTo>
                      <a:pt x="284" y="241"/>
                      <a:pt x="283" y="242"/>
                      <a:pt x="281" y="242"/>
                    </a:cubicBezTo>
                    <a:cubicBezTo>
                      <a:pt x="280" y="242"/>
                      <a:pt x="280" y="242"/>
                      <a:pt x="279" y="242"/>
                    </a:cubicBezTo>
                    <a:cubicBezTo>
                      <a:pt x="277" y="243"/>
                      <a:pt x="276" y="243"/>
                      <a:pt x="274" y="244"/>
                    </a:cubicBezTo>
                    <a:cubicBezTo>
                      <a:pt x="263" y="247"/>
                      <a:pt x="254" y="252"/>
                      <a:pt x="245" y="260"/>
                    </a:cubicBezTo>
                    <a:cubicBezTo>
                      <a:pt x="245" y="260"/>
                      <a:pt x="245" y="260"/>
                      <a:pt x="245" y="260"/>
                    </a:cubicBezTo>
                    <a:cubicBezTo>
                      <a:pt x="243" y="262"/>
                      <a:pt x="242" y="263"/>
                      <a:pt x="240" y="265"/>
                    </a:cubicBezTo>
                    <a:cubicBezTo>
                      <a:pt x="240" y="265"/>
                      <a:pt x="240" y="266"/>
                      <a:pt x="240" y="266"/>
                    </a:cubicBezTo>
                    <a:cubicBezTo>
                      <a:pt x="229" y="278"/>
                      <a:pt x="222" y="295"/>
                      <a:pt x="222" y="313"/>
                    </a:cubicBezTo>
                    <a:lnTo>
                      <a:pt x="222" y="408"/>
                    </a:lnTo>
                    <a:lnTo>
                      <a:pt x="264" y="408"/>
                    </a:lnTo>
                    <a:lnTo>
                      <a:pt x="264" y="309"/>
                    </a:lnTo>
                    <a:lnTo>
                      <a:pt x="279" y="309"/>
                    </a:lnTo>
                    <a:lnTo>
                      <a:pt x="279" y="408"/>
                    </a:lnTo>
                    <a:lnTo>
                      <a:pt x="369" y="408"/>
                    </a:lnTo>
                    <a:lnTo>
                      <a:pt x="369" y="309"/>
                    </a:lnTo>
                    <a:lnTo>
                      <a:pt x="384" y="309"/>
                    </a:lnTo>
                    <a:lnTo>
                      <a:pt x="384" y="408"/>
                    </a:lnTo>
                    <a:lnTo>
                      <a:pt x="427" y="408"/>
                    </a:lnTo>
                    <a:lnTo>
                      <a:pt x="427" y="313"/>
                    </a:lnTo>
                    <a:cubicBezTo>
                      <a:pt x="427" y="273"/>
                      <a:pt x="395" y="241"/>
                      <a:pt x="355" y="241"/>
                    </a:cubicBezTo>
                    <a:close/>
                    <a:moveTo>
                      <a:pt x="102" y="231"/>
                    </a:moveTo>
                    <a:lnTo>
                      <a:pt x="102" y="231"/>
                    </a:lnTo>
                    <a:cubicBezTo>
                      <a:pt x="108" y="231"/>
                      <a:pt x="114" y="230"/>
                      <a:pt x="119" y="228"/>
                    </a:cubicBezTo>
                    <a:cubicBezTo>
                      <a:pt x="119" y="228"/>
                      <a:pt x="119" y="228"/>
                      <a:pt x="119" y="228"/>
                    </a:cubicBezTo>
                    <a:cubicBezTo>
                      <a:pt x="122" y="227"/>
                      <a:pt x="124" y="226"/>
                      <a:pt x="126" y="224"/>
                    </a:cubicBezTo>
                    <a:cubicBezTo>
                      <a:pt x="126" y="224"/>
                      <a:pt x="126" y="224"/>
                      <a:pt x="126" y="224"/>
                    </a:cubicBezTo>
                    <a:cubicBezTo>
                      <a:pt x="129" y="223"/>
                      <a:pt x="131" y="221"/>
                      <a:pt x="133" y="220"/>
                    </a:cubicBezTo>
                    <a:cubicBezTo>
                      <a:pt x="133" y="220"/>
                      <a:pt x="133" y="220"/>
                      <a:pt x="133" y="220"/>
                    </a:cubicBezTo>
                    <a:cubicBezTo>
                      <a:pt x="137" y="216"/>
                      <a:pt x="140" y="212"/>
                      <a:pt x="143" y="208"/>
                    </a:cubicBezTo>
                    <a:cubicBezTo>
                      <a:pt x="143" y="207"/>
                      <a:pt x="143" y="207"/>
                      <a:pt x="143" y="207"/>
                    </a:cubicBezTo>
                    <a:cubicBezTo>
                      <a:pt x="144" y="205"/>
                      <a:pt x="145" y="203"/>
                      <a:pt x="146" y="200"/>
                    </a:cubicBezTo>
                    <a:cubicBezTo>
                      <a:pt x="146" y="200"/>
                      <a:pt x="147" y="200"/>
                      <a:pt x="147" y="199"/>
                    </a:cubicBezTo>
                    <a:cubicBezTo>
                      <a:pt x="148" y="197"/>
                      <a:pt x="148" y="195"/>
                      <a:pt x="149" y="192"/>
                    </a:cubicBezTo>
                    <a:cubicBezTo>
                      <a:pt x="149" y="192"/>
                      <a:pt x="149" y="192"/>
                      <a:pt x="149" y="191"/>
                    </a:cubicBezTo>
                    <a:cubicBezTo>
                      <a:pt x="149" y="189"/>
                      <a:pt x="150" y="186"/>
                      <a:pt x="150" y="183"/>
                    </a:cubicBezTo>
                    <a:cubicBezTo>
                      <a:pt x="150" y="181"/>
                      <a:pt x="149" y="179"/>
                      <a:pt x="149" y="177"/>
                    </a:cubicBezTo>
                    <a:cubicBezTo>
                      <a:pt x="149" y="176"/>
                      <a:pt x="149" y="176"/>
                      <a:pt x="149" y="175"/>
                    </a:cubicBezTo>
                    <a:cubicBezTo>
                      <a:pt x="148" y="173"/>
                      <a:pt x="148" y="171"/>
                      <a:pt x="147" y="169"/>
                    </a:cubicBezTo>
                    <a:cubicBezTo>
                      <a:pt x="147" y="169"/>
                      <a:pt x="147" y="169"/>
                      <a:pt x="147" y="169"/>
                    </a:cubicBezTo>
                    <a:cubicBezTo>
                      <a:pt x="147" y="167"/>
                      <a:pt x="146" y="165"/>
                      <a:pt x="145" y="164"/>
                    </a:cubicBezTo>
                    <a:cubicBezTo>
                      <a:pt x="145" y="163"/>
                      <a:pt x="145" y="163"/>
                      <a:pt x="145" y="162"/>
                    </a:cubicBezTo>
                    <a:cubicBezTo>
                      <a:pt x="144" y="161"/>
                      <a:pt x="143" y="159"/>
                      <a:pt x="142" y="157"/>
                    </a:cubicBezTo>
                    <a:lnTo>
                      <a:pt x="142" y="157"/>
                    </a:lnTo>
                    <a:cubicBezTo>
                      <a:pt x="140" y="155"/>
                      <a:pt x="139" y="154"/>
                      <a:pt x="138" y="152"/>
                    </a:cubicBezTo>
                    <a:cubicBezTo>
                      <a:pt x="137" y="152"/>
                      <a:pt x="137" y="151"/>
                      <a:pt x="137" y="151"/>
                    </a:cubicBezTo>
                    <a:cubicBezTo>
                      <a:pt x="136" y="150"/>
                      <a:pt x="134" y="148"/>
                      <a:pt x="133" y="147"/>
                    </a:cubicBezTo>
                    <a:cubicBezTo>
                      <a:pt x="133" y="147"/>
                      <a:pt x="133" y="147"/>
                      <a:pt x="132" y="147"/>
                    </a:cubicBezTo>
                    <a:cubicBezTo>
                      <a:pt x="131" y="146"/>
                      <a:pt x="129" y="144"/>
                      <a:pt x="127" y="143"/>
                    </a:cubicBezTo>
                    <a:cubicBezTo>
                      <a:pt x="127" y="143"/>
                      <a:pt x="127" y="143"/>
                      <a:pt x="126" y="143"/>
                    </a:cubicBezTo>
                    <a:cubicBezTo>
                      <a:pt x="125" y="142"/>
                      <a:pt x="123" y="141"/>
                      <a:pt x="121" y="140"/>
                    </a:cubicBezTo>
                    <a:cubicBezTo>
                      <a:pt x="121" y="140"/>
                      <a:pt x="121" y="140"/>
                      <a:pt x="121" y="140"/>
                    </a:cubicBezTo>
                    <a:cubicBezTo>
                      <a:pt x="115" y="137"/>
                      <a:pt x="109" y="136"/>
                      <a:pt x="102" y="136"/>
                    </a:cubicBezTo>
                    <a:cubicBezTo>
                      <a:pt x="76" y="136"/>
                      <a:pt x="54" y="157"/>
                      <a:pt x="54" y="183"/>
                    </a:cubicBezTo>
                    <a:cubicBezTo>
                      <a:pt x="54" y="210"/>
                      <a:pt x="76" y="231"/>
                      <a:pt x="102" y="231"/>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nvGrpSpPr>
            <p:cNvPr id="42" name="组合 41"/>
            <p:cNvGrpSpPr/>
            <p:nvPr/>
          </p:nvGrpSpPr>
          <p:grpSpPr>
            <a:xfrm>
              <a:off x="2253" y="899"/>
              <a:ext cx="773" cy="771"/>
              <a:chOff x="2002561" y="2363840"/>
              <a:chExt cx="622207" cy="620221"/>
            </a:xfrm>
          </p:grpSpPr>
          <p:sp>
            <p:nvSpPr>
              <p:cNvPr id="52" name="Oval 10"/>
              <p:cNvSpPr>
                <a:spLocks noChangeArrowheads="1"/>
              </p:cNvSpPr>
              <p:nvPr/>
            </p:nvSpPr>
            <p:spPr bwMode="auto">
              <a:xfrm>
                <a:off x="2002561" y="2363840"/>
                <a:ext cx="622207" cy="620221"/>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53" name="Freeform 15"/>
              <p:cNvSpPr>
                <a:spLocks noEditPoints="1"/>
              </p:cNvSpPr>
              <p:nvPr/>
            </p:nvSpPr>
            <p:spPr bwMode="auto">
              <a:xfrm>
                <a:off x="2118229" y="2516406"/>
                <a:ext cx="390872" cy="315089"/>
              </a:xfrm>
              <a:custGeom>
                <a:avLst/>
                <a:gdLst>
                  <a:gd name="T0" fmla="*/ 147 w 400"/>
                  <a:gd name="T1" fmla="*/ 158 h 313"/>
                  <a:gd name="T2" fmla="*/ 204 w 400"/>
                  <a:gd name="T3" fmla="*/ 129 h 313"/>
                  <a:gd name="T4" fmla="*/ 311 w 400"/>
                  <a:gd name="T5" fmla="*/ 111 h 313"/>
                  <a:gd name="T6" fmla="*/ 341 w 400"/>
                  <a:gd name="T7" fmla="*/ 67 h 313"/>
                  <a:gd name="T8" fmla="*/ 297 w 400"/>
                  <a:gd name="T9" fmla="*/ 97 h 313"/>
                  <a:gd name="T10" fmla="*/ 204 w 400"/>
                  <a:gd name="T11" fmla="*/ 102 h 313"/>
                  <a:gd name="T12" fmla="*/ 400 w 400"/>
                  <a:gd name="T13" fmla="*/ 42 h 313"/>
                  <a:gd name="T14" fmla="*/ 243 w 400"/>
                  <a:gd name="T15" fmla="*/ 16 h 313"/>
                  <a:gd name="T16" fmla="*/ 228 w 400"/>
                  <a:gd name="T17" fmla="*/ 0 h 313"/>
                  <a:gd name="T18" fmla="*/ 80 w 400"/>
                  <a:gd name="T19" fmla="*/ 16 h 313"/>
                  <a:gd name="T20" fmla="*/ 91 w 400"/>
                  <a:gd name="T21" fmla="*/ 42 h 313"/>
                  <a:gd name="T22" fmla="*/ 113 w 400"/>
                  <a:gd name="T23" fmla="*/ 71 h 313"/>
                  <a:gd name="T24" fmla="*/ 368 w 400"/>
                  <a:gd name="T25" fmla="*/ 42 h 313"/>
                  <a:gd name="T26" fmla="*/ 185 w 400"/>
                  <a:gd name="T27" fmla="*/ 205 h 313"/>
                  <a:gd name="T28" fmla="*/ 368 w 400"/>
                  <a:gd name="T29" fmla="*/ 214 h 313"/>
                  <a:gd name="T30" fmla="*/ 188 w 400"/>
                  <a:gd name="T31" fmla="*/ 223 h 313"/>
                  <a:gd name="T32" fmla="*/ 189 w 400"/>
                  <a:gd name="T33" fmla="*/ 249 h 313"/>
                  <a:gd name="T34" fmla="*/ 228 w 400"/>
                  <a:gd name="T35" fmla="*/ 311 h 313"/>
                  <a:gd name="T36" fmla="*/ 243 w 400"/>
                  <a:gd name="T37" fmla="*/ 249 h 313"/>
                  <a:gd name="T38" fmla="*/ 315 w 400"/>
                  <a:gd name="T39" fmla="*/ 309 h 313"/>
                  <a:gd name="T40" fmla="*/ 308 w 400"/>
                  <a:gd name="T41" fmla="*/ 249 h 313"/>
                  <a:gd name="T42" fmla="*/ 400 w 400"/>
                  <a:gd name="T43" fmla="*/ 223 h 313"/>
                  <a:gd name="T44" fmla="*/ 390 w 400"/>
                  <a:gd name="T45" fmla="*/ 42 h 313"/>
                  <a:gd name="T46" fmla="*/ 84 w 400"/>
                  <a:gd name="T47" fmla="*/ 162 h 313"/>
                  <a:gd name="T48" fmla="*/ 123 w 400"/>
                  <a:gd name="T49" fmla="*/ 123 h 313"/>
                  <a:gd name="T50" fmla="*/ 45 w 400"/>
                  <a:gd name="T51" fmla="*/ 123 h 313"/>
                  <a:gd name="T52" fmla="*/ 109 w 400"/>
                  <a:gd name="T53" fmla="*/ 170 h 313"/>
                  <a:gd name="T54" fmla="*/ 94 w 400"/>
                  <a:gd name="T55" fmla="*/ 170 h 313"/>
                  <a:gd name="T56" fmla="*/ 98 w 400"/>
                  <a:gd name="T57" fmla="*/ 177 h 313"/>
                  <a:gd name="T58" fmla="*/ 102 w 400"/>
                  <a:gd name="T59" fmla="*/ 266 h 313"/>
                  <a:gd name="T60" fmla="*/ 67 w 400"/>
                  <a:gd name="T61" fmla="*/ 266 h 313"/>
                  <a:gd name="T62" fmla="*/ 71 w 400"/>
                  <a:gd name="T63" fmla="*/ 177 h 313"/>
                  <a:gd name="T64" fmla="*/ 76 w 400"/>
                  <a:gd name="T65" fmla="*/ 170 h 313"/>
                  <a:gd name="T66" fmla="*/ 0 w 400"/>
                  <a:gd name="T67" fmla="*/ 228 h 313"/>
                  <a:gd name="T68" fmla="*/ 34 w 400"/>
                  <a:gd name="T69" fmla="*/ 313 h 313"/>
                  <a:gd name="T70" fmla="*/ 46 w 400"/>
                  <a:gd name="T71" fmla="*/ 226 h 313"/>
                  <a:gd name="T72" fmla="*/ 120 w 400"/>
                  <a:gd name="T73" fmla="*/ 313 h 313"/>
                  <a:gd name="T74" fmla="*/ 132 w 400"/>
                  <a:gd name="T75" fmla="*/ 226 h 313"/>
                  <a:gd name="T76" fmla="*/ 167 w 400"/>
                  <a:gd name="T77" fmla="*/ 313 h 313"/>
                  <a:gd name="T78" fmla="*/ 109 w 400"/>
                  <a:gd name="T79" fmla="*/ 17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313">
                    <a:moveTo>
                      <a:pt x="204" y="102"/>
                    </a:moveTo>
                    <a:lnTo>
                      <a:pt x="147" y="158"/>
                    </a:lnTo>
                    <a:cubicBezTo>
                      <a:pt x="153" y="162"/>
                      <a:pt x="158" y="166"/>
                      <a:pt x="163" y="170"/>
                    </a:cubicBezTo>
                    <a:lnTo>
                      <a:pt x="204" y="129"/>
                    </a:lnTo>
                    <a:lnTo>
                      <a:pt x="248" y="174"/>
                    </a:lnTo>
                    <a:lnTo>
                      <a:pt x="311" y="111"/>
                    </a:lnTo>
                    <a:lnTo>
                      <a:pt x="321" y="135"/>
                    </a:lnTo>
                    <a:lnTo>
                      <a:pt x="341" y="67"/>
                    </a:lnTo>
                    <a:lnTo>
                      <a:pt x="272" y="87"/>
                    </a:lnTo>
                    <a:lnTo>
                      <a:pt x="297" y="97"/>
                    </a:lnTo>
                    <a:lnTo>
                      <a:pt x="248" y="146"/>
                    </a:lnTo>
                    <a:lnTo>
                      <a:pt x="204" y="102"/>
                    </a:lnTo>
                    <a:close/>
                    <a:moveTo>
                      <a:pt x="400" y="42"/>
                    </a:moveTo>
                    <a:lnTo>
                      <a:pt x="400" y="42"/>
                    </a:lnTo>
                    <a:lnTo>
                      <a:pt x="400" y="16"/>
                    </a:lnTo>
                    <a:lnTo>
                      <a:pt x="243" y="16"/>
                    </a:lnTo>
                    <a:lnTo>
                      <a:pt x="243" y="0"/>
                    </a:lnTo>
                    <a:lnTo>
                      <a:pt x="228" y="0"/>
                    </a:lnTo>
                    <a:lnTo>
                      <a:pt x="228" y="16"/>
                    </a:lnTo>
                    <a:lnTo>
                      <a:pt x="80" y="16"/>
                    </a:lnTo>
                    <a:lnTo>
                      <a:pt x="80" y="42"/>
                    </a:lnTo>
                    <a:lnTo>
                      <a:pt x="91" y="42"/>
                    </a:lnTo>
                    <a:lnTo>
                      <a:pt x="91" y="64"/>
                    </a:lnTo>
                    <a:cubicBezTo>
                      <a:pt x="99" y="65"/>
                      <a:pt x="106" y="67"/>
                      <a:pt x="113" y="71"/>
                    </a:cubicBezTo>
                    <a:lnTo>
                      <a:pt x="113" y="42"/>
                    </a:lnTo>
                    <a:lnTo>
                      <a:pt x="368" y="42"/>
                    </a:lnTo>
                    <a:lnTo>
                      <a:pt x="368" y="205"/>
                    </a:lnTo>
                    <a:lnTo>
                      <a:pt x="185" y="205"/>
                    </a:lnTo>
                    <a:cubicBezTo>
                      <a:pt x="186" y="208"/>
                      <a:pt x="187" y="211"/>
                      <a:pt x="187" y="214"/>
                    </a:cubicBezTo>
                    <a:lnTo>
                      <a:pt x="368" y="214"/>
                    </a:lnTo>
                    <a:lnTo>
                      <a:pt x="368" y="223"/>
                    </a:lnTo>
                    <a:lnTo>
                      <a:pt x="188" y="223"/>
                    </a:lnTo>
                    <a:cubicBezTo>
                      <a:pt x="188" y="225"/>
                      <a:pt x="189" y="226"/>
                      <a:pt x="189" y="228"/>
                    </a:cubicBezTo>
                    <a:lnTo>
                      <a:pt x="189" y="249"/>
                    </a:lnTo>
                    <a:lnTo>
                      <a:pt x="228" y="249"/>
                    </a:lnTo>
                    <a:lnTo>
                      <a:pt x="228" y="311"/>
                    </a:lnTo>
                    <a:lnTo>
                      <a:pt x="243" y="311"/>
                    </a:lnTo>
                    <a:lnTo>
                      <a:pt x="243" y="249"/>
                    </a:lnTo>
                    <a:lnTo>
                      <a:pt x="292" y="249"/>
                    </a:lnTo>
                    <a:lnTo>
                      <a:pt x="315" y="309"/>
                    </a:lnTo>
                    <a:lnTo>
                      <a:pt x="330" y="305"/>
                    </a:lnTo>
                    <a:lnTo>
                      <a:pt x="308" y="249"/>
                    </a:lnTo>
                    <a:lnTo>
                      <a:pt x="400" y="249"/>
                    </a:lnTo>
                    <a:lnTo>
                      <a:pt x="400" y="223"/>
                    </a:lnTo>
                    <a:lnTo>
                      <a:pt x="390" y="223"/>
                    </a:lnTo>
                    <a:lnTo>
                      <a:pt x="390" y="42"/>
                    </a:lnTo>
                    <a:lnTo>
                      <a:pt x="400" y="42"/>
                    </a:lnTo>
                    <a:close/>
                    <a:moveTo>
                      <a:pt x="84" y="162"/>
                    </a:moveTo>
                    <a:lnTo>
                      <a:pt x="84" y="162"/>
                    </a:lnTo>
                    <a:cubicBezTo>
                      <a:pt x="105" y="162"/>
                      <a:pt x="123" y="144"/>
                      <a:pt x="123" y="123"/>
                    </a:cubicBezTo>
                    <a:cubicBezTo>
                      <a:pt x="123" y="101"/>
                      <a:pt x="105" y="84"/>
                      <a:pt x="84" y="84"/>
                    </a:cubicBezTo>
                    <a:cubicBezTo>
                      <a:pt x="62" y="84"/>
                      <a:pt x="45" y="101"/>
                      <a:pt x="45" y="123"/>
                    </a:cubicBezTo>
                    <a:cubicBezTo>
                      <a:pt x="45" y="144"/>
                      <a:pt x="62" y="162"/>
                      <a:pt x="84" y="162"/>
                    </a:cubicBezTo>
                    <a:close/>
                    <a:moveTo>
                      <a:pt x="109" y="170"/>
                    </a:moveTo>
                    <a:lnTo>
                      <a:pt x="109" y="170"/>
                    </a:lnTo>
                    <a:lnTo>
                      <a:pt x="94" y="170"/>
                    </a:lnTo>
                    <a:lnTo>
                      <a:pt x="97" y="171"/>
                    </a:lnTo>
                    <a:cubicBezTo>
                      <a:pt x="98" y="172"/>
                      <a:pt x="99" y="175"/>
                      <a:pt x="98" y="177"/>
                    </a:cubicBezTo>
                    <a:lnTo>
                      <a:pt x="93" y="190"/>
                    </a:lnTo>
                    <a:lnTo>
                      <a:pt x="102" y="266"/>
                    </a:lnTo>
                    <a:lnTo>
                      <a:pt x="85" y="282"/>
                    </a:lnTo>
                    <a:lnTo>
                      <a:pt x="67" y="266"/>
                    </a:lnTo>
                    <a:lnTo>
                      <a:pt x="77" y="190"/>
                    </a:lnTo>
                    <a:lnTo>
                      <a:pt x="71" y="177"/>
                    </a:lnTo>
                    <a:cubicBezTo>
                      <a:pt x="71" y="175"/>
                      <a:pt x="71" y="172"/>
                      <a:pt x="73" y="171"/>
                    </a:cubicBezTo>
                    <a:lnTo>
                      <a:pt x="76" y="170"/>
                    </a:lnTo>
                    <a:lnTo>
                      <a:pt x="59" y="170"/>
                    </a:lnTo>
                    <a:cubicBezTo>
                      <a:pt x="26" y="170"/>
                      <a:pt x="0" y="196"/>
                      <a:pt x="0" y="228"/>
                    </a:cubicBezTo>
                    <a:lnTo>
                      <a:pt x="0" y="313"/>
                    </a:lnTo>
                    <a:lnTo>
                      <a:pt x="34" y="313"/>
                    </a:lnTo>
                    <a:lnTo>
                      <a:pt x="34" y="226"/>
                    </a:lnTo>
                    <a:lnTo>
                      <a:pt x="46" y="226"/>
                    </a:lnTo>
                    <a:lnTo>
                      <a:pt x="46" y="313"/>
                    </a:lnTo>
                    <a:lnTo>
                      <a:pt x="120" y="313"/>
                    </a:lnTo>
                    <a:lnTo>
                      <a:pt x="120" y="226"/>
                    </a:lnTo>
                    <a:lnTo>
                      <a:pt x="132" y="226"/>
                    </a:lnTo>
                    <a:lnTo>
                      <a:pt x="132" y="313"/>
                    </a:lnTo>
                    <a:lnTo>
                      <a:pt x="167" y="313"/>
                    </a:lnTo>
                    <a:lnTo>
                      <a:pt x="167" y="228"/>
                    </a:lnTo>
                    <a:cubicBezTo>
                      <a:pt x="167" y="196"/>
                      <a:pt x="141" y="170"/>
                      <a:pt x="109" y="170"/>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nvGrpSpPr>
            <p:cNvPr id="43" name="组合 42"/>
            <p:cNvGrpSpPr/>
            <p:nvPr/>
          </p:nvGrpSpPr>
          <p:grpSpPr>
            <a:xfrm>
              <a:off x="3266" y="899"/>
              <a:ext cx="773" cy="771"/>
              <a:chOff x="2988320" y="2363840"/>
              <a:chExt cx="622207" cy="620221"/>
            </a:xfrm>
          </p:grpSpPr>
          <p:sp>
            <p:nvSpPr>
              <p:cNvPr id="50" name="Oval 11"/>
              <p:cNvSpPr>
                <a:spLocks noChangeArrowheads="1"/>
              </p:cNvSpPr>
              <p:nvPr/>
            </p:nvSpPr>
            <p:spPr bwMode="auto">
              <a:xfrm>
                <a:off x="2988320" y="2363840"/>
                <a:ext cx="622207" cy="620221"/>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51" name="Freeform 16"/>
              <p:cNvSpPr>
                <a:spLocks noEditPoints="1"/>
              </p:cNvSpPr>
              <p:nvPr/>
            </p:nvSpPr>
            <p:spPr bwMode="auto">
              <a:xfrm>
                <a:off x="3123930" y="2495466"/>
                <a:ext cx="350988" cy="356969"/>
              </a:xfrm>
              <a:custGeom>
                <a:avLst/>
                <a:gdLst>
                  <a:gd name="T0" fmla="*/ 324 w 358"/>
                  <a:gd name="T1" fmla="*/ 306 h 355"/>
                  <a:gd name="T2" fmla="*/ 287 w 358"/>
                  <a:gd name="T3" fmla="*/ 306 h 355"/>
                  <a:gd name="T4" fmla="*/ 235 w 358"/>
                  <a:gd name="T5" fmla="*/ 207 h 355"/>
                  <a:gd name="T6" fmla="*/ 229 w 358"/>
                  <a:gd name="T7" fmla="*/ 226 h 355"/>
                  <a:gd name="T8" fmla="*/ 201 w 358"/>
                  <a:gd name="T9" fmla="*/ 248 h 355"/>
                  <a:gd name="T10" fmla="*/ 294 w 358"/>
                  <a:gd name="T11" fmla="*/ 351 h 355"/>
                  <a:gd name="T12" fmla="*/ 353 w 358"/>
                  <a:gd name="T13" fmla="*/ 311 h 355"/>
                  <a:gd name="T14" fmla="*/ 310 w 358"/>
                  <a:gd name="T15" fmla="*/ 265 h 355"/>
                  <a:gd name="T16" fmla="*/ 244 w 358"/>
                  <a:gd name="T17" fmla="*/ 211 h 355"/>
                  <a:gd name="T18" fmla="*/ 129 w 358"/>
                  <a:gd name="T19" fmla="*/ 126 h 355"/>
                  <a:gd name="T20" fmla="*/ 149 w 358"/>
                  <a:gd name="T21" fmla="*/ 121 h 355"/>
                  <a:gd name="T22" fmla="*/ 154 w 358"/>
                  <a:gd name="T23" fmla="*/ 102 h 355"/>
                  <a:gd name="T24" fmla="*/ 159 w 358"/>
                  <a:gd name="T25" fmla="*/ 83 h 355"/>
                  <a:gd name="T26" fmla="*/ 69 w 358"/>
                  <a:gd name="T27" fmla="*/ 8 h 355"/>
                  <a:gd name="T28" fmla="*/ 57 w 358"/>
                  <a:gd name="T29" fmla="*/ 101 h 355"/>
                  <a:gd name="T30" fmla="*/ 0 w 358"/>
                  <a:gd name="T31" fmla="*/ 77 h 355"/>
                  <a:gd name="T32" fmla="*/ 106 w 358"/>
                  <a:gd name="T33" fmla="*/ 153 h 355"/>
                  <a:gd name="T34" fmla="*/ 120 w 358"/>
                  <a:gd name="T35" fmla="*/ 136 h 355"/>
                  <a:gd name="T36" fmla="*/ 345 w 358"/>
                  <a:gd name="T37" fmla="*/ 35 h 355"/>
                  <a:gd name="T38" fmla="*/ 297 w 358"/>
                  <a:gd name="T39" fmla="*/ 1 h 355"/>
                  <a:gd name="T40" fmla="*/ 168 w 358"/>
                  <a:gd name="T41" fmla="*/ 116 h 355"/>
                  <a:gd name="T42" fmla="*/ 150 w 358"/>
                  <a:gd name="T43" fmla="*/ 142 h 355"/>
                  <a:gd name="T44" fmla="*/ 134 w 358"/>
                  <a:gd name="T45" fmla="*/ 150 h 355"/>
                  <a:gd name="T46" fmla="*/ 136 w 358"/>
                  <a:gd name="T47" fmla="*/ 199 h 355"/>
                  <a:gd name="T48" fmla="*/ 32 w 358"/>
                  <a:gd name="T49" fmla="*/ 289 h 355"/>
                  <a:gd name="T50" fmla="*/ 20 w 358"/>
                  <a:gd name="T51" fmla="*/ 355 h 355"/>
                  <a:gd name="T52" fmla="*/ 74 w 358"/>
                  <a:gd name="T53" fmla="*/ 301 h 355"/>
                  <a:gd name="T54" fmla="*/ 159 w 358"/>
                  <a:gd name="T55" fmla="*/ 222 h 355"/>
                  <a:gd name="T56" fmla="*/ 206 w 358"/>
                  <a:gd name="T57" fmla="*/ 222 h 355"/>
                  <a:gd name="T58" fmla="*/ 220 w 358"/>
                  <a:gd name="T59" fmla="*/ 192 h 355"/>
                  <a:gd name="T60" fmla="*/ 240 w 358"/>
                  <a:gd name="T61" fmla="*/ 188 h 355"/>
                  <a:gd name="T62" fmla="*/ 345 w 358"/>
                  <a:gd name="T63" fmla="*/ 3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58" h="355">
                    <a:moveTo>
                      <a:pt x="305" y="288"/>
                    </a:moveTo>
                    <a:cubicBezTo>
                      <a:pt x="316" y="288"/>
                      <a:pt x="324" y="296"/>
                      <a:pt x="324" y="306"/>
                    </a:cubicBezTo>
                    <a:cubicBezTo>
                      <a:pt x="324" y="316"/>
                      <a:pt x="316" y="325"/>
                      <a:pt x="305" y="325"/>
                    </a:cubicBezTo>
                    <a:cubicBezTo>
                      <a:pt x="295" y="325"/>
                      <a:pt x="287" y="316"/>
                      <a:pt x="287" y="306"/>
                    </a:cubicBezTo>
                    <a:cubicBezTo>
                      <a:pt x="287" y="296"/>
                      <a:pt x="295" y="288"/>
                      <a:pt x="305" y="288"/>
                    </a:cubicBezTo>
                    <a:close/>
                    <a:moveTo>
                      <a:pt x="235" y="207"/>
                    </a:moveTo>
                    <a:lnTo>
                      <a:pt x="239" y="216"/>
                    </a:lnTo>
                    <a:lnTo>
                      <a:pt x="229" y="226"/>
                    </a:lnTo>
                    <a:lnTo>
                      <a:pt x="220" y="235"/>
                    </a:lnTo>
                    <a:cubicBezTo>
                      <a:pt x="215" y="241"/>
                      <a:pt x="208" y="245"/>
                      <a:pt x="201" y="248"/>
                    </a:cubicBezTo>
                    <a:lnTo>
                      <a:pt x="264" y="311"/>
                    </a:lnTo>
                    <a:lnTo>
                      <a:pt x="294" y="351"/>
                    </a:lnTo>
                    <a:lnTo>
                      <a:pt x="309" y="355"/>
                    </a:lnTo>
                    <a:lnTo>
                      <a:pt x="353" y="311"/>
                    </a:lnTo>
                    <a:lnTo>
                      <a:pt x="349" y="295"/>
                    </a:lnTo>
                    <a:lnTo>
                      <a:pt x="310" y="265"/>
                    </a:lnTo>
                    <a:lnTo>
                      <a:pt x="250" y="205"/>
                    </a:lnTo>
                    <a:lnTo>
                      <a:pt x="244" y="211"/>
                    </a:lnTo>
                    <a:lnTo>
                      <a:pt x="235" y="207"/>
                    </a:lnTo>
                    <a:close/>
                    <a:moveTo>
                      <a:pt x="129" y="126"/>
                    </a:moveTo>
                    <a:lnTo>
                      <a:pt x="140" y="116"/>
                    </a:lnTo>
                    <a:lnTo>
                      <a:pt x="149" y="121"/>
                    </a:lnTo>
                    <a:lnTo>
                      <a:pt x="144" y="112"/>
                    </a:lnTo>
                    <a:lnTo>
                      <a:pt x="154" y="102"/>
                    </a:lnTo>
                    <a:lnTo>
                      <a:pt x="155" y="101"/>
                    </a:lnTo>
                    <a:cubicBezTo>
                      <a:pt x="158" y="95"/>
                      <a:pt x="159" y="89"/>
                      <a:pt x="159" y="83"/>
                    </a:cubicBezTo>
                    <a:cubicBezTo>
                      <a:pt x="159" y="41"/>
                      <a:pt x="119" y="0"/>
                      <a:pt x="76" y="1"/>
                    </a:cubicBezTo>
                    <a:cubicBezTo>
                      <a:pt x="76" y="1"/>
                      <a:pt x="72" y="6"/>
                      <a:pt x="69" y="8"/>
                    </a:cubicBezTo>
                    <a:cubicBezTo>
                      <a:pt x="103" y="42"/>
                      <a:pt x="100" y="37"/>
                      <a:pt x="100" y="57"/>
                    </a:cubicBezTo>
                    <a:cubicBezTo>
                      <a:pt x="100" y="74"/>
                      <a:pt x="73" y="101"/>
                      <a:pt x="57" y="101"/>
                    </a:cubicBezTo>
                    <a:cubicBezTo>
                      <a:pt x="35" y="101"/>
                      <a:pt x="42" y="104"/>
                      <a:pt x="8" y="70"/>
                    </a:cubicBezTo>
                    <a:cubicBezTo>
                      <a:pt x="5" y="72"/>
                      <a:pt x="0" y="77"/>
                      <a:pt x="0" y="77"/>
                    </a:cubicBezTo>
                    <a:cubicBezTo>
                      <a:pt x="1" y="119"/>
                      <a:pt x="40" y="160"/>
                      <a:pt x="83" y="160"/>
                    </a:cubicBezTo>
                    <a:cubicBezTo>
                      <a:pt x="90" y="160"/>
                      <a:pt x="98" y="157"/>
                      <a:pt x="106" y="153"/>
                    </a:cubicBezTo>
                    <a:lnTo>
                      <a:pt x="108" y="155"/>
                    </a:lnTo>
                    <a:cubicBezTo>
                      <a:pt x="111" y="148"/>
                      <a:pt x="115" y="141"/>
                      <a:pt x="120" y="136"/>
                    </a:cubicBezTo>
                    <a:lnTo>
                      <a:pt x="129" y="126"/>
                    </a:lnTo>
                    <a:close/>
                    <a:moveTo>
                      <a:pt x="345" y="35"/>
                    </a:moveTo>
                    <a:lnTo>
                      <a:pt x="321" y="10"/>
                    </a:lnTo>
                    <a:cubicBezTo>
                      <a:pt x="314" y="4"/>
                      <a:pt x="306" y="1"/>
                      <a:pt x="297" y="1"/>
                    </a:cubicBezTo>
                    <a:cubicBezTo>
                      <a:pt x="289" y="1"/>
                      <a:pt x="280" y="4"/>
                      <a:pt x="273" y="10"/>
                    </a:cubicBezTo>
                    <a:lnTo>
                      <a:pt x="168" y="116"/>
                    </a:lnTo>
                    <a:cubicBezTo>
                      <a:pt x="171" y="122"/>
                      <a:pt x="169" y="131"/>
                      <a:pt x="164" y="136"/>
                    </a:cubicBezTo>
                    <a:cubicBezTo>
                      <a:pt x="161" y="140"/>
                      <a:pt x="155" y="142"/>
                      <a:pt x="150" y="142"/>
                    </a:cubicBezTo>
                    <a:cubicBezTo>
                      <a:pt x="148" y="142"/>
                      <a:pt x="145" y="141"/>
                      <a:pt x="143" y="140"/>
                    </a:cubicBezTo>
                    <a:lnTo>
                      <a:pt x="134" y="150"/>
                    </a:lnTo>
                    <a:cubicBezTo>
                      <a:pt x="121" y="163"/>
                      <a:pt x="121" y="184"/>
                      <a:pt x="134" y="197"/>
                    </a:cubicBezTo>
                    <a:lnTo>
                      <a:pt x="136" y="199"/>
                    </a:lnTo>
                    <a:lnTo>
                      <a:pt x="54" y="281"/>
                    </a:lnTo>
                    <a:lnTo>
                      <a:pt x="32" y="289"/>
                    </a:lnTo>
                    <a:lnTo>
                      <a:pt x="0" y="335"/>
                    </a:lnTo>
                    <a:lnTo>
                      <a:pt x="20" y="355"/>
                    </a:lnTo>
                    <a:lnTo>
                      <a:pt x="66" y="323"/>
                    </a:lnTo>
                    <a:lnTo>
                      <a:pt x="74" y="301"/>
                    </a:lnTo>
                    <a:lnTo>
                      <a:pt x="156" y="219"/>
                    </a:lnTo>
                    <a:lnTo>
                      <a:pt x="159" y="222"/>
                    </a:lnTo>
                    <a:cubicBezTo>
                      <a:pt x="165" y="228"/>
                      <a:pt x="174" y="231"/>
                      <a:pt x="182" y="231"/>
                    </a:cubicBezTo>
                    <a:cubicBezTo>
                      <a:pt x="191" y="231"/>
                      <a:pt x="200" y="228"/>
                      <a:pt x="206" y="222"/>
                    </a:cubicBezTo>
                    <a:lnTo>
                      <a:pt x="215" y="212"/>
                    </a:lnTo>
                    <a:cubicBezTo>
                      <a:pt x="212" y="206"/>
                      <a:pt x="215" y="197"/>
                      <a:pt x="220" y="192"/>
                    </a:cubicBezTo>
                    <a:cubicBezTo>
                      <a:pt x="223" y="188"/>
                      <a:pt x="229" y="186"/>
                      <a:pt x="234" y="186"/>
                    </a:cubicBezTo>
                    <a:cubicBezTo>
                      <a:pt x="236" y="186"/>
                      <a:pt x="238" y="187"/>
                      <a:pt x="240" y="188"/>
                    </a:cubicBezTo>
                    <a:lnTo>
                      <a:pt x="345" y="82"/>
                    </a:lnTo>
                    <a:cubicBezTo>
                      <a:pt x="358" y="69"/>
                      <a:pt x="358" y="48"/>
                      <a:pt x="345" y="35"/>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nvGrpSpPr>
            <p:cNvPr id="44" name="组合 43"/>
            <p:cNvGrpSpPr/>
            <p:nvPr/>
          </p:nvGrpSpPr>
          <p:grpSpPr>
            <a:xfrm>
              <a:off x="4279" y="899"/>
              <a:ext cx="771" cy="771"/>
              <a:chOff x="3956659" y="2363840"/>
              <a:chExt cx="620211" cy="620221"/>
            </a:xfrm>
          </p:grpSpPr>
          <p:sp>
            <p:nvSpPr>
              <p:cNvPr id="48" name="Oval 12"/>
              <p:cNvSpPr>
                <a:spLocks noChangeArrowheads="1"/>
              </p:cNvSpPr>
              <p:nvPr/>
            </p:nvSpPr>
            <p:spPr bwMode="auto">
              <a:xfrm>
                <a:off x="3956659" y="2363840"/>
                <a:ext cx="620211" cy="620221"/>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49" name="Freeform 17"/>
              <p:cNvSpPr>
                <a:spLocks noEditPoints="1"/>
              </p:cNvSpPr>
              <p:nvPr/>
            </p:nvSpPr>
            <p:spPr bwMode="auto">
              <a:xfrm>
                <a:off x="4078308" y="2466549"/>
                <a:ext cx="376914" cy="414804"/>
              </a:xfrm>
              <a:custGeom>
                <a:avLst/>
                <a:gdLst>
                  <a:gd name="T0" fmla="*/ 117 w 387"/>
                  <a:gd name="T1" fmla="*/ 63 h 412"/>
                  <a:gd name="T2" fmla="*/ 253 w 387"/>
                  <a:gd name="T3" fmla="*/ 46 h 412"/>
                  <a:gd name="T4" fmla="*/ 204 w 387"/>
                  <a:gd name="T5" fmla="*/ 28 h 412"/>
                  <a:gd name="T6" fmla="*/ 148 w 387"/>
                  <a:gd name="T7" fmla="*/ 28 h 412"/>
                  <a:gd name="T8" fmla="*/ 99 w 387"/>
                  <a:gd name="T9" fmla="*/ 46 h 412"/>
                  <a:gd name="T10" fmla="*/ 318 w 387"/>
                  <a:gd name="T11" fmla="*/ 357 h 412"/>
                  <a:gd name="T12" fmla="*/ 324 w 387"/>
                  <a:gd name="T13" fmla="*/ 345 h 412"/>
                  <a:gd name="T14" fmla="*/ 301 w 387"/>
                  <a:gd name="T15" fmla="*/ 268 h 412"/>
                  <a:gd name="T16" fmla="*/ 287 w 387"/>
                  <a:gd name="T17" fmla="*/ 268 h 412"/>
                  <a:gd name="T18" fmla="*/ 287 w 387"/>
                  <a:gd name="T19" fmla="*/ 327 h 412"/>
                  <a:gd name="T20" fmla="*/ 288 w 387"/>
                  <a:gd name="T21" fmla="*/ 328 h 412"/>
                  <a:gd name="T22" fmla="*/ 288 w 387"/>
                  <a:gd name="T23" fmla="*/ 330 h 412"/>
                  <a:gd name="T24" fmla="*/ 289 w 387"/>
                  <a:gd name="T25" fmla="*/ 331 h 412"/>
                  <a:gd name="T26" fmla="*/ 368 w 387"/>
                  <a:gd name="T27" fmla="*/ 272 h 412"/>
                  <a:gd name="T28" fmla="*/ 294 w 387"/>
                  <a:gd name="T29" fmla="*/ 233 h 412"/>
                  <a:gd name="T30" fmla="*/ 277 w 387"/>
                  <a:gd name="T31" fmla="*/ 411 h 412"/>
                  <a:gd name="T32" fmla="*/ 382 w 387"/>
                  <a:gd name="T33" fmla="*/ 339 h 412"/>
                  <a:gd name="T34" fmla="*/ 369 w 387"/>
                  <a:gd name="T35" fmla="*/ 337 h 412"/>
                  <a:gd name="T36" fmla="*/ 294 w 387"/>
                  <a:gd name="T37" fmla="*/ 398 h 412"/>
                  <a:gd name="T38" fmla="*/ 220 w 387"/>
                  <a:gd name="T39" fmla="*/ 308 h 412"/>
                  <a:gd name="T40" fmla="*/ 308 w 387"/>
                  <a:gd name="T41" fmla="*/ 248 h 412"/>
                  <a:gd name="T42" fmla="*/ 369 w 387"/>
                  <a:gd name="T43" fmla="*/ 337 h 412"/>
                  <a:gd name="T44" fmla="*/ 130 w 387"/>
                  <a:gd name="T45" fmla="*/ 336 h 412"/>
                  <a:gd name="T46" fmla="*/ 221 w 387"/>
                  <a:gd name="T47" fmla="*/ 245 h 412"/>
                  <a:gd name="T48" fmla="*/ 240 w 387"/>
                  <a:gd name="T49" fmla="*/ 231 h 412"/>
                  <a:gd name="T50" fmla="*/ 334 w 387"/>
                  <a:gd name="T51" fmla="*/ 140 h 412"/>
                  <a:gd name="T52" fmla="*/ 338 w 387"/>
                  <a:gd name="T53" fmla="*/ 226 h 412"/>
                  <a:gd name="T54" fmla="*/ 352 w 387"/>
                  <a:gd name="T55" fmla="*/ 231 h 412"/>
                  <a:gd name="T56" fmla="*/ 352 w 387"/>
                  <a:gd name="T57" fmla="*/ 95 h 412"/>
                  <a:gd name="T58" fmla="*/ 19 w 387"/>
                  <a:gd name="T59" fmla="*/ 77 h 412"/>
                  <a:gd name="T60" fmla="*/ 0 w 387"/>
                  <a:gd name="T61" fmla="*/ 144 h 412"/>
                  <a:gd name="T62" fmla="*/ 0 w 387"/>
                  <a:gd name="T63" fmla="*/ 245 h 412"/>
                  <a:gd name="T64" fmla="*/ 0 w 387"/>
                  <a:gd name="T65" fmla="*/ 343 h 412"/>
                  <a:gd name="T66" fmla="*/ 195 w 387"/>
                  <a:gd name="T67" fmla="*/ 361 h 412"/>
                  <a:gd name="T68" fmla="*/ 15 w 387"/>
                  <a:gd name="T69" fmla="*/ 144 h 412"/>
                  <a:gd name="T70" fmla="*/ 19 w 387"/>
                  <a:gd name="T71" fmla="*/ 140 h 412"/>
                  <a:gd name="T72" fmla="*/ 115 w 387"/>
                  <a:gd name="T73" fmla="*/ 231 h 412"/>
                  <a:gd name="T74" fmla="*/ 15 w 387"/>
                  <a:gd name="T75" fmla="*/ 144 h 412"/>
                  <a:gd name="T76" fmla="*/ 115 w 387"/>
                  <a:gd name="T77" fmla="*/ 245 h 412"/>
                  <a:gd name="T78" fmla="*/ 19 w 387"/>
                  <a:gd name="T79" fmla="*/ 336 h 412"/>
                  <a:gd name="T80" fmla="*/ 15 w 387"/>
                  <a:gd name="T81" fmla="*/ 245 h 412"/>
                  <a:gd name="T82" fmla="*/ 130 w 387"/>
                  <a:gd name="T83" fmla="*/ 231 h 412"/>
                  <a:gd name="T84" fmla="*/ 130 w 387"/>
                  <a:gd name="T85" fmla="*/ 140 h 412"/>
                  <a:gd name="T86" fmla="*/ 226 w 387"/>
                  <a:gd name="T87" fmla="*/ 231 h 412"/>
                  <a:gd name="T88" fmla="*/ 233 w 387"/>
                  <a:gd name="T89" fmla="*/ 95 h 412"/>
                  <a:gd name="T90" fmla="*/ 246 w 387"/>
                  <a:gd name="T91" fmla="*/ 107 h 412"/>
                  <a:gd name="T92" fmla="*/ 221 w 387"/>
                  <a:gd name="T93" fmla="*/ 107 h 412"/>
                  <a:gd name="T94" fmla="*/ 123 w 387"/>
                  <a:gd name="T95" fmla="*/ 95 h 412"/>
                  <a:gd name="T96" fmla="*/ 135 w 387"/>
                  <a:gd name="T97" fmla="*/ 107 h 412"/>
                  <a:gd name="T98" fmla="*/ 110 w 387"/>
                  <a:gd name="T99" fmla="*/ 10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7" h="412">
                    <a:moveTo>
                      <a:pt x="99" y="46"/>
                    </a:moveTo>
                    <a:cubicBezTo>
                      <a:pt x="99" y="55"/>
                      <a:pt x="107" y="63"/>
                      <a:pt x="117" y="63"/>
                    </a:cubicBezTo>
                    <a:lnTo>
                      <a:pt x="236" y="63"/>
                    </a:lnTo>
                    <a:cubicBezTo>
                      <a:pt x="246" y="63"/>
                      <a:pt x="253" y="55"/>
                      <a:pt x="253" y="46"/>
                    </a:cubicBezTo>
                    <a:cubicBezTo>
                      <a:pt x="253" y="36"/>
                      <a:pt x="246" y="28"/>
                      <a:pt x="236" y="28"/>
                    </a:cubicBezTo>
                    <a:lnTo>
                      <a:pt x="204" y="28"/>
                    </a:lnTo>
                    <a:cubicBezTo>
                      <a:pt x="204" y="13"/>
                      <a:pt x="192" y="0"/>
                      <a:pt x="176" y="0"/>
                    </a:cubicBezTo>
                    <a:cubicBezTo>
                      <a:pt x="161" y="0"/>
                      <a:pt x="148" y="13"/>
                      <a:pt x="148" y="28"/>
                    </a:cubicBezTo>
                    <a:lnTo>
                      <a:pt x="117" y="28"/>
                    </a:lnTo>
                    <a:cubicBezTo>
                      <a:pt x="107" y="28"/>
                      <a:pt x="99" y="36"/>
                      <a:pt x="99" y="46"/>
                    </a:cubicBezTo>
                    <a:close/>
                    <a:moveTo>
                      <a:pt x="313" y="355"/>
                    </a:moveTo>
                    <a:cubicBezTo>
                      <a:pt x="315" y="356"/>
                      <a:pt x="317" y="357"/>
                      <a:pt x="318" y="357"/>
                    </a:cubicBezTo>
                    <a:cubicBezTo>
                      <a:pt x="320" y="357"/>
                      <a:pt x="322" y="356"/>
                      <a:pt x="324" y="355"/>
                    </a:cubicBezTo>
                    <a:cubicBezTo>
                      <a:pt x="326" y="352"/>
                      <a:pt x="326" y="348"/>
                      <a:pt x="324" y="345"/>
                    </a:cubicBezTo>
                    <a:lnTo>
                      <a:pt x="301" y="323"/>
                    </a:lnTo>
                    <a:lnTo>
                      <a:pt x="301" y="268"/>
                    </a:lnTo>
                    <a:cubicBezTo>
                      <a:pt x="301" y="264"/>
                      <a:pt x="298" y="260"/>
                      <a:pt x="294" y="260"/>
                    </a:cubicBezTo>
                    <a:cubicBezTo>
                      <a:pt x="290" y="260"/>
                      <a:pt x="287" y="264"/>
                      <a:pt x="287" y="268"/>
                    </a:cubicBezTo>
                    <a:lnTo>
                      <a:pt x="287" y="326"/>
                    </a:lnTo>
                    <a:cubicBezTo>
                      <a:pt x="287" y="326"/>
                      <a:pt x="287" y="327"/>
                      <a:pt x="287" y="327"/>
                    </a:cubicBezTo>
                    <a:cubicBezTo>
                      <a:pt x="287" y="327"/>
                      <a:pt x="287" y="327"/>
                      <a:pt x="287" y="328"/>
                    </a:cubicBezTo>
                    <a:cubicBezTo>
                      <a:pt x="287" y="328"/>
                      <a:pt x="287" y="328"/>
                      <a:pt x="288" y="328"/>
                    </a:cubicBezTo>
                    <a:cubicBezTo>
                      <a:pt x="288" y="329"/>
                      <a:pt x="288" y="329"/>
                      <a:pt x="288" y="329"/>
                    </a:cubicBezTo>
                    <a:cubicBezTo>
                      <a:pt x="288" y="329"/>
                      <a:pt x="288" y="329"/>
                      <a:pt x="288" y="330"/>
                    </a:cubicBezTo>
                    <a:cubicBezTo>
                      <a:pt x="288" y="330"/>
                      <a:pt x="289" y="330"/>
                      <a:pt x="289" y="331"/>
                    </a:cubicBezTo>
                    <a:cubicBezTo>
                      <a:pt x="289" y="331"/>
                      <a:pt x="289" y="331"/>
                      <a:pt x="289" y="331"/>
                    </a:cubicBezTo>
                    <a:lnTo>
                      <a:pt x="313" y="355"/>
                    </a:lnTo>
                    <a:close/>
                    <a:moveTo>
                      <a:pt x="368" y="272"/>
                    </a:moveTo>
                    <a:cubicBezTo>
                      <a:pt x="355" y="252"/>
                      <a:pt x="335" y="239"/>
                      <a:pt x="311" y="234"/>
                    </a:cubicBezTo>
                    <a:cubicBezTo>
                      <a:pt x="305" y="233"/>
                      <a:pt x="300" y="233"/>
                      <a:pt x="294" y="233"/>
                    </a:cubicBezTo>
                    <a:cubicBezTo>
                      <a:pt x="251" y="233"/>
                      <a:pt x="214" y="264"/>
                      <a:pt x="206" y="306"/>
                    </a:cubicBezTo>
                    <a:cubicBezTo>
                      <a:pt x="197" y="354"/>
                      <a:pt x="229" y="401"/>
                      <a:pt x="277" y="411"/>
                    </a:cubicBezTo>
                    <a:cubicBezTo>
                      <a:pt x="283" y="412"/>
                      <a:pt x="289" y="412"/>
                      <a:pt x="294" y="412"/>
                    </a:cubicBezTo>
                    <a:cubicBezTo>
                      <a:pt x="337" y="412"/>
                      <a:pt x="374" y="382"/>
                      <a:pt x="382" y="339"/>
                    </a:cubicBezTo>
                    <a:cubicBezTo>
                      <a:pt x="387" y="316"/>
                      <a:pt x="382" y="292"/>
                      <a:pt x="368" y="272"/>
                    </a:cubicBezTo>
                    <a:close/>
                    <a:moveTo>
                      <a:pt x="369" y="337"/>
                    </a:moveTo>
                    <a:lnTo>
                      <a:pt x="369" y="337"/>
                    </a:lnTo>
                    <a:cubicBezTo>
                      <a:pt x="362" y="372"/>
                      <a:pt x="330" y="398"/>
                      <a:pt x="294" y="398"/>
                    </a:cubicBezTo>
                    <a:cubicBezTo>
                      <a:pt x="289" y="398"/>
                      <a:pt x="285" y="398"/>
                      <a:pt x="280" y="397"/>
                    </a:cubicBezTo>
                    <a:cubicBezTo>
                      <a:pt x="239" y="389"/>
                      <a:pt x="212" y="349"/>
                      <a:pt x="220" y="308"/>
                    </a:cubicBezTo>
                    <a:cubicBezTo>
                      <a:pt x="227" y="273"/>
                      <a:pt x="258" y="247"/>
                      <a:pt x="294" y="247"/>
                    </a:cubicBezTo>
                    <a:cubicBezTo>
                      <a:pt x="299" y="247"/>
                      <a:pt x="304" y="247"/>
                      <a:pt x="308" y="248"/>
                    </a:cubicBezTo>
                    <a:cubicBezTo>
                      <a:pt x="328" y="252"/>
                      <a:pt x="345" y="263"/>
                      <a:pt x="357" y="280"/>
                    </a:cubicBezTo>
                    <a:cubicBezTo>
                      <a:pt x="368" y="297"/>
                      <a:pt x="372" y="317"/>
                      <a:pt x="369" y="337"/>
                    </a:cubicBezTo>
                    <a:close/>
                    <a:moveTo>
                      <a:pt x="189" y="336"/>
                    </a:moveTo>
                    <a:lnTo>
                      <a:pt x="130" y="336"/>
                    </a:lnTo>
                    <a:lnTo>
                      <a:pt x="130" y="245"/>
                    </a:lnTo>
                    <a:lnTo>
                      <a:pt x="221" y="245"/>
                    </a:lnTo>
                    <a:cubicBezTo>
                      <a:pt x="227" y="240"/>
                      <a:pt x="234" y="235"/>
                      <a:pt x="241" y="231"/>
                    </a:cubicBezTo>
                    <a:lnTo>
                      <a:pt x="240" y="231"/>
                    </a:lnTo>
                    <a:lnTo>
                      <a:pt x="240" y="140"/>
                    </a:lnTo>
                    <a:lnTo>
                      <a:pt x="334" y="140"/>
                    </a:lnTo>
                    <a:cubicBezTo>
                      <a:pt x="336" y="140"/>
                      <a:pt x="338" y="142"/>
                      <a:pt x="338" y="144"/>
                    </a:cubicBezTo>
                    <a:lnTo>
                      <a:pt x="338" y="226"/>
                    </a:lnTo>
                    <a:cubicBezTo>
                      <a:pt x="343" y="228"/>
                      <a:pt x="348" y="231"/>
                      <a:pt x="352" y="234"/>
                    </a:cubicBezTo>
                    <a:lnTo>
                      <a:pt x="352" y="231"/>
                    </a:lnTo>
                    <a:lnTo>
                      <a:pt x="352" y="144"/>
                    </a:lnTo>
                    <a:lnTo>
                      <a:pt x="352" y="95"/>
                    </a:lnTo>
                    <a:cubicBezTo>
                      <a:pt x="352" y="85"/>
                      <a:pt x="344" y="77"/>
                      <a:pt x="334" y="77"/>
                    </a:cubicBezTo>
                    <a:lnTo>
                      <a:pt x="19" y="77"/>
                    </a:lnTo>
                    <a:cubicBezTo>
                      <a:pt x="8" y="77"/>
                      <a:pt x="0" y="85"/>
                      <a:pt x="0" y="95"/>
                    </a:cubicBezTo>
                    <a:lnTo>
                      <a:pt x="0" y="144"/>
                    </a:lnTo>
                    <a:lnTo>
                      <a:pt x="0" y="231"/>
                    </a:lnTo>
                    <a:lnTo>
                      <a:pt x="0" y="245"/>
                    </a:lnTo>
                    <a:lnTo>
                      <a:pt x="0" y="332"/>
                    </a:lnTo>
                    <a:lnTo>
                      <a:pt x="0" y="343"/>
                    </a:lnTo>
                    <a:cubicBezTo>
                      <a:pt x="0" y="353"/>
                      <a:pt x="8" y="361"/>
                      <a:pt x="19" y="361"/>
                    </a:cubicBezTo>
                    <a:lnTo>
                      <a:pt x="195" y="361"/>
                    </a:lnTo>
                    <a:cubicBezTo>
                      <a:pt x="192" y="353"/>
                      <a:pt x="190" y="345"/>
                      <a:pt x="189" y="336"/>
                    </a:cubicBezTo>
                    <a:close/>
                    <a:moveTo>
                      <a:pt x="15" y="144"/>
                    </a:moveTo>
                    <a:lnTo>
                      <a:pt x="15" y="144"/>
                    </a:lnTo>
                    <a:cubicBezTo>
                      <a:pt x="15" y="142"/>
                      <a:pt x="16" y="140"/>
                      <a:pt x="19" y="140"/>
                    </a:cubicBezTo>
                    <a:lnTo>
                      <a:pt x="115" y="140"/>
                    </a:lnTo>
                    <a:lnTo>
                      <a:pt x="115" y="231"/>
                    </a:lnTo>
                    <a:lnTo>
                      <a:pt x="15" y="231"/>
                    </a:lnTo>
                    <a:lnTo>
                      <a:pt x="15" y="144"/>
                    </a:lnTo>
                    <a:close/>
                    <a:moveTo>
                      <a:pt x="115" y="245"/>
                    </a:moveTo>
                    <a:lnTo>
                      <a:pt x="115" y="245"/>
                    </a:lnTo>
                    <a:lnTo>
                      <a:pt x="115" y="336"/>
                    </a:lnTo>
                    <a:lnTo>
                      <a:pt x="19" y="336"/>
                    </a:lnTo>
                    <a:cubicBezTo>
                      <a:pt x="16" y="336"/>
                      <a:pt x="15" y="334"/>
                      <a:pt x="15" y="332"/>
                    </a:cubicBezTo>
                    <a:lnTo>
                      <a:pt x="15" y="245"/>
                    </a:lnTo>
                    <a:lnTo>
                      <a:pt x="115" y="245"/>
                    </a:lnTo>
                    <a:close/>
                    <a:moveTo>
                      <a:pt x="130" y="231"/>
                    </a:moveTo>
                    <a:lnTo>
                      <a:pt x="130" y="231"/>
                    </a:lnTo>
                    <a:lnTo>
                      <a:pt x="130" y="140"/>
                    </a:lnTo>
                    <a:lnTo>
                      <a:pt x="226" y="140"/>
                    </a:lnTo>
                    <a:lnTo>
                      <a:pt x="226" y="231"/>
                    </a:lnTo>
                    <a:lnTo>
                      <a:pt x="130" y="231"/>
                    </a:lnTo>
                    <a:close/>
                    <a:moveTo>
                      <a:pt x="233" y="95"/>
                    </a:moveTo>
                    <a:lnTo>
                      <a:pt x="233" y="95"/>
                    </a:lnTo>
                    <a:cubicBezTo>
                      <a:pt x="240" y="95"/>
                      <a:pt x="246" y="101"/>
                      <a:pt x="246" y="107"/>
                    </a:cubicBezTo>
                    <a:cubicBezTo>
                      <a:pt x="246" y="114"/>
                      <a:pt x="240" y="120"/>
                      <a:pt x="233" y="120"/>
                    </a:cubicBezTo>
                    <a:cubicBezTo>
                      <a:pt x="226" y="120"/>
                      <a:pt x="221" y="114"/>
                      <a:pt x="221" y="107"/>
                    </a:cubicBezTo>
                    <a:cubicBezTo>
                      <a:pt x="221" y="101"/>
                      <a:pt x="226" y="95"/>
                      <a:pt x="233" y="95"/>
                    </a:cubicBezTo>
                    <a:close/>
                    <a:moveTo>
                      <a:pt x="123" y="95"/>
                    </a:moveTo>
                    <a:lnTo>
                      <a:pt x="123" y="95"/>
                    </a:lnTo>
                    <a:cubicBezTo>
                      <a:pt x="129" y="95"/>
                      <a:pt x="135" y="101"/>
                      <a:pt x="135" y="107"/>
                    </a:cubicBezTo>
                    <a:cubicBezTo>
                      <a:pt x="135" y="114"/>
                      <a:pt x="129" y="120"/>
                      <a:pt x="123" y="120"/>
                    </a:cubicBezTo>
                    <a:cubicBezTo>
                      <a:pt x="116" y="120"/>
                      <a:pt x="110" y="114"/>
                      <a:pt x="110" y="107"/>
                    </a:cubicBezTo>
                    <a:cubicBezTo>
                      <a:pt x="110" y="101"/>
                      <a:pt x="116" y="95"/>
                      <a:pt x="123" y="95"/>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nvGrpSpPr>
            <p:cNvPr id="45" name="组合 44"/>
            <p:cNvGrpSpPr/>
            <p:nvPr/>
          </p:nvGrpSpPr>
          <p:grpSpPr>
            <a:xfrm>
              <a:off x="5290" y="899"/>
              <a:ext cx="773" cy="771"/>
              <a:chOff x="4933014" y="2363840"/>
              <a:chExt cx="622207" cy="640155"/>
            </a:xfrm>
          </p:grpSpPr>
          <p:sp>
            <p:nvSpPr>
              <p:cNvPr id="46" name="Oval 13"/>
              <p:cNvSpPr>
                <a:spLocks noChangeArrowheads="1"/>
              </p:cNvSpPr>
              <p:nvPr/>
            </p:nvSpPr>
            <p:spPr bwMode="auto">
              <a:xfrm>
                <a:off x="4933014" y="2363840"/>
                <a:ext cx="622207" cy="640155"/>
              </a:xfrm>
              <a:prstGeom prst="ellipse">
                <a:avLst/>
              </a:prstGeom>
              <a:solidFill>
                <a:srgbClr val="244A82"/>
              </a:solidFill>
              <a:ln w="12700">
                <a:noFill/>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sp>
            <p:nvSpPr>
              <p:cNvPr id="47" name="Freeform 18"/>
              <p:cNvSpPr>
                <a:spLocks noEditPoints="1"/>
              </p:cNvSpPr>
              <p:nvPr/>
            </p:nvSpPr>
            <p:spPr bwMode="auto">
              <a:xfrm>
                <a:off x="5055661" y="2501443"/>
                <a:ext cx="376913" cy="364950"/>
              </a:xfrm>
              <a:custGeom>
                <a:avLst/>
                <a:gdLst>
                  <a:gd name="T0" fmla="*/ 13 w 387"/>
                  <a:gd name="T1" fmla="*/ 287 h 362"/>
                  <a:gd name="T2" fmla="*/ 276 w 387"/>
                  <a:gd name="T3" fmla="*/ 215 h 362"/>
                  <a:gd name="T4" fmla="*/ 253 w 387"/>
                  <a:gd name="T5" fmla="*/ 297 h 362"/>
                  <a:gd name="T6" fmla="*/ 245 w 387"/>
                  <a:gd name="T7" fmla="*/ 226 h 362"/>
                  <a:gd name="T8" fmla="*/ 245 w 387"/>
                  <a:gd name="T9" fmla="*/ 163 h 362"/>
                  <a:gd name="T10" fmla="*/ 238 w 387"/>
                  <a:gd name="T11" fmla="*/ 166 h 362"/>
                  <a:gd name="T12" fmla="*/ 244 w 387"/>
                  <a:gd name="T13" fmla="*/ 175 h 362"/>
                  <a:gd name="T14" fmla="*/ 250 w 387"/>
                  <a:gd name="T15" fmla="*/ 173 h 362"/>
                  <a:gd name="T16" fmla="*/ 214 w 387"/>
                  <a:gd name="T17" fmla="*/ 181 h 362"/>
                  <a:gd name="T18" fmla="*/ 217 w 387"/>
                  <a:gd name="T19" fmla="*/ 193 h 362"/>
                  <a:gd name="T20" fmla="*/ 221 w 387"/>
                  <a:gd name="T21" fmla="*/ 189 h 362"/>
                  <a:gd name="T22" fmla="*/ 195 w 387"/>
                  <a:gd name="T23" fmla="*/ 205 h 362"/>
                  <a:gd name="T24" fmla="*/ 192 w 387"/>
                  <a:gd name="T25" fmla="*/ 211 h 362"/>
                  <a:gd name="T26" fmla="*/ 201 w 387"/>
                  <a:gd name="T27" fmla="*/ 216 h 362"/>
                  <a:gd name="T28" fmla="*/ 204 w 387"/>
                  <a:gd name="T29" fmla="*/ 210 h 362"/>
                  <a:gd name="T30" fmla="*/ 183 w 387"/>
                  <a:gd name="T31" fmla="*/ 240 h 362"/>
                  <a:gd name="T32" fmla="*/ 193 w 387"/>
                  <a:gd name="T33" fmla="*/ 247 h 362"/>
                  <a:gd name="T34" fmla="*/ 194 w 387"/>
                  <a:gd name="T35" fmla="*/ 241 h 362"/>
                  <a:gd name="T36" fmla="*/ 185 w 387"/>
                  <a:gd name="T37" fmla="*/ 270 h 362"/>
                  <a:gd name="T38" fmla="*/ 187 w 387"/>
                  <a:gd name="T39" fmla="*/ 277 h 362"/>
                  <a:gd name="T40" fmla="*/ 196 w 387"/>
                  <a:gd name="T41" fmla="*/ 273 h 362"/>
                  <a:gd name="T42" fmla="*/ 195 w 387"/>
                  <a:gd name="T43" fmla="*/ 267 h 362"/>
                  <a:gd name="T44" fmla="*/ 200 w 387"/>
                  <a:gd name="T45" fmla="*/ 304 h 362"/>
                  <a:gd name="T46" fmla="*/ 212 w 387"/>
                  <a:gd name="T47" fmla="*/ 302 h 362"/>
                  <a:gd name="T48" fmla="*/ 208 w 387"/>
                  <a:gd name="T49" fmla="*/ 297 h 362"/>
                  <a:gd name="T50" fmla="*/ 221 w 387"/>
                  <a:gd name="T51" fmla="*/ 325 h 362"/>
                  <a:gd name="T52" fmla="*/ 227 w 387"/>
                  <a:gd name="T53" fmla="*/ 329 h 362"/>
                  <a:gd name="T54" fmla="*/ 232 w 387"/>
                  <a:gd name="T55" fmla="*/ 320 h 362"/>
                  <a:gd name="T56" fmla="*/ 227 w 387"/>
                  <a:gd name="T57" fmla="*/ 316 h 362"/>
                  <a:gd name="T58" fmla="*/ 254 w 387"/>
                  <a:gd name="T59" fmla="*/ 340 h 362"/>
                  <a:gd name="T60" fmla="*/ 261 w 387"/>
                  <a:gd name="T61" fmla="*/ 342 h 362"/>
                  <a:gd name="T62" fmla="*/ 257 w 387"/>
                  <a:gd name="T63" fmla="*/ 330 h 362"/>
                  <a:gd name="T64" fmla="*/ 284 w 387"/>
                  <a:gd name="T65" fmla="*/ 342 h 362"/>
                  <a:gd name="T66" fmla="*/ 291 w 387"/>
                  <a:gd name="T67" fmla="*/ 341 h 362"/>
                  <a:gd name="T68" fmla="*/ 290 w 387"/>
                  <a:gd name="T69" fmla="*/ 331 h 362"/>
                  <a:gd name="T70" fmla="*/ 284 w 387"/>
                  <a:gd name="T71" fmla="*/ 332 h 362"/>
                  <a:gd name="T72" fmla="*/ 319 w 387"/>
                  <a:gd name="T73" fmla="*/ 332 h 362"/>
                  <a:gd name="T74" fmla="*/ 325 w 387"/>
                  <a:gd name="T75" fmla="*/ 328 h 362"/>
                  <a:gd name="T76" fmla="*/ 315 w 387"/>
                  <a:gd name="T77" fmla="*/ 321 h 362"/>
                  <a:gd name="T78" fmla="*/ 343 w 387"/>
                  <a:gd name="T79" fmla="*/ 313 h 362"/>
                  <a:gd name="T80" fmla="*/ 347 w 387"/>
                  <a:gd name="T81" fmla="*/ 308 h 362"/>
                  <a:gd name="T82" fmla="*/ 340 w 387"/>
                  <a:gd name="T83" fmla="*/ 300 h 362"/>
                  <a:gd name="T84" fmla="*/ 336 w 387"/>
                  <a:gd name="T85" fmla="*/ 305 h 362"/>
                  <a:gd name="T86" fmla="*/ 362 w 387"/>
                  <a:gd name="T87" fmla="*/ 282 h 362"/>
                  <a:gd name="T88" fmla="*/ 364 w 387"/>
                  <a:gd name="T89" fmla="*/ 275 h 362"/>
                  <a:gd name="T90" fmla="*/ 352 w 387"/>
                  <a:gd name="T91" fmla="*/ 276 h 362"/>
                  <a:gd name="T92" fmla="*/ 367 w 387"/>
                  <a:gd name="T93" fmla="*/ 252 h 362"/>
                  <a:gd name="T94" fmla="*/ 367 w 387"/>
                  <a:gd name="T95" fmla="*/ 245 h 362"/>
                  <a:gd name="T96" fmla="*/ 356 w 387"/>
                  <a:gd name="T97" fmla="*/ 244 h 362"/>
                  <a:gd name="T98" fmla="*/ 356 w 387"/>
                  <a:gd name="T99" fmla="*/ 250 h 362"/>
                  <a:gd name="T100" fmla="*/ 360 w 387"/>
                  <a:gd name="T101" fmla="*/ 215 h 362"/>
                  <a:gd name="T102" fmla="*/ 357 w 387"/>
                  <a:gd name="T103" fmla="*/ 208 h 362"/>
                  <a:gd name="T104" fmla="*/ 350 w 387"/>
                  <a:gd name="T105" fmla="*/ 218 h 362"/>
                  <a:gd name="T106" fmla="*/ 344 w 387"/>
                  <a:gd name="T107" fmla="*/ 190 h 362"/>
                  <a:gd name="T108" fmla="*/ 340 w 387"/>
                  <a:gd name="T109" fmla="*/ 185 h 362"/>
                  <a:gd name="T110" fmla="*/ 331 w 387"/>
                  <a:gd name="T111" fmla="*/ 191 h 362"/>
                  <a:gd name="T112" fmla="*/ 335 w 387"/>
                  <a:gd name="T113" fmla="*/ 196 h 362"/>
                  <a:gd name="T114" fmla="*/ 315 w 387"/>
                  <a:gd name="T115" fmla="*/ 168 h 362"/>
                  <a:gd name="T116" fmla="*/ 309 w 387"/>
                  <a:gd name="T117" fmla="*/ 165 h 362"/>
                  <a:gd name="T118" fmla="*/ 308 w 387"/>
                  <a:gd name="T119" fmla="*/ 176 h 362"/>
                  <a:gd name="T120" fmla="*/ 275 w 387"/>
                  <a:gd name="T121" fmla="*/ 138 h 362"/>
                  <a:gd name="T122" fmla="*/ 215 w 387"/>
                  <a:gd name="T123" fmla="*/ 5 h 362"/>
                  <a:gd name="T124" fmla="*/ 18 w 387"/>
                  <a:gd name="T125" fmla="*/ 9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7" h="362">
                    <a:moveTo>
                      <a:pt x="30" y="269"/>
                    </a:moveTo>
                    <a:cubicBezTo>
                      <a:pt x="50" y="267"/>
                      <a:pt x="69" y="266"/>
                      <a:pt x="88" y="265"/>
                    </a:cubicBezTo>
                    <a:cubicBezTo>
                      <a:pt x="76" y="265"/>
                      <a:pt x="65" y="264"/>
                      <a:pt x="53" y="262"/>
                    </a:cubicBezTo>
                    <a:cubicBezTo>
                      <a:pt x="43" y="261"/>
                      <a:pt x="35" y="254"/>
                      <a:pt x="35" y="244"/>
                    </a:cubicBezTo>
                    <a:cubicBezTo>
                      <a:pt x="35" y="230"/>
                      <a:pt x="35" y="215"/>
                      <a:pt x="35" y="201"/>
                    </a:cubicBezTo>
                    <a:cubicBezTo>
                      <a:pt x="35" y="191"/>
                      <a:pt x="43" y="184"/>
                      <a:pt x="53" y="183"/>
                    </a:cubicBezTo>
                    <a:cubicBezTo>
                      <a:pt x="89" y="180"/>
                      <a:pt x="124" y="178"/>
                      <a:pt x="160" y="179"/>
                    </a:cubicBezTo>
                    <a:cubicBezTo>
                      <a:pt x="147" y="200"/>
                      <a:pt x="140" y="224"/>
                      <a:pt x="140" y="250"/>
                    </a:cubicBezTo>
                    <a:cubicBezTo>
                      <a:pt x="140" y="288"/>
                      <a:pt x="155" y="322"/>
                      <a:pt x="179" y="346"/>
                    </a:cubicBezTo>
                    <a:cubicBezTo>
                      <a:pt x="181" y="347"/>
                      <a:pt x="182" y="349"/>
                      <a:pt x="184" y="350"/>
                    </a:cubicBezTo>
                    <a:cubicBezTo>
                      <a:pt x="133" y="355"/>
                      <a:pt x="82" y="354"/>
                      <a:pt x="30" y="348"/>
                    </a:cubicBezTo>
                    <a:cubicBezTo>
                      <a:pt x="21" y="347"/>
                      <a:pt x="13" y="340"/>
                      <a:pt x="13" y="330"/>
                    </a:cubicBezTo>
                    <a:cubicBezTo>
                      <a:pt x="13" y="316"/>
                      <a:pt x="13" y="301"/>
                      <a:pt x="13" y="287"/>
                    </a:cubicBezTo>
                    <a:cubicBezTo>
                      <a:pt x="13" y="277"/>
                      <a:pt x="21" y="270"/>
                      <a:pt x="30" y="269"/>
                    </a:cubicBezTo>
                    <a:close/>
                    <a:moveTo>
                      <a:pt x="266" y="159"/>
                    </a:moveTo>
                    <a:lnTo>
                      <a:pt x="266" y="159"/>
                    </a:lnTo>
                    <a:cubicBezTo>
                      <a:pt x="273" y="158"/>
                      <a:pt x="281" y="157"/>
                      <a:pt x="288" y="159"/>
                    </a:cubicBezTo>
                    <a:cubicBezTo>
                      <a:pt x="287" y="163"/>
                      <a:pt x="287" y="167"/>
                      <a:pt x="287" y="171"/>
                    </a:cubicBezTo>
                    <a:cubicBezTo>
                      <a:pt x="280" y="170"/>
                      <a:pt x="273" y="170"/>
                      <a:pt x="267" y="171"/>
                    </a:cubicBezTo>
                    <a:cubicBezTo>
                      <a:pt x="267" y="167"/>
                      <a:pt x="266" y="163"/>
                      <a:pt x="266" y="159"/>
                    </a:cubicBezTo>
                    <a:close/>
                    <a:moveTo>
                      <a:pt x="307" y="231"/>
                    </a:moveTo>
                    <a:lnTo>
                      <a:pt x="307" y="231"/>
                    </a:lnTo>
                    <a:lnTo>
                      <a:pt x="281" y="231"/>
                    </a:lnTo>
                    <a:lnTo>
                      <a:pt x="281" y="226"/>
                    </a:lnTo>
                    <a:cubicBezTo>
                      <a:pt x="281" y="222"/>
                      <a:pt x="280" y="219"/>
                      <a:pt x="280" y="217"/>
                    </a:cubicBezTo>
                    <a:cubicBezTo>
                      <a:pt x="279" y="216"/>
                      <a:pt x="278" y="215"/>
                      <a:pt x="276" y="215"/>
                    </a:cubicBezTo>
                    <a:cubicBezTo>
                      <a:pt x="274" y="215"/>
                      <a:pt x="273" y="216"/>
                      <a:pt x="272" y="217"/>
                    </a:cubicBezTo>
                    <a:cubicBezTo>
                      <a:pt x="272" y="218"/>
                      <a:pt x="271" y="220"/>
                      <a:pt x="271" y="223"/>
                    </a:cubicBezTo>
                    <a:cubicBezTo>
                      <a:pt x="271" y="227"/>
                      <a:pt x="272" y="230"/>
                      <a:pt x="274" y="231"/>
                    </a:cubicBezTo>
                    <a:cubicBezTo>
                      <a:pt x="275" y="233"/>
                      <a:pt x="280" y="236"/>
                      <a:pt x="288" y="241"/>
                    </a:cubicBezTo>
                    <a:cubicBezTo>
                      <a:pt x="294" y="245"/>
                      <a:pt x="299" y="248"/>
                      <a:pt x="301" y="250"/>
                    </a:cubicBezTo>
                    <a:cubicBezTo>
                      <a:pt x="304" y="252"/>
                      <a:pt x="306" y="255"/>
                      <a:pt x="307" y="259"/>
                    </a:cubicBezTo>
                    <a:cubicBezTo>
                      <a:pt x="309" y="263"/>
                      <a:pt x="310" y="268"/>
                      <a:pt x="310" y="274"/>
                    </a:cubicBezTo>
                    <a:cubicBezTo>
                      <a:pt x="310" y="283"/>
                      <a:pt x="308" y="290"/>
                      <a:pt x="303" y="295"/>
                    </a:cubicBezTo>
                    <a:cubicBezTo>
                      <a:pt x="299" y="301"/>
                      <a:pt x="292" y="304"/>
                      <a:pt x="283" y="305"/>
                    </a:cubicBezTo>
                    <a:lnTo>
                      <a:pt x="283" y="315"/>
                    </a:lnTo>
                    <a:lnTo>
                      <a:pt x="271" y="315"/>
                    </a:lnTo>
                    <a:lnTo>
                      <a:pt x="271" y="305"/>
                    </a:lnTo>
                    <a:cubicBezTo>
                      <a:pt x="264" y="304"/>
                      <a:pt x="258" y="302"/>
                      <a:pt x="253" y="297"/>
                    </a:cubicBezTo>
                    <a:cubicBezTo>
                      <a:pt x="248" y="292"/>
                      <a:pt x="245" y="284"/>
                      <a:pt x="245" y="272"/>
                    </a:cubicBezTo>
                    <a:lnTo>
                      <a:pt x="245" y="267"/>
                    </a:lnTo>
                    <a:lnTo>
                      <a:pt x="271" y="267"/>
                    </a:lnTo>
                    <a:lnTo>
                      <a:pt x="271" y="274"/>
                    </a:lnTo>
                    <a:cubicBezTo>
                      <a:pt x="271" y="281"/>
                      <a:pt x="271" y="285"/>
                      <a:pt x="272" y="287"/>
                    </a:cubicBezTo>
                    <a:cubicBezTo>
                      <a:pt x="272" y="288"/>
                      <a:pt x="274" y="289"/>
                      <a:pt x="276" y="289"/>
                    </a:cubicBezTo>
                    <a:cubicBezTo>
                      <a:pt x="277" y="289"/>
                      <a:pt x="279" y="289"/>
                      <a:pt x="280" y="288"/>
                    </a:cubicBezTo>
                    <a:cubicBezTo>
                      <a:pt x="280" y="286"/>
                      <a:pt x="281" y="285"/>
                      <a:pt x="281" y="282"/>
                    </a:cubicBezTo>
                    <a:cubicBezTo>
                      <a:pt x="281" y="276"/>
                      <a:pt x="280" y="272"/>
                      <a:pt x="280" y="270"/>
                    </a:cubicBezTo>
                    <a:cubicBezTo>
                      <a:pt x="279" y="267"/>
                      <a:pt x="276" y="264"/>
                      <a:pt x="271" y="262"/>
                    </a:cubicBezTo>
                    <a:cubicBezTo>
                      <a:pt x="263" y="257"/>
                      <a:pt x="258" y="253"/>
                      <a:pt x="255" y="251"/>
                    </a:cubicBezTo>
                    <a:cubicBezTo>
                      <a:pt x="252" y="248"/>
                      <a:pt x="250" y="245"/>
                      <a:pt x="248" y="241"/>
                    </a:cubicBezTo>
                    <a:cubicBezTo>
                      <a:pt x="246" y="236"/>
                      <a:pt x="245" y="232"/>
                      <a:pt x="245" y="226"/>
                    </a:cubicBezTo>
                    <a:cubicBezTo>
                      <a:pt x="245" y="218"/>
                      <a:pt x="247" y="212"/>
                      <a:pt x="251" y="208"/>
                    </a:cubicBezTo>
                    <a:cubicBezTo>
                      <a:pt x="256" y="203"/>
                      <a:pt x="262" y="201"/>
                      <a:pt x="271" y="200"/>
                    </a:cubicBezTo>
                    <a:lnTo>
                      <a:pt x="271" y="191"/>
                    </a:lnTo>
                    <a:lnTo>
                      <a:pt x="283" y="191"/>
                    </a:lnTo>
                    <a:lnTo>
                      <a:pt x="283" y="200"/>
                    </a:lnTo>
                    <a:cubicBezTo>
                      <a:pt x="291" y="201"/>
                      <a:pt x="297" y="203"/>
                      <a:pt x="301" y="208"/>
                    </a:cubicBezTo>
                    <a:cubicBezTo>
                      <a:pt x="305" y="212"/>
                      <a:pt x="307" y="218"/>
                      <a:pt x="307" y="226"/>
                    </a:cubicBezTo>
                    <a:cubicBezTo>
                      <a:pt x="307" y="227"/>
                      <a:pt x="307" y="229"/>
                      <a:pt x="307" y="231"/>
                    </a:cubicBezTo>
                    <a:close/>
                    <a:moveTo>
                      <a:pt x="247" y="163"/>
                    </a:moveTo>
                    <a:lnTo>
                      <a:pt x="247" y="163"/>
                    </a:lnTo>
                    <a:lnTo>
                      <a:pt x="246" y="163"/>
                    </a:lnTo>
                    <a:lnTo>
                      <a:pt x="246" y="163"/>
                    </a:lnTo>
                    <a:lnTo>
                      <a:pt x="245" y="163"/>
                    </a:lnTo>
                    <a:lnTo>
                      <a:pt x="245" y="163"/>
                    </a:lnTo>
                    <a:lnTo>
                      <a:pt x="244" y="164"/>
                    </a:lnTo>
                    <a:lnTo>
                      <a:pt x="244" y="164"/>
                    </a:lnTo>
                    <a:lnTo>
                      <a:pt x="243" y="164"/>
                    </a:lnTo>
                    <a:lnTo>
                      <a:pt x="243" y="164"/>
                    </a:lnTo>
                    <a:lnTo>
                      <a:pt x="242" y="164"/>
                    </a:lnTo>
                    <a:lnTo>
                      <a:pt x="242" y="164"/>
                    </a:lnTo>
                    <a:lnTo>
                      <a:pt x="241" y="165"/>
                    </a:lnTo>
                    <a:lnTo>
                      <a:pt x="241" y="165"/>
                    </a:lnTo>
                    <a:lnTo>
                      <a:pt x="240" y="165"/>
                    </a:lnTo>
                    <a:lnTo>
                      <a:pt x="239" y="165"/>
                    </a:lnTo>
                    <a:lnTo>
                      <a:pt x="239" y="166"/>
                    </a:lnTo>
                    <a:lnTo>
                      <a:pt x="238" y="166"/>
                    </a:lnTo>
                    <a:lnTo>
                      <a:pt x="238" y="166"/>
                    </a:lnTo>
                    <a:lnTo>
                      <a:pt x="237" y="166"/>
                    </a:lnTo>
                    <a:lnTo>
                      <a:pt x="237" y="166"/>
                    </a:lnTo>
                    <a:lnTo>
                      <a:pt x="236" y="167"/>
                    </a:lnTo>
                    <a:lnTo>
                      <a:pt x="236" y="167"/>
                    </a:lnTo>
                    <a:lnTo>
                      <a:pt x="241" y="176"/>
                    </a:lnTo>
                    <a:lnTo>
                      <a:pt x="241" y="176"/>
                    </a:lnTo>
                    <a:lnTo>
                      <a:pt x="241" y="176"/>
                    </a:lnTo>
                    <a:lnTo>
                      <a:pt x="242" y="176"/>
                    </a:lnTo>
                    <a:lnTo>
                      <a:pt x="242" y="176"/>
                    </a:lnTo>
                    <a:lnTo>
                      <a:pt x="243" y="175"/>
                    </a:lnTo>
                    <a:lnTo>
                      <a:pt x="243" y="175"/>
                    </a:lnTo>
                    <a:lnTo>
                      <a:pt x="244" y="175"/>
                    </a:lnTo>
                    <a:lnTo>
                      <a:pt x="244" y="175"/>
                    </a:lnTo>
                    <a:lnTo>
                      <a:pt x="244" y="175"/>
                    </a:lnTo>
                    <a:lnTo>
                      <a:pt x="245" y="175"/>
                    </a:lnTo>
                    <a:lnTo>
                      <a:pt x="245" y="174"/>
                    </a:lnTo>
                    <a:lnTo>
                      <a:pt x="246" y="174"/>
                    </a:lnTo>
                    <a:lnTo>
                      <a:pt x="246" y="174"/>
                    </a:lnTo>
                    <a:lnTo>
                      <a:pt x="247" y="174"/>
                    </a:lnTo>
                    <a:lnTo>
                      <a:pt x="247" y="174"/>
                    </a:lnTo>
                    <a:lnTo>
                      <a:pt x="248" y="173"/>
                    </a:lnTo>
                    <a:lnTo>
                      <a:pt x="248" y="173"/>
                    </a:lnTo>
                    <a:lnTo>
                      <a:pt x="249" y="173"/>
                    </a:lnTo>
                    <a:lnTo>
                      <a:pt x="249" y="173"/>
                    </a:lnTo>
                    <a:lnTo>
                      <a:pt x="250" y="173"/>
                    </a:lnTo>
                    <a:lnTo>
                      <a:pt x="250" y="173"/>
                    </a:lnTo>
                    <a:lnTo>
                      <a:pt x="247" y="163"/>
                    </a:lnTo>
                    <a:close/>
                    <a:moveTo>
                      <a:pt x="217" y="178"/>
                    </a:moveTo>
                    <a:lnTo>
                      <a:pt x="217" y="178"/>
                    </a:lnTo>
                    <a:lnTo>
                      <a:pt x="217" y="179"/>
                    </a:lnTo>
                    <a:lnTo>
                      <a:pt x="217" y="179"/>
                    </a:lnTo>
                    <a:lnTo>
                      <a:pt x="216" y="179"/>
                    </a:lnTo>
                    <a:lnTo>
                      <a:pt x="216" y="180"/>
                    </a:lnTo>
                    <a:lnTo>
                      <a:pt x="215" y="180"/>
                    </a:lnTo>
                    <a:lnTo>
                      <a:pt x="215" y="180"/>
                    </a:lnTo>
                    <a:lnTo>
                      <a:pt x="215" y="181"/>
                    </a:lnTo>
                    <a:lnTo>
                      <a:pt x="214" y="181"/>
                    </a:lnTo>
                    <a:lnTo>
                      <a:pt x="214" y="181"/>
                    </a:lnTo>
                    <a:lnTo>
                      <a:pt x="213" y="182"/>
                    </a:lnTo>
                    <a:lnTo>
                      <a:pt x="213" y="182"/>
                    </a:lnTo>
                    <a:lnTo>
                      <a:pt x="212" y="183"/>
                    </a:lnTo>
                    <a:lnTo>
                      <a:pt x="212" y="183"/>
                    </a:lnTo>
                    <a:lnTo>
                      <a:pt x="212" y="183"/>
                    </a:lnTo>
                    <a:lnTo>
                      <a:pt x="211" y="184"/>
                    </a:lnTo>
                    <a:lnTo>
                      <a:pt x="211" y="184"/>
                    </a:lnTo>
                    <a:lnTo>
                      <a:pt x="210" y="184"/>
                    </a:lnTo>
                    <a:lnTo>
                      <a:pt x="210" y="185"/>
                    </a:lnTo>
                    <a:lnTo>
                      <a:pt x="210" y="185"/>
                    </a:lnTo>
                    <a:lnTo>
                      <a:pt x="209" y="186"/>
                    </a:lnTo>
                    <a:lnTo>
                      <a:pt x="209" y="186"/>
                    </a:lnTo>
                    <a:lnTo>
                      <a:pt x="217" y="193"/>
                    </a:lnTo>
                    <a:lnTo>
                      <a:pt x="217" y="193"/>
                    </a:lnTo>
                    <a:lnTo>
                      <a:pt x="217" y="193"/>
                    </a:lnTo>
                    <a:lnTo>
                      <a:pt x="218" y="192"/>
                    </a:lnTo>
                    <a:lnTo>
                      <a:pt x="218" y="192"/>
                    </a:lnTo>
                    <a:lnTo>
                      <a:pt x="218" y="192"/>
                    </a:lnTo>
                    <a:lnTo>
                      <a:pt x="219" y="191"/>
                    </a:lnTo>
                    <a:lnTo>
                      <a:pt x="219" y="191"/>
                    </a:lnTo>
                    <a:lnTo>
                      <a:pt x="219" y="191"/>
                    </a:lnTo>
                    <a:lnTo>
                      <a:pt x="220" y="190"/>
                    </a:lnTo>
                    <a:lnTo>
                      <a:pt x="220" y="190"/>
                    </a:lnTo>
                    <a:lnTo>
                      <a:pt x="220" y="190"/>
                    </a:lnTo>
                    <a:lnTo>
                      <a:pt x="221" y="189"/>
                    </a:lnTo>
                    <a:lnTo>
                      <a:pt x="221" y="189"/>
                    </a:lnTo>
                    <a:lnTo>
                      <a:pt x="221" y="189"/>
                    </a:lnTo>
                    <a:lnTo>
                      <a:pt x="222" y="188"/>
                    </a:lnTo>
                    <a:lnTo>
                      <a:pt x="222" y="188"/>
                    </a:lnTo>
                    <a:lnTo>
                      <a:pt x="223" y="188"/>
                    </a:lnTo>
                    <a:lnTo>
                      <a:pt x="223" y="188"/>
                    </a:lnTo>
                    <a:lnTo>
                      <a:pt x="223" y="187"/>
                    </a:lnTo>
                    <a:lnTo>
                      <a:pt x="224" y="187"/>
                    </a:lnTo>
                    <a:lnTo>
                      <a:pt x="224" y="187"/>
                    </a:lnTo>
                    <a:lnTo>
                      <a:pt x="217" y="178"/>
                    </a:lnTo>
                    <a:close/>
                    <a:moveTo>
                      <a:pt x="195" y="204"/>
                    </a:moveTo>
                    <a:lnTo>
                      <a:pt x="195" y="204"/>
                    </a:lnTo>
                    <a:lnTo>
                      <a:pt x="195" y="204"/>
                    </a:lnTo>
                    <a:lnTo>
                      <a:pt x="195" y="205"/>
                    </a:lnTo>
                    <a:lnTo>
                      <a:pt x="195" y="205"/>
                    </a:lnTo>
                    <a:lnTo>
                      <a:pt x="194" y="206"/>
                    </a:lnTo>
                    <a:lnTo>
                      <a:pt x="194" y="206"/>
                    </a:lnTo>
                    <a:lnTo>
                      <a:pt x="194" y="206"/>
                    </a:lnTo>
                    <a:lnTo>
                      <a:pt x="194" y="207"/>
                    </a:lnTo>
                    <a:lnTo>
                      <a:pt x="193" y="207"/>
                    </a:lnTo>
                    <a:lnTo>
                      <a:pt x="193" y="208"/>
                    </a:lnTo>
                    <a:lnTo>
                      <a:pt x="193" y="208"/>
                    </a:lnTo>
                    <a:lnTo>
                      <a:pt x="193" y="209"/>
                    </a:lnTo>
                    <a:lnTo>
                      <a:pt x="192" y="209"/>
                    </a:lnTo>
                    <a:lnTo>
                      <a:pt x="192" y="210"/>
                    </a:lnTo>
                    <a:lnTo>
                      <a:pt x="192" y="210"/>
                    </a:lnTo>
                    <a:lnTo>
                      <a:pt x="192" y="211"/>
                    </a:lnTo>
                    <a:lnTo>
                      <a:pt x="191" y="211"/>
                    </a:lnTo>
                    <a:lnTo>
                      <a:pt x="191" y="212"/>
                    </a:lnTo>
                    <a:lnTo>
                      <a:pt x="191" y="213"/>
                    </a:lnTo>
                    <a:lnTo>
                      <a:pt x="191" y="213"/>
                    </a:lnTo>
                    <a:lnTo>
                      <a:pt x="190" y="214"/>
                    </a:lnTo>
                    <a:lnTo>
                      <a:pt x="190" y="214"/>
                    </a:lnTo>
                    <a:lnTo>
                      <a:pt x="200" y="218"/>
                    </a:lnTo>
                    <a:lnTo>
                      <a:pt x="200" y="218"/>
                    </a:lnTo>
                    <a:lnTo>
                      <a:pt x="200" y="217"/>
                    </a:lnTo>
                    <a:lnTo>
                      <a:pt x="200" y="217"/>
                    </a:lnTo>
                    <a:lnTo>
                      <a:pt x="201" y="216"/>
                    </a:lnTo>
                    <a:lnTo>
                      <a:pt x="201" y="216"/>
                    </a:lnTo>
                    <a:lnTo>
                      <a:pt x="201" y="216"/>
                    </a:lnTo>
                    <a:lnTo>
                      <a:pt x="201" y="215"/>
                    </a:lnTo>
                    <a:lnTo>
                      <a:pt x="202" y="215"/>
                    </a:lnTo>
                    <a:lnTo>
                      <a:pt x="202" y="214"/>
                    </a:lnTo>
                    <a:lnTo>
                      <a:pt x="202" y="214"/>
                    </a:lnTo>
                    <a:lnTo>
                      <a:pt x="202" y="213"/>
                    </a:lnTo>
                    <a:lnTo>
                      <a:pt x="202" y="213"/>
                    </a:lnTo>
                    <a:lnTo>
                      <a:pt x="203" y="212"/>
                    </a:lnTo>
                    <a:lnTo>
                      <a:pt x="203" y="212"/>
                    </a:lnTo>
                    <a:lnTo>
                      <a:pt x="203" y="212"/>
                    </a:lnTo>
                    <a:lnTo>
                      <a:pt x="203" y="211"/>
                    </a:lnTo>
                    <a:lnTo>
                      <a:pt x="204" y="211"/>
                    </a:lnTo>
                    <a:lnTo>
                      <a:pt x="204" y="210"/>
                    </a:lnTo>
                    <a:lnTo>
                      <a:pt x="204" y="210"/>
                    </a:lnTo>
                    <a:lnTo>
                      <a:pt x="204" y="209"/>
                    </a:lnTo>
                    <a:lnTo>
                      <a:pt x="204" y="209"/>
                    </a:lnTo>
                    <a:lnTo>
                      <a:pt x="195" y="204"/>
                    </a:lnTo>
                    <a:close/>
                    <a:moveTo>
                      <a:pt x="184" y="235"/>
                    </a:moveTo>
                    <a:lnTo>
                      <a:pt x="184" y="235"/>
                    </a:lnTo>
                    <a:lnTo>
                      <a:pt x="184" y="236"/>
                    </a:lnTo>
                    <a:lnTo>
                      <a:pt x="184" y="236"/>
                    </a:lnTo>
                    <a:lnTo>
                      <a:pt x="184" y="237"/>
                    </a:lnTo>
                    <a:lnTo>
                      <a:pt x="184" y="238"/>
                    </a:lnTo>
                    <a:lnTo>
                      <a:pt x="183" y="238"/>
                    </a:lnTo>
                    <a:lnTo>
                      <a:pt x="183" y="239"/>
                    </a:lnTo>
                    <a:lnTo>
                      <a:pt x="183" y="239"/>
                    </a:lnTo>
                    <a:lnTo>
                      <a:pt x="183" y="240"/>
                    </a:lnTo>
                    <a:lnTo>
                      <a:pt x="183" y="240"/>
                    </a:lnTo>
                    <a:lnTo>
                      <a:pt x="183" y="241"/>
                    </a:lnTo>
                    <a:lnTo>
                      <a:pt x="183" y="242"/>
                    </a:lnTo>
                    <a:lnTo>
                      <a:pt x="183" y="242"/>
                    </a:lnTo>
                    <a:lnTo>
                      <a:pt x="183" y="243"/>
                    </a:lnTo>
                    <a:lnTo>
                      <a:pt x="183" y="243"/>
                    </a:lnTo>
                    <a:lnTo>
                      <a:pt x="183" y="244"/>
                    </a:lnTo>
                    <a:lnTo>
                      <a:pt x="183" y="245"/>
                    </a:lnTo>
                    <a:lnTo>
                      <a:pt x="183" y="245"/>
                    </a:lnTo>
                    <a:lnTo>
                      <a:pt x="183" y="246"/>
                    </a:lnTo>
                    <a:lnTo>
                      <a:pt x="183" y="246"/>
                    </a:lnTo>
                    <a:lnTo>
                      <a:pt x="183" y="247"/>
                    </a:lnTo>
                    <a:lnTo>
                      <a:pt x="193" y="247"/>
                    </a:lnTo>
                    <a:lnTo>
                      <a:pt x="193" y="247"/>
                    </a:lnTo>
                    <a:lnTo>
                      <a:pt x="193" y="246"/>
                    </a:lnTo>
                    <a:lnTo>
                      <a:pt x="193" y="246"/>
                    </a:lnTo>
                    <a:lnTo>
                      <a:pt x="193" y="245"/>
                    </a:lnTo>
                    <a:lnTo>
                      <a:pt x="193" y="245"/>
                    </a:lnTo>
                    <a:lnTo>
                      <a:pt x="194" y="244"/>
                    </a:lnTo>
                    <a:lnTo>
                      <a:pt x="194" y="244"/>
                    </a:lnTo>
                    <a:lnTo>
                      <a:pt x="194" y="243"/>
                    </a:lnTo>
                    <a:lnTo>
                      <a:pt x="194" y="243"/>
                    </a:lnTo>
                    <a:lnTo>
                      <a:pt x="194" y="242"/>
                    </a:lnTo>
                    <a:lnTo>
                      <a:pt x="194" y="242"/>
                    </a:lnTo>
                    <a:lnTo>
                      <a:pt x="194" y="241"/>
                    </a:lnTo>
                    <a:lnTo>
                      <a:pt x="194" y="241"/>
                    </a:lnTo>
                    <a:lnTo>
                      <a:pt x="194" y="240"/>
                    </a:lnTo>
                    <a:lnTo>
                      <a:pt x="194" y="240"/>
                    </a:lnTo>
                    <a:lnTo>
                      <a:pt x="194" y="239"/>
                    </a:lnTo>
                    <a:lnTo>
                      <a:pt x="194" y="239"/>
                    </a:lnTo>
                    <a:lnTo>
                      <a:pt x="194" y="238"/>
                    </a:lnTo>
                    <a:lnTo>
                      <a:pt x="194" y="238"/>
                    </a:lnTo>
                    <a:lnTo>
                      <a:pt x="194" y="237"/>
                    </a:lnTo>
                    <a:lnTo>
                      <a:pt x="184" y="235"/>
                    </a:lnTo>
                    <a:close/>
                    <a:moveTo>
                      <a:pt x="185" y="269"/>
                    </a:moveTo>
                    <a:lnTo>
                      <a:pt x="185" y="269"/>
                    </a:lnTo>
                    <a:lnTo>
                      <a:pt x="185" y="269"/>
                    </a:lnTo>
                    <a:lnTo>
                      <a:pt x="185" y="270"/>
                    </a:lnTo>
                    <a:lnTo>
                      <a:pt x="185" y="270"/>
                    </a:lnTo>
                    <a:lnTo>
                      <a:pt x="185" y="271"/>
                    </a:lnTo>
                    <a:lnTo>
                      <a:pt x="185" y="271"/>
                    </a:lnTo>
                    <a:lnTo>
                      <a:pt x="185" y="272"/>
                    </a:lnTo>
                    <a:lnTo>
                      <a:pt x="185" y="272"/>
                    </a:lnTo>
                    <a:lnTo>
                      <a:pt x="185" y="273"/>
                    </a:lnTo>
                    <a:lnTo>
                      <a:pt x="186" y="273"/>
                    </a:lnTo>
                    <a:lnTo>
                      <a:pt x="186" y="274"/>
                    </a:lnTo>
                    <a:lnTo>
                      <a:pt x="186" y="275"/>
                    </a:lnTo>
                    <a:lnTo>
                      <a:pt x="186" y="275"/>
                    </a:lnTo>
                    <a:lnTo>
                      <a:pt x="186" y="276"/>
                    </a:lnTo>
                    <a:lnTo>
                      <a:pt x="186" y="276"/>
                    </a:lnTo>
                    <a:lnTo>
                      <a:pt x="186" y="277"/>
                    </a:lnTo>
                    <a:lnTo>
                      <a:pt x="187" y="277"/>
                    </a:lnTo>
                    <a:lnTo>
                      <a:pt x="187" y="278"/>
                    </a:lnTo>
                    <a:lnTo>
                      <a:pt x="187" y="278"/>
                    </a:lnTo>
                    <a:lnTo>
                      <a:pt x="187" y="279"/>
                    </a:lnTo>
                    <a:lnTo>
                      <a:pt x="187" y="279"/>
                    </a:lnTo>
                    <a:lnTo>
                      <a:pt x="187" y="280"/>
                    </a:lnTo>
                    <a:lnTo>
                      <a:pt x="197" y="276"/>
                    </a:lnTo>
                    <a:lnTo>
                      <a:pt x="197" y="276"/>
                    </a:lnTo>
                    <a:lnTo>
                      <a:pt x="197" y="276"/>
                    </a:lnTo>
                    <a:lnTo>
                      <a:pt x="197" y="275"/>
                    </a:lnTo>
                    <a:lnTo>
                      <a:pt x="197" y="275"/>
                    </a:lnTo>
                    <a:lnTo>
                      <a:pt x="197" y="274"/>
                    </a:lnTo>
                    <a:lnTo>
                      <a:pt x="197" y="274"/>
                    </a:lnTo>
                    <a:lnTo>
                      <a:pt x="196" y="273"/>
                    </a:lnTo>
                    <a:lnTo>
                      <a:pt x="196" y="273"/>
                    </a:lnTo>
                    <a:lnTo>
                      <a:pt x="196" y="272"/>
                    </a:lnTo>
                    <a:lnTo>
                      <a:pt x="196" y="272"/>
                    </a:lnTo>
                    <a:lnTo>
                      <a:pt x="196" y="271"/>
                    </a:lnTo>
                    <a:lnTo>
                      <a:pt x="196" y="271"/>
                    </a:lnTo>
                    <a:lnTo>
                      <a:pt x="196" y="270"/>
                    </a:lnTo>
                    <a:lnTo>
                      <a:pt x="196" y="270"/>
                    </a:lnTo>
                    <a:lnTo>
                      <a:pt x="195" y="269"/>
                    </a:lnTo>
                    <a:lnTo>
                      <a:pt x="195" y="269"/>
                    </a:lnTo>
                    <a:lnTo>
                      <a:pt x="195" y="268"/>
                    </a:lnTo>
                    <a:lnTo>
                      <a:pt x="195" y="268"/>
                    </a:lnTo>
                    <a:lnTo>
                      <a:pt x="195" y="267"/>
                    </a:lnTo>
                    <a:lnTo>
                      <a:pt x="195" y="267"/>
                    </a:lnTo>
                    <a:lnTo>
                      <a:pt x="195" y="267"/>
                    </a:lnTo>
                    <a:lnTo>
                      <a:pt x="185" y="269"/>
                    </a:lnTo>
                    <a:close/>
                    <a:moveTo>
                      <a:pt x="197" y="300"/>
                    </a:moveTo>
                    <a:lnTo>
                      <a:pt x="197" y="300"/>
                    </a:lnTo>
                    <a:lnTo>
                      <a:pt x="197" y="300"/>
                    </a:lnTo>
                    <a:lnTo>
                      <a:pt x="197" y="301"/>
                    </a:lnTo>
                    <a:lnTo>
                      <a:pt x="198" y="301"/>
                    </a:lnTo>
                    <a:lnTo>
                      <a:pt x="198" y="302"/>
                    </a:lnTo>
                    <a:lnTo>
                      <a:pt x="198" y="302"/>
                    </a:lnTo>
                    <a:lnTo>
                      <a:pt x="199" y="302"/>
                    </a:lnTo>
                    <a:lnTo>
                      <a:pt x="199" y="303"/>
                    </a:lnTo>
                    <a:lnTo>
                      <a:pt x="199" y="303"/>
                    </a:lnTo>
                    <a:lnTo>
                      <a:pt x="200" y="304"/>
                    </a:lnTo>
                    <a:lnTo>
                      <a:pt x="200" y="304"/>
                    </a:lnTo>
                    <a:lnTo>
                      <a:pt x="200" y="305"/>
                    </a:lnTo>
                    <a:lnTo>
                      <a:pt x="201" y="305"/>
                    </a:lnTo>
                    <a:lnTo>
                      <a:pt x="201" y="306"/>
                    </a:lnTo>
                    <a:lnTo>
                      <a:pt x="201" y="306"/>
                    </a:lnTo>
                    <a:lnTo>
                      <a:pt x="202" y="306"/>
                    </a:lnTo>
                    <a:lnTo>
                      <a:pt x="202" y="307"/>
                    </a:lnTo>
                    <a:lnTo>
                      <a:pt x="202" y="307"/>
                    </a:lnTo>
                    <a:lnTo>
                      <a:pt x="203" y="308"/>
                    </a:lnTo>
                    <a:lnTo>
                      <a:pt x="203" y="308"/>
                    </a:lnTo>
                    <a:lnTo>
                      <a:pt x="203" y="309"/>
                    </a:lnTo>
                    <a:lnTo>
                      <a:pt x="204" y="309"/>
                    </a:lnTo>
                    <a:lnTo>
                      <a:pt x="212" y="302"/>
                    </a:lnTo>
                    <a:lnTo>
                      <a:pt x="212" y="302"/>
                    </a:lnTo>
                    <a:lnTo>
                      <a:pt x="211" y="302"/>
                    </a:lnTo>
                    <a:lnTo>
                      <a:pt x="211" y="301"/>
                    </a:lnTo>
                    <a:lnTo>
                      <a:pt x="211" y="301"/>
                    </a:lnTo>
                    <a:lnTo>
                      <a:pt x="210" y="300"/>
                    </a:lnTo>
                    <a:lnTo>
                      <a:pt x="210" y="300"/>
                    </a:lnTo>
                    <a:lnTo>
                      <a:pt x="210" y="300"/>
                    </a:lnTo>
                    <a:lnTo>
                      <a:pt x="209" y="299"/>
                    </a:lnTo>
                    <a:lnTo>
                      <a:pt x="209" y="299"/>
                    </a:lnTo>
                    <a:lnTo>
                      <a:pt x="209" y="298"/>
                    </a:lnTo>
                    <a:lnTo>
                      <a:pt x="209" y="298"/>
                    </a:lnTo>
                    <a:lnTo>
                      <a:pt x="208" y="298"/>
                    </a:lnTo>
                    <a:lnTo>
                      <a:pt x="208" y="297"/>
                    </a:lnTo>
                    <a:lnTo>
                      <a:pt x="208" y="297"/>
                    </a:lnTo>
                    <a:lnTo>
                      <a:pt x="207" y="296"/>
                    </a:lnTo>
                    <a:lnTo>
                      <a:pt x="207" y="296"/>
                    </a:lnTo>
                    <a:lnTo>
                      <a:pt x="207" y="296"/>
                    </a:lnTo>
                    <a:lnTo>
                      <a:pt x="207" y="295"/>
                    </a:lnTo>
                    <a:lnTo>
                      <a:pt x="206" y="295"/>
                    </a:lnTo>
                    <a:lnTo>
                      <a:pt x="206" y="294"/>
                    </a:lnTo>
                    <a:lnTo>
                      <a:pt x="206" y="294"/>
                    </a:lnTo>
                    <a:lnTo>
                      <a:pt x="197" y="300"/>
                    </a:lnTo>
                    <a:close/>
                    <a:moveTo>
                      <a:pt x="220" y="324"/>
                    </a:moveTo>
                    <a:lnTo>
                      <a:pt x="220" y="324"/>
                    </a:lnTo>
                    <a:lnTo>
                      <a:pt x="220" y="325"/>
                    </a:lnTo>
                    <a:lnTo>
                      <a:pt x="221" y="325"/>
                    </a:lnTo>
                    <a:lnTo>
                      <a:pt x="221" y="325"/>
                    </a:lnTo>
                    <a:lnTo>
                      <a:pt x="221" y="326"/>
                    </a:lnTo>
                    <a:lnTo>
                      <a:pt x="222" y="326"/>
                    </a:lnTo>
                    <a:lnTo>
                      <a:pt x="222" y="326"/>
                    </a:lnTo>
                    <a:lnTo>
                      <a:pt x="223" y="327"/>
                    </a:lnTo>
                    <a:lnTo>
                      <a:pt x="223" y="327"/>
                    </a:lnTo>
                    <a:lnTo>
                      <a:pt x="224" y="327"/>
                    </a:lnTo>
                    <a:lnTo>
                      <a:pt x="224" y="328"/>
                    </a:lnTo>
                    <a:lnTo>
                      <a:pt x="225" y="328"/>
                    </a:lnTo>
                    <a:lnTo>
                      <a:pt x="225" y="328"/>
                    </a:lnTo>
                    <a:lnTo>
                      <a:pt x="226" y="328"/>
                    </a:lnTo>
                    <a:lnTo>
                      <a:pt x="226" y="329"/>
                    </a:lnTo>
                    <a:lnTo>
                      <a:pt x="227" y="329"/>
                    </a:lnTo>
                    <a:lnTo>
                      <a:pt x="227" y="329"/>
                    </a:lnTo>
                    <a:lnTo>
                      <a:pt x="228" y="330"/>
                    </a:lnTo>
                    <a:lnTo>
                      <a:pt x="228" y="330"/>
                    </a:lnTo>
                    <a:lnTo>
                      <a:pt x="228" y="330"/>
                    </a:lnTo>
                    <a:lnTo>
                      <a:pt x="229" y="330"/>
                    </a:lnTo>
                    <a:lnTo>
                      <a:pt x="229" y="331"/>
                    </a:lnTo>
                    <a:lnTo>
                      <a:pt x="235" y="321"/>
                    </a:lnTo>
                    <a:lnTo>
                      <a:pt x="234" y="321"/>
                    </a:lnTo>
                    <a:lnTo>
                      <a:pt x="234" y="321"/>
                    </a:lnTo>
                    <a:lnTo>
                      <a:pt x="233" y="321"/>
                    </a:lnTo>
                    <a:lnTo>
                      <a:pt x="233" y="320"/>
                    </a:lnTo>
                    <a:lnTo>
                      <a:pt x="233" y="320"/>
                    </a:lnTo>
                    <a:lnTo>
                      <a:pt x="232" y="320"/>
                    </a:lnTo>
                    <a:lnTo>
                      <a:pt x="232" y="320"/>
                    </a:lnTo>
                    <a:lnTo>
                      <a:pt x="231" y="319"/>
                    </a:lnTo>
                    <a:lnTo>
                      <a:pt x="231" y="319"/>
                    </a:lnTo>
                    <a:lnTo>
                      <a:pt x="230" y="319"/>
                    </a:lnTo>
                    <a:lnTo>
                      <a:pt x="230" y="319"/>
                    </a:lnTo>
                    <a:lnTo>
                      <a:pt x="230" y="318"/>
                    </a:lnTo>
                    <a:lnTo>
                      <a:pt x="229" y="318"/>
                    </a:lnTo>
                    <a:lnTo>
                      <a:pt x="229" y="318"/>
                    </a:lnTo>
                    <a:lnTo>
                      <a:pt x="228" y="318"/>
                    </a:lnTo>
                    <a:lnTo>
                      <a:pt x="228" y="317"/>
                    </a:lnTo>
                    <a:lnTo>
                      <a:pt x="228" y="317"/>
                    </a:lnTo>
                    <a:lnTo>
                      <a:pt x="227" y="317"/>
                    </a:lnTo>
                    <a:lnTo>
                      <a:pt x="227" y="316"/>
                    </a:lnTo>
                    <a:lnTo>
                      <a:pt x="226" y="316"/>
                    </a:lnTo>
                    <a:lnTo>
                      <a:pt x="226" y="316"/>
                    </a:lnTo>
                    <a:lnTo>
                      <a:pt x="220" y="324"/>
                    </a:lnTo>
                    <a:close/>
                    <a:moveTo>
                      <a:pt x="250" y="339"/>
                    </a:moveTo>
                    <a:lnTo>
                      <a:pt x="250" y="339"/>
                    </a:lnTo>
                    <a:lnTo>
                      <a:pt x="250" y="339"/>
                    </a:lnTo>
                    <a:lnTo>
                      <a:pt x="251" y="339"/>
                    </a:lnTo>
                    <a:lnTo>
                      <a:pt x="251" y="340"/>
                    </a:lnTo>
                    <a:lnTo>
                      <a:pt x="252" y="340"/>
                    </a:lnTo>
                    <a:lnTo>
                      <a:pt x="252" y="340"/>
                    </a:lnTo>
                    <a:lnTo>
                      <a:pt x="253" y="340"/>
                    </a:lnTo>
                    <a:lnTo>
                      <a:pt x="253" y="340"/>
                    </a:lnTo>
                    <a:lnTo>
                      <a:pt x="254" y="340"/>
                    </a:lnTo>
                    <a:lnTo>
                      <a:pt x="255" y="340"/>
                    </a:lnTo>
                    <a:lnTo>
                      <a:pt x="255" y="341"/>
                    </a:lnTo>
                    <a:lnTo>
                      <a:pt x="256" y="341"/>
                    </a:lnTo>
                    <a:lnTo>
                      <a:pt x="256" y="341"/>
                    </a:lnTo>
                    <a:lnTo>
                      <a:pt x="257" y="341"/>
                    </a:lnTo>
                    <a:lnTo>
                      <a:pt x="257" y="341"/>
                    </a:lnTo>
                    <a:lnTo>
                      <a:pt x="258" y="341"/>
                    </a:lnTo>
                    <a:lnTo>
                      <a:pt x="259" y="341"/>
                    </a:lnTo>
                    <a:lnTo>
                      <a:pt x="259" y="341"/>
                    </a:lnTo>
                    <a:lnTo>
                      <a:pt x="260" y="341"/>
                    </a:lnTo>
                    <a:lnTo>
                      <a:pt x="260" y="341"/>
                    </a:lnTo>
                    <a:lnTo>
                      <a:pt x="261" y="342"/>
                    </a:lnTo>
                    <a:lnTo>
                      <a:pt x="261" y="342"/>
                    </a:lnTo>
                    <a:lnTo>
                      <a:pt x="263" y="331"/>
                    </a:lnTo>
                    <a:lnTo>
                      <a:pt x="262" y="331"/>
                    </a:lnTo>
                    <a:lnTo>
                      <a:pt x="262" y="331"/>
                    </a:lnTo>
                    <a:lnTo>
                      <a:pt x="261" y="331"/>
                    </a:lnTo>
                    <a:lnTo>
                      <a:pt x="261" y="331"/>
                    </a:lnTo>
                    <a:lnTo>
                      <a:pt x="260" y="331"/>
                    </a:lnTo>
                    <a:lnTo>
                      <a:pt x="260" y="331"/>
                    </a:lnTo>
                    <a:lnTo>
                      <a:pt x="259" y="331"/>
                    </a:lnTo>
                    <a:lnTo>
                      <a:pt x="259" y="330"/>
                    </a:lnTo>
                    <a:lnTo>
                      <a:pt x="258" y="330"/>
                    </a:lnTo>
                    <a:lnTo>
                      <a:pt x="258" y="330"/>
                    </a:lnTo>
                    <a:lnTo>
                      <a:pt x="257" y="330"/>
                    </a:lnTo>
                    <a:lnTo>
                      <a:pt x="257" y="330"/>
                    </a:lnTo>
                    <a:lnTo>
                      <a:pt x="256" y="330"/>
                    </a:lnTo>
                    <a:lnTo>
                      <a:pt x="256" y="330"/>
                    </a:lnTo>
                    <a:lnTo>
                      <a:pt x="255" y="330"/>
                    </a:lnTo>
                    <a:lnTo>
                      <a:pt x="255" y="330"/>
                    </a:lnTo>
                    <a:lnTo>
                      <a:pt x="254" y="329"/>
                    </a:lnTo>
                    <a:lnTo>
                      <a:pt x="254" y="329"/>
                    </a:lnTo>
                    <a:lnTo>
                      <a:pt x="253" y="329"/>
                    </a:lnTo>
                    <a:lnTo>
                      <a:pt x="253" y="329"/>
                    </a:lnTo>
                    <a:lnTo>
                      <a:pt x="253" y="329"/>
                    </a:lnTo>
                    <a:lnTo>
                      <a:pt x="250" y="339"/>
                    </a:lnTo>
                    <a:close/>
                    <a:moveTo>
                      <a:pt x="283" y="342"/>
                    </a:moveTo>
                    <a:lnTo>
                      <a:pt x="283" y="342"/>
                    </a:lnTo>
                    <a:lnTo>
                      <a:pt x="284" y="342"/>
                    </a:lnTo>
                    <a:lnTo>
                      <a:pt x="284" y="342"/>
                    </a:lnTo>
                    <a:lnTo>
                      <a:pt x="285" y="342"/>
                    </a:lnTo>
                    <a:lnTo>
                      <a:pt x="285" y="342"/>
                    </a:lnTo>
                    <a:lnTo>
                      <a:pt x="286" y="342"/>
                    </a:lnTo>
                    <a:lnTo>
                      <a:pt x="287" y="342"/>
                    </a:lnTo>
                    <a:lnTo>
                      <a:pt x="287" y="342"/>
                    </a:lnTo>
                    <a:lnTo>
                      <a:pt x="288" y="342"/>
                    </a:lnTo>
                    <a:lnTo>
                      <a:pt x="288" y="342"/>
                    </a:lnTo>
                    <a:lnTo>
                      <a:pt x="289" y="342"/>
                    </a:lnTo>
                    <a:lnTo>
                      <a:pt x="289" y="341"/>
                    </a:lnTo>
                    <a:lnTo>
                      <a:pt x="290" y="341"/>
                    </a:lnTo>
                    <a:lnTo>
                      <a:pt x="291" y="341"/>
                    </a:lnTo>
                    <a:lnTo>
                      <a:pt x="291" y="341"/>
                    </a:lnTo>
                    <a:lnTo>
                      <a:pt x="292" y="341"/>
                    </a:lnTo>
                    <a:lnTo>
                      <a:pt x="292" y="341"/>
                    </a:lnTo>
                    <a:lnTo>
                      <a:pt x="293" y="341"/>
                    </a:lnTo>
                    <a:lnTo>
                      <a:pt x="293" y="341"/>
                    </a:lnTo>
                    <a:lnTo>
                      <a:pt x="294" y="341"/>
                    </a:lnTo>
                    <a:lnTo>
                      <a:pt x="295" y="341"/>
                    </a:lnTo>
                    <a:lnTo>
                      <a:pt x="295" y="341"/>
                    </a:lnTo>
                    <a:lnTo>
                      <a:pt x="292" y="330"/>
                    </a:lnTo>
                    <a:lnTo>
                      <a:pt x="292" y="330"/>
                    </a:lnTo>
                    <a:lnTo>
                      <a:pt x="292" y="330"/>
                    </a:lnTo>
                    <a:lnTo>
                      <a:pt x="291" y="330"/>
                    </a:lnTo>
                    <a:lnTo>
                      <a:pt x="291" y="330"/>
                    </a:lnTo>
                    <a:lnTo>
                      <a:pt x="290" y="331"/>
                    </a:lnTo>
                    <a:lnTo>
                      <a:pt x="290" y="331"/>
                    </a:lnTo>
                    <a:lnTo>
                      <a:pt x="289" y="331"/>
                    </a:lnTo>
                    <a:lnTo>
                      <a:pt x="289" y="331"/>
                    </a:lnTo>
                    <a:lnTo>
                      <a:pt x="288" y="331"/>
                    </a:lnTo>
                    <a:lnTo>
                      <a:pt x="288" y="331"/>
                    </a:lnTo>
                    <a:lnTo>
                      <a:pt x="287" y="331"/>
                    </a:lnTo>
                    <a:lnTo>
                      <a:pt x="287" y="331"/>
                    </a:lnTo>
                    <a:lnTo>
                      <a:pt x="286" y="331"/>
                    </a:lnTo>
                    <a:lnTo>
                      <a:pt x="286" y="331"/>
                    </a:lnTo>
                    <a:lnTo>
                      <a:pt x="285" y="331"/>
                    </a:lnTo>
                    <a:lnTo>
                      <a:pt x="285" y="331"/>
                    </a:lnTo>
                    <a:lnTo>
                      <a:pt x="284" y="332"/>
                    </a:lnTo>
                    <a:lnTo>
                      <a:pt x="284" y="332"/>
                    </a:lnTo>
                    <a:lnTo>
                      <a:pt x="283" y="332"/>
                    </a:lnTo>
                    <a:lnTo>
                      <a:pt x="283" y="332"/>
                    </a:lnTo>
                    <a:lnTo>
                      <a:pt x="282" y="332"/>
                    </a:lnTo>
                    <a:lnTo>
                      <a:pt x="283" y="342"/>
                    </a:lnTo>
                    <a:close/>
                    <a:moveTo>
                      <a:pt x="316" y="333"/>
                    </a:moveTo>
                    <a:lnTo>
                      <a:pt x="316" y="333"/>
                    </a:lnTo>
                    <a:lnTo>
                      <a:pt x="316" y="333"/>
                    </a:lnTo>
                    <a:lnTo>
                      <a:pt x="316" y="333"/>
                    </a:lnTo>
                    <a:lnTo>
                      <a:pt x="317" y="333"/>
                    </a:lnTo>
                    <a:lnTo>
                      <a:pt x="317" y="332"/>
                    </a:lnTo>
                    <a:lnTo>
                      <a:pt x="318" y="332"/>
                    </a:lnTo>
                    <a:lnTo>
                      <a:pt x="318" y="332"/>
                    </a:lnTo>
                    <a:lnTo>
                      <a:pt x="319" y="332"/>
                    </a:lnTo>
                    <a:lnTo>
                      <a:pt x="319" y="331"/>
                    </a:lnTo>
                    <a:lnTo>
                      <a:pt x="320" y="331"/>
                    </a:lnTo>
                    <a:lnTo>
                      <a:pt x="320" y="331"/>
                    </a:lnTo>
                    <a:lnTo>
                      <a:pt x="321" y="330"/>
                    </a:lnTo>
                    <a:lnTo>
                      <a:pt x="321" y="330"/>
                    </a:lnTo>
                    <a:lnTo>
                      <a:pt x="322" y="330"/>
                    </a:lnTo>
                    <a:lnTo>
                      <a:pt x="322" y="330"/>
                    </a:lnTo>
                    <a:lnTo>
                      <a:pt x="323" y="329"/>
                    </a:lnTo>
                    <a:lnTo>
                      <a:pt x="323" y="329"/>
                    </a:lnTo>
                    <a:lnTo>
                      <a:pt x="324" y="329"/>
                    </a:lnTo>
                    <a:lnTo>
                      <a:pt x="324" y="328"/>
                    </a:lnTo>
                    <a:lnTo>
                      <a:pt x="325" y="328"/>
                    </a:lnTo>
                    <a:lnTo>
                      <a:pt x="325" y="328"/>
                    </a:lnTo>
                    <a:lnTo>
                      <a:pt x="325" y="328"/>
                    </a:lnTo>
                    <a:lnTo>
                      <a:pt x="320" y="319"/>
                    </a:lnTo>
                    <a:lnTo>
                      <a:pt x="319" y="319"/>
                    </a:lnTo>
                    <a:lnTo>
                      <a:pt x="319" y="319"/>
                    </a:lnTo>
                    <a:lnTo>
                      <a:pt x="318" y="319"/>
                    </a:lnTo>
                    <a:lnTo>
                      <a:pt x="318" y="320"/>
                    </a:lnTo>
                    <a:lnTo>
                      <a:pt x="318" y="320"/>
                    </a:lnTo>
                    <a:lnTo>
                      <a:pt x="317" y="320"/>
                    </a:lnTo>
                    <a:lnTo>
                      <a:pt x="317" y="320"/>
                    </a:lnTo>
                    <a:lnTo>
                      <a:pt x="316" y="321"/>
                    </a:lnTo>
                    <a:lnTo>
                      <a:pt x="316" y="321"/>
                    </a:lnTo>
                    <a:lnTo>
                      <a:pt x="315" y="321"/>
                    </a:lnTo>
                    <a:lnTo>
                      <a:pt x="315" y="321"/>
                    </a:lnTo>
                    <a:lnTo>
                      <a:pt x="315" y="322"/>
                    </a:lnTo>
                    <a:lnTo>
                      <a:pt x="314" y="322"/>
                    </a:lnTo>
                    <a:lnTo>
                      <a:pt x="314" y="322"/>
                    </a:lnTo>
                    <a:lnTo>
                      <a:pt x="313" y="322"/>
                    </a:lnTo>
                    <a:lnTo>
                      <a:pt x="313" y="323"/>
                    </a:lnTo>
                    <a:lnTo>
                      <a:pt x="312" y="323"/>
                    </a:lnTo>
                    <a:lnTo>
                      <a:pt x="312" y="323"/>
                    </a:lnTo>
                    <a:lnTo>
                      <a:pt x="312" y="323"/>
                    </a:lnTo>
                    <a:lnTo>
                      <a:pt x="311" y="324"/>
                    </a:lnTo>
                    <a:lnTo>
                      <a:pt x="311" y="324"/>
                    </a:lnTo>
                    <a:lnTo>
                      <a:pt x="316" y="333"/>
                    </a:lnTo>
                    <a:close/>
                    <a:moveTo>
                      <a:pt x="343" y="313"/>
                    </a:moveTo>
                    <a:lnTo>
                      <a:pt x="343" y="313"/>
                    </a:lnTo>
                    <a:lnTo>
                      <a:pt x="343" y="313"/>
                    </a:lnTo>
                    <a:lnTo>
                      <a:pt x="343" y="312"/>
                    </a:lnTo>
                    <a:lnTo>
                      <a:pt x="343" y="312"/>
                    </a:lnTo>
                    <a:lnTo>
                      <a:pt x="344" y="312"/>
                    </a:lnTo>
                    <a:lnTo>
                      <a:pt x="344" y="311"/>
                    </a:lnTo>
                    <a:lnTo>
                      <a:pt x="345" y="311"/>
                    </a:lnTo>
                    <a:lnTo>
                      <a:pt x="345" y="310"/>
                    </a:lnTo>
                    <a:lnTo>
                      <a:pt x="345" y="310"/>
                    </a:lnTo>
                    <a:lnTo>
                      <a:pt x="346" y="310"/>
                    </a:lnTo>
                    <a:lnTo>
                      <a:pt x="346" y="309"/>
                    </a:lnTo>
                    <a:lnTo>
                      <a:pt x="346" y="309"/>
                    </a:lnTo>
                    <a:lnTo>
                      <a:pt x="347" y="308"/>
                    </a:lnTo>
                    <a:lnTo>
                      <a:pt x="347" y="308"/>
                    </a:lnTo>
                    <a:lnTo>
                      <a:pt x="347" y="307"/>
                    </a:lnTo>
                    <a:lnTo>
                      <a:pt x="348" y="307"/>
                    </a:lnTo>
                    <a:lnTo>
                      <a:pt x="348" y="306"/>
                    </a:lnTo>
                    <a:lnTo>
                      <a:pt x="348" y="306"/>
                    </a:lnTo>
                    <a:lnTo>
                      <a:pt x="349" y="306"/>
                    </a:lnTo>
                    <a:lnTo>
                      <a:pt x="349" y="305"/>
                    </a:lnTo>
                    <a:lnTo>
                      <a:pt x="349" y="305"/>
                    </a:lnTo>
                    <a:lnTo>
                      <a:pt x="350" y="304"/>
                    </a:lnTo>
                    <a:lnTo>
                      <a:pt x="341" y="298"/>
                    </a:lnTo>
                    <a:lnTo>
                      <a:pt x="341" y="298"/>
                    </a:lnTo>
                    <a:lnTo>
                      <a:pt x="341" y="299"/>
                    </a:lnTo>
                    <a:lnTo>
                      <a:pt x="340" y="299"/>
                    </a:lnTo>
                    <a:lnTo>
                      <a:pt x="340" y="300"/>
                    </a:lnTo>
                    <a:lnTo>
                      <a:pt x="340" y="300"/>
                    </a:lnTo>
                    <a:lnTo>
                      <a:pt x="339" y="300"/>
                    </a:lnTo>
                    <a:lnTo>
                      <a:pt x="339" y="301"/>
                    </a:lnTo>
                    <a:lnTo>
                      <a:pt x="339" y="301"/>
                    </a:lnTo>
                    <a:lnTo>
                      <a:pt x="338" y="302"/>
                    </a:lnTo>
                    <a:lnTo>
                      <a:pt x="338" y="302"/>
                    </a:lnTo>
                    <a:lnTo>
                      <a:pt x="338" y="302"/>
                    </a:lnTo>
                    <a:lnTo>
                      <a:pt x="337" y="303"/>
                    </a:lnTo>
                    <a:lnTo>
                      <a:pt x="337" y="303"/>
                    </a:lnTo>
                    <a:lnTo>
                      <a:pt x="337" y="303"/>
                    </a:lnTo>
                    <a:lnTo>
                      <a:pt x="337" y="304"/>
                    </a:lnTo>
                    <a:lnTo>
                      <a:pt x="336" y="304"/>
                    </a:lnTo>
                    <a:lnTo>
                      <a:pt x="336" y="305"/>
                    </a:lnTo>
                    <a:lnTo>
                      <a:pt x="336" y="305"/>
                    </a:lnTo>
                    <a:lnTo>
                      <a:pt x="335" y="305"/>
                    </a:lnTo>
                    <a:lnTo>
                      <a:pt x="335" y="306"/>
                    </a:lnTo>
                    <a:lnTo>
                      <a:pt x="335" y="306"/>
                    </a:lnTo>
                    <a:lnTo>
                      <a:pt x="343" y="313"/>
                    </a:lnTo>
                    <a:close/>
                    <a:moveTo>
                      <a:pt x="360" y="285"/>
                    </a:moveTo>
                    <a:lnTo>
                      <a:pt x="360" y="285"/>
                    </a:lnTo>
                    <a:lnTo>
                      <a:pt x="361" y="284"/>
                    </a:lnTo>
                    <a:lnTo>
                      <a:pt x="361" y="284"/>
                    </a:lnTo>
                    <a:lnTo>
                      <a:pt x="361" y="283"/>
                    </a:lnTo>
                    <a:lnTo>
                      <a:pt x="361" y="283"/>
                    </a:lnTo>
                    <a:lnTo>
                      <a:pt x="361" y="282"/>
                    </a:lnTo>
                    <a:lnTo>
                      <a:pt x="362" y="282"/>
                    </a:lnTo>
                    <a:lnTo>
                      <a:pt x="362" y="281"/>
                    </a:lnTo>
                    <a:lnTo>
                      <a:pt x="362" y="281"/>
                    </a:lnTo>
                    <a:lnTo>
                      <a:pt x="362" y="280"/>
                    </a:lnTo>
                    <a:lnTo>
                      <a:pt x="362" y="279"/>
                    </a:lnTo>
                    <a:lnTo>
                      <a:pt x="363" y="279"/>
                    </a:lnTo>
                    <a:lnTo>
                      <a:pt x="363" y="278"/>
                    </a:lnTo>
                    <a:lnTo>
                      <a:pt x="363" y="278"/>
                    </a:lnTo>
                    <a:lnTo>
                      <a:pt x="363" y="277"/>
                    </a:lnTo>
                    <a:lnTo>
                      <a:pt x="363" y="277"/>
                    </a:lnTo>
                    <a:lnTo>
                      <a:pt x="363" y="276"/>
                    </a:lnTo>
                    <a:lnTo>
                      <a:pt x="364" y="276"/>
                    </a:lnTo>
                    <a:lnTo>
                      <a:pt x="364" y="275"/>
                    </a:lnTo>
                    <a:lnTo>
                      <a:pt x="364" y="275"/>
                    </a:lnTo>
                    <a:lnTo>
                      <a:pt x="364" y="274"/>
                    </a:lnTo>
                    <a:lnTo>
                      <a:pt x="364" y="274"/>
                    </a:lnTo>
                    <a:lnTo>
                      <a:pt x="354" y="271"/>
                    </a:lnTo>
                    <a:lnTo>
                      <a:pt x="354" y="271"/>
                    </a:lnTo>
                    <a:lnTo>
                      <a:pt x="354" y="272"/>
                    </a:lnTo>
                    <a:lnTo>
                      <a:pt x="353" y="272"/>
                    </a:lnTo>
                    <a:lnTo>
                      <a:pt x="353" y="273"/>
                    </a:lnTo>
                    <a:lnTo>
                      <a:pt x="353" y="273"/>
                    </a:lnTo>
                    <a:lnTo>
                      <a:pt x="353" y="274"/>
                    </a:lnTo>
                    <a:lnTo>
                      <a:pt x="353" y="274"/>
                    </a:lnTo>
                    <a:lnTo>
                      <a:pt x="353" y="275"/>
                    </a:lnTo>
                    <a:lnTo>
                      <a:pt x="353" y="275"/>
                    </a:lnTo>
                    <a:lnTo>
                      <a:pt x="352" y="276"/>
                    </a:lnTo>
                    <a:lnTo>
                      <a:pt x="352" y="276"/>
                    </a:lnTo>
                    <a:lnTo>
                      <a:pt x="352" y="277"/>
                    </a:lnTo>
                    <a:lnTo>
                      <a:pt x="352" y="277"/>
                    </a:lnTo>
                    <a:lnTo>
                      <a:pt x="352" y="278"/>
                    </a:lnTo>
                    <a:lnTo>
                      <a:pt x="352" y="278"/>
                    </a:lnTo>
                    <a:lnTo>
                      <a:pt x="351" y="278"/>
                    </a:lnTo>
                    <a:lnTo>
                      <a:pt x="351" y="279"/>
                    </a:lnTo>
                    <a:lnTo>
                      <a:pt x="351" y="279"/>
                    </a:lnTo>
                    <a:lnTo>
                      <a:pt x="351" y="280"/>
                    </a:lnTo>
                    <a:lnTo>
                      <a:pt x="351" y="280"/>
                    </a:lnTo>
                    <a:lnTo>
                      <a:pt x="351" y="281"/>
                    </a:lnTo>
                    <a:lnTo>
                      <a:pt x="360" y="285"/>
                    </a:lnTo>
                    <a:close/>
                    <a:moveTo>
                      <a:pt x="367" y="252"/>
                    </a:moveTo>
                    <a:lnTo>
                      <a:pt x="367" y="252"/>
                    </a:lnTo>
                    <a:lnTo>
                      <a:pt x="367" y="252"/>
                    </a:lnTo>
                    <a:lnTo>
                      <a:pt x="367" y="251"/>
                    </a:lnTo>
                    <a:lnTo>
                      <a:pt x="367" y="250"/>
                    </a:lnTo>
                    <a:lnTo>
                      <a:pt x="367" y="250"/>
                    </a:lnTo>
                    <a:lnTo>
                      <a:pt x="367" y="249"/>
                    </a:lnTo>
                    <a:lnTo>
                      <a:pt x="367" y="249"/>
                    </a:lnTo>
                    <a:lnTo>
                      <a:pt x="367" y="248"/>
                    </a:lnTo>
                    <a:lnTo>
                      <a:pt x="367" y="247"/>
                    </a:lnTo>
                    <a:lnTo>
                      <a:pt x="367" y="247"/>
                    </a:lnTo>
                    <a:lnTo>
                      <a:pt x="367" y="246"/>
                    </a:lnTo>
                    <a:lnTo>
                      <a:pt x="367" y="246"/>
                    </a:lnTo>
                    <a:lnTo>
                      <a:pt x="367" y="245"/>
                    </a:lnTo>
                    <a:lnTo>
                      <a:pt x="367" y="245"/>
                    </a:lnTo>
                    <a:lnTo>
                      <a:pt x="367" y="244"/>
                    </a:lnTo>
                    <a:lnTo>
                      <a:pt x="367" y="243"/>
                    </a:lnTo>
                    <a:lnTo>
                      <a:pt x="367" y="243"/>
                    </a:lnTo>
                    <a:lnTo>
                      <a:pt x="367" y="242"/>
                    </a:lnTo>
                    <a:lnTo>
                      <a:pt x="367" y="242"/>
                    </a:lnTo>
                    <a:lnTo>
                      <a:pt x="367" y="241"/>
                    </a:lnTo>
                    <a:lnTo>
                      <a:pt x="366" y="241"/>
                    </a:lnTo>
                    <a:lnTo>
                      <a:pt x="356" y="242"/>
                    </a:lnTo>
                    <a:lnTo>
                      <a:pt x="356" y="242"/>
                    </a:lnTo>
                    <a:lnTo>
                      <a:pt x="356" y="243"/>
                    </a:lnTo>
                    <a:lnTo>
                      <a:pt x="356" y="243"/>
                    </a:lnTo>
                    <a:lnTo>
                      <a:pt x="356" y="244"/>
                    </a:lnTo>
                    <a:lnTo>
                      <a:pt x="356" y="244"/>
                    </a:lnTo>
                    <a:lnTo>
                      <a:pt x="356" y="245"/>
                    </a:lnTo>
                    <a:lnTo>
                      <a:pt x="356" y="245"/>
                    </a:lnTo>
                    <a:lnTo>
                      <a:pt x="356" y="246"/>
                    </a:lnTo>
                    <a:lnTo>
                      <a:pt x="356" y="246"/>
                    </a:lnTo>
                    <a:lnTo>
                      <a:pt x="356" y="247"/>
                    </a:lnTo>
                    <a:lnTo>
                      <a:pt x="356" y="247"/>
                    </a:lnTo>
                    <a:lnTo>
                      <a:pt x="356" y="248"/>
                    </a:lnTo>
                    <a:lnTo>
                      <a:pt x="356" y="248"/>
                    </a:lnTo>
                    <a:lnTo>
                      <a:pt x="356" y="249"/>
                    </a:lnTo>
                    <a:lnTo>
                      <a:pt x="356" y="249"/>
                    </a:lnTo>
                    <a:lnTo>
                      <a:pt x="356" y="250"/>
                    </a:lnTo>
                    <a:lnTo>
                      <a:pt x="356" y="250"/>
                    </a:lnTo>
                    <a:lnTo>
                      <a:pt x="356" y="251"/>
                    </a:lnTo>
                    <a:lnTo>
                      <a:pt x="356" y="252"/>
                    </a:lnTo>
                    <a:lnTo>
                      <a:pt x="356" y="252"/>
                    </a:lnTo>
                    <a:lnTo>
                      <a:pt x="367" y="252"/>
                    </a:lnTo>
                    <a:close/>
                    <a:moveTo>
                      <a:pt x="361" y="219"/>
                    </a:moveTo>
                    <a:lnTo>
                      <a:pt x="361" y="219"/>
                    </a:lnTo>
                    <a:lnTo>
                      <a:pt x="361" y="218"/>
                    </a:lnTo>
                    <a:lnTo>
                      <a:pt x="361" y="218"/>
                    </a:lnTo>
                    <a:lnTo>
                      <a:pt x="361" y="217"/>
                    </a:lnTo>
                    <a:lnTo>
                      <a:pt x="361" y="217"/>
                    </a:lnTo>
                    <a:lnTo>
                      <a:pt x="360" y="216"/>
                    </a:lnTo>
                    <a:lnTo>
                      <a:pt x="360" y="216"/>
                    </a:lnTo>
                    <a:lnTo>
                      <a:pt x="360" y="215"/>
                    </a:lnTo>
                    <a:lnTo>
                      <a:pt x="360" y="215"/>
                    </a:lnTo>
                    <a:lnTo>
                      <a:pt x="360" y="214"/>
                    </a:lnTo>
                    <a:lnTo>
                      <a:pt x="359" y="214"/>
                    </a:lnTo>
                    <a:lnTo>
                      <a:pt x="359" y="213"/>
                    </a:lnTo>
                    <a:lnTo>
                      <a:pt x="359" y="213"/>
                    </a:lnTo>
                    <a:lnTo>
                      <a:pt x="359" y="212"/>
                    </a:lnTo>
                    <a:lnTo>
                      <a:pt x="358" y="211"/>
                    </a:lnTo>
                    <a:lnTo>
                      <a:pt x="358" y="211"/>
                    </a:lnTo>
                    <a:lnTo>
                      <a:pt x="358" y="210"/>
                    </a:lnTo>
                    <a:lnTo>
                      <a:pt x="358" y="210"/>
                    </a:lnTo>
                    <a:lnTo>
                      <a:pt x="357" y="209"/>
                    </a:lnTo>
                    <a:lnTo>
                      <a:pt x="357" y="209"/>
                    </a:lnTo>
                    <a:lnTo>
                      <a:pt x="357" y="208"/>
                    </a:lnTo>
                    <a:lnTo>
                      <a:pt x="357" y="208"/>
                    </a:lnTo>
                    <a:lnTo>
                      <a:pt x="347" y="213"/>
                    </a:lnTo>
                    <a:lnTo>
                      <a:pt x="347" y="213"/>
                    </a:lnTo>
                    <a:lnTo>
                      <a:pt x="348" y="214"/>
                    </a:lnTo>
                    <a:lnTo>
                      <a:pt x="348" y="214"/>
                    </a:lnTo>
                    <a:lnTo>
                      <a:pt x="348" y="215"/>
                    </a:lnTo>
                    <a:lnTo>
                      <a:pt x="348" y="215"/>
                    </a:lnTo>
                    <a:lnTo>
                      <a:pt x="349" y="216"/>
                    </a:lnTo>
                    <a:lnTo>
                      <a:pt x="349" y="216"/>
                    </a:lnTo>
                    <a:lnTo>
                      <a:pt x="349" y="216"/>
                    </a:lnTo>
                    <a:lnTo>
                      <a:pt x="349" y="217"/>
                    </a:lnTo>
                    <a:lnTo>
                      <a:pt x="349" y="217"/>
                    </a:lnTo>
                    <a:lnTo>
                      <a:pt x="350" y="218"/>
                    </a:lnTo>
                    <a:lnTo>
                      <a:pt x="350" y="218"/>
                    </a:lnTo>
                    <a:lnTo>
                      <a:pt x="350" y="219"/>
                    </a:lnTo>
                    <a:lnTo>
                      <a:pt x="350" y="219"/>
                    </a:lnTo>
                    <a:lnTo>
                      <a:pt x="350" y="220"/>
                    </a:lnTo>
                    <a:lnTo>
                      <a:pt x="351" y="220"/>
                    </a:lnTo>
                    <a:lnTo>
                      <a:pt x="351" y="221"/>
                    </a:lnTo>
                    <a:lnTo>
                      <a:pt x="351" y="221"/>
                    </a:lnTo>
                    <a:lnTo>
                      <a:pt x="351" y="221"/>
                    </a:lnTo>
                    <a:lnTo>
                      <a:pt x="351" y="222"/>
                    </a:lnTo>
                    <a:lnTo>
                      <a:pt x="351" y="222"/>
                    </a:lnTo>
                    <a:lnTo>
                      <a:pt x="361" y="219"/>
                    </a:lnTo>
                    <a:close/>
                    <a:moveTo>
                      <a:pt x="344" y="190"/>
                    </a:moveTo>
                    <a:lnTo>
                      <a:pt x="344" y="190"/>
                    </a:lnTo>
                    <a:lnTo>
                      <a:pt x="344" y="190"/>
                    </a:lnTo>
                    <a:lnTo>
                      <a:pt x="344" y="189"/>
                    </a:lnTo>
                    <a:lnTo>
                      <a:pt x="343" y="189"/>
                    </a:lnTo>
                    <a:lnTo>
                      <a:pt x="343" y="188"/>
                    </a:lnTo>
                    <a:lnTo>
                      <a:pt x="343" y="188"/>
                    </a:lnTo>
                    <a:lnTo>
                      <a:pt x="342" y="188"/>
                    </a:lnTo>
                    <a:lnTo>
                      <a:pt x="342" y="187"/>
                    </a:lnTo>
                    <a:lnTo>
                      <a:pt x="342" y="187"/>
                    </a:lnTo>
                    <a:lnTo>
                      <a:pt x="341" y="186"/>
                    </a:lnTo>
                    <a:lnTo>
                      <a:pt x="341" y="186"/>
                    </a:lnTo>
                    <a:lnTo>
                      <a:pt x="340" y="186"/>
                    </a:lnTo>
                    <a:lnTo>
                      <a:pt x="340" y="185"/>
                    </a:lnTo>
                    <a:lnTo>
                      <a:pt x="340" y="185"/>
                    </a:lnTo>
                    <a:lnTo>
                      <a:pt x="339" y="184"/>
                    </a:lnTo>
                    <a:lnTo>
                      <a:pt x="339" y="184"/>
                    </a:lnTo>
                    <a:lnTo>
                      <a:pt x="338" y="184"/>
                    </a:lnTo>
                    <a:lnTo>
                      <a:pt x="338" y="183"/>
                    </a:lnTo>
                    <a:lnTo>
                      <a:pt x="338" y="183"/>
                    </a:lnTo>
                    <a:lnTo>
                      <a:pt x="337" y="183"/>
                    </a:lnTo>
                    <a:lnTo>
                      <a:pt x="337" y="182"/>
                    </a:lnTo>
                    <a:lnTo>
                      <a:pt x="336" y="182"/>
                    </a:lnTo>
                    <a:lnTo>
                      <a:pt x="329" y="190"/>
                    </a:lnTo>
                    <a:lnTo>
                      <a:pt x="330" y="190"/>
                    </a:lnTo>
                    <a:lnTo>
                      <a:pt x="330" y="190"/>
                    </a:lnTo>
                    <a:lnTo>
                      <a:pt x="330" y="191"/>
                    </a:lnTo>
                    <a:lnTo>
                      <a:pt x="331" y="191"/>
                    </a:lnTo>
                    <a:lnTo>
                      <a:pt x="331" y="191"/>
                    </a:lnTo>
                    <a:lnTo>
                      <a:pt x="331" y="192"/>
                    </a:lnTo>
                    <a:lnTo>
                      <a:pt x="332" y="192"/>
                    </a:lnTo>
                    <a:lnTo>
                      <a:pt x="332" y="192"/>
                    </a:lnTo>
                    <a:lnTo>
                      <a:pt x="333" y="193"/>
                    </a:lnTo>
                    <a:lnTo>
                      <a:pt x="333" y="193"/>
                    </a:lnTo>
                    <a:lnTo>
                      <a:pt x="333" y="193"/>
                    </a:lnTo>
                    <a:lnTo>
                      <a:pt x="334" y="194"/>
                    </a:lnTo>
                    <a:lnTo>
                      <a:pt x="334" y="194"/>
                    </a:lnTo>
                    <a:lnTo>
                      <a:pt x="334" y="195"/>
                    </a:lnTo>
                    <a:lnTo>
                      <a:pt x="335" y="195"/>
                    </a:lnTo>
                    <a:lnTo>
                      <a:pt x="335" y="195"/>
                    </a:lnTo>
                    <a:lnTo>
                      <a:pt x="335" y="196"/>
                    </a:lnTo>
                    <a:lnTo>
                      <a:pt x="336" y="196"/>
                    </a:lnTo>
                    <a:lnTo>
                      <a:pt x="336" y="196"/>
                    </a:lnTo>
                    <a:lnTo>
                      <a:pt x="336" y="197"/>
                    </a:lnTo>
                    <a:lnTo>
                      <a:pt x="336" y="197"/>
                    </a:lnTo>
                    <a:lnTo>
                      <a:pt x="344" y="190"/>
                    </a:lnTo>
                    <a:close/>
                    <a:moveTo>
                      <a:pt x="318" y="169"/>
                    </a:moveTo>
                    <a:lnTo>
                      <a:pt x="318" y="169"/>
                    </a:lnTo>
                    <a:lnTo>
                      <a:pt x="318" y="169"/>
                    </a:lnTo>
                    <a:lnTo>
                      <a:pt x="317" y="169"/>
                    </a:lnTo>
                    <a:lnTo>
                      <a:pt x="317" y="168"/>
                    </a:lnTo>
                    <a:lnTo>
                      <a:pt x="316" y="168"/>
                    </a:lnTo>
                    <a:lnTo>
                      <a:pt x="316" y="168"/>
                    </a:lnTo>
                    <a:lnTo>
                      <a:pt x="315" y="168"/>
                    </a:lnTo>
                    <a:lnTo>
                      <a:pt x="315" y="167"/>
                    </a:lnTo>
                    <a:lnTo>
                      <a:pt x="314" y="167"/>
                    </a:lnTo>
                    <a:lnTo>
                      <a:pt x="314" y="167"/>
                    </a:lnTo>
                    <a:lnTo>
                      <a:pt x="313" y="167"/>
                    </a:lnTo>
                    <a:lnTo>
                      <a:pt x="313" y="166"/>
                    </a:lnTo>
                    <a:lnTo>
                      <a:pt x="312" y="166"/>
                    </a:lnTo>
                    <a:lnTo>
                      <a:pt x="312" y="166"/>
                    </a:lnTo>
                    <a:lnTo>
                      <a:pt x="311" y="166"/>
                    </a:lnTo>
                    <a:lnTo>
                      <a:pt x="311" y="166"/>
                    </a:lnTo>
                    <a:lnTo>
                      <a:pt x="310" y="165"/>
                    </a:lnTo>
                    <a:lnTo>
                      <a:pt x="310" y="165"/>
                    </a:lnTo>
                    <a:lnTo>
                      <a:pt x="309" y="165"/>
                    </a:lnTo>
                    <a:lnTo>
                      <a:pt x="309" y="165"/>
                    </a:lnTo>
                    <a:lnTo>
                      <a:pt x="308" y="164"/>
                    </a:lnTo>
                    <a:lnTo>
                      <a:pt x="308" y="164"/>
                    </a:lnTo>
                    <a:lnTo>
                      <a:pt x="304" y="174"/>
                    </a:lnTo>
                    <a:lnTo>
                      <a:pt x="304" y="174"/>
                    </a:lnTo>
                    <a:lnTo>
                      <a:pt x="305" y="175"/>
                    </a:lnTo>
                    <a:lnTo>
                      <a:pt x="305" y="175"/>
                    </a:lnTo>
                    <a:lnTo>
                      <a:pt x="306" y="175"/>
                    </a:lnTo>
                    <a:lnTo>
                      <a:pt x="306" y="175"/>
                    </a:lnTo>
                    <a:lnTo>
                      <a:pt x="307" y="175"/>
                    </a:lnTo>
                    <a:lnTo>
                      <a:pt x="307" y="175"/>
                    </a:lnTo>
                    <a:lnTo>
                      <a:pt x="308" y="176"/>
                    </a:lnTo>
                    <a:lnTo>
                      <a:pt x="308" y="176"/>
                    </a:lnTo>
                    <a:lnTo>
                      <a:pt x="308" y="176"/>
                    </a:lnTo>
                    <a:lnTo>
                      <a:pt x="309" y="176"/>
                    </a:lnTo>
                    <a:lnTo>
                      <a:pt x="309" y="176"/>
                    </a:lnTo>
                    <a:lnTo>
                      <a:pt x="310" y="177"/>
                    </a:lnTo>
                    <a:lnTo>
                      <a:pt x="310" y="177"/>
                    </a:lnTo>
                    <a:lnTo>
                      <a:pt x="311" y="177"/>
                    </a:lnTo>
                    <a:lnTo>
                      <a:pt x="311" y="177"/>
                    </a:lnTo>
                    <a:lnTo>
                      <a:pt x="312" y="178"/>
                    </a:lnTo>
                    <a:lnTo>
                      <a:pt x="312" y="178"/>
                    </a:lnTo>
                    <a:lnTo>
                      <a:pt x="312" y="178"/>
                    </a:lnTo>
                    <a:lnTo>
                      <a:pt x="313" y="178"/>
                    </a:lnTo>
                    <a:lnTo>
                      <a:pt x="313" y="178"/>
                    </a:lnTo>
                    <a:lnTo>
                      <a:pt x="318" y="169"/>
                    </a:lnTo>
                    <a:close/>
                    <a:moveTo>
                      <a:pt x="275" y="138"/>
                    </a:moveTo>
                    <a:lnTo>
                      <a:pt x="275" y="138"/>
                    </a:lnTo>
                    <a:cubicBezTo>
                      <a:pt x="213" y="138"/>
                      <a:pt x="163" y="189"/>
                      <a:pt x="163" y="250"/>
                    </a:cubicBezTo>
                    <a:cubicBezTo>
                      <a:pt x="163" y="312"/>
                      <a:pt x="213" y="362"/>
                      <a:pt x="275" y="362"/>
                    </a:cubicBezTo>
                    <a:cubicBezTo>
                      <a:pt x="337" y="362"/>
                      <a:pt x="387" y="312"/>
                      <a:pt x="387" y="250"/>
                    </a:cubicBezTo>
                    <a:cubicBezTo>
                      <a:pt x="387" y="189"/>
                      <a:pt x="337" y="138"/>
                      <a:pt x="275" y="138"/>
                    </a:cubicBezTo>
                    <a:close/>
                    <a:moveTo>
                      <a:pt x="18" y="92"/>
                    </a:moveTo>
                    <a:lnTo>
                      <a:pt x="18" y="92"/>
                    </a:lnTo>
                    <a:cubicBezTo>
                      <a:pt x="39" y="90"/>
                      <a:pt x="61" y="89"/>
                      <a:pt x="83" y="88"/>
                    </a:cubicBezTo>
                    <a:cubicBezTo>
                      <a:pt x="68" y="87"/>
                      <a:pt x="53" y="86"/>
                      <a:pt x="39" y="84"/>
                    </a:cubicBezTo>
                    <a:cubicBezTo>
                      <a:pt x="29" y="83"/>
                      <a:pt x="21" y="76"/>
                      <a:pt x="21" y="66"/>
                    </a:cubicBezTo>
                    <a:cubicBezTo>
                      <a:pt x="21" y="52"/>
                      <a:pt x="21" y="38"/>
                      <a:pt x="21" y="23"/>
                    </a:cubicBezTo>
                    <a:cubicBezTo>
                      <a:pt x="21" y="13"/>
                      <a:pt x="29" y="6"/>
                      <a:pt x="39" y="5"/>
                    </a:cubicBezTo>
                    <a:cubicBezTo>
                      <a:pt x="98" y="0"/>
                      <a:pt x="156" y="0"/>
                      <a:pt x="215" y="5"/>
                    </a:cubicBezTo>
                    <a:cubicBezTo>
                      <a:pt x="225" y="6"/>
                      <a:pt x="233" y="13"/>
                      <a:pt x="233" y="23"/>
                    </a:cubicBezTo>
                    <a:cubicBezTo>
                      <a:pt x="233" y="38"/>
                      <a:pt x="233" y="52"/>
                      <a:pt x="233" y="66"/>
                    </a:cubicBezTo>
                    <a:cubicBezTo>
                      <a:pt x="233" y="76"/>
                      <a:pt x="225" y="83"/>
                      <a:pt x="215" y="84"/>
                    </a:cubicBezTo>
                    <a:cubicBezTo>
                      <a:pt x="194" y="87"/>
                      <a:pt x="173" y="88"/>
                      <a:pt x="151" y="89"/>
                    </a:cubicBezTo>
                    <a:cubicBezTo>
                      <a:pt x="166" y="90"/>
                      <a:pt x="180" y="91"/>
                      <a:pt x="194" y="92"/>
                    </a:cubicBezTo>
                    <a:cubicBezTo>
                      <a:pt x="204" y="93"/>
                      <a:pt x="212" y="100"/>
                      <a:pt x="212" y="110"/>
                    </a:cubicBezTo>
                    <a:lnTo>
                      <a:pt x="212" y="131"/>
                    </a:lnTo>
                    <a:cubicBezTo>
                      <a:pt x="200" y="137"/>
                      <a:pt x="189" y="145"/>
                      <a:pt x="179" y="155"/>
                    </a:cubicBezTo>
                    <a:cubicBezTo>
                      <a:pt x="174" y="161"/>
                      <a:pt x="168" y="167"/>
                      <a:pt x="164" y="174"/>
                    </a:cubicBezTo>
                    <a:cubicBezTo>
                      <a:pt x="115" y="177"/>
                      <a:pt x="66" y="176"/>
                      <a:pt x="18" y="171"/>
                    </a:cubicBezTo>
                    <a:cubicBezTo>
                      <a:pt x="8" y="170"/>
                      <a:pt x="0" y="163"/>
                      <a:pt x="0" y="153"/>
                    </a:cubicBezTo>
                    <a:cubicBezTo>
                      <a:pt x="0" y="139"/>
                      <a:pt x="0" y="124"/>
                      <a:pt x="0" y="110"/>
                    </a:cubicBezTo>
                    <a:cubicBezTo>
                      <a:pt x="0" y="100"/>
                      <a:pt x="8" y="93"/>
                      <a:pt x="18" y="92"/>
                    </a:cubicBezTo>
                    <a:close/>
                  </a:path>
                </a:pathLst>
              </a:custGeom>
              <a:solidFill>
                <a:schemeClr val="bg1"/>
              </a:solidFill>
              <a:ln w="9525">
                <a:noFill/>
                <a:round/>
              </a:ln>
              <a:effec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5D7F"/>
                  </a:solidFill>
                  <a:effectLst/>
                  <a:uLnTx/>
                  <a:uFillTx/>
                  <a:cs typeface="+mn-ea"/>
                  <a:sym typeface="+mn-lt"/>
                </a:endParaRPr>
              </a:p>
            </p:txBody>
          </p:sp>
        </p:grpSp>
      </p:grpSp>
    </p:spTree>
  </p:cSld>
  <p:clrMapOvr>
    <a:masterClrMapping/>
  </p:clrMapOvr>
  <p:transition advTm="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strVal val="#ppt_w*0.70"/>
                                          </p:val>
                                        </p:tav>
                                        <p:tav tm="100000">
                                          <p:val>
                                            <p:strVal val="#ppt_w"/>
                                          </p:val>
                                        </p:tav>
                                      </p:tavLst>
                                    </p:anim>
                                    <p:anim calcmode="lin" valueType="num">
                                      <p:cBhvr>
                                        <p:cTn id="8" dur="1000" fill="hold"/>
                                        <p:tgtEl>
                                          <p:spTgt spid="40"/>
                                        </p:tgtEl>
                                        <p:attrNameLst>
                                          <p:attrName>ppt_h</p:attrName>
                                        </p:attrNameLst>
                                      </p:cBhvr>
                                      <p:tavLst>
                                        <p:tav tm="0">
                                          <p:val>
                                            <p:strVal val="#ppt_h"/>
                                          </p:val>
                                        </p:tav>
                                        <p:tav tm="100000">
                                          <p:val>
                                            <p:strVal val="#ppt_h"/>
                                          </p:val>
                                        </p:tav>
                                      </p:tavLst>
                                    </p:anim>
                                    <p:animEffect transition="in" filter="fade">
                                      <p:cBhvr>
                                        <p:cTn id="9" dur="1000"/>
                                        <p:tgtEl>
                                          <p:spTgt spid="40"/>
                                        </p:tgtEl>
                                      </p:cBhvr>
                                    </p:animEffect>
                                  </p:childTnLst>
                                </p:cTn>
                              </p:par>
                            </p:childTnLst>
                          </p:cTn>
                        </p:par>
                        <p:par>
                          <p:cTn id="10" fill="hold">
                            <p:stCondLst>
                              <p:cond delay="1000"/>
                            </p:stCondLst>
                            <p:childTnLst>
                              <p:par>
                                <p:cTn id="11" presetID="8" presetClass="entr" presetSubtype="16" fill="hold" grpId="0"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diamond(in)">
                                      <p:cBhvr>
                                        <p:cTn id="13" dur="2000"/>
                                        <p:tgtEl>
                                          <p:spTgt spid="34"/>
                                        </p:tgtEl>
                                      </p:cBhvr>
                                    </p:animEffect>
                                  </p:childTnLst>
                                </p:cTn>
                              </p:par>
                            </p:childTnLst>
                          </p:cTn>
                        </p:par>
                        <p:par>
                          <p:cTn id="14" fill="hold">
                            <p:stCondLst>
                              <p:cond delay="3000"/>
                            </p:stCondLst>
                            <p:childTnLst>
                              <p:par>
                                <p:cTn id="15" presetID="55" presetClass="entr" presetSubtype="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1000" fill="hold"/>
                                        <p:tgtEl>
                                          <p:spTgt spid="35"/>
                                        </p:tgtEl>
                                        <p:attrNameLst>
                                          <p:attrName>ppt_w</p:attrName>
                                        </p:attrNameLst>
                                      </p:cBhvr>
                                      <p:tavLst>
                                        <p:tav tm="0">
                                          <p:val>
                                            <p:strVal val="#ppt_w*0.70"/>
                                          </p:val>
                                        </p:tav>
                                        <p:tav tm="100000">
                                          <p:val>
                                            <p:strVal val="#ppt_w"/>
                                          </p:val>
                                        </p:tav>
                                      </p:tavLst>
                                    </p:anim>
                                    <p:anim calcmode="lin" valueType="num">
                                      <p:cBhvr>
                                        <p:cTn id="18" dur="1000" fill="hold"/>
                                        <p:tgtEl>
                                          <p:spTgt spid="35"/>
                                        </p:tgtEl>
                                        <p:attrNameLst>
                                          <p:attrName>ppt_h</p:attrName>
                                        </p:attrNameLst>
                                      </p:cBhvr>
                                      <p:tavLst>
                                        <p:tav tm="0">
                                          <p:val>
                                            <p:strVal val="#ppt_h"/>
                                          </p:val>
                                        </p:tav>
                                        <p:tav tm="100000">
                                          <p:val>
                                            <p:strVal val="#ppt_h"/>
                                          </p:val>
                                        </p:tav>
                                      </p:tavLst>
                                    </p:anim>
                                    <p:animEffect transition="in" filter="fade">
                                      <p:cBhvr>
                                        <p:cTn id="19" dur="1000"/>
                                        <p:tgtEl>
                                          <p:spTgt spid="35"/>
                                        </p:tgtEl>
                                      </p:cBhvr>
                                    </p:animEffect>
                                  </p:childTnLst>
                                </p:cTn>
                              </p:par>
                            </p:childTnLst>
                          </p:cTn>
                        </p:par>
                        <p:par>
                          <p:cTn id="20" fill="hold">
                            <p:stCondLst>
                              <p:cond delay="4000"/>
                            </p:stCondLst>
                            <p:childTnLst>
                              <p:par>
                                <p:cTn id="21" presetID="2" presetClass="entr" presetSubtype="4"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4" grpId="0" bldLvl="0" animBg="1"/>
      <p:bldP spid="34" grpId="1"/>
      <p:bldP spid="39" grpId="0"/>
      <p:bldP spid="3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screen"/>
          <a:srcRect/>
          <a:stretch>
            <a:fillRect/>
          </a:stretch>
        </p:blipFill>
        <p:spPr>
          <a:xfrm>
            <a:off x="635" y="0"/>
            <a:ext cx="12191365" cy="6857365"/>
          </a:xfrm>
          <a:custGeom>
            <a:avLst/>
            <a:gdLst>
              <a:gd name="connsiteX0" fmla="*/ 0 w 12236336"/>
              <a:gd name="connsiteY0" fmla="*/ 0 h 6858000"/>
              <a:gd name="connsiteX1" fmla="*/ 12236336 w 12236336"/>
              <a:gd name="connsiteY1" fmla="*/ 0 h 6858000"/>
              <a:gd name="connsiteX2" fmla="*/ 12236336 w 12236336"/>
              <a:gd name="connsiteY2" fmla="*/ 6858000 h 6858000"/>
              <a:gd name="connsiteX3" fmla="*/ 0 w 1223633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236336" h="6858000">
                <a:moveTo>
                  <a:pt x="0" y="0"/>
                </a:moveTo>
                <a:lnTo>
                  <a:pt x="12236336" y="0"/>
                </a:lnTo>
                <a:lnTo>
                  <a:pt x="12236336" y="6858000"/>
                </a:lnTo>
                <a:lnTo>
                  <a:pt x="0" y="6858000"/>
                </a:lnTo>
                <a:close/>
              </a:path>
            </a:pathLst>
          </a:custGeom>
        </p:spPr>
      </p:pic>
      <p:sp>
        <p:nvSpPr>
          <p:cNvPr id="22" name="矩形 21"/>
          <p:cNvSpPr/>
          <p:nvPr/>
        </p:nvSpPr>
        <p:spPr>
          <a:xfrm>
            <a:off x="1270" y="0"/>
            <a:ext cx="12192635" cy="6873875"/>
          </a:xfrm>
          <a:prstGeom prst="rect">
            <a:avLst/>
          </a:prstGeom>
          <a:solidFill>
            <a:schemeClr val="bg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34"/>
          <p:cNvSpPr/>
          <p:nvPr/>
        </p:nvSpPr>
        <p:spPr>
          <a:xfrm>
            <a:off x="1105536" y="3368856"/>
            <a:ext cx="2292742" cy="2346028"/>
          </a:xfrm>
          <a:prstGeom prst="roundRect">
            <a:avLst>
              <a:gd name="adj" fmla="val 4598"/>
            </a:avLst>
          </a:prstGeom>
          <a:solidFill>
            <a:srgbClr val="2F55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B2B2B"/>
              </a:solidFill>
              <a:effectLst/>
              <a:uLnTx/>
              <a:uFillTx/>
              <a:cs typeface="+mn-ea"/>
              <a:sym typeface="+mn-lt"/>
            </a:endParaRPr>
          </a:p>
        </p:txBody>
      </p:sp>
      <p:sp>
        <p:nvSpPr>
          <p:cNvPr id="6" name="文本框 5"/>
          <p:cNvSpPr txBox="1"/>
          <p:nvPr/>
        </p:nvSpPr>
        <p:spPr>
          <a:xfrm>
            <a:off x="1732585" y="3478570"/>
            <a:ext cx="1038644" cy="923330"/>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0" i="0" u="none" strike="noStrike" kern="1200" cap="none" spc="300" normalizeH="0" baseline="0" noProof="0" dirty="0">
                <a:ln>
                  <a:noFill/>
                </a:ln>
                <a:solidFill>
                  <a:srgbClr val="F6F8F8"/>
                </a:solidFill>
                <a:effectLst>
                  <a:outerShdw blurRad="38100" dist="38100" dir="2700000" algn="tl">
                    <a:srgbClr val="000000">
                      <a:alpha val="43137"/>
                    </a:srgbClr>
                  </a:outerShdw>
                </a:effectLst>
                <a:uLnTx/>
                <a:uFillTx/>
                <a:latin typeface="Agency FB" panose="020B0503020202020204" pitchFamily="34" charset="0"/>
                <a:cs typeface="+mn-ea"/>
                <a:sym typeface="+mn-lt"/>
              </a:rPr>
              <a:t>01</a:t>
            </a:r>
            <a:endParaRPr kumimoji="0" lang="zh-CN" altLang="en-US" sz="5400" b="0" i="0" u="none" strike="noStrike" kern="1200" cap="none" spc="300" normalizeH="0" baseline="0" noProof="0" dirty="0">
              <a:ln>
                <a:noFill/>
              </a:ln>
              <a:solidFill>
                <a:srgbClr val="F6F8F8"/>
              </a:solidFill>
              <a:effectLst>
                <a:outerShdw blurRad="38100" dist="38100" dir="2700000" algn="tl">
                  <a:srgbClr val="000000">
                    <a:alpha val="43137"/>
                  </a:srgbClr>
                </a:outerShdw>
              </a:effectLst>
              <a:uLnTx/>
              <a:uFillTx/>
              <a:latin typeface="Agency FB" panose="020B0503020202020204" pitchFamily="34" charset="0"/>
              <a:cs typeface="+mn-ea"/>
              <a:sym typeface="+mn-lt"/>
            </a:endParaRPr>
          </a:p>
        </p:txBody>
      </p:sp>
      <p:sp>
        <p:nvSpPr>
          <p:cNvPr id="10" name="圆角矩形 41"/>
          <p:cNvSpPr/>
          <p:nvPr/>
        </p:nvSpPr>
        <p:spPr>
          <a:xfrm>
            <a:off x="3654231" y="3368856"/>
            <a:ext cx="2292742" cy="2346028"/>
          </a:xfrm>
          <a:prstGeom prst="roundRect">
            <a:avLst>
              <a:gd name="adj" fmla="val 4598"/>
            </a:avLst>
          </a:prstGeom>
          <a:solidFill>
            <a:srgbClr val="2F55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B2B2B"/>
              </a:solidFill>
              <a:effectLst/>
              <a:uLnTx/>
              <a:uFillTx/>
              <a:cs typeface="+mn-ea"/>
              <a:sym typeface="+mn-lt"/>
            </a:endParaRPr>
          </a:p>
        </p:txBody>
      </p:sp>
      <p:sp>
        <p:nvSpPr>
          <p:cNvPr id="11" name="文本框 10"/>
          <p:cNvSpPr txBox="1"/>
          <p:nvPr/>
        </p:nvSpPr>
        <p:spPr>
          <a:xfrm>
            <a:off x="4281280" y="3478570"/>
            <a:ext cx="1038644" cy="923330"/>
          </a:xfrm>
          <a:prstGeom prst="rect">
            <a:avLst/>
          </a:prstGeom>
          <a:noFill/>
        </p:spPr>
        <p:txBody>
          <a:bodyPr wrap="squar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5400" b="0" i="0" u="none" strike="noStrike" cap="none" spc="300" normalizeH="0" baseline="0">
                <a:ln>
                  <a:noFill/>
                </a:ln>
                <a:solidFill>
                  <a:srgbClr val="F6F8F8"/>
                </a:solidFill>
                <a:effectLst>
                  <a:outerShdw blurRad="38100" dist="38100" dir="2700000" algn="tl">
                    <a:srgbClr val="000000">
                      <a:alpha val="43137"/>
                    </a:srgbClr>
                  </a:outerShdw>
                </a:effectLst>
                <a:uLnTx/>
                <a:uFillTx/>
                <a:latin typeface="Agency FB" panose="020B0503020202020204" pitchFamily="34" charset="0"/>
                <a:cs typeface="+mn-ea"/>
              </a:defRPr>
            </a:lvl1pPr>
          </a:lstStyle>
          <a:p>
            <a:r>
              <a:rPr lang="en-US" altLang="zh-CN" dirty="0">
                <a:sym typeface="+mn-lt"/>
              </a:rPr>
              <a:t>02</a:t>
            </a:r>
            <a:endParaRPr lang="zh-CN" altLang="en-US" dirty="0">
              <a:sym typeface="+mn-lt"/>
            </a:endParaRPr>
          </a:p>
        </p:txBody>
      </p:sp>
      <p:sp>
        <p:nvSpPr>
          <p:cNvPr id="15" name="圆角矩形 46"/>
          <p:cNvSpPr/>
          <p:nvPr/>
        </p:nvSpPr>
        <p:spPr>
          <a:xfrm>
            <a:off x="6202926" y="3368856"/>
            <a:ext cx="2292742" cy="2346028"/>
          </a:xfrm>
          <a:prstGeom prst="roundRect">
            <a:avLst>
              <a:gd name="adj" fmla="val 4598"/>
            </a:avLst>
          </a:prstGeom>
          <a:solidFill>
            <a:srgbClr val="2F55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B2B2B"/>
              </a:solidFill>
              <a:effectLst/>
              <a:uLnTx/>
              <a:uFillTx/>
              <a:cs typeface="+mn-ea"/>
              <a:sym typeface="+mn-lt"/>
            </a:endParaRPr>
          </a:p>
        </p:txBody>
      </p:sp>
      <p:sp>
        <p:nvSpPr>
          <p:cNvPr id="16" name="文本框 15"/>
          <p:cNvSpPr txBox="1"/>
          <p:nvPr/>
        </p:nvSpPr>
        <p:spPr>
          <a:xfrm>
            <a:off x="6829975" y="3478570"/>
            <a:ext cx="1038644" cy="923330"/>
          </a:xfrm>
          <a:prstGeom prst="rect">
            <a:avLst/>
          </a:prstGeom>
          <a:noFill/>
        </p:spPr>
        <p:txBody>
          <a:bodyPr wrap="squar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5400" b="0" i="0" u="none" strike="noStrike" cap="none" spc="300" normalizeH="0" baseline="0">
                <a:ln>
                  <a:noFill/>
                </a:ln>
                <a:solidFill>
                  <a:srgbClr val="F6F8F8"/>
                </a:solidFill>
                <a:effectLst>
                  <a:outerShdw blurRad="38100" dist="38100" dir="2700000" algn="tl">
                    <a:srgbClr val="000000">
                      <a:alpha val="43137"/>
                    </a:srgbClr>
                  </a:outerShdw>
                </a:effectLst>
                <a:uLnTx/>
                <a:uFillTx/>
                <a:latin typeface="Agency FB" panose="020B0503020202020204" pitchFamily="34" charset="0"/>
                <a:cs typeface="+mn-ea"/>
              </a:defRPr>
            </a:lvl1pPr>
          </a:lstStyle>
          <a:p>
            <a:r>
              <a:rPr lang="en-US" altLang="zh-CN" dirty="0">
                <a:sym typeface="+mn-lt"/>
              </a:rPr>
              <a:t>03</a:t>
            </a:r>
            <a:endParaRPr lang="zh-CN" altLang="en-US" dirty="0">
              <a:sym typeface="+mn-lt"/>
            </a:endParaRPr>
          </a:p>
        </p:txBody>
      </p:sp>
      <p:sp>
        <p:nvSpPr>
          <p:cNvPr id="20" name="圆角矩形 51"/>
          <p:cNvSpPr/>
          <p:nvPr/>
        </p:nvSpPr>
        <p:spPr>
          <a:xfrm>
            <a:off x="8751621" y="3368856"/>
            <a:ext cx="2292742" cy="2346028"/>
          </a:xfrm>
          <a:prstGeom prst="roundRect">
            <a:avLst>
              <a:gd name="adj" fmla="val 4598"/>
            </a:avLst>
          </a:prstGeom>
          <a:solidFill>
            <a:srgbClr val="2F55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2B2B2B"/>
              </a:solidFill>
              <a:effectLst/>
              <a:uLnTx/>
              <a:uFillTx/>
              <a:cs typeface="+mn-ea"/>
              <a:sym typeface="+mn-lt"/>
            </a:endParaRPr>
          </a:p>
        </p:txBody>
      </p:sp>
      <p:sp>
        <p:nvSpPr>
          <p:cNvPr id="21" name="文本框 20"/>
          <p:cNvSpPr txBox="1"/>
          <p:nvPr/>
        </p:nvSpPr>
        <p:spPr>
          <a:xfrm>
            <a:off x="9378670" y="3478570"/>
            <a:ext cx="1038644" cy="923330"/>
          </a:xfrm>
          <a:prstGeom prst="rect">
            <a:avLst/>
          </a:prstGeom>
          <a:noFill/>
        </p:spPr>
        <p:txBody>
          <a:bodyPr wrap="square" rtlCol="0">
            <a:spAutoFit/>
            <a:scene3d>
              <a:camera prst="orthographicFront"/>
              <a:lightRig rig="threePt" dir="t"/>
            </a:scene3d>
            <a:sp3d contourW="12700"/>
          </a:bodyPr>
          <a:lstStyle>
            <a:defPPr>
              <a:defRPr lang="zh-CN"/>
            </a:defPPr>
            <a:lvl1pPr marR="0" lvl="0" indent="0" algn="ctr" fontAlgn="auto">
              <a:lnSpc>
                <a:spcPct val="100000"/>
              </a:lnSpc>
              <a:spcBef>
                <a:spcPts val="0"/>
              </a:spcBef>
              <a:spcAft>
                <a:spcPts val="0"/>
              </a:spcAft>
              <a:buClrTx/>
              <a:buSzTx/>
              <a:buFontTx/>
              <a:buNone/>
              <a:defRPr kumimoji="0" sz="5400" b="0" i="0" u="none" strike="noStrike" cap="none" spc="300" normalizeH="0" baseline="0">
                <a:ln>
                  <a:noFill/>
                </a:ln>
                <a:solidFill>
                  <a:srgbClr val="F6F8F8"/>
                </a:solidFill>
                <a:effectLst>
                  <a:outerShdw blurRad="38100" dist="38100" dir="2700000" algn="tl">
                    <a:srgbClr val="000000">
                      <a:alpha val="43137"/>
                    </a:srgbClr>
                  </a:outerShdw>
                </a:effectLst>
                <a:uLnTx/>
                <a:uFillTx/>
                <a:latin typeface="Agency FB" panose="020B0503020202020204" pitchFamily="34" charset="0"/>
                <a:cs typeface="+mn-ea"/>
              </a:defRPr>
            </a:lvl1pPr>
          </a:lstStyle>
          <a:p>
            <a:r>
              <a:rPr lang="en-US" altLang="zh-CN" dirty="0">
                <a:sym typeface="+mn-lt"/>
              </a:rPr>
              <a:t>04</a:t>
            </a:r>
            <a:endParaRPr lang="zh-CN" altLang="en-US" dirty="0">
              <a:sym typeface="+mn-lt"/>
            </a:endParaRPr>
          </a:p>
        </p:txBody>
      </p:sp>
      <p:sp>
        <p:nvSpPr>
          <p:cNvPr id="63" name="文本框 62"/>
          <p:cNvSpPr txBox="1"/>
          <p:nvPr/>
        </p:nvSpPr>
        <p:spPr>
          <a:xfrm>
            <a:off x="1374775" y="4436924"/>
            <a:ext cx="1754505" cy="1076325"/>
          </a:xfrm>
          <a:prstGeom prst="rect">
            <a:avLst/>
          </a:prstGeom>
          <a:noFill/>
        </p:spPr>
        <p:txBody>
          <a:bodyPr wrap="square" rtlCol="0">
            <a:spAutoFit/>
          </a:bodyPr>
          <a:lstStyle/>
          <a:p>
            <a:pPr algn="dist"/>
            <a:r>
              <a:rPr lang="zh-CN" altLang="en-US" sz="3200" dirty="0">
                <a:solidFill>
                  <a:schemeClr val="bg1"/>
                </a:solidFill>
                <a:uFillTx/>
                <a:cs typeface="+mn-ea"/>
                <a:sym typeface="+mn-lt"/>
              </a:rPr>
              <a:t>年度工作计划</a:t>
            </a:r>
            <a:endParaRPr lang="zh-CN" altLang="en-US" sz="3200" dirty="0">
              <a:solidFill>
                <a:schemeClr val="bg1"/>
              </a:solidFill>
              <a:uFillTx/>
              <a:cs typeface="+mn-ea"/>
              <a:sym typeface="+mn-lt"/>
            </a:endParaRPr>
          </a:p>
        </p:txBody>
      </p:sp>
      <p:sp>
        <p:nvSpPr>
          <p:cNvPr id="65" name="文本框 64"/>
          <p:cNvSpPr txBox="1"/>
          <p:nvPr/>
        </p:nvSpPr>
        <p:spPr>
          <a:xfrm>
            <a:off x="6443980" y="4436924"/>
            <a:ext cx="1809750" cy="1076325"/>
          </a:xfrm>
          <a:prstGeom prst="rect">
            <a:avLst/>
          </a:prstGeom>
          <a:noFill/>
        </p:spPr>
        <p:txBody>
          <a:bodyPr wrap="square" rtlCol="0">
            <a:spAutoFit/>
          </a:bodyPr>
          <a:lstStyle/>
          <a:p>
            <a:pPr algn="dist"/>
            <a:r>
              <a:rPr lang="zh-CN" altLang="en-US" sz="3200" dirty="0">
                <a:solidFill>
                  <a:schemeClr val="bg1"/>
                </a:solidFill>
                <a:uFillTx/>
                <a:cs typeface="+mn-ea"/>
                <a:sym typeface="+mn-lt"/>
              </a:rPr>
              <a:t>存在问</a:t>
            </a:r>
            <a:endParaRPr lang="zh-CN" altLang="en-US" sz="3200" dirty="0">
              <a:solidFill>
                <a:schemeClr val="bg1"/>
              </a:solidFill>
              <a:uFillTx/>
              <a:cs typeface="+mn-ea"/>
              <a:sym typeface="+mn-lt"/>
            </a:endParaRPr>
          </a:p>
          <a:p>
            <a:pPr algn="dist"/>
            <a:r>
              <a:rPr lang="zh-CN" altLang="en-US" sz="3200" dirty="0">
                <a:solidFill>
                  <a:schemeClr val="bg1"/>
                </a:solidFill>
                <a:uFillTx/>
                <a:cs typeface="+mn-ea"/>
                <a:sym typeface="+mn-lt"/>
              </a:rPr>
              <a:t>题分析</a:t>
            </a:r>
            <a:endParaRPr lang="zh-CN" altLang="en-US" sz="3200" dirty="0">
              <a:solidFill>
                <a:schemeClr val="bg1"/>
              </a:solidFill>
              <a:uFillTx/>
              <a:cs typeface="+mn-ea"/>
              <a:sym typeface="+mn-lt"/>
            </a:endParaRPr>
          </a:p>
        </p:txBody>
      </p:sp>
      <p:sp>
        <p:nvSpPr>
          <p:cNvPr id="69" name="文本框 68"/>
          <p:cNvSpPr txBox="1"/>
          <p:nvPr/>
        </p:nvSpPr>
        <p:spPr>
          <a:xfrm>
            <a:off x="3994150" y="4436924"/>
            <a:ext cx="1612900" cy="1076325"/>
          </a:xfrm>
          <a:prstGeom prst="rect">
            <a:avLst/>
          </a:prstGeom>
          <a:noFill/>
        </p:spPr>
        <p:txBody>
          <a:bodyPr wrap="square" rtlCol="0">
            <a:spAutoFit/>
          </a:bodyPr>
          <a:lstStyle/>
          <a:p>
            <a:pPr algn="dist"/>
            <a:r>
              <a:rPr lang="zh-CN" altLang="en-US" sz="3200" dirty="0">
                <a:solidFill>
                  <a:schemeClr val="bg1"/>
                </a:solidFill>
                <a:uFillTx/>
                <a:cs typeface="+mn-ea"/>
                <a:sym typeface="+mn-lt"/>
              </a:rPr>
              <a:t>亮点业绩展示</a:t>
            </a:r>
            <a:endParaRPr lang="zh-CN" altLang="en-US" sz="3200" dirty="0">
              <a:solidFill>
                <a:schemeClr val="bg1"/>
              </a:solidFill>
              <a:uFillTx/>
              <a:cs typeface="+mn-ea"/>
              <a:sym typeface="+mn-lt"/>
            </a:endParaRPr>
          </a:p>
        </p:txBody>
      </p:sp>
      <p:sp>
        <p:nvSpPr>
          <p:cNvPr id="70" name="文本框 69"/>
          <p:cNvSpPr txBox="1"/>
          <p:nvPr/>
        </p:nvSpPr>
        <p:spPr>
          <a:xfrm>
            <a:off x="9103995" y="4436924"/>
            <a:ext cx="1588770" cy="1076325"/>
          </a:xfrm>
          <a:prstGeom prst="rect">
            <a:avLst/>
          </a:prstGeom>
          <a:noFill/>
        </p:spPr>
        <p:txBody>
          <a:bodyPr wrap="square" rtlCol="0">
            <a:spAutoFit/>
          </a:bodyPr>
          <a:lstStyle/>
          <a:p>
            <a:pPr algn="dist"/>
            <a:r>
              <a:rPr lang="zh-CN" altLang="en-US" sz="3200" dirty="0">
                <a:solidFill>
                  <a:schemeClr val="bg1"/>
                </a:solidFill>
                <a:uFillTx/>
                <a:cs typeface="+mn-ea"/>
                <a:sym typeface="+mn-lt"/>
              </a:rPr>
              <a:t>未来发展规划</a:t>
            </a:r>
            <a:endParaRPr lang="zh-CN" altLang="en-US" sz="3200" dirty="0">
              <a:solidFill>
                <a:schemeClr val="bg1"/>
              </a:solidFill>
              <a:uFillTx/>
              <a:cs typeface="+mn-ea"/>
              <a:sym typeface="+mn-lt"/>
            </a:endParaRPr>
          </a:p>
        </p:txBody>
      </p:sp>
      <p:sp>
        <p:nvSpPr>
          <p:cNvPr id="25" name="文本框 24"/>
          <p:cNvSpPr txBox="1"/>
          <p:nvPr/>
        </p:nvSpPr>
        <p:spPr>
          <a:xfrm>
            <a:off x="3329150" y="1561644"/>
            <a:ext cx="5451813" cy="1200329"/>
          </a:xfrm>
          <a:prstGeom prst="rect">
            <a:avLst/>
          </a:prstGeom>
          <a:noFill/>
        </p:spPr>
        <p:txBody>
          <a:bodyPr wrap="none" rtlCol="0">
            <a:spAutoFit/>
            <a:scene3d>
              <a:camera prst="orthographicFront"/>
              <a:lightRig rig="threePt" dir="t"/>
            </a:scene3d>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a:solidFill>
                    <a:schemeClr val="bg1">
                      <a:alpha val="80000"/>
                    </a:schemeClr>
                  </a:solidFill>
                </a:ln>
                <a:solidFill>
                  <a:schemeClr val="bg1">
                    <a:lumMod val="75000"/>
                    <a:alpha val="30000"/>
                  </a:schemeClr>
                </a:solidFill>
                <a:effectLst>
                  <a:outerShdw blurRad="38100" dist="19050" dir="2700000" algn="tl" rotWithShape="0">
                    <a:schemeClr val="dk1">
                      <a:alpha val="40000"/>
                    </a:schemeClr>
                  </a:outerShdw>
                </a:effectLst>
                <a:uLnTx/>
                <a:uFillTx/>
                <a:cs typeface="+mn-ea"/>
                <a:sym typeface="+mn-lt"/>
              </a:rPr>
              <a:t>CONTANTS</a:t>
            </a:r>
            <a:endParaRPr kumimoji="0" lang="en-US" altLang="zh-CN" sz="7200" b="1" i="0" u="none" strike="noStrike" kern="1200" cap="none" spc="0" normalizeH="0" baseline="0" noProof="0" dirty="0">
              <a:ln>
                <a:solidFill>
                  <a:schemeClr val="bg1">
                    <a:alpha val="80000"/>
                  </a:schemeClr>
                </a:solidFill>
              </a:ln>
              <a:solidFill>
                <a:schemeClr val="bg1">
                  <a:lumMod val="75000"/>
                  <a:alpha val="30000"/>
                </a:schemeClr>
              </a:solidFill>
              <a:effectLst>
                <a:outerShdw blurRad="38100" dist="19050" dir="2700000" algn="tl" rotWithShape="0">
                  <a:schemeClr val="dk1">
                    <a:alpha val="40000"/>
                  </a:schemeClr>
                </a:outerShdw>
              </a:effectLst>
              <a:uLnTx/>
              <a:uFillTx/>
              <a:cs typeface="+mn-ea"/>
              <a:sym typeface="+mn-lt"/>
            </a:endParaRPr>
          </a:p>
        </p:txBody>
      </p:sp>
      <p:sp>
        <p:nvSpPr>
          <p:cNvPr id="17" name="文本框 16" descr="7b0a20202020227461726765744d6f64756c65223a202270726f636573734f6e6c696e65466f6e7473220a7d0a"/>
          <p:cNvSpPr txBox="1"/>
          <p:nvPr/>
        </p:nvSpPr>
        <p:spPr>
          <a:xfrm>
            <a:off x="4818076" y="804036"/>
            <a:ext cx="2473960" cy="1323439"/>
          </a:xfrm>
          <a:prstGeom prst="rect">
            <a:avLst/>
          </a:prstGeom>
          <a:noFill/>
          <a:ln>
            <a:noFill/>
          </a:ln>
        </p:spPr>
        <p:txBody>
          <a:bodyPr wrap="square" rtlCol="0">
            <a:spAutoFit/>
            <a:scene3d>
              <a:camera prst="orthographicFront"/>
              <a:lightRig rig="threePt" dir="t"/>
            </a:scene3d>
          </a:bodyPr>
          <a:lstStyle/>
          <a:p>
            <a:pPr marL="0" marR="0" lvl="0" indent="0" algn="ctr" defTabSz="913765" rtl="0" eaLnBrk="1" fontAlgn="auto" latinLnBrk="0" hangingPunct="1">
              <a:lnSpc>
                <a:spcPct val="100000"/>
              </a:lnSpc>
              <a:spcBef>
                <a:spcPts val="0"/>
              </a:spcBef>
              <a:spcAft>
                <a:spcPts val="0"/>
              </a:spcAft>
              <a:buClrTx/>
              <a:buSzTx/>
              <a:buFontTx/>
              <a:buNone/>
              <a:defRPr/>
            </a:pPr>
            <a:r>
              <a:rPr kumimoji="0" lang="zh-CN" altLang="en-US" sz="8000" b="1" i="0" strike="noStrike" kern="1200" cap="none" spc="600" normalizeH="0" baseline="0" noProof="0" dirty="0">
                <a:ln w="34925">
                  <a:noFill/>
                  <a:prstDash val="solid"/>
                </a:ln>
                <a:solidFill>
                  <a:schemeClr val="accent1">
                    <a:lumMod val="75000"/>
                  </a:schemeClr>
                </a:solidFill>
                <a:effectLst>
                  <a:outerShdw blurRad="12700" dist="38100" dir="2700000" algn="tl" rotWithShape="0">
                    <a:schemeClr val="accent5">
                      <a:lumMod val="60000"/>
                      <a:lumOff val="40000"/>
                    </a:schemeClr>
                  </a:outerShdw>
                </a:effectLst>
                <a:uLnTx/>
                <a:uFillTx/>
                <a:cs typeface="+mn-ea"/>
                <a:sym typeface="+mn-lt"/>
              </a:rPr>
              <a:t>目录</a:t>
            </a:r>
            <a:endParaRPr kumimoji="0" lang="zh-CN" altLang="en-US" sz="8000" b="1" i="0" strike="noStrike" kern="1200" cap="none" spc="600" normalizeH="0" baseline="0" noProof="0" dirty="0">
              <a:ln w="34925">
                <a:noFill/>
                <a:prstDash val="solid"/>
              </a:ln>
              <a:solidFill>
                <a:schemeClr val="accent1">
                  <a:lumMod val="75000"/>
                </a:schemeClr>
              </a:solidFill>
              <a:effectLst>
                <a:outerShdw blurRad="12700" dist="38100" dir="2700000" algn="tl" rotWithShape="0">
                  <a:schemeClr val="accent5">
                    <a:lumMod val="60000"/>
                    <a:lumOff val="40000"/>
                  </a:schemeClr>
                </a:outerShdw>
              </a:effectLst>
              <a:uLnTx/>
              <a:uFillTx/>
              <a:cs typeface="+mn-ea"/>
              <a:sym typeface="+mn-lt"/>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0">
        <p159:morph option="byObjec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17" presetClass="entr" presetSubtype="1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500" fill="hold"/>
                                        <p:tgtEl>
                                          <p:spTgt spid="17"/>
                                        </p:tgtEl>
                                        <p:attrNameLst>
                                          <p:attrName>ppt_w</p:attrName>
                                        </p:attrNameLst>
                                      </p:cBhvr>
                                      <p:tavLst>
                                        <p:tav tm="0">
                                          <p:val>
                                            <p:fltVal val="0"/>
                                          </p:val>
                                        </p:tav>
                                        <p:tav tm="100000">
                                          <p:val>
                                            <p:strVal val="#ppt_w"/>
                                          </p:val>
                                        </p:tav>
                                      </p:tavLst>
                                    </p:anim>
                                    <p:anim calcmode="lin" valueType="num">
                                      <p:cBhvr>
                                        <p:cTn id="12" dur="500" fill="hold"/>
                                        <p:tgtEl>
                                          <p:spTgt spid="17"/>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ppt_x"/>
                                          </p:val>
                                        </p:tav>
                                        <p:tav tm="100000">
                                          <p:val>
                                            <p:strVal val="#ppt_x"/>
                                          </p:val>
                                        </p:tav>
                                      </p:tavLst>
                                    </p:anim>
                                    <p:anim calcmode="lin" valueType="num">
                                      <p:cBhvr additive="base">
                                        <p:cTn id="25" dur="500" fill="hold"/>
                                        <p:tgtEl>
                                          <p:spTgt spid="15"/>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500" fill="hold"/>
                                        <p:tgtEl>
                                          <p:spTgt spid="20"/>
                                        </p:tgtEl>
                                        <p:attrNameLst>
                                          <p:attrName>ppt_x</p:attrName>
                                        </p:attrNameLst>
                                      </p:cBhvr>
                                      <p:tavLst>
                                        <p:tav tm="0">
                                          <p:val>
                                            <p:strVal val="#ppt_x"/>
                                          </p:val>
                                        </p:tav>
                                        <p:tav tm="100000">
                                          <p:val>
                                            <p:strVal val="#ppt_x"/>
                                          </p:val>
                                        </p:tav>
                                      </p:tavLst>
                                    </p:anim>
                                    <p:anim calcmode="lin" valueType="num">
                                      <p:cBhvr additive="base">
                                        <p:cTn id="29" dur="500" fill="hold"/>
                                        <p:tgtEl>
                                          <p:spTgt spid="20"/>
                                        </p:tgtEl>
                                        <p:attrNameLst>
                                          <p:attrName>ppt_y</p:attrName>
                                        </p:attrNameLst>
                                      </p:cBhvr>
                                      <p:tavLst>
                                        <p:tav tm="0">
                                          <p:val>
                                            <p:strVal val="1+#ppt_h/2"/>
                                          </p:val>
                                        </p:tav>
                                        <p:tav tm="100000">
                                          <p:val>
                                            <p:strVal val="#ppt_y"/>
                                          </p:val>
                                        </p:tav>
                                      </p:tavLst>
                                    </p:anim>
                                  </p:childTnLst>
                                </p:cTn>
                              </p:par>
                            </p:childTnLst>
                          </p:cTn>
                        </p:par>
                        <p:par>
                          <p:cTn id="30" fill="hold">
                            <p:stCondLst>
                              <p:cond delay="1500"/>
                            </p:stCondLst>
                            <p:childTnLst>
                              <p:par>
                                <p:cTn id="31" presetID="3" presetClass="entr" presetSubtype="10"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blinds(horizontal)">
                                      <p:cBhvr>
                                        <p:cTn id="33" dur="500"/>
                                        <p:tgtEl>
                                          <p:spTgt spid="63"/>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blinds(horizontal)">
                                      <p:cBhvr>
                                        <p:cTn id="36" dur="500"/>
                                        <p:tgtEl>
                                          <p:spTgt spid="6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blinds(horizontal)">
                                      <p:cBhvr>
                                        <p:cTn id="39" dur="500"/>
                                        <p:tgtEl>
                                          <p:spTgt spid="65"/>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70"/>
                                        </p:tgtEl>
                                        <p:attrNameLst>
                                          <p:attrName>style.visibility</p:attrName>
                                        </p:attrNameLst>
                                      </p:cBhvr>
                                      <p:to>
                                        <p:strVal val="visible"/>
                                      </p:to>
                                    </p:set>
                                    <p:animEffect transition="in" filter="blinds(horizontal)">
                                      <p:cBhvr>
                                        <p:cTn id="42" dur="500"/>
                                        <p:tgtEl>
                                          <p:spTgt spid="70"/>
                                        </p:tgtEl>
                                      </p:cBhvr>
                                    </p:animEffect>
                                  </p:childTnLst>
                                </p:cTn>
                              </p:par>
                              <p:par>
                                <p:cTn id="43" presetID="3" presetClass="entr" presetSubtype="10" fill="hold" grpId="0" nodeType="with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blinds(horizontal)">
                                      <p:cBhvr>
                                        <p:cTn id="45" dur="500"/>
                                        <p:tgtEl>
                                          <p:spTgt spid="6"/>
                                        </p:tgtEl>
                                      </p:cBhvr>
                                    </p:animEffect>
                                  </p:childTnLst>
                                </p:cTn>
                              </p:par>
                              <p:par>
                                <p:cTn id="46" presetID="3" presetClass="entr" presetSubtype="1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blinds(horizontal)">
                                      <p:cBhvr>
                                        <p:cTn id="48" dur="500"/>
                                        <p:tgtEl>
                                          <p:spTgt spid="11"/>
                                        </p:tgtEl>
                                      </p:cBhvr>
                                    </p:animEffect>
                                  </p:childTnLst>
                                </p:cTn>
                              </p:par>
                              <p:par>
                                <p:cTn id="49" presetID="3" presetClass="entr" presetSubtype="1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linds(horizontal)">
                                      <p:cBhvr>
                                        <p:cTn id="51" dur="500"/>
                                        <p:tgtEl>
                                          <p:spTgt spid="16"/>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linds(horizontal)">
                                      <p:cBhvr>
                                        <p:cTn id="54" dur="500"/>
                                        <p:tgtEl>
                                          <p:spTgt spid="21"/>
                                        </p:tgtEl>
                                      </p:cBhvr>
                                    </p:animEffect>
                                  </p:childTnLst>
                                </p:cTn>
                              </p:par>
                            </p:childTnLst>
                          </p:cTn>
                        </p:par>
                        <p:par>
                          <p:cTn id="55" fill="hold">
                            <p:stCondLst>
                              <p:cond delay="2000"/>
                            </p:stCondLst>
                            <p:childTnLst>
                              <p:par>
                                <p:cTn id="56" presetID="16" presetClass="entr" presetSubtype="21"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barn(inVertical)">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p:bldP spid="6" grpId="1"/>
      <p:bldP spid="10" grpId="0" bldLvl="0" animBg="1"/>
      <p:bldP spid="10" grpId="1" animBg="1"/>
      <p:bldP spid="11" grpId="0"/>
      <p:bldP spid="11" grpId="1"/>
      <p:bldP spid="15" grpId="0" bldLvl="0" animBg="1"/>
      <p:bldP spid="15" grpId="1" animBg="1"/>
      <p:bldP spid="16" grpId="0"/>
      <p:bldP spid="16" grpId="1"/>
      <p:bldP spid="20" grpId="0" bldLvl="0" animBg="1"/>
      <p:bldP spid="20" grpId="1" animBg="1"/>
      <p:bldP spid="21" grpId="0"/>
      <p:bldP spid="21" grpId="1"/>
      <p:bldP spid="63" grpId="0"/>
      <p:bldP spid="63" grpId="1"/>
      <p:bldP spid="65" grpId="0"/>
      <p:bldP spid="65" grpId="1"/>
      <p:bldP spid="69" grpId="0"/>
      <p:bldP spid="69" grpId="1"/>
      <p:bldP spid="70" grpId="0"/>
      <p:bldP spid="70" grpId="1"/>
      <p:bldP spid="25" grpId="0"/>
      <p:bldP spid="25" grpId="1"/>
      <p:bldP spid="17" grpId="0" bldLvl="0"/>
      <p:bldP spid="17"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335" y="1747457"/>
            <a:ext cx="12219940" cy="3745230"/>
            <a:chOff x="-21" y="2451"/>
            <a:chExt cx="19244" cy="5898"/>
          </a:xfrm>
        </p:grpSpPr>
        <p:sp>
          <p:nvSpPr>
            <p:cNvPr id="11" name="矩形 10"/>
            <p:cNvSpPr/>
            <p:nvPr/>
          </p:nvSpPr>
          <p:spPr>
            <a:xfrm>
              <a:off x="-21" y="2451"/>
              <a:ext cx="19243" cy="5898"/>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矩形 20"/>
            <p:cNvSpPr/>
            <p:nvPr/>
          </p:nvSpPr>
          <p:spPr>
            <a:xfrm>
              <a:off x="-20" y="2451"/>
              <a:ext cx="19243" cy="5898"/>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12" name="矩形 25"/>
          <p:cNvSpPr/>
          <p:nvPr/>
        </p:nvSpPr>
        <p:spPr>
          <a:xfrm>
            <a:off x="4728258" y="-874"/>
            <a:ext cx="2737001" cy="2493531"/>
          </a:xfrm>
          <a:custGeom>
            <a:avLst/>
            <a:gdLst>
              <a:gd name="connsiteX0" fmla="*/ 0 w 2736304"/>
              <a:gd name="connsiteY0" fmla="*/ 0 h 2736304"/>
              <a:gd name="connsiteX1" fmla="*/ 2736304 w 2736304"/>
              <a:gd name="connsiteY1" fmla="*/ 0 h 2736304"/>
              <a:gd name="connsiteX2" fmla="*/ 2736304 w 2736304"/>
              <a:gd name="connsiteY2" fmla="*/ 2736304 h 2736304"/>
              <a:gd name="connsiteX3" fmla="*/ 0 w 2736304"/>
              <a:gd name="connsiteY3" fmla="*/ 2736304 h 2736304"/>
              <a:gd name="connsiteX4" fmla="*/ 0 w 2736304"/>
              <a:gd name="connsiteY4" fmla="*/ 0 h 2736304"/>
              <a:gd name="connsiteX0-1" fmla="*/ 0 w 2736304"/>
              <a:gd name="connsiteY0-2" fmla="*/ 0 h 3065294"/>
              <a:gd name="connsiteX1-3" fmla="*/ 2736304 w 2736304"/>
              <a:gd name="connsiteY1-4" fmla="*/ 0 h 3065294"/>
              <a:gd name="connsiteX2-5" fmla="*/ 2736304 w 2736304"/>
              <a:gd name="connsiteY2-6" fmla="*/ 2736304 h 3065294"/>
              <a:gd name="connsiteX3-7" fmla="*/ 0 w 2736304"/>
              <a:gd name="connsiteY3-8" fmla="*/ 2736304 h 3065294"/>
              <a:gd name="connsiteX4-9" fmla="*/ 0 w 2736304"/>
              <a:gd name="connsiteY4-10" fmla="*/ 0 h 3065294"/>
              <a:gd name="connsiteX0-11" fmla="*/ 0 w 2736304"/>
              <a:gd name="connsiteY0-12" fmla="*/ 0 h 3313452"/>
              <a:gd name="connsiteX1-13" fmla="*/ 2736304 w 2736304"/>
              <a:gd name="connsiteY1-14" fmla="*/ 0 h 3313452"/>
              <a:gd name="connsiteX2-15" fmla="*/ 2736304 w 2736304"/>
              <a:gd name="connsiteY2-16" fmla="*/ 2736304 h 3313452"/>
              <a:gd name="connsiteX3-17" fmla="*/ 0 w 2736304"/>
              <a:gd name="connsiteY3-18" fmla="*/ 2736304 h 3313452"/>
              <a:gd name="connsiteX4-19" fmla="*/ 0 w 2736304"/>
              <a:gd name="connsiteY4-20" fmla="*/ 0 h 33134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6304" h="3313452">
                <a:moveTo>
                  <a:pt x="0" y="0"/>
                </a:moveTo>
                <a:lnTo>
                  <a:pt x="2736304" y="0"/>
                </a:lnTo>
                <a:lnTo>
                  <a:pt x="2736304" y="2736304"/>
                </a:lnTo>
                <a:cubicBezTo>
                  <a:pt x="1359746" y="3476533"/>
                  <a:pt x="1420101" y="3534590"/>
                  <a:pt x="0" y="2736304"/>
                </a:cubicBez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 name="组合 2"/>
          <p:cNvGrpSpPr/>
          <p:nvPr/>
        </p:nvGrpSpPr>
        <p:grpSpPr>
          <a:xfrm>
            <a:off x="5221605" y="647700"/>
            <a:ext cx="1748790" cy="1200150"/>
            <a:chOff x="8223" y="1020"/>
            <a:chExt cx="2754" cy="1890"/>
          </a:xfrm>
        </p:grpSpPr>
        <p:sp>
          <p:nvSpPr>
            <p:cNvPr id="13" name="椭圆 12"/>
            <p:cNvSpPr/>
            <p:nvPr/>
          </p:nvSpPr>
          <p:spPr>
            <a:xfrm>
              <a:off x="8687" y="1083"/>
              <a:ext cx="1825" cy="182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7" tIns="34298" rIns="68597" bIns="34298"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cs typeface="+mn-ea"/>
                <a:sym typeface="+mn-lt"/>
              </a:endParaRPr>
            </a:p>
          </p:txBody>
        </p:sp>
        <p:sp>
          <p:nvSpPr>
            <p:cNvPr id="14" name="TextBox 59"/>
            <p:cNvSpPr>
              <a:spLocks noChangeArrowheads="1"/>
            </p:cNvSpPr>
            <p:nvPr/>
          </p:nvSpPr>
          <p:spPr bwMode="auto">
            <a:xfrm flipH="1">
              <a:off x="8223" y="1020"/>
              <a:ext cx="2754" cy="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7200" b="0" i="0" u="none" strike="noStrike" kern="1200" cap="none" spc="0" normalizeH="0" baseline="0" noProof="0" dirty="0">
                  <a:ln>
                    <a:noFill/>
                  </a:ln>
                  <a:solidFill>
                    <a:prstClr val="black">
                      <a:lumMod val="85000"/>
                      <a:lumOff val="15000"/>
                    </a:prstClr>
                  </a:solidFill>
                  <a:effectLst/>
                  <a:uLnTx/>
                  <a:uFillTx/>
                  <a:latin typeface="Agency FB" panose="020B0503020202020204" pitchFamily="34" charset="0"/>
                  <a:ea typeface="+mn-ea"/>
                  <a:cs typeface="+mn-ea"/>
                  <a:sym typeface="+mn-lt"/>
                </a:rPr>
                <a:t>01</a:t>
              </a:r>
              <a:endParaRPr kumimoji="0" lang="en-US" altLang="zh-CN" sz="7200" b="0" i="0" u="none" strike="noStrike" kern="1200" cap="none" spc="0" normalizeH="0" baseline="0" noProof="0" dirty="0">
                <a:ln>
                  <a:noFill/>
                </a:ln>
                <a:solidFill>
                  <a:prstClr val="black">
                    <a:lumMod val="85000"/>
                    <a:lumOff val="15000"/>
                  </a:prstClr>
                </a:solidFill>
                <a:effectLst/>
                <a:uLnTx/>
                <a:uFillTx/>
                <a:latin typeface="Agency FB" panose="020B0503020202020204" pitchFamily="34" charset="0"/>
                <a:ea typeface="+mn-ea"/>
                <a:cs typeface="+mn-ea"/>
                <a:sym typeface="+mn-lt"/>
              </a:endParaRPr>
            </a:p>
          </p:txBody>
        </p:sp>
      </p:grpSp>
      <p:sp>
        <p:nvSpPr>
          <p:cNvPr id="16" name="TextBox 15"/>
          <p:cNvSpPr txBox="1"/>
          <p:nvPr/>
        </p:nvSpPr>
        <p:spPr>
          <a:xfrm>
            <a:off x="3608932" y="2743652"/>
            <a:ext cx="4974137" cy="131420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6000" b="1" i="0" u="none" strike="noStrike" kern="1200" cap="none" spc="0" normalizeH="0" baseline="0" noProof="0" dirty="0">
                <a:ln>
                  <a:noFill/>
                </a:ln>
                <a:solidFill>
                  <a:srgbClr val="407AB9"/>
                </a:solidFill>
                <a:effectLst/>
                <a:uLnTx/>
                <a:uFillTx/>
                <a:cs typeface="+mn-ea"/>
                <a:sym typeface="+mn-lt"/>
              </a:rPr>
              <a:t>年度工作计划</a:t>
            </a:r>
            <a:endParaRPr kumimoji="0" lang="zh-CN" altLang="en-US" sz="6000" b="1" i="0" u="none" strike="noStrike" kern="1200" cap="none" spc="0" normalizeH="0" baseline="0" noProof="0" dirty="0">
              <a:ln>
                <a:noFill/>
              </a:ln>
              <a:solidFill>
                <a:srgbClr val="407AB9"/>
              </a:solidFill>
              <a:effectLst/>
              <a:uLnTx/>
              <a:uFillTx/>
              <a:cs typeface="+mn-ea"/>
              <a:sym typeface="+mn-lt"/>
            </a:endParaRPr>
          </a:p>
        </p:txBody>
      </p:sp>
      <p:sp>
        <p:nvSpPr>
          <p:cNvPr id="17" name="TextBox 16"/>
          <p:cNvSpPr txBox="1"/>
          <p:nvPr/>
        </p:nvSpPr>
        <p:spPr>
          <a:xfrm>
            <a:off x="1294151" y="4048564"/>
            <a:ext cx="9603698" cy="824200"/>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dirty="0">
                <a:ln>
                  <a:noFill/>
                </a:ln>
                <a:solidFill>
                  <a:prstClr val="black">
                    <a:lumMod val="85000"/>
                    <a:lumOff val="15000"/>
                  </a:prstClr>
                </a:solidFill>
                <a:effectLst/>
                <a:uLnTx/>
                <a:uFillTx/>
                <a:cs typeface="+mn-ea"/>
                <a:sym typeface="+mn-lt"/>
              </a:rPr>
              <a:t>Under the careful supervision of the company's leaders and with the assistance and cooperation of colleagues in various departments, all staff in the office earnestly performed their duties, made certain progress in various work, and improved the comprehensive quality and ability of the Department to a certain extent</a:t>
            </a:r>
            <a:endParaRPr kumimoji="0" lang="en-US" altLang="zh-CN" sz="11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Tree>
  </p:cSld>
  <p:clrMapOvr>
    <a:masterClrMapping/>
  </p:clrMapOvr>
  <p:transition spd="slow" advTm="0">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arn(inVertical)">
                                      <p:cBhvr>
                                        <p:cTn id="16" dur="500"/>
                                        <p:tgtEl>
                                          <p:spTgt spid="2"/>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3"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blinds(horizontal)">
                                      <p:cBhvr>
                                        <p:cTn id="2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2" grpId="1" animBg="1"/>
      <p:bldP spid="16" grpId="0"/>
      <p:bldP spid="16" grpId="1"/>
      <p:bldP spid="17" grpId="0"/>
      <p:bldP spid="1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397000" y="3120390"/>
            <a:ext cx="9575800" cy="3039745"/>
            <a:chOff x="2200" y="2936"/>
            <a:chExt cx="15080" cy="4787"/>
          </a:xfrm>
        </p:grpSpPr>
        <p:grpSp>
          <p:nvGrpSpPr>
            <p:cNvPr id="101" name="组合 101"/>
            <p:cNvGrpSpPr/>
            <p:nvPr/>
          </p:nvGrpSpPr>
          <p:grpSpPr>
            <a:xfrm>
              <a:off x="2200" y="2936"/>
              <a:ext cx="14800" cy="3260"/>
              <a:chOff x="2793999" y="3340093"/>
              <a:chExt cx="18795999" cy="4140200"/>
            </a:xfrm>
          </p:grpSpPr>
          <p:pic>
            <p:nvPicPr>
              <p:cNvPr id="102" name="image 102"/>
              <p:cNvPicPr>
                <a:picLocks noChangeAspect="1"/>
              </p:cNvPicPr>
              <p:nvPr/>
            </p:nvPicPr>
            <p:blipFill>
              <a:blip r:embed="rId1"/>
              <a:srcRect/>
              <a:stretch>
                <a:fillRect/>
              </a:stretch>
            </p:blipFill>
            <p:spPr>
              <a:xfrm>
                <a:off x="2793999" y="3340093"/>
                <a:ext cx="18795999" cy="4140200"/>
              </a:xfrm>
              <a:prstGeom prst="rect">
                <a:avLst/>
              </a:prstGeom>
            </p:spPr>
          </p:pic>
          <p:pic>
            <p:nvPicPr>
              <p:cNvPr id="103" name="image 103"/>
              <p:cNvPicPr>
                <a:picLocks noChangeAspect="1"/>
              </p:cNvPicPr>
              <p:nvPr/>
            </p:nvPicPr>
            <p:blipFill>
              <a:blip r:embed="rId2">
                <a:alphaModFix amt="23137"/>
              </a:blip>
              <a:srcRect/>
              <a:stretch>
                <a:fillRect/>
              </a:stretch>
            </p:blipFill>
            <p:spPr>
              <a:xfrm>
                <a:off x="8127999" y="4546595"/>
                <a:ext cx="8127999" cy="1803388"/>
              </a:xfrm>
              <a:prstGeom prst="rect">
                <a:avLst/>
              </a:prstGeom>
            </p:spPr>
          </p:pic>
          <p:pic>
            <p:nvPicPr>
              <p:cNvPr id="104" name="image 104"/>
              <p:cNvPicPr>
                <a:picLocks noChangeAspect="1"/>
              </p:cNvPicPr>
              <p:nvPr/>
            </p:nvPicPr>
            <p:blipFill>
              <a:blip r:embed="rId3"/>
              <a:srcRect/>
              <a:stretch>
                <a:fillRect/>
              </a:stretch>
            </p:blipFill>
            <p:spPr>
              <a:xfrm>
                <a:off x="5905499" y="4063997"/>
                <a:ext cx="12572998" cy="2768601"/>
              </a:xfrm>
              <a:prstGeom prst="rect">
                <a:avLst/>
              </a:prstGeom>
            </p:spPr>
          </p:pic>
        </p:grpSp>
        <p:grpSp>
          <p:nvGrpSpPr>
            <p:cNvPr id="105" name="组合 105"/>
            <p:cNvGrpSpPr/>
            <p:nvPr/>
          </p:nvGrpSpPr>
          <p:grpSpPr>
            <a:xfrm>
              <a:off x="13560" y="3626"/>
              <a:ext cx="3720" cy="3530"/>
              <a:chOff x="17221198" y="4216398"/>
              <a:chExt cx="4724402" cy="4483165"/>
            </a:xfrm>
          </p:grpSpPr>
          <p:pic>
            <p:nvPicPr>
              <p:cNvPr id="106" name="image 106"/>
              <p:cNvPicPr>
                <a:picLocks noChangeAspect="1"/>
              </p:cNvPicPr>
              <p:nvPr/>
            </p:nvPicPr>
            <p:blipFill>
              <a:blip r:embed="rId4"/>
              <a:srcRect/>
              <a:stretch>
                <a:fillRect/>
              </a:stretch>
            </p:blipFill>
            <p:spPr>
              <a:xfrm>
                <a:off x="18046700" y="6172200"/>
                <a:ext cx="3898900" cy="2044700"/>
              </a:xfrm>
              <a:prstGeom prst="rect">
                <a:avLst/>
              </a:prstGeom>
            </p:spPr>
          </p:pic>
          <p:grpSp>
            <p:nvGrpSpPr>
              <p:cNvPr id="107" name="组合 107"/>
              <p:cNvGrpSpPr/>
              <p:nvPr/>
            </p:nvGrpSpPr>
            <p:grpSpPr>
              <a:xfrm>
                <a:off x="17221198" y="4216398"/>
                <a:ext cx="3385884" cy="4483165"/>
                <a:chOff x="17221198" y="4216398"/>
                <a:chExt cx="3385884" cy="4483165"/>
              </a:xfrm>
            </p:grpSpPr>
            <p:pic>
              <p:nvPicPr>
                <p:cNvPr id="108" name="image 108"/>
                <p:cNvPicPr>
                  <a:picLocks noChangeAspect="1"/>
                </p:cNvPicPr>
                <p:nvPr/>
              </p:nvPicPr>
              <p:blipFill>
                <a:blip r:embed="rId5"/>
                <a:srcRect/>
                <a:stretch>
                  <a:fillRect/>
                </a:stretch>
              </p:blipFill>
              <p:spPr>
                <a:xfrm>
                  <a:off x="17221198" y="5267973"/>
                  <a:ext cx="152400" cy="3431590"/>
                </a:xfrm>
                <a:prstGeom prst="rect">
                  <a:avLst/>
                </a:prstGeom>
              </p:spPr>
            </p:pic>
            <p:pic>
              <p:nvPicPr>
                <p:cNvPr id="109" name="image 109"/>
                <p:cNvPicPr>
                  <a:picLocks noChangeAspect="1"/>
                </p:cNvPicPr>
                <p:nvPr/>
              </p:nvPicPr>
              <p:blipFill>
                <a:blip r:embed="rId6"/>
                <a:srcRect/>
                <a:stretch>
                  <a:fillRect/>
                </a:stretch>
              </p:blipFill>
              <p:spPr>
                <a:xfrm>
                  <a:off x="17233899" y="4216398"/>
                  <a:ext cx="3365784" cy="1117616"/>
                </a:xfrm>
                <a:prstGeom prst="rect">
                  <a:avLst/>
                </a:prstGeom>
              </p:spPr>
            </p:pic>
            <p:pic>
              <p:nvPicPr>
                <p:cNvPr id="1010" name="image 1010"/>
                <p:cNvPicPr>
                  <a:picLocks noChangeAspect="1"/>
                </p:cNvPicPr>
                <p:nvPr/>
              </p:nvPicPr>
              <p:blipFill>
                <a:blip r:embed="rId7"/>
                <a:srcRect/>
                <a:stretch>
                  <a:fillRect/>
                </a:stretch>
              </p:blipFill>
              <p:spPr>
                <a:xfrm>
                  <a:off x="17317781" y="4275054"/>
                  <a:ext cx="3289301" cy="4406964"/>
                </a:xfrm>
                <a:prstGeom prst="rect">
                  <a:avLst/>
                </a:prstGeom>
              </p:spPr>
            </p:pic>
          </p:grpSp>
        </p:grpSp>
        <p:grpSp>
          <p:nvGrpSpPr>
            <p:cNvPr id="1011" name="组合 1011"/>
            <p:cNvGrpSpPr/>
            <p:nvPr/>
          </p:nvGrpSpPr>
          <p:grpSpPr>
            <a:xfrm>
              <a:off x="7600" y="4658"/>
              <a:ext cx="5070" cy="3065"/>
              <a:chOff x="9651999" y="5526500"/>
              <a:chExt cx="6438900" cy="3892568"/>
            </a:xfrm>
          </p:grpSpPr>
          <p:pic>
            <p:nvPicPr>
              <p:cNvPr id="1012" name="image 1012"/>
              <p:cNvPicPr>
                <a:picLocks noChangeAspect="1"/>
              </p:cNvPicPr>
              <p:nvPr/>
            </p:nvPicPr>
            <p:blipFill>
              <a:blip r:embed="rId4"/>
              <a:srcRect/>
              <a:stretch>
                <a:fillRect/>
              </a:stretch>
            </p:blipFill>
            <p:spPr>
              <a:xfrm>
                <a:off x="12191999" y="7374368"/>
                <a:ext cx="3898900" cy="2044700"/>
              </a:xfrm>
              <a:prstGeom prst="rect">
                <a:avLst/>
              </a:prstGeom>
            </p:spPr>
          </p:pic>
          <p:grpSp>
            <p:nvGrpSpPr>
              <p:cNvPr id="1013" name="组合 1013"/>
              <p:cNvGrpSpPr/>
              <p:nvPr/>
            </p:nvGrpSpPr>
            <p:grpSpPr>
              <a:xfrm>
                <a:off x="9651999" y="5526500"/>
                <a:ext cx="5024120" cy="3698779"/>
                <a:chOff x="9651999" y="5526500"/>
                <a:chExt cx="5024120" cy="3698779"/>
              </a:xfrm>
            </p:grpSpPr>
            <p:pic>
              <p:nvPicPr>
                <p:cNvPr id="1014" name="image 1014"/>
                <p:cNvPicPr>
                  <a:picLocks noChangeAspect="1"/>
                </p:cNvPicPr>
                <p:nvPr/>
              </p:nvPicPr>
              <p:blipFill>
                <a:blip r:embed="rId8"/>
                <a:srcRect/>
                <a:stretch>
                  <a:fillRect/>
                </a:stretch>
              </p:blipFill>
              <p:spPr>
                <a:xfrm>
                  <a:off x="9651999" y="5526500"/>
                  <a:ext cx="5024120" cy="406402"/>
                </a:xfrm>
                <a:prstGeom prst="rect">
                  <a:avLst/>
                </a:prstGeom>
              </p:spPr>
            </p:pic>
            <p:pic>
              <p:nvPicPr>
                <p:cNvPr id="1015" name="image 1015"/>
                <p:cNvPicPr>
                  <a:picLocks noChangeAspect="1"/>
                </p:cNvPicPr>
                <p:nvPr/>
              </p:nvPicPr>
              <p:blipFill>
                <a:blip r:embed="rId9"/>
                <a:srcRect/>
                <a:stretch>
                  <a:fillRect/>
                </a:stretch>
              </p:blipFill>
              <p:spPr>
                <a:xfrm>
                  <a:off x="9651999" y="5714984"/>
                  <a:ext cx="5024120" cy="3510295"/>
                </a:xfrm>
                <a:prstGeom prst="rect">
                  <a:avLst/>
                </a:prstGeom>
              </p:spPr>
            </p:pic>
          </p:grpSp>
        </p:grpSp>
        <p:grpSp>
          <p:nvGrpSpPr>
            <p:cNvPr id="1016" name="组合 1016"/>
            <p:cNvGrpSpPr/>
            <p:nvPr/>
          </p:nvGrpSpPr>
          <p:grpSpPr>
            <a:xfrm>
              <a:off x="2920" y="3626"/>
              <a:ext cx="3580" cy="3890"/>
              <a:chOff x="3708398" y="4216398"/>
              <a:chExt cx="4546602" cy="4940302"/>
            </a:xfrm>
          </p:grpSpPr>
          <p:pic>
            <p:nvPicPr>
              <p:cNvPr id="1017" name="image 1017"/>
              <p:cNvPicPr>
                <a:picLocks noChangeAspect="1"/>
              </p:cNvPicPr>
              <p:nvPr/>
            </p:nvPicPr>
            <p:blipFill>
              <a:blip r:embed="rId4"/>
              <a:srcRect/>
              <a:stretch>
                <a:fillRect/>
              </a:stretch>
            </p:blipFill>
            <p:spPr>
              <a:xfrm>
                <a:off x="4356100" y="7112000"/>
                <a:ext cx="3898900" cy="2044700"/>
              </a:xfrm>
              <a:prstGeom prst="rect">
                <a:avLst/>
              </a:prstGeom>
            </p:spPr>
          </p:pic>
          <p:grpSp>
            <p:nvGrpSpPr>
              <p:cNvPr id="1018" name="组合 1018"/>
              <p:cNvGrpSpPr/>
              <p:nvPr/>
            </p:nvGrpSpPr>
            <p:grpSpPr>
              <a:xfrm>
                <a:off x="3708398" y="4216398"/>
                <a:ext cx="3390040" cy="4484434"/>
                <a:chOff x="3708398" y="4216398"/>
                <a:chExt cx="3390040" cy="4484434"/>
              </a:xfrm>
            </p:grpSpPr>
            <p:grpSp>
              <p:nvGrpSpPr>
                <p:cNvPr id="1019" name="组合 1019"/>
                <p:cNvGrpSpPr/>
                <p:nvPr/>
              </p:nvGrpSpPr>
              <p:grpSpPr>
                <a:xfrm>
                  <a:off x="3708398" y="4216398"/>
                  <a:ext cx="3365785" cy="4483093"/>
                  <a:chOff x="3708398" y="4216398"/>
                  <a:chExt cx="3365785" cy="4483093"/>
                </a:xfrm>
              </p:grpSpPr>
              <p:pic>
                <p:nvPicPr>
                  <p:cNvPr id="1020" name="image 1020"/>
                  <p:cNvPicPr>
                    <a:picLocks noChangeAspect="1"/>
                  </p:cNvPicPr>
                  <p:nvPr/>
                </p:nvPicPr>
                <p:blipFill>
                  <a:blip r:embed="rId10"/>
                  <a:srcRect/>
                  <a:stretch>
                    <a:fillRect/>
                  </a:stretch>
                </p:blipFill>
                <p:spPr>
                  <a:xfrm>
                    <a:off x="3708398" y="4292590"/>
                    <a:ext cx="3289301" cy="4406901"/>
                  </a:xfrm>
                  <a:prstGeom prst="rect">
                    <a:avLst/>
                  </a:prstGeom>
                </p:spPr>
              </p:pic>
              <p:pic>
                <p:nvPicPr>
                  <p:cNvPr id="1021" name="image 1021"/>
                  <p:cNvPicPr>
                    <a:picLocks noChangeAspect="1"/>
                  </p:cNvPicPr>
                  <p:nvPr/>
                </p:nvPicPr>
                <p:blipFill>
                  <a:blip r:embed="rId11"/>
                  <a:srcRect/>
                  <a:stretch>
                    <a:fillRect/>
                  </a:stretch>
                </p:blipFill>
                <p:spPr>
                  <a:xfrm>
                    <a:off x="3708398" y="4216398"/>
                    <a:ext cx="3365785" cy="1117600"/>
                  </a:xfrm>
                  <a:prstGeom prst="rect">
                    <a:avLst/>
                  </a:prstGeom>
                </p:spPr>
              </p:pic>
            </p:grpSp>
            <p:pic>
              <p:nvPicPr>
                <p:cNvPr id="1022" name="image 1022"/>
                <p:cNvPicPr>
                  <a:picLocks noChangeAspect="1"/>
                </p:cNvPicPr>
                <p:nvPr/>
              </p:nvPicPr>
              <p:blipFill>
                <a:blip r:embed="rId12"/>
                <a:srcRect/>
                <a:stretch>
                  <a:fillRect/>
                </a:stretch>
              </p:blipFill>
              <p:spPr>
                <a:xfrm>
                  <a:off x="6997699" y="5219689"/>
                  <a:ext cx="100739" cy="3481143"/>
                </a:xfrm>
                <a:prstGeom prst="rect">
                  <a:avLst/>
                </a:prstGeom>
              </p:spPr>
            </p:pic>
          </p:grpSp>
        </p:grpSp>
      </p:grpSp>
      <p:sp>
        <p:nvSpPr>
          <p:cNvPr id="1032" name="Object 1032"/>
          <p:cNvSpPr txBox="1"/>
          <p:nvPr/>
        </p:nvSpPr>
        <p:spPr>
          <a:xfrm>
            <a:off x="509667" y="1056640"/>
            <a:ext cx="10714594" cy="1054735"/>
          </a:xfrm>
          <a:prstGeom prst="rect">
            <a:avLst/>
          </a:prstGeom>
        </p:spPr>
        <p:txBody>
          <a:bodyPr vert="horz" rtlCol="0" anchor="t" anchorCtr="0">
            <a:noAutofit/>
          </a:bodyPr>
          <a:lstStyle/>
          <a:p>
            <a:pPr algn="l">
              <a:lnSpc>
                <a:spcPct val="110000"/>
              </a:lnSpc>
            </a:pPr>
            <a:r>
              <a:rPr lang="zh-CN" sz="1400" b="0" i="0" dirty="0">
                <a:solidFill>
                  <a:srgbClr val="333333"/>
                </a:solidFill>
                <a:cs typeface="+mn-ea"/>
                <a:sym typeface="+mn-lt"/>
              </a:rPr>
              <a:t>1、</a:t>
            </a:r>
            <a:r>
              <a:rPr lang="zh-CN" sz="1400" b="0" i="0" dirty="0" smtClean="0">
                <a:solidFill>
                  <a:srgbClr val="333333"/>
                </a:solidFill>
                <a:cs typeface="+mn-ea"/>
                <a:sym typeface="+mn-lt"/>
              </a:rPr>
              <a:t>在</a:t>
            </a:r>
            <a:r>
              <a:rPr lang="en-US" altLang="zh-CN" sz="1400" b="0" i="0" dirty="0" smtClean="0">
                <a:solidFill>
                  <a:srgbClr val="333333"/>
                </a:solidFill>
                <a:cs typeface="+mn-ea"/>
                <a:sym typeface="+mn-lt"/>
              </a:rPr>
              <a:t>20XX</a:t>
            </a:r>
            <a:r>
              <a:rPr lang="zh-CN" sz="1400" b="0" i="0" dirty="0" smtClean="0">
                <a:solidFill>
                  <a:srgbClr val="333333"/>
                </a:solidFill>
                <a:cs typeface="+mn-ea"/>
                <a:sym typeface="+mn-lt"/>
              </a:rPr>
              <a:t>年</a:t>
            </a:r>
            <a:r>
              <a:rPr lang="zh-CN" sz="1400" b="0" i="0" dirty="0">
                <a:solidFill>
                  <a:srgbClr val="333333"/>
                </a:solidFill>
                <a:cs typeface="+mn-ea"/>
                <a:sym typeface="+mn-lt"/>
              </a:rPr>
              <a:t>工作基础上，做好了公司会议管理、后勤服务保障和各类对外联系与接待等日常管理工作，做好各类统计报表工作。</a:t>
            </a:r>
            <a:endParaRPr lang="zh-CN" sz="1400" b="0" i="0" dirty="0">
              <a:solidFill>
                <a:srgbClr val="333333"/>
              </a:solidFill>
              <a:cs typeface="+mn-ea"/>
              <a:sym typeface="+mn-lt"/>
            </a:endParaRPr>
          </a:p>
        </p:txBody>
      </p:sp>
      <p:sp>
        <p:nvSpPr>
          <p:cNvPr id="1035" name="Object 1035"/>
          <p:cNvSpPr txBox="1"/>
          <p:nvPr/>
        </p:nvSpPr>
        <p:spPr>
          <a:xfrm>
            <a:off x="5556250" y="5438775"/>
            <a:ext cx="1104900" cy="317500"/>
          </a:xfrm>
          <a:prstGeom prst="rect">
            <a:avLst/>
          </a:prstGeom>
        </p:spPr>
        <p:txBody>
          <a:bodyPr vert="horz" rtlCol="0" anchor="t" anchorCtr="0">
            <a:noAutofit/>
          </a:bodyPr>
          <a:lstStyle/>
          <a:p>
            <a:pPr algn="ctr">
              <a:lnSpc>
                <a:spcPct val="100000"/>
              </a:lnSpc>
            </a:pPr>
            <a:r>
              <a:rPr lang="en-US" altLang="zh-CN" sz="2100" b="0" i="0" dirty="0">
                <a:solidFill>
                  <a:srgbClr val="FFFFFF"/>
                </a:solidFill>
                <a:cs typeface="+mn-ea"/>
                <a:sym typeface="+mn-lt"/>
              </a:rPr>
              <a:t>02</a:t>
            </a:r>
            <a:endParaRPr lang="en-US" altLang="zh-CN" sz="2100" b="0" i="0" dirty="0">
              <a:solidFill>
                <a:srgbClr val="FFFFFF"/>
              </a:solidFill>
              <a:cs typeface="+mn-ea"/>
              <a:sym typeface="+mn-lt"/>
            </a:endParaRPr>
          </a:p>
        </p:txBody>
      </p:sp>
      <p:sp>
        <p:nvSpPr>
          <p:cNvPr id="1038" name="Object 1038"/>
          <p:cNvSpPr txBox="1"/>
          <p:nvPr/>
        </p:nvSpPr>
        <p:spPr>
          <a:xfrm>
            <a:off x="8942070" y="5090795"/>
            <a:ext cx="1104900" cy="317500"/>
          </a:xfrm>
          <a:prstGeom prst="rect">
            <a:avLst/>
          </a:prstGeom>
        </p:spPr>
        <p:txBody>
          <a:bodyPr vert="horz" rtlCol="0" anchor="t" anchorCtr="0">
            <a:noAutofit/>
          </a:bodyPr>
          <a:lstStyle/>
          <a:p>
            <a:pPr algn="ctr">
              <a:lnSpc>
                <a:spcPct val="100000"/>
              </a:lnSpc>
            </a:pPr>
            <a:r>
              <a:rPr lang="en-US" altLang="zh-CN" sz="2100" b="0" i="0" dirty="0">
                <a:solidFill>
                  <a:srgbClr val="FFFFFF"/>
                </a:solidFill>
                <a:cs typeface="+mn-ea"/>
                <a:sym typeface="+mn-lt"/>
              </a:rPr>
              <a:t>03</a:t>
            </a:r>
            <a:endParaRPr lang="en-US" altLang="zh-CN" sz="2100" b="0" i="0" dirty="0">
              <a:solidFill>
                <a:srgbClr val="FFFFFF"/>
              </a:solidFill>
              <a:cs typeface="+mn-ea"/>
              <a:sym typeface="+mn-lt"/>
            </a:endParaRPr>
          </a:p>
        </p:txBody>
      </p:sp>
      <p:sp>
        <p:nvSpPr>
          <p:cNvPr id="1041" name="Object 1041"/>
          <p:cNvSpPr txBox="1"/>
          <p:nvPr/>
        </p:nvSpPr>
        <p:spPr>
          <a:xfrm>
            <a:off x="2139315" y="5091430"/>
            <a:ext cx="1104900" cy="317500"/>
          </a:xfrm>
          <a:prstGeom prst="rect">
            <a:avLst/>
          </a:prstGeom>
        </p:spPr>
        <p:txBody>
          <a:bodyPr vert="horz" rtlCol="0" anchor="t" anchorCtr="0">
            <a:noAutofit/>
          </a:bodyPr>
          <a:lstStyle/>
          <a:p>
            <a:pPr algn="ctr">
              <a:lnSpc>
                <a:spcPct val="100000"/>
              </a:lnSpc>
            </a:pPr>
            <a:r>
              <a:rPr lang="zh-CN" sz="2100" b="0" i="0" dirty="0">
                <a:solidFill>
                  <a:srgbClr val="FFFFFF"/>
                </a:solidFill>
                <a:cs typeface="+mn-ea"/>
                <a:sym typeface="+mn-lt"/>
              </a:rPr>
              <a:t>01</a:t>
            </a:r>
            <a:endParaRPr lang="zh-CN" altLang="en-US" sz="900">
              <a:cs typeface="+mn-ea"/>
              <a:sym typeface="+mn-lt"/>
            </a:endParaRPr>
          </a:p>
        </p:txBody>
      </p:sp>
      <p:sp>
        <p:nvSpPr>
          <p:cNvPr id="1043" name="Object 1043"/>
          <p:cNvSpPr txBox="1"/>
          <p:nvPr/>
        </p:nvSpPr>
        <p:spPr>
          <a:xfrm>
            <a:off x="1570355" y="2111375"/>
            <a:ext cx="2291080" cy="2118995"/>
          </a:xfrm>
          <a:prstGeom prst="rect">
            <a:avLst/>
          </a:prstGeom>
        </p:spPr>
        <p:txBody>
          <a:bodyPr vert="horz" rtlCol="0" anchor="t" anchorCtr="0">
            <a:noAutofit/>
          </a:bodyPr>
          <a:lstStyle/>
          <a:p>
            <a:pPr algn="ctr">
              <a:lnSpc>
                <a:spcPct val="143000"/>
              </a:lnSpc>
            </a:pPr>
            <a:r>
              <a:rPr lang="zh-CN" sz="1400" b="0" i="0" dirty="0">
                <a:solidFill>
                  <a:srgbClr val="333333"/>
                </a:solidFill>
                <a:cs typeface="+mn-ea"/>
                <a:sym typeface="+mn-lt"/>
              </a:rPr>
              <a:t>全年共接收公司各部门会议纪要60份，全部及时呈送总经理签字后下发至各部门。</a:t>
            </a:r>
            <a:endParaRPr lang="zh-CN" sz="1400" b="0" i="0" dirty="0">
              <a:solidFill>
                <a:srgbClr val="333333"/>
              </a:solidFill>
              <a:cs typeface="+mn-ea"/>
              <a:sym typeface="+mn-lt"/>
            </a:endParaRPr>
          </a:p>
        </p:txBody>
      </p:sp>
      <p:sp>
        <p:nvSpPr>
          <p:cNvPr id="5" name="文本框 4"/>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年度工作计划</a:t>
            </a:r>
            <a:endParaRPr lang="en-US" altLang="zh-CN" sz="2400" b="1" dirty="0">
              <a:cs typeface="+mn-ea"/>
              <a:sym typeface="+mn-lt"/>
            </a:endParaRPr>
          </a:p>
        </p:txBody>
      </p:sp>
      <p:pic>
        <p:nvPicPr>
          <p:cNvPr id="49" name="图形 38"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PicPr>
            <a:picLocks noChangeAspect="1"/>
          </p:cNvPicPr>
          <p:nvPr/>
        </p:nvPicPr>
        <p:blipFill>
          <a:blip r:embed="rId13" cstate="screen">
            <a:extLst>
              <a:ext uri="{96DAC541-7B7A-43D3-8B79-37D633B846F1}">
                <asvg:svgBlip xmlns:asvg="http://schemas.microsoft.com/office/drawing/2016/SVG/main" r:embed="rId14"/>
              </a:ext>
            </a:extLst>
          </a:blip>
          <a:stretch>
            <a:fillRect/>
          </a:stretch>
        </p:blipFill>
        <p:spPr>
          <a:xfrm>
            <a:off x="2404065" y="4349112"/>
            <a:ext cx="523020" cy="427382"/>
          </a:xfrm>
          <a:prstGeom prst="rect">
            <a:avLst/>
          </a:prstGeom>
        </p:spPr>
      </p:pic>
      <p:pic>
        <p:nvPicPr>
          <p:cNvPr id="48" name="图形 37"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PicPr>
            <a:picLocks noChangeAspect="1"/>
          </p:cNvPicPr>
          <p:nvPr/>
        </p:nvPicPr>
        <p:blipFill>
          <a:blip r:embed="rId15" cstate="screen">
            <a:extLst>
              <a:ext uri="{96DAC541-7B7A-43D3-8B79-37D633B846F1}">
                <asvg:svgBlip xmlns:asvg="http://schemas.microsoft.com/office/drawing/2016/SVG/main" r:embed="rId16"/>
              </a:ext>
            </a:extLst>
          </a:blip>
          <a:stretch>
            <a:fillRect/>
          </a:stretch>
        </p:blipFill>
        <p:spPr>
          <a:xfrm>
            <a:off x="5850632" y="4789528"/>
            <a:ext cx="483810" cy="483810"/>
          </a:xfrm>
          <a:prstGeom prst="rect">
            <a:avLst/>
          </a:prstGeom>
        </p:spPr>
      </p:pic>
      <p:pic>
        <p:nvPicPr>
          <p:cNvPr id="50" name="图形 39" descr="e7d195523061f1c0d3ba7f298e59d031c9c3f97027ed136f882110EF8F17BAD1F2C348D17C7856EF46CB4678CC9E44EE1ABA681E3133328A7B4D22AAF822B2429426B2355AA8CC44631ADF5DCF3CCC2ED22CEDF72B6C20DA53B27F4D5A1D8BF2536A534E389ABD44BD1F6D1AB10C4DCA1D9B494ADDBE539489AE1793AAAB8AB09AB7E095C0272EBB"/>
          <p:cNvPicPr>
            <a:picLocks noChangeAspect="1"/>
          </p:cNvPicPr>
          <p:nvPr/>
        </p:nvPicPr>
        <p:blipFill>
          <a:blip r:embed="rId17" cstate="screen">
            <a:extLst>
              <a:ext uri="{96DAC541-7B7A-43D3-8B79-37D633B846F1}">
                <asvg:svgBlip xmlns:asvg="http://schemas.microsoft.com/office/drawing/2016/SVG/main" r:embed="rId18"/>
              </a:ext>
            </a:extLst>
          </a:blip>
          <a:stretch>
            <a:fillRect/>
          </a:stretch>
        </p:blipFill>
        <p:spPr>
          <a:xfrm>
            <a:off x="9279057" y="4364264"/>
            <a:ext cx="474781" cy="513539"/>
          </a:xfrm>
          <a:prstGeom prst="rect">
            <a:avLst/>
          </a:prstGeom>
        </p:spPr>
      </p:pic>
      <p:sp>
        <p:nvSpPr>
          <p:cNvPr id="2" name="Object 1043"/>
          <p:cNvSpPr txBox="1"/>
          <p:nvPr/>
        </p:nvSpPr>
        <p:spPr>
          <a:xfrm>
            <a:off x="4950460" y="2425065"/>
            <a:ext cx="2291080" cy="2118995"/>
          </a:xfrm>
          <a:prstGeom prst="rect">
            <a:avLst/>
          </a:prstGeom>
        </p:spPr>
        <p:txBody>
          <a:bodyPr vert="horz" rtlCol="0" anchor="t" anchorCtr="0">
            <a:noAutofit/>
          </a:bodyPr>
          <a:lstStyle/>
          <a:p>
            <a:pPr algn="l">
              <a:lnSpc>
                <a:spcPct val="143000"/>
              </a:lnSpc>
            </a:pPr>
            <a:r>
              <a:rPr lang="zh-CN" sz="1400" b="0" i="0" dirty="0">
                <a:solidFill>
                  <a:srgbClr val="333333"/>
                </a:solidFill>
                <a:cs typeface="+mn-ea"/>
                <a:sym typeface="+mn-lt"/>
              </a:rPr>
              <a:t>严格出车管理，满足了各项用车需求，未出任何差错。</a:t>
            </a:r>
            <a:endParaRPr lang="zh-CN" sz="1400" b="0" i="0" dirty="0">
              <a:solidFill>
                <a:srgbClr val="333333"/>
              </a:solidFill>
              <a:cs typeface="+mn-ea"/>
              <a:sym typeface="+mn-lt"/>
            </a:endParaRPr>
          </a:p>
        </p:txBody>
      </p:sp>
      <p:sp>
        <p:nvSpPr>
          <p:cNvPr id="3" name="Object 1043"/>
          <p:cNvSpPr txBox="1"/>
          <p:nvPr/>
        </p:nvSpPr>
        <p:spPr>
          <a:xfrm>
            <a:off x="8249920" y="2111375"/>
            <a:ext cx="2974340" cy="2118995"/>
          </a:xfrm>
          <a:prstGeom prst="rect">
            <a:avLst/>
          </a:prstGeom>
        </p:spPr>
        <p:txBody>
          <a:bodyPr vert="horz" rtlCol="0" anchor="t" anchorCtr="0">
            <a:noAutofit/>
          </a:bodyPr>
          <a:lstStyle/>
          <a:p>
            <a:pPr marL="285750" indent="-285750" algn="l">
              <a:lnSpc>
                <a:spcPct val="143000"/>
              </a:lnSpc>
              <a:buFont typeface="Arial" panose="020B0604020202020204" pitchFamily="34" charset="0"/>
              <a:buChar char="•"/>
            </a:pPr>
            <a:r>
              <a:rPr lang="zh-CN" sz="1400" b="0" i="0" dirty="0">
                <a:solidFill>
                  <a:srgbClr val="333333"/>
                </a:solidFill>
                <a:cs typeface="+mn-ea"/>
                <a:sym typeface="+mn-lt"/>
              </a:rPr>
              <a:t>合理安排采购计划，完成了公司各项采购工作。</a:t>
            </a:r>
            <a:endParaRPr lang="zh-CN" sz="1400" b="0" i="0" dirty="0">
              <a:solidFill>
                <a:srgbClr val="333333"/>
              </a:solidFill>
              <a:cs typeface="+mn-ea"/>
              <a:sym typeface="+mn-lt"/>
            </a:endParaRPr>
          </a:p>
          <a:p>
            <a:pPr marL="285750" indent="-285750" algn="l">
              <a:lnSpc>
                <a:spcPct val="143000"/>
              </a:lnSpc>
              <a:buFont typeface="Arial" panose="020B0604020202020204" pitchFamily="34" charset="0"/>
              <a:buChar char="•"/>
            </a:pPr>
            <a:r>
              <a:rPr lang="zh-CN" sz="1400" b="0" i="0" dirty="0">
                <a:solidFill>
                  <a:srgbClr val="333333"/>
                </a:solidFill>
                <a:cs typeface="+mn-ea"/>
                <a:sym typeface="+mn-lt"/>
              </a:rPr>
              <a:t>圆满完成了公司各类招待和接待任务。</a:t>
            </a:r>
            <a:endParaRPr lang="zh-CN" sz="1400" b="0" i="0" dirty="0">
              <a:solidFill>
                <a:srgbClr val="333333"/>
              </a:solidFill>
              <a:cs typeface="+mn-ea"/>
              <a:sym typeface="+mn-lt"/>
            </a:endParaRPr>
          </a:p>
        </p:txBody>
      </p:sp>
    </p:spTree>
  </p:cSld>
  <p:clrMapOvr>
    <a:masterClrMapping/>
  </p:clrMapOvr>
  <p:transition spd="med" advTm="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32"/>
                                        </p:tgtEl>
                                        <p:attrNameLst>
                                          <p:attrName>style.visibility</p:attrName>
                                        </p:attrNameLst>
                                      </p:cBhvr>
                                      <p:to>
                                        <p:strVal val="visible"/>
                                      </p:to>
                                    </p:set>
                                    <p:animEffect transition="in" filter="blinds(horizontal)">
                                      <p:cBhvr>
                                        <p:cTn id="7" dur="500"/>
                                        <p:tgtEl>
                                          <p:spTgt spid="1032"/>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up)">
                                      <p:cBhvr>
                                        <p:cTn id="12" dur="500"/>
                                        <p:tgtEl>
                                          <p:spTgt spid="4"/>
                                        </p:tgtEl>
                                      </p:cBhvr>
                                    </p:animEffect>
                                  </p:childTnLst>
                                </p:cTn>
                              </p:par>
                            </p:childTnLst>
                          </p:cTn>
                        </p:par>
                        <p:par>
                          <p:cTn id="13" fill="hold">
                            <p:stCondLst>
                              <p:cond delay="1000"/>
                            </p:stCondLst>
                            <p:childTnLst>
                              <p:par>
                                <p:cTn id="14" presetID="3" presetClass="entr" presetSubtype="10" fill="hold" grpId="0" nodeType="afterEffect">
                                  <p:stCondLst>
                                    <p:cond delay="0"/>
                                  </p:stCondLst>
                                  <p:childTnLst>
                                    <p:set>
                                      <p:cBhvr>
                                        <p:cTn id="15" dur="1" fill="hold">
                                          <p:stCondLst>
                                            <p:cond delay="0"/>
                                          </p:stCondLst>
                                        </p:cTn>
                                        <p:tgtEl>
                                          <p:spTgt spid="1041"/>
                                        </p:tgtEl>
                                        <p:attrNameLst>
                                          <p:attrName>style.visibility</p:attrName>
                                        </p:attrNameLst>
                                      </p:cBhvr>
                                      <p:to>
                                        <p:strVal val="visible"/>
                                      </p:to>
                                    </p:set>
                                    <p:animEffect transition="in" filter="blinds(horizontal)">
                                      <p:cBhvr>
                                        <p:cTn id="16" dur="500"/>
                                        <p:tgtEl>
                                          <p:spTgt spid="1041"/>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1000"/>
                                        <p:tgtEl>
                                          <p:spTgt spid="49"/>
                                        </p:tgtEl>
                                      </p:cBhvr>
                                    </p:animEffect>
                                    <p:anim calcmode="lin" valueType="num">
                                      <p:cBhvr>
                                        <p:cTn id="21" dur="1000" fill="hold"/>
                                        <p:tgtEl>
                                          <p:spTgt spid="49"/>
                                        </p:tgtEl>
                                        <p:attrNameLst>
                                          <p:attrName>ppt_x</p:attrName>
                                        </p:attrNameLst>
                                      </p:cBhvr>
                                      <p:tavLst>
                                        <p:tav tm="0">
                                          <p:val>
                                            <p:strVal val="#ppt_x"/>
                                          </p:val>
                                        </p:tav>
                                        <p:tav tm="100000">
                                          <p:val>
                                            <p:strVal val="#ppt_x"/>
                                          </p:val>
                                        </p:tav>
                                      </p:tavLst>
                                    </p:anim>
                                    <p:anim calcmode="lin" valueType="num">
                                      <p:cBhvr>
                                        <p:cTn id="22" dur="1000" fill="hold"/>
                                        <p:tgtEl>
                                          <p:spTgt spid="49"/>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3" presetClass="entr" presetSubtype="10" fill="hold" grpId="0" nodeType="afterEffect">
                                  <p:stCondLst>
                                    <p:cond delay="0"/>
                                  </p:stCondLst>
                                  <p:childTnLst>
                                    <p:set>
                                      <p:cBhvr>
                                        <p:cTn id="25" dur="1" fill="hold">
                                          <p:stCondLst>
                                            <p:cond delay="0"/>
                                          </p:stCondLst>
                                        </p:cTn>
                                        <p:tgtEl>
                                          <p:spTgt spid="1043"/>
                                        </p:tgtEl>
                                        <p:attrNameLst>
                                          <p:attrName>style.visibility</p:attrName>
                                        </p:attrNameLst>
                                      </p:cBhvr>
                                      <p:to>
                                        <p:strVal val="visible"/>
                                      </p:to>
                                    </p:set>
                                    <p:animEffect transition="in" filter="blinds(horizontal)">
                                      <p:cBhvr>
                                        <p:cTn id="26" dur="500"/>
                                        <p:tgtEl>
                                          <p:spTgt spid="1043"/>
                                        </p:tgtEl>
                                      </p:cBhvr>
                                    </p:animEffect>
                                  </p:childTnLst>
                                </p:cTn>
                              </p:par>
                            </p:childTnLst>
                          </p:cTn>
                        </p:par>
                        <p:par>
                          <p:cTn id="27" fill="hold">
                            <p:stCondLst>
                              <p:cond delay="3000"/>
                            </p:stCondLst>
                            <p:childTnLst>
                              <p:par>
                                <p:cTn id="28" presetID="3" presetClass="entr" presetSubtype="10" fill="hold" grpId="0" nodeType="afterEffect">
                                  <p:stCondLst>
                                    <p:cond delay="0"/>
                                  </p:stCondLst>
                                  <p:childTnLst>
                                    <p:set>
                                      <p:cBhvr>
                                        <p:cTn id="29" dur="1" fill="hold">
                                          <p:stCondLst>
                                            <p:cond delay="0"/>
                                          </p:stCondLst>
                                        </p:cTn>
                                        <p:tgtEl>
                                          <p:spTgt spid="1035"/>
                                        </p:tgtEl>
                                        <p:attrNameLst>
                                          <p:attrName>style.visibility</p:attrName>
                                        </p:attrNameLst>
                                      </p:cBhvr>
                                      <p:to>
                                        <p:strVal val="visible"/>
                                      </p:to>
                                    </p:set>
                                    <p:animEffect transition="in" filter="blinds(horizontal)">
                                      <p:cBhvr>
                                        <p:cTn id="30" dur="500"/>
                                        <p:tgtEl>
                                          <p:spTgt spid="1035"/>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1000"/>
                                        <p:tgtEl>
                                          <p:spTgt spid="48"/>
                                        </p:tgtEl>
                                      </p:cBhvr>
                                    </p:animEffect>
                                    <p:anim calcmode="lin" valueType="num">
                                      <p:cBhvr>
                                        <p:cTn id="35" dur="1000" fill="hold"/>
                                        <p:tgtEl>
                                          <p:spTgt spid="48"/>
                                        </p:tgtEl>
                                        <p:attrNameLst>
                                          <p:attrName>ppt_x</p:attrName>
                                        </p:attrNameLst>
                                      </p:cBhvr>
                                      <p:tavLst>
                                        <p:tav tm="0">
                                          <p:val>
                                            <p:strVal val="#ppt_x"/>
                                          </p:val>
                                        </p:tav>
                                        <p:tav tm="100000">
                                          <p:val>
                                            <p:strVal val="#ppt_x"/>
                                          </p:val>
                                        </p:tav>
                                      </p:tavLst>
                                    </p:anim>
                                    <p:anim calcmode="lin" valueType="num">
                                      <p:cBhvr>
                                        <p:cTn id="36" dur="1000" fill="hold"/>
                                        <p:tgtEl>
                                          <p:spTgt spid="48"/>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3" presetClass="entr" presetSubtype="10" fill="hold" grpId="0"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blinds(horizontal)">
                                      <p:cBhvr>
                                        <p:cTn id="40" dur="500"/>
                                        <p:tgtEl>
                                          <p:spTgt spid="2"/>
                                        </p:tgtEl>
                                      </p:cBhvr>
                                    </p:animEffect>
                                  </p:childTnLst>
                                </p:cTn>
                              </p:par>
                            </p:childTnLst>
                          </p:cTn>
                        </p:par>
                        <p:par>
                          <p:cTn id="41" fill="hold">
                            <p:stCondLst>
                              <p:cond delay="5000"/>
                            </p:stCondLst>
                            <p:childTnLst>
                              <p:par>
                                <p:cTn id="42" presetID="3" presetClass="entr" presetSubtype="10" fill="hold" grpId="0" nodeType="afterEffect">
                                  <p:stCondLst>
                                    <p:cond delay="0"/>
                                  </p:stCondLst>
                                  <p:childTnLst>
                                    <p:set>
                                      <p:cBhvr>
                                        <p:cTn id="43" dur="1" fill="hold">
                                          <p:stCondLst>
                                            <p:cond delay="0"/>
                                          </p:stCondLst>
                                        </p:cTn>
                                        <p:tgtEl>
                                          <p:spTgt spid="1038"/>
                                        </p:tgtEl>
                                        <p:attrNameLst>
                                          <p:attrName>style.visibility</p:attrName>
                                        </p:attrNameLst>
                                      </p:cBhvr>
                                      <p:to>
                                        <p:strVal val="visible"/>
                                      </p:to>
                                    </p:set>
                                    <p:animEffect transition="in" filter="blinds(horizontal)">
                                      <p:cBhvr>
                                        <p:cTn id="44" dur="500"/>
                                        <p:tgtEl>
                                          <p:spTgt spid="1038"/>
                                        </p:tgtEl>
                                      </p:cBhvr>
                                    </p:animEffect>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1000"/>
                                        <p:tgtEl>
                                          <p:spTgt spid="50"/>
                                        </p:tgtEl>
                                      </p:cBhvr>
                                    </p:animEffect>
                                    <p:anim calcmode="lin" valueType="num">
                                      <p:cBhvr>
                                        <p:cTn id="49" dur="1000" fill="hold"/>
                                        <p:tgtEl>
                                          <p:spTgt spid="50"/>
                                        </p:tgtEl>
                                        <p:attrNameLst>
                                          <p:attrName>ppt_x</p:attrName>
                                        </p:attrNameLst>
                                      </p:cBhvr>
                                      <p:tavLst>
                                        <p:tav tm="0">
                                          <p:val>
                                            <p:strVal val="#ppt_x"/>
                                          </p:val>
                                        </p:tav>
                                        <p:tav tm="100000">
                                          <p:val>
                                            <p:strVal val="#ppt_x"/>
                                          </p:val>
                                        </p:tav>
                                      </p:tavLst>
                                    </p:anim>
                                    <p:anim calcmode="lin" valueType="num">
                                      <p:cBhvr>
                                        <p:cTn id="50" dur="1000" fill="hold"/>
                                        <p:tgtEl>
                                          <p:spTgt spid="50"/>
                                        </p:tgtEl>
                                        <p:attrNameLst>
                                          <p:attrName>ppt_y</p:attrName>
                                        </p:attrNameLst>
                                      </p:cBhvr>
                                      <p:tavLst>
                                        <p:tav tm="0">
                                          <p:val>
                                            <p:strVal val="#ppt_y+.1"/>
                                          </p:val>
                                        </p:tav>
                                        <p:tav tm="100000">
                                          <p:val>
                                            <p:strVal val="#ppt_y"/>
                                          </p:val>
                                        </p:tav>
                                      </p:tavLst>
                                    </p:anim>
                                  </p:childTnLst>
                                </p:cTn>
                              </p:par>
                            </p:childTnLst>
                          </p:cTn>
                        </p:par>
                        <p:par>
                          <p:cTn id="51" fill="hold">
                            <p:stCondLst>
                              <p:cond delay="6500"/>
                            </p:stCondLst>
                            <p:childTnLst>
                              <p:par>
                                <p:cTn id="52" presetID="3" presetClass="entr" presetSubtype="10" fill="hold" grpId="0"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blinds(horizontal)">
                                      <p:cBhvr>
                                        <p:cTn id="5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2" grpId="0"/>
      <p:bldP spid="1032" grpId="1"/>
      <p:bldP spid="1035" grpId="0"/>
      <p:bldP spid="1035" grpId="1"/>
      <p:bldP spid="1038" grpId="0"/>
      <p:bldP spid="1038" grpId="1"/>
      <p:bldP spid="1041" grpId="0"/>
      <p:bldP spid="1041" grpId="1"/>
      <p:bldP spid="1043" grpId="0"/>
      <p:bldP spid="1043" grpId="1"/>
      <p:bldP spid="2" grpId="0"/>
      <p:bldP spid="2" grpId="1"/>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5240" y="1219835"/>
            <a:ext cx="4644390" cy="2180590"/>
            <a:chOff x="24" y="1921"/>
            <a:chExt cx="7314" cy="3434"/>
          </a:xfrm>
        </p:grpSpPr>
        <p:pic>
          <p:nvPicPr>
            <p:cNvPr id="104" name="image 104"/>
            <p:cNvPicPr>
              <a:picLocks noChangeAspect="1"/>
            </p:cNvPicPr>
            <p:nvPr/>
          </p:nvPicPr>
          <p:blipFill>
            <a:blip r:embed="rId1">
              <a:alphaModFix amt="9019"/>
            </a:blip>
            <a:srcRect/>
            <a:stretch>
              <a:fillRect/>
            </a:stretch>
          </p:blipFill>
          <p:spPr>
            <a:xfrm>
              <a:off x="24" y="1921"/>
              <a:ext cx="7314" cy="3434"/>
            </a:xfrm>
            <a:prstGeom prst="rect">
              <a:avLst/>
            </a:prstGeom>
          </p:spPr>
        </p:pic>
        <p:pic>
          <p:nvPicPr>
            <p:cNvPr id="105" name="image 105"/>
            <p:cNvPicPr>
              <a:picLocks noChangeAspect="1"/>
            </p:cNvPicPr>
            <p:nvPr/>
          </p:nvPicPr>
          <p:blipFill>
            <a:blip r:embed="rId2"/>
            <a:srcRect/>
            <a:stretch>
              <a:fillRect/>
            </a:stretch>
          </p:blipFill>
          <p:spPr>
            <a:xfrm>
              <a:off x="6691" y="1921"/>
              <a:ext cx="647" cy="3434"/>
            </a:xfrm>
            <a:prstGeom prst="rect">
              <a:avLst/>
            </a:prstGeom>
          </p:spPr>
        </p:pic>
      </p:grpSp>
      <p:sp>
        <p:nvSpPr>
          <p:cNvPr id="107" name="Object 107"/>
          <p:cNvSpPr txBox="1"/>
          <p:nvPr/>
        </p:nvSpPr>
        <p:spPr>
          <a:xfrm>
            <a:off x="300990" y="1621155"/>
            <a:ext cx="4257040" cy="2413635"/>
          </a:xfrm>
          <a:prstGeom prst="rect">
            <a:avLst/>
          </a:prstGeom>
        </p:spPr>
        <p:txBody>
          <a:bodyPr vert="horz" rtlCol="0" anchor="t" anchorCtr="0">
            <a:noAutofit/>
          </a:bodyPr>
          <a:lstStyle/>
          <a:p>
            <a:pPr algn="l">
              <a:lnSpc>
                <a:spcPct val="125000"/>
              </a:lnSpc>
            </a:pPr>
            <a:r>
              <a:rPr lang="zh-CN" sz="1400" b="0" i="0" dirty="0">
                <a:solidFill>
                  <a:srgbClr val="333333">
                    <a:alpha val="80000"/>
                  </a:srgbClr>
                </a:solidFill>
                <a:cs typeface="+mn-ea"/>
                <a:sym typeface="+mn-lt"/>
              </a:rPr>
              <a:t>做好了各级来文的收发登记、批办传阅和督办工作</a:t>
            </a:r>
            <a:r>
              <a:rPr lang="zh-CN" sz="1400" b="0" i="0" dirty="0" smtClean="0">
                <a:solidFill>
                  <a:srgbClr val="333333">
                    <a:alpha val="80000"/>
                  </a:srgbClr>
                </a:solidFill>
                <a:cs typeface="+mn-ea"/>
                <a:sym typeface="+mn-lt"/>
              </a:rPr>
              <a:t>，</a:t>
            </a:r>
            <a:r>
              <a:rPr lang="en-US" altLang="zh-CN" sz="1400" b="0" i="0" dirty="0" smtClean="0">
                <a:solidFill>
                  <a:srgbClr val="333333">
                    <a:alpha val="80000"/>
                  </a:srgbClr>
                </a:solidFill>
                <a:cs typeface="+mn-ea"/>
                <a:sym typeface="+mn-lt"/>
              </a:rPr>
              <a:t>20XX</a:t>
            </a:r>
            <a:r>
              <a:rPr lang="zh-CN" sz="1400" b="0" i="0" dirty="0" smtClean="0">
                <a:solidFill>
                  <a:srgbClr val="333333">
                    <a:alpha val="80000"/>
                  </a:srgbClr>
                </a:solidFill>
                <a:cs typeface="+mn-ea"/>
                <a:sym typeface="+mn-lt"/>
              </a:rPr>
              <a:t>年</a:t>
            </a:r>
            <a:r>
              <a:rPr lang="zh-CN" sz="1400" b="0" i="0" dirty="0">
                <a:solidFill>
                  <a:srgbClr val="333333">
                    <a:alpha val="80000"/>
                  </a:srgbClr>
                </a:solidFill>
                <a:cs typeface="+mn-ea"/>
                <a:sym typeface="+mn-lt"/>
              </a:rPr>
              <a:t>共收到各级监管部门文件90份，全部做到有批复、有落实、有回复;按照公司领导要求做好了各项文件起草及总结、汇报和计划等撰写工作。</a:t>
            </a:r>
            <a:endParaRPr lang="zh-CN" sz="1400" b="0" i="0" dirty="0">
              <a:solidFill>
                <a:srgbClr val="333333">
                  <a:alpha val="80000"/>
                </a:srgbClr>
              </a:solidFill>
              <a:cs typeface="+mn-ea"/>
              <a:sym typeface="+mn-lt"/>
            </a:endParaRPr>
          </a:p>
        </p:txBody>
      </p:sp>
      <p:grpSp>
        <p:nvGrpSpPr>
          <p:cNvPr id="4" name="组合 3"/>
          <p:cNvGrpSpPr/>
          <p:nvPr/>
        </p:nvGrpSpPr>
        <p:grpSpPr>
          <a:xfrm>
            <a:off x="1905" y="3951605"/>
            <a:ext cx="4629150" cy="2117725"/>
            <a:chOff x="3" y="6223"/>
            <a:chExt cx="7290" cy="3335"/>
          </a:xfrm>
        </p:grpSpPr>
        <p:pic>
          <p:nvPicPr>
            <p:cNvPr id="109" name="image 109"/>
            <p:cNvPicPr>
              <a:picLocks noChangeAspect="1"/>
            </p:cNvPicPr>
            <p:nvPr/>
          </p:nvPicPr>
          <p:blipFill>
            <a:blip r:embed="rId1">
              <a:alphaModFix amt="9019"/>
            </a:blip>
            <a:srcRect/>
            <a:stretch>
              <a:fillRect/>
            </a:stretch>
          </p:blipFill>
          <p:spPr>
            <a:xfrm>
              <a:off x="3" y="6223"/>
              <a:ext cx="7290" cy="3334"/>
            </a:xfrm>
            <a:prstGeom prst="rect">
              <a:avLst/>
            </a:prstGeom>
          </p:spPr>
        </p:pic>
        <p:pic>
          <p:nvPicPr>
            <p:cNvPr id="1010" name="image 1010"/>
            <p:cNvPicPr>
              <a:picLocks noChangeAspect="1"/>
            </p:cNvPicPr>
            <p:nvPr/>
          </p:nvPicPr>
          <p:blipFill>
            <a:blip r:embed="rId2"/>
            <a:srcRect/>
            <a:stretch>
              <a:fillRect/>
            </a:stretch>
          </p:blipFill>
          <p:spPr>
            <a:xfrm>
              <a:off x="6692" y="6223"/>
              <a:ext cx="601" cy="3335"/>
            </a:xfrm>
            <a:prstGeom prst="rect">
              <a:avLst/>
            </a:prstGeom>
          </p:spPr>
        </p:pic>
      </p:grpSp>
      <p:sp>
        <p:nvSpPr>
          <p:cNvPr id="1011" name="Object 1011"/>
          <p:cNvSpPr txBox="1"/>
          <p:nvPr/>
        </p:nvSpPr>
        <p:spPr>
          <a:xfrm>
            <a:off x="1995170" y="3985260"/>
            <a:ext cx="2679700" cy="406400"/>
          </a:xfrm>
          <a:prstGeom prst="rect">
            <a:avLst/>
          </a:prstGeom>
        </p:spPr>
        <p:txBody>
          <a:bodyPr vert="horz" rtlCol="0" anchor="t" anchorCtr="0">
            <a:noAutofit/>
          </a:bodyPr>
          <a:lstStyle/>
          <a:p>
            <a:pPr algn="ctr">
              <a:lnSpc>
                <a:spcPct val="100000"/>
              </a:lnSpc>
            </a:pPr>
            <a:r>
              <a:rPr lang="zh-CN" sz="2000" b="1" i="0" dirty="0">
                <a:solidFill>
                  <a:srgbClr val="4B6AC1"/>
                </a:solidFill>
                <a:cs typeface="+mn-ea"/>
                <a:sym typeface="+mn-lt"/>
              </a:rPr>
              <a:t>请输入文字</a:t>
            </a:r>
            <a:endParaRPr lang="zh-CN" sz="2000" b="1" i="0" dirty="0">
              <a:solidFill>
                <a:srgbClr val="4B6AC1"/>
              </a:solidFill>
              <a:cs typeface="+mn-ea"/>
              <a:sym typeface="+mn-lt"/>
            </a:endParaRPr>
          </a:p>
        </p:txBody>
      </p:sp>
      <p:sp>
        <p:nvSpPr>
          <p:cNvPr id="1012" name="Object 1012"/>
          <p:cNvSpPr txBox="1"/>
          <p:nvPr/>
        </p:nvSpPr>
        <p:spPr>
          <a:xfrm>
            <a:off x="300355" y="4289425"/>
            <a:ext cx="4119245" cy="3173730"/>
          </a:xfrm>
          <a:prstGeom prst="rect">
            <a:avLst/>
          </a:prstGeom>
        </p:spPr>
        <p:txBody>
          <a:bodyPr vert="horz" rtlCol="0" anchor="t" anchorCtr="0">
            <a:noAutofit/>
          </a:bodyPr>
          <a:lstStyle/>
          <a:p>
            <a:pPr algn="l">
              <a:lnSpc>
                <a:spcPct val="125000"/>
              </a:lnSpc>
            </a:pPr>
            <a:r>
              <a:rPr lang="zh-CN" sz="1400" b="0" i="0" dirty="0">
                <a:solidFill>
                  <a:srgbClr val="333333">
                    <a:alpha val="80000"/>
                  </a:srgbClr>
                </a:solidFill>
                <a:cs typeface="+mn-ea"/>
                <a:sym typeface="+mn-lt"/>
              </a:rPr>
              <a:t>按照公司教育培训等各项工作计划及时落实了相应工作;做好了公司各类人员的从业资证的培训申报和换领证工作;对内开展评优评先进、知识竞赛等宣传培训活动，做好了相关活动的服务工作;定期对公司宣传栏进行更新，不断丰富宣传栏内容，使之具备实用性。</a:t>
            </a:r>
            <a:endParaRPr lang="zh-CN" sz="1400" b="0" i="0" dirty="0">
              <a:solidFill>
                <a:srgbClr val="333333">
                  <a:alpha val="80000"/>
                </a:srgbClr>
              </a:solidFill>
              <a:cs typeface="+mn-ea"/>
              <a:sym typeface="+mn-lt"/>
            </a:endParaRPr>
          </a:p>
        </p:txBody>
      </p:sp>
      <p:grpSp>
        <p:nvGrpSpPr>
          <p:cNvPr id="3" name="组合 2"/>
          <p:cNvGrpSpPr/>
          <p:nvPr/>
        </p:nvGrpSpPr>
        <p:grpSpPr>
          <a:xfrm>
            <a:off x="7063740" y="1225550"/>
            <a:ext cx="5029835" cy="2373630"/>
            <a:chOff x="11124" y="1930"/>
            <a:chExt cx="7921" cy="3738"/>
          </a:xfrm>
        </p:grpSpPr>
        <p:pic>
          <p:nvPicPr>
            <p:cNvPr id="1014" name="image 1014"/>
            <p:cNvPicPr>
              <a:picLocks noChangeAspect="1"/>
            </p:cNvPicPr>
            <p:nvPr/>
          </p:nvPicPr>
          <p:blipFill>
            <a:blip r:embed="rId3">
              <a:alphaModFix amt="9019"/>
            </a:blip>
            <a:srcRect/>
            <a:stretch>
              <a:fillRect/>
            </a:stretch>
          </p:blipFill>
          <p:spPr>
            <a:xfrm>
              <a:off x="11124" y="1930"/>
              <a:ext cx="7921" cy="3738"/>
            </a:xfrm>
            <a:prstGeom prst="rect">
              <a:avLst/>
            </a:prstGeom>
          </p:spPr>
        </p:pic>
        <p:pic>
          <p:nvPicPr>
            <p:cNvPr id="1015" name="image 1015"/>
            <p:cNvPicPr>
              <a:picLocks noChangeAspect="1"/>
            </p:cNvPicPr>
            <p:nvPr/>
          </p:nvPicPr>
          <p:blipFill>
            <a:blip r:embed="rId4"/>
            <a:srcRect/>
            <a:stretch>
              <a:fillRect/>
            </a:stretch>
          </p:blipFill>
          <p:spPr>
            <a:xfrm>
              <a:off x="11124" y="1930"/>
              <a:ext cx="601" cy="3425"/>
            </a:xfrm>
            <a:prstGeom prst="rect">
              <a:avLst/>
            </a:prstGeom>
          </p:spPr>
        </p:pic>
      </p:grpSp>
      <p:sp>
        <p:nvSpPr>
          <p:cNvPr id="1016" name="Object 1016"/>
          <p:cNvSpPr txBox="1"/>
          <p:nvPr/>
        </p:nvSpPr>
        <p:spPr>
          <a:xfrm>
            <a:off x="7183755" y="1277978"/>
            <a:ext cx="2679700" cy="455930"/>
          </a:xfrm>
          <a:prstGeom prst="rect">
            <a:avLst/>
          </a:prstGeom>
        </p:spPr>
        <p:txBody>
          <a:bodyPr vert="horz" rtlCol="0" anchor="t" anchorCtr="0">
            <a:noAutofit/>
          </a:bodyPr>
          <a:lstStyle/>
          <a:p>
            <a:pPr algn="ctr">
              <a:lnSpc>
                <a:spcPct val="100000"/>
              </a:lnSpc>
            </a:pPr>
            <a:r>
              <a:rPr lang="zh-CN" sz="2000" b="1" i="0" dirty="0">
                <a:solidFill>
                  <a:srgbClr val="4B6AC1"/>
                </a:solidFill>
                <a:cs typeface="+mn-ea"/>
                <a:sym typeface="+mn-lt"/>
              </a:rPr>
              <a:t>请输入文字</a:t>
            </a:r>
            <a:endParaRPr lang="zh-CN" sz="2000" b="1" i="0" dirty="0">
              <a:solidFill>
                <a:srgbClr val="4B6AC1"/>
              </a:solidFill>
              <a:cs typeface="+mn-ea"/>
              <a:sym typeface="+mn-lt"/>
            </a:endParaRPr>
          </a:p>
        </p:txBody>
      </p:sp>
      <p:sp>
        <p:nvSpPr>
          <p:cNvPr id="1017" name="Object 1017"/>
          <p:cNvSpPr txBox="1"/>
          <p:nvPr/>
        </p:nvSpPr>
        <p:spPr>
          <a:xfrm>
            <a:off x="7445375" y="1646555"/>
            <a:ext cx="3175000" cy="807085"/>
          </a:xfrm>
          <a:prstGeom prst="rect">
            <a:avLst/>
          </a:prstGeom>
        </p:spPr>
        <p:txBody>
          <a:bodyPr vert="horz" rtlCol="0" anchor="t" anchorCtr="0">
            <a:noAutofit/>
          </a:bodyPr>
          <a:lstStyle/>
          <a:p>
            <a:pPr algn="l">
              <a:lnSpc>
                <a:spcPct val="125000"/>
              </a:lnSpc>
            </a:pPr>
            <a:r>
              <a:rPr lang="zh-CN" sz="1400" b="0" i="0" dirty="0">
                <a:solidFill>
                  <a:srgbClr val="333333">
                    <a:alpha val="80000"/>
                  </a:srgbClr>
                </a:solidFill>
                <a:cs typeface="+mn-ea"/>
                <a:sym typeface="+mn-lt"/>
              </a:rPr>
              <a:t>做好了公司各类资证的换证审核工作。港口保安符合证书换证因延期原因，尚未完成。</a:t>
            </a:r>
            <a:endParaRPr lang="zh-CN" sz="1400" b="0" i="0" dirty="0">
              <a:solidFill>
                <a:srgbClr val="333333">
                  <a:alpha val="80000"/>
                </a:srgbClr>
              </a:solidFill>
              <a:cs typeface="+mn-ea"/>
              <a:sym typeface="+mn-lt"/>
            </a:endParaRPr>
          </a:p>
        </p:txBody>
      </p:sp>
      <p:grpSp>
        <p:nvGrpSpPr>
          <p:cNvPr id="6" name="组合 5"/>
          <p:cNvGrpSpPr/>
          <p:nvPr/>
        </p:nvGrpSpPr>
        <p:grpSpPr>
          <a:xfrm>
            <a:off x="7063740" y="3936365"/>
            <a:ext cx="5020310" cy="2164080"/>
            <a:chOff x="11124" y="6199"/>
            <a:chExt cx="7906" cy="3408"/>
          </a:xfrm>
        </p:grpSpPr>
        <p:pic>
          <p:nvPicPr>
            <p:cNvPr id="1020" name="image 1020"/>
            <p:cNvPicPr>
              <a:picLocks noChangeAspect="1"/>
            </p:cNvPicPr>
            <p:nvPr/>
          </p:nvPicPr>
          <p:blipFill>
            <a:blip r:embed="rId3">
              <a:alphaModFix amt="9019"/>
            </a:blip>
            <a:srcRect/>
            <a:stretch>
              <a:fillRect/>
            </a:stretch>
          </p:blipFill>
          <p:spPr>
            <a:xfrm>
              <a:off x="11124" y="6199"/>
              <a:ext cx="7906" cy="3408"/>
            </a:xfrm>
            <a:prstGeom prst="rect">
              <a:avLst/>
            </a:prstGeom>
          </p:spPr>
        </p:pic>
        <p:pic>
          <p:nvPicPr>
            <p:cNvPr id="1021" name="image 1021"/>
            <p:cNvPicPr>
              <a:picLocks noChangeAspect="1"/>
            </p:cNvPicPr>
            <p:nvPr/>
          </p:nvPicPr>
          <p:blipFill>
            <a:blip r:embed="rId4"/>
            <a:srcRect/>
            <a:stretch>
              <a:fillRect/>
            </a:stretch>
          </p:blipFill>
          <p:spPr>
            <a:xfrm>
              <a:off x="11124" y="6199"/>
              <a:ext cx="601" cy="3358"/>
            </a:xfrm>
            <a:prstGeom prst="rect">
              <a:avLst/>
            </a:prstGeom>
          </p:spPr>
        </p:pic>
      </p:grpSp>
      <p:sp>
        <p:nvSpPr>
          <p:cNvPr id="1022" name="Object 1022"/>
          <p:cNvSpPr txBox="1"/>
          <p:nvPr/>
        </p:nvSpPr>
        <p:spPr>
          <a:xfrm>
            <a:off x="7183755" y="3985260"/>
            <a:ext cx="2679700" cy="393065"/>
          </a:xfrm>
          <a:prstGeom prst="rect">
            <a:avLst/>
          </a:prstGeom>
        </p:spPr>
        <p:txBody>
          <a:bodyPr vert="horz" rtlCol="0" anchor="t" anchorCtr="0">
            <a:noAutofit/>
          </a:bodyPr>
          <a:lstStyle/>
          <a:p>
            <a:pPr algn="ctr">
              <a:lnSpc>
                <a:spcPct val="100000"/>
              </a:lnSpc>
            </a:pPr>
            <a:r>
              <a:rPr lang="zh-CN" sz="2000" b="1" i="0" dirty="0">
                <a:solidFill>
                  <a:srgbClr val="4B6AC1"/>
                </a:solidFill>
                <a:cs typeface="+mn-ea"/>
                <a:sym typeface="+mn-lt"/>
              </a:rPr>
              <a:t>请输入文字</a:t>
            </a:r>
            <a:endParaRPr lang="zh-CN" sz="2000" b="1" i="0" dirty="0">
              <a:solidFill>
                <a:srgbClr val="4B6AC1"/>
              </a:solidFill>
              <a:cs typeface="+mn-ea"/>
              <a:sym typeface="+mn-lt"/>
            </a:endParaRPr>
          </a:p>
        </p:txBody>
      </p:sp>
      <p:sp>
        <p:nvSpPr>
          <p:cNvPr id="1023" name="Object 1023"/>
          <p:cNvSpPr txBox="1"/>
          <p:nvPr/>
        </p:nvSpPr>
        <p:spPr>
          <a:xfrm>
            <a:off x="7401560" y="4289425"/>
            <a:ext cx="4848225" cy="3530600"/>
          </a:xfrm>
          <a:prstGeom prst="rect">
            <a:avLst/>
          </a:prstGeom>
        </p:spPr>
        <p:txBody>
          <a:bodyPr vert="horz" rtlCol="0" anchor="t" anchorCtr="0">
            <a:noAutofit/>
          </a:bodyPr>
          <a:lstStyle/>
          <a:p>
            <a:pPr algn="l">
              <a:lnSpc>
                <a:spcPct val="115000"/>
              </a:lnSpc>
            </a:pPr>
            <a:r>
              <a:rPr lang="zh-CN" sz="1400" b="0" i="0" dirty="0">
                <a:solidFill>
                  <a:srgbClr val="333333">
                    <a:alpha val="80000"/>
                  </a:srgbClr>
                </a:solidFill>
                <a:cs typeface="+mn-ea"/>
                <a:sym typeface="+mn-lt"/>
              </a:rPr>
              <a:t>做好人事管理工作，为公司招录合格人才，满足公司需要。</a:t>
            </a:r>
            <a:endParaRPr lang="zh-CN" sz="1400" b="0" i="0" dirty="0">
              <a:solidFill>
                <a:srgbClr val="333333">
                  <a:alpha val="80000"/>
                </a:srgbClr>
              </a:solidFill>
              <a:cs typeface="+mn-ea"/>
              <a:sym typeface="+mn-lt"/>
            </a:endParaRPr>
          </a:p>
          <a:p>
            <a:pPr algn="l">
              <a:lnSpc>
                <a:spcPct val="115000"/>
              </a:lnSpc>
            </a:pPr>
            <a:r>
              <a:rPr lang="zh-CN" sz="1400" b="0" i="0" dirty="0">
                <a:solidFill>
                  <a:srgbClr val="333333">
                    <a:alpha val="80000"/>
                  </a:srgbClr>
                </a:solidFill>
                <a:cs typeface="+mn-ea"/>
                <a:sym typeface="+mn-lt"/>
              </a:rPr>
              <a:t>(1)根据需要，积极参加招聘会，为公司招录合格人才，全年共参加招聘会10次，为公司招得9名合格员工，公司目前在岗人员51人。</a:t>
            </a:r>
            <a:endParaRPr lang="zh-CN" sz="1400" b="0" i="0" dirty="0">
              <a:solidFill>
                <a:srgbClr val="333333">
                  <a:alpha val="80000"/>
                </a:srgbClr>
              </a:solidFill>
              <a:cs typeface="+mn-ea"/>
              <a:sym typeface="+mn-lt"/>
            </a:endParaRPr>
          </a:p>
          <a:p>
            <a:pPr algn="l">
              <a:lnSpc>
                <a:spcPct val="115000"/>
              </a:lnSpc>
            </a:pPr>
            <a:r>
              <a:rPr lang="zh-CN" sz="1400" b="0" i="0" dirty="0">
                <a:solidFill>
                  <a:srgbClr val="333333">
                    <a:alpha val="80000"/>
                  </a:srgbClr>
                </a:solidFill>
                <a:cs typeface="+mn-ea"/>
                <a:sym typeface="+mn-lt"/>
              </a:rPr>
              <a:t>(2)与员工签订或续签劳动合同，为相关职工办理社保及退保手续。</a:t>
            </a:r>
            <a:endParaRPr lang="zh-CN" sz="1400" b="0" i="0" dirty="0">
              <a:solidFill>
                <a:srgbClr val="333333">
                  <a:alpha val="80000"/>
                </a:srgbClr>
              </a:solidFill>
              <a:cs typeface="+mn-ea"/>
              <a:sym typeface="+mn-lt"/>
            </a:endParaRPr>
          </a:p>
          <a:p>
            <a:pPr algn="l">
              <a:lnSpc>
                <a:spcPct val="115000"/>
              </a:lnSpc>
            </a:pPr>
            <a:r>
              <a:rPr lang="zh-CN" sz="1400" b="0" i="0" dirty="0">
                <a:solidFill>
                  <a:srgbClr val="333333">
                    <a:alpha val="80000"/>
                  </a:srgbClr>
                </a:solidFill>
                <a:cs typeface="+mn-ea"/>
                <a:sym typeface="+mn-lt"/>
              </a:rPr>
              <a:t>(3)加强考勤管理，确保劳资无误发放。</a:t>
            </a:r>
            <a:endParaRPr lang="zh-CN" sz="1400" b="0" i="0" dirty="0">
              <a:solidFill>
                <a:srgbClr val="333333">
                  <a:alpha val="80000"/>
                </a:srgbClr>
              </a:solidFill>
              <a:cs typeface="+mn-ea"/>
              <a:sym typeface="+mn-lt"/>
            </a:endParaRPr>
          </a:p>
        </p:txBody>
      </p:sp>
      <p:sp>
        <p:nvSpPr>
          <p:cNvPr id="5" name="文本框 4"/>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年度工作计划</a:t>
            </a:r>
            <a:endParaRPr lang="en-US" altLang="zh-CN" sz="2400" b="1" dirty="0">
              <a:cs typeface="+mn-ea"/>
              <a:sym typeface="+mn-lt"/>
            </a:endParaRPr>
          </a:p>
        </p:txBody>
      </p:sp>
      <p:sp>
        <p:nvSpPr>
          <p:cNvPr id="2" name="Object 1016"/>
          <p:cNvSpPr txBox="1"/>
          <p:nvPr/>
        </p:nvSpPr>
        <p:spPr>
          <a:xfrm>
            <a:off x="1936696" y="1277978"/>
            <a:ext cx="2679700" cy="304800"/>
          </a:xfrm>
          <a:prstGeom prst="rect">
            <a:avLst/>
          </a:prstGeom>
        </p:spPr>
        <p:txBody>
          <a:bodyPr vert="horz" rtlCol="0" anchor="t" anchorCtr="0">
            <a:noAutofit/>
          </a:bodyPr>
          <a:lstStyle/>
          <a:p>
            <a:pPr algn="ctr">
              <a:lnSpc>
                <a:spcPct val="100000"/>
              </a:lnSpc>
            </a:pPr>
            <a:r>
              <a:rPr lang="zh-CN" sz="2000" b="1" i="0" dirty="0">
                <a:solidFill>
                  <a:srgbClr val="4B6AC1"/>
                </a:solidFill>
                <a:cs typeface="+mn-ea"/>
                <a:sym typeface="+mn-lt"/>
              </a:rPr>
              <a:t>请输入文字</a:t>
            </a:r>
            <a:endParaRPr lang="zh-CN" sz="2000" b="1" i="0" dirty="0">
              <a:solidFill>
                <a:srgbClr val="4B6AC1"/>
              </a:solidFill>
              <a:cs typeface="+mn-ea"/>
              <a:sym typeface="+mn-lt"/>
            </a:endParaRPr>
          </a:p>
        </p:txBody>
      </p:sp>
      <p:grpSp>
        <p:nvGrpSpPr>
          <p:cNvPr id="8" name="组合 7"/>
          <p:cNvGrpSpPr/>
          <p:nvPr/>
        </p:nvGrpSpPr>
        <p:grpSpPr>
          <a:xfrm>
            <a:off x="4777799" y="1983671"/>
            <a:ext cx="2177638" cy="3639312"/>
            <a:chOff x="1242102" y="1360686"/>
            <a:chExt cx="2923181" cy="4885281"/>
          </a:xfrm>
        </p:grpSpPr>
        <p:sp>
          <p:nvSpPr>
            <p:cNvPr id="43" name="Freeform 13"/>
            <p:cNvSpPr>
              <a:spLocks noEditPoints="1"/>
            </p:cNvSpPr>
            <p:nvPr/>
          </p:nvSpPr>
          <p:spPr bwMode="auto">
            <a:xfrm>
              <a:off x="1242102" y="1360686"/>
              <a:ext cx="2923181" cy="3455962"/>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solidFill>
              <a:srgbClr val="4162CD"/>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44" name="Freeform 16"/>
            <p:cNvSpPr>
              <a:spLocks noEditPoints="1"/>
            </p:cNvSpPr>
            <p:nvPr/>
          </p:nvSpPr>
          <p:spPr bwMode="auto">
            <a:xfrm>
              <a:off x="1955837" y="5047605"/>
              <a:ext cx="1494000" cy="1198362"/>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solidFill>
              <a:srgbClr val="4162CD"/>
            </a:solidFill>
            <a:ln>
              <a:noFill/>
            </a:ln>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nvGrpSpPr>
            <p:cNvPr id="45" name="Group 12"/>
            <p:cNvGrpSpPr/>
            <p:nvPr/>
          </p:nvGrpSpPr>
          <p:grpSpPr>
            <a:xfrm>
              <a:off x="1551195" y="1762719"/>
              <a:ext cx="2300613" cy="2059155"/>
              <a:chOff x="8169276" y="952501"/>
              <a:chExt cx="3781424" cy="3384550"/>
            </a:xfrm>
            <a:solidFill>
              <a:srgbClr val="4162CD"/>
            </a:solidFill>
          </p:grpSpPr>
          <p:sp>
            <p:nvSpPr>
              <p:cNvPr id="46" name="Freeform 10"/>
              <p:cNvSpPr/>
              <p:nvPr/>
            </p:nvSpPr>
            <p:spPr bwMode="auto">
              <a:xfrm>
                <a:off x="9297989" y="1533527"/>
                <a:ext cx="1392237" cy="1004889"/>
              </a:xfrm>
              <a:custGeom>
                <a:avLst/>
                <a:gdLst>
                  <a:gd name="T0" fmla="*/ 142 w 370"/>
                  <a:gd name="T1" fmla="*/ 228 h 267"/>
                  <a:gd name="T2" fmla="*/ 241 w 370"/>
                  <a:gd name="T3" fmla="*/ 248 h 267"/>
                  <a:gd name="T4" fmla="*/ 303 w 370"/>
                  <a:gd name="T5" fmla="*/ 226 h 267"/>
                  <a:gd name="T6" fmla="*/ 368 w 370"/>
                  <a:gd name="T7" fmla="*/ 107 h 267"/>
                  <a:gd name="T8" fmla="*/ 278 w 370"/>
                  <a:gd name="T9" fmla="*/ 11 h 267"/>
                  <a:gd name="T10" fmla="*/ 179 w 370"/>
                  <a:gd name="T11" fmla="*/ 58 h 267"/>
                  <a:gd name="T12" fmla="*/ 168 w 370"/>
                  <a:gd name="T13" fmla="*/ 65 h 267"/>
                  <a:gd name="T14" fmla="*/ 155 w 370"/>
                  <a:gd name="T15" fmla="*/ 60 h 267"/>
                  <a:gd name="T16" fmla="*/ 67 w 370"/>
                  <a:gd name="T17" fmla="*/ 47 h 267"/>
                  <a:gd name="T18" fmla="*/ 0 w 370"/>
                  <a:gd name="T19" fmla="*/ 116 h 267"/>
                  <a:gd name="T20" fmla="*/ 9 w 370"/>
                  <a:gd name="T21" fmla="*/ 121 h 267"/>
                  <a:gd name="T22" fmla="*/ 84 w 370"/>
                  <a:gd name="T23" fmla="*/ 267 h 267"/>
                  <a:gd name="T24" fmla="*/ 142 w 370"/>
                  <a:gd name="T25" fmla="*/ 22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0" h="267">
                    <a:moveTo>
                      <a:pt x="142" y="228"/>
                    </a:moveTo>
                    <a:cubicBezTo>
                      <a:pt x="189" y="219"/>
                      <a:pt x="225" y="237"/>
                      <a:pt x="241" y="248"/>
                    </a:cubicBezTo>
                    <a:cubicBezTo>
                      <a:pt x="253" y="241"/>
                      <a:pt x="275" y="230"/>
                      <a:pt x="303" y="226"/>
                    </a:cubicBezTo>
                    <a:cubicBezTo>
                      <a:pt x="304" y="191"/>
                      <a:pt x="319" y="134"/>
                      <a:pt x="368" y="107"/>
                    </a:cubicBezTo>
                    <a:cubicBezTo>
                      <a:pt x="370" y="82"/>
                      <a:pt x="350" y="22"/>
                      <a:pt x="278" y="11"/>
                    </a:cubicBezTo>
                    <a:cubicBezTo>
                      <a:pt x="211" y="0"/>
                      <a:pt x="181" y="56"/>
                      <a:pt x="179" y="58"/>
                    </a:cubicBezTo>
                    <a:cubicBezTo>
                      <a:pt x="177" y="62"/>
                      <a:pt x="173" y="65"/>
                      <a:pt x="168" y="65"/>
                    </a:cubicBezTo>
                    <a:cubicBezTo>
                      <a:pt x="163" y="66"/>
                      <a:pt x="158" y="64"/>
                      <a:pt x="155" y="60"/>
                    </a:cubicBezTo>
                    <a:cubicBezTo>
                      <a:pt x="155" y="59"/>
                      <a:pt x="133" y="32"/>
                      <a:pt x="67" y="47"/>
                    </a:cubicBezTo>
                    <a:cubicBezTo>
                      <a:pt x="14" y="60"/>
                      <a:pt x="2" y="101"/>
                      <a:pt x="0" y="116"/>
                    </a:cubicBezTo>
                    <a:cubicBezTo>
                      <a:pt x="3" y="117"/>
                      <a:pt x="6" y="119"/>
                      <a:pt x="9" y="121"/>
                    </a:cubicBezTo>
                    <a:cubicBezTo>
                      <a:pt x="63" y="161"/>
                      <a:pt x="80" y="224"/>
                      <a:pt x="84" y="267"/>
                    </a:cubicBezTo>
                    <a:cubicBezTo>
                      <a:pt x="96" y="250"/>
                      <a:pt x="114" y="234"/>
                      <a:pt x="142" y="2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sp>
            <p:nvSpPr>
              <p:cNvPr id="47" name="Freeform 11"/>
              <p:cNvSpPr/>
              <p:nvPr/>
            </p:nvSpPr>
            <p:spPr bwMode="auto">
              <a:xfrm>
                <a:off x="8169276" y="952501"/>
                <a:ext cx="3781424" cy="3384550"/>
              </a:xfrm>
              <a:custGeom>
                <a:avLst/>
                <a:gdLst>
                  <a:gd name="T0" fmla="*/ 932 w 1005"/>
                  <a:gd name="T1" fmla="*/ 313 h 899"/>
                  <a:gd name="T2" fmla="*/ 693 w 1005"/>
                  <a:gd name="T3" fmla="*/ 126 h 899"/>
                  <a:gd name="T4" fmla="*/ 192 w 1005"/>
                  <a:gd name="T5" fmla="*/ 181 h 899"/>
                  <a:gd name="T6" fmla="*/ 261 w 1005"/>
                  <a:gd name="T7" fmla="*/ 549 h 899"/>
                  <a:gd name="T8" fmla="*/ 292 w 1005"/>
                  <a:gd name="T9" fmla="*/ 298 h 899"/>
                  <a:gd name="T10" fmla="*/ 155 w 1005"/>
                  <a:gd name="T11" fmla="*/ 377 h 899"/>
                  <a:gd name="T12" fmla="*/ 244 w 1005"/>
                  <a:gd name="T13" fmla="*/ 409 h 899"/>
                  <a:gd name="T14" fmla="*/ 255 w 1005"/>
                  <a:gd name="T15" fmla="*/ 435 h 899"/>
                  <a:gd name="T16" fmla="*/ 128 w 1005"/>
                  <a:gd name="T17" fmla="*/ 388 h 899"/>
                  <a:gd name="T18" fmla="*/ 274 w 1005"/>
                  <a:gd name="T19" fmla="*/ 257 h 899"/>
                  <a:gd name="T20" fmla="*/ 464 w 1005"/>
                  <a:gd name="T21" fmla="*/ 184 h 899"/>
                  <a:gd name="T22" fmla="*/ 673 w 1005"/>
                  <a:gd name="T23" fmla="*/ 190 h 899"/>
                  <a:gd name="T24" fmla="*/ 851 w 1005"/>
                  <a:gd name="T25" fmla="*/ 291 h 899"/>
                  <a:gd name="T26" fmla="*/ 914 w 1005"/>
                  <a:gd name="T27" fmla="*/ 518 h 899"/>
                  <a:gd name="T28" fmla="*/ 747 w 1005"/>
                  <a:gd name="T29" fmla="*/ 572 h 899"/>
                  <a:gd name="T30" fmla="*/ 474 w 1005"/>
                  <a:gd name="T31" fmla="*/ 615 h 899"/>
                  <a:gd name="T32" fmla="*/ 421 w 1005"/>
                  <a:gd name="T33" fmla="*/ 572 h 899"/>
                  <a:gd name="T34" fmla="*/ 446 w 1005"/>
                  <a:gd name="T35" fmla="*/ 560 h 899"/>
                  <a:gd name="T36" fmla="*/ 553 w 1005"/>
                  <a:gd name="T37" fmla="*/ 547 h 899"/>
                  <a:gd name="T38" fmla="*/ 854 w 1005"/>
                  <a:gd name="T39" fmla="*/ 560 h 899"/>
                  <a:gd name="T40" fmla="*/ 857 w 1005"/>
                  <a:gd name="T41" fmla="*/ 427 h 899"/>
                  <a:gd name="T42" fmla="*/ 831 w 1005"/>
                  <a:gd name="T43" fmla="*/ 311 h 899"/>
                  <a:gd name="T44" fmla="*/ 632 w 1005"/>
                  <a:gd name="T45" fmla="*/ 378 h 899"/>
                  <a:gd name="T46" fmla="*/ 742 w 1005"/>
                  <a:gd name="T47" fmla="*/ 461 h 899"/>
                  <a:gd name="T48" fmla="*/ 549 w 1005"/>
                  <a:gd name="T49" fmla="*/ 430 h 899"/>
                  <a:gd name="T50" fmla="*/ 447 w 1005"/>
                  <a:gd name="T51" fmla="*/ 410 h 899"/>
                  <a:gd name="T52" fmla="*/ 381 w 1005"/>
                  <a:gd name="T53" fmla="*/ 488 h 899"/>
                  <a:gd name="T54" fmla="*/ 300 w 1005"/>
                  <a:gd name="T55" fmla="*/ 535 h 899"/>
                  <a:gd name="T56" fmla="*/ 298 w 1005"/>
                  <a:gd name="T57" fmla="*/ 538 h 899"/>
                  <a:gd name="T58" fmla="*/ 274 w 1005"/>
                  <a:gd name="T59" fmla="*/ 618 h 899"/>
                  <a:gd name="T60" fmla="*/ 288 w 1005"/>
                  <a:gd name="T61" fmla="*/ 665 h 899"/>
                  <a:gd name="T62" fmla="*/ 352 w 1005"/>
                  <a:gd name="T63" fmla="*/ 724 h 899"/>
                  <a:gd name="T64" fmla="*/ 571 w 1005"/>
                  <a:gd name="T65" fmla="*/ 769 h 899"/>
                  <a:gd name="T66" fmla="*/ 570 w 1005"/>
                  <a:gd name="T67" fmla="*/ 769 h 899"/>
                  <a:gd name="T68" fmla="*/ 681 w 1005"/>
                  <a:gd name="T69" fmla="*/ 675 h 899"/>
                  <a:gd name="T70" fmla="*/ 650 w 1005"/>
                  <a:gd name="T71" fmla="*/ 634 h 899"/>
                  <a:gd name="T72" fmla="*/ 708 w 1005"/>
                  <a:gd name="T73" fmla="*/ 665 h 899"/>
                  <a:gd name="T74" fmla="*/ 691 w 1005"/>
                  <a:gd name="T75" fmla="*/ 750 h 899"/>
                  <a:gd name="T76" fmla="*/ 491 w 1005"/>
                  <a:gd name="T77" fmla="*/ 785 h 899"/>
                  <a:gd name="T78" fmla="*/ 787 w 1005"/>
                  <a:gd name="T79" fmla="*/ 830 h 899"/>
                  <a:gd name="T80" fmla="*/ 1001 w 1005"/>
                  <a:gd name="T81" fmla="*/ 474 h 8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05" h="899">
                    <a:moveTo>
                      <a:pt x="1001" y="474"/>
                    </a:moveTo>
                    <a:cubicBezTo>
                      <a:pt x="997" y="357"/>
                      <a:pt x="932" y="313"/>
                      <a:pt x="932" y="313"/>
                    </a:cubicBezTo>
                    <a:cubicBezTo>
                      <a:pt x="932" y="313"/>
                      <a:pt x="924" y="257"/>
                      <a:pt x="873" y="197"/>
                    </a:cubicBezTo>
                    <a:cubicBezTo>
                      <a:pt x="794" y="111"/>
                      <a:pt x="693" y="126"/>
                      <a:pt x="693" y="126"/>
                    </a:cubicBezTo>
                    <a:cubicBezTo>
                      <a:pt x="563" y="0"/>
                      <a:pt x="430" y="97"/>
                      <a:pt x="430" y="97"/>
                    </a:cubicBezTo>
                    <a:cubicBezTo>
                      <a:pt x="245" y="36"/>
                      <a:pt x="192" y="181"/>
                      <a:pt x="192" y="181"/>
                    </a:cubicBezTo>
                    <a:cubicBezTo>
                      <a:pt x="86" y="193"/>
                      <a:pt x="0" y="317"/>
                      <a:pt x="77" y="450"/>
                    </a:cubicBezTo>
                    <a:cubicBezTo>
                      <a:pt x="136" y="552"/>
                      <a:pt x="224" y="554"/>
                      <a:pt x="261" y="549"/>
                    </a:cubicBezTo>
                    <a:cubicBezTo>
                      <a:pt x="274" y="517"/>
                      <a:pt x="300" y="481"/>
                      <a:pt x="357" y="465"/>
                    </a:cubicBezTo>
                    <a:cubicBezTo>
                      <a:pt x="358" y="459"/>
                      <a:pt x="365" y="350"/>
                      <a:pt x="292" y="298"/>
                    </a:cubicBezTo>
                    <a:cubicBezTo>
                      <a:pt x="249" y="267"/>
                      <a:pt x="201" y="275"/>
                      <a:pt x="174" y="295"/>
                    </a:cubicBezTo>
                    <a:cubicBezTo>
                      <a:pt x="149" y="315"/>
                      <a:pt x="142" y="345"/>
                      <a:pt x="155" y="377"/>
                    </a:cubicBezTo>
                    <a:cubicBezTo>
                      <a:pt x="161" y="394"/>
                      <a:pt x="171" y="405"/>
                      <a:pt x="185" y="411"/>
                    </a:cubicBezTo>
                    <a:cubicBezTo>
                      <a:pt x="212" y="422"/>
                      <a:pt x="243" y="409"/>
                      <a:pt x="244" y="409"/>
                    </a:cubicBezTo>
                    <a:cubicBezTo>
                      <a:pt x="251" y="406"/>
                      <a:pt x="259" y="410"/>
                      <a:pt x="262" y="417"/>
                    </a:cubicBezTo>
                    <a:cubicBezTo>
                      <a:pt x="265" y="424"/>
                      <a:pt x="262" y="432"/>
                      <a:pt x="255" y="435"/>
                    </a:cubicBezTo>
                    <a:cubicBezTo>
                      <a:pt x="253" y="436"/>
                      <a:pt x="212" y="453"/>
                      <a:pt x="174" y="437"/>
                    </a:cubicBezTo>
                    <a:cubicBezTo>
                      <a:pt x="154" y="429"/>
                      <a:pt x="138" y="412"/>
                      <a:pt x="128" y="388"/>
                    </a:cubicBezTo>
                    <a:cubicBezTo>
                      <a:pt x="111" y="343"/>
                      <a:pt x="122" y="300"/>
                      <a:pt x="157" y="273"/>
                    </a:cubicBezTo>
                    <a:cubicBezTo>
                      <a:pt x="189" y="248"/>
                      <a:pt x="234" y="243"/>
                      <a:pt x="274" y="257"/>
                    </a:cubicBezTo>
                    <a:cubicBezTo>
                      <a:pt x="281" y="227"/>
                      <a:pt x="304" y="187"/>
                      <a:pt x="361" y="174"/>
                    </a:cubicBezTo>
                    <a:cubicBezTo>
                      <a:pt x="415" y="161"/>
                      <a:pt x="447" y="173"/>
                      <a:pt x="464" y="184"/>
                    </a:cubicBezTo>
                    <a:cubicBezTo>
                      <a:pt x="484" y="158"/>
                      <a:pt x="524" y="127"/>
                      <a:pt x="582" y="137"/>
                    </a:cubicBezTo>
                    <a:cubicBezTo>
                      <a:pt x="631" y="145"/>
                      <a:pt x="658" y="170"/>
                      <a:pt x="673" y="190"/>
                    </a:cubicBezTo>
                    <a:cubicBezTo>
                      <a:pt x="686" y="208"/>
                      <a:pt x="694" y="230"/>
                      <a:pt x="696" y="250"/>
                    </a:cubicBezTo>
                    <a:cubicBezTo>
                      <a:pt x="751" y="237"/>
                      <a:pt x="814" y="253"/>
                      <a:pt x="851" y="291"/>
                    </a:cubicBezTo>
                    <a:cubicBezTo>
                      <a:pt x="881" y="322"/>
                      <a:pt x="892" y="365"/>
                      <a:pt x="881" y="411"/>
                    </a:cubicBezTo>
                    <a:cubicBezTo>
                      <a:pt x="895" y="424"/>
                      <a:pt x="922" y="459"/>
                      <a:pt x="914" y="518"/>
                    </a:cubicBezTo>
                    <a:cubicBezTo>
                      <a:pt x="910" y="549"/>
                      <a:pt x="893" y="573"/>
                      <a:pt x="866" y="586"/>
                    </a:cubicBezTo>
                    <a:cubicBezTo>
                      <a:pt x="831" y="602"/>
                      <a:pt x="785" y="596"/>
                      <a:pt x="747" y="572"/>
                    </a:cubicBezTo>
                    <a:cubicBezTo>
                      <a:pt x="693" y="538"/>
                      <a:pt x="609" y="536"/>
                      <a:pt x="571" y="568"/>
                    </a:cubicBezTo>
                    <a:cubicBezTo>
                      <a:pt x="541" y="593"/>
                      <a:pt x="507" y="618"/>
                      <a:pt x="474" y="615"/>
                    </a:cubicBezTo>
                    <a:cubicBezTo>
                      <a:pt x="472" y="615"/>
                      <a:pt x="469" y="615"/>
                      <a:pt x="466" y="614"/>
                    </a:cubicBezTo>
                    <a:cubicBezTo>
                      <a:pt x="447" y="610"/>
                      <a:pt x="432" y="596"/>
                      <a:pt x="421" y="572"/>
                    </a:cubicBezTo>
                    <a:cubicBezTo>
                      <a:pt x="417" y="565"/>
                      <a:pt x="420" y="557"/>
                      <a:pt x="427" y="554"/>
                    </a:cubicBezTo>
                    <a:cubicBezTo>
                      <a:pt x="434" y="550"/>
                      <a:pt x="443" y="553"/>
                      <a:pt x="446" y="560"/>
                    </a:cubicBezTo>
                    <a:cubicBezTo>
                      <a:pt x="453" y="576"/>
                      <a:pt x="462" y="584"/>
                      <a:pt x="473" y="586"/>
                    </a:cubicBezTo>
                    <a:cubicBezTo>
                      <a:pt x="496" y="592"/>
                      <a:pt x="530" y="566"/>
                      <a:pt x="553" y="547"/>
                    </a:cubicBezTo>
                    <a:cubicBezTo>
                      <a:pt x="601" y="506"/>
                      <a:pt x="697" y="507"/>
                      <a:pt x="762" y="548"/>
                    </a:cubicBezTo>
                    <a:cubicBezTo>
                      <a:pt x="792" y="567"/>
                      <a:pt x="828" y="572"/>
                      <a:pt x="854" y="560"/>
                    </a:cubicBezTo>
                    <a:cubicBezTo>
                      <a:pt x="872" y="552"/>
                      <a:pt x="883" y="536"/>
                      <a:pt x="886" y="514"/>
                    </a:cubicBezTo>
                    <a:cubicBezTo>
                      <a:pt x="895" y="455"/>
                      <a:pt x="858" y="427"/>
                      <a:pt x="857" y="427"/>
                    </a:cubicBezTo>
                    <a:cubicBezTo>
                      <a:pt x="852" y="424"/>
                      <a:pt x="850" y="418"/>
                      <a:pt x="852" y="412"/>
                    </a:cubicBezTo>
                    <a:cubicBezTo>
                      <a:pt x="863" y="372"/>
                      <a:pt x="856" y="337"/>
                      <a:pt x="831" y="311"/>
                    </a:cubicBezTo>
                    <a:cubicBezTo>
                      <a:pt x="800" y="280"/>
                      <a:pt x="747" y="266"/>
                      <a:pt x="702" y="278"/>
                    </a:cubicBezTo>
                    <a:cubicBezTo>
                      <a:pt x="642" y="293"/>
                      <a:pt x="633" y="357"/>
                      <a:pt x="632" y="378"/>
                    </a:cubicBezTo>
                    <a:cubicBezTo>
                      <a:pt x="667" y="380"/>
                      <a:pt x="707" y="396"/>
                      <a:pt x="744" y="441"/>
                    </a:cubicBezTo>
                    <a:cubicBezTo>
                      <a:pt x="749" y="447"/>
                      <a:pt x="748" y="456"/>
                      <a:pt x="742" y="461"/>
                    </a:cubicBezTo>
                    <a:cubicBezTo>
                      <a:pt x="736" y="466"/>
                      <a:pt x="727" y="465"/>
                      <a:pt x="722" y="459"/>
                    </a:cubicBezTo>
                    <a:cubicBezTo>
                      <a:pt x="643" y="362"/>
                      <a:pt x="552" y="428"/>
                      <a:pt x="549" y="430"/>
                    </a:cubicBezTo>
                    <a:cubicBezTo>
                      <a:pt x="543" y="434"/>
                      <a:pt x="536" y="434"/>
                      <a:pt x="531" y="430"/>
                    </a:cubicBezTo>
                    <a:cubicBezTo>
                      <a:pt x="529" y="429"/>
                      <a:pt x="496" y="400"/>
                      <a:pt x="447" y="410"/>
                    </a:cubicBezTo>
                    <a:cubicBezTo>
                      <a:pt x="401" y="419"/>
                      <a:pt x="393" y="476"/>
                      <a:pt x="393" y="476"/>
                    </a:cubicBezTo>
                    <a:cubicBezTo>
                      <a:pt x="392" y="482"/>
                      <a:pt x="387" y="487"/>
                      <a:pt x="381" y="488"/>
                    </a:cubicBezTo>
                    <a:cubicBezTo>
                      <a:pt x="339" y="496"/>
                      <a:pt x="315" y="514"/>
                      <a:pt x="300" y="535"/>
                    </a:cubicBezTo>
                    <a:cubicBezTo>
                      <a:pt x="300" y="535"/>
                      <a:pt x="300" y="535"/>
                      <a:pt x="300" y="535"/>
                    </a:cubicBezTo>
                    <a:cubicBezTo>
                      <a:pt x="300" y="535"/>
                      <a:pt x="300" y="535"/>
                      <a:pt x="300" y="535"/>
                    </a:cubicBezTo>
                    <a:cubicBezTo>
                      <a:pt x="299" y="536"/>
                      <a:pt x="299" y="537"/>
                      <a:pt x="298" y="538"/>
                    </a:cubicBezTo>
                    <a:cubicBezTo>
                      <a:pt x="278" y="568"/>
                      <a:pt x="273" y="596"/>
                      <a:pt x="275" y="618"/>
                    </a:cubicBezTo>
                    <a:cubicBezTo>
                      <a:pt x="275" y="618"/>
                      <a:pt x="274" y="618"/>
                      <a:pt x="274" y="618"/>
                    </a:cubicBezTo>
                    <a:cubicBezTo>
                      <a:pt x="275" y="625"/>
                      <a:pt x="276" y="631"/>
                      <a:pt x="278" y="637"/>
                    </a:cubicBezTo>
                    <a:cubicBezTo>
                      <a:pt x="281" y="654"/>
                      <a:pt x="288" y="664"/>
                      <a:pt x="288" y="665"/>
                    </a:cubicBezTo>
                    <a:cubicBezTo>
                      <a:pt x="302" y="693"/>
                      <a:pt x="326" y="711"/>
                      <a:pt x="352" y="724"/>
                    </a:cubicBezTo>
                    <a:cubicBezTo>
                      <a:pt x="352" y="724"/>
                      <a:pt x="352" y="724"/>
                      <a:pt x="352" y="724"/>
                    </a:cubicBezTo>
                    <a:cubicBezTo>
                      <a:pt x="352" y="724"/>
                      <a:pt x="418" y="758"/>
                      <a:pt x="552" y="768"/>
                    </a:cubicBezTo>
                    <a:cubicBezTo>
                      <a:pt x="558" y="768"/>
                      <a:pt x="565" y="769"/>
                      <a:pt x="571" y="769"/>
                    </a:cubicBezTo>
                    <a:cubicBezTo>
                      <a:pt x="571" y="769"/>
                      <a:pt x="570" y="769"/>
                      <a:pt x="570" y="769"/>
                    </a:cubicBezTo>
                    <a:cubicBezTo>
                      <a:pt x="570" y="769"/>
                      <a:pt x="570" y="769"/>
                      <a:pt x="570" y="769"/>
                    </a:cubicBezTo>
                    <a:cubicBezTo>
                      <a:pt x="606" y="770"/>
                      <a:pt x="643" y="762"/>
                      <a:pt x="668" y="733"/>
                    </a:cubicBezTo>
                    <a:cubicBezTo>
                      <a:pt x="682" y="710"/>
                      <a:pt x="687" y="689"/>
                      <a:pt x="681" y="675"/>
                    </a:cubicBezTo>
                    <a:cubicBezTo>
                      <a:pt x="675" y="658"/>
                      <a:pt x="659" y="652"/>
                      <a:pt x="659" y="652"/>
                    </a:cubicBezTo>
                    <a:cubicBezTo>
                      <a:pt x="651" y="649"/>
                      <a:pt x="648" y="641"/>
                      <a:pt x="650" y="634"/>
                    </a:cubicBezTo>
                    <a:cubicBezTo>
                      <a:pt x="653" y="627"/>
                      <a:pt x="661" y="623"/>
                      <a:pt x="668" y="625"/>
                    </a:cubicBezTo>
                    <a:cubicBezTo>
                      <a:pt x="669" y="626"/>
                      <a:pt x="698" y="636"/>
                      <a:pt x="708" y="665"/>
                    </a:cubicBezTo>
                    <a:cubicBezTo>
                      <a:pt x="717" y="689"/>
                      <a:pt x="711" y="717"/>
                      <a:pt x="692" y="749"/>
                    </a:cubicBezTo>
                    <a:cubicBezTo>
                      <a:pt x="691" y="749"/>
                      <a:pt x="691" y="750"/>
                      <a:pt x="691" y="750"/>
                    </a:cubicBezTo>
                    <a:cubicBezTo>
                      <a:pt x="655" y="793"/>
                      <a:pt x="601" y="800"/>
                      <a:pt x="556" y="797"/>
                    </a:cubicBezTo>
                    <a:cubicBezTo>
                      <a:pt x="530" y="795"/>
                      <a:pt x="507" y="789"/>
                      <a:pt x="491" y="785"/>
                    </a:cubicBezTo>
                    <a:cubicBezTo>
                      <a:pt x="524" y="857"/>
                      <a:pt x="598" y="891"/>
                      <a:pt x="677" y="895"/>
                    </a:cubicBezTo>
                    <a:cubicBezTo>
                      <a:pt x="769" y="899"/>
                      <a:pt x="787" y="830"/>
                      <a:pt x="787" y="830"/>
                    </a:cubicBezTo>
                    <a:cubicBezTo>
                      <a:pt x="911" y="781"/>
                      <a:pt x="884" y="656"/>
                      <a:pt x="884" y="656"/>
                    </a:cubicBezTo>
                    <a:cubicBezTo>
                      <a:pt x="936" y="648"/>
                      <a:pt x="1005" y="590"/>
                      <a:pt x="1001" y="4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35" tIns="45718" rIns="91435" bIns="45718" numCol="1" anchor="t" anchorCtr="0" compatLnSpc="1"/>
              <a:lstStyle/>
              <a:p>
                <a:pPr algn="just" defTabSz="866775" fontAlgn="base">
                  <a:lnSpc>
                    <a:spcPct val="120000"/>
                  </a:lnSpc>
                </a:pPr>
                <a:endParaRPr lang="id-ID" sz="760" dirty="0">
                  <a:solidFill>
                    <a:prstClr val="black"/>
                  </a:solidFill>
                  <a:cs typeface="+mn-ea"/>
                  <a:sym typeface="+mn-lt"/>
                </a:endParaRPr>
              </a:p>
            </p:txBody>
          </p:sp>
        </p:grpSp>
      </p:grpSp>
    </p:spTree>
  </p:cSld>
  <p:clrMapOvr>
    <a:masterClrMapping/>
  </p:clrMapOvr>
  <p:transition spd="med" advTm="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ppt_x</p:attrName>
                                        </p:attrNameLst>
                                      </p:cBhvr>
                                      <p:tavLst>
                                        <p:tav tm="0">
                                          <p:val>
                                            <p:strVal val="#ppt_x-#ppt_w*1.125000"/>
                                          </p:val>
                                        </p:tav>
                                        <p:tav tm="100000">
                                          <p:val>
                                            <p:strVal val="#ppt_x"/>
                                          </p:val>
                                        </p:tav>
                                      </p:tavLst>
                                    </p:anim>
                                    <p:animEffect transition="in" filter="wipe(right)">
                                      <p:cBhvr>
                                        <p:cTn id="8" dur="500"/>
                                        <p:tgtEl>
                                          <p:spTgt spid="7"/>
                                        </p:tgtEl>
                                      </p:cBhvr>
                                    </p:animEffect>
                                  </p:childTnLst>
                                </p:cTn>
                              </p:par>
                              <p:par>
                                <p:cTn id="9" presetID="1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left)">
                                      <p:cBhvr>
                                        <p:cTn id="12" dur="500"/>
                                        <p:tgtEl>
                                          <p:spTgt spid="3"/>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1016"/>
                                        </p:tgtEl>
                                        <p:attrNameLst>
                                          <p:attrName>style.visibility</p:attrName>
                                        </p:attrNameLst>
                                      </p:cBhvr>
                                      <p:to>
                                        <p:strVal val="visible"/>
                                      </p:to>
                                    </p:set>
                                    <p:animEffect transition="in" filter="fade">
                                      <p:cBhvr>
                                        <p:cTn id="16" dur="1000"/>
                                        <p:tgtEl>
                                          <p:spTgt spid="1016"/>
                                        </p:tgtEl>
                                      </p:cBhvr>
                                    </p:animEffect>
                                    <p:anim calcmode="lin" valueType="num">
                                      <p:cBhvr>
                                        <p:cTn id="17" dur="1000" fill="hold"/>
                                        <p:tgtEl>
                                          <p:spTgt spid="1016"/>
                                        </p:tgtEl>
                                        <p:attrNameLst>
                                          <p:attrName>ppt_x</p:attrName>
                                        </p:attrNameLst>
                                      </p:cBhvr>
                                      <p:tavLst>
                                        <p:tav tm="0">
                                          <p:val>
                                            <p:strVal val="#ppt_x"/>
                                          </p:val>
                                        </p:tav>
                                        <p:tav tm="100000">
                                          <p:val>
                                            <p:strVal val="#ppt_x"/>
                                          </p:val>
                                        </p:tav>
                                      </p:tavLst>
                                    </p:anim>
                                    <p:anim calcmode="lin" valueType="num">
                                      <p:cBhvr>
                                        <p:cTn id="18" dur="1000" fill="hold"/>
                                        <p:tgtEl>
                                          <p:spTgt spid="101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3" presetClass="entr" presetSubtype="10" fill="hold" grpId="0" nodeType="after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blinds(horizontal)">
                                      <p:cBhvr>
                                        <p:cTn id="27" dur="500"/>
                                        <p:tgtEl>
                                          <p:spTgt spid="107"/>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017"/>
                                        </p:tgtEl>
                                        <p:attrNameLst>
                                          <p:attrName>style.visibility</p:attrName>
                                        </p:attrNameLst>
                                      </p:cBhvr>
                                      <p:to>
                                        <p:strVal val="visible"/>
                                      </p:to>
                                    </p:set>
                                    <p:animEffect transition="in" filter="blinds(horizontal)">
                                      <p:cBhvr>
                                        <p:cTn id="30" dur="500"/>
                                        <p:tgtEl>
                                          <p:spTgt spid="1017"/>
                                        </p:tgtEl>
                                      </p:cBhvr>
                                    </p:animEffect>
                                  </p:childTnLst>
                                </p:cTn>
                              </p:par>
                            </p:childTnLst>
                          </p:cTn>
                        </p:par>
                        <p:par>
                          <p:cTn id="31" fill="hold">
                            <p:stCondLst>
                              <p:cond delay="2000"/>
                            </p:stCondLst>
                            <p:childTnLst>
                              <p:par>
                                <p:cTn id="32" presetID="12" presetClass="entr" presetSubtype="4"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p:tgtEl>
                                          <p:spTgt spid="4"/>
                                        </p:tgtEl>
                                        <p:attrNameLst>
                                          <p:attrName>ppt_y</p:attrName>
                                        </p:attrNameLst>
                                      </p:cBhvr>
                                      <p:tavLst>
                                        <p:tav tm="0">
                                          <p:val>
                                            <p:strVal val="#ppt_y+#ppt_h*1.125000"/>
                                          </p:val>
                                        </p:tav>
                                        <p:tav tm="100000">
                                          <p:val>
                                            <p:strVal val="#ppt_y"/>
                                          </p:val>
                                        </p:tav>
                                      </p:tavLst>
                                    </p:anim>
                                    <p:animEffect transition="in" filter="wipe(up)">
                                      <p:cBhvr>
                                        <p:cTn id="35" dur="500"/>
                                        <p:tgtEl>
                                          <p:spTgt spid="4"/>
                                        </p:tgtEl>
                                      </p:cBhvr>
                                    </p:animEffect>
                                  </p:childTnLst>
                                </p:cTn>
                              </p:par>
                              <p:par>
                                <p:cTn id="36" presetID="12" presetClass="entr" presetSubtype="4"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additive="base">
                                        <p:cTn id="38" dur="500"/>
                                        <p:tgtEl>
                                          <p:spTgt spid="6"/>
                                        </p:tgtEl>
                                        <p:attrNameLst>
                                          <p:attrName>ppt_y</p:attrName>
                                        </p:attrNameLst>
                                      </p:cBhvr>
                                      <p:tavLst>
                                        <p:tav tm="0">
                                          <p:val>
                                            <p:strVal val="#ppt_y+#ppt_h*1.125000"/>
                                          </p:val>
                                        </p:tav>
                                        <p:tav tm="100000">
                                          <p:val>
                                            <p:strVal val="#ppt_y"/>
                                          </p:val>
                                        </p:tav>
                                      </p:tavLst>
                                    </p:anim>
                                    <p:animEffect transition="in" filter="wipe(up)">
                                      <p:cBhvr>
                                        <p:cTn id="39" dur="500"/>
                                        <p:tgtEl>
                                          <p:spTgt spid="6"/>
                                        </p:tgtEl>
                                      </p:cBhvr>
                                    </p:animEffect>
                                  </p:childTnLst>
                                </p:cTn>
                              </p:par>
                            </p:childTnLst>
                          </p:cTn>
                        </p:par>
                        <p:par>
                          <p:cTn id="40" fill="hold">
                            <p:stCondLst>
                              <p:cond delay="2500"/>
                            </p:stCondLst>
                            <p:childTnLst>
                              <p:par>
                                <p:cTn id="41" presetID="42" presetClass="entr" presetSubtype="0" fill="hold" grpId="0" nodeType="afterEffect">
                                  <p:stCondLst>
                                    <p:cond delay="0"/>
                                  </p:stCondLst>
                                  <p:childTnLst>
                                    <p:set>
                                      <p:cBhvr>
                                        <p:cTn id="42" dur="1" fill="hold">
                                          <p:stCondLst>
                                            <p:cond delay="0"/>
                                          </p:stCondLst>
                                        </p:cTn>
                                        <p:tgtEl>
                                          <p:spTgt spid="1011"/>
                                        </p:tgtEl>
                                        <p:attrNameLst>
                                          <p:attrName>style.visibility</p:attrName>
                                        </p:attrNameLst>
                                      </p:cBhvr>
                                      <p:to>
                                        <p:strVal val="visible"/>
                                      </p:to>
                                    </p:set>
                                    <p:animEffect transition="in" filter="fade">
                                      <p:cBhvr>
                                        <p:cTn id="43" dur="1000"/>
                                        <p:tgtEl>
                                          <p:spTgt spid="1011"/>
                                        </p:tgtEl>
                                      </p:cBhvr>
                                    </p:animEffect>
                                    <p:anim calcmode="lin" valueType="num">
                                      <p:cBhvr>
                                        <p:cTn id="44" dur="1000" fill="hold"/>
                                        <p:tgtEl>
                                          <p:spTgt spid="1011"/>
                                        </p:tgtEl>
                                        <p:attrNameLst>
                                          <p:attrName>ppt_x</p:attrName>
                                        </p:attrNameLst>
                                      </p:cBhvr>
                                      <p:tavLst>
                                        <p:tav tm="0">
                                          <p:val>
                                            <p:strVal val="#ppt_x"/>
                                          </p:val>
                                        </p:tav>
                                        <p:tav tm="100000">
                                          <p:val>
                                            <p:strVal val="#ppt_x"/>
                                          </p:val>
                                        </p:tav>
                                      </p:tavLst>
                                    </p:anim>
                                    <p:anim calcmode="lin" valueType="num">
                                      <p:cBhvr>
                                        <p:cTn id="45" dur="1000" fill="hold"/>
                                        <p:tgtEl>
                                          <p:spTgt spid="10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022"/>
                                        </p:tgtEl>
                                        <p:attrNameLst>
                                          <p:attrName>style.visibility</p:attrName>
                                        </p:attrNameLst>
                                      </p:cBhvr>
                                      <p:to>
                                        <p:strVal val="visible"/>
                                      </p:to>
                                    </p:set>
                                    <p:animEffect transition="in" filter="fade">
                                      <p:cBhvr>
                                        <p:cTn id="48" dur="1000"/>
                                        <p:tgtEl>
                                          <p:spTgt spid="1022"/>
                                        </p:tgtEl>
                                      </p:cBhvr>
                                    </p:animEffect>
                                    <p:anim calcmode="lin" valueType="num">
                                      <p:cBhvr>
                                        <p:cTn id="49" dur="1000" fill="hold"/>
                                        <p:tgtEl>
                                          <p:spTgt spid="1022"/>
                                        </p:tgtEl>
                                        <p:attrNameLst>
                                          <p:attrName>ppt_x</p:attrName>
                                        </p:attrNameLst>
                                      </p:cBhvr>
                                      <p:tavLst>
                                        <p:tav tm="0">
                                          <p:val>
                                            <p:strVal val="#ppt_x"/>
                                          </p:val>
                                        </p:tav>
                                        <p:tav tm="100000">
                                          <p:val>
                                            <p:strVal val="#ppt_x"/>
                                          </p:val>
                                        </p:tav>
                                      </p:tavLst>
                                    </p:anim>
                                    <p:anim calcmode="lin" valueType="num">
                                      <p:cBhvr>
                                        <p:cTn id="50" dur="1000" fill="hold"/>
                                        <p:tgtEl>
                                          <p:spTgt spid="1022"/>
                                        </p:tgtEl>
                                        <p:attrNameLst>
                                          <p:attrName>ppt_y</p:attrName>
                                        </p:attrNameLst>
                                      </p:cBhvr>
                                      <p:tavLst>
                                        <p:tav tm="0">
                                          <p:val>
                                            <p:strVal val="#ppt_y+.1"/>
                                          </p:val>
                                        </p:tav>
                                        <p:tav tm="100000">
                                          <p:val>
                                            <p:strVal val="#ppt_y"/>
                                          </p:val>
                                        </p:tav>
                                      </p:tavLst>
                                    </p:anim>
                                  </p:childTnLst>
                                </p:cTn>
                              </p:par>
                            </p:childTnLst>
                          </p:cTn>
                        </p:par>
                        <p:par>
                          <p:cTn id="51" fill="hold">
                            <p:stCondLst>
                              <p:cond delay="3500"/>
                            </p:stCondLst>
                            <p:childTnLst>
                              <p:par>
                                <p:cTn id="52" presetID="3" presetClass="entr" presetSubtype="10" fill="hold" grpId="0" nodeType="afterEffect">
                                  <p:stCondLst>
                                    <p:cond delay="0"/>
                                  </p:stCondLst>
                                  <p:childTnLst>
                                    <p:set>
                                      <p:cBhvr>
                                        <p:cTn id="53" dur="1" fill="hold">
                                          <p:stCondLst>
                                            <p:cond delay="0"/>
                                          </p:stCondLst>
                                        </p:cTn>
                                        <p:tgtEl>
                                          <p:spTgt spid="1012"/>
                                        </p:tgtEl>
                                        <p:attrNameLst>
                                          <p:attrName>style.visibility</p:attrName>
                                        </p:attrNameLst>
                                      </p:cBhvr>
                                      <p:to>
                                        <p:strVal val="visible"/>
                                      </p:to>
                                    </p:set>
                                    <p:animEffect transition="in" filter="blinds(horizontal)">
                                      <p:cBhvr>
                                        <p:cTn id="54" dur="500"/>
                                        <p:tgtEl>
                                          <p:spTgt spid="1012"/>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1023"/>
                                        </p:tgtEl>
                                        <p:attrNameLst>
                                          <p:attrName>style.visibility</p:attrName>
                                        </p:attrNameLst>
                                      </p:cBhvr>
                                      <p:to>
                                        <p:strVal val="visible"/>
                                      </p:to>
                                    </p:set>
                                    <p:animEffect transition="in" filter="blinds(horizontal)">
                                      <p:cBhvr>
                                        <p:cTn id="57" dur="500"/>
                                        <p:tgtEl>
                                          <p:spTgt spid="10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P spid="107" grpId="1"/>
      <p:bldP spid="1011" grpId="0"/>
      <p:bldP spid="1011" grpId="1"/>
      <p:bldP spid="1012" grpId="0"/>
      <p:bldP spid="1012" grpId="1"/>
      <p:bldP spid="1016" grpId="0"/>
      <p:bldP spid="1016" grpId="1"/>
      <p:bldP spid="1017" grpId="0"/>
      <p:bldP spid="1017" grpId="1"/>
      <p:bldP spid="1022" grpId="0"/>
      <p:bldP spid="1022" grpId="1"/>
      <p:bldP spid="1023" grpId="0"/>
      <p:bldP spid="1023" grpId="1"/>
      <p:bldP spid="2" grpId="0"/>
      <p:bldP spid="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年度工作计划</a:t>
            </a:r>
            <a:endParaRPr lang="en-US" altLang="zh-CN" sz="2400" b="1" dirty="0">
              <a:cs typeface="+mn-ea"/>
              <a:sym typeface="+mn-lt"/>
            </a:endParaRPr>
          </a:p>
        </p:txBody>
      </p:sp>
      <p:grpSp>
        <p:nvGrpSpPr>
          <p:cNvPr id="1012" name="组合 1012"/>
          <p:cNvGrpSpPr/>
          <p:nvPr/>
        </p:nvGrpSpPr>
        <p:grpSpPr>
          <a:xfrm>
            <a:off x="991317" y="4728196"/>
            <a:ext cx="2006175" cy="1653554"/>
            <a:chOff x="4148193" y="10134974"/>
            <a:chExt cx="3265170" cy="3307080"/>
          </a:xfrm>
        </p:grpSpPr>
        <p:sp>
          <p:nvSpPr>
            <p:cNvPr id="1013" name="Object 1013"/>
            <p:cNvSpPr txBox="1"/>
            <p:nvPr/>
          </p:nvSpPr>
          <p:spPr>
            <a:xfrm>
              <a:off x="4647055" y="10134974"/>
              <a:ext cx="2305559" cy="673100"/>
            </a:xfrm>
            <a:prstGeom prst="rect">
              <a:avLst/>
            </a:prstGeom>
          </p:spPr>
          <p:txBody>
            <a:bodyPr vert="horz" rtlCol="0" anchor="t" anchorCtr="0">
              <a:noAutofit/>
            </a:bodyPr>
            <a:lstStyle/>
            <a:p>
              <a:pPr algn="ctr">
                <a:lnSpc>
                  <a:spcPct val="123000"/>
                </a:lnSpc>
              </a:pPr>
              <a:r>
                <a:rPr lang="zh-CN" sz="2000" b="1" i="0" dirty="0">
                  <a:solidFill>
                    <a:srgbClr val="235ABE"/>
                  </a:solidFill>
                  <a:cs typeface="+mn-ea"/>
                  <a:sym typeface="+mn-lt"/>
                </a:rPr>
                <a:t>添加标题</a:t>
              </a:r>
              <a:endParaRPr lang="zh-CN" altLang="en-US" sz="2000" b="1" i="0" dirty="0">
                <a:solidFill>
                  <a:srgbClr val="235ABE"/>
                </a:solidFill>
                <a:cs typeface="+mn-ea"/>
                <a:sym typeface="+mn-lt"/>
              </a:endParaRPr>
            </a:p>
          </p:txBody>
        </p:sp>
        <p:sp>
          <p:nvSpPr>
            <p:cNvPr id="1014" name="Object 1014"/>
            <p:cNvSpPr txBox="1"/>
            <p:nvPr/>
          </p:nvSpPr>
          <p:spPr>
            <a:xfrm>
              <a:off x="4148193" y="11082394"/>
              <a:ext cx="3265170" cy="2359660"/>
            </a:xfrm>
            <a:prstGeom prst="rect">
              <a:avLst/>
            </a:prstGeom>
          </p:spPr>
          <p:txBody>
            <a:bodyPr vert="horz" rtlCol="0" anchor="t" anchorCtr="0">
              <a:noAutofit/>
            </a:bodyPr>
            <a:lstStyle/>
            <a:p>
              <a:pPr algn="l">
                <a:lnSpc>
                  <a:spcPct val="125000"/>
                </a:lnSpc>
              </a:pPr>
              <a:r>
                <a:rPr lang="zh-CN" sz="1400" b="0" i="0" dirty="0">
                  <a:solidFill>
                    <a:schemeClr val="tx1"/>
                  </a:solidFill>
                  <a:cs typeface="+mn-ea"/>
                  <a:sym typeface="+mn-lt"/>
                </a:rPr>
                <a:t>按照公司《文件档案管理制度》规范文件档案管理。</a:t>
              </a:r>
              <a:endParaRPr lang="zh-CN" sz="1400" b="0" i="0" dirty="0">
                <a:solidFill>
                  <a:schemeClr val="tx1"/>
                </a:solidFill>
                <a:cs typeface="+mn-ea"/>
                <a:sym typeface="+mn-lt"/>
              </a:endParaRPr>
            </a:p>
          </p:txBody>
        </p:sp>
      </p:grpSp>
      <p:grpSp>
        <p:nvGrpSpPr>
          <p:cNvPr id="1022" name="组合 1022"/>
          <p:cNvGrpSpPr/>
          <p:nvPr/>
        </p:nvGrpSpPr>
        <p:grpSpPr>
          <a:xfrm>
            <a:off x="1891311" y="1264399"/>
            <a:ext cx="3426460" cy="2193435"/>
            <a:chOff x="6198393" y="2878130"/>
            <a:chExt cx="5576570" cy="4387077"/>
          </a:xfrm>
        </p:grpSpPr>
        <p:sp>
          <p:nvSpPr>
            <p:cNvPr id="1023" name="Object 1023"/>
            <p:cNvSpPr txBox="1"/>
            <p:nvPr/>
          </p:nvSpPr>
          <p:spPr>
            <a:xfrm>
              <a:off x="7840254" y="2878130"/>
              <a:ext cx="2305560" cy="673100"/>
            </a:xfrm>
            <a:prstGeom prst="rect">
              <a:avLst/>
            </a:prstGeom>
          </p:spPr>
          <p:txBody>
            <a:bodyPr vert="horz" rtlCol="0" anchor="t" anchorCtr="0">
              <a:noAutofit/>
            </a:bodyPr>
            <a:lstStyle/>
            <a:p>
              <a:pPr algn="ctr">
                <a:lnSpc>
                  <a:spcPct val="123000"/>
                </a:lnSpc>
              </a:pPr>
              <a:r>
                <a:rPr lang="zh-CN" sz="2000" b="1" i="0" dirty="0">
                  <a:solidFill>
                    <a:schemeClr val="tx1">
                      <a:lumMod val="85000"/>
                      <a:lumOff val="15000"/>
                    </a:schemeClr>
                  </a:solidFill>
                  <a:cs typeface="+mn-ea"/>
                  <a:sym typeface="+mn-lt"/>
                </a:rPr>
                <a:t>添加标题</a:t>
              </a:r>
              <a:endParaRPr lang="zh-CN" altLang="en-US" sz="2000" b="1" i="0" dirty="0">
                <a:solidFill>
                  <a:schemeClr val="tx1">
                    <a:lumMod val="85000"/>
                    <a:lumOff val="15000"/>
                  </a:schemeClr>
                </a:solidFill>
                <a:cs typeface="+mn-ea"/>
                <a:sym typeface="+mn-lt"/>
              </a:endParaRPr>
            </a:p>
          </p:txBody>
        </p:sp>
        <p:sp>
          <p:nvSpPr>
            <p:cNvPr id="1024" name="Object 1024"/>
            <p:cNvSpPr txBox="1"/>
            <p:nvPr/>
          </p:nvSpPr>
          <p:spPr>
            <a:xfrm>
              <a:off x="6198393" y="3677457"/>
              <a:ext cx="5576570" cy="3587750"/>
            </a:xfrm>
            <a:prstGeom prst="rect">
              <a:avLst/>
            </a:prstGeom>
          </p:spPr>
          <p:txBody>
            <a:bodyPr vert="horz" rtlCol="0" anchor="t" anchorCtr="0">
              <a:noAutofit/>
            </a:bodyPr>
            <a:lstStyle/>
            <a:p>
              <a:pPr algn="l">
                <a:lnSpc>
                  <a:spcPct val="115000"/>
                </a:lnSpc>
              </a:pPr>
              <a:r>
                <a:rPr lang="zh-CN" sz="1400" b="0" i="0" dirty="0">
                  <a:solidFill>
                    <a:schemeClr val="tx1"/>
                  </a:solidFill>
                  <a:cs typeface="+mn-ea"/>
                  <a:sym typeface="+mn-lt"/>
                </a:rPr>
                <a:t>加强门卫管理，杜绝了证照不全的车辆入库提货和超载现象，杜绝了违禁物品进入库区;督促门卫人员提高服务意识，提升企业形象。</a:t>
              </a:r>
              <a:endParaRPr lang="zh-CN" sz="1400" b="0" i="0" dirty="0">
                <a:solidFill>
                  <a:schemeClr val="tx1"/>
                </a:solidFill>
                <a:cs typeface="+mn-ea"/>
                <a:sym typeface="+mn-lt"/>
              </a:endParaRPr>
            </a:p>
          </p:txBody>
        </p:sp>
      </p:grpSp>
      <p:grpSp>
        <p:nvGrpSpPr>
          <p:cNvPr id="1032" name="组合 1032"/>
          <p:cNvGrpSpPr/>
          <p:nvPr/>
        </p:nvGrpSpPr>
        <p:grpSpPr>
          <a:xfrm>
            <a:off x="4137129" y="4728198"/>
            <a:ext cx="2463666" cy="1193177"/>
            <a:chOff x="10145974" y="10134974"/>
            <a:chExt cx="4009390" cy="2386330"/>
          </a:xfrm>
        </p:grpSpPr>
        <p:sp>
          <p:nvSpPr>
            <p:cNvPr id="1033" name="Object 1033"/>
            <p:cNvSpPr txBox="1"/>
            <p:nvPr/>
          </p:nvSpPr>
          <p:spPr>
            <a:xfrm>
              <a:off x="11033456" y="10134974"/>
              <a:ext cx="2305559" cy="673100"/>
            </a:xfrm>
            <a:prstGeom prst="rect">
              <a:avLst/>
            </a:prstGeom>
          </p:spPr>
          <p:txBody>
            <a:bodyPr vert="horz" rtlCol="0" anchor="t" anchorCtr="0">
              <a:noAutofit/>
            </a:bodyPr>
            <a:lstStyle/>
            <a:p>
              <a:pPr algn="ctr">
                <a:lnSpc>
                  <a:spcPct val="123000"/>
                </a:lnSpc>
              </a:pPr>
              <a:r>
                <a:rPr lang="zh-CN" sz="2000" b="1" i="0" dirty="0">
                  <a:solidFill>
                    <a:srgbClr val="58769D"/>
                  </a:solidFill>
                  <a:cs typeface="+mn-ea"/>
                  <a:sym typeface="+mn-lt"/>
                </a:rPr>
                <a:t>添加标题</a:t>
              </a:r>
              <a:endParaRPr lang="zh-CN" altLang="en-US" sz="2000" b="1" i="0" dirty="0">
                <a:solidFill>
                  <a:srgbClr val="58769D"/>
                </a:solidFill>
                <a:cs typeface="+mn-ea"/>
                <a:sym typeface="+mn-lt"/>
              </a:endParaRPr>
            </a:p>
          </p:txBody>
        </p:sp>
        <p:sp>
          <p:nvSpPr>
            <p:cNvPr id="1034" name="Object 1034"/>
            <p:cNvSpPr txBox="1"/>
            <p:nvPr/>
          </p:nvSpPr>
          <p:spPr>
            <a:xfrm>
              <a:off x="10145974" y="11022704"/>
              <a:ext cx="4009390" cy="1498600"/>
            </a:xfrm>
            <a:prstGeom prst="rect">
              <a:avLst/>
            </a:prstGeom>
          </p:spPr>
          <p:txBody>
            <a:bodyPr vert="horz" rtlCol="0" anchor="t" anchorCtr="0">
              <a:noAutofit/>
            </a:bodyPr>
            <a:lstStyle/>
            <a:p>
              <a:pPr algn="l">
                <a:lnSpc>
                  <a:spcPct val="125000"/>
                </a:lnSpc>
              </a:pPr>
              <a:r>
                <a:rPr lang="zh-CN" sz="1400" b="0" i="0" dirty="0">
                  <a:solidFill>
                    <a:schemeClr val="tx1"/>
                  </a:solidFill>
                  <a:cs typeface="+mn-ea"/>
                  <a:sym typeface="+mn-lt"/>
                </a:rPr>
                <a:t>做好了行政值班及各类节日期间的工作安排，保障公司运营安全。</a:t>
              </a:r>
              <a:endParaRPr lang="zh-CN" sz="1400" b="0" i="0" dirty="0">
                <a:solidFill>
                  <a:schemeClr val="tx1"/>
                </a:solidFill>
                <a:cs typeface="+mn-ea"/>
                <a:sym typeface="+mn-lt"/>
              </a:endParaRPr>
            </a:p>
          </p:txBody>
        </p:sp>
      </p:grpSp>
      <p:grpSp>
        <p:nvGrpSpPr>
          <p:cNvPr id="1042" name="组合 1042"/>
          <p:cNvGrpSpPr/>
          <p:nvPr/>
        </p:nvGrpSpPr>
        <p:grpSpPr>
          <a:xfrm>
            <a:off x="5651292" y="1249409"/>
            <a:ext cx="2854918" cy="2408120"/>
            <a:chOff x="13073488" y="2878130"/>
            <a:chExt cx="4646368" cy="4816467"/>
          </a:xfrm>
        </p:grpSpPr>
        <p:sp>
          <p:nvSpPr>
            <p:cNvPr id="1043" name="Object 1043"/>
            <p:cNvSpPr txBox="1"/>
            <p:nvPr/>
          </p:nvSpPr>
          <p:spPr>
            <a:xfrm>
              <a:off x="14238184" y="2878130"/>
              <a:ext cx="2305558" cy="673100"/>
            </a:xfrm>
            <a:prstGeom prst="rect">
              <a:avLst/>
            </a:prstGeom>
          </p:spPr>
          <p:txBody>
            <a:bodyPr vert="horz" rtlCol="0" anchor="t" anchorCtr="0">
              <a:noAutofit/>
            </a:bodyPr>
            <a:lstStyle/>
            <a:p>
              <a:pPr algn="ctr">
                <a:lnSpc>
                  <a:spcPct val="123000"/>
                </a:lnSpc>
              </a:pPr>
              <a:r>
                <a:rPr lang="zh-CN" sz="2000" b="1" i="0" dirty="0">
                  <a:solidFill>
                    <a:schemeClr val="tx1">
                      <a:lumMod val="85000"/>
                      <a:lumOff val="15000"/>
                    </a:schemeClr>
                  </a:solidFill>
                  <a:cs typeface="+mn-ea"/>
                  <a:sym typeface="+mn-lt"/>
                </a:rPr>
                <a:t>添加标题</a:t>
              </a:r>
              <a:endParaRPr lang="zh-CN" altLang="en-US" sz="2000" b="1" i="0" dirty="0">
                <a:solidFill>
                  <a:schemeClr val="tx1">
                    <a:lumMod val="85000"/>
                    <a:lumOff val="15000"/>
                  </a:schemeClr>
                </a:solidFill>
                <a:cs typeface="+mn-ea"/>
                <a:sym typeface="+mn-lt"/>
              </a:endParaRPr>
            </a:p>
          </p:txBody>
        </p:sp>
        <p:sp>
          <p:nvSpPr>
            <p:cNvPr id="1044" name="Object 1044"/>
            <p:cNvSpPr txBox="1"/>
            <p:nvPr/>
          </p:nvSpPr>
          <p:spPr>
            <a:xfrm>
              <a:off x="13073488" y="3793157"/>
              <a:ext cx="4646368" cy="3901440"/>
            </a:xfrm>
            <a:prstGeom prst="rect">
              <a:avLst/>
            </a:prstGeom>
          </p:spPr>
          <p:txBody>
            <a:bodyPr vert="horz" rtlCol="0" anchor="t" anchorCtr="0">
              <a:noAutofit/>
            </a:bodyPr>
            <a:lstStyle/>
            <a:p>
              <a:pPr algn="l">
                <a:lnSpc>
                  <a:spcPct val="85000"/>
                </a:lnSpc>
              </a:pPr>
              <a:r>
                <a:rPr lang="zh-CN" sz="1400" b="0" i="0" dirty="0">
                  <a:solidFill>
                    <a:schemeClr val="tx1"/>
                  </a:solidFill>
                  <a:cs typeface="+mn-ea"/>
                  <a:sym typeface="+mn-lt"/>
                </a:rPr>
                <a:t>加强职业卫生管理工作，组织职工进行体检，完善职业卫生监护台账，落实职业危害告知等职业病防治工作，有效保护职工健康;做好环境卫生工作，定期组织各部门对库区环境进行清理。</a:t>
              </a:r>
              <a:endParaRPr lang="zh-CN" sz="1400" b="0" i="0" dirty="0">
                <a:solidFill>
                  <a:schemeClr val="tx1"/>
                </a:solidFill>
                <a:cs typeface="+mn-ea"/>
                <a:sym typeface="+mn-lt"/>
              </a:endParaRPr>
            </a:p>
          </p:txBody>
        </p:sp>
      </p:grpSp>
      <p:grpSp>
        <p:nvGrpSpPr>
          <p:cNvPr id="1052" name="组合 1052"/>
          <p:cNvGrpSpPr/>
          <p:nvPr/>
        </p:nvGrpSpPr>
        <p:grpSpPr>
          <a:xfrm>
            <a:off x="7556812" y="4728239"/>
            <a:ext cx="3533775" cy="1653511"/>
            <a:chOff x="15980022" y="10134974"/>
            <a:chExt cx="5750941" cy="3306904"/>
          </a:xfrm>
        </p:grpSpPr>
        <p:sp>
          <p:nvSpPr>
            <p:cNvPr id="1053" name="Object 1053"/>
            <p:cNvSpPr txBox="1"/>
            <p:nvPr/>
          </p:nvSpPr>
          <p:spPr>
            <a:xfrm>
              <a:off x="17431384" y="10134974"/>
              <a:ext cx="2305559" cy="673100"/>
            </a:xfrm>
            <a:prstGeom prst="rect">
              <a:avLst/>
            </a:prstGeom>
          </p:spPr>
          <p:txBody>
            <a:bodyPr vert="horz" rtlCol="0" anchor="t" anchorCtr="0">
              <a:noAutofit/>
            </a:bodyPr>
            <a:lstStyle/>
            <a:p>
              <a:pPr algn="ctr">
                <a:lnSpc>
                  <a:spcPct val="123000"/>
                </a:lnSpc>
              </a:pPr>
              <a:r>
                <a:rPr lang="zh-CN" sz="2000" b="1" i="0" dirty="0">
                  <a:solidFill>
                    <a:srgbClr val="82A2D1"/>
                  </a:solidFill>
                  <a:cs typeface="+mn-ea"/>
                  <a:sym typeface="+mn-lt"/>
                </a:rPr>
                <a:t>添加标题</a:t>
              </a:r>
              <a:endParaRPr lang="zh-CN" altLang="en-US" sz="2000" b="1" i="0" dirty="0">
                <a:solidFill>
                  <a:srgbClr val="82A2D1"/>
                </a:solidFill>
                <a:cs typeface="+mn-ea"/>
                <a:sym typeface="+mn-lt"/>
              </a:endParaRPr>
            </a:p>
          </p:txBody>
        </p:sp>
        <p:sp>
          <p:nvSpPr>
            <p:cNvPr id="1054" name="Object 1054"/>
            <p:cNvSpPr txBox="1"/>
            <p:nvPr/>
          </p:nvSpPr>
          <p:spPr>
            <a:xfrm>
              <a:off x="15980022" y="11022657"/>
              <a:ext cx="5750941" cy="2419221"/>
            </a:xfrm>
            <a:prstGeom prst="rect">
              <a:avLst/>
            </a:prstGeom>
          </p:spPr>
          <p:txBody>
            <a:bodyPr vert="horz" rtlCol="0" anchor="t" anchorCtr="0">
              <a:noAutofit/>
            </a:bodyPr>
            <a:lstStyle/>
            <a:p>
              <a:pPr algn="l">
                <a:lnSpc>
                  <a:spcPct val="125000"/>
                </a:lnSpc>
              </a:pPr>
              <a:r>
                <a:rPr lang="zh-CN" sz="1400" b="0" i="0" dirty="0">
                  <a:solidFill>
                    <a:schemeClr val="tx1"/>
                  </a:solidFill>
                  <a:cs typeface="+mn-ea"/>
                  <a:sym typeface="+mn-lt"/>
                </a:rPr>
                <a:t>与相关单位签订协议，保障公司运营</a:t>
              </a:r>
              <a:r>
                <a:rPr lang="zh-CN" sz="1400" b="0" i="0" dirty="0" smtClean="0">
                  <a:solidFill>
                    <a:schemeClr val="tx1"/>
                  </a:solidFill>
                  <a:cs typeface="+mn-ea"/>
                  <a:sym typeface="+mn-lt"/>
                </a:rPr>
                <a:t>;</a:t>
              </a:r>
              <a:r>
                <a:rPr lang="en-US" altLang="zh-CN" sz="1400" b="0" i="0" dirty="0" smtClean="0">
                  <a:solidFill>
                    <a:schemeClr val="tx1"/>
                  </a:solidFill>
                  <a:cs typeface="+mn-ea"/>
                  <a:sym typeface="+mn-lt"/>
                </a:rPr>
                <a:t>20XX</a:t>
              </a:r>
              <a:r>
                <a:rPr lang="zh-CN" sz="1400" b="0" i="0" dirty="0" smtClean="0">
                  <a:solidFill>
                    <a:schemeClr val="tx1"/>
                  </a:solidFill>
                  <a:cs typeface="+mn-ea"/>
                  <a:sym typeface="+mn-lt"/>
                </a:rPr>
                <a:t>年</a:t>
              </a:r>
              <a:r>
                <a:rPr lang="zh-CN" sz="1400" b="0" i="0" dirty="0">
                  <a:solidFill>
                    <a:schemeClr val="tx1"/>
                  </a:solidFill>
                  <a:cs typeface="+mn-ea"/>
                  <a:sym typeface="+mn-lt"/>
                </a:rPr>
                <a:t>签订了固废物处理、鼠密度监测、污水处理、垃圾清运、餐厨废处理等协议。</a:t>
              </a:r>
              <a:endParaRPr lang="zh-CN" sz="1400" b="0" i="0" dirty="0">
                <a:solidFill>
                  <a:schemeClr val="tx1"/>
                </a:solidFill>
                <a:cs typeface="+mn-ea"/>
                <a:sym typeface="+mn-lt"/>
              </a:endParaRPr>
            </a:p>
          </p:txBody>
        </p:sp>
      </p:grpSp>
      <p:sp>
        <p:nvSpPr>
          <p:cNvPr id="53" name="Freeform 10"/>
          <p:cNvSpPr/>
          <p:nvPr/>
        </p:nvSpPr>
        <p:spPr bwMode="auto">
          <a:xfrm>
            <a:off x="1748405" y="1897232"/>
            <a:ext cx="842853" cy="1402802"/>
          </a:xfrm>
          <a:custGeom>
            <a:avLst/>
            <a:gdLst>
              <a:gd name="T0" fmla="*/ 1191 w 1191"/>
              <a:gd name="T1" fmla="*/ 2372 h 2372"/>
              <a:gd name="T2" fmla="*/ 0 w 1191"/>
              <a:gd name="T3" fmla="*/ 2372 h 2372"/>
              <a:gd name="T4" fmla="*/ 0 w 1191"/>
              <a:gd name="T5" fmla="*/ 0 h 2372"/>
            </a:gdLst>
            <a:ahLst/>
            <a:cxnLst>
              <a:cxn ang="0">
                <a:pos x="T0" y="T1"/>
              </a:cxn>
              <a:cxn ang="0">
                <a:pos x="T2" y="T3"/>
              </a:cxn>
              <a:cxn ang="0">
                <a:pos x="T4" y="T5"/>
              </a:cxn>
            </a:cxnLst>
            <a:rect l="0" t="0" r="r" b="b"/>
            <a:pathLst>
              <a:path w="1191" h="2372">
                <a:moveTo>
                  <a:pt x="1191" y="2372"/>
                </a:moveTo>
                <a:lnTo>
                  <a:pt x="0" y="2372"/>
                </a:lnTo>
                <a:lnTo>
                  <a:pt x="0" y="0"/>
                </a:lnTo>
              </a:path>
            </a:pathLst>
          </a:custGeom>
          <a:noFill/>
          <a:ln w="12700"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54" name="Freeform 11"/>
          <p:cNvSpPr/>
          <p:nvPr/>
        </p:nvSpPr>
        <p:spPr bwMode="auto">
          <a:xfrm>
            <a:off x="5442037" y="1897232"/>
            <a:ext cx="493649" cy="1402802"/>
          </a:xfrm>
          <a:custGeom>
            <a:avLst/>
            <a:gdLst>
              <a:gd name="T0" fmla="*/ 697 w 697"/>
              <a:gd name="T1" fmla="*/ 2372 h 2372"/>
              <a:gd name="T2" fmla="*/ 0 w 697"/>
              <a:gd name="T3" fmla="*/ 2372 h 2372"/>
              <a:gd name="T4" fmla="*/ 0 w 697"/>
              <a:gd name="T5" fmla="*/ 0 h 2372"/>
            </a:gdLst>
            <a:ahLst/>
            <a:cxnLst>
              <a:cxn ang="0">
                <a:pos x="T0" y="T1"/>
              </a:cxn>
              <a:cxn ang="0">
                <a:pos x="T2" y="T3"/>
              </a:cxn>
              <a:cxn ang="0">
                <a:pos x="T4" y="T5"/>
              </a:cxn>
            </a:cxnLst>
            <a:rect l="0" t="0" r="r" b="b"/>
            <a:pathLst>
              <a:path w="697" h="2372">
                <a:moveTo>
                  <a:pt x="697" y="2372"/>
                </a:moveTo>
                <a:lnTo>
                  <a:pt x="0" y="2372"/>
                </a:lnTo>
                <a:lnTo>
                  <a:pt x="0" y="0"/>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55" name="Freeform 12"/>
          <p:cNvSpPr/>
          <p:nvPr/>
        </p:nvSpPr>
        <p:spPr bwMode="auto">
          <a:xfrm>
            <a:off x="8761067" y="1897232"/>
            <a:ext cx="523807" cy="1402802"/>
          </a:xfrm>
          <a:custGeom>
            <a:avLst/>
            <a:gdLst>
              <a:gd name="T0" fmla="*/ 741 w 741"/>
              <a:gd name="T1" fmla="*/ 2372 h 2372"/>
              <a:gd name="T2" fmla="*/ 0 w 741"/>
              <a:gd name="T3" fmla="*/ 2372 h 2372"/>
              <a:gd name="T4" fmla="*/ 0 w 741"/>
              <a:gd name="T5" fmla="*/ 0 h 2372"/>
            </a:gdLst>
            <a:ahLst/>
            <a:cxnLst>
              <a:cxn ang="0">
                <a:pos x="T0" y="T1"/>
              </a:cxn>
              <a:cxn ang="0">
                <a:pos x="T2" y="T3"/>
              </a:cxn>
              <a:cxn ang="0">
                <a:pos x="T4" y="T5"/>
              </a:cxn>
            </a:cxnLst>
            <a:rect l="0" t="0" r="r" b="b"/>
            <a:pathLst>
              <a:path w="741" h="2372">
                <a:moveTo>
                  <a:pt x="741" y="2372"/>
                </a:moveTo>
                <a:lnTo>
                  <a:pt x="0" y="2372"/>
                </a:lnTo>
                <a:lnTo>
                  <a:pt x="0" y="0"/>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56" name="Freeform 13"/>
          <p:cNvSpPr/>
          <p:nvPr/>
        </p:nvSpPr>
        <p:spPr bwMode="auto">
          <a:xfrm>
            <a:off x="3719823" y="4269869"/>
            <a:ext cx="599997" cy="1652373"/>
          </a:xfrm>
          <a:custGeom>
            <a:avLst/>
            <a:gdLst>
              <a:gd name="T0" fmla="*/ 847 w 847"/>
              <a:gd name="T1" fmla="*/ 0 h 2329"/>
              <a:gd name="T2" fmla="*/ 0 w 847"/>
              <a:gd name="T3" fmla="*/ 0 h 2329"/>
              <a:gd name="T4" fmla="*/ 0 w 847"/>
              <a:gd name="T5" fmla="*/ 2329 h 2329"/>
            </a:gdLst>
            <a:ahLst/>
            <a:cxnLst>
              <a:cxn ang="0">
                <a:pos x="T0" y="T1"/>
              </a:cxn>
              <a:cxn ang="0">
                <a:pos x="T2" y="T3"/>
              </a:cxn>
              <a:cxn ang="0">
                <a:pos x="T4" y="T5"/>
              </a:cxn>
            </a:cxnLst>
            <a:rect l="0" t="0" r="r" b="b"/>
            <a:pathLst>
              <a:path w="847" h="2329">
                <a:moveTo>
                  <a:pt x="847" y="0"/>
                </a:moveTo>
                <a:lnTo>
                  <a:pt x="0" y="0"/>
                </a:lnTo>
                <a:lnTo>
                  <a:pt x="0" y="2329"/>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sp>
        <p:nvSpPr>
          <p:cNvPr id="57" name="Freeform 14"/>
          <p:cNvSpPr/>
          <p:nvPr/>
        </p:nvSpPr>
        <p:spPr bwMode="auto">
          <a:xfrm>
            <a:off x="7176948" y="4269869"/>
            <a:ext cx="455554" cy="1652373"/>
          </a:xfrm>
          <a:custGeom>
            <a:avLst/>
            <a:gdLst>
              <a:gd name="T0" fmla="*/ 644 w 644"/>
              <a:gd name="T1" fmla="*/ 0 h 2329"/>
              <a:gd name="T2" fmla="*/ 0 w 644"/>
              <a:gd name="T3" fmla="*/ 0 h 2329"/>
              <a:gd name="T4" fmla="*/ 0 w 644"/>
              <a:gd name="T5" fmla="*/ 2329 h 2329"/>
            </a:gdLst>
            <a:ahLst/>
            <a:cxnLst>
              <a:cxn ang="0">
                <a:pos x="T0" y="T1"/>
              </a:cxn>
              <a:cxn ang="0">
                <a:pos x="T2" y="T3"/>
              </a:cxn>
              <a:cxn ang="0">
                <a:pos x="T4" y="T5"/>
              </a:cxn>
            </a:cxnLst>
            <a:rect l="0" t="0" r="r" b="b"/>
            <a:pathLst>
              <a:path w="644" h="2329">
                <a:moveTo>
                  <a:pt x="644" y="0"/>
                </a:moveTo>
                <a:lnTo>
                  <a:pt x="0" y="0"/>
                </a:lnTo>
                <a:lnTo>
                  <a:pt x="0" y="2329"/>
                </a:lnTo>
              </a:path>
            </a:pathLst>
          </a:custGeom>
          <a:noFill/>
          <a:ln w="9525" cap="flat">
            <a:solidFill>
              <a:srgbClr val="4D4D4D">
                <a:lumMod val="60000"/>
                <a:lumOff val="40000"/>
              </a:srgbClr>
            </a:solidFill>
            <a:prstDash val="dash"/>
            <a:miter lim="800000"/>
            <a:headEnd type="oval" w="med" len="med"/>
            <a:tailEnd type="oval" w="med" len="med"/>
          </a:ln>
          <a:extLst>
            <a:ext uri="{909E8E84-426E-40DD-AFC4-6F175D3DCCD1}">
              <a14:hiddenFill xmlns:a14="http://schemas.microsoft.com/office/drawing/2010/main">
                <a:solidFill>
                  <a:srgbClr val="FFFFFF"/>
                </a:solidFill>
              </a14:hiddenFill>
            </a:ext>
          </a:extLst>
        </p:spPr>
        <p:txBody>
          <a:bodyPr vert="horz" wrap="square" lIns="91428" tIns="45714" rIns="91428" bIns="45714"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4D4D4D"/>
              </a:solidFill>
              <a:effectLst/>
              <a:uLnTx/>
              <a:uFillTx/>
              <a:cs typeface="+mn-ea"/>
              <a:sym typeface="+mn-lt"/>
            </a:endParaRPr>
          </a:p>
        </p:txBody>
      </p:sp>
      <p:grpSp>
        <p:nvGrpSpPr>
          <p:cNvPr id="61" name="组合 60"/>
          <p:cNvGrpSpPr/>
          <p:nvPr/>
        </p:nvGrpSpPr>
        <p:grpSpPr>
          <a:xfrm>
            <a:off x="1696511" y="3104452"/>
            <a:ext cx="1900602" cy="1389570"/>
            <a:chOff x="1696511" y="2790392"/>
            <a:chExt cx="1900602" cy="1389570"/>
          </a:xfrm>
        </p:grpSpPr>
        <p:sp>
          <p:nvSpPr>
            <p:cNvPr id="62" name="Freeform 5"/>
            <p:cNvSpPr/>
            <p:nvPr/>
          </p:nvSpPr>
          <p:spPr bwMode="auto">
            <a:xfrm>
              <a:off x="1696511" y="2790392"/>
              <a:ext cx="1900602"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7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7" y="1834"/>
                  </a:cubicBezTo>
                  <a:lnTo>
                    <a:pt x="575" y="1005"/>
                  </a:lnTo>
                  <a:cubicBezTo>
                    <a:pt x="734" y="729"/>
                    <a:pt x="894" y="453"/>
                    <a:pt x="1053" y="178"/>
                  </a:cubicBezTo>
                  <a:cubicBezTo>
                    <a:pt x="1178" y="2"/>
                    <a:pt x="1297" y="0"/>
                    <a:pt x="1408" y="175"/>
                  </a:cubicBezTo>
                  <a:close/>
                </a:path>
              </a:pathLst>
            </a:custGeom>
            <a:solidFill>
              <a:schemeClr val="accent1"/>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4A0D8"/>
                </a:solidFill>
                <a:effectLst/>
                <a:uLnTx/>
                <a:uFillTx/>
                <a:cs typeface="+mn-ea"/>
                <a:sym typeface="+mn-lt"/>
              </a:endParaRPr>
            </a:p>
          </p:txBody>
        </p:sp>
        <p:sp>
          <p:nvSpPr>
            <p:cNvPr id="63" name="文本框 62"/>
            <p:cNvSpPr txBox="1"/>
            <p:nvPr/>
          </p:nvSpPr>
          <p:spPr>
            <a:xfrm>
              <a:off x="2288736" y="3249645"/>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01</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grpSp>
        <p:nvGrpSpPr>
          <p:cNvPr id="64" name="组合 63"/>
          <p:cNvGrpSpPr/>
          <p:nvPr/>
        </p:nvGrpSpPr>
        <p:grpSpPr>
          <a:xfrm>
            <a:off x="3364756" y="3047310"/>
            <a:ext cx="1900602" cy="1389570"/>
            <a:chOff x="3364756" y="2733250"/>
            <a:chExt cx="1900602" cy="1389570"/>
          </a:xfrm>
        </p:grpSpPr>
        <p:sp>
          <p:nvSpPr>
            <p:cNvPr id="65" name="Freeform 8"/>
            <p:cNvSpPr/>
            <p:nvPr/>
          </p:nvSpPr>
          <p:spPr bwMode="auto">
            <a:xfrm>
              <a:off x="3364756" y="2733250"/>
              <a:ext cx="1900602" cy="1389570"/>
            </a:xfrm>
            <a:custGeom>
              <a:avLst/>
              <a:gdLst>
                <a:gd name="T0" fmla="*/ 1408 w 2454"/>
                <a:gd name="T1" fmla="*/ 1966 h 2141"/>
                <a:gd name="T2" fmla="*/ 1887 w 2454"/>
                <a:gd name="T3" fmla="*/ 1136 h 2141"/>
                <a:gd name="T4" fmla="*/ 2365 w 2454"/>
                <a:gd name="T5" fmla="*/ 309 h 2141"/>
                <a:gd name="T6" fmla="*/ 2189 w 2454"/>
                <a:gd name="T7" fmla="*/ 0 h 2141"/>
                <a:gd name="T8" fmla="*/ 1231 w 2454"/>
                <a:gd name="T9" fmla="*/ 0 h 2141"/>
                <a:gd name="T10" fmla="*/ 276 w 2454"/>
                <a:gd name="T11" fmla="*/ 0 h 2141"/>
                <a:gd name="T12" fmla="*/ 97 w 2454"/>
                <a:gd name="T13" fmla="*/ 307 h 2141"/>
                <a:gd name="T14" fmla="*/ 576 w 2454"/>
                <a:gd name="T15" fmla="*/ 1136 h 2141"/>
                <a:gd name="T16" fmla="*/ 1053 w 2454"/>
                <a:gd name="T17" fmla="*/ 1963 h 2141"/>
                <a:gd name="T18" fmla="*/ 1408 w 2454"/>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1">
                  <a:moveTo>
                    <a:pt x="1408" y="1966"/>
                  </a:moveTo>
                  <a:lnTo>
                    <a:pt x="1887" y="1136"/>
                  </a:lnTo>
                  <a:cubicBezTo>
                    <a:pt x="2046" y="861"/>
                    <a:pt x="2205" y="585"/>
                    <a:pt x="2365" y="309"/>
                  </a:cubicBezTo>
                  <a:cubicBezTo>
                    <a:pt x="2454" y="113"/>
                    <a:pt x="2396" y="9"/>
                    <a:pt x="2189" y="0"/>
                  </a:cubicBezTo>
                  <a:lnTo>
                    <a:pt x="1231" y="0"/>
                  </a:lnTo>
                  <a:cubicBezTo>
                    <a:pt x="913" y="0"/>
                    <a:pt x="595" y="0"/>
                    <a:pt x="276" y="0"/>
                  </a:cubicBezTo>
                  <a:cubicBezTo>
                    <a:pt x="61" y="21"/>
                    <a:pt x="0" y="123"/>
                    <a:pt x="97" y="307"/>
                  </a:cubicBezTo>
                  <a:lnTo>
                    <a:pt x="576" y="1136"/>
                  </a:lnTo>
                  <a:cubicBezTo>
                    <a:pt x="735" y="1412"/>
                    <a:pt x="894" y="1688"/>
                    <a:pt x="1053" y="1963"/>
                  </a:cubicBezTo>
                  <a:cubicBezTo>
                    <a:pt x="1179" y="2139"/>
                    <a:pt x="1297" y="2141"/>
                    <a:pt x="1408" y="1966"/>
                  </a:cubicBezTo>
                  <a:close/>
                </a:path>
              </a:pathLst>
            </a:custGeom>
            <a:solidFill>
              <a:schemeClr val="accent2"/>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54A0D8"/>
                </a:solidFill>
                <a:effectLst/>
                <a:uLnTx/>
                <a:uFillTx/>
                <a:cs typeface="+mn-ea"/>
                <a:sym typeface="+mn-lt"/>
              </a:endParaRPr>
            </a:p>
          </p:txBody>
        </p:sp>
        <p:sp>
          <p:nvSpPr>
            <p:cNvPr id="66" name="文本框 65"/>
            <p:cNvSpPr txBox="1"/>
            <p:nvPr/>
          </p:nvSpPr>
          <p:spPr>
            <a:xfrm>
              <a:off x="3890110" y="2780159"/>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02</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grpSp>
        <p:nvGrpSpPr>
          <p:cNvPr id="67" name="组合 66"/>
          <p:cNvGrpSpPr/>
          <p:nvPr/>
        </p:nvGrpSpPr>
        <p:grpSpPr>
          <a:xfrm>
            <a:off x="5033077" y="3104452"/>
            <a:ext cx="1898864" cy="1389570"/>
            <a:chOff x="5033077" y="2790392"/>
            <a:chExt cx="1898864" cy="1389570"/>
          </a:xfrm>
        </p:grpSpPr>
        <p:sp>
          <p:nvSpPr>
            <p:cNvPr id="68" name="Freeform 6"/>
            <p:cNvSpPr/>
            <p:nvPr/>
          </p:nvSpPr>
          <p:spPr bwMode="auto">
            <a:xfrm>
              <a:off x="5033077" y="2790392"/>
              <a:ext cx="1898864" cy="1389570"/>
            </a:xfrm>
            <a:custGeom>
              <a:avLst/>
              <a:gdLst>
                <a:gd name="T0" fmla="*/ 1407 w 2453"/>
                <a:gd name="T1" fmla="*/ 175 h 2140"/>
                <a:gd name="T2" fmla="*/ 1886 w 2453"/>
                <a:gd name="T3" fmla="*/ 1005 h 2140"/>
                <a:gd name="T4" fmla="*/ 2364 w 2453"/>
                <a:gd name="T5" fmla="*/ 1832 h 2140"/>
                <a:gd name="T6" fmla="*/ 2188 w 2453"/>
                <a:gd name="T7" fmla="*/ 2140 h 2140"/>
                <a:gd name="T8" fmla="*/ 1231 w 2453"/>
                <a:gd name="T9" fmla="*/ 2140 h 2140"/>
                <a:gd name="T10" fmla="*/ 276 w 2453"/>
                <a:gd name="T11" fmla="*/ 2140 h 2140"/>
                <a:gd name="T12" fmla="*/ 96 w 2453"/>
                <a:gd name="T13" fmla="*/ 1834 h 2140"/>
                <a:gd name="T14" fmla="*/ 575 w 2453"/>
                <a:gd name="T15" fmla="*/ 1005 h 2140"/>
                <a:gd name="T16" fmla="*/ 1052 w 2453"/>
                <a:gd name="T17" fmla="*/ 178 h 2140"/>
                <a:gd name="T18" fmla="*/ 1407 w 2453"/>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0">
                  <a:moveTo>
                    <a:pt x="1407" y="175"/>
                  </a:moveTo>
                  <a:lnTo>
                    <a:pt x="1886" y="1005"/>
                  </a:lnTo>
                  <a:cubicBezTo>
                    <a:pt x="2045" y="1280"/>
                    <a:pt x="2205" y="1556"/>
                    <a:pt x="2364" y="1832"/>
                  </a:cubicBezTo>
                  <a:cubicBezTo>
                    <a:pt x="2453" y="2028"/>
                    <a:pt x="2396" y="2132"/>
                    <a:pt x="2188" y="2140"/>
                  </a:cubicBezTo>
                  <a:lnTo>
                    <a:pt x="1231" y="2140"/>
                  </a:lnTo>
                  <a:cubicBezTo>
                    <a:pt x="912" y="2140"/>
                    <a:pt x="594" y="2140"/>
                    <a:pt x="276" y="2140"/>
                  </a:cubicBezTo>
                  <a:cubicBezTo>
                    <a:pt x="61" y="2119"/>
                    <a:pt x="0" y="2018"/>
                    <a:pt x="96" y="1834"/>
                  </a:cubicBezTo>
                  <a:lnTo>
                    <a:pt x="575" y="1005"/>
                  </a:lnTo>
                  <a:cubicBezTo>
                    <a:pt x="734" y="729"/>
                    <a:pt x="893" y="453"/>
                    <a:pt x="1052" y="178"/>
                  </a:cubicBezTo>
                  <a:cubicBezTo>
                    <a:pt x="1178" y="2"/>
                    <a:pt x="1296" y="0"/>
                    <a:pt x="1407" y="175"/>
                  </a:cubicBezTo>
                  <a:close/>
                </a:path>
              </a:pathLst>
            </a:custGeom>
            <a:solidFill>
              <a:schemeClr val="accent1"/>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4A0D8"/>
                </a:solidFill>
                <a:effectLst/>
                <a:uLnTx/>
                <a:uFillTx/>
                <a:cs typeface="+mn-ea"/>
                <a:sym typeface="+mn-lt"/>
              </a:endParaRPr>
            </a:p>
          </p:txBody>
        </p:sp>
        <p:sp>
          <p:nvSpPr>
            <p:cNvPr id="69" name="文本框 68"/>
            <p:cNvSpPr txBox="1"/>
            <p:nvPr/>
          </p:nvSpPr>
          <p:spPr>
            <a:xfrm>
              <a:off x="5557547" y="3249645"/>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03</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grpSp>
        <p:nvGrpSpPr>
          <p:cNvPr id="70" name="组合 69"/>
          <p:cNvGrpSpPr/>
          <p:nvPr/>
        </p:nvGrpSpPr>
        <p:grpSpPr>
          <a:xfrm>
            <a:off x="6701322" y="3047310"/>
            <a:ext cx="1898864" cy="1389570"/>
            <a:chOff x="6701322" y="2733250"/>
            <a:chExt cx="1898864" cy="1389570"/>
          </a:xfrm>
        </p:grpSpPr>
        <p:sp>
          <p:nvSpPr>
            <p:cNvPr id="71" name="Freeform 9"/>
            <p:cNvSpPr/>
            <p:nvPr/>
          </p:nvSpPr>
          <p:spPr bwMode="auto">
            <a:xfrm>
              <a:off x="6701322" y="2733250"/>
              <a:ext cx="1898864" cy="1389570"/>
            </a:xfrm>
            <a:custGeom>
              <a:avLst/>
              <a:gdLst>
                <a:gd name="T0" fmla="*/ 1408 w 2453"/>
                <a:gd name="T1" fmla="*/ 1966 h 2141"/>
                <a:gd name="T2" fmla="*/ 1886 w 2453"/>
                <a:gd name="T3" fmla="*/ 1136 h 2141"/>
                <a:gd name="T4" fmla="*/ 2364 w 2453"/>
                <a:gd name="T5" fmla="*/ 309 h 2141"/>
                <a:gd name="T6" fmla="*/ 2188 w 2453"/>
                <a:gd name="T7" fmla="*/ 0 h 2141"/>
                <a:gd name="T8" fmla="*/ 1231 w 2453"/>
                <a:gd name="T9" fmla="*/ 0 h 2141"/>
                <a:gd name="T10" fmla="*/ 276 w 2453"/>
                <a:gd name="T11" fmla="*/ 0 h 2141"/>
                <a:gd name="T12" fmla="*/ 96 w 2453"/>
                <a:gd name="T13" fmla="*/ 307 h 2141"/>
                <a:gd name="T14" fmla="*/ 575 w 2453"/>
                <a:gd name="T15" fmla="*/ 1136 h 2141"/>
                <a:gd name="T16" fmla="*/ 1052 w 2453"/>
                <a:gd name="T17" fmla="*/ 1963 h 2141"/>
                <a:gd name="T18" fmla="*/ 1408 w 2453"/>
                <a:gd name="T19" fmla="*/ 1966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3" h="2141">
                  <a:moveTo>
                    <a:pt x="1408" y="1966"/>
                  </a:moveTo>
                  <a:lnTo>
                    <a:pt x="1886" y="1136"/>
                  </a:lnTo>
                  <a:cubicBezTo>
                    <a:pt x="2046" y="861"/>
                    <a:pt x="2205" y="585"/>
                    <a:pt x="2364" y="309"/>
                  </a:cubicBezTo>
                  <a:cubicBezTo>
                    <a:pt x="2453" y="113"/>
                    <a:pt x="2396" y="9"/>
                    <a:pt x="2188" y="0"/>
                  </a:cubicBezTo>
                  <a:lnTo>
                    <a:pt x="1231" y="0"/>
                  </a:lnTo>
                  <a:cubicBezTo>
                    <a:pt x="912" y="0"/>
                    <a:pt x="594" y="0"/>
                    <a:pt x="276" y="0"/>
                  </a:cubicBezTo>
                  <a:cubicBezTo>
                    <a:pt x="61" y="21"/>
                    <a:pt x="0" y="123"/>
                    <a:pt x="96" y="307"/>
                  </a:cubicBezTo>
                  <a:lnTo>
                    <a:pt x="575" y="1136"/>
                  </a:lnTo>
                  <a:cubicBezTo>
                    <a:pt x="734" y="1412"/>
                    <a:pt x="893" y="1688"/>
                    <a:pt x="1052" y="1963"/>
                  </a:cubicBezTo>
                  <a:cubicBezTo>
                    <a:pt x="1178" y="2139"/>
                    <a:pt x="1297" y="2141"/>
                    <a:pt x="1408" y="1966"/>
                  </a:cubicBezTo>
                  <a:close/>
                </a:path>
              </a:pathLst>
            </a:custGeom>
            <a:solidFill>
              <a:schemeClr val="accent2"/>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dirty="0">
                <a:ln>
                  <a:noFill/>
                </a:ln>
                <a:solidFill>
                  <a:srgbClr val="54A0D8"/>
                </a:solidFill>
                <a:effectLst/>
                <a:uLnTx/>
                <a:uFillTx/>
                <a:cs typeface="+mn-ea"/>
                <a:sym typeface="+mn-lt"/>
              </a:endParaRPr>
            </a:p>
          </p:txBody>
        </p:sp>
        <p:sp>
          <p:nvSpPr>
            <p:cNvPr id="72" name="文本框 71"/>
            <p:cNvSpPr txBox="1"/>
            <p:nvPr/>
          </p:nvSpPr>
          <p:spPr>
            <a:xfrm>
              <a:off x="7232088" y="2780159"/>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04</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grpSp>
        <p:nvGrpSpPr>
          <p:cNvPr id="73" name="组合 72"/>
          <p:cNvGrpSpPr/>
          <p:nvPr/>
        </p:nvGrpSpPr>
        <p:grpSpPr>
          <a:xfrm>
            <a:off x="8369568" y="3104452"/>
            <a:ext cx="1898864" cy="1389570"/>
            <a:chOff x="8369568" y="2790392"/>
            <a:chExt cx="1898864" cy="1389570"/>
          </a:xfrm>
        </p:grpSpPr>
        <p:sp>
          <p:nvSpPr>
            <p:cNvPr id="74" name="Freeform 7"/>
            <p:cNvSpPr/>
            <p:nvPr/>
          </p:nvSpPr>
          <p:spPr bwMode="auto">
            <a:xfrm>
              <a:off x="8369568" y="2790392"/>
              <a:ext cx="1898864" cy="1389570"/>
            </a:xfrm>
            <a:custGeom>
              <a:avLst/>
              <a:gdLst>
                <a:gd name="T0" fmla="*/ 1408 w 2454"/>
                <a:gd name="T1" fmla="*/ 175 h 2140"/>
                <a:gd name="T2" fmla="*/ 1887 w 2454"/>
                <a:gd name="T3" fmla="*/ 1005 h 2140"/>
                <a:gd name="T4" fmla="*/ 2364 w 2454"/>
                <a:gd name="T5" fmla="*/ 1832 h 2140"/>
                <a:gd name="T6" fmla="*/ 2189 w 2454"/>
                <a:gd name="T7" fmla="*/ 2140 h 2140"/>
                <a:gd name="T8" fmla="*/ 1231 w 2454"/>
                <a:gd name="T9" fmla="*/ 2140 h 2140"/>
                <a:gd name="T10" fmla="*/ 276 w 2454"/>
                <a:gd name="T11" fmla="*/ 2140 h 2140"/>
                <a:gd name="T12" fmla="*/ 96 w 2454"/>
                <a:gd name="T13" fmla="*/ 1834 h 2140"/>
                <a:gd name="T14" fmla="*/ 575 w 2454"/>
                <a:gd name="T15" fmla="*/ 1005 h 2140"/>
                <a:gd name="T16" fmla="*/ 1053 w 2454"/>
                <a:gd name="T17" fmla="*/ 178 h 2140"/>
                <a:gd name="T18" fmla="*/ 1408 w 2454"/>
                <a:gd name="T19" fmla="*/ 175 h 2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54" h="2140">
                  <a:moveTo>
                    <a:pt x="1408" y="175"/>
                  </a:moveTo>
                  <a:lnTo>
                    <a:pt x="1887" y="1005"/>
                  </a:lnTo>
                  <a:cubicBezTo>
                    <a:pt x="2046" y="1280"/>
                    <a:pt x="2205" y="1556"/>
                    <a:pt x="2364" y="1832"/>
                  </a:cubicBezTo>
                  <a:cubicBezTo>
                    <a:pt x="2454" y="2028"/>
                    <a:pt x="2396" y="2132"/>
                    <a:pt x="2189" y="2140"/>
                  </a:cubicBezTo>
                  <a:lnTo>
                    <a:pt x="1231" y="2140"/>
                  </a:lnTo>
                  <a:cubicBezTo>
                    <a:pt x="913" y="2140"/>
                    <a:pt x="594" y="2140"/>
                    <a:pt x="276" y="2140"/>
                  </a:cubicBezTo>
                  <a:cubicBezTo>
                    <a:pt x="61" y="2119"/>
                    <a:pt x="0" y="2018"/>
                    <a:pt x="96" y="1834"/>
                  </a:cubicBezTo>
                  <a:lnTo>
                    <a:pt x="575" y="1005"/>
                  </a:lnTo>
                  <a:cubicBezTo>
                    <a:pt x="734" y="729"/>
                    <a:pt x="894" y="453"/>
                    <a:pt x="1053" y="178"/>
                  </a:cubicBezTo>
                  <a:cubicBezTo>
                    <a:pt x="1178" y="2"/>
                    <a:pt x="1297" y="0"/>
                    <a:pt x="1408" y="175"/>
                  </a:cubicBezTo>
                  <a:close/>
                </a:path>
              </a:pathLst>
            </a:custGeom>
            <a:solidFill>
              <a:schemeClr val="accent1"/>
            </a:solidFill>
            <a:ln w="38100" cap="flat">
              <a:solidFill>
                <a:srgbClr val="FFFFFF"/>
              </a:solidFill>
              <a:prstDash val="solid"/>
              <a:miter lim="800000"/>
            </a:ln>
            <a:effectLst>
              <a:outerShdw blurRad="63500" sx="102000" sy="102000" algn="ctr" rotWithShape="0">
                <a:prstClr val="black">
                  <a:alpha val="40000"/>
                </a:prstClr>
              </a:outerShdw>
            </a:effectLst>
          </p:spPr>
          <p:txBody>
            <a:bodyPr vert="horz" wrap="square" lIns="91440" tIns="45720" rIns="91440" bIns="45720" numCol="1" anchor="t" anchorCtr="0" compatLnSpc="1"/>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54A0D8"/>
                </a:solidFill>
                <a:effectLst/>
                <a:uLnTx/>
                <a:uFillTx/>
                <a:cs typeface="+mn-ea"/>
                <a:sym typeface="+mn-lt"/>
              </a:endParaRPr>
            </a:p>
          </p:txBody>
        </p:sp>
        <p:sp>
          <p:nvSpPr>
            <p:cNvPr id="75" name="文本框 74"/>
            <p:cNvSpPr txBox="1"/>
            <p:nvPr/>
          </p:nvSpPr>
          <p:spPr>
            <a:xfrm>
              <a:off x="8936115" y="3249645"/>
              <a:ext cx="845103" cy="769441"/>
            </a:xfrm>
            <a:prstGeom prst="rect">
              <a:avLst/>
            </a:prstGeom>
            <a:noFill/>
          </p:spPr>
          <p:txBody>
            <a:bodyPr wrap="none" rtlCol="0">
              <a:spAutoFit/>
            </a:body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400" b="0" i="0" u="none" strike="noStrike" kern="0" cap="none" spc="0" normalizeH="0" baseline="0" noProof="0" dirty="0">
                  <a:ln>
                    <a:noFill/>
                  </a:ln>
                  <a:solidFill>
                    <a:srgbClr val="FFFFFF"/>
                  </a:solidFill>
                  <a:effectLst/>
                  <a:uLnTx/>
                  <a:uFillTx/>
                  <a:cs typeface="+mn-ea"/>
                  <a:sym typeface="+mn-lt"/>
                </a:rPr>
                <a:t>05</a:t>
              </a:r>
              <a:endParaRPr kumimoji="0" lang="zh-CN" altLang="en-US" sz="4400" b="0" i="0" u="none" strike="noStrike" kern="0" cap="none" spc="0" normalizeH="0" baseline="0" noProof="0" dirty="0">
                <a:ln>
                  <a:noFill/>
                </a:ln>
                <a:solidFill>
                  <a:srgbClr val="FFFFFF"/>
                </a:solidFill>
                <a:effectLst/>
                <a:uLnTx/>
                <a:uFillTx/>
                <a:cs typeface="+mn-ea"/>
                <a:sym typeface="+mn-lt"/>
              </a:endParaRPr>
            </a:p>
          </p:txBody>
        </p:sp>
      </p:grpSp>
      <p:sp>
        <p:nvSpPr>
          <p:cNvPr id="39" name="TextBox 38"/>
          <p:cNvSpPr txBox="1"/>
          <p:nvPr/>
        </p:nvSpPr>
        <p:spPr>
          <a:xfrm>
            <a:off x="91217" y="6615569"/>
            <a:ext cx="1800200"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http://www.1ppt.com/moban/</a:t>
            </a:r>
            <a:r>
              <a:rPr kumimoji="0" lang="zh-CN" altLang="en-US" sz="100" b="0" i="0" u="none" strike="noStrike" kern="0" cap="none" spc="0" normalizeH="0" baseline="0" noProof="0" dirty="0" smtClean="0">
                <a:ln>
                  <a:noFill/>
                </a:ln>
                <a:solidFill>
                  <a:schemeClr val="bg1"/>
                </a:solidFill>
                <a:effectLst/>
                <a:uLnTx/>
                <a:uFillTx/>
              </a:rPr>
              <a:t> </a:t>
            </a:r>
            <a:endParaRPr kumimoji="0" lang="en-US" altLang="zh-CN" sz="100" b="0" i="0" u="none" strike="noStrike" kern="0" cap="none" spc="0" normalizeH="0" baseline="0" noProof="0" dirty="0" smtClean="0">
              <a:ln>
                <a:noFill/>
              </a:ln>
              <a:solidFill>
                <a:schemeClr val="bg1"/>
              </a:solidFill>
              <a:effectLst/>
              <a:uLnTx/>
              <a:uFillTx/>
            </a:endParaRPr>
          </a:p>
        </p:txBody>
      </p:sp>
    </p:spTree>
  </p:cSld>
  <p:clrMapOvr>
    <a:masterClrMapping/>
  </p:clrMapOvr>
  <p:transition spd="med" advTm="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randombar(horizontal)">
                                      <p:cBhvr>
                                        <p:cTn id="7" dur="500"/>
                                        <p:tgtEl>
                                          <p:spTgt spid="61"/>
                                        </p:tgtEl>
                                      </p:cBhvr>
                                    </p:animEffect>
                                  </p:childTnLst>
                                </p:cTn>
                              </p:par>
                              <p:par>
                                <p:cTn id="8" presetID="14" presetClass="entr" presetSubtype="10" fill="hold" nodeType="withEffect">
                                  <p:stCondLst>
                                    <p:cond delay="0"/>
                                  </p:stCondLst>
                                  <p:childTnLst>
                                    <p:set>
                                      <p:cBhvr>
                                        <p:cTn id="9" dur="1" fill="hold">
                                          <p:stCondLst>
                                            <p:cond delay="0"/>
                                          </p:stCondLst>
                                        </p:cTn>
                                        <p:tgtEl>
                                          <p:spTgt spid="64"/>
                                        </p:tgtEl>
                                        <p:attrNameLst>
                                          <p:attrName>style.visibility</p:attrName>
                                        </p:attrNameLst>
                                      </p:cBhvr>
                                      <p:to>
                                        <p:strVal val="visible"/>
                                      </p:to>
                                    </p:set>
                                    <p:animEffect transition="in" filter="randombar(horizontal)">
                                      <p:cBhvr>
                                        <p:cTn id="10" dur="500"/>
                                        <p:tgtEl>
                                          <p:spTgt spid="64"/>
                                        </p:tgtEl>
                                      </p:cBhvr>
                                    </p:animEffect>
                                  </p:childTnLst>
                                </p:cTn>
                              </p:par>
                              <p:par>
                                <p:cTn id="11" presetID="14" presetClass="entr" presetSubtype="1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randombar(horizontal)">
                                      <p:cBhvr>
                                        <p:cTn id="13" dur="500"/>
                                        <p:tgtEl>
                                          <p:spTgt spid="67"/>
                                        </p:tgtEl>
                                      </p:cBhvr>
                                    </p:animEffect>
                                  </p:childTnLst>
                                </p:cTn>
                              </p:par>
                              <p:par>
                                <p:cTn id="14" presetID="14" presetClass="entr" presetSubtype="10" fill="hold" nodeType="with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randombar(horizontal)">
                                      <p:cBhvr>
                                        <p:cTn id="16" dur="500"/>
                                        <p:tgtEl>
                                          <p:spTgt spid="70"/>
                                        </p:tgtEl>
                                      </p:cBhvr>
                                    </p:animEffect>
                                  </p:childTnLst>
                                </p:cTn>
                              </p:par>
                              <p:par>
                                <p:cTn id="17" presetID="14" presetClass="entr" presetSubtype="10" fill="hold" nodeType="with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randombar(horizontal)">
                                      <p:cBhvr>
                                        <p:cTn id="19" dur="500"/>
                                        <p:tgtEl>
                                          <p:spTgt spid="73"/>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wheel(1)">
                                      <p:cBhvr>
                                        <p:cTn id="22" dur="2000"/>
                                        <p:tgtEl>
                                          <p:spTgt spid="53"/>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heel(1)">
                                      <p:cBhvr>
                                        <p:cTn id="25" dur="2000"/>
                                        <p:tgtEl>
                                          <p:spTgt spid="5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heel(1)">
                                      <p:cBhvr>
                                        <p:cTn id="28" dur="2000"/>
                                        <p:tgtEl>
                                          <p:spTgt spid="54"/>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heel(1)">
                                      <p:cBhvr>
                                        <p:cTn id="31" dur="2000"/>
                                        <p:tgtEl>
                                          <p:spTgt spid="57"/>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55"/>
                                        </p:tgtEl>
                                        <p:attrNameLst>
                                          <p:attrName>style.visibility</p:attrName>
                                        </p:attrNameLst>
                                      </p:cBhvr>
                                      <p:to>
                                        <p:strVal val="visible"/>
                                      </p:to>
                                    </p:set>
                                    <p:animEffect transition="in" filter="wheel(1)">
                                      <p:cBhvr>
                                        <p:cTn id="34" dur="2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8400" y="1163390"/>
            <a:ext cx="10969200" cy="705600"/>
          </a:xfrm>
        </p:spPr>
        <p:txBody>
          <a:bodyPr>
            <a:normAutofit/>
          </a:bodyPr>
          <a:lstStyle/>
          <a:p>
            <a:r>
              <a:rPr lang="zh-CN" altLang="en-US" sz="2000" dirty="0">
                <a:latin typeface="+mn-lt"/>
                <a:ea typeface="+mn-ea"/>
                <a:cs typeface="+mn-ea"/>
                <a:sym typeface="+mn-lt"/>
              </a:rPr>
              <a:t>做好沟通协调工作，做好公司领导交办的各项工作。</a:t>
            </a:r>
            <a:endParaRPr lang="zh-CN" altLang="en-US" sz="2000" dirty="0">
              <a:latin typeface="+mn-lt"/>
              <a:ea typeface="+mn-ea"/>
              <a:cs typeface="+mn-ea"/>
              <a:sym typeface="+mn-lt"/>
            </a:endParaRPr>
          </a:p>
        </p:txBody>
      </p:sp>
      <p:sp>
        <p:nvSpPr>
          <p:cNvPr id="4" name="元素"/>
          <p:cNvSpPr/>
          <p:nvPr/>
        </p:nvSpPr>
        <p:spPr>
          <a:xfrm>
            <a:off x="633584" y="1929130"/>
            <a:ext cx="3939540" cy="4515485"/>
          </a:xfrm>
          <a:prstGeom prst="rect">
            <a:avLst/>
          </a:prstGeom>
          <a:blipFill rotWithShape="1">
            <a:blip r:embed="rId1" cstate="screen"/>
            <a:stretch>
              <a:fillRect/>
            </a:stretch>
          </a:blip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cxnSp>
        <p:nvCxnSpPr>
          <p:cNvPr id="5" name="元素"/>
          <p:cNvCxnSpPr/>
          <p:nvPr/>
        </p:nvCxnSpPr>
        <p:spPr>
          <a:xfrm>
            <a:off x="403714" y="4037330"/>
            <a:ext cx="0" cy="2407285"/>
          </a:xfrm>
          <a:prstGeom prst="line">
            <a:avLst/>
          </a:prstGeom>
          <a:noFill/>
          <a:ln w="25400" cap="flat">
            <a:solidFill>
              <a:schemeClr val="accent5"/>
            </a:solidFill>
            <a:prstDash val="solid"/>
            <a:bevel/>
          </a:ln>
          <a:effectLst/>
        </p:spPr>
        <p:style>
          <a:lnRef idx="2">
            <a:schemeClr val="accent1">
              <a:shade val="50000"/>
            </a:schemeClr>
          </a:lnRef>
          <a:fillRef idx="1">
            <a:schemeClr val="accent1"/>
          </a:fillRef>
          <a:effectRef idx="0">
            <a:schemeClr val="accent1"/>
          </a:effectRef>
          <a:fontRef idx="minor">
            <a:schemeClr val="lt1"/>
          </a:fontRef>
        </p:style>
      </p:cxnSp>
      <p:sp>
        <p:nvSpPr>
          <p:cNvPr id="6" name="元素"/>
          <p:cNvSpPr txBox="1"/>
          <p:nvPr/>
        </p:nvSpPr>
        <p:spPr>
          <a:xfrm>
            <a:off x="218234" y="1929130"/>
            <a:ext cx="400110" cy="2047240"/>
          </a:xfrm>
          <a:prstGeom prst="rect">
            <a:avLst/>
          </a:prstGeom>
          <a:noFill/>
        </p:spPr>
        <p:txBody>
          <a:bodyPr vert="eaVert" wrap="square" rtlCol="0">
            <a:spAutoFit/>
          </a:bodyPr>
          <a:lstStyle/>
          <a:p>
            <a:r>
              <a:rPr lang="zh-CN" altLang="en-US" sz="1400" dirty="0">
                <a:cs typeface="+mn-ea"/>
                <a:sym typeface="+mn-lt"/>
              </a:rPr>
              <a:t>请</a:t>
            </a:r>
            <a:r>
              <a:rPr lang="en-US" altLang="zh-CN" sz="1400" dirty="0">
                <a:cs typeface="+mn-ea"/>
                <a:sym typeface="+mn-lt"/>
              </a:rPr>
              <a:t> </a:t>
            </a:r>
            <a:r>
              <a:rPr lang="zh-CN" altLang="en-US" sz="1400" dirty="0">
                <a:cs typeface="+mn-ea"/>
                <a:sym typeface="+mn-lt"/>
              </a:rPr>
              <a:t>输</a:t>
            </a:r>
            <a:r>
              <a:rPr lang="en-US" altLang="zh-CN" sz="1400" dirty="0">
                <a:cs typeface="+mn-ea"/>
                <a:sym typeface="+mn-lt"/>
              </a:rPr>
              <a:t> </a:t>
            </a:r>
            <a:r>
              <a:rPr lang="zh-CN" altLang="en-US" sz="1400" dirty="0">
                <a:cs typeface="+mn-ea"/>
                <a:sym typeface="+mn-lt"/>
              </a:rPr>
              <a:t>入</a:t>
            </a:r>
            <a:r>
              <a:rPr lang="en-US" altLang="zh-CN" sz="1400" dirty="0">
                <a:cs typeface="+mn-ea"/>
                <a:sym typeface="+mn-lt"/>
              </a:rPr>
              <a:t> </a:t>
            </a:r>
            <a:r>
              <a:rPr lang="zh-CN" altLang="en-US" sz="1400" dirty="0">
                <a:cs typeface="+mn-ea"/>
                <a:sym typeface="+mn-lt"/>
              </a:rPr>
              <a:t>文</a:t>
            </a:r>
            <a:r>
              <a:rPr lang="en-US" altLang="zh-CN" sz="1400" dirty="0">
                <a:cs typeface="+mn-ea"/>
                <a:sym typeface="+mn-lt"/>
              </a:rPr>
              <a:t> </a:t>
            </a:r>
            <a:r>
              <a:rPr lang="zh-CN" altLang="en-US" sz="1400" dirty="0">
                <a:cs typeface="+mn-ea"/>
                <a:sym typeface="+mn-lt"/>
              </a:rPr>
              <a:t>字</a:t>
            </a:r>
            <a:endParaRPr lang="zh-CN" altLang="en-US" sz="1400" dirty="0">
              <a:cs typeface="+mn-ea"/>
              <a:sym typeface="+mn-lt"/>
            </a:endParaRPr>
          </a:p>
        </p:txBody>
      </p:sp>
      <p:sp>
        <p:nvSpPr>
          <p:cNvPr id="17" name="元素"/>
          <p:cNvSpPr/>
          <p:nvPr/>
        </p:nvSpPr>
        <p:spPr>
          <a:xfrm>
            <a:off x="5045418" y="1914525"/>
            <a:ext cx="1473200" cy="482600"/>
          </a:xfrm>
          <a:prstGeom prst="rect">
            <a:avLst/>
          </a:prstGeom>
          <a:solidFill>
            <a:schemeClr val="accent1"/>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en-GB" sz="2000" b="1" dirty="0">
                <a:solidFill>
                  <a:schemeClr val="bg1"/>
                </a:solidFill>
                <a:cs typeface="+mn-ea"/>
                <a:sym typeface="+mn-lt"/>
              </a:rPr>
              <a:t>1</a:t>
            </a:r>
            <a:endParaRPr lang="en-US" altLang="en-GB" sz="2000" b="1" dirty="0">
              <a:solidFill>
                <a:schemeClr val="bg1"/>
              </a:solidFill>
              <a:cs typeface="+mn-ea"/>
              <a:sym typeface="+mn-lt"/>
            </a:endParaRPr>
          </a:p>
        </p:txBody>
      </p:sp>
      <p:sp>
        <p:nvSpPr>
          <p:cNvPr id="18" name="元素"/>
          <p:cNvSpPr txBox="1"/>
          <p:nvPr/>
        </p:nvSpPr>
        <p:spPr>
          <a:xfrm>
            <a:off x="6570688" y="1914525"/>
            <a:ext cx="5065395" cy="306705"/>
          </a:xfrm>
          <a:prstGeom prst="rect">
            <a:avLst/>
          </a:prstGeom>
          <a:noFill/>
        </p:spPr>
        <p:txBody>
          <a:bodyPr wrap="square" rtlCol="0">
            <a:spAutoFit/>
          </a:bodyPr>
          <a:lstStyle/>
          <a:p>
            <a:r>
              <a:rPr lang="en-GB" altLang="zh-CN" sz="1400" dirty="0" smtClean="0">
                <a:cs typeface="+mn-ea"/>
                <a:sym typeface="+mn-lt"/>
              </a:rPr>
              <a:t>与各级员工签订了20XX年各岗位安全责任书</a:t>
            </a:r>
            <a:r>
              <a:rPr lang="en-GB" altLang="zh-CN" sz="1400" dirty="0">
                <a:cs typeface="+mn-ea"/>
                <a:sym typeface="+mn-lt"/>
              </a:rPr>
              <a:t>。</a:t>
            </a:r>
            <a:endParaRPr lang="en-GB" altLang="zh-CN" sz="1400" dirty="0">
              <a:cs typeface="+mn-ea"/>
              <a:sym typeface="+mn-lt"/>
            </a:endParaRPr>
          </a:p>
        </p:txBody>
      </p:sp>
      <p:sp>
        <p:nvSpPr>
          <p:cNvPr id="21" name="元素"/>
          <p:cNvSpPr/>
          <p:nvPr/>
        </p:nvSpPr>
        <p:spPr>
          <a:xfrm>
            <a:off x="5045418" y="2724150"/>
            <a:ext cx="1473200" cy="482600"/>
          </a:xfrm>
          <a:prstGeom prst="rect">
            <a:avLst/>
          </a:prstGeom>
          <a:solidFill>
            <a:srgbClr val="041B35"/>
          </a:solidFill>
          <a:ln w="12700" cap="rnd">
            <a:noFill/>
            <a:prstDash val="solid"/>
            <a:rou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en-GB" sz="2000" b="1" dirty="0">
                <a:solidFill>
                  <a:schemeClr val="bg1"/>
                </a:solidFill>
                <a:cs typeface="+mn-ea"/>
                <a:sym typeface="+mn-lt"/>
              </a:rPr>
              <a:t>2</a:t>
            </a:r>
            <a:endParaRPr lang="en-US" altLang="en-GB" sz="2000" b="1" dirty="0">
              <a:solidFill>
                <a:schemeClr val="bg1"/>
              </a:solidFill>
              <a:cs typeface="+mn-ea"/>
              <a:sym typeface="+mn-lt"/>
            </a:endParaRPr>
          </a:p>
        </p:txBody>
      </p:sp>
      <p:sp>
        <p:nvSpPr>
          <p:cNvPr id="22" name="元素"/>
          <p:cNvSpPr txBox="1"/>
          <p:nvPr/>
        </p:nvSpPr>
        <p:spPr>
          <a:xfrm>
            <a:off x="6570688" y="2625725"/>
            <a:ext cx="5068570" cy="737235"/>
          </a:xfrm>
          <a:prstGeom prst="rect">
            <a:avLst/>
          </a:prstGeom>
          <a:noFill/>
        </p:spPr>
        <p:txBody>
          <a:bodyPr wrap="square" rtlCol="0">
            <a:spAutoFit/>
          </a:bodyPr>
          <a:lstStyle/>
          <a:p>
            <a:r>
              <a:rPr lang="en-GB" altLang="zh-CN" sz="1400" dirty="0">
                <a:cs typeface="+mn-ea"/>
                <a:sym typeface="+mn-lt"/>
              </a:rPr>
              <a:t>按照安全标准化现场考评提出的要求，完成了对《公司安全生产应急预案》、《公司安全管理制度》等规范性文件的'修订，并组织相关人员进行评审。</a:t>
            </a:r>
            <a:endParaRPr lang="en-GB" altLang="zh-CN" sz="1400" dirty="0">
              <a:cs typeface="+mn-ea"/>
              <a:sym typeface="+mn-lt"/>
            </a:endParaRPr>
          </a:p>
        </p:txBody>
      </p:sp>
      <p:sp>
        <p:nvSpPr>
          <p:cNvPr id="25" name="元素"/>
          <p:cNvSpPr/>
          <p:nvPr/>
        </p:nvSpPr>
        <p:spPr>
          <a:xfrm>
            <a:off x="5045418" y="3533775"/>
            <a:ext cx="1473200" cy="482600"/>
          </a:xfrm>
          <a:prstGeom prst="rect">
            <a:avLst/>
          </a:prstGeom>
          <a:solidFill>
            <a:srgbClr val="5997DB"/>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en-GB" sz="2000" b="1" dirty="0">
                <a:solidFill>
                  <a:srgbClr val="FFFFFF"/>
                </a:solidFill>
                <a:cs typeface="+mn-ea"/>
                <a:sym typeface="+mn-lt"/>
              </a:rPr>
              <a:t>3</a:t>
            </a:r>
            <a:endParaRPr lang="en-US" altLang="en-GB" sz="2000" b="1" dirty="0">
              <a:solidFill>
                <a:srgbClr val="FFFFFF"/>
              </a:solidFill>
              <a:cs typeface="+mn-ea"/>
              <a:sym typeface="+mn-lt"/>
            </a:endParaRPr>
          </a:p>
        </p:txBody>
      </p:sp>
      <p:sp>
        <p:nvSpPr>
          <p:cNvPr id="26" name="元素"/>
          <p:cNvSpPr txBox="1"/>
          <p:nvPr/>
        </p:nvSpPr>
        <p:spPr>
          <a:xfrm>
            <a:off x="6570688" y="3556635"/>
            <a:ext cx="4827270" cy="306705"/>
          </a:xfrm>
          <a:prstGeom prst="rect">
            <a:avLst/>
          </a:prstGeom>
          <a:noFill/>
        </p:spPr>
        <p:txBody>
          <a:bodyPr wrap="square" rtlCol="0">
            <a:spAutoFit/>
          </a:bodyPr>
          <a:lstStyle/>
          <a:p>
            <a:r>
              <a:rPr lang="en-GB" altLang="zh-CN" sz="1400" dirty="0">
                <a:cs typeface="+mn-ea"/>
                <a:sym typeface="+mn-lt"/>
              </a:rPr>
              <a:t>配合安环部完成了对库区部分管线的防腐除锈工作。</a:t>
            </a:r>
            <a:endParaRPr lang="en-GB" altLang="zh-CN" sz="1400" dirty="0">
              <a:cs typeface="+mn-ea"/>
              <a:sym typeface="+mn-lt"/>
            </a:endParaRPr>
          </a:p>
        </p:txBody>
      </p:sp>
      <p:sp>
        <p:nvSpPr>
          <p:cNvPr id="29" name="元素"/>
          <p:cNvSpPr/>
          <p:nvPr/>
        </p:nvSpPr>
        <p:spPr>
          <a:xfrm>
            <a:off x="5045418" y="4343400"/>
            <a:ext cx="1473200" cy="482600"/>
          </a:xfrm>
          <a:prstGeom prst="rect">
            <a:avLst/>
          </a:prstGeom>
          <a:solidFill>
            <a:srgbClr val="041B35"/>
          </a:solidFill>
          <a:ln w="12700" cap="rnd">
            <a:noFill/>
            <a:prstDash val="solid"/>
            <a:rou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en-GB" sz="2000" b="1" dirty="0">
                <a:solidFill>
                  <a:schemeClr val="bg1"/>
                </a:solidFill>
                <a:cs typeface="+mn-ea"/>
                <a:sym typeface="+mn-lt"/>
              </a:rPr>
              <a:t>4</a:t>
            </a:r>
            <a:endParaRPr lang="en-US" altLang="en-GB" sz="2000" b="1" dirty="0">
              <a:solidFill>
                <a:schemeClr val="bg1"/>
              </a:solidFill>
              <a:cs typeface="+mn-ea"/>
              <a:sym typeface="+mn-lt"/>
            </a:endParaRPr>
          </a:p>
        </p:txBody>
      </p:sp>
      <p:sp>
        <p:nvSpPr>
          <p:cNvPr id="30" name="元素"/>
          <p:cNvSpPr txBox="1"/>
          <p:nvPr/>
        </p:nvSpPr>
        <p:spPr>
          <a:xfrm>
            <a:off x="6570688" y="4374515"/>
            <a:ext cx="5017770" cy="306705"/>
          </a:xfrm>
          <a:prstGeom prst="rect">
            <a:avLst/>
          </a:prstGeom>
          <a:noFill/>
        </p:spPr>
        <p:txBody>
          <a:bodyPr wrap="square" rtlCol="0">
            <a:spAutoFit/>
          </a:bodyPr>
          <a:lstStyle/>
          <a:p>
            <a:r>
              <a:rPr lang="en-GB" altLang="zh-CN" sz="1400" dirty="0">
                <a:cs typeface="+mn-ea"/>
                <a:sym typeface="+mn-lt"/>
              </a:rPr>
              <a:t>拟定安全月活动方案并组织实施，对相关活动进行了总结上报。</a:t>
            </a:r>
            <a:endParaRPr lang="en-GB" altLang="zh-CN" sz="1400" dirty="0">
              <a:cs typeface="+mn-ea"/>
              <a:sym typeface="+mn-lt"/>
            </a:endParaRPr>
          </a:p>
        </p:txBody>
      </p:sp>
      <p:sp>
        <p:nvSpPr>
          <p:cNvPr id="33" name="元素"/>
          <p:cNvSpPr/>
          <p:nvPr/>
        </p:nvSpPr>
        <p:spPr>
          <a:xfrm>
            <a:off x="5045418" y="5153025"/>
            <a:ext cx="1473200" cy="482600"/>
          </a:xfrm>
          <a:prstGeom prst="rect">
            <a:avLst/>
          </a:prstGeom>
          <a:solidFill>
            <a:srgbClr val="5997DB"/>
          </a:solidFill>
          <a:ln w="12700" cap="rnd">
            <a:noFill/>
            <a:prstDash val="solid"/>
            <a:round/>
          </a:ln>
          <a:effectLst>
            <a:outerShdw blurRad="254000" dist="127000" algn="ctr" rotWithShape="0">
              <a:schemeClr val="accent1">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en-GB" sz="2000" b="1" dirty="0">
                <a:solidFill>
                  <a:schemeClr val="bg1"/>
                </a:solidFill>
                <a:cs typeface="+mn-ea"/>
                <a:sym typeface="+mn-lt"/>
              </a:rPr>
              <a:t>5</a:t>
            </a:r>
            <a:endParaRPr lang="en-US" altLang="en-GB" sz="2000" b="1" dirty="0">
              <a:solidFill>
                <a:schemeClr val="bg1"/>
              </a:solidFill>
              <a:cs typeface="+mn-ea"/>
              <a:sym typeface="+mn-lt"/>
            </a:endParaRPr>
          </a:p>
        </p:txBody>
      </p:sp>
      <p:sp>
        <p:nvSpPr>
          <p:cNvPr id="34" name="元素"/>
          <p:cNvSpPr txBox="1"/>
          <p:nvPr/>
        </p:nvSpPr>
        <p:spPr>
          <a:xfrm>
            <a:off x="6570688" y="5207000"/>
            <a:ext cx="4827270" cy="306705"/>
          </a:xfrm>
          <a:prstGeom prst="rect">
            <a:avLst/>
          </a:prstGeom>
          <a:noFill/>
        </p:spPr>
        <p:txBody>
          <a:bodyPr wrap="square" rtlCol="0">
            <a:spAutoFit/>
          </a:bodyPr>
          <a:lstStyle/>
          <a:p>
            <a:r>
              <a:rPr lang="en-GB" altLang="zh-CN" sz="1400" dirty="0">
                <a:cs typeface="+mn-ea"/>
                <a:sym typeface="+mn-lt"/>
              </a:rPr>
              <a:t>完成了对公司电话网络业务的续约工作,降低了相关成本。</a:t>
            </a:r>
            <a:endParaRPr lang="en-GB" altLang="zh-CN" sz="1400" dirty="0">
              <a:cs typeface="+mn-ea"/>
              <a:sym typeface="+mn-lt"/>
            </a:endParaRPr>
          </a:p>
        </p:txBody>
      </p:sp>
      <p:sp>
        <p:nvSpPr>
          <p:cNvPr id="7" name="文本框 6"/>
          <p:cNvSpPr txBox="1"/>
          <p:nvPr/>
        </p:nvSpPr>
        <p:spPr>
          <a:xfrm>
            <a:off x="1225585" y="372762"/>
            <a:ext cx="4610100" cy="460375"/>
          </a:xfrm>
          <a:prstGeom prst="rect">
            <a:avLst/>
          </a:prstGeom>
          <a:noFill/>
        </p:spPr>
        <p:txBody>
          <a:bodyPr wrap="square" rtlCol="0">
            <a:spAutoFit/>
          </a:bodyPr>
          <a:lstStyle/>
          <a:p>
            <a:r>
              <a:rPr lang="en-US" altLang="zh-CN" sz="2400" b="1" dirty="0">
                <a:cs typeface="+mn-ea"/>
                <a:sym typeface="+mn-lt"/>
              </a:rPr>
              <a:t>年度工作计划</a:t>
            </a:r>
            <a:endParaRPr lang="en-US" altLang="zh-CN" sz="2400" b="1" dirty="0">
              <a:cs typeface="+mn-ea"/>
              <a:sym typeface="+mn-lt"/>
            </a:endParaRPr>
          </a:p>
        </p:txBody>
      </p:sp>
      <p:sp>
        <p:nvSpPr>
          <p:cNvPr id="8" name="元素"/>
          <p:cNvSpPr/>
          <p:nvPr/>
        </p:nvSpPr>
        <p:spPr>
          <a:xfrm>
            <a:off x="5045418" y="5962650"/>
            <a:ext cx="1473200" cy="482600"/>
          </a:xfrm>
          <a:prstGeom prst="rect">
            <a:avLst/>
          </a:prstGeom>
          <a:solidFill>
            <a:srgbClr val="041B35"/>
          </a:solidFill>
          <a:ln w="12700" cap="rnd">
            <a:noFill/>
            <a:prstDash val="solid"/>
            <a:round/>
          </a:ln>
          <a:effectLst>
            <a:outerShdw blurRad="254000" dist="127000" algn="ctr" rotWithShape="0">
              <a:schemeClr val="accent2">
                <a:alpha val="3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r>
              <a:rPr lang="en-US" altLang="en-GB" sz="2000" b="1" dirty="0">
                <a:solidFill>
                  <a:schemeClr val="bg1"/>
                </a:solidFill>
                <a:cs typeface="+mn-ea"/>
                <a:sym typeface="+mn-lt"/>
              </a:rPr>
              <a:t>6</a:t>
            </a:r>
            <a:endParaRPr lang="en-US" altLang="en-GB" sz="2000" b="1" dirty="0">
              <a:solidFill>
                <a:schemeClr val="bg1"/>
              </a:solidFill>
              <a:cs typeface="+mn-ea"/>
              <a:sym typeface="+mn-lt"/>
            </a:endParaRPr>
          </a:p>
        </p:txBody>
      </p:sp>
      <p:sp>
        <p:nvSpPr>
          <p:cNvPr id="9" name="元素"/>
          <p:cNvSpPr txBox="1"/>
          <p:nvPr/>
        </p:nvSpPr>
        <p:spPr>
          <a:xfrm>
            <a:off x="6570688" y="5992495"/>
            <a:ext cx="5194935" cy="306705"/>
          </a:xfrm>
          <a:prstGeom prst="rect">
            <a:avLst/>
          </a:prstGeom>
          <a:noFill/>
        </p:spPr>
        <p:txBody>
          <a:bodyPr wrap="square" rtlCol="0">
            <a:spAutoFit/>
          </a:bodyPr>
          <a:lstStyle/>
          <a:p>
            <a:r>
              <a:rPr lang="en-GB" altLang="zh-CN" sz="1400" dirty="0">
                <a:cs typeface="+mn-ea"/>
                <a:sym typeface="+mn-lt"/>
              </a:rPr>
              <a:t>按照有关部门要求，对库区内标识进行更换。</a:t>
            </a:r>
            <a:endParaRPr lang="en-GB" altLang="zh-CN" sz="1400" dirty="0">
              <a:cs typeface="+mn-ea"/>
              <a:sym typeface="+mn-lt"/>
            </a:endParaRPr>
          </a:p>
        </p:txBody>
      </p:sp>
    </p:spTree>
    <p:custDataLst>
      <p:tags r:id="rId2"/>
    </p:custDataLst>
  </p:cSld>
  <p:clrMapOvr>
    <a:masterClrMapping/>
  </p:clrMapOvr>
  <p:transition spd="med" advTm="0">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par>
                          <p:cTn id="13" fill="hold">
                            <p:stCondLst>
                              <p:cond delay="1000"/>
                            </p:stCondLst>
                            <p:childTnLst>
                              <p:par>
                                <p:cTn id="14" presetID="1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p:tgtEl>
                                          <p:spTgt spid="17"/>
                                        </p:tgtEl>
                                        <p:attrNameLst>
                                          <p:attrName>ppt_x</p:attrName>
                                        </p:attrNameLst>
                                      </p:cBhvr>
                                      <p:tavLst>
                                        <p:tav tm="0">
                                          <p:val>
                                            <p:strVal val="#ppt_x-#ppt_w*1.125000"/>
                                          </p:val>
                                        </p:tav>
                                        <p:tav tm="100000">
                                          <p:val>
                                            <p:strVal val="#ppt_x"/>
                                          </p:val>
                                        </p:tav>
                                      </p:tavLst>
                                    </p:anim>
                                    <p:animEffect transition="in" filter="wipe(right)">
                                      <p:cBhvr>
                                        <p:cTn id="17" dur="500"/>
                                        <p:tgtEl>
                                          <p:spTgt spid="17"/>
                                        </p:tgtEl>
                                      </p:cBhvr>
                                    </p:animEffect>
                                  </p:childTnLst>
                                </p:cTn>
                              </p:par>
                            </p:childTnLst>
                          </p:cTn>
                        </p:par>
                        <p:par>
                          <p:cTn id="18" fill="hold">
                            <p:stCondLst>
                              <p:cond delay="1500"/>
                            </p:stCondLst>
                            <p:childTnLst>
                              <p:par>
                                <p:cTn id="19" presetID="3" presetClass="entr" presetSubtype="1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linds(horizontal)">
                                      <p:cBhvr>
                                        <p:cTn id="21" dur="500"/>
                                        <p:tgtEl>
                                          <p:spTgt spid="18"/>
                                        </p:tgtEl>
                                      </p:cBhvr>
                                    </p:animEffect>
                                  </p:childTnLst>
                                </p:cTn>
                              </p:par>
                            </p:childTnLst>
                          </p:cTn>
                        </p:par>
                        <p:par>
                          <p:cTn id="22" fill="hold">
                            <p:stCondLst>
                              <p:cond delay="2000"/>
                            </p:stCondLst>
                            <p:childTnLst>
                              <p:par>
                                <p:cTn id="23" presetID="1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right)">
                                      <p:cBhvr>
                                        <p:cTn id="26" dur="500"/>
                                        <p:tgtEl>
                                          <p:spTgt spid="21"/>
                                        </p:tgtEl>
                                      </p:cBhvr>
                                    </p:animEffect>
                                  </p:childTnLst>
                                </p:cTn>
                              </p:par>
                            </p:childTnLst>
                          </p:cTn>
                        </p:par>
                        <p:par>
                          <p:cTn id="27" fill="hold">
                            <p:stCondLst>
                              <p:cond delay="2500"/>
                            </p:stCondLst>
                            <p:childTnLst>
                              <p:par>
                                <p:cTn id="28" presetID="3" presetClass="entr" presetSubtype="10" fill="hold" grpId="0"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blinds(horizontal)">
                                      <p:cBhvr>
                                        <p:cTn id="30" dur="500"/>
                                        <p:tgtEl>
                                          <p:spTgt spid="22"/>
                                        </p:tgtEl>
                                      </p:cBhvr>
                                    </p:animEffect>
                                  </p:childTnLst>
                                </p:cTn>
                              </p:par>
                            </p:childTnLst>
                          </p:cTn>
                        </p:par>
                        <p:par>
                          <p:cTn id="31" fill="hold">
                            <p:stCondLst>
                              <p:cond delay="3000"/>
                            </p:stCondLst>
                            <p:childTnLst>
                              <p:par>
                                <p:cTn id="32" presetID="12" presetClass="entr" presetSubtype="8"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p:tgtEl>
                                          <p:spTgt spid="25"/>
                                        </p:tgtEl>
                                        <p:attrNameLst>
                                          <p:attrName>ppt_x</p:attrName>
                                        </p:attrNameLst>
                                      </p:cBhvr>
                                      <p:tavLst>
                                        <p:tav tm="0">
                                          <p:val>
                                            <p:strVal val="#ppt_x-#ppt_w*1.125000"/>
                                          </p:val>
                                        </p:tav>
                                        <p:tav tm="100000">
                                          <p:val>
                                            <p:strVal val="#ppt_x"/>
                                          </p:val>
                                        </p:tav>
                                      </p:tavLst>
                                    </p:anim>
                                    <p:animEffect transition="in" filter="wipe(right)">
                                      <p:cBhvr>
                                        <p:cTn id="35" dur="500"/>
                                        <p:tgtEl>
                                          <p:spTgt spid="25"/>
                                        </p:tgtEl>
                                      </p:cBhvr>
                                    </p:animEffect>
                                  </p:childTnLst>
                                </p:cTn>
                              </p:par>
                            </p:childTnLst>
                          </p:cTn>
                        </p:par>
                        <p:par>
                          <p:cTn id="36" fill="hold">
                            <p:stCondLst>
                              <p:cond delay="3500"/>
                            </p:stCondLst>
                            <p:childTnLst>
                              <p:par>
                                <p:cTn id="37" presetID="3" presetClass="entr" presetSubtype="10" fill="hold" grpId="0"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linds(horizontal)">
                                      <p:cBhvr>
                                        <p:cTn id="39" dur="500"/>
                                        <p:tgtEl>
                                          <p:spTgt spid="26"/>
                                        </p:tgtEl>
                                      </p:cBhvr>
                                    </p:animEffect>
                                  </p:childTnLst>
                                </p:cTn>
                              </p:par>
                            </p:childTnLst>
                          </p:cTn>
                        </p:par>
                        <p:par>
                          <p:cTn id="40" fill="hold">
                            <p:stCondLst>
                              <p:cond delay="4000"/>
                            </p:stCondLst>
                            <p:childTnLst>
                              <p:par>
                                <p:cTn id="41" presetID="12" presetClass="entr" presetSubtype="8"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p:tgtEl>
                                          <p:spTgt spid="29"/>
                                        </p:tgtEl>
                                        <p:attrNameLst>
                                          <p:attrName>ppt_x</p:attrName>
                                        </p:attrNameLst>
                                      </p:cBhvr>
                                      <p:tavLst>
                                        <p:tav tm="0">
                                          <p:val>
                                            <p:strVal val="#ppt_x-#ppt_w*1.125000"/>
                                          </p:val>
                                        </p:tav>
                                        <p:tav tm="100000">
                                          <p:val>
                                            <p:strVal val="#ppt_x"/>
                                          </p:val>
                                        </p:tav>
                                      </p:tavLst>
                                    </p:anim>
                                    <p:animEffect transition="in" filter="wipe(right)">
                                      <p:cBhvr>
                                        <p:cTn id="44" dur="500"/>
                                        <p:tgtEl>
                                          <p:spTgt spid="29"/>
                                        </p:tgtEl>
                                      </p:cBhvr>
                                    </p:animEffect>
                                  </p:childTnLst>
                                </p:cTn>
                              </p:par>
                            </p:childTnLst>
                          </p:cTn>
                        </p:par>
                        <p:par>
                          <p:cTn id="45" fill="hold">
                            <p:stCondLst>
                              <p:cond delay="4500"/>
                            </p:stCondLst>
                            <p:childTnLst>
                              <p:par>
                                <p:cTn id="46" presetID="3" presetClass="entr" presetSubtype="1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linds(horizontal)">
                                      <p:cBhvr>
                                        <p:cTn id="48" dur="500"/>
                                        <p:tgtEl>
                                          <p:spTgt spid="30"/>
                                        </p:tgtEl>
                                      </p:cBhvr>
                                    </p:animEffect>
                                  </p:childTnLst>
                                </p:cTn>
                              </p:par>
                            </p:childTnLst>
                          </p:cTn>
                        </p:par>
                        <p:par>
                          <p:cTn id="49" fill="hold">
                            <p:stCondLst>
                              <p:cond delay="5000"/>
                            </p:stCondLst>
                            <p:childTnLst>
                              <p:par>
                                <p:cTn id="50" presetID="12" presetClass="entr" presetSubtype="8"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p:tgtEl>
                                          <p:spTgt spid="33"/>
                                        </p:tgtEl>
                                        <p:attrNameLst>
                                          <p:attrName>ppt_x</p:attrName>
                                        </p:attrNameLst>
                                      </p:cBhvr>
                                      <p:tavLst>
                                        <p:tav tm="0">
                                          <p:val>
                                            <p:strVal val="#ppt_x-#ppt_w*1.125000"/>
                                          </p:val>
                                        </p:tav>
                                        <p:tav tm="100000">
                                          <p:val>
                                            <p:strVal val="#ppt_x"/>
                                          </p:val>
                                        </p:tav>
                                      </p:tavLst>
                                    </p:anim>
                                    <p:animEffect transition="in" filter="wipe(right)">
                                      <p:cBhvr>
                                        <p:cTn id="53" dur="500"/>
                                        <p:tgtEl>
                                          <p:spTgt spid="33"/>
                                        </p:tgtEl>
                                      </p:cBhvr>
                                    </p:animEffect>
                                  </p:childTnLst>
                                </p:cTn>
                              </p:par>
                            </p:childTnLst>
                          </p:cTn>
                        </p:par>
                        <p:par>
                          <p:cTn id="54" fill="hold">
                            <p:stCondLst>
                              <p:cond delay="5500"/>
                            </p:stCondLst>
                            <p:childTnLst>
                              <p:par>
                                <p:cTn id="55" presetID="3" presetClass="entr" presetSubtype="1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blinds(horizontal)">
                                      <p:cBhvr>
                                        <p:cTn id="57" dur="500"/>
                                        <p:tgtEl>
                                          <p:spTgt spid="34"/>
                                        </p:tgtEl>
                                      </p:cBhvr>
                                    </p:animEffect>
                                  </p:childTnLst>
                                </p:cTn>
                              </p:par>
                            </p:childTnLst>
                          </p:cTn>
                        </p:par>
                        <p:par>
                          <p:cTn id="58" fill="hold">
                            <p:stCondLst>
                              <p:cond delay="6000"/>
                            </p:stCondLst>
                            <p:childTnLst>
                              <p:par>
                                <p:cTn id="59" presetID="12" presetClass="entr" presetSubtype="8" fill="hold" grpId="0" nodeType="after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p:tgtEl>
                                          <p:spTgt spid="8"/>
                                        </p:tgtEl>
                                        <p:attrNameLst>
                                          <p:attrName>ppt_x</p:attrName>
                                        </p:attrNameLst>
                                      </p:cBhvr>
                                      <p:tavLst>
                                        <p:tav tm="0">
                                          <p:val>
                                            <p:strVal val="#ppt_x-#ppt_w*1.125000"/>
                                          </p:val>
                                        </p:tav>
                                        <p:tav tm="100000">
                                          <p:val>
                                            <p:strVal val="#ppt_x"/>
                                          </p:val>
                                        </p:tav>
                                      </p:tavLst>
                                    </p:anim>
                                    <p:animEffect transition="in" filter="wipe(right)">
                                      <p:cBhvr>
                                        <p:cTn id="62" dur="500"/>
                                        <p:tgtEl>
                                          <p:spTgt spid="8"/>
                                        </p:tgtEl>
                                      </p:cBhvr>
                                    </p:animEffect>
                                  </p:childTnLst>
                                </p:cTn>
                              </p:par>
                            </p:childTnLst>
                          </p:cTn>
                        </p:par>
                        <p:par>
                          <p:cTn id="63" fill="hold">
                            <p:stCondLst>
                              <p:cond delay="6500"/>
                            </p:stCondLst>
                            <p:childTnLst>
                              <p:par>
                                <p:cTn id="64" presetID="3" presetClass="entr" presetSubtype="10" fill="hold" grpId="0" nodeType="after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blinds(horizontal)">
                                      <p:cBhvr>
                                        <p:cTn id="6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animBg="1"/>
      <p:bldP spid="4" grpId="1" animBg="1"/>
      <p:bldP spid="17" grpId="0" animBg="1"/>
      <p:bldP spid="17" grpId="1" animBg="1"/>
      <p:bldP spid="18" grpId="0"/>
      <p:bldP spid="18" grpId="1"/>
      <p:bldP spid="21" grpId="0" animBg="1"/>
      <p:bldP spid="21" grpId="1" animBg="1"/>
      <p:bldP spid="22" grpId="0"/>
      <p:bldP spid="22" grpId="1"/>
      <p:bldP spid="25" grpId="0" bldLvl="0" animBg="1"/>
      <p:bldP spid="25" grpId="1" animBg="1"/>
      <p:bldP spid="26" grpId="0"/>
      <p:bldP spid="26" grpId="1"/>
      <p:bldP spid="29" grpId="0" bldLvl="0" animBg="1"/>
      <p:bldP spid="29" grpId="1" animBg="1"/>
      <p:bldP spid="30" grpId="0"/>
      <p:bldP spid="30" grpId="1"/>
      <p:bldP spid="33" grpId="0" bldLvl="0" animBg="1"/>
      <p:bldP spid="33" grpId="1" animBg="1"/>
      <p:bldP spid="34" grpId="0"/>
      <p:bldP spid="34" grpId="1"/>
      <p:bldP spid="8" grpId="0" bldLvl="0" animBg="1"/>
      <p:bldP spid="8" grpId="1" animBg="1"/>
      <p:bldP spid="9" grpId="0"/>
      <p:bldP spid="9"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3335" y="1747457"/>
            <a:ext cx="12219940" cy="3745230"/>
            <a:chOff x="-21" y="2451"/>
            <a:chExt cx="19244" cy="5898"/>
          </a:xfrm>
        </p:grpSpPr>
        <p:sp>
          <p:nvSpPr>
            <p:cNvPr id="18" name="矩形 17"/>
            <p:cNvSpPr/>
            <p:nvPr/>
          </p:nvSpPr>
          <p:spPr>
            <a:xfrm>
              <a:off x="-21" y="2451"/>
              <a:ext cx="19243" cy="5898"/>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p:cNvSpPr/>
            <p:nvPr/>
          </p:nvSpPr>
          <p:spPr>
            <a:xfrm>
              <a:off x="-20" y="2451"/>
              <a:ext cx="19243" cy="5898"/>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0" name="矩形 25"/>
          <p:cNvSpPr/>
          <p:nvPr/>
        </p:nvSpPr>
        <p:spPr>
          <a:xfrm>
            <a:off x="4728258" y="-874"/>
            <a:ext cx="2737001" cy="2493531"/>
          </a:xfrm>
          <a:custGeom>
            <a:avLst/>
            <a:gdLst>
              <a:gd name="connsiteX0" fmla="*/ 0 w 2736304"/>
              <a:gd name="connsiteY0" fmla="*/ 0 h 2736304"/>
              <a:gd name="connsiteX1" fmla="*/ 2736304 w 2736304"/>
              <a:gd name="connsiteY1" fmla="*/ 0 h 2736304"/>
              <a:gd name="connsiteX2" fmla="*/ 2736304 w 2736304"/>
              <a:gd name="connsiteY2" fmla="*/ 2736304 h 2736304"/>
              <a:gd name="connsiteX3" fmla="*/ 0 w 2736304"/>
              <a:gd name="connsiteY3" fmla="*/ 2736304 h 2736304"/>
              <a:gd name="connsiteX4" fmla="*/ 0 w 2736304"/>
              <a:gd name="connsiteY4" fmla="*/ 0 h 2736304"/>
              <a:gd name="connsiteX0-1" fmla="*/ 0 w 2736304"/>
              <a:gd name="connsiteY0-2" fmla="*/ 0 h 3065294"/>
              <a:gd name="connsiteX1-3" fmla="*/ 2736304 w 2736304"/>
              <a:gd name="connsiteY1-4" fmla="*/ 0 h 3065294"/>
              <a:gd name="connsiteX2-5" fmla="*/ 2736304 w 2736304"/>
              <a:gd name="connsiteY2-6" fmla="*/ 2736304 h 3065294"/>
              <a:gd name="connsiteX3-7" fmla="*/ 0 w 2736304"/>
              <a:gd name="connsiteY3-8" fmla="*/ 2736304 h 3065294"/>
              <a:gd name="connsiteX4-9" fmla="*/ 0 w 2736304"/>
              <a:gd name="connsiteY4-10" fmla="*/ 0 h 3065294"/>
              <a:gd name="connsiteX0-11" fmla="*/ 0 w 2736304"/>
              <a:gd name="connsiteY0-12" fmla="*/ 0 h 3313452"/>
              <a:gd name="connsiteX1-13" fmla="*/ 2736304 w 2736304"/>
              <a:gd name="connsiteY1-14" fmla="*/ 0 h 3313452"/>
              <a:gd name="connsiteX2-15" fmla="*/ 2736304 w 2736304"/>
              <a:gd name="connsiteY2-16" fmla="*/ 2736304 h 3313452"/>
              <a:gd name="connsiteX3-17" fmla="*/ 0 w 2736304"/>
              <a:gd name="connsiteY3-18" fmla="*/ 2736304 h 3313452"/>
              <a:gd name="connsiteX4-19" fmla="*/ 0 w 2736304"/>
              <a:gd name="connsiteY4-20" fmla="*/ 0 h 331345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736304" h="3313452">
                <a:moveTo>
                  <a:pt x="0" y="0"/>
                </a:moveTo>
                <a:lnTo>
                  <a:pt x="2736304" y="0"/>
                </a:lnTo>
                <a:lnTo>
                  <a:pt x="2736304" y="2736304"/>
                </a:lnTo>
                <a:cubicBezTo>
                  <a:pt x="1359746" y="3476533"/>
                  <a:pt x="1420101" y="3534590"/>
                  <a:pt x="0" y="2736304"/>
                </a:cubicBez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2" name="组合 21"/>
          <p:cNvGrpSpPr/>
          <p:nvPr/>
        </p:nvGrpSpPr>
        <p:grpSpPr>
          <a:xfrm>
            <a:off x="5221605" y="647700"/>
            <a:ext cx="1748790" cy="1200150"/>
            <a:chOff x="8223" y="1020"/>
            <a:chExt cx="2754" cy="1890"/>
          </a:xfrm>
        </p:grpSpPr>
        <p:sp>
          <p:nvSpPr>
            <p:cNvPr id="23" name="椭圆 22"/>
            <p:cNvSpPr/>
            <p:nvPr/>
          </p:nvSpPr>
          <p:spPr>
            <a:xfrm>
              <a:off x="8687" y="1083"/>
              <a:ext cx="1825" cy="1825"/>
            </a:xfrm>
            <a:prstGeom prst="ellipse">
              <a:avLst/>
            </a:prstGeom>
            <a:gradFill flip="none" rotWithShape="1">
              <a:gsLst>
                <a:gs pos="0">
                  <a:schemeClr val="bg1"/>
                </a:gs>
                <a:gs pos="36000">
                  <a:schemeClr val="bg1"/>
                </a:gs>
                <a:gs pos="100000">
                  <a:srgbClr val="C7C7C7"/>
                </a:gs>
              </a:gsLst>
              <a:lin ang="13500000" scaled="1"/>
              <a:tileRect/>
            </a:gradFill>
            <a:ln w="952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97" tIns="34298" rIns="68597" bIns="34298"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cs typeface="+mn-ea"/>
                <a:sym typeface="+mn-lt"/>
              </a:endParaRPr>
            </a:p>
          </p:txBody>
        </p:sp>
        <p:sp>
          <p:nvSpPr>
            <p:cNvPr id="24" name="TextBox 59"/>
            <p:cNvSpPr>
              <a:spLocks noChangeArrowheads="1"/>
            </p:cNvSpPr>
            <p:nvPr/>
          </p:nvSpPr>
          <p:spPr bwMode="auto">
            <a:xfrm flipH="1">
              <a:off x="8223" y="1020"/>
              <a:ext cx="2754" cy="1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p>
              <a:pPr algn="ctr" eaLnBrk="0" hangingPunct="0"/>
              <a:r>
                <a:rPr lang="en-US" altLang="zh-CN" sz="7200" dirty="0">
                  <a:solidFill>
                    <a:prstClr val="black">
                      <a:lumMod val="85000"/>
                      <a:lumOff val="15000"/>
                    </a:prstClr>
                  </a:solidFill>
                  <a:latin typeface="Agency FB" panose="020B0503020202020204" pitchFamily="34" charset="0"/>
                  <a:cs typeface="+mn-ea"/>
                  <a:sym typeface="+mn-lt"/>
                </a:rPr>
                <a:t>02</a:t>
              </a:r>
              <a:endParaRPr lang="en-US" altLang="zh-CN" sz="7200" dirty="0">
                <a:solidFill>
                  <a:prstClr val="black">
                    <a:lumMod val="85000"/>
                    <a:lumOff val="15000"/>
                  </a:prstClr>
                </a:solidFill>
                <a:latin typeface="Agency FB" panose="020B0503020202020204" pitchFamily="34" charset="0"/>
                <a:cs typeface="+mn-ea"/>
                <a:sym typeface="+mn-lt"/>
              </a:endParaRPr>
            </a:p>
          </p:txBody>
        </p:sp>
      </p:grpSp>
      <p:sp>
        <p:nvSpPr>
          <p:cNvPr id="25" name="TextBox 15"/>
          <p:cNvSpPr txBox="1"/>
          <p:nvPr/>
        </p:nvSpPr>
        <p:spPr>
          <a:xfrm>
            <a:off x="3608932" y="2743652"/>
            <a:ext cx="4974137" cy="1314206"/>
          </a:xfrm>
          <a:prstGeom prst="rect">
            <a:avLst/>
          </a:prstGeom>
          <a:noFill/>
        </p:spPr>
        <p:txBody>
          <a:bodyPr wrap="square" rtlCol="0">
            <a:spAutoFit/>
          </a:bodyPr>
          <a:lstStyle/>
          <a:p>
            <a:pPr lvl="0" algn="ctr">
              <a:lnSpc>
                <a:spcPct val="150000"/>
              </a:lnSpc>
              <a:defRPr/>
            </a:pPr>
            <a:r>
              <a:rPr lang="zh-CN" altLang="en-US" sz="6000" b="1" dirty="0">
                <a:solidFill>
                  <a:srgbClr val="407AB9"/>
                </a:solidFill>
                <a:cs typeface="+mn-ea"/>
                <a:sym typeface="+mn-lt"/>
              </a:rPr>
              <a:t>亮点业绩展示</a:t>
            </a:r>
            <a:endParaRPr lang="zh-CN" altLang="en-US" sz="6000" b="1" dirty="0">
              <a:solidFill>
                <a:srgbClr val="407AB9"/>
              </a:solidFill>
              <a:cs typeface="+mn-ea"/>
              <a:sym typeface="+mn-lt"/>
            </a:endParaRPr>
          </a:p>
        </p:txBody>
      </p:sp>
      <p:sp>
        <p:nvSpPr>
          <p:cNvPr id="26" name="TextBox 16"/>
          <p:cNvSpPr txBox="1"/>
          <p:nvPr/>
        </p:nvSpPr>
        <p:spPr>
          <a:xfrm>
            <a:off x="1294151" y="4048564"/>
            <a:ext cx="9603698" cy="824200"/>
          </a:xfrm>
          <a:prstGeom prst="rect">
            <a:avLst/>
          </a:prstGeom>
          <a:noFill/>
        </p:spPr>
        <p:txBody>
          <a:bodyPr wrap="square" rtlCol="0">
            <a:spAutoFit/>
          </a:body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dirty="0">
                <a:ln>
                  <a:noFill/>
                </a:ln>
                <a:solidFill>
                  <a:prstClr val="black">
                    <a:lumMod val="85000"/>
                    <a:lumOff val="15000"/>
                  </a:prstClr>
                </a:solidFill>
                <a:effectLst/>
                <a:uLnTx/>
                <a:uFillTx/>
                <a:cs typeface="+mn-ea"/>
                <a:sym typeface="+mn-lt"/>
              </a:rPr>
              <a:t>Under the careful supervision of the company's leaders and with the assistance and cooperation of colleagues in various departments, all staff in the office earnestly performed their duties, made certain progress in various work, and improved the comprehensive quality and ability of the Department to a certain extent</a:t>
            </a:r>
            <a:endParaRPr kumimoji="0" lang="en-US" altLang="zh-CN" sz="11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Tree>
  </p:cSld>
  <p:clrMapOvr>
    <a:masterClrMapping/>
  </p:clrMapOvr>
  <p:transition spd="slow" advTm="0">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up)">
                                      <p:cBhvr>
                                        <p:cTn id="12" dur="500"/>
                                        <p:tgtEl>
                                          <p:spTgt spid="22"/>
                                        </p:tgtEl>
                                      </p:cBhvr>
                                    </p:animEffect>
                                  </p:childTnLst>
                                </p:cTn>
                              </p:par>
                            </p:childTnLst>
                          </p:cTn>
                        </p:par>
                        <p:par>
                          <p:cTn id="13" fill="hold">
                            <p:stCondLst>
                              <p:cond delay="1000"/>
                            </p:stCondLst>
                            <p:childTnLst>
                              <p:par>
                                <p:cTn id="14" presetID="16" presetClass="entr" presetSubtype="21"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3" presetClass="entr" presetSubtype="1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linds(horizontal)">
                                      <p:cBhvr>
                                        <p:cTn id="2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0" grpId="1" animBg="1"/>
      <p:bldP spid="25" grpId="0"/>
      <p:bldP spid="25" grpId="1"/>
      <p:bldP spid="26" grpId="0"/>
      <p:bldP spid="26" grpId="1"/>
    </p:bldLst>
  </p:timing>
</p:sld>
</file>

<file path=ppt/tags/tag1.xml><?xml version="1.0" encoding="utf-8"?>
<p:tagLst xmlns:p="http://schemas.openxmlformats.org/presentationml/2006/main">
  <p:tag name="ISLIDE.DIAGRAM" val="#554134;"/>
</p:tagLst>
</file>

<file path=ppt/tags/tag10.xml><?xml version="1.0" encoding="utf-8"?>
<p:tagLst xmlns:p="http://schemas.openxmlformats.org/presentationml/2006/main">
  <p:tag name="PA" val="v5.1.0"/>
</p:tagLst>
</file>

<file path=ppt/tags/tag11.xml><?xml version="1.0" encoding="utf-8"?>
<p:tagLst xmlns:p="http://schemas.openxmlformats.org/presentationml/2006/main">
  <p:tag name="ISLIDE.DIAGRAM" val="#554178;"/>
</p:tagLst>
</file>

<file path=ppt/tags/tag12.xml><?xml version="1.0" encoding="utf-8"?>
<p:tagLst xmlns:p="http://schemas.openxmlformats.org/presentationml/2006/main">
  <p:tag name="ISLIDE.DIAGRAM" val="#554178;"/>
</p:tagLst>
</file>

<file path=ppt/tags/tag2.xml><?xml version="1.0" encoding="utf-8"?>
<p:tagLst xmlns:p="http://schemas.openxmlformats.org/presentationml/2006/main">
  <p:tag name="PA" val="v5.1.0"/>
</p:tagLst>
</file>

<file path=ppt/tags/tag3.xml><?xml version="1.0" encoding="utf-8"?>
<p:tagLst xmlns:p="http://schemas.openxmlformats.org/presentationml/2006/main">
  <p:tag name="PA" val="v5.1.0"/>
</p:tagLst>
</file>

<file path=ppt/tags/tag4.xml><?xml version="1.0" encoding="utf-8"?>
<p:tagLst xmlns:p="http://schemas.openxmlformats.org/presentationml/2006/main">
  <p:tag name="PA" val="v5.1.0"/>
</p:tagLst>
</file>

<file path=ppt/tags/tag5.xml><?xml version="1.0" encoding="utf-8"?>
<p:tagLst xmlns:p="http://schemas.openxmlformats.org/presentationml/2006/main">
  <p:tag name="PA" val="v5.1.0"/>
</p:tagLst>
</file>

<file path=ppt/tags/tag6.xml><?xml version="1.0" encoding="utf-8"?>
<p:tagLst xmlns:p="http://schemas.openxmlformats.org/presentationml/2006/main">
  <p:tag name="PA" val="v5.1.0"/>
</p:tagLst>
</file>

<file path=ppt/tags/tag7.xml><?xml version="1.0" encoding="utf-8"?>
<p:tagLst xmlns:p="http://schemas.openxmlformats.org/presentationml/2006/main">
  <p:tag name="PA" val="v5.1.0"/>
</p:tagLst>
</file>

<file path=ppt/tags/tag8.xml><?xml version="1.0" encoding="utf-8"?>
<p:tagLst xmlns:p="http://schemas.openxmlformats.org/presentationml/2006/main">
  <p:tag name="PA" val="v5.1.0"/>
</p:tagLst>
</file>

<file path=ppt/tags/tag9.xml><?xml version="1.0" encoding="utf-8"?>
<p:tagLst xmlns:p="http://schemas.openxmlformats.org/presentationml/2006/main">
  <p:tag name="PA" val="v5.1.0"/>
</p:tagLst>
</file>

<file path=ppt/theme/theme1.xml><?xml version="1.0" encoding="utf-8"?>
<a:theme xmlns:a="http://schemas.openxmlformats.org/drawingml/2006/main" name="office主题">
  <a:themeElements>
    <a:clrScheme name="自定义 1292">
      <a:dk1>
        <a:sysClr val="windowText" lastClr="000000"/>
      </a:dk1>
      <a:lt1>
        <a:sysClr val="window" lastClr="FFFFFF"/>
      </a:lt1>
      <a:dk2>
        <a:srgbClr val="44546A"/>
      </a:dk2>
      <a:lt2>
        <a:srgbClr val="E7E6E6"/>
      </a:lt2>
      <a:accent1>
        <a:srgbClr val="4162CD"/>
      </a:accent1>
      <a:accent2>
        <a:srgbClr val="4162CD"/>
      </a:accent2>
      <a:accent3>
        <a:srgbClr val="A5A5A5"/>
      </a:accent3>
      <a:accent4>
        <a:srgbClr val="FFC000"/>
      </a:accent4>
      <a:accent5>
        <a:srgbClr val="5B9BD5"/>
      </a:accent5>
      <a:accent6>
        <a:srgbClr val="70AD47"/>
      </a:accent6>
      <a:hlink>
        <a:srgbClr val="0563C1"/>
      </a:hlink>
      <a:folHlink>
        <a:srgbClr val="954F72"/>
      </a:folHlink>
    </a:clrScheme>
    <a:fontScheme name="cmcyp5ke">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5203</Words>
  <Application>WPS 演示</Application>
  <PresentationFormat>自定义</PresentationFormat>
  <Paragraphs>361</Paragraphs>
  <Slides>24</Slides>
  <Notes>14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24</vt:i4>
      </vt:variant>
    </vt:vector>
  </HeadingPairs>
  <TitlesOfParts>
    <vt:vector size="42" baseType="lpstr">
      <vt:lpstr>Arial</vt:lpstr>
      <vt:lpstr>宋体</vt:lpstr>
      <vt:lpstr>Wingdings</vt:lpstr>
      <vt:lpstr>Arial</vt:lpstr>
      <vt:lpstr>华文楷体</vt:lpstr>
      <vt:lpstr>Agency FB</vt:lpstr>
      <vt:lpstr>Trebuchet MS</vt:lpstr>
      <vt:lpstr>等线</vt:lpstr>
      <vt:lpstr>微软雅黑</vt:lpstr>
      <vt:lpstr>Arial Unicode MS</vt:lpstr>
      <vt:lpstr>Calibri</vt:lpstr>
      <vt:lpstr>Source Han Sans CN Normal</vt:lpstr>
      <vt:lpstr>Yu Gothic UI Semilight</vt:lpstr>
      <vt:lpstr>Gill Sans</vt:lpstr>
      <vt:lpstr>Roboto Light</vt:lpstr>
      <vt:lpstr>Menk Amglang Tig</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做好沟通协调工作，做好公司领导交办的各项工作。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dc:title>
  <dc:creator>第一PPT</dc:creator>
  <cp:keywords>www.1ppt.com</cp:keywords>
  <dc:description>www.1ppt.com</dc:description>
  <cp:lastModifiedBy>铭</cp:lastModifiedBy>
  <cp:revision>2</cp:revision>
  <dcterms:created xsi:type="dcterms:W3CDTF">2022-01-02T09:28:00Z</dcterms:created>
  <dcterms:modified xsi:type="dcterms:W3CDTF">2022-03-14T03:23:11Z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ED38FF61FBB843B1B3DFBC5F3333318F</vt:lpwstr>
  </property>
  <property fmtid="{D5CDD505-2E9C-101B-9397-08002B2CF9AE}" pid="3" name="KSOProductBuildVer">
    <vt:lpwstr>2052-11.1.0.11194</vt:lpwstr>
  </property>
</Properties>
</file>