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265" r:id="rId3"/>
    <p:sldId id="269" r:id="rId5"/>
    <p:sldId id="262" r:id="rId6"/>
    <p:sldId id="263" r:id="rId7"/>
    <p:sldId id="264" r:id="rId8"/>
    <p:sldId id="270" r:id="rId9"/>
    <p:sldId id="271" r:id="rId10"/>
    <p:sldId id="272" r:id="rId11"/>
    <p:sldId id="273" r:id="rId12"/>
    <p:sldId id="274" r:id="rId13"/>
    <p:sldId id="276" r:id="rId14"/>
    <p:sldId id="275" r:id="rId15"/>
    <p:sldId id="277" r:id="rId16"/>
    <p:sldId id="278" r:id="rId17"/>
    <p:sldId id="279" r:id="rId18"/>
    <p:sldId id="280" r:id="rId19"/>
    <p:sldId id="287" r:id="rId20"/>
    <p:sldId id="281" r:id="rId21"/>
    <p:sldId id="282" r:id="rId22"/>
    <p:sldId id="283" r:id="rId23"/>
    <p:sldId id="284" r:id="rId24"/>
    <p:sldId id="286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A00"/>
    <a:srgbClr val="A9C62C"/>
    <a:srgbClr val="E01300"/>
    <a:srgbClr val="EA8B27"/>
    <a:srgbClr val="FFFFFF"/>
    <a:srgbClr val="83CDDA"/>
    <a:srgbClr val="E00000"/>
    <a:srgbClr val="1E9DA4"/>
    <a:srgbClr val="328D86"/>
    <a:srgbClr val="DBE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78" autoAdjust="0"/>
    <p:restoredTop sz="93962" autoAdjust="0"/>
  </p:normalViewPr>
  <p:slideViewPr>
    <p:cSldViewPr snapToGrid="0">
      <p:cViewPr varScale="1">
        <p:scale>
          <a:sx n="85" d="100"/>
          <a:sy n="85" d="100"/>
        </p:scale>
        <p:origin x="504" y="60"/>
      </p:cViewPr>
      <p:guideLst>
        <p:guide orient="horz" pos="2156"/>
        <p:guide pos="387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9D5431-61B2-4086-9AA2-D878769C3D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9D5431-61B2-4086-9AA2-D878769C3D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9D5431-61B2-4086-9AA2-D878769C3D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9D5431-61B2-4086-9AA2-D878769C3D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135-C57D-4D3A-B53A-120A54F9B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135-C57D-4D3A-B53A-120A54F9B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135-C57D-4D3A-B53A-120A54F9B1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9D5431-61B2-4086-9AA2-D878769C3D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81183F-0210-4076-BF44-057CDDD7A0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9D5431-61B2-4086-9AA2-D878769C3D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5345E-E077-4AF0-A4E4-5A87E278A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9D5431-61B2-4086-9AA2-D878769C3D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5345E-E077-4AF0-A4E4-5A87E278A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5345E-E077-4AF0-A4E4-5A87E278A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9D5431-61B2-4086-9AA2-D878769C3D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消防安全教育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9D5431-61B2-4086-9AA2-D878769C3D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9D5431-61B2-4086-9AA2-D878769C3D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9D5431-61B2-4086-9AA2-D878769C3D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9D5431-61B2-4086-9AA2-D878769C3D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9D5431-61B2-4086-9AA2-D878769C3D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9D5431-61B2-4086-9AA2-D878769C3D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9D5431-61B2-4086-9AA2-D878769C3D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solidFill>
          <a:srgbClr val="FFE5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 userDrawn="1"/>
        </p:nvSpPr>
        <p:spPr>
          <a:xfrm>
            <a:off x="2329987" y="509941"/>
            <a:ext cx="991015" cy="17661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任意多边形 12"/>
          <p:cNvSpPr/>
          <p:nvPr userDrawn="1"/>
        </p:nvSpPr>
        <p:spPr>
          <a:xfrm>
            <a:off x="0" y="114880"/>
            <a:ext cx="572512" cy="176619"/>
          </a:xfrm>
          <a:custGeom>
            <a:avLst/>
            <a:gdLst>
              <a:gd name="connsiteX0" fmla="*/ 0 w 429384"/>
              <a:gd name="connsiteY0" fmla="*/ 0 h 132464"/>
              <a:gd name="connsiteX1" fmla="*/ 363152 w 429384"/>
              <a:gd name="connsiteY1" fmla="*/ 0 h 132464"/>
              <a:gd name="connsiteX2" fmla="*/ 429384 w 429384"/>
              <a:gd name="connsiteY2" fmla="*/ 66232 h 132464"/>
              <a:gd name="connsiteX3" fmla="*/ 429383 w 429384"/>
              <a:gd name="connsiteY3" fmla="*/ 66232 h 132464"/>
              <a:gd name="connsiteX4" fmla="*/ 363151 w 429384"/>
              <a:gd name="connsiteY4" fmla="*/ 132464 h 132464"/>
              <a:gd name="connsiteX5" fmla="*/ 0 w 429384"/>
              <a:gd name="connsiteY5" fmla="*/ 132463 h 132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384" h="132464">
                <a:moveTo>
                  <a:pt x="0" y="0"/>
                </a:moveTo>
                <a:lnTo>
                  <a:pt x="363152" y="0"/>
                </a:lnTo>
                <a:cubicBezTo>
                  <a:pt x="399731" y="0"/>
                  <a:pt x="429384" y="29653"/>
                  <a:pt x="429384" y="66232"/>
                </a:cubicBezTo>
                <a:lnTo>
                  <a:pt x="429383" y="66232"/>
                </a:lnTo>
                <a:cubicBezTo>
                  <a:pt x="429383" y="102811"/>
                  <a:pt x="399730" y="132464"/>
                  <a:pt x="363151" y="132464"/>
                </a:cubicBezTo>
                <a:lnTo>
                  <a:pt x="0" y="1324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" name="任意多边形 13"/>
          <p:cNvSpPr/>
          <p:nvPr userDrawn="1"/>
        </p:nvSpPr>
        <p:spPr>
          <a:xfrm>
            <a:off x="8855076" y="90652"/>
            <a:ext cx="1248139" cy="225524"/>
          </a:xfrm>
          <a:custGeom>
            <a:avLst/>
            <a:gdLst>
              <a:gd name="connsiteX0" fmla="*/ 0 w 1235325"/>
              <a:gd name="connsiteY0" fmla="*/ 156976 h 223209"/>
              <a:gd name="connsiteX1" fmla="*/ 0 w 1235325"/>
              <a:gd name="connsiteY1" fmla="*/ 156977 h 223209"/>
              <a:gd name="connsiteX2" fmla="*/ 0 w 1235325"/>
              <a:gd name="connsiteY2" fmla="*/ 156977 h 223209"/>
              <a:gd name="connsiteX3" fmla="*/ 492063 w 1235325"/>
              <a:gd name="connsiteY3" fmla="*/ 66231 h 223209"/>
              <a:gd name="connsiteX4" fmla="*/ 492063 w 1235325"/>
              <a:gd name="connsiteY4" fmla="*/ 66232 h 223209"/>
              <a:gd name="connsiteX5" fmla="*/ 492063 w 1235325"/>
              <a:gd name="connsiteY5" fmla="*/ 66232 h 223209"/>
              <a:gd name="connsiteX6" fmla="*/ 558295 w 1235325"/>
              <a:gd name="connsiteY6" fmla="*/ 0 h 223209"/>
              <a:gd name="connsiteX7" fmla="*/ 1169093 w 1235325"/>
              <a:gd name="connsiteY7" fmla="*/ 0 h 223209"/>
              <a:gd name="connsiteX8" fmla="*/ 1235325 w 1235325"/>
              <a:gd name="connsiteY8" fmla="*/ 66232 h 223209"/>
              <a:gd name="connsiteX9" fmla="*/ 1235324 w 1235325"/>
              <a:gd name="connsiteY9" fmla="*/ 66232 h 223209"/>
              <a:gd name="connsiteX10" fmla="*/ 1169092 w 1235325"/>
              <a:gd name="connsiteY10" fmla="*/ 132464 h 223209"/>
              <a:gd name="connsiteX11" fmla="*/ 733108 w 1235325"/>
              <a:gd name="connsiteY11" fmla="*/ 132463 h 223209"/>
              <a:gd name="connsiteX12" fmla="*/ 743262 w 1235325"/>
              <a:gd name="connsiteY12" fmla="*/ 156977 h 223209"/>
              <a:gd name="connsiteX13" fmla="*/ 743261 w 1235325"/>
              <a:gd name="connsiteY13" fmla="*/ 156977 h 223209"/>
              <a:gd name="connsiteX14" fmla="*/ 677029 w 1235325"/>
              <a:gd name="connsiteY14" fmla="*/ 223209 h 223209"/>
              <a:gd name="connsiteX15" fmla="*/ 66232 w 1235325"/>
              <a:gd name="connsiteY15" fmla="*/ 223208 h 223209"/>
              <a:gd name="connsiteX16" fmla="*/ 19399 w 1235325"/>
              <a:gd name="connsiteY16" fmla="*/ 203809 h 223209"/>
              <a:gd name="connsiteX17" fmla="*/ 0 w 1235325"/>
              <a:gd name="connsiteY17" fmla="*/ 156977 h 223209"/>
              <a:gd name="connsiteX18" fmla="*/ 19399 w 1235325"/>
              <a:gd name="connsiteY18" fmla="*/ 110144 h 223209"/>
              <a:gd name="connsiteX19" fmla="*/ 66232 w 1235325"/>
              <a:gd name="connsiteY19" fmla="*/ 90745 h 223209"/>
              <a:gd name="connsiteX20" fmla="*/ 502217 w 1235325"/>
              <a:gd name="connsiteY20" fmla="*/ 90745 h 223209"/>
              <a:gd name="connsiteX21" fmla="*/ 492063 w 1235325"/>
              <a:gd name="connsiteY21" fmla="*/ 66232 h 223209"/>
              <a:gd name="connsiteX22" fmla="*/ 511462 w 1235325"/>
              <a:gd name="connsiteY22" fmla="*/ 19399 h 223209"/>
              <a:gd name="connsiteX23" fmla="*/ 558295 w 1235325"/>
              <a:gd name="connsiteY23" fmla="*/ 0 h 223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35325" h="223209">
                <a:moveTo>
                  <a:pt x="0" y="156976"/>
                </a:moveTo>
                <a:lnTo>
                  <a:pt x="0" y="156977"/>
                </a:lnTo>
                <a:lnTo>
                  <a:pt x="0" y="156977"/>
                </a:lnTo>
                <a:close/>
                <a:moveTo>
                  <a:pt x="492063" y="66231"/>
                </a:moveTo>
                <a:lnTo>
                  <a:pt x="492063" y="66232"/>
                </a:lnTo>
                <a:lnTo>
                  <a:pt x="492063" y="66232"/>
                </a:lnTo>
                <a:close/>
                <a:moveTo>
                  <a:pt x="558295" y="0"/>
                </a:moveTo>
                <a:lnTo>
                  <a:pt x="1169093" y="0"/>
                </a:lnTo>
                <a:cubicBezTo>
                  <a:pt x="1205672" y="0"/>
                  <a:pt x="1235325" y="29653"/>
                  <a:pt x="1235325" y="66232"/>
                </a:cubicBezTo>
                <a:lnTo>
                  <a:pt x="1235324" y="66232"/>
                </a:lnTo>
                <a:cubicBezTo>
                  <a:pt x="1235324" y="102811"/>
                  <a:pt x="1205671" y="132464"/>
                  <a:pt x="1169092" y="132464"/>
                </a:cubicBezTo>
                <a:lnTo>
                  <a:pt x="733108" y="132463"/>
                </a:lnTo>
                <a:lnTo>
                  <a:pt x="743262" y="156977"/>
                </a:lnTo>
                <a:lnTo>
                  <a:pt x="743261" y="156977"/>
                </a:lnTo>
                <a:cubicBezTo>
                  <a:pt x="743261" y="193556"/>
                  <a:pt x="713608" y="223209"/>
                  <a:pt x="677029" y="223209"/>
                </a:cubicBezTo>
                <a:lnTo>
                  <a:pt x="66232" y="223208"/>
                </a:lnTo>
                <a:cubicBezTo>
                  <a:pt x="47942" y="223208"/>
                  <a:pt x="31384" y="215795"/>
                  <a:pt x="19399" y="203809"/>
                </a:cubicBezTo>
                <a:lnTo>
                  <a:pt x="0" y="156977"/>
                </a:lnTo>
                <a:lnTo>
                  <a:pt x="19399" y="110144"/>
                </a:lnTo>
                <a:cubicBezTo>
                  <a:pt x="31384" y="98158"/>
                  <a:pt x="47942" y="90745"/>
                  <a:pt x="66232" y="90745"/>
                </a:cubicBezTo>
                <a:lnTo>
                  <a:pt x="502217" y="90745"/>
                </a:lnTo>
                <a:lnTo>
                  <a:pt x="492063" y="66232"/>
                </a:lnTo>
                <a:lnTo>
                  <a:pt x="511462" y="19399"/>
                </a:lnTo>
                <a:cubicBezTo>
                  <a:pt x="523448" y="7413"/>
                  <a:pt x="540006" y="0"/>
                  <a:pt x="5582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5" name="任意多边形 14"/>
          <p:cNvSpPr/>
          <p:nvPr userDrawn="1"/>
        </p:nvSpPr>
        <p:spPr>
          <a:xfrm>
            <a:off x="11696492" y="656367"/>
            <a:ext cx="495508" cy="176619"/>
          </a:xfrm>
          <a:custGeom>
            <a:avLst/>
            <a:gdLst>
              <a:gd name="connsiteX0" fmla="*/ 0 w 371631"/>
              <a:gd name="connsiteY0" fmla="*/ 66231 h 132464"/>
              <a:gd name="connsiteX1" fmla="*/ 0 w 371631"/>
              <a:gd name="connsiteY1" fmla="*/ 66232 h 132464"/>
              <a:gd name="connsiteX2" fmla="*/ 0 w 371631"/>
              <a:gd name="connsiteY2" fmla="*/ 66232 h 132464"/>
              <a:gd name="connsiteX3" fmla="*/ 66232 w 371631"/>
              <a:gd name="connsiteY3" fmla="*/ 0 h 132464"/>
              <a:gd name="connsiteX4" fmla="*/ 371631 w 371631"/>
              <a:gd name="connsiteY4" fmla="*/ 0 h 132464"/>
              <a:gd name="connsiteX5" fmla="*/ 371631 w 371631"/>
              <a:gd name="connsiteY5" fmla="*/ 132464 h 132464"/>
              <a:gd name="connsiteX6" fmla="*/ 66232 w 371631"/>
              <a:gd name="connsiteY6" fmla="*/ 132463 h 132464"/>
              <a:gd name="connsiteX7" fmla="*/ 5205 w 371631"/>
              <a:gd name="connsiteY7" fmla="*/ 92012 h 132464"/>
              <a:gd name="connsiteX8" fmla="*/ 0 w 371631"/>
              <a:gd name="connsiteY8" fmla="*/ 66232 h 132464"/>
              <a:gd name="connsiteX9" fmla="*/ 5205 w 371631"/>
              <a:gd name="connsiteY9" fmla="*/ 40452 h 132464"/>
              <a:gd name="connsiteX10" fmla="*/ 66232 w 371631"/>
              <a:gd name="connsiteY10" fmla="*/ 0 h 132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1631" h="132464">
                <a:moveTo>
                  <a:pt x="0" y="66231"/>
                </a:moveTo>
                <a:lnTo>
                  <a:pt x="0" y="66232"/>
                </a:lnTo>
                <a:lnTo>
                  <a:pt x="0" y="66232"/>
                </a:lnTo>
                <a:close/>
                <a:moveTo>
                  <a:pt x="66232" y="0"/>
                </a:moveTo>
                <a:lnTo>
                  <a:pt x="371631" y="0"/>
                </a:lnTo>
                <a:lnTo>
                  <a:pt x="371631" y="132464"/>
                </a:lnTo>
                <a:lnTo>
                  <a:pt x="66232" y="132463"/>
                </a:lnTo>
                <a:cubicBezTo>
                  <a:pt x="38798" y="132463"/>
                  <a:pt x="15259" y="115783"/>
                  <a:pt x="5205" y="92012"/>
                </a:cubicBezTo>
                <a:lnTo>
                  <a:pt x="0" y="66232"/>
                </a:lnTo>
                <a:lnTo>
                  <a:pt x="5205" y="40452"/>
                </a:lnTo>
                <a:cubicBezTo>
                  <a:pt x="15259" y="16680"/>
                  <a:pt x="38798" y="0"/>
                  <a:pt x="662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0" Type="http://schemas.openxmlformats.org/officeDocument/2006/relationships/notesSlide" Target="../notesSlides/notesSlide11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7.png"/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9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0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1.jpeg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7.png"/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4.jpeg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3"/>
          <a:stretch>
            <a:fillRect/>
          </a:stretch>
        </p:blipFill>
        <p:spPr>
          <a:xfrm>
            <a:off x="0" y="-16510"/>
            <a:ext cx="12192000" cy="164719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305" y="3866515"/>
            <a:ext cx="3332480" cy="333248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498541" y="1816398"/>
            <a:ext cx="7378808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n-cs"/>
              </a:rPr>
              <a:t>消防安全主题班会</a:t>
            </a:r>
            <a:endParaRPr kumimoji="0" lang="zh-CN" altLang="en-US" sz="60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幼圆" panose="0201050906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803712" y="2988310"/>
            <a:ext cx="6768465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适用于小学、幼儿园消防安全教育班会家长会</a:t>
            </a:r>
            <a:endParaRPr kumimoji="0" lang="zh-CN" altLang="en-US" sz="1600" b="0" i="0" u="non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幼圆" panose="02010509060101010101" charset="-122"/>
              <a:ea typeface="幼圆" panose="02010509060101010101" charset="-122"/>
              <a:cs typeface="幼圆" panose="02010509060101010101" charset="-122"/>
              <a:sym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974844" y="2900858"/>
            <a:ext cx="6426202" cy="0"/>
          </a:xfrm>
          <a:prstGeom prst="line">
            <a:avLst/>
          </a:prstGeom>
          <a:ln w="127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5ba3007ac3c8e_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2155" y="4252595"/>
            <a:ext cx="3924300" cy="2465070"/>
          </a:xfrm>
          <a:prstGeom prst="rect">
            <a:avLst/>
          </a:prstGeom>
        </p:spPr>
      </p:pic>
      <p:pic>
        <p:nvPicPr>
          <p:cNvPr id="3" name="图片 2" descr="5ba3007ac3c8e_0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1990" y="3854450"/>
            <a:ext cx="2533650" cy="30575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13132" y="3480435"/>
            <a:ext cx="3349625" cy="348557"/>
          </a:xfrm>
          <a:prstGeom prst="rect">
            <a:avLst/>
          </a:prstGeom>
          <a:solidFill>
            <a:srgbClr val="FF3A00"/>
          </a:solidFill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班级：</a:t>
            </a:r>
            <a:r>
              <a:rPr lang="en-US" altLang="zh-CN" sz="1600" b="1" dirty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 主讲老师：</a:t>
            </a:r>
            <a:r>
              <a:rPr lang="en-US" altLang="zh-CN" sz="1600" b="1" dirty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XXX</a:t>
            </a:r>
            <a:endParaRPr kumimoji="0" lang="en-US" altLang="zh-CN" sz="1600" b="1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19935" y="1495425"/>
            <a:ext cx="815213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200" cap="all" spc="300">
                <a:solidFill>
                  <a:srgbClr val="FF0000"/>
                </a:solidFill>
                <a:uFillTx/>
                <a:latin typeface="幼圆" panose="02010509060101010101" charset="-122"/>
                <a:ea typeface="幼圆" panose="02010509060101010101" charset="-122"/>
                <a:cs typeface="+mj-lt"/>
              </a:rPr>
              <a:t>Theme Class Meeting on Fire Prevention Education</a:t>
            </a:r>
            <a:endParaRPr lang="zh-CN" altLang="en-US" sz="1200" cap="all" spc="300">
              <a:solidFill>
                <a:srgbClr val="FF0000"/>
              </a:solidFill>
              <a:uFillTx/>
              <a:latin typeface="幼圆" panose="02010509060101010101" charset="-122"/>
              <a:ea typeface="幼圆" panose="02010509060101010101" charset="-122"/>
              <a:cs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677486" y="2344938"/>
            <a:ext cx="4838298" cy="1948943"/>
            <a:chOff x="5790" y="2787"/>
            <a:chExt cx="7619" cy="3069"/>
          </a:xfrm>
        </p:grpSpPr>
        <p:sp>
          <p:nvSpPr>
            <p:cNvPr id="41" name="矩形 40"/>
            <p:cNvSpPr/>
            <p:nvPr/>
          </p:nvSpPr>
          <p:spPr>
            <a:xfrm>
              <a:off x="6640" y="2787"/>
              <a:ext cx="5740" cy="1290"/>
            </a:xfrm>
            <a:prstGeom prst="rect">
              <a:avLst/>
            </a:prstGeom>
            <a:solidFill>
              <a:srgbClr val="C00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rPr>
                <a:t>第二部分</a:t>
              </a:r>
              <a:endParaRPr kumimoji="0" lang="zh-CN" altLang="en-US" sz="40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n-cs"/>
              </a:endParaRPr>
            </a:p>
          </p:txBody>
        </p:sp>
        <p:sp>
          <p:nvSpPr>
            <p:cNvPr id="42" name="标题 1"/>
            <p:cNvSpPr txBox="1"/>
            <p:nvPr/>
          </p:nvSpPr>
          <p:spPr>
            <a:xfrm>
              <a:off x="5790" y="4550"/>
              <a:ext cx="7619" cy="1306"/>
            </a:xfrm>
            <a:prstGeom prst="rect">
              <a:avLst/>
            </a:prstGeom>
          </p:spPr>
          <p:txBody>
            <a:bodyPr rtlCol="0"/>
            <a:lstStyle>
              <a:lvl1pPr algn="ctr" defTabSz="121920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j-cs"/>
                </a:rPr>
                <a:t>火灾如何扑救</a:t>
              </a:r>
              <a:endParaRPr kumimoji="0" lang="zh-CN" altLang="en-US" sz="44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j-cs"/>
              </a:endParaRPr>
            </a:p>
          </p:txBody>
        </p:sp>
      </p:grpSp>
      <p:pic>
        <p:nvPicPr>
          <p:cNvPr id="2" name="图片 1" descr="5ab49c1683b11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2400" y="4324350"/>
            <a:ext cx="3046730" cy="26543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3444240"/>
            <a:ext cx="3930015" cy="39300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3"/>
          <a:stretch>
            <a:fillRect/>
          </a:stretch>
        </p:blipFill>
        <p:spPr>
          <a:xfrm>
            <a:off x="0" y="-16510"/>
            <a:ext cx="12192000" cy="1647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47320" y="-130175"/>
            <a:ext cx="4071620" cy="1479550"/>
            <a:chOff x="-232" y="-205"/>
            <a:chExt cx="6412" cy="2330"/>
          </a:xfrm>
        </p:grpSpPr>
        <p:sp>
          <p:nvSpPr>
            <p:cNvPr id="42" name="标题 1"/>
            <p:cNvSpPr txBox="1"/>
            <p:nvPr/>
          </p:nvSpPr>
          <p:spPr>
            <a:xfrm>
              <a:off x="1310" y="719"/>
              <a:ext cx="4870" cy="716"/>
            </a:xfrm>
            <a:prstGeom prst="rect">
              <a:avLst/>
            </a:prstGeom>
          </p:spPr>
          <p:txBody>
            <a:bodyPr rtlCol="0"/>
            <a:lstStyle>
              <a:lvl1pPr algn="ctr" defTabSz="121920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j-cs"/>
                </a:rPr>
                <a:t>如何使用灭火器</a:t>
              </a:r>
              <a:endPara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j-cs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2" y="-205"/>
              <a:ext cx="2331" cy="2331"/>
            </a:xfrm>
            <a:prstGeom prst="rect">
              <a:avLst/>
            </a:prstGeom>
          </p:spPr>
        </p:pic>
      </p:grpSp>
      <p:pic>
        <p:nvPicPr>
          <p:cNvPr id="2" name="图片 1" descr="5ba3023699f0d_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7955" y="4850130"/>
            <a:ext cx="1960880" cy="19392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10" y="5330190"/>
            <a:ext cx="1254125" cy="145923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8336280" y="2192020"/>
            <a:ext cx="2458720" cy="2298065"/>
            <a:chOff x="13128" y="3452"/>
            <a:chExt cx="3872" cy="3619"/>
          </a:xfrm>
        </p:grpSpPr>
        <p:pic>
          <p:nvPicPr>
            <p:cNvPr id="74761" name="Picture 9" descr="消防安全漫画-1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41" y="3452"/>
              <a:ext cx="3278" cy="2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769" name="Rectangle 17"/>
            <p:cNvSpPr>
              <a:spLocks noChangeArrowheads="1"/>
            </p:cNvSpPr>
            <p:nvPr/>
          </p:nvSpPr>
          <p:spPr bwMode="auto">
            <a:xfrm>
              <a:off x="13128" y="6491"/>
              <a:ext cx="3873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00">
                  <a:latin typeface="幼圆" panose="02010509060101010101" charset="-122"/>
                  <a:ea typeface="幼圆" panose="02010509060101010101" charset="-122"/>
                </a:rPr>
                <a:t>对准火源根部扫射</a:t>
              </a:r>
              <a:endParaRPr lang="zh-CN" altLang="en-US" sz="1800"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96365" y="2205990"/>
            <a:ext cx="2504440" cy="2284095"/>
            <a:chOff x="2199" y="3474"/>
            <a:chExt cx="3944" cy="3597"/>
          </a:xfrm>
        </p:grpSpPr>
        <p:pic>
          <p:nvPicPr>
            <p:cNvPr id="74762" name="Picture 10" descr="消防安全漫画-1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9" y="3474"/>
              <a:ext cx="3238" cy="2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766" name="Rectangle 14"/>
            <p:cNvSpPr>
              <a:spLocks noChangeArrowheads="1"/>
            </p:cNvSpPr>
            <p:nvPr/>
          </p:nvSpPr>
          <p:spPr bwMode="auto">
            <a:xfrm>
              <a:off x="2895" y="6491"/>
              <a:ext cx="2110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latin typeface="幼圆" panose="02010509060101010101" charset="-122"/>
                  <a:ea typeface="幼圆" panose="02010509060101010101" charset="-122"/>
                </a:rPr>
                <a:t>提起灭火器</a:t>
              </a:r>
              <a:endParaRPr lang="zh-CN" altLang="en-US" sz="1800"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5133" name="右箭头 13"/>
            <p:cNvSpPr>
              <a:spLocks noChangeArrowheads="1"/>
            </p:cNvSpPr>
            <p:nvPr/>
          </p:nvSpPr>
          <p:spPr bwMode="auto">
            <a:xfrm>
              <a:off x="5451" y="4629"/>
              <a:ext cx="692" cy="415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A9C62C"/>
            </a:solidFill>
            <a:ln w="9525" algn="ctr">
              <a:noFill/>
              <a:round/>
            </a:ln>
          </p:spPr>
          <p:txBody>
            <a:bodyPr/>
            <a:lstStyle>
              <a:lvl1pPr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68725" y="2199640"/>
            <a:ext cx="2505710" cy="2290445"/>
            <a:chOff x="5935" y="3464"/>
            <a:chExt cx="3946" cy="3607"/>
          </a:xfrm>
        </p:grpSpPr>
        <p:pic>
          <p:nvPicPr>
            <p:cNvPr id="74763" name="Picture 11" descr="消防安全漫画-1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5" y="3464"/>
              <a:ext cx="3257" cy="2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767" name="Rectangle 15"/>
            <p:cNvSpPr>
              <a:spLocks noChangeArrowheads="1"/>
            </p:cNvSpPr>
            <p:nvPr/>
          </p:nvSpPr>
          <p:spPr bwMode="auto">
            <a:xfrm>
              <a:off x="6422" y="6491"/>
              <a:ext cx="2110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latin typeface="幼圆" panose="02010509060101010101" charset="-122"/>
                  <a:ea typeface="幼圆" panose="02010509060101010101" charset="-122"/>
                </a:rPr>
                <a:t>拔下保险销</a:t>
              </a:r>
              <a:endParaRPr lang="zh-CN" altLang="en-US" sz="1800"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5134" name="右箭头 14"/>
            <p:cNvSpPr>
              <a:spLocks noChangeArrowheads="1"/>
            </p:cNvSpPr>
            <p:nvPr/>
          </p:nvSpPr>
          <p:spPr bwMode="auto">
            <a:xfrm>
              <a:off x="9187" y="4560"/>
              <a:ext cx="694" cy="415"/>
            </a:xfrm>
            <a:prstGeom prst="rightArrow">
              <a:avLst>
                <a:gd name="adj1" fmla="val 50000"/>
                <a:gd name="adj2" fmla="val 50111"/>
              </a:avLst>
            </a:prstGeom>
            <a:solidFill>
              <a:srgbClr val="A9C62C"/>
            </a:solidFill>
            <a:ln w="9525" algn="ctr">
              <a:noFill/>
              <a:round/>
            </a:ln>
          </p:spPr>
          <p:txBody>
            <a:bodyPr/>
            <a:lstStyle>
              <a:lvl1pPr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50940" y="2172970"/>
            <a:ext cx="2396490" cy="2317115"/>
            <a:chOff x="9844" y="3422"/>
            <a:chExt cx="3774" cy="3649"/>
          </a:xfrm>
        </p:grpSpPr>
        <p:pic>
          <p:nvPicPr>
            <p:cNvPr id="74764" name="Picture 12" descr="消防安全漫画-1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44" y="3422"/>
              <a:ext cx="3151" cy="2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768" name="Rectangle 16"/>
            <p:cNvSpPr>
              <a:spLocks noChangeArrowheads="1"/>
            </p:cNvSpPr>
            <p:nvPr/>
          </p:nvSpPr>
          <p:spPr bwMode="auto">
            <a:xfrm>
              <a:off x="10193" y="6491"/>
              <a:ext cx="2651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latin typeface="幼圆" panose="02010509060101010101" charset="-122"/>
                  <a:ea typeface="幼圆" panose="02010509060101010101" charset="-122"/>
                </a:rPr>
                <a:t>用力压下手柄</a:t>
              </a:r>
              <a:endParaRPr lang="zh-CN" altLang="en-US" sz="1800"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5135" name="右箭头 15"/>
            <p:cNvSpPr>
              <a:spLocks noChangeArrowheads="1"/>
            </p:cNvSpPr>
            <p:nvPr/>
          </p:nvSpPr>
          <p:spPr bwMode="auto">
            <a:xfrm>
              <a:off x="12926" y="4560"/>
              <a:ext cx="692" cy="415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A9C62C"/>
            </a:solidFill>
            <a:ln w="9525" algn="ctr">
              <a:noFill/>
              <a:round/>
            </a:ln>
          </p:spPr>
          <p:txBody>
            <a:bodyPr/>
            <a:lstStyle>
              <a:lvl1pPr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47320" y="-130175"/>
            <a:ext cx="4071620" cy="1479550"/>
            <a:chOff x="-232" y="-205"/>
            <a:chExt cx="6412" cy="2330"/>
          </a:xfrm>
        </p:grpSpPr>
        <p:sp>
          <p:nvSpPr>
            <p:cNvPr id="42" name="标题 1"/>
            <p:cNvSpPr txBox="1"/>
            <p:nvPr/>
          </p:nvSpPr>
          <p:spPr>
            <a:xfrm>
              <a:off x="1310" y="719"/>
              <a:ext cx="4870" cy="716"/>
            </a:xfrm>
            <a:prstGeom prst="rect">
              <a:avLst/>
            </a:prstGeom>
          </p:spPr>
          <p:txBody>
            <a:bodyPr rtlCol="0"/>
            <a:lstStyle>
              <a:lvl1pPr algn="ctr" defTabSz="121920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j-cs"/>
                </a:rPr>
                <a:t>火灾的处理办法</a:t>
              </a:r>
              <a:endPara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j-cs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2" y="-205"/>
              <a:ext cx="2331" cy="2331"/>
            </a:xfrm>
            <a:prstGeom prst="rect">
              <a:avLst/>
            </a:prstGeom>
          </p:spPr>
        </p:pic>
      </p:grpSp>
      <p:pic>
        <p:nvPicPr>
          <p:cNvPr id="2" name="图片 1" descr="5ba3023699f0d_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7955" y="4850130"/>
            <a:ext cx="1960880" cy="19392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10" y="5330190"/>
            <a:ext cx="1254125" cy="145923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411923" y="1757680"/>
            <a:ext cx="9368155" cy="3369310"/>
            <a:chOff x="2645" y="2768"/>
            <a:chExt cx="14753" cy="5306"/>
          </a:xfrm>
        </p:grpSpPr>
        <p:pic>
          <p:nvPicPr>
            <p:cNvPr id="6150" name="图片 9" descr="消防安全漫画-06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5" y="2768"/>
              <a:ext cx="7607" cy="5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608" name="Text Box 24"/>
            <p:cNvSpPr txBox="1">
              <a:spLocks noChangeArrowheads="1"/>
            </p:cNvSpPr>
            <p:nvPr/>
          </p:nvSpPr>
          <p:spPr bwMode="auto">
            <a:xfrm>
              <a:off x="10252" y="4040"/>
              <a:ext cx="7147" cy="3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499870"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49987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lnSpc>
                  <a:spcPct val="130000"/>
                </a:lnSpc>
              </a:pPr>
              <a:r>
                <a:rPr lang="en-US" altLang="zh-CN" sz="1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    </a:t>
              </a: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家中起火，不要慌张，应根据火情及时采取相应措施：如果炒菜时油锅起火，迅速将锅盖紧紧盖上，使锅里的油火因缺氧而熄灭，不可用水扑救。</a:t>
              </a:r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endParaRPr>
            </a:p>
            <a:p>
              <a:pPr fontAlgn="auto">
                <a:lnSpc>
                  <a:spcPct val="130000"/>
                </a:lnSpc>
              </a:pP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    房间内起火时，不能轻易打开门窗，以免空气对流，形成大面积火灾。</a:t>
              </a:r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36358" y="2270760"/>
            <a:ext cx="9519285" cy="2219960"/>
            <a:chOff x="2792" y="3576"/>
            <a:chExt cx="14991" cy="3496"/>
          </a:xfrm>
        </p:grpSpPr>
        <p:pic>
          <p:nvPicPr>
            <p:cNvPr id="2" name="图片 1" descr="1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71" y="3576"/>
              <a:ext cx="3212" cy="3458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2792" y="4058"/>
              <a:ext cx="13616" cy="3015"/>
              <a:chOff x="3601" y="4058"/>
              <a:chExt cx="13616" cy="3015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3601" y="6493"/>
                <a:ext cx="1361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幼圆" panose="02010509060101010101" charset="-122"/>
                    <a:ea typeface="幼圆" panose="02010509060101010101" charset="-122"/>
                    <a:cs typeface="幼圆" panose="02010509060101010101" charset="-122"/>
                  </a:rPr>
                  <a:t>3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幼圆" panose="02010509060101010101" charset="-122"/>
                    <a:ea typeface="幼圆" panose="02010509060101010101" charset="-122"/>
                    <a:cs typeface="幼圆" panose="02010509060101010101" charset="-122"/>
                  </a:rPr>
                  <a:t>、也可及时用面盆水桶等装水灭火，或利用楼层内的灭火器及时扑灭火源。</a:t>
                </a:r>
                <a:endPara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3601" y="4058"/>
                <a:ext cx="7848" cy="5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幼圆" panose="02010509060101010101" charset="-122"/>
                    <a:ea typeface="幼圆" panose="02010509060101010101" charset="-122"/>
                    <a:cs typeface="幼圆" panose="02010509060101010101" charset="-122"/>
                  </a:rPr>
                  <a:t>1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幼圆" panose="02010509060101010101" charset="-122"/>
                    <a:ea typeface="幼圆" panose="02010509060101010101" charset="-122"/>
                    <a:cs typeface="幼圆" panose="02010509060101010101" charset="-122"/>
                  </a:rPr>
                  <a:t>、发现着火要大声呼救并迅速打火警电话</a:t>
                </a:r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幼圆" panose="02010509060101010101" charset="-122"/>
                    <a:ea typeface="幼圆" panose="02010509060101010101" charset="-122"/>
                    <a:cs typeface="幼圆" panose="02010509060101010101" charset="-122"/>
                  </a:rPr>
                  <a:t>119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幼圆" panose="02010509060101010101" charset="-122"/>
                    <a:ea typeface="幼圆" panose="02010509060101010101" charset="-122"/>
                    <a:cs typeface="幼圆" panose="02010509060101010101" charset="-122"/>
                  </a:rPr>
                  <a:t>。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601" y="5226"/>
                <a:ext cx="12432" cy="5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幼圆" panose="02010509060101010101" charset="-122"/>
                    <a:ea typeface="幼圆" panose="02010509060101010101" charset="-122"/>
                    <a:cs typeface="幼圆" panose="02010509060101010101" charset="-122"/>
                  </a:rPr>
                  <a:t>2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幼圆" panose="02010509060101010101" charset="-122"/>
                    <a:ea typeface="幼圆" panose="02010509060101010101" charset="-122"/>
                    <a:cs typeface="幼圆" panose="02010509060101010101" charset="-122"/>
                  </a:rPr>
                  <a:t>、扑灭火苗要就地取材，如毛毯、棉被罩住火焰，然后将火扑灭。</a:t>
                </a:r>
                <a:endPara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endParaRP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10" y="5330190"/>
            <a:ext cx="1254125" cy="14592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147320" y="-130175"/>
            <a:ext cx="4071620" cy="1479550"/>
            <a:chOff x="-232" y="-205"/>
            <a:chExt cx="6412" cy="2330"/>
          </a:xfrm>
        </p:grpSpPr>
        <p:sp>
          <p:nvSpPr>
            <p:cNvPr id="42" name="标题 1"/>
            <p:cNvSpPr txBox="1"/>
            <p:nvPr/>
          </p:nvSpPr>
          <p:spPr>
            <a:xfrm>
              <a:off x="1310" y="719"/>
              <a:ext cx="4870" cy="716"/>
            </a:xfrm>
            <a:prstGeom prst="rect">
              <a:avLst/>
            </a:prstGeom>
          </p:spPr>
          <p:txBody>
            <a:bodyPr rtlCol="0"/>
            <a:lstStyle>
              <a:lvl1pPr algn="ctr" defTabSz="121920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j-cs"/>
                </a:rPr>
                <a:t>火灾的处理办法</a:t>
              </a:r>
              <a:endPara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j-cs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2" y="-205"/>
              <a:ext cx="2331" cy="2331"/>
            </a:xfrm>
            <a:prstGeom prst="rect">
              <a:avLst/>
            </a:prstGeom>
          </p:spPr>
        </p:pic>
      </p:grpSp>
      <p:pic>
        <p:nvPicPr>
          <p:cNvPr id="4" name="图片 3" descr="5ba3023699f0d_0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07955" y="4850130"/>
            <a:ext cx="1960880" cy="1939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147320" y="-130175"/>
            <a:ext cx="4071620" cy="1479550"/>
            <a:chOff x="-232" y="-205"/>
            <a:chExt cx="6412" cy="2330"/>
          </a:xfrm>
        </p:grpSpPr>
        <p:sp>
          <p:nvSpPr>
            <p:cNvPr id="42" name="标题 1"/>
            <p:cNvSpPr txBox="1"/>
            <p:nvPr/>
          </p:nvSpPr>
          <p:spPr>
            <a:xfrm>
              <a:off x="1310" y="719"/>
              <a:ext cx="4870" cy="716"/>
            </a:xfrm>
            <a:prstGeom prst="rect">
              <a:avLst/>
            </a:prstGeom>
          </p:spPr>
          <p:txBody>
            <a:bodyPr rtlCol="0"/>
            <a:lstStyle>
              <a:lvl1pPr algn="ctr" defTabSz="121920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j-cs"/>
                </a:rPr>
                <a:t>火灾的处理办法</a:t>
              </a:r>
              <a:endPara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j-cs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2" y="-205"/>
              <a:ext cx="2331" cy="2331"/>
            </a:xfrm>
            <a:prstGeom prst="rect">
              <a:avLst/>
            </a:prstGeom>
          </p:spPr>
        </p:pic>
      </p:grpSp>
      <p:pic>
        <p:nvPicPr>
          <p:cNvPr id="7" name="图片 6" descr="5ba3023699f0d_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7955" y="4850130"/>
            <a:ext cx="1960880" cy="19392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10" y="5330190"/>
            <a:ext cx="1254125" cy="145923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184400" y="1807210"/>
            <a:ext cx="7823835" cy="3622675"/>
            <a:chOff x="3440" y="2846"/>
            <a:chExt cx="12321" cy="5705"/>
          </a:xfrm>
        </p:grpSpPr>
        <p:grpSp>
          <p:nvGrpSpPr>
            <p:cNvPr id="13" name="组合 12"/>
            <p:cNvGrpSpPr/>
            <p:nvPr/>
          </p:nvGrpSpPr>
          <p:grpSpPr>
            <a:xfrm>
              <a:off x="3440" y="6315"/>
              <a:ext cx="12321" cy="2236"/>
              <a:chOff x="3791" y="6315"/>
              <a:chExt cx="12321" cy="223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3791" y="6407"/>
                <a:ext cx="5010" cy="18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幼圆" panose="02010509060101010101" charset="-122"/>
                    <a:ea typeface="幼圆" panose="02010509060101010101" charset="-122"/>
                    <a:cs typeface="幼圆" panose="02010509060101010101" charset="-122"/>
                  </a:rPr>
                  <a:t>4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幼圆" panose="02010509060101010101" charset="-122"/>
                    <a:ea typeface="幼圆" panose="02010509060101010101" charset="-122"/>
                    <a:cs typeface="幼圆" panose="02010509060101010101" charset="-122"/>
                  </a:rPr>
                  <a:t>、燃气罐着火，要用浸湿的被褥，衣物捂盖灭火，不可以直接用水泼灭，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幼圆" panose="02010509060101010101" charset="-122"/>
                    <a:ea typeface="幼圆" panose="02010509060101010101" charset="-122"/>
                    <a:cs typeface="幼圆" panose="02010509060101010101" charset="-122"/>
                    <a:sym typeface="+mn-ea"/>
                  </a:rPr>
                  <a:t>并迅速关闭阀门，打开窗户通风。</a:t>
                </a:r>
                <a:endPara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1343" y="6315"/>
                <a:ext cx="4769" cy="22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幼圆" panose="02010509060101010101" charset="-122"/>
                    <a:ea typeface="幼圆" panose="02010509060101010101" charset="-122"/>
                    <a:cs typeface="幼圆" panose="02010509060101010101" charset="-122"/>
                  </a:rPr>
                  <a:t>5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幼圆" panose="02010509060101010101" charset="-122"/>
                    <a:ea typeface="幼圆" panose="02010509060101010101" charset="-122"/>
                    <a:cs typeface="幼圆" panose="02010509060101010101" charset="-122"/>
                  </a:rPr>
                  <a:t>、家用电器或线路发生着火，要立即切断电源再用灭火器灭火，不可直接泼水灭火，以防触电或爆炸伤人。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941" y="2846"/>
              <a:ext cx="11318" cy="3174"/>
              <a:chOff x="4110" y="2846"/>
              <a:chExt cx="11318" cy="3174"/>
            </a:xfrm>
          </p:grpSpPr>
          <p:pic>
            <p:nvPicPr>
              <p:cNvPr id="10" name="图片 9" descr="燃气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110" y="2846"/>
                <a:ext cx="4037" cy="3175"/>
              </a:xfrm>
              <a:prstGeom prst="rect">
                <a:avLst/>
              </a:prstGeom>
            </p:spPr>
          </p:pic>
          <p:pic>
            <p:nvPicPr>
              <p:cNvPr id="11" name="图片 10" descr="电器着火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474" y="2846"/>
                <a:ext cx="3954" cy="3175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47320" y="-130175"/>
            <a:ext cx="4071620" cy="1479550"/>
            <a:chOff x="-232" y="-205"/>
            <a:chExt cx="6412" cy="2330"/>
          </a:xfrm>
        </p:grpSpPr>
        <p:sp>
          <p:nvSpPr>
            <p:cNvPr id="42" name="标题 1"/>
            <p:cNvSpPr txBox="1"/>
            <p:nvPr/>
          </p:nvSpPr>
          <p:spPr>
            <a:xfrm>
              <a:off x="1310" y="719"/>
              <a:ext cx="4870" cy="716"/>
            </a:xfrm>
            <a:prstGeom prst="rect">
              <a:avLst/>
            </a:prstGeom>
          </p:spPr>
          <p:txBody>
            <a:bodyPr rtlCol="0"/>
            <a:lstStyle>
              <a:lvl1pPr algn="ctr" defTabSz="121920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j-cs"/>
                </a:rPr>
                <a:t>火灾的处理办法</a:t>
              </a:r>
              <a:endPara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j-cs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2" y="-205"/>
              <a:ext cx="2331" cy="233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10" y="5330190"/>
            <a:ext cx="1254125" cy="1459230"/>
          </a:xfrm>
          <a:prstGeom prst="rect">
            <a:avLst/>
          </a:prstGeom>
        </p:spPr>
      </p:pic>
      <p:pic>
        <p:nvPicPr>
          <p:cNvPr id="7" name="图片 6" descr="5ba3023699f0d_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7955" y="4850130"/>
            <a:ext cx="1960880" cy="193929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111693" y="1725295"/>
            <a:ext cx="7969250" cy="3188970"/>
            <a:chOff x="3546" y="2717"/>
            <a:chExt cx="12550" cy="5022"/>
          </a:xfrm>
        </p:grpSpPr>
        <p:grpSp>
          <p:nvGrpSpPr>
            <p:cNvPr id="14" name="组合 13"/>
            <p:cNvGrpSpPr/>
            <p:nvPr/>
          </p:nvGrpSpPr>
          <p:grpSpPr>
            <a:xfrm>
              <a:off x="3546" y="6549"/>
              <a:ext cx="12550" cy="1190"/>
              <a:chOff x="2978" y="6736"/>
              <a:chExt cx="12550" cy="1190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0767" y="6736"/>
                <a:ext cx="4761" cy="1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幼圆" panose="02010509060101010101" charset="-122"/>
                    <a:ea typeface="幼圆" panose="02010509060101010101" charset="-122"/>
                    <a:cs typeface="幼圆" panose="02010509060101010101" charset="-122"/>
                  </a:rPr>
                  <a:t>7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幼圆" panose="02010509060101010101" charset="-122"/>
                    <a:ea typeface="幼圆" panose="02010509060101010101" charset="-122"/>
                    <a:cs typeface="幼圆" panose="02010509060101010101" charset="-122"/>
                  </a:rPr>
                  <a:t>、救火时不要贸然开门窗，以免空气对流加速火势蔓延。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978" y="6823"/>
                <a:ext cx="5251" cy="10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幼圆" panose="02010509060101010101" charset="-122"/>
                    <a:ea typeface="幼圆" panose="02010509060101010101" charset="-122"/>
                    <a:cs typeface="幼圆" panose="02010509060101010101" charset="-122"/>
                  </a:rPr>
                  <a:t>6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幼圆" panose="02010509060101010101" charset="-122"/>
                    <a:ea typeface="幼圆" panose="02010509060101010101" charset="-122"/>
                    <a:cs typeface="幼圆" panose="02010509060101010101" charset="-122"/>
                  </a:rPr>
                  <a:t>、油锅起火，关闭煤气罐阀门，盖上锅盖灭火。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3928" y="2717"/>
              <a:ext cx="11344" cy="3174"/>
              <a:chOff x="3480" y="2717"/>
              <a:chExt cx="11344" cy="3174"/>
            </a:xfrm>
          </p:grpSpPr>
          <p:pic>
            <p:nvPicPr>
              <p:cNvPr id="10" name="图片 9" descr="328678330315043464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888" y="2717"/>
                <a:ext cx="3937" cy="3175"/>
              </a:xfrm>
              <a:prstGeom prst="rect">
                <a:avLst/>
              </a:prstGeom>
            </p:spPr>
          </p:pic>
          <p:pic>
            <p:nvPicPr>
              <p:cNvPr id="12" name="图片 11" descr="锅盖没货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480" y="2717"/>
                <a:ext cx="4193" cy="3175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677486" y="2344938"/>
            <a:ext cx="4838298" cy="1948943"/>
            <a:chOff x="5790" y="2787"/>
            <a:chExt cx="7619" cy="3069"/>
          </a:xfrm>
        </p:grpSpPr>
        <p:sp>
          <p:nvSpPr>
            <p:cNvPr id="41" name="矩形 40"/>
            <p:cNvSpPr/>
            <p:nvPr/>
          </p:nvSpPr>
          <p:spPr>
            <a:xfrm>
              <a:off x="6640" y="2787"/>
              <a:ext cx="5740" cy="1290"/>
            </a:xfrm>
            <a:prstGeom prst="rect">
              <a:avLst/>
            </a:prstGeom>
            <a:solidFill>
              <a:srgbClr val="C00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rPr>
                <a:t>第三部分</a:t>
              </a:r>
              <a:endParaRPr kumimoji="0" lang="zh-CN" altLang="en-US" sz="40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n-cs"/>
              </a:endParaRPr>
            </a:p>
          </p:txBody>
        </p:sp>
        <p:sp>
          <p:nvSpPr>
            <p:cNvPr id="42" name="标题 1"/>
            <p:cNvSpPr txBox="1"/>
            <p:nvPr/>
          </p:nvSpPr>
          <p:spPr>
            <a:xfrm>
              <a:off x="5790" y="4550"/>
              <a:ext cx="7619" cy="1306"/>
            </a:xfrm>
            <a:prstGeom prst="rect">
              <a:avLst/>
            </a:prstGeom>
          </p:spPr>
          <p:txBody>
            <a:bodyPr rtlCol="0"/>
            <a:lstStyle>
              <a:lvl1pPr algn="ctr" defTabSz="121920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j-cs"/>
                </a:rPr>
                <a:t>如何预防火灾</a:t>
              </a:r>
              <a:endParaRPr kumimoji="0" lang="zh-CN" altLang="en-US" sz="44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j-cs"/>
              </a:endParaRPr>
            </a:p>
          </p:txBody>
        </p:sp>
      </p:grpSp>
      <p:pic>
        <p:nvPicPr>
          <p:cNvPr id="2" name="图片 1" descr="5ab49c1683b11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2400" y="4324350"/>
            <a:ext cx="3046730" cy="26543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3444240"/>
            <a:ext cx="3930015" cy="39300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3"/>
          <a:stretch>
            <a:fillRect/>
          </a:stretch>
        </p:blipFill>
        <p:spPr>
          <a:xfrm>
            <a:off x="0" y="-16510"/>
            <a:ext cx="12192000" cy="1647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03375" y="1608138"/>
            <a:ext cx="8985250" cy="3250565"/>
            <a:chOff x="2277" y="1441"/>
            <a:chExt cx="14150" cy="5119"/>
          </a:xfrm>
        </p:grpSpPr>
        <p:grpSp>
          <p:nvGrpSpPr>
            <p:cNvPr id="3" name="组合 2"/>
            <p:cNvGrpSpPr/>
            <p:nvPr/>
          </p:nvGrpSpPr>
          <p:grpSpPr>
            <a:xfrm>
              <a:off x="2521" y="1441"/>
              <a:ext cx="13649" cy="2696"/>
              <a:chOff x="4415" y="2696"/>
              <a:chExt cx="13649" cy="2696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604" y="2696"/>
                <a:ext cx="2460" cy="2696"/>
              </a:xfrm>
              <a:prstGeom prst="rect">
                <a:avLst/>
              </a:prstGeom>
            </p:spPr>
          </p:pic>
          <p:sp>
            <p:nvSpPr>
              <p:cNvPr id="9" name="文本框 8"/>
              <p:cNvSpPr txBox="1"/>
              <p:nvPr/>
            </p:nvSpPr>
            <p:spPr>
              <a:xfrm>
                <a:off x="4415" y="3208"/>
                <a:ext cx="10753" cy="1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latin typeface="幼圆" panose="02010509060101010101" charset="-122"/>
                    <a:ea typeface="幼圆" panose="02010509060101010101" charset="-122"/>
                  </a:rPr>
                  <a:t>★要弄熄火柴梗，把烟头掐灭在烟灰缸内，不在酒后或睡前躺在床上或沙发上吸烟。</a:t>
                </a:r>
                <a:endParaRPr lang="zh-CN" altLang="en-US" sz="1400" dirty="0">
                  <a:latin typeface="幼圆" panose="02010509060101010101" charset="-122"/>
                  <a:ea typeface="幼圆" panose="02010509060101010101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latin typeface="幼圆" panose="02010509060101010101" charset="-122"/>
                    <a:ea typeface="幼圆" panose="02010509060101010101" charset="-122"/>
                  </a:rPr>
                  <a:t>★要及时关闭电源开关及煤气、液化气总阀门。外出时，临睡前熄灭室内火种。</a:t>
                </a:r>
                <a:endParaRPr lang="zh-CN" altLang="en-US" sz="1400" dirty="0">
                  <a:latin typeface="幼圆" panose="02010509060101010101" charset="-122"/>
                  <a:ea typeface="幼圆" panose="02010509060101010101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latin typeface="幼圆" panose="02010509060101010101" charset="-122"/>
                    <a:ea typeface="幼圆" panose="02010509060101010101" charset="-122"/>
                  </a:rPr>
                  <a:t>★要教育小孩不要玩火，不要玩弄电器设备。</a:t>
                </a:r>
                <a:endParaRPr lang="zh-CN" altLang="en-US" sz="1400" dirty="0">
                  <a:latin typeface="幼圆" panose="02010509060101010101" charset="-122"/>
                  <a:ea typeface="幼圆" panose="02010509060101010101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2277" y="3998"/>
              <a:ext cx="14150" cy="2562"/>
              <a:chOff x="4171" y="5253"/>
              <a:chExt cx="14150" cy="2562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71" y="5253"/>
                <a:ext cx="3125" cy="2562"/>
              </a:xfrm>
              <a:prstGeom prst="rect">
                <a:avLst/>
              </a:prstGeom>
            </p:spPr>
          </p:pic>
          <p:sp>
            <p:nvSpPr>
              <p:cNvPr id="11" name="文本框 10"/>
              <p:cNvSpPr txBox="1"/>
              <p:nvPr/>
            </p:nvSpPr>
            <p:spPr>
              <a:xfrm>
                <a:off x="8101" y="5590"/>
                <a:ext cx="10221" cy="16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latin typeface="幼圆" panose="02010509060101010101" charset="-122"/>
                    <a:ea typeface="幼圆" panose="02010509060101010101" charset="-122"/>
                  </a:rPr>
                  <a:t>★要在规定区域内安全燃放烟花爆竹。</a:t>
                </a:r>
                <a:endParaRPr lang="zh-CN" altLang="en-US" sz="1400" dirty="0">
                  <a:latin typeface="幼圆" panose="02010509060101010101" charset="-122"/>
                  <a:ea typeface="幼圆" panose="02010509060101010101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latin typeface="幼圆" panose="02010509060101010101" charset="-122"/>
                    <a:ea typeface="幼圆" panose="02010509060101010101" charset="-122"/>
                  </a:rPr>
                  <a:t>★要确保走道、楼梯的畅通，不在楼层通道和安全出口处堆物封堵。</a:t>
                </a:r>
                <a:endParaRPr lang="zh-CN" altLang="en-US" sz="1400" dirty="0">
                  <a:latin typeface="幼圆" panose="02010509060101010101" charset="-122"/>
                  <a:ea typeface="幼圆" panose="02010509060101010101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latin typeface="幼圆" panose="02010509060101010101" charset="-122"/>
                    <a:ea typeface="幼圆" panose="02010509060101010101" charset="-122"/>
                  </a:rPr>
                  <a:t>★不乱接乱拉电线，防止超负荷用电。使用电加热器时，人不能离开。</a:t>
                </a:r>
                <a:endParaRPr lang="zh-CN" altLang="en-US" sz="1400" dirty="0">
                  <a:latin typeface="幼圆" panose="02010509060101010101" charset="-122"/>
                  <a:ea typeface="幼圆" panose="02010509060101010101" charset="-122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-147320" y="-130175"/>
            <a:ext cx="4071620" cy="1479550"/>
            <a:chOff x="-232" y="-205"/>
            <a:chExt cx="6412" cy="2330"/>
          </a:xfrm>
        </p:grpSpPr>
        <p:sp>
          <p:nvSpPr>
            <p:cNvPr id="42" name="标题 1"/>
            <p:cNvSpPr txBox="1"/>
            <p:nvPr/>
          </p:nvSpPr>
          <p:spPr>
            <a:xfrm>
              <a:off x="1310" y="719"/>
              <a:ext cx="4870" cy="716"/>
            </a:xfrm>
            <a:prstGeom prst="rect">
              <a:avLst/>
            </a:prstGeom>
          </p:spPr>
          <p:txBody>
            <a:bodyPr rtlCol="0"/>
            <a:lstStyle>
              <a:lvl1pPr algn="ctr" defTabSz="121920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j-cs"/>
                </a:rPr>
                <a:t>预防火灾</a:t>
              </a:r>
              <a:endPara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j-cs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2" y="-205"/>
              <a:ext cx="2331" cy="2331"/>
            </a:xfrm>
            <a:prstGeom prst="rect">
              <a:avLst/>
            </a:prstGeom>
          </p:spPr>
        </p:pic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10" y="5330190"/>
            <a:ext cx="1254125" cy="1459230"/>
          </a:xfrm>
          <a:prstGeom prst="rect">
            <a:avLst/>
          </a:prstGeom>
        </p:spPr>
      </p:pic>
      <p:pic>
        <p:nvPicPr>
          <p:cNvPr id="15" name="图片 14" descr="5ba3023699f0d_0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07955" y="4850130"/>
            <a:ext cx="1960880" cy="1939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677486" y="2344938"/>
            <a:ext cx="4838298" cy="1948943"/>
            <a:chOff x="5790" y="2787"/>
            <a:chExt cx="7619" cy="3069"/>
          </a:xfrm>
        </p:grpSpPr>
        <p:sp>
          <p:nvSpPr>
            <p:cNvPr id="41" name="矩形 40"/>
            <p:cNvSpPr/>
            <p:nvPr/>
          </p:nvSpPr>
          <p:spPr>
            <a:xfrm>
              <a:off x="6640" y="2787"/>
              <a:ext cx="5740" cy="1290"/>
            </a:xfrm>
            <a:prstGeom prst="rect">
              <a:avLst/>
            </a:prstGeom>
            <a:solidFill>
              <a:srgbClr val="C00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rPr>
                <a:t>第四部分</a:t>
              </a:r>
              <a:endParaRPr kumimoji="0" lang="zh-CN" altLang="en-US" sz="40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n-cs"/>
              </a:endParaRPr>
            </a:p>
          </p:txBody>
        </p:sp>
        <p:sp>
          <p:nvSpPr>
            <p:cNvPr id="42" name="标题 1"/>
            <p:cNvSpPr txBox="1"/>
            <p:nvPr/>
          </p:nvSpPr>
          <p:spPr>
            <a:xfrm>
              <a:off x="5790" y="4550"/>
              <a:ext cx="7619" cy="1306"/>
            </a:xfrm>
            <a:prstGeom prst="rect">
              <a:avLst/>
            </a:prstGeom>
          </p:spPr>
          <p:txBody>
            <a:bodyPr rtlCol="0"/>
            <a:lstStyle>
              <a:lvl1pPr algn="ctr" defTabSz="121920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j-cs"/>
                </a:rPr>
                <a:t>火场如何逃生</a:t>
              </a:r>
              <a:endParaRPr kumimoji="0" lang="zh-CN" altLang="en-US" sz="44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j-cs"/>
              </a:endParaRPr>
            </a:p>
          </p:txBody>
        </p:sp>
      </p:grpSp>
      <p:pic>
        <p:nvPicPr>
          <p:cNvPr id="2" name="图片 1" descr="5ab49c1683b11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2400" y="4324350"/>
            <a:ext cx="3046730" cy="26543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3444240"/>
            <a:ext cx="3930015" cy="39300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3"/>
          <a:stretch>
            <a:fillRect/>
          </a:stretch>
        </p:blipFill>
        <p:spPr>
          <a:xfrm>
            <a:off x="0" y="-16510"/>
            <a:ext cx="12192000" cy="1647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030095" y="1558290"/>
            <a:ext cx="8131810" cy="3658235"/>
            <a:chOff x="3197" y="2409"/>
            <a:chExt cx="12806" cy="5761"/>
          </a:xfrm>
        </p:grpSpPr>
        <p:sp>
          <p:nvSpPr>
            <p:cNvPr id="6" name="对角圆角矩形 5"/>
            <p:cNvSpPr/>
            <p:nvPr/>
          </p:nvSpPr>
          <p:spPr>
            <a:xfrm>
              <a:off x="3261" y="2409"/>
              <a:ext cx="3564" cy="2562"/>
            </a:xfrm>
            <a:prstGeom prst="round2DiagRect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7" name="对角圆角矩形 6"/>
            <p:cNvSpPr/>
            <p:nvPr/>
          </p:nvSpPr>
          <p:spPr>
            <a:xfrm>
              <a:off x="7653" y="2409"/>
              <a:ext cx="3564" cy="2562"/>
            </a:xfrm>
            <a:prstGeom prst="round2DiagRect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8" name="对角圆角矩形 7"/>
            <p:cNvSpPr/>
            <p:nvPr/>
          </p:nvSpPr>
          <p:spPr>
            <a:xfrm>
              <a:off x="12046" y="2409"/>
              <a:ext cx="3564" cy="2562"/>
            </a:xfrm>
            <a:prstGeom prst="round2DiagRect">
              <a:avLst/>
            </a:prstGeom>
            <a:blipFill rotWithShape="1">
              <a:blip r:embed="rId4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62" name="文本框 8"/>
            <p:cNvSpPr txBox="1"/>
            <p:nvPr/>
          </p:nvSpPr>
          <p:spPr>
            <a:xfrm>
              <a:off x="3260" y="5285"/>
              <a:ext cx="3564" cy="62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rgbClr val="E01300"/>
                  </a:solidFill>
                  <a:latin typeface="幼圆" panose="02010509060101010101" charset="-122"/>
                  <a:ea typeface="幼圆" panose="02010509060101010101" charset="-122"/>
                </a:rPr>
                <a:t>迅速撤离法：</a:t>
              </a:r>
              <a:endParaRPr lang="zh-CN" altLang="en-US" sz="2000" b="1" dirty="0">
                <a:solidFill>
                  <a:srgbClr val="E013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3197" y="5853"/>
              <a:ext cx="3816" cy="2317"/>
            </a:xfrm>
            <a:prstGeom prst="rect">
              <a:avLst/>
            </a:prstGeom>
          </p:spPr>
          <p:txBody>
            <a:bodyPr wrap="square" lIns="87015" tIns="43507" rIns="87015" bIns="43507">
              <a:spAutoFit/>
            </a:bodyPr>
            <a:lstStyle/>
            <a:p>
              <a:pPr algn="l" fontAlgn="auto">
                <a:lnSpc>
                  <a:spcPct val="150000"/>
                </a:lnSpc>
                <a:spcBef>
                  <a:spcPts val="800"/>
                </a:spcBef>
                <a:spcAft>
                  <a:spcPts val="800"/>
                </a:spcAft>
                <a:buClr>
                  <a:srgbClr val="074AA1"/>
                </a:buCl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当进入公共场所时，要留意其墙上、顶棚上、门上、转弯处设置的“紧急出口”、“安全通道”等疏散指示标志，一旦发生火灾，按疏散指示标志方向迅速撤离。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708" y="5285"/>
              <a:ext cx="3564" cy="62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rgbClr val="E01300"/>
                  </a:solidFill>
                  <a:latin typeface="幼圆" panose="02010509060101010101" charset="-122"/>
                  <a:ea typeface="幼圆" panose="02010509060101010101" charset="-122"/>
                </a:rPr>
                <a:t>低身前进法：</a:t>
              </a:r>
              <a:endParaRPr lang="zh-CN" altLang="en-US" sz="2000" b="1" dirty="0">
                <a:solidFill>
                  <a:srgbClr val="E013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689" y="5836"/>
              <a:ext cx="3564" cy="1880"/>
            </a:xfrm>
            <a:prstGeom prst="rect">
              <a:avLst/>
            </a:prstGeom>
          </p:spPr>
          <p:txBody>
            <a:bodyPr wrap="square" lIns="87015" tIns="43507" rIns="87015" bIns="43507">
              <a:spAutoFit/>
            </a:bodyPr>
            <a:lstStyle/>
            <a:p>
              <a:pPr algn="l" fontAlgn="auto">
                <a:lnSpc>
                  <a:spcPct val="150000"/>
                </a:lnSpc>
                <a:spcBef>
                  <a:spcPts val="800"/>
                </a:spcBef>
                <a:spcAft>
                  <a:spcPts val="800"/>
                </a:spcAft>
                <a:buClr>
                  <a:srgbClr val="074AA1"/>
                </a:buCl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</a:rPr>
                <a:t>由于火灾发生时烟气大多聚集在上部空间，因此在逃生过程中应尽量将身体贴近地面匍匐或弯腰前进。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12" name="文本框 8"/>
            <p:cNvSpPr txBox="1"/>
            <p:nvPr/>
          </p:nvSpPr>
          <p:spPr>
            <a:xfrm>
              <a:off x="12200" y="5285"/>
              <a:ext cx="3564" cy="62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rgbClr val="E01300"/>
                  </a:solidFill>
                  <a:latin typeface="幼圆" panose="02010509060101010101" charset="-122"/>
                  <a:ea typeface="幼圆" panose="02010509060101010101" charset="-122"/>
                </a:rPr>
                <a:t>毛巾捂鼻法：</a:t>
              </a:r>
              <a:endParaRPr lang="zh-CN" altLang="en-US" sz="2000" b="1" dirty="0">
                <a:solidFill>
                  <a:srgbClr val="E013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2047" y="5853"/>
              <a:ext cx="3956" cy="2317"/>
            </a:xfrm>
            <a:prstGeom prst="rect">
              <a:avLst/>
            </a:prstGeom>
          </p:spPr>
          <p:txBody>
            <a:bodyPr wrap="square" lIns="87015" tIns="43507" rIns="87015" bIns="43507">
              <a:spAutoFit/>
            </a:bodyPr>
            <a:lstStyle/>
            <a:p>
              <a:pPr algn="l" fontAlgn="auto">
                <a:lnSpc>
                  <a:spcPct val="150000"/>
                </a:lnSpc>
                <a:spcBef>
                  <a:spcPts val="800"/>
                </a:spcBef>
                <a:spcAft>
                  <a:spcPts val="800"/>
                </a:spcAft>
                <a:buClr>
                  <a:srgbClr val="074AA1"/>
                </a:buCl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</a:rPr>
                <a:t>火场上的烟气温度高、毒性大，吸入后很容易引起呼吸系统灼伤或人体中毒。疏散中应用浸湿的毛巾、口罩等捂住口鼻，以起到降温及过滤的作用。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-147320" y="-130175"/>
            <a:ext cx="4071620" cy="1479550"/>
            <a:chOff x="-232" y="-205"/>
            <a:chExt cx="6412" cy="2330"/>
          </a:xfrm>
        </p:grpSpPr>
        <p:sp>
          <p:nvSpPr>
            <p:cNvPr id="42" name="标题 1"/>
            <p:cNvSpPr txBox="1"/>
            <p:nvPr/>
          </p:nvSpPr>
          <p:spPr>
            <a:xfrm>
              <a:off x="1310" y="719"/>
              <a:ext cx="4870" cy="716"/>
            </a:xfrm>
            <a:prstGeom prst="rect">
              <a:avLst/>
            </a:prstGeom>
          </p:spPr>
          <p:txBody>
            <a:bodyPr rtlCol="0"/>
            <a:lstStyle>
              <a:lvl1pPr algn="ctr" defTabSz="121920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j-cs"/>
                </a:rPr>
                <a:t>逃生技巧</a:t>
              </a:r>
              <a:endPara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j-cs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2" y="-205"/>
              <a:ext cx="2331" cy="2331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10" y="5330190"/>
            <a:ext cx="1254125" cy="1459230"/>
          </a:xfrm>
          <a:prstGeom prst="rect">
            <a:avLst/>
          </a:prstGeom>
        </p:spPr>
      </p:pic>
      <p:pic>
        <p:nvPicPr>
          <p:cNvPr id="15" name="图片 14" descr="5ba3023699f0d_0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07955" y="4850130"/>
            <a:ext cx="1960880" cy="1939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ba3023699f0d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7955" y="4850130"/>
            <a:ext cx="1960880" cy="19392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10" y="5330190"/>
            <a:ext cx="1254125" cy="145923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147320" y="-130175"/>
            <a:ext cx="3454400" cy="1480185"/>
            <a:chOff x="-232" y="-205"/>
            <a:chExt cx="5440" cy="2331"/>
          </a:xfrm>
        </p:grpSpPr>
        <p:sp>
          <p:nvSpPr>
            <p:cNvPr id="5" name="标题 1"/>
            <p:cNvSpPr txBox="1"/>
            <p:nvPr/>
          </p:nvSpPr>
          <p:spPr>
            <a:xfrm>
              <a:off x="338" y="836"/>
              <a:ext cx="4870" cy="716"/>
            </a:xfrm>
            <a:prstGeom prst="rect">
              <a:avLst/>
            </a:prstGeom>
          </p:spPr>
          <p:txBody>
            <a:bodyPr rtlCol="0"/>
            <a:lstStyle>
              <a:lvl1pPr algn="ctr" defTabSz="121920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导 读</a:t>
              </a:r>
              <a:endPara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2" y="-205"/>
              <a:ext cx="2331" cy="2331"/>
            </a:xfrm>
            <a:prstGeom prst="rect">
              <a:avLst/>
            </a:prstGeom>
          </p:spPr>
        </p:pic>
      </p:grpSp>
      <p:pic>
        <p:nvPicPr>
          <p:cNvPr id="13" name="图片 12" descr="37ad8ada9bc21da66b697b34aa92d78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6635" y="2177415"/>
            <a:ext cx="5049520" cy="2878455"/>
          </a:xfrm>
          <a:prstGeom prst="rect">
            <a:avLst/>
          </a:prstGeom>
          <a:effectLst/>
        </p:spPr>
      </p:pic>
      <p:sp>
        <p:nvSpPr>
          <p:cNvPr id="15" name="矩形 14"/>
          <p:cNvSpPr/>
          <p:nvPr/>
        </p:nvSpPr>
        <p:spPr>
          <a:xfrm>
            <a:off x="6118860" y="2698750"/>
            <a:ext cx="5104130" cy="2393133"/>
          </a:xfrm>
          <a:prstGeom prst="rect">
            <a:avLst/>
          </a:prstGeom>
        </p:spPr>
        <p:txBody>
          <a:bodyPr wrap="square" lIns="162028" tIns="81015" rIns="162028" bIns="81015">
            <a:spAutoFit/>
          </a:bodyPr>
          <a:lstStyle/>
          <a:p>
            <a:pPr algn="just" defTabSz="1216660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sym typeface="Arial" panose="020B0604020202020204" pitchFamily="34" charset="0"/>
              </a:rPr>
              <a:t>当着火变的更大，危害到大家的时候，它就变成了</a:t>
            </a:r>
            <a:r>
              <a:rPr lang="zh-CN" altLang="en-US" sz="2400" b="1" dirty="0">
                <a:solidFill>
                  <a:srgbClr val="FF3A00"/>
                </a:solidFill>
                <a:latin typeface="幼圆" panose="02010509060101010101" charset="-122"/>
                <a:ea typeface="幼圆" panose="02010509060101010101" charset="-122"/>
                <a:sym typeface="Arial" panose="020B0604020202020204" pitchFamily="34" charset="0"/>
              </a:rPr>
              <a:t>火灾，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sym typeface="Arial" panose="020B0604020202020204" pitchFamily="34" charset="0"/>
              </a:rPr>
              <a:t>并且产生严重后果。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charset="-122"/>
              <a:ea typeface="幼圆" panose="02010509060101010101" charset="-122"/>
              <a:sym typeface="Arial" panose="020B0604020202020204" pitchFamily="34" charset="0"/>
            </a:endParaRPr>
          </a:p>
          <a:p>
            <a:pPr algn="just" defTabSz="1216660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sym typeface="Arial" panose="020B0604020202020204" pitchFamily="34" charset="0"/>
              </a:rPr>
              <a:t>火灾是很危险的，当小朋友碰上的时候，一定不要惊慌。我们要想一些办法离火灾远一点。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charset="-122"/>
              <a:ea typeface="幼圆" panose="02010509060101010101" charset="-122"/>
              <a:sym typeface="Arial" panose="020B0604020202020204" pitchFamily="34" charset="0"/>
            </a:endParaRPr>
          </a:p>
          <a:p>
            <a:pPr algn="just" defTabSz="1216660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sym typeface="Arial" panose="020B0604020202020204" pitchFamily="34" charset="0"/>
              </a:rPr>
              <a:t>今天我就要给大家讲讲碰上火灾的时候我们要怎么办，平时我们又要怎么远离火灾的发生。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charset="-122"/>
              <a:ea typeface="幼圆" panose="02010509060101010101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51245" y="1924685"/>
            <a:ext cx="323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什么是火灾？</a:t>
            </a:r>
            <a:endParaRPr lang="zh-CN" altLang="en-US" sz="400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-147320" y="-130175"/>
            <a:ext cx="4071620" cy="1479550"/>
            <a:chOff x="-232" y="-205"/>
            <a:chExt cx="6412" cy="2330"/>
          </a:xfrm>
        </p:grpSpPr>
        <p:sp>
          <p:nvSpPr>
            <p:cNvPr id="42" name="标题 1"/>
            <p:cNvSpPr txBox="1"/>
            <p:nvPr/>
          </p:nvSpPr>
          <p:spPr>
            <a:xfrm>
              <a:off x="1310" y="719"/>
              <a:ext cx="4870" cy="716"/>
            </a:xfrm>
            <a:prstGeom prst="rect">
              <a:avLst/>
            </a:prstGeom>
          </p:spPr>
          <p:txBody>
            <a:bodyPr rtlCol="0"/>
            <a:lstStyle>
              <a:lvl1pPr algn="ctr" defTabSz="121920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j-cs"/>
                </a:rPr>
                <a:t>逃生技巧</a:t>
              </a:r>
              <a:endPara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j-cs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2" y="-205"/>
              <a:ext cx="2331" cy="2331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10" y="5330190"/>
            <a:ext cx="1254125" cy="1459230"/>
          </a:xfrm>
          <a:prstGeom prst="rect">
            <a:avLst/>
          </a:prstGeom>
        </p:spPr>
      </p:pic>
      <p:pic>
        <p:nvPicPr>
          <p:cNvPr id="15" name="图片 14" descr="5ba3023699f0d_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7955" y="4850130"/>
            <a:ext cx="1960880" cy="1939290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2017713" y="1541145"/>
            <a:ext cx="8199120" cy="3599815"/>
            <a:chOff x="3177" y="3210"/>
            <a:chExt cx="12912" cy="5669"/>
          </a:xfrm>
        </p:grpSpPr>
        <p:sp>
          <p:nvSpPr>
            <p:cNvPr id="46" name="对角圆角矩形 45"/>
            <p:cNvSpPr/>
            <p:nvPr/>
          </p:nvSpPr>
          <p:spPr>
            <a:xfrm>
              <a:off x="3262" y="3210"/>
              <a:ext cx="3564" cy="2562"/>
            </a:xfrm>
            <a:prstGeom prst="round2DiagRect">
              <a:avLst/>
            </a:prstGeom>
            <a:blipFill rotWithShape="1">
              <a:blip r:embed="rId5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对角圆角矩形 46"/>
            <p:cNvSpPr/>
            <p:nvPr/>
          </p:nvSpPr>
          <p:spPr>
            <a:xfrm>
              <a:off x="7655" y="3210"/>
              <a:ext cx="3564" cy="2562"/>
            </a:xfrm>
            <a:prstGeom prst="round2DiagRect">
              <a:avLst/>
            </a:prstGeom>
            <a:blipFill rotWithShape="1">
              <a:blip r:embed="rId6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对角圆角矩形 47"/>
            <p:cNvSpPr/>
            <p:nvPr/>
          </p:nvSpPr>
          <p:spPr>
            <a:xfrm>
              <a:off x="12048" y="3210"/>
              <a:ext cx="3564" cy="2562"/>
            </a:xfrm>
            <a:prstGeom prst="round2DiagRect">
              <a:avLst/>
            </a:prstGeom>
            <a:blipFill rotWithShape="1">
              <a:blip r:embed="rId7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8"/>
            <p:cNvSpPr txBox="1"/>
            <p:nvPr/>
          </p:nvSpPr>
          <p:spPr>
            <a:xfrm>
              <a:off x="3505" y="5978"/>
              <a:ext cx="3564" cy="62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rgbClr val="E01300"/>
                  </a:solidFill>
                  <a:latin typeface="幼圆" panose="02010509060101010101" charset="-122"/>
                  <a:ea typeface="幼圆" panose="02010509060101010101" charset="-122"/>
                </a:rPr>
                <a:t>厚物护身法：</a:t>
              </a:r>
              <a:endParaRPr lang="zh-CN" altLang="en-US" sz="2000" b="1" dirty="0">
                <a:solidFill>
                  <a:srgbClr val="E013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177" y="6562"/>
              <a:ext cx="3931" cy="2317"/>
            </a:xfrm>
            <a:prstGeom prst="rect">
              <a:avLst/>
            </a:prstGeom>
          </p:spPr>
          <p:txBody>
            <a:bodyPr wrap="square" lIns="87015" tIns="43507" rIns="87015" bIns="43507">
              <a:spAutoFit/>
            </a:bodyPr>
            <a:lstStyle/>
            <a:p>
              <a:pPr algn="l" fontAlgn="auto">
                <a:lnSpc>
                  <a:spcPct val="150000"/>
                </a:lnSpc>
                <a:spcBef>
                  <a:spcPts val="800"/>
                </a:spcBef>
                <a:spcAft>
                  <a:spcPts val="800"/>
                </a:spcAft>
                <a:buClr>
                  <a:srgbClr val="074AA1"/>
                </a:buCl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</a:rPr>
                <a:t>确定逃生路线后，可用浸湿的棉被或毛毯、棉大衣盖在身上，以最快的速度钻过火场并冲到安全区域。不能用塑料或化纤等类物品来保护身体，否则会适得其反。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907" y="5978"/>
              <a:ext cx="3564" cy="62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rgbClr val="E01300"/>
                  </a:solidFill>
                  <a:latin typeface="幼圆" panose="02010509060101010101" charset="-122"/>
                  <a:ea typeface="幼圆" panose="02010509060101010101" charset="-122"/>
                </a:rPr>
                <a:t>跳板转移法：</a:t>
              </a:r>
              <a:endParaRPr lang="zh-CN" altLang="en-US" sz="2000" b="1" dirty="0">
                <a:solidFill>
                  <a:srgbClr val="E013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7655" y="6562"/>
              <a:ext cx="3902" cy="2317"/>
            </a:xfrm>
            <a:prstGeom prst="rect">
              <a:avLst/>
            </a:prstGeom>
          </p:spPr>
          <p:txBody>
            <a:bodyPr wrap="square" lIns="87015" tIns="43507" rIns="87015" bIns="43507">
              <a:spAutoFit/>
            </a:bodyPr>
            <a:lstStyle/>
            <a:p>
              <a:pPr algn="l" fontAlgn="auto">
                <a:lnSpc>
                  <a:spcPct val="150000"/>
                </a:lnSpc>
                <a:spcBef>
                  <a:spcPts val="800"/>
                </a:spcBef>
                <a:spcAft>
                  <a:spcPts val="800"/>
                </a:spcAft>
                <a:buClr>
                  <a:srgbClr val="074AA1"/>
                </a:buCl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</a:rPr>
                <a:t>可以在阳台上、窗台、屋顶平台等处用木板、木桩、竹竿等有承受力的物体，搭至相邻单元或相邻建筑，以此作为跳板转移到相对安全的区域，逃离火灾现场。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53" name="文本框 8"/>
            <p:cNvSpPr txBox="1"/>
            <p:nvPr/>
          </p:nvSpPr>
          <p:spPr>
            <a:xfrm>
              <a:off x="12228" y="5978"/>
              <a:ext cx="3479" cy="62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rgbClr val="E01300"/>
                  </a:solidFill>
                  <a:latin typeface="幼圆" panose="02010509060101010101" charset="-122"/>
                  <a:ea typeface="幼圆" panose="02010509060101010101" charset="-122"/>
                </a:rPr>
                <a:t>管线下滑法：</a:t>
              </a:r>
              <a:endParaRPr lang="zh-CN" altLang="en-US" sz="2000" b="1" dirty="0">
                <a:solidFill>
                  <a:srgbClr val="E013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2048" y="6562"/>
              <a:ext cx="4041" cy="2317"/>
            </a:xfrm>
            <a:prstGeom prst="rect">
              <a:avLst/>
            </a:prstGeom>
          </p:spPr>
          <p:txBody>
            <a:bodyPr wrap="square" lIns="87015" tIns="43507" rIns="87015" bIns="43507">
              <a:spAutoFit/>
            </a:bodyPr>
            <a:lstStyle/>
            <a:p>
              <a:pPr algn="l" fontAlgn="auto">
                <a:lnSpc>
                  <a:spcPct val="150000"/>
                </a:lnSpc>
                <a:spcBef>
                  <a:spcPts val="800"/>
                </a:spcBef>
                <a:spcAft>
                  <a:spcPts val="800"/>
                </a:spcAft>
                <a:buClr>
                  <a:srgbClr val="074AA1"/>
                </a:buCl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</a:rPr>
                <a:t>当建筑物外墙或阳台边上有落水管、电线杆、避雷针引线等竖直管线时，可借助其下滑至地面，同时应注意一次下滑时人数不宜过多，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幼圆" panose="02010509060101010101" charset="-122"/>
                  <a:ea typeface="幼圆" panose="02010509060101010101" charset="-122"/>
                  <a:sym typeface="+mn-ea"/>
                </a:rPr>
                <a:t>以防止逃生途中因管线损坏而致人坠落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-147320" y="-130175"/>
            <a:ext cx="4071620" cy="1479550"/>
            <a:chOff x="-232" y="-205"/>
            <a:chExt cx="6412" cy="2330"/>
          </a:xfrm>
        </p:grpSpPr>
        <p:sp>
          <p:nvSpPr>
            <p:cNvPr id="42" name="标题 1"/>
            <p:cNvSpPr txBox="1"/>
            <p:nvPr/>
          </p:nvSpPr>
          <p:spPr>
            <a:xfrm>
              <a:off x="1310" y="719"/>
              <a:ext cx="4870" cy="716"/>
            </a:xfrm>
            <a:prstGeom prst="rect">
              <a:avLst/>
            </a:prstGeom>
          </p:spPr>
          <p:txBody>
            <a:bodyPr rtlCol="0"/>
            <a:lstStyle>
              <a:lvl1pPr algn="ctr" defTabSz="121920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j-cs"/>
                </a:rPr>
                <a:t>逃生技巧</a:t>
              </a:r>
              <a:endPara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j-cs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2" y="-205"/>
              <a:ext cx="2331" cy="2331"/>
            </a:xfrm>
            <a:prstGeom prst="rect">
              <a:avLst/>
            </a:prstGeom>
          </p:spPr>
        </p:pic>
      </p:grpSp>
      <p:pic>
        <p:nvPicPr>
          <p:cNvPr id="16" name="图片 15" descr="5ba3023699f0d_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7955" y="4850130"/>
            <a:ext cx="1960880" cy="193929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10" y="5330190"/>
            <a:ext cx="1254125" cy="145923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077085" y="1549400"/>
            <a:ext cx="7842885" cy="3322320"/>
            <a:chOff x="3262" y="3210"/>
            <a:chExt cx="12351" cy="5232"/>
          </a:xfrm>
        </p:grpSpPr>
        <p:sp>
          <p:nvSpPr>
            <p:cNvPr id="3" name="对角圆角矩形 2"/>
            <p:cNvSpPr/>
            <p:nvPr/>
          </p:nvSpPr>
          <p:spPr>
            <a:xfrm>
              <a:off x="3262" y="3210"/>
              <a:ext cx="3564" cy="2562"/>
            </a:xfrm>
            <a:prstGeom prst="round2DiagRect">
              <a:avLst/>
            </a:prstGeom>
            <a:blipFill rotWithShape="1">
              <a:blip r:embed="rId5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对角圆角矩形 3"/>
            <p:cNvSpPr/>
            <p:nvPr/>
          </p:nvSpPr>
          <p:spPr>
            <a:xfrm>
              <a:off x="7655" y="3210"/>
              <a:ext cx="3564" cy="2562"/>
            </a:xfrm>
            <a:prstGeom prst="round2DiagRect">
              <a:avLst/>
            </a:prstGeom>
            <a:blipFill rotWithShape="1">
              <a:blip r:embed="rId6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对角圆角矩形 4"/>
            <p:cNvSpPr/>
            <p:nvPr/>
          </p:nvSpPr>
          <p:spPr>
            <a:xfrm>
              <a:off x="12048" y="3210"/>
              <a:ext cx="3564" cy="2562"/>
            </a:xfrm>
            <a:prstGeom prst="round2DiagRect">
              <a:avLst/>
            </a:prstGeom>
            <a:blipFill rotWithShape="1">
              <a:blip r:embed="rId7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8"/>
            <p:cNvSpPr txBox="1"/>
            <p:nvPr/>
          </p:nvSpPr>
          <p:spPr>
            <a:xfrm>
              <a:off x="3586" y="5969"/>
              <a:ext cx="3169" cy="62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rgbClr val="E01300"/>
                  </a:solidFill>
                  <a:latin typeface="幼圆" panose="02010509060101010101" charset="-122"/>
                  <a:ea typeface="幼圆" panose="02010509060101010101" charset="-122"/>
                </a:rPr>
                <a:t>结绳自救法：</a:t>
              </a:r>
              <a:endParaRPr lang="zh-CN" altLang="en-US" sz="2000" b="1" dirty="0">
                <a:solidFill>
                  <a:srgbClr val="E013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262" y="6562"/>
              <a:ext cx="3649" cy="1880"/>
            </a:xfrm>
            <a:prstGeom prst="rect">
              <a:avLst/>
            </a:prstGeom>
          </p:spPr>
          <p:txBody>
            <a:bodyPr wrap="square" lIns="87015" tIns="43507" rIns="87015" bIns="43507">
              <a:spAutoFit/>
            </a:bodyPr>
            <a:lstStyle/>
            <a:p>
              <a:pPr algn="l" fontAlgn="auto">
                <a:lnSpc>
                  <a:spcPct val="150000"/>
                </a:lnSpc>
                <a:spcBef>
                  <a:spcPts val="800"/>
                </a:spcBef>
                <a:spcAft>
                  <a:spcPts val="800"/>
                </a:spcAft>
                <a:buClr>
                  <a:srgbClr val="074AA1"/>
                </a:buCl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</a:rPr>
                <a:t>家中有绳索的（或将床单、被罩、窗帘等撕成条，拧成麻花状），可直接将其一端拴在门、窗档或重物上，沿另一端爬下。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033" y="5969"/>
              <a:ext cx="3169" cy="62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rgbClr val="E01300"/>
                  </a:solidFill>
                  <a:latin typeface="幼圆" panose="02010509060101010101" charset="-122"/>
                  <a:ea typeface="幼圆" panose="02010509060101010101" charset="-122"/>
                </a:rPr>
                <a:t>器械逃生法：</a:t>
              </a:r>
              <a:endParaRPr lang="zh-CN" altLang="en-US" sz="2000" b="1" dirty="0">
                <a:solidFill>
                  <a:srgbClr val="E013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655" y="6562"/>
              <a:ext cx="3564" cy="1444"/>
            </a:xfrm>
            <a:prstGeom prst="rect">
              <a:avLst/>
            </a:prstGeom>
          </p:spPr>
          <p:txBody>
            <a:bodyPr wrap="square" lIns="87015" tIns="43507" rIns="87015" bIns="43507">
              <a:spAutoFit/>
            </a:bodyPr>
            <a:lstStyle/>
            <a:p>
              <a:pPr algn="l" fontAlgn="auto">
                <a:lnSpc>
                  <a:spcPct val="150000"/>
                </a:lnSpc>
                <a:spcBef>
                  <a:spcPts val="800"/>
                </a:spcBef>
                <a:spcAft>
                  <a:spcPts val="800"/>
                </a:spcAft>
                <a:buClr>
                  <a:srgbClr val="074AA1"/>
                </a:buCl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</a:rPr>
                <a:t>有条件的家庭可以利用平时准备的家用缓降器等专用救生设备逃生。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22" name="文本框 8"/>
            <p:cNvSpPr txBox="1"/>
            <p:nvPr/>
          </p:nvSpPr>
          <p:spPr>
            <a:xfrm>
              <a:off x="12444" y="5969"/>
              <a:ext cx="3169" cy="62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rgbClr val="E01300"/>
                  </a:solidFill>
                  <a:latin typeface="幼圆" panose="02010509060101010101" charset="-122"/>
                  <a:ea typeface="幼圆" panose="02010509060101010101" charset="-122"/>
                </a:rPr>
                <a:t>信号求救法：</a:t>
              </a:r>
              <a:endParaRPr lang="zh-CN" altLang="en-US" sz="2000" b="1" dirty="0">
                <a:solidFill>
                  <a:srgbClr val="E013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2049" y="6562"/>
              <a:ext cx="3563" cy="1880"/>
            </a:xfrm>
            <a:prstGeom prst="rect">
              <a:avLst/>
            </a:prstGeom>
          </p:spPr>
          <p:txBody>
            <a:bodyPr wrap="square" lIns="87015" tIns="43507" rIns="87015" bIns="43507">
              <a:spAutoFit/>
            </a:bodyPr>
            <a:lstStyle/>
            <a:p>
              <a:pPr algn="l" fontAlgn="auto">
                <a:lnSpc>
                  <a:spcPct val="150000"/>
                </a:lnSpc>
                <a:spcBef>
                  <a:spcPts val="800"/>
                </a:spcBef>
                <a:spcAft>
                  <a:spcPts val="800"/>
                </a:spcAft>
                <a:buClr>
                  <a:srgbClr val="074AA1"/>
                </a:buCl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</a:rPr>
                <a:t>在等待救援的过程中，应通过大声呼救、挥动布条、敲击金属物品、投掷软物品等方式引起救援人员的注意；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3"/>
          <a:stretch>
            <a:fillRect/>
          </a:stretch>
        </p:blipFill>
        <p:spPr>
          <a:xfrm>
            <a:off x="0" y="-16510"/>
            <a:ext cx="12192000" cy="164719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305" y="3866515"/>
            <a:ext cx="3332480" cy="333248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498541" y="1816398"/>
            <a:ext cx="7378808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n-cs"/>
              </a:rPr>
              <a:t>关注消防珍爱生命</a:t>
            </a:r>
            <a:endParaRPr kumimoji="0" lang="en-US" altLang="zh-CN" sz="60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幼圆" panose="0201050906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803712" y="2988310"/>
            <a:ext cx="6768465" cy="31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适用于幼儿园、小学消防安全教育班会、家长会</a:t>
            </a:r>
            <a:endParaRPr kumimoji="0" lang="zh-CN" altLang="en-US" sz="1600" b="0" i="0" u="non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幼圆" panose="02010509060101010101" charset="-122"/>
              <a:ea typeface="幼圆" panose="02010509060101010101" charset="-122"/>
              <a:sym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974844" y="2900858"/>
            <a:ext cx="6426202" cy="0"/>
          </a:xfrm>
          <a:prstGeom prst="line">
            <a:avLst/>
          </a:prstGeom>
          <a:ln w="127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5ba3007ac3c8e_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2155" y="4252595"/>
            <a:ext cx="3924300" cy="2465070"/>
          </a:xfrm>
          <a:prstGeom prst="rect">
            <a:avLst/>
          </a:prstGeom>
        </p:spPr>
      </p:pic>
      <p:pic>
        <p:nvPicPr>
          <p:cNvPr id="3" name="图片 2" descr="5ba3007ac3c8e_0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1990" y="3854450"/>
            <a:ext cx="2533650" cy="30575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13132" y="3480435"/>
            <a:ext cx="3349625" cy="386080"/>
          </a:xfrm>
          <a:prstGeom prst="rect">
            <a:avLst/>
          </a:prstGeom>
          <a:solidFill>
            <a:srgbClr val="FF3A00"/>
          </a:solidFill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班级：</a:t>
            </a:r>
            <a:r>
              <a:rPr lang="en-US" altLang="zh-CN" sz="1600" b="1" dirty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XXX</a:t>
            </a:r>
            <a:r>
              <a:rPr lang="zh-CN" altLang="en-US" sz="1600" b="1" dirty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 指导老师：</a:t>
            </a:r>
            <a:r>
              <a:rPr lang="en-US" altLang="zh-CN" sz="1600" b="1" dirty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XXX</a:t>
            </a:r>
            <a:endParaRPr kumimoji="0" lang="en-US" altLang="zh-CN" sz="1600" b="1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19935" y="1495425"/>
            <a:ext cx="815213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200" cap="all" spc="300">
                <a:solidFill>
                  <a:srgbClr val="FF0000"/>
                </a:solidFill>
                <a:uFillTx/>
                <a:latin typeface="+mj-lt"/>
                <a:ea typeface="幼圆" panose="02010509060101010101" charset="-122"/>
                <a:cs typeface="+mj-lt"/>
              </a:rPr>
              <a:t>Pay attention to fire protection and cherish life</a:t>
            </a:r>
            <a:endParaRPr lang="zh-CN" altLang="en-US" sz="1200" cap="all" spc="300">
              <a:solidFill>
                <a:srgbClr val="FF0000"/>
              </a:solidFill>
              <a:uFillTx/>
              <a:latin typeface="+mj-lt"/>
              <a:ea typeface="幼圆" panose="02010509060101010101" charset="-122"/>
              <a:cs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780" y="4180840"/>
            <a:ext cx="3253740" cy="2820035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4937177" y="475651"/>
            <a:ext cx="2278380" cy="11068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n-cs"/>
              </a:rPr>
              <a:t>目 录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幼圆" panose="02010509060101010101" charset="-122"/>
              <a:ea typeface="幼圆" panose="02010509060101010101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9235" y="4896485"/>
            <a:ext cx="1571625" cy="18288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235" y="4676775"/>
            <a:ext cx="3187065" cy="182816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45565" y="1819910"/>
            <a:ext cx="9668510" cy="2856865"/>
            <a:chOff x="1854" y="2488"/>
            <a:chExt cx="15226" cy="4499"/>
          </a:xfrm>
        </p:grpSpPr>
        <p:sp>
          <p:nvSpPr>
            <p:cNvPr id="31" name="文本框 30"/>
            <p:cNvSpPr txBox="1"/>
            <p:nvPr/>
          </p:nvSpPr>
          <p:spPr>
            <a:xfrm>
              <a:off x="3817" y="3488"/>
              <a:ext cx="4823" cy="7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01.</a:t>
              </a:r>
              <a:r>
                <a:rPr lang="zh-CN" altLang="en-US" sz="24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消防基础知识</a:t>
              </a:r>
              <a:endParaRPr lang="en-US" altLang="zh-CN" sz="24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4" y="2488"/>
              <a:ext cx="2331" cy="2331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4" y="4656"/>
              <a:ext cx="2331" cy="2331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9" y="2488"/>
              <a:ext cx="2331" cy="2331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9" y="4656"/>
              <a:ext cx="2331" cy="2331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3817" y="5690"/>
              <a:ext cx="4823" cy="7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02.</a:t>
              </a:r>
              <a:r>
                <a:rPr lang="zh-CN" altLang="en-US" sz="24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火灾如何扑救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2190" y="5690"/>
              <a:ext cx="4626" cy="72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04.</a:t>
              </a:r>
              <a:r>
                <a:rPr lang="zh-CN" altLang="en-US" sz="24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火场如何逃生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190" y="3488"/>
              <a:ext cx="4890" cy="7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03.</a:t>
              </a:r>
              <a:r>
                <a:rPr lang="zh-CN" altLang="en-US" sz="24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如何预防火灾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677486" y="2344938"/>
            <a:ext cx="4838298" cy="1948943"/>
            <a:chOff x="5790" y="2787"/>
            <a:chExt cx="7619" cy="3069"/>
          </a:xfrm>
        </p:grpSpPr>
        <p:sp>
          <p:nvSpPr>
            <p:cNvPr id="41" name="矩形 40"/>
            <p:cNvSpPr/>
            <p:nvPr/>
          </p:nvSpPr>
          <p:spPr>
            <a:xfrm>
              <a:off x="6640" y="2787"/>
              <a:ext cx="5740" cy="1290"/>
            </a:xfrm>
            <a:prstGeom prst="rect">
              <a:avLst/>
            </a:prstGeom>
            <a:solidFill>
              <a:srgbClr val="C00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rPr>
                <a:t>第一部分</a:t>
              </a:r>
              <a:endParaRPr kumimoji="0" lang="zh-CN" altLang="en-US" sz="40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n-cs"/>
              </a:endParaRPr>
            </a:p>
          </p:txBody>
        </p:sp>
        <p:sp>
          <p:nvSpPr>
            <p:cNvPr id="42" name="标题 1"/>
            <p:cNvSpPr txBox="1"/>
            <p:nvPr/>
          </p:nvSpPr>
          <p:spPr>
            <a:xfrm>
              <a:off x="5790" y="4550"/>
              <a:ext cx="7619" cy="1306"/>
            </a:xfrm>
            <a:prstGeom prst="rect">
              <a:avLst/>
            </a:prstGeom>
          </p:spPr>
          <p:txBody>
            <a:bodyPr rtlCol="0"/>
            <a:lstStyle>
              <a:lvl1pPr algn="ctr" defTabSz="121920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j-cs"/>
                </a:rPr>
                <a:t>消防基础知识</a:t>
              </a:r>
              <a:endParaRPr kumimoji="0" lang="zh-CN" altLang="en-US" sz="44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j-cs"/>
              </a:endParaRPr>
            </a:p>
          </p:txBody>
        </p:sp>
      </p:grpSp>
      <p:pic>
        <p:nvPicPr>
          <p:cNvPr id="2" name="图片 1" descr="5ab49c1683b11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2400" y="4324350"/>
            <a:ext cx="3046730" cy="26543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3444240"/>
            <a:ext cx="3930015" cy="39300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3"/>
          <a:stretch>
            <a:fillRect/>
          </a:stretch>
        </p:blipFill>
        <p:spPr>
          <a:xfrm>
            <a:off x="0" y="-16510"/>
            <a:ext cx="12192000" cy="1647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47320" y="-130175"/>
            <a:ext cx="4071620" cy="1479550"/>
            <a:chOff x="-232" y="-205"/>
            <a:chExt cx="6412" cy="2330"/>
          </a:xfrm>
        </p:grpSpPr>
        <p:sp>
          <p:nvSpPr>
            <p:cNvPr id="42" name="标题 1"/>
            <p:cNvSpPr txBox="1"/>
            <p:nvPr/>
          </p:nvSpPr>
          <p:spPr>
            <a:xfrm>
              <a:off x="1310" y="719"/>
              <a:ext cx="4870" cy="716"/>
            </a:xfrm>
            <a:prstGeom prst="rect">
              <a:avLst/>
            </a:prstGeom>
          </p:spPr>
          <p:txBody>
            <a:bodyPr rtlCol="0"/>
            <a:lstStyle>
              <a:lvl1pPr algn="ctr" defTabSz="121920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j-cs"/>
                </a:rPr>
                <a:t>认识消防设施</a:t>
              </a:r>
              <a:endPara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j-cs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2" y="-205"/>
              <a:ext cx="2331" cy="2331"/>
            </a:xfrm>
            <a:prstGeom prst="rect">
              <a:avLst/>
            </a:prstGeom>
          </p:spPr>
        </p:pic>
      </p:grpSp>
      <p:pic>
        <p:nvPicPr>
          <p:cNvPr id="2" name="图片 1" descr="5ba3023699f0d_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7955" y="4850130"/>
            <a:ext cx="1960880" cy="19392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10" y="5330190"/>
            <a:ext cx="1254125" cy="145923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902585" y="1350010"/>
            <a:ext cx="6173470" cy="4786630"/>
            <a:chOff x="4571" y="2126"/>
            <a:chExt cx="9722" cy="7538"/>
          </a:xfrm>
        </p:grpSpPr>
        <p:sp>
          <p:nvSpPr>
            <p:cNvPr id="10" name="矩形 9"/>
            <p:cNvSpPr/>
            <p:nvPr/>
          </p:nvSpPr>
          <p:spPr>
            <a:xfrm>
              <a:off x="9565" y="2740"/>
              <a:ext cx="4729" cy="48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E01300"/>
                  </a:solidFill>
                  <a:latin typeface="幼圆" panose="02010509060101010101" charset="-122"/>
                  <a:ea typeface="幼圆" panose="02010509060101010101" charset="-122"/>
                  <a:cs typeface="HappyZcool-2016" charset="-122"/>
                </a:rPr>
                <a:t>【灭火器】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HappyZcool-2016" charset="-122"/>
              </a:endParaRPr>
            </a:p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微软雅黑" panose="020B0503020204020204" charset="-122"/>
                </a:rPr>
                <a:t>一般是放在走廊上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微软雅黑" panose="020B0503020204020204" charset="-122"/>
              </a:endParaRPr>
            </a:p>
            <a:p>
              <a:pPr algn="ctr"/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微软雅黑" panose="020B0503020204020204" charset="-122"/>
                </a:rPr>
                <a:t>红红的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微软雅黑" panose="020B0503020204020204" charset="-122"/>
                </a:rPr>
                <a:t>高个子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微软雅黑" panose="020B0503020204020204" charset="-122"/>
                </a:rPr>
                <a:t>长鼻子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微软雅黑" panose="020B0503020204020204" charset="-122"/>
                </a:rPr>
                <a:t>小鸭嘴巴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微软雅黑" panose="020B0503020204020204" charset="-122"/>
              </a:endParaRPr>
            </a:p>
          </p:txBody>
        </p:sp>
        <p:pic>
          <p:nvPicPr>
            <p:cNvPr id="12" name="图片 11" descr="E:\素材\卡通\b6c8701da0488727f70e1861b348fdc5.pngb6c8701da0488727f70e1861b348fdc5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4571" y="2126"/>
              <a:ext cx="3758" cy="753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47320" y="-130175"/>
            <a:ext cx="4071620" cy="1479550"/>
            <a:chOff x="-232" y="-205"/>
            <a:chExt cx="6412" cy="2330"/>
          </a:xfrm>
        </p:grpSpPr>
        <p:sp>
          <p:nvSpPr>
            <p:cNvPr id="42" name="标题 1"/>
            <p:cNvSpPr txBox="1"/>
            <p:nvPr/>
          </p:nvSpPr>
          <p:spPr>
            <a:xfrm>
              <a:off x="1310" y="719"/>
              <a:ext cx="4870" cy="716"/>
            </a:xfrm>
            <a:prstGeom prst="rect">
              <a:avLst/>
            </a:prstGeom>
          </p:spPr>
          <p:txBody>
            <a:bodyPr rtlCol="0"/>
            <a:lstStyle>
              <a:lvl1pPr algn="ctr" defTabSz="121920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j-cs"/>
                </a:rPr>
                <a:t>认识消防设施</a:t>
              </a:r>
              <a:endPara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j-cs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2" y="-205"/>
              <a:ext cx="2331" cy="2331"/>
            </a:xfrm>
            <a:prstGeom prst="rect">
              <a:avLst/>
            </a:prstGeom>
          </p:spPr>
        </p:pic>
      </p:grpSp>
      <p:pic>
        <p:nvPicPr>
          <p:cNvPr id="2" name="图片 1" descr="5ba3023699f0d_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7955" y="4850130"/>
            <a:ext cx="1960880" cy="19392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10" y="5330190"/>
            <a:ext cx="1254125" cy="145923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957580" y="1757045"/>
            <a:ext cx="8257540" cy="4446270"/>
            <a:chOff x="1310" y="2767"/>
            <a:chExt cx="13004" cy="7002"/>
          </a:xfrm>
        </p:grpSpPr>
        <p:sp>
          <p:nvSpPr>
            <p:cNvPr id="10" name="矩形 9"/>
            <p:cNvSpPr/>
            <p:nvPr/>
          </p:nvSpPr>
          <p:spPr>
            <a:xfrm>
              <a:off x="9586" y="3242"/>
              <a:ext cx="4729" cy="48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E01300"/>
                  </a:solidFill>
                  <a:latin typeface="幼圆" panose="02010509060101010101" charset="-122"/>
                  <a:ea typeface="幼圆" panose="02010509060101010101" charset="-122"/>
                  <a:cs typeface="HappyZcool-2016" charset="-122"/>
                </a:rPr>
                <a:t>【消火栓】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HappyZcool-2016" charset="-122"/>
              </a:endParaRPr>
            </a:p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微软雅黑" panose="020B0503020204020204" charset="-122"/>
                </a:rPr>
                <a:t>一般是放在走廊上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微软雅黑" panose="020B0503020204020204" charset="-122"/>
              </a:endParaRPr>
            </a:p>
            <a:p>
              <a:pPr algn="ctr"/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sym typeface="Arial" panose="020B0604020202020204" pitchFamily="34" charset="0"/>
                </a:rPr>
                <a:t>有水袋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sym typeface="Arial" panose="020B0604020202020204" pitchFamily="34" charset="0"/>
                </a:rPr>
                <a:t>有水枪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sym typeface="Arial" panose="020B0604020202020204" pitchFamily="34" charset="0"/>
                </a:rPr>
                <a:t>消防叔叔保安全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sym typeface="Arial" panose="020B0604020202020204" pitchFamily="34" charset="0"/>
                </a:rPr>
                <a:t>消灭火灾全靠它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  <p:pic>
          <p:nvPicPr>
            <p:cNvPr id="22" name="图片 21" descr="E:\素材\卡通\25819fd595e3fabbe660578a810ea1df.png25819fd595e3fabbe660578a810ea1df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310" y="2767"/>
              <a:ext cx="9513" cy="700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47320" y="-130175"/>
            <a:ext cx="4071620" cy="1479550"/>
            <a:chOff x="-232" y="-205"/>
            <a:chExt cx="6412" cy="2330"/>
          </a:xfrm>
        </p:grpSpPr>
        <p:sp>
          <p:nvSpPr>
            <p:cNvPr id="42" name="标题 1"/>
            <p:cNvSpPr txBox="1"/>
            <p:nvPr/>
          </p:nvSpPr>
          <p:spPr>
            <a:xfrm>
              <a:off x="1310" y="719"/>
              <a:ext cx="4870" cy="716"/>
            </a:xfrm>
            <a:prstGeom prst="rect">
              <a:avLst/>
            </a:prstGeom>
          </p:spPr>
          <p:txBody>
            <a:bodyPr rtlCol="0"/>
            <a:lstStyle>
              <a:lvl1pPr algn="ctr" defTabSz="121920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j-cs"/>
                </a:rPr>
                <a:t>认识消防设施</a:t>
              </a:r>
              <a:endPara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j-cs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2" y="-205"/>
              <a:ext cx="2331" cy="2331"/>
            </a:xfrm>
            <a:prstGeom prst="rect">
              <a:avLst/>
            </a:prstGeom>
          </p:spPr>
        </p:pic>
      </p:grpSp>
      <p:pic>
        <p:nvPicPr>
          <p:cNvPr id="2" name="图片 1" descr="5ba3023699f0d_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7955" y="4850130"/>
            <a:ext cx="1960880" cy="19392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10" y="5330190"/>
            <a:ext cx="1254125" cy="145923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439228" y="1245870"/>
            <a:ext cx="8294370" cy="4307205"/>
            <a:chOff x="2411" y="1962"/>
            <a:chExt cx="13062" cy="6783"/>
          </a:xfrm>
        </p:grpSpPr>
        <p:sp>
          <p:nvSpPr>
            <p:cNvPr id="10" name="矩形 9"/>
            <p:cNvSpPr/>
            <p:nvPr/>
          </p:nvSpPr>
          <p:spPr>
            <a:xfrm>
              <a:off x="10446" y="3052"/>
              <a:ext cx="5027" cy="48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E01300"/>
                  </a:solidFill>
                  <a:latin typeface="幼圆" panose="02010509060101010101" charset="-122"/>
                  <a:ea typeface="幼圆" panose="02010509060101010101" charset="-122"/>
                  <a:cs typeface="HappyZcool-2016" charset="-122"/>
                </a:rPr>
                <a:t>【应急照明灯】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HappyZcool-2016" charset="-122"/>
              </a:endParaRPr>
            </a:p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cs typeface="微软雅黑" panose="020B0503020204020204" charset="-122"/>
                </a:rPr>
                <a:t>一般是放在走廊上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微软雅黑" panose="020B0503020204020204" charset="-122"/>
              </a:endParaRPr>
            </a:p>
            <a:p>
              <a:pPr algn="ctr"/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  <a:spcBef>
                  <a:spcPct val="0"/>
                </a:spcBef>
              </a:pPr>
              <a:r>
                <a:rPr lang="zh-CN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sym typeface="+mn-ea"/>
                </a:rPr>
                <a:t>方脑袋</a:t>
              </a:r>
              <a:endPara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</a:endParaRPr>
            </a:p>
            <a:p>
              <a:pPr algn="ctr">
                <a:lnSpc>
                  <a:spcPct val="130000"/>
                </a:lnSpc>
                <a:spcBef>
                  <a:spcPct val="0"/>
                </a:spcBef>
              </a:pPr>
              <a:r>
                <a:rPr lang="zh-CN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sym typeface="+mn-ea"/>
                </a:rPr>
                <a:t>大眼睛</a:t>
              </a:r>
              <a:endPara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</a:endParaRPr>
            </a:p>
            <a:p>
              <a:pPr algn="ctr">
                <a:lnSpc>
                  <a:spcPct val="130000"/>
                </a:lnSpc>
                <a:spcBef>
                  <a:spcPct val="0"/>
                </a:spcBef>
              </a:pPr>
              <a:r>
                <a:rPr lang="zh-CN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sym typeface="+mn-ea"/>
                </a:rPr>
                <a:t>黑漆漆</a:t>
              </a:r>
              <a:endPara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</a:endParaRPr>
            </a:p>
            <a:p>
              <a:pPr algn="ctr">
                <a:lnSpc>
                  <a:spcPct val="130000"/>
                </a:lnSpc>
                <a:spcBef>
                  <a:spcPct val="0"/>
                </a:spcBef>
              </a:pPr>
              <a:r>
                <a:rPr lang="zh-CN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charset="-122"/>
                  <a:ea typeface="幼圆" panose="02010509060101010101" charset="-122"/>
                  <a:sym typeface="+mn-ea"/>
                </a:rPr>
                <a:t>你照亮</a:t>
              </a:r>
              <a:endPara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 flipV="1">
              <a:off x="2411" y="1962"/>
              <a:ext cx="8164" cy="6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47320" y="-130175"/>
            <a:ext cx="4071620" cy="1479550"/>
            <a:chOff x="-232" y="-205"/>
            <a:chExt cx="6412" cy="2330"/>
          </a:xfrm>
        </p:grpSpPr>
        <p:sp>
          <p:nvSpPr>
            <p:cNvPr id="42" name="标题 1"/>
            <p:cNvSpPr txBox="1"/>
            <p:nvPr/>
          </p:nvSpPr>
          <p:spPr>
            <a:xfrm>
              <a:off x="1310" y="719"/>
              <a:ext cx="4870" cy="716"/>
            </a:xfrm>
            <a:prstGeom prst="rect">
              <a:avLst/>
            </a:prstGeom>
          </p:spPr>
          <p:txBody>
            <a:bodyPr rtlCol="0"/>
            <a:lstStyle>
              <a:lvl1pPr algn="ctr" defTabSz="121920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j-cs"/>
                </a:rPr>
                <a:t>常见消防标志</a:t>
              </a:r>
              <a:endPara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j-cs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2" y="-205"/>
              <a:ext cx="2331" cy="2331"/>
            </a:xfrm>
            <a:prstGeom prst="rect">
              <a:avLst/>
            </a:prstGeom>
          </p:spPr>
        </p:pic>
      </p:grpSp>
      <p:pic>
        <p:nvPicPr>
          <p:cNvPr id="2" name="图片 1" descr="5ba3023699f0d_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7955" y="4850130"/>
            <a:ext cx="1960880" cy="19392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10" y="5330190"/>
            <a:ext cx="1254125" cy="14592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154" y="3615070"/>
            <a:ext cx="6235692" cy="124348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462" y="1825095"/>
            <a:ext cx="5175076" cy="12434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47320" y="-130175"/>
            <a:ext cx="4071620" cy="1479550"/>
            <a:chOff x="-232" y="-205"/>
            <a:chExt cx="6412" cy="2330"/>
          </a:xfrm>
        </p:grpSpPr>
        <p:sp>
          <p:nvSpPr>
            <p:cNvPr id="42" name="标题 1"/>
            <p:cNvSpPr txBox="1"/>
            <p:nvPr/>
          </p:nvSpPr>
          <p:spPr>
            <a:xfrm>
              <a:off x="1310" y="719"/>
              <a:ext cx="4870" cy="716"/>
            </a:xfrm>
            <a:prstGeom prst="rect">
              <a:avLst/>
            </a:prstGeom>
          </p:spPr>
          <p:txBody>
            <a:bodyPr rtlCol="0"/>
            <a:lstStyle>
              <a:lvl1pPr algn="ctr" defTabSz="121920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j-cs"/>
                </a:rPr>
                <a:t>安全疏散标识</a:t>
              </a:r>
              <a:endPara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j-cs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2" y="-205"/>
              <a:ext cx="2331" cy="2331"/>
            </a:xfrm>
            <a:prstGeom prst="rect">
              <a:avLst/>
            </a:prstGeom>
          </p:spPr>
        </p:pic>
      </p:grpSp>
      <p:pic>
        <p:nvPicPr>
          <p:cNvPr id="2" name="图片 1" descr="5ba3023699f0d_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7955" y="4850130"/>
            <a:ext cx="1960880" cy="19392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10" y="5330190"/>
            <a:ext cx="1254125" cy="145923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518218" y="1351915"/>
            <a:ext cx="5155565" cy="3862705"/>
            <a:chOff x="4594" y="1457"/>
            <a:chExt cx="10012" cy="750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4" y="6559"/>
              <a:ext cx="10012" cy="2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4" y="1457"/>
              <a:ext cx="10012" cy="24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4" y="4008"/>
              <a:ext cx="10012" cy="24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1670</Words>
  <Application>WPS 演示</Application>
  <PresentationFormat>宽屏</PresentationFormat>
  <Paragraphs>174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幼圆</vt:lpstr>
      <vt:lpstr>HappyZcool-2016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铭</cp:lastModifiedBy>
  <cp:revision>2</cp:revision>
  <dcterms:created xsi:type="dcterms:W3CDTF">2019-04-19T07:47:00Z</dcterms:created>
  <dcterms:modified xsi:type="dcterms:W3CDTF">2022-03-10T09:14:00Z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v1.0_mb_snF7r/7F5IQgtWjQ/Cp6Mg==</vt:lpwstr>
  </property>
  <property fmtid="{D5CDD505-2E9C-101B-9397-08002B2CF9AE}" pid="4" name="ICV">
    <vt:lpwstr>F480346065084A7C9A7187EE5F284872</vt:lpwstr>
  </property>
</Properties>
</file>