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2"/>
  </p:handout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</p:sldIdLst>
  <p:sldSz cx="12192000" cy="6858000"/>
  <p:notesSz cx="6858000" cy="9144000"/>
  <p:embeddedFontLst>
    <p:embeddedFont>
      <p:font typeface="汉仪君黑-45简" panose="020B0604020202020204" charset="-122"/>
      <p:regular r:id="rId27"/>
    </p:embeddedFont>
    <p:embeddedFont>
      <p:font typeface="汉仪雅酷黑简" panose="00020600040101010101" charset="-122"/>
      <p:regular r:id="rId2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ng" initials="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5244" autoAdjust="0"/>
  </p:normalViewPr>
  <p:slideViewPr>
    <p:cSldViewPr snapToGrid="0">
      <p:cViewPr>
        <p:scale>
          <a:sx n="60" d="100"/>
          <a:sy n="60" d="100"/>
        </p:scale>
        <p:origin x="874" y="533"/>
      </p:cViewPr>
      <p:guideLst/>
    </p:cSldViewPr>
  </p:slideViewPr>
  <p:outlineViewPr>
    <p:cViewPr>
      <p:scale>
        <a:sx n="33" d="100"/>
        <a:sy n="33" d="100"/>
      </p:scale>
      <p:origin x="0" y="-48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405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君黑-45简" panose="020B0604020202020204" charset="-122"/>
        <a:ea typeface="汉仪君黑-45简" panose="020B0604020202020204" charset="-122"/>
        <a:cs typeface="汉仪君黑-45简" panose="020B060402020202020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9---99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6730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215265" y="873760"/>
            <a:ext cx="11761470" cy="5761990"/>
          </a:xfrm>
          <a:prstGeom prst="roundRect">
            <a:avLst>
              <a:gd name="adj" fmla="val 7383"/>
            </a:avLst>
          </a:prstGeom>
          <a:solidFill>
            <a:schemeClr val="bg1"/>
          </a:solidFill>
          <a:ln>
            <a:solidFill>
              <a:srgbClr val="758C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5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6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9---9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67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91205" y="851535"/>
            <a:ext cx="63684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zh-CN" altLang="en-US" sz="7200" dirty="0">
                <a:solidFill>
                  <a:srgbClr val="758CBF"/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君黑-45简" panose="020B0604020202020204" charset="-122"/>
                <a:sym typeface="汉仪雅酷黑简" panose="00020600040101010101" charset="-122"/>
              </a:rPr>
              <a:t>寒假安全教育</a:t>
            </a:r>
            <a:endParaRPr kumimoji="1" lang="zh-CN" altLang="en-US" sz="7200" dirty="0">
              <a:solidFill>
                <a:srgbClr val="758CBF"/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君黑-45简" panose="020B0604020202020204" charset="-122"/>
              <a:sym typeface="汉仪雅酷黑简" panose="00020600040101010101" charset="-122"/>
            </a:endParaRPr>
          </a:p>
        </p:txBody>
      </p:sp>
      <p:sp>
        <p:nvSpPr>
          <p:cNvPr id="20" name="圆角矩形 3"/>
          <p:cNvSpPr/>
          <p:nvPr/>
        </p:nvSpPr>
        <p:spPr>
          <a:xfrm>
            <a:off x="3453130" y="2006600"/>
            <a:ext cx="5937885" cy="440055"/>
          </a:xfrm>
          <a:prstGeom prst="roundRect">
            <a:avLst>
              <a:gd name="adj" fmla="val 21822"/>
            </a:avLst>
          </a:prstGeom>
          <a:solidFill>
            <a:srgbClr val="BEC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rgbClr val="FF0000"/>
              </a:solidFill>
              <a:cs typeface="汉仪君黑-45简" panose="020B060402020202020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482340" y="2007870"/>
            <a:ext cx="5845810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sz="2400" dirty="0">
                <a:solidFill>
                  <a:schemeClr val="bg1"/>
                </a:solidFill>
                <a:effectLst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寒假安全教育宣传</a:t>
            </a:r>
            <a:r>
              <a:rPr lang="en-US" altLang="zh-CN" sz="2400" dirty="0">
                <a:solidFill>
                  <a:schemeClr val="bg1"/>
                </a:solidFill>
                <a:effectLst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PPT</a:t>
            </a:r>
            <a:endParaRPr lang="en-US" altLang="zh-CN" sz="2400" dirty="0">
              <a:solidFill>
                <a:schemeClr val="bg1"/>
              </a:solidFill>
              <a:effectLst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42335" y="2642870"/>
            <a:ext cx="5915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DONGJIHANJIAANQUANXUZHIJIAOYUXUANCHUAN</a:t>
            </a:r>
            <a:endParaRPr lang="en-US" altLang="zh-CN">
              <a:solidFill>
                <a:schemeClr val="bg1">
                  <a:lumMod val="6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57700" y="3820160"/>
            <a:ext cx="4035425" cy="30670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主讲：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xxx           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时间：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xx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年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x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月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x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日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7" name="文本框 9"/>
          <p:cNvSpPr txBox="1"/>
          <p:nvPr>
            <p:custDataLst>
              <p:tags r:id="rId2"/>
            </p:custDataLst>
          </p:nvPr>
        </p:nvSpPr>
        <p:spPr>
          <a:xfrm>
            <a:off x="3340735" y="2985770"/>
            <a:ext cx="6313170" cy="6451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pPr algn="ctr" defTabSz="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+mn-ea"/>
                <a:sym typeface="+mn-lt"/>
              </a:rPr>
              <a:t>寒假将至，为使同学们度过一个健康、安全、文明、愉快的假期，请同学们务必要遵纪守法，强化法制意识和安全意识，合理安排假期生活。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+mn-ea"/>
              <a:sym typeface="+mn-lt"/>
            </a:endParaRPr>
          </a:p>
        </p:txBody>
      </p:sp>
      <p:pic>
        <p:nvPicPr>
          <p:cNvPr id="9" name="图片 8" descr="-0-00-09-90-0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103360" y="3660140"/>
            <a:ext cx="2782570" cy="2932430"/>
          </a:xfrm>
          <a:prstGeom prst="rect">
            <a:avLst/>
          </a:prstGeom>
        </p:spPr>
      </p:pic>
      <p:pic>
        <p:nvPicPr>
          <p:cNvPr id="10" name="图片 9" descr="-0-00-09-90-0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355" y="4156075"/>
            <a:ext cx="3288665" cy="2648585"/>
          </a:xfrm>
          <a:prstGeom prst="rect">
            <a:avLst/>
          </a:prstGeom>
        </p:spPr>
      </p:pic>
      <p:pic>
        <p:nvPicPr>
          <p:cNvPr id="11" name="图片 10" descr="-0-00-09-90-0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45355" y="4416425"/>
            <a:ext cx="2947670" cy="23926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7" presetClass="emph" presetSubtype="0" fill="remove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5" dur="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50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8" grpId="0"/>
      <p:bldP spid="6" grpId="0" bldLvl="0"/>
      <p:bldP spid="7" grpId="0" bldLvl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burning-match-white-background-vector-illustration-match-with-fire_118339-1143.we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99305" y="2132330"/>
            <a:ext cx="3537585" cy="353758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824865" y="2940050"/>
            <a:ext cx="3548380" cy="19215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尽量做到不放烟花爆竹，防止炸伤烧伤火灾等。如果特殊情况下要放，也要注意安全，家长要陪同学生们燃放。燃放时首先应注意的是要选择在空旷的地方燃放，防止引起火灾，避免伤到行人。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36890" y="2969895"/>
            <a:ext cx="3216275" cy="22879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其次在购买烟花爆竹时一定要选择在正规的经过批准的店内购买，这样才能保证质量可靠，燃放时才能减小意外的发生最后在燃放时一定要按照说明使用，指导学生们使用，切不可对人、对物燃放等。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5" name="文本框"/>
          <p:cNvSpPr/>
          <p:nvPr/>
        </p:nvSpPr>
        <p:spPr>
          <a:xfrm>
            <a:off x="355600" y="173990"/>
            <a:ext cx="2459355" cy="699770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algn="l"/>
            <a:r>
              <a:rPr lang="zh-CN" altLang="en-US" sz="360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消防安全知识</a:t>
            </a:r>
            <a:endParaRPr lang="zh-CN" altLang="en-US" sz="3600" dirty="0">
              <a:solidFill>
                <a:srgbClr val="6F99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9930" y="339725"/>
            <a:ext cx="6042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[DONGJIHANJIAANQUANXUZHIJIAOYUXUANCHUAN]</a:t>
            </a:r>
            <a:endParaRPr lang="en-US" altLang="zh-CN">
              <a:solidFill>
                <a:schemeClr val="bg1">
                  <a:lumMod val="6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905510" y="2228215"/>
            <a:ext cx="10617835" cy="0"/>
          </a:xfrm>
          <a:prstGeom prst="line">
            <a:avLst/>
          </a:prstGeom>
          <a:ln>
            <a:solidFill>
              <a:srgbClr val="758C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2241550" y="2054860"/>
            <a:ext cx="371475" cy="371475"/>
          </a:xfrm>
          <a:prstGeom prst="ellipse">
            <a:avLst/>
          </a:prstGeom>
          <a:solidFill>
            <a:srgbClr val="758CBF"/>
          </a:solidFill>
          <a:ln>
            <a:solidFill>
              <a:srgbClr val="758C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君黑-45简" panose="020B060402020202020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502775" y="2042795"/>
            <a:ext cx="371475" cy="371475"/>
          </a:xfrm>
          <a:prstGeom prst="ellipse">
            <a:avLst/>
          </a:prstGeom>
          <a:solidFill>
            <a:srgbClr val="BECDE1"/>
          </a:solidFill>
          <a:ln>
            <a:solidFill>
              <a:srgbClr val="BECD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君黑-45简" panose="020B0604020202020204" charset="-122"/>
            </a:endParaRPr>
          </a:p>
        </p:txBody>
      </p:sp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9---9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67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90235" y="1416653"/>
            <a:ext cx="892160" cy="892159"/>
          </a:xfrm>
          <a:prstGeom prst="rect">
            <a:avLst/>
          </a:prstGeom>
          <a:solidFill>
            <a:srgbClr val="BEC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17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Arial" panose="020B0604020202020204" pitchFamily="34" charset="0"/>
              </a:rPr>
              <a:t>03</a:t>
            </a:r>
            <a:endParaRPr lang="en-US" altLang="zh-CN" sz="417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Arial" panose="020B0604020202020204" pitchFamily="34" charset="0"/>
            </a:endParaRPr>
          </a:p>
        </p:txBody>
      </p:sp>
      <p:sp>
        <p:nvSpPr>
          <p:cNvPr id="8" name="文本框"/>
          <p:cNvSpPr/>
          <p:nvPr/>
        </p:nvSpPr>
        <p:spPr>
          <a:xfrm>
            <a:off x="5655945" y="2475826"/>
            <a:ext cx="4372610" cy="69977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55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户外安全知识</a:t>
            </a:r>
            <a:endParaRPr lang="zh-CN" altLang="zh-CN" sz="4550" dirty="0">
              <a:solidFill>
                <a:srgbClr val="758C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3" name="文本框 9"/>
          <p:cNvSpPr txBox="1"/>
          <p:nvPr>
            <p:custDataLst>
              <p:tags r:id="rId2"/>
            </p:custDataLst>
          </p:nvPr>
        </p:nvSpPr>
        <p:spPr>
          <a:xfrm>
            <a:off x="5612130" y="3152775"/>
            <a:ext cx="5318760" cy="6451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pPr algn="l" defTabSz="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+mn-ea"/>
                <a:sym typeface="+mn-lt"/>
              </a:rPr>
              <a:t>寒假将至，为使同学们度过一个健康、安全、文明、愉快的假期，请同学们务必要遵纪守法，强化法制意识和安全意识，合理安排假期生活。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+mn-ea"/>
              <a:sym typeface="+mn-lt"/>
            </a:endParaRPr>
          </a:p>
        </p:txBody>
      </p:sp>
      <p:pic>
        <p:nvPicPr>
          <p:cNvPr id="11" name="图片 10" descr="-0-00-09-90-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13080" y="1416685"/>
            <a:ext cx="6350000" cy="5154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appy-father-son-making-snowman-street-dad-happy-kid-have-fun-winter-activity-illustration-cartoon-style_277904-4446.we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4165" y="1407795"/>
            <a:ext cx="5030470" cy="5030470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49935" y="2533650"/>
            <a:ext cx="6297930" cy="33642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just" defTabSz="914400" rtl="0" eaLnBrk="1" fontAlgn="auto" latinLnBrk="0" hangingPunct="1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汉仪君黑-45简" panose="020B0604020202020204" charset="-122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严禁在江河、池塘、无盖的水井旁边等处戏水、游泳。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  <a:p>
            <a:pPr marR="0" lvl="0" indent="0" algn="just" defTabSz="914400" rtl="0" eaLnBrk="1" fontAlgn="auto" latinLnBrk="0" hangingPunct="1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汉仪君黑-45简" panose="020B0604020202020204" charset="-122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不能独自或结伴到池塘边或结冰河面钓鱼、游泳、滑冰。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  <a:p>
            <a:pPr marR="0" lvl="0" indent="0" algn="just" defTabSz="914400" rtl="0" eaLnBrk="1" fontAlgn="auto" latinLnBrk="0" hangingPunct="1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汉仪君黑-45简" panose="020B0604020202020204" charset="-122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发现落水者，立即拨打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119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或大声呼喊寻求帮助，不盲目施救。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  <a:p>
            <a:pPr marR="0" lvl="0" indent="0" algn="just" defTabSz="914400" rtl="0" eaLnBrk="1" fontAlgn="auto" latinLnBrk="0" hangingPunct="1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汉仪君黑-45简" panose="020B0604020202020204" charset="-122"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发生溺水时不要慌张，发现周围有人时立即呼救，放松全身，让身体飘浮在水面上，将头部浮出水面，用脚踢水，防止体力丧失，等待救援。身体下沉时，可将手掌向下压，如果在水中突然抽筋，又无法靠岸时，立即求救。如周围无人，可深吸一口气潜入水中，伸直抽筋的那条腿，用手将脚趾向上扳，以解除抽筋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817880" y="1907540"/>
            <a:ext cx="2703195" cy="507365"/>
          </a:xfrm>
          <a:prstGeom prst="rect">
            <a:avLst/>
          </a:prstGeom>
          <a:solidFill>
            <a:srgbClr val="758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君黑-45简" panose="020B0604020202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56310" y="1961515"/>
            <a:ext cx="2387600" cy="438150"/>
          </a:xfrm>
          <a:prstGeom prst="round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防范溺水事件</a:t>
            </a: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5" name="文本框"/>
          <p:cNvSpPr/>
          <p:nvPr/>
        </p:nvSpPr>
        <p:spPr>
          <a:xfrm>
            <a:off x="355600" y="173990"/>
            <a:ext cx="2459355" cy="699770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algn="l"/>
            <a:r>
              <a:rPr lang="zh-CN" altLang="en-US" sz="360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户外安全知识</a:t>
            </a:r>
            <a:endParaRPr lang="zh-CN" altLang="en-US" sz="3600" dirty="0">
              <a:solidFill>
                <a:srgbClr val="6F99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9930" y="339725"/>
            <a:ext cx="6042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[DONGJIHANJIAANQUANXUZHIJIAOYUXUANCHUAN]</a:t>
            </a:r>
            <a:endParaRPr lang="en-US" altLang="zh-CN">
              <a:solidFill>
                <a:schemeClr val="bg1">
                  <a:lumMod val="6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61440" y="2451100"/>
            <a:ext cx="4264025" cy="31076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寒假天气较冷，例如北方下下雪天，气温低，路面易结冰。学生们须注意保暖防冻，做好预寒措施，外出行走时注意路面情况，不要在结冰路面玩耍、嬉戏，防止摔跤受伤及其他安全事故。另外，监督提醒学生们，不在已结冰的湖面上未经允许，无安全措施，无救援人员的情况下，肆意滑冰等游戏娱乐。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23" name="矩形: 圆角 22"/>
          <p:cNvSpPr/>
          <p:nvPr/>
        </p:nvSpPr>
        <p:spPr>
          <a:xfrm>
            <a:off x="1361440" y="1997710"/>
            <a:ext cx="2023745" cy="507365"/>
          </a:xfrm>
          <a:prstGeom prst="rect">
            <a:avLst/>
          </a:prstGeom>
          <a:solidFill>
            <a:srgbClr val="758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君黑-45简" panose="020B0604020202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464945" y="2051050"/>
            <a:ext cx="1787525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防滑防冻</a:t>
            </a: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5" name="文本框"/>
          <p:cNvSpPr/>
          <p:nvPr/>
        </p:nvSpPr>
        <p:spPr>
          <a:xfrm>
            <a:off x="355600" y="173990"/>
            <a:ext cx="2459355" cy="699770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algn="l"/>
            <a:r>
              <a:rPr lang="zh-CN" altLang="en-US" sz="360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户外安全知识</a:t>
            </a:r>
            <a:endParaRPr lang="zh-CN" altLang="en-US" sz="3600" dirty="0">
              <a:solidFill>
                <a:srgbClr val="6F99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9930" y="339725"/>
            <a:ext cx="6042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[DONGJIHANJIAANQUANXUZHIJIAOYUXUANCHUAN]</a:t>
            </a:r>
            <a:endParaRPr lang="en-US" altLang="zh-CN">
              <a:solidFill>
                <a:schemeClr val="bg1">
                  <a:lumMod val="6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510020" y="2559050"/>
            <a:ext cx="4458970" cy="31896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indent="0" algn="just" fontAlgn="auto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春节期间，走亲访友聚餐宴会较多，但现在仍在疫情期间。希望各位家长尽量少聚会，多通过网络联络。如果一定要出行，要注意疫情安全防护，出行与陌生人交流保持一米，全程戴口罩出行。在到达目的地后，一定要及时洗手消毒。虽是春宵佳节，但是要注意营养均衡，不要暴饮暴食，更不能让孩子喝酒。此外，不要参与各种形式的封建迷信和赌博活动，要给学生们从小养成“崇尚科学，远离赌博”的良好习惯。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18" name="矩形: 圆角 17"/>
          <p:cNvSpPr/>
          <p:nvPr/>
        </p:nvSpPr>
        <p:spPr>
          <a:xfrm>
            <a:off x="6510020" y="1943735"/>
            <a:ext cx="2703195" cy="507365"/>
          </a:xfrm>
          <a:prstGeom prst="rect">
            <a:avLst/>
          </a:prstGeom>
          <a:solidFill>
            <a:srgbClr val="758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君黑-45简" panose="020B0604020202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48450" y="1997710"/>
            <a:ext cx="2387600" cy="400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出行安全隐患</a:t>
            </a:r>
            <a:endParaRPr kumimoji="0" lang="zh-CN" altLang="en-US" sz="20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9---9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67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90235" y="1416653"/>
            <a:ext cx="892160" cy="892159"/>
          </a:xfrm>
          <a:prstGeom prst="rect">
            <a:avLst/>
          </a:prstGeom>
          <a:solidFill>
            <a:srgbClr val="BEC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17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Arial" panose="020B0604020202020204" pitchFamily="34" charset="0"/>
              </a:rPr>
              <a:t>04</a:t>
            </a:r>
            <a:endParaRPr lang="en-US" altLang="zh-CN" sz="417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Arial" panose="020B0604020202020204" pitchFamily="34" charset="0"/>
            </a:endParaRPr>
          </a:p>
        </p:txBody>
      </p:sp>
      <p:sp>
        <p:nvSpPr>
          <p:cNvPr id="8" name="文本框"/>
          <p:cNvSpPr/>
          <p:nvPr/>
        </p:nvSpPr>
        <p:spPr>
          <a:xfrm>
            <a:off x="5655945" y="2475826"/>
            <a:ext cx="4372610" cy="69977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55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交通安全知识</a:t>
            </a:r>
            <a:endParaRPr lang="zh-CN" altLang="zh-CN" sz="4550" dirty="0">
              <a:solidFill>
                <a:srgbClr val="758C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3" name="文本框 9"/>
          <p:cNvSpPr txBox="1"/>
          <p:nvPr>
            <p:custDataLst>
              <p:tags r:id="rId2"/>
            </p:custDataLst>
          </p:nvPr>
        </p:nvSpPr>
        <p:spPr>
          <a:xfrm>
            <a:off x="5612130" y="3152775"/>
            <a:ext cx="5318760" cy="6451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pPr algn="l" defTabSz="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+mn-ea"/>
                <a:sym typeface="+mn-lt"/>
              </a:rPr>
              <a:t>寒假将至，为使同学们度过一个健康、安全、文明、愉快的假期，请同学们务必要遵纪守法，强化法制意识和安全意识，合理安排假期生活。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+mn-ea"/>
              <a:sym typeface="+mn-lt"/>
            </a:endParaRPr>
          </a:p>
        </p:txBody>
      </p:sp>
      <p:pic>
        <p:nvPicPr>
          <p:cNvPr id="11" name="图片 10" descr="-0-00-09-90-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13080" y="1416685"/>
            <a:ext cx="6350000" cy="5154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traffic-sign-lights-realistic-3d-decorative-icons-set_1284-12983.we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2740" y="1461770"/>
            <a:ext cx="3813810" cy="38138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12768" y="1937985"/>
            <a:ext cx="3007179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选择正规部门的交通工具，不坐“三无车”。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12768" y="3985558"/>
            <a:ext cx="2702379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遵守交通规则，看红绿灯，走斑马线。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995968" y="3985558"/>
            <a:ext cx="3195091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在没有交通民警指挥的路段，要避让机动车辆。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906935" y="1937985"/>
            <a:ext cx="3195091" cy="7875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走路时留意路上情况，切忌玩手机，切忌东张西望。</a:t>
            </a:r>
            <a:endParaRPr lang="zh-CN" altLang="en-US" sz="1600" dirty="0">
              <a:solidFill>
                <a:prstClr val="black">
                  <a:lumMod val="85000"/>
                  <a:lumOff val="15000"/>
                </a:prst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12545" y="5217160"/>
            <a:ext cx="9886315" cy="995045"/>
          </a:xfrm>
          <a:prstGeom prst="rect">
            <a:avLst/>
          </a:prstGeom>
          <a:solidFill>
            <a:srgbClr val="758CBF"/>
          </a:solidFill>
          <a:ln>
            <a:noFill/>
          </a:ln>
        </p:spPr>
        <p:txBody>
          <a:bodyPr wrap="square">
            <a:spAutoFit/>
          </a:bodyPr>
          <a:lstStyle/>
          <a:p>
            <a:pPr marR="0" lvl="0" indent="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在寒假期间，正逢春运高潮，交通比较拥挤，人流量较大，因此学生们在外出时，要尽量有家长陪同或结伴而行，严格遵守交通规则，不要去乘做未经交通部门检验通过无证、无牌及违章超载的车船，避免人身和财物的意外损失。家中有车的家长们，在这里提醒家长们，驾车时不超速，不超载，不疲劳驾驶，文明行车。</a:t>
            </a:r>
            <a:endParaRPr lang="zh-CN" altLang="en-US" sz="140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5" name="文本框"/>
          <p:cNvSpPr/>
          <p:nvPr/>
        </p:nvSpPr>
        <p:spPr>
          <a:xfrm>
            <a:off x="355600" y="173990"/>
            <a:ext cx="2459355" cy="699770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algn="l"/>
            <a:r>
              <a:rPr lang="zh-CN" altLang="en-US" sz="360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交通安全知识</a:t>
            </a:r>
            <a:endParaRPr lang="zh-CN" altLang="en-US" sz="3600" dirty="0">
              <a:solidFill>
                <a:srgbClr val="6F99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49930" y="339725"/>
            <a:ext cx="6042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[DONGJIHANJIAANQUANXUZHIJIAOYUXUANCHUAN]</a:t>
            </a:r>
            <a:endParaRPr lang="en-US" altLang="zh-CN">
              <a:solidFill>
                <a:schemeClr val="bg1">
                  <a:lumMod val="6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5" grpId="0"/>
      <p:bldP spid="18" grpId="0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9---9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67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90235" y="1416653"/>
            <a:ext cx="892160" cy="892159"/>
          </a:xfrm>
          <a:prstGeom prst="rect">
            <a:avLst/>
          </a:prstGeom>
          <a:solidFill>
            <a:srgbClr val="BEC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17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Arial" panose="020B0604020202020204" pitchFamily="34" charset="0"/>
              </a:rPr>
              <a:t>05</a:t>
            </a:r>
            <a:endParaRPr lang="en-US" altLang="zh-CN" sz="417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Arial" panose="020B0604020202020204" pitchFamily="34" charset="0"/>
            </a:endParaRPr>
          </a:p>
        </p:txBody>
      </p:sp>
      <p:sp>
        <p:nvSpPr>
          <p:cNvPr id="8" name="文本框"/>
          <p:cNvSpPr/>
          <p:nvPr/>
        </p:nvSpPr>
        <p:spPr>
          <a:xfrm>
            <a:off x="5655945" y="2475826"/>
            <a:ext cx="4372610" cy="69977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55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人身安全知识</a:t>
            </a:r>
            <a:endParaRPr lang="zh-CN" altLang="zh-CN" sz="4550" dirty="0">
              <a:solidFill>
                <a:srgbClr val="758C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3" name="文本框 9"/>
          <p:cNvSpPr txBox="1"/>
          <p:nvPr>
            <p:custDataLst>
              <p:tags r:id="rId2"/>
            </p:custDataLst>
          </p:nvPr>
        </p:nvSpPr>
        <p:spPr>
          <a:xfrm>
            <a:off x="5612130" y="3152775"/>
            <a:ext cx="5318760" cy="6451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pPr algn="l" defTabSz="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+mn-ea"/>
                <a:sym typeface="+mn-lt"/>
              </a:rPr>
              <a:t>寒假将至，为使同学们度过一个健康、安全、文明、愉快的假期，请同学们务必要遵纪守法，强化法制意识和安全意识，合理安排假期生活。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+mn-ea"/>
              <a:sym typeface="+mn-lt"/>
            </a:endParaRPr>
          </a:p>
        </p:txBody>
      </p:sp>
      <p:pic>
        <p:nvPicPr>
          <p:cNvPr id="11" name="图片 10" descr="-0-00-09-90-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13080" y="1416685"/>
            <a:ext cx="6350000" cy="5154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4905" y="2023745"/>
            <a:ext cx="10050780" cy="1060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假期学生们居家休养时间较多，在家的时候要关好门窗，如果有陌生人敲门的话，注意辨别，不可轻易相信陌生人的话。其次，注意室内电器、煤气等的安全，平时出门要谨记断火断电。对于不熟悉或老化的电器不要随便碰触和使用，以防触电、火灾和煤气中毒等事件的发生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21" name="矩形: 圆角 20"/>
          <p:cNvSpPr/>
          <p:nvPr/>
        </p:nvSpPr>
        <p:spPr>
          <a:xfrm>
            <a:off x="1190625" y="1483360"/>
            <a:ext cx="1629410" cy="507365"/>
          </a:xfrm>
          <a:prstGeom prst="roundRect">
            <a:avLst>
              <a:gd name="adj" fmla="val 50000"/>
            </a:avLst>
          </a:prstGeom>
          <a:solidFill>
            <a:srgbClr val="758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/>
              <a:cs typeface="汉仪君黑-45简" panose="020B0604020202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73810" y="1536700"/>
            <a:ext cx="1438910" cy="400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758CB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01</a:t>
            </a:r>
            <a:endParaRPr kumimoji="0" lang="en-US" altLang="zh-CN" sz="20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3" name="文本框"/>
          <p:cNvSpPr/>
          <p:nvPr/>
        </p:nvSpPr>
        <p:spPr>
          <a:xfrm>
            <a:off x="355600" y="173990"/>
            <a:ext cx="2459355" cy="699770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algn="l"/>
            <a:r>
              <a:rPr lang="zh-CN" altLang="en-US" sz="360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人身安全知识</a:t>
            </a:r>
            <a:endParaRPr lang="zh-CN" altLang="en-US" sz="3600" dirty="0">
              <a:solidFill>
                <a:srgbClr val="6F99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49930" y="339725"/>
            <a:ext cx="6042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[DONGJIHANJIAANQUANXUZHIJIAOYUXUANCHUAN]</a:t>
            </a:r>
            <a:endParaRPr lang="en-US" altLang="zh-CN">
              <a:solidFill>
                <a:schemeClr val="bg1">
                  <a:lumMod val="6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44905" y="3856990"/>
            <a:ext cx="1005078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出门要及时告知家长自己的动向。出门前必须和家长打招呼，并按时回家，不得在未告知家长的情况下私自外出、在外住宿和远游。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7" name="矩形: 圆角 20"/>
          <p:cNvSpPr/>
          <p:nvPr/>
        </p:nvSpPr>
        <p:spPr>
          <a:xfrm>
            <a:off x="1190625" y="3316605"/>
            <a:ext cx="1629410" cy="507365"/>
          </a:xfrm>
          <a:prstGeom prst="roundRect">
            <a:avLst>
              <a:gd name="adj" fmla="val 50000"/>
            </a:avLst>
          </a:prstGeom>
          <a:solidFill>
            <a:srgbClr val="758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/>
              <a:cs typeface="汉仪君黑-45简" panose="020B0604020202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273810" y="3369945"/>
            <a:ext cx="1438910" cy="39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758CB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02</a:t>
            </a:r>
            <a:endParaRPr kumimoji="0" lang="en-US" altLang="zh-CN" sz="20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90625" y="5367020"/>
            <a:ext cx="1005078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学生要提高自我防护意识，防诈骗、防伤害，与陌生人打交道时，谨防上当受骗。居家不给陌生人开门，在外不吃陌生人给的食物，不给陌生人带路。</a:t>
            </a:r>
            <a:endParaRPr lang="zh-CN" altLang="en-US" sz="1400" dirty="0">
              <a:solidFill>
                <a:prstClr val="black">
                  <a:lumMod val="85000"/>
                  <a:lumOff val="15000"/>
                </a:prst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11" name="矩形: 圆角 20"/>
          <p:cNvSpPr/>
          <p:nvPr/>
        </p:nvSpPr>
        <p:spPr>
          <a:xfrm>
            <a:off x="1236345" y="4826635"/>
            <a:ext cx="1629410" cy="507365"/>
          </a:xfrm>
          <a:prstGeom prst="roundRect">
            <a:avLst>
              <a:gd name="adj" fmla="val 50000"/>
            </a:avLst>
          </a:prstGeom>
          <a:solidFill>
            <a:srgbClr val="758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/>
              <a:cs typeface="汉仪君黑-45简" panose="020B0604020202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19530" y="4879975"/>
            <a:ext cx="1438910" cy="398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758CB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03</a:t>
            </a:r>
            <a:endParaRPr kumimoji="0" lang="en-US" altLang="zh-CN" sz="2000" b="1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916680" y="2465070"/>
            <a:ext cx="438531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 defTabSz="457200">
              <a:defRPr/>
            </a:pPr>
            <a:r>
              <a:rPr lang="zh-CN" altLang="en-US" sz="44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+mn-ea"/>
                <a:sym typeface="+mn-lt"/>
              </a:rPr>
              <a:t>谢谢你的观看</a:t>
            </a:r>
            <a:endParaRPr lang="zh-CN" altLang="en-US" sz="4400" kern="0" dirty="0">
              <a:solidFill>
                <a:schemeClr val="tx1">
                  <a:lumMod val="75000"/>
                  <a:lumOff val="2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+mn-ea"/>
              <a:sym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3201397" y="3266375"/>
            <a:ext cx="5948045" cy="643890"/>
          </a:xfrm>
          <a:prstGeom prst="rect">
            <a:avLst/>
          </a:prstGeom>
          <a:noFill/>
        </p:spPr>
        <p:txBody>
          <a:bodyPr wrap="square" lIns="91430" tIns="45715" rIns="91430" bIns="45715" rtlCol="0">
            <a:spAutoFit/>
          </a:bodyPr>
          <a:lstStyle/>
          <a:p>
            <a:pPr algn="ctr" defTabSz="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+mn-ea"/>
                <a:sym typeface="+mn-lt"/>
              </a:rPr>
              <a:t>寒假将至，为使同学们度过一个健康、安全、文明、愉快的假期，请同学们务必要遵纪守法，强化法制意识和安全意识，合理安排假期生活。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</p:spTree>
  </p:cSld>
  <p:clrMapOvr>
    <a:masterClrMapping/>
  </p:clrMapOvr>
  <p:transition spd="slow" advClick="0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9---9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6730"/>
          </a:xfrm>
          <a:prstGeom prst="rect">
            <a:avLst/>
          </a:prstGeom>
        </p:spPr>
      </p:pic>
      <p:sp>
        <p:nvSpPr>
          <p:cNvPr id="181" name="文本框 180"/>
          <p:cNvSpPr txBox="1"/>
          <p:nvPr/>
        </p:nvSpPr>
        <p:spPr>
          <a:xfrm>
            <a:off x="5106670" y="195580"/>
            <a:ext cx="239268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spc="600" dirty="0">
                <a:solidFill>
                  <a:srgbClr val="758CBF"/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</a:rPr>
              <a:t>目录</a:t>
            </a:r>
            <a:endParaRPr lang="zh-CN" altLang="en-US" sz="5400" spc="600" dirty="0">
              <a:solidFill>
                <a:srgbClr val="758CBF"/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763370" y="1566102"/>
            <a:ext cx="676236" cy="676236"/>
          </a:xfrm>
          <a:prstGeom prst="rect">
            <a:avLst/>
          </a:prstGeom>
          <a:solidFill>
            <a:srgbClr val="758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汉仪君黑-45简" panose="020B0604020202020204" charset="-122"/>
                <a:ea typeface="汉仪君黑-45简" panose="020B0604020202020204" charset="-122"/>
                <a:cs typeface="+mn-ea"/>
                <a:sym typeface="+mn-lt"/>
              </a:rPr>
              <a:t>01</a:t>
            </a:r>
            <a:endParaRPr lang="en-US" altLang="zh-CN" sz="2000" b="1" dirty="0">
              <a:solidFill>
                <a:srgbClr val="FFFFFF"/>
              </a:solidFill>
              <a:latin typeface="汉仪君黑-45简" panose="020B0604020202020204" charset="-122"/>
              <a:ea typeface="汉仪君黑-45简" panose="020B0604020202020204" charset="-122"/>
              <a:cs typeface="+mn-ea"/>
              <a:sym typeface="+mn-lt"/>
            </a:endParaRPr>
          </a:p>
        </p:txBody>
      </p:sp>
      <p:sp>
        <p:nvSpPr>
          <p:cNvPr id="9" name="文本框"/>
          <p:cNvSpPr/>
          <p:nvPr/>
        </p:nvSpPr>
        <p:spPr>
          <a:xfrm>
            <a:off x="3569335" y="1619250"/>
            <a:ext cx="3049905" cy="699770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r>
              <a:rPr lang="zh-CN" altLang="zh-CN" sz="320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疫情防控知识</a:t>
            </a:r>
            <a:endParaRPr lang="zh-CN" altLang="zh-CN" sz="3200" dirty="0">
              <a:solidFill>
                <a:srgbClr val="758C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763370" y="2538730"/>
            <a:ext cx="676236" cy="676236"/>
          </a:xfrm>
          <a:prstGeom prst="rect">
            <a:avLst/>
          </a:prstGeom>
          <a:solidFill>
            <a:srgbClr val="758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汉仪君黑-45简" panose="020B0604020202020204" charset="-122"/>
                <a:ea typeface="汉仪君黑-45简" panose="020B0604020202020204" charset="-122"/>
                <a:cs typeface="+mn-ea"/>
                <a:sym typeface="+mn-lt"/>
              </a:rPr>
              <a:t>02</a:t>
            </a:r>
            <a:endParaRPr lang="en-US" altLang="zh-CN" sz="2000" b="1" dirty="0">
              <a:solidFill>
                <a:srgbClr val="FFFFFF"/>
              </a:solidFill>
              <a:latin typeface="汉仪君黑-45简" panose="020B0604020202020204" charset="-122"/>
              <a:ea typeface="汉仪君黑-45简" panose="020B0604020202020204" charset="-122"/>
              <a:cs typeface="+mn-ea"/>
              <a:sym typeface="+mn-lt"/>
            </a:endParaRPr>
          </a:p>
        </p:txBody>
      </p:sp>
      <p:sp>
        <p:nvSpPr>
          <p:cNvPr id="14" name="文本框"/>
          <p:cNvSpPr/>
          <p:nvPr/>
        </p:nvSpPr>
        <p:spPr>
          <a:xfrm>
            <a:off x="3569335" y="2530475"/>
            <a:ext cx="3049905" cy="699770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r>
              <a:rPr lang="zh-CN" altLang="en-US" sz="320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消防安全知识</a:t>
            </a:r>
            <a:endParaRPr lang="zh-CN" altLang="en-US" sz="3200" dirty="0">
              <a:solidFill>
                <a:srgbClr val="758C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40400" y="1566102"/>
            <a:ext cx="676236" cy="676236"/>
          </a:xfrm>
          <a:prstGeom prst="rect">
            <a:avLst/>
          </a:prstGeom>
          <a:solidFill>
            <a:srgbClr val="758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汉仪君黑-45简" panose="020B0604020202020204" charset="-122"/>
                <a:ea typeface="汉仪君黑-45简" panose="020B0604020202020204" charset="-122"/>
                <a:cs typeface="+mn-ea"/>
                <a:sym typeface="+mn-lt"/>
              </a:rPr>
              <a:t>03</a:t>
            </a:r>
            <a:endParaRPr lang="en-US" altLang="zh-CN" sz="2000" b="1" dirty="0">
              <a:solidFill>
                <a:srgbClr val="FFFFFF"/>
              </a:solidFill>
              <a:latin typeface="汉仪君黑-45简" panose="020B0604020202020204" charset="-122"/>
              <a:ea typeface="汉仪君黑-45简" panose="020B0604020202020204" charset="-122"/>
              <a:cs typeface="+mn-ea"/>
              <a:sym typeface="+mn-lt"/>
            </a:endParaRPr>
          </a:p>
        </p:txBody>
      </p:sp>
      <p:sp>
        <p:nvSpPr>
          <p:cNvPr id="17" name="文本框"/>
          <p:cNvSpPr/>
          <p:nvPr/>
        </p:nvSpPr>
        <p:spPr>
          <a:xfrm>
            <a:off x="7790180" y="1548765"/>
            <a:ext cx="3049905" cy="699770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r>
              <a:rPr lang="zh-CN" altLang="en-US" sz="320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户外安全知识</a:t>
            </a:r>
            <a:endParaRPr lang="zh-CN" altLang="en-US" sz="3200" dirty="0">
              <a:solidFill>
                <a:srgbClr val="758C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940400" y="2548890"/>
            <a:ext cx="676236" cy="676236"/>
          </a:xfrm>
          <a:prstGeom prst="rect">
            <a:avLst/>
          </a:prstGeom>
          <a:solidFill>
            <a:srgbClr val="758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汉仪君黑-45简" panose="020B0604020202020204" charset="-122"/>
                <a:ea typeface="汉仪君黑-45简" panose="020B0604020202020204" charset="-122"/>
                <a:cs typeface="+mn-ea"/>
                <a:sym typeface="+mn-lt"/>
              </a:rPr>
              <a:t>04</a:t>
            </a:r>
            <a:endParaRPr lang="en-US" altLang="zh-CN" sz="2000" b="1" dirty="0">
              <a:solidFill>
                <a:srgbClr val="FFFFFF"/>
              </a:solidFill>
              <a:latin typeface="汉仪君黑-45简" panose="020B0604020202020204" charset="-122"/>
              <a:ea typeface="汉仪君黑-45简" panose="020B0604020202020204" charset="-122"/>
              <a:cs typeface="+mn-ea"/>
              <a:sym typeface="+mn-lt"/>
            </a:endParaRPr>
          </a:p>
        </p:txBody>
      </p:sp>
      <p:sp>
        <p:nvSpPr>
          <p:cNvPr id="21" name="文本框"/>
          <p:cNvSpPr/>
          <p:nvPr/>
        </p:nvSpPr>
        <p:spPr>
          <a:xfrm>
            <a:off x="7790180" y="2578735"/>
            <a:ext cx="3049905" cy="699770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r>
              <a:rPr lang="zh-CN" altLang="en-US" sz="320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交通安全知识</a:t>
            </a:r>
            <a:endParaRPr lang="zh-CN" altLang="en-US" sz="3200" dirty="0">
              <a:solidFill>
                <a:srgbClr val="758C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63370" y="3507740"/>
            <a:ext cx="676236" cy="676236"/>
          </a:xfrm>
          <a:prstGeom prst="rect">
            <a:avLst/>
          </a:prstGeom>
          <a:solidFill>
            <a:srgbClr val="758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b="1" dirty="0">
                <a:solidFill>
                  <a:srgbClr val="FFFFFF"/>
                </a:solidFill>
                <a:latin typeface="汉仪君黑-45简" panose="020B0604020202020204" charset="-122"/>
                <a:ea typeface="汉仪君黑-45简" panose="020B0604020202020204" charset="-122"/>
                <a:cs typeface="+mn-ea"/>
                <a:sym typeface="+mn-lt"/>
              </a:rPr>
              <a:t>05</a:t>
            </a:r>
            <a:endParaRPr lang="en-US" altLang="zh-CN" sz="2000" b="1" dirty="0">
              <a:solidFill>
                <a:srgbClr val="FFFFFF"/>
              </a:solidFill>
              <a:latin typeface="汉仪君黑-45简" panose="020B0604020202020204" charset="-122"/>
              <a:ea typeface="汉仪君黑-45简" panose="020B0604020202020204" charset="-122"/>
              <a:cs typeface="+mn-ea"/>
              <a:sym typeface="+mn-lt"/>
            </a:endParaRPr>
          </a:p>
        </p:txBody>
      </p:sp>
      <p:sp>
        <p:nvSpPr>
          <p:cNvPr id="8" name="文本框"/>
          <p:cNvSpPr/>
          <p:nvPr/>
        </p:nvSpPr>
        <p:spPr>
          <a:xfrm>
            <a:off x="3569335" y="3493135"/>
            <a:ext cx="3049905" cy="699770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r>
              <a:rPr lang="zh-CN" altLang="en-US" sz="320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人身安全知识</a:t>
            </a:r>
            <a:endParaRPr lang="zh-CN" altLang="en-US" sz="3200" dirty="0">
              <a:solidFill>
                <a:srgbClr val="758C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pic>
        <p:nvPicPr>
          <p:cNvPr id="12" name="图片 11" descr="-0-00-09-90-0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19240" y="2871470"/>
            <a:ext cx="2887980" cy="3640455"/>
          </a:xfrm>
          <a:prstGeom prst="rect">
            <a:avLst/>
          </a:prstGeom>
        </p:spPr>
      </p:pic>
      <p:pic>
        <p:nvPicPr>
          <p:cNvPr id="18" name="图片 17" descr="-0-00-09-90-0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3355" y="4283075"/>
            <a:ext cx="3288665" cy="26485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Tm="0">
        <p15:prstTrans prst="curtains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" grpId="0"/>
      <p:bldP spid="6" grpId="0" bldLvl="0" animBg="1"/>
      <p:bldP spid="13" grpId="0" bldLvl="0" animBg="1"/>
      <p:bldP spid="16" grpId="0" bldLvl="0" animBg="1"/>
      <p:bldP spid="19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9---9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67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90235" y="1416653"/>
            <a:ext cx="892160" cy="892159"/>
          </a:xfrm>
          <a:prstGeom prst="rect">
            <a:avLst/>
          </a:prstGeom>
          <a:solidFill>
            <a:srgbClr val="BEC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17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Arial" panose="020B0604020202020204" pitchFamily="34" charset="0"/>
              </a:rPr>
              <a:t>01</a:t>
            </a:r>
            <a:endParaRPr lang="en-US" altLang="zh-CN" sz="417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Arial" panose="020B0604020202020204" pitchFamily="34" charset="0"/>
            </a:endParaRPr>
          </a:p>
        </p:txBody>
      </p:sp>
      <p:sp>
        <p:nvSpPr>
          <p:cNvPr id="8" name="文本框"/>
          <p:cNvSpPr/>
          <p:nvPr/>
        </p:nvSpPr>
        <p:spPr>
          <a:xfrm>
            <a:off x="5655945" y="2475826"/>
            <a:ext cx="4372610" cy="69977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zh-CN" sz="455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疫情防控知识</a:t>
            </a:r>
            <a:endParaRPr lang="zh-CN" altLang="zh-CN" sz="4550" dirty="0">
              <a:solidFill>
                <a:srgbClr val="758C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pic>
        <p:nvPicPr>
          <p:cNvPr id="10" name="图片 9" descr="-0-00-09-90-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08610" y="1638300"/>
            <a:ext cx="6480810" cy="5219700"/>
          </a:xfrm>
          <a:prstGeom prst="rect">
            <a:avLst/>
          </a:prstGeom>
        </p:spPr>
      </p:pic>
      <p:sp>
        <p:nvSpPr>
          <p:cNvPr id="3" name="文本框 9"/>
          <p:cNvSpPr txBox="1"/>
          <p:nvPr>
            <p:custDataLst>
              <p:tags r:id="rId3"/>
            </p:custDataLst>
          </p:nvPr>
        </p:nvSpPr>
        <p:spPr>
          <a:xfrm>
            <a:off x="5612130" y="3152775"/>
            <a:ext cx="5318760" cy="6451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pPr algn="l" defTabSz="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+mn-ea"/>
                <a:sym typeface="+mn-lt"/>
              </a:rPr>
              <a:t>寒假将至，为使同学们度过一个健康、安全、文明、愉快的假期，请同学们务必要遵纪守法，强化法制意识和安全意识，合理安排假期生活。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9---9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6730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215265" y="873760"/>
            <a:ext cx="11761470" cy="5761990"/>
          </a:xfrm>
          <a:prstGeom prst="roundRect">
            <a:avLst>
              <a:gd name="adj" fmla="val 7383"/>
            </a:avLst>
          </a:prstGeom>
          <a:solidFill>
            <a:schemeClr val="bg1"/>
          </a:solidFill>
          <a:ln>
            <a:solidFill>
              <a:srgbClr val="758CB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君黑-45简" panose="020B060402020202020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221105" y="2225040"/>
            <a:ext cx="7143750" cy="3059430"/>
          </a:xfrm>
          <a:prstGeom prst="roundRect">
            <a:avLst>
              <a:gd name="adj" fmla="val 9651"/>
            </a:avLst>
          </a:prstGeom>
          <a:noFill/>
          <a:ln>
            <a:solidFill>
              <a:srgbClr val="BECDE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君黑-45简" panose="020B0604020202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59560" y="2236470"/>
            <a:ext cx="4344035" cy="2915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入冬以来，国内多地出现新冠肺炎疫情本土病例，“外防输入、内防反弹”形势严峻，任务艰巨。今冬明春是疫情防控关键时期，同学们要严格遵守各地的疫情防控要求，合理妥善安排假期生活，牢牢守住疫情防线。</a:t>
            </a:r>
            <a:endParaRPr lang="zh-CN" altLang="en-US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5" name="文本框"/>
          <p:cNvSpPr/>
          <p:nvPr/>
        </p:nvSpPr>
        <p:spPr>
          <a:xfrm>
            <a:off x="355600" y="173990"/>
            <a:ext cx="2459355" cy="699770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algn="l"/>
            <a:r>
              <a:rPr lang="zh-CN" altLang="zh-CN" sz="360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疫情防控知识</a:t>
            </a:r>
            <a:endParaRPr lang="zh-CN" altLang="en-US" sz="3600" dirty="0">
              <a:solidFill>
                <a:srgbClr val="6F99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49930" y="339725"/>
            <a:ext cx="6042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[DONGJIHANJIAANQUANXUZHIJIAOYUXUANCHUAN]</a:t>
            </a:r>
            <a:endParaRPr lang="en-US" altLang="zh-CN">
              <a:solidFill>
                <a:schemeClr val="bg1">
                  <a:lumMod val="6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6" name="图片 5" descr="person-fighting-virus-illustrated_52683-35833.web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9325" y="2159635"/>
            <a:ext cx="4789805" cy="3190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77745" y="2760980"/>
            <a:ext cx="2897505" cy="2353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入冬以来，国内多地出现新冠肺炎疫情本土病例，“外防输入、内防反弹”形势严峻，任务艰巨。今冬明春是疫情防控关键时期，同学们要严格遵守各地的疫情防控要求，合理妥善安排假期生活，牢牢守住疫情防线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13" name="矩形: 圆角 12"/>
          <p:cNvSpPr/>
          <p:nvPr/>
        </p:nvSpPr>
        <p:spPr>
          <a:xfrm>
            <a:off x="2277745" y="2132965"/>
            <a:ext cx="2703195" cy="507365"/>
          </a:xfrm>
          <a:prstGeom prst="roundRect">
            <a:avLst>
              <a:gd name="adj" fmla="val 50000"/>
            </a:avLst>
          </a:prstGeom>
          <a:solidFill>
            <a:srgbClr val="758C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汉仪君黑-45简" panose="020B0604020202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15540" y="2186305"/>
            <a:ext cx="2387600" cy="3987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疫情防控不松懈</a:t>
            </a:r>
            <a:endParaRPr kumimoji="0" lang="zh-CN" altLang="en-US" sz="2000" i="0" u="none" strike="noStrike" kern="1200" cap="none" spc="30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5" name="文本框"/>
          <p:cNvSpPr/>
          <p:nvPr/>
        </p:nvSpPr>
        <p:spPr>
          <a:xfrm>
            <a:off x="355600" y="173990"/>
            <a:ext cx="2459355" cy="699770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algn="l"/>
            <a:r>
              <a:rPr lang="zh-CN" altLang="zh-CN" sz="360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疫情防控知识</a:t>
            </a:r>
            <a:endParaRPr lang="zh-CN" altLang="en-US" sz="3600" dirty="0">
              <a:solidFill>
                <a:srgbClr val="6F99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49930" y="339725"/>
            <a:ext cx="6042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[DONGJIHANJIAANQUANXUZHIJIAOYUXUANCHUAN]</a:t>
            </a:r>
            <a:endParaRPr lang="en-US" altLang="zh-CN">
              <a:solidFill>
                <a:schemeClr val="bg1">
                  <a:lumMod val="6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4" name="图片 3" descr="happy-couple-holding-glass-tube-jumping-vaccine-negative-covid-test-flat-vector-illustration-coronavirus-end-epidemic-infection_74855-8398.webp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32425" y="1767840"/>
            <a:ext cx="4506595" cy="3707765"/>
          </a:xfrm>
          <a:prstGeom prst="rect">
            <a:avLst/>
          </a:prstGeom>
        </p:spPr>
      </p:pic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文本框"/>
          <p:cNvSpPr/>
          <p:nvPr/>
        </p:nvSpPr>
        <p:spPr>
          <a:xfrm>
            <a:off x="1042776" y="3100465"/>
            <a:ext cx="1926009" cy="2412229"/>
          </a:xfrm>
          <a:prstGeom prst="roundRect">
            <a:avLst/>
          </a:prstGeom>
          <a:noFill/>
          <a:ln w="18725" cap="flat" cmpd="sng">
            <a:solidFill>
              <a:srgbClr val="BECDE1"/>
            </a:solidFill>
            <a:prstDash val="solid"/>
            <a:miter lim="5761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 algn="ctr">
              <a:lnSpc>
                <a:spcPct val="120000"/>
              </a:lnSpc>
              <a:spcAft>
                <a:spcPct val="0"/>
              </a:spcAft>
            </a:pPr>
            <a:endParaRPr lang="zh-CN" altLang="en-US" sz="16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  <a:p>
            <a:pPr lvl="0" algn="ctr">
              <a:lnSpc>
                <a:spcPct val="120000"/>
              </a:lnSpc>
              <a:spcAft>
                <a:spcPct val="0"/>
              </a:spcAft>
            </a:pPr>
            <a:endParaRPr lang="zh-CN" altLang="en-US" sz="16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  <a:p>
            <a:pPr lvl="0" algn="ctr">
              <a:lnSpc>
                <a:spcPct val="120000"/>
              </a:lnSpc>
              <a:spcAft>
                <a:spcPct val="0"/>
              </a:spcAft>
            </a:pPr>
            <a:r>
              <a:rPr lang="zh-CN" altLang="en-US" sz="16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放假期间遵照少出门的原则，如果必须外出，务必佩戴口罩，主动与他人保持间距。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  <a:p>
            <a:pPr lvl="0" algn="ctr">
              <a:lnSpc>
                <a:spcPct val="150000"/>
              </a:lnSpc>
              <a:spcAft>
                <a:spcPct val="0"/>
              </a:spcAft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43" name="任意多边形"/>
          <p:cNvSpPr/>
          <p:nvPr/>
        </p:nvSpPr>
        <p:spPr>
          <a:xfrm>
            <a:off x="2005793" y="2829433"/>
            <a:ext cx="20" cy="271059"/>
          </a:xfrm>
          <a:custGeom>
            <a:avLst/>
            <a:gdLst/>
            <a:ahLst/>
            <a:cxnLst/>
            <a:rect l="l" t="t" r="r" b="b"/>
            <a:pathLst>
              <a:path w="1" h="13368" fill="none" extrusionOk="0">
                <a:moveTo>
                  <a:pt x="0" y="13367"/>
                </a:moveTo>
                <a:lnTo>
                  <a:pt x="0" y="0"/>
                </a:lnTo>
              </a:path>
            </a:pathLst>
          </a:custGeom>
          <a:noFill/>
          <a:ln w="18725" cap="rnd" cmpd="sng">
            <a:solidFill>
              <a:srgbClr val="BECDE1"/>
            </a:solidFill>
            <a:prstDash val="solid"/>
            <a:miter lim="5761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+mn-lt"/>
            </a:endParaRPr>
          </a:p>
        </p:txBody>
      </p:sp>
      <p:sp>
        <p:nvSpPr>
          <p:cNvPr id="2" name="文本框"/>
          <p:cNvSpPr/>
          <p:nvPr/>
        </p:nvSpPr>
        <p:spPr>
          <a:xfrm>
            <a:off x="6370426" y="3099830"/>
            <a:ext cx="1926009" cy="2412229"/>
          </a:xfrm>
          <a:prstGeom prst="roundRect">
            <a:avLst/>
          </a:prstGeom>
          <a:noFill/>
          <a:ln w="18725" cap="flat" cmpd="sng">
            <a:solidFill>
              <a:srgbClr val="BECDE1"/>
            </a:solidFill>
            <a:prstDash val="solid"/>
            <a:miter lim="5761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 algn="ctr">
              <a:lnSpc>
                <a:spcPct val="15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要保持作息规律保证充足的睡眠时间</a:t>
            </a:r>
            <a:endParaRPr lang="zh-CN" altLang="en-US" sz="1600" dirty="0">
              <a:solidFill>
                <a:prstClr val="black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3" name="任意多边形"/>
          <p:cNvSpPr/>
          <p:nvPr/>
        </p:nvSpPr>
        <p:spPr>
          <a:xfrm>
            <a:off x="7333443" y="2828798"/>
            <a:ext cx="20" cy="271059"/>
          </a:xfrm>
          <a:custGeom>
            <a:avLst/>
            <a:gdLst/>
            <a:ahLst/>
            <a:cxnLst/>
            <a:rect l="l" t="t" r="r" b="b"/>
            <a:pathLst>
              <a:path w="1" h="13368" fill="none" extrusionOk="0">
                <a:moveTo>
                  <a:pt x="0" y="13367"/>
                </a:moveTo>
                <a:lnTo>
                  <a:pt x="0" y="0"/>
                </a:lnTo>
              </a:path>
            </a:pathLst>
          </a:custGeom>
          <a:noFill/>
          <a:ln w="18725" cap="rnd" cmpd="sng">
            <a:solidFill>
              <a:srgbClr val="BECDE1"/>
            </a:solidFill>
            <a:prstDash val="solid"/>
            <a:miter lim="5761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+mn-lt"/>
            </a:endParaRPr>
          </a:p>
        </p:txBody>
      </p:sp>
      <p:sp>
        <p:nvSpPr>
          <p:cNvPr id="4" name="文本框"/>
          <p:cNvSpPr/>
          <p:nvPr/>
        </p:nvSpPr>
        <p:spPr>
          <a:xfrm>
            <a:off x="3605001" y="3100465"/>
            <a:ext cx="1926009" cy="2412229"/>
          </a:xfrm>
          <a:prstGeom prst="roundRect">
            <a:avLst/>
          </a:prstGeom>
          <a:noFill/>
          <a:ln w="18725" cap="flat" cmpd="sng">
            <a:solidFill>
              <a:srgbClr val="758CBF"/>
            </a:solidFill>
            <a:prstDash val="solid"/>
            <a:miter lim="5761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lvl="0" algn="ctr">
              <a:lnSpc>
                <a:spcPct val="120000"/>
              </a:lnSpc>
              <a:spcAft>
                <a:spcPct val="0"/>
              </a:spcAft>
            </a:pPr>
            <a:endParaRPr lang="zh-CN" altLang="en-US" sz="1600" dirty="0">
              <a:solidFill>
                <a:prstClr val="black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  <a:p>
            <a:pPr lvl="0" algn="ctr">
              <a:lnSpc>
                <a:spcPct val="120000"/>
              </a:lnSpc>
              <a:spcAft>
                <a:spcPct val="0"/>
              </a:spcAft>
            </a:pPr>
            <a:endParaRPr lang="zh-CN" altLang="en-US" sz="1600" dirty="0">
              <a:solidFill>
                <a:prstClr val="black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  <a:p>
            <a:pPr lvl="0" algn="ctr">
              <a:lnSpc>
                <a:spcPct val="120000"/>
              </a:lnSpc>
              <a:spcAft>
                <a:spcPct val="0"/>
              </a:spcAft>
            </a:pPr>
            <a:r>
              <a:rPr lang="zh-CN" altLang="en-US" sz="1600" dirty="0">
                <a:solidFill>
                  <a:prstClr val="black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外出回来后，务必养成勤洗手的好习惯，及时把病毒隔绝在外保证个人和居家的清洁卫生。</a:t>
            </a:r>
            <a:endParaRPr lang="zh-CN" altLang="en-US" sz="1600" dirty="0">
              <a:solidFill>
                <a:prstClr val="black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  <a:p>
            <a:pPr lvl="0" algn="ctr">
              <a:lnSpc>
                <a:spcPct val="150000"/>
              </a:lnSpc>
              <a:spcAft>
                <a:spcPct val="0"/>
              </a:spcAft>
            </a:pPr>
            <a:endParaRPr lang="zh-CN" altLang="en-US" sz="1600" dirty="0">
              <a:solidFill>
                <a:prstClr val="black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5" name="任意多边形"/>
          <p:cNvSpPr/>
          <p:nvPr/>
        </p:nvSpPr>
        <p:spPr>
          <a:xfrm>
            <a:off x="4552778" y="2828798"/>
            <a:ext cx="20" cy="271059"/>
          </a:xfrm>
          <a:custGeom>
            <a:avLst/>
            <a:gdLst/>
            <a:ahLst/>
            <a:cxnLst/>
            <a:rect l="l" t="t" r="r" b="b"/>
            <a:pathLst>
              <a:path w="1" h="13368" fill="none" extrusionOk="0">
                <a:moveTo>
                  <a:pt x="0" y="13367"/>
                </a:moveTo>
                <a:lnTo>
                  <a:pt x="0" y="0"/>
                </a:lnTo>
              </a:path>
            </a:pathLst>
          </a:custGeom>
          <a:noFill/>
          <a:ln w="18725" cap="rnd" cmpd="sng">
            <a:solidFill>
              <a:srgbClr val="758CBF"/>
            </a:solidFill>
            <a:prstDash val="solid"/>
            <a:miter lim="5761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+mn-lt"/>
            </a:endParaRPr>
          </a:p>
        </p:txBody>
      </p:sp>
      <p:sp>
        <p:nvSpPr>
          <p:cNvPr id="6" name="文本框"/>
          <p:cNvSpPr/>
          <p:nvPr/>
        </p:nvSpPr>
        <p:spPr>
          <a:xfrm>
            <a:off x="8960591" y="3100465"/>
            <a:ext cx="1926009" cy="2412229"/>
          </a:xfrm>
          <a:prstGeom prst="roundRect">
            <a:avLst/>
          </a:prstGeom>
          <a:noFill/>
          <a:ln w="18725" cap="flat" cmpd="sng">
            <a:solidFill>
              <a:srgbClr val="758CBF"/>
            </a:solidFill>
            <a:prstDash val="solid"/>
            <a:miter lim="5761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just">
              <a:lnSpc>
                <a:spcPct val="160000"/>
              </a:lnSpc>
            </a:pPr>
            <a:r>
              <a:rPr lang="zh-CN" altLang="en-US" sz="1600" dirty="0">
                <a:solidFill>
                  <a:prstClr val="black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合理膳食均衡营养吗，增强自己的免疫力和抗病毒功能。</a:t>
            </a:r>
            <a:endParaRPr lang="zh-CN" altLang="en-US" sz="1600" dirty="0">
              <a:solidFill>
                <a:prstClr val="black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7" name="任意多边形"/>
          <p:cNvSpPr/>
          <p:nvPr/>
        </p:nvSpPr>
        <p:spPr>
          <a:xfrm>
            <a:off x="9908368" y="2828798"/>
            <a:ext cx="20" cy="271059"/>
          </a:xfrm>
          <a:custGeom>
            <a:avLst/>
            <a:gdLst/>
            <a:ahLst/>
            <a:cxnLst/>
            <a:rect l="l" t="t" r="r" b="b"/>
            <a:pathLst>
              <a:path w="1" h="13368" fill="none" extrusionOk="0">
                <a:moveTo>
                  <a:pt x="0" y="13367"/>
                </a:moveTo>
                <a:lnTo>
                  <a:pt x="0" y="0"/>
                </a:lnTo>
              </a:path>
            </a:pathLst>
          </a:custGeom>
          <a:noFill/>
          <a:ln w="18725" cap="rnd" cmpd="sng">
            <a:solidFill>
              <a:srgbClr val="758CBF"/>
            </a:solidFill>
            <a:prstDash val="solid"/>
            <a:miter lim="57616"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defTabSz="1219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defRPr/>
            </a:pPr>
            <a:endParaRPr kumimoji="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51230" y="2301875"/>
            <a:ext cx="2108200" cy="368300"/>
          </a:xfrm>
          <a:prstGeom prst="rect">
            <a:avLst/>
          </a:prstGeom>
          <a:solidFill>
            <a:srgbClr val="758CBF"/>
          </a:solidFill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戴口罩，少出门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3604895" y="2301875"/>
            <a:ext cx="2108200" cy="368300"/>
          </a:xfrm>
          <a:prstGeom prst="rect">
            <a:avLst/>
          </a:prstGeom>
          <a:solidFill>
            <a:srgbClr val="758CB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勤洗手，讲卫生</a:t>
            </a:r>
            <a:endParaRPr lang="zh-CN" altLang="en-US" b="1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297295" y="2322195"/>
            <a:ext cx="2108200" cy="368300"/>
          </a:xfrm>
          <a:prstGeom prst="rect">
            <a:avLst/>
          </a:prstGeom>
          <a:solidFill>
            <a:srgbClr val="758CB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不熬夜，多休息</a:t>
            </a:r>
            <a:endParaRPr lang="zh-CN" altLang="en-US" b="1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641080" y="2322195"/>
            <a:ext cx="2727960" cy="368300"/>
          </a:xfrm>
          <a:prstGeom prst="rect">
            <a:avLst/>
          </a:prstGeom>
          <a:solidFill>
            <a:srgbClr val="758CB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合理膳食，增强免疫力</a:t>
            </a:r>
            <a:endParaRPr lang="zh-CN" altLang="en-US" b="1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11" name="文本框"/>
          <p:cNvSpPr/>
          <p:nvPr/>
        </p:nvSpPr>
        <p:spPr>
          <a:xfrm>
            <a:off x="355600" y="173990"/>
            <a:ext cx="2459355" cy="699770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algn="l"/>
            <a:r>
              <a:rPr lang="zh-CN" altLang="zh-CN" sz="360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疫情防控知识</a:t>
            </a:r>
            <a:endParaRPr lang="zh-CN" altLang="en-US" sz="3600" dirty="0">
              <a:solidFill>
                <a:srgbClr val="6F99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49930" y="339725"/>
            <a:ext cx="6042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[DONGJIHANJIAANQUANXUZHIJIAOYUXUANCHUAN]</a:t>
            </a:r>
            <a:endParaRPr lang="en-US" altLang="zh-CN">
              <a:solidFill>
                <a:schemeClr val="bg1">
                  <a:lumMod val="6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 advTm="0">
        <p14:pan dir="u"/>
      </p:transition>
    </mc:Choice>
    <mc:Fallback>
      <p:transition spd="slow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782955" y="2681605"/>
            <a:ext cx="7259320" cy="414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  <a:buFont typeface="汉仪君黑-45简" panose="020B0604020202020204" charset="-122"/>
              <a:buNone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按学校要求每日及时、如实报告孩子健康状况、居家情况和旅居轨迹。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2955" y="3233420"/>
            <a:ext cx="7774940" cy="414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  <a:buFont typeface="汉仪君黑-45简" panose="020B0604020202020204" charset="-122"/>
              <a:buNone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学生及家长尽量不离本市、少聚集。尽量减少异地流动，如确需出游，应谨慎出行。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82955" y="3784600"/>
            <a:ext cx="7259320" cy="414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  <a:buFont typeface="汉仪君黑-45简" panose="020B0604020202020204" charset="-122"/>
              <a:buNone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如有必须外出家长应提前向班主任报备，班主任上报学校报备。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82955" y="4335780"/>
            <a:ext cx="6887210" cy="1060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  <a:buFont typeface="汉仪君黑-45简" panose="020B0604020202020204" charset="-122"/>
              <a:buNone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假期要继续落实疫情防控措施，并密切关注前往地区疫情形势，不前往中高风险地区，如需离开居住地的，必须向学校报告，旅行期间当地疫情防控措施升级，返回后应按照相关规定执行健康监测和管理。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782955" y="1997201"/>
            <a:ext cx="2703375" cy="507426"/>
            <a:chOff x="5538925" y="2591375"/>
            <a:chExt cx="2703375" cy="507426"/>
          </a:xfrm>
          <a:solidFill>
            <a:srgbClr val="758CBF"/>
          </a:solidFill>
        </p:grpSpPr>
        <p:sp>
          <p:nvSpPr>
            <p:cNvPr id="32" name="矩形: 圆角 31"/>
            <p:cNvSpPr/>
            <p:nvPr/>
          </p:nvSpPr>
          <p:spPr>
            <a:xfrm>
              <a:off x="5538925" y="2591375"/>
              <a:ext cx="2703375" cy="507426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汉仪君黑-45简" panose="020B0604020202020204" charset="-122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676900" y="2645033"/>
              <a:ext cx="2387600" cy="40011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1" i="0" u="none" strike="noStrike" kern="1200" cap="none" spc="30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汉仪君黑-45简" panose="020B0604020202020204" charset="-122"/>
                  <a:sym typeface="汉仪君黑-45简" panose="020B0604020202020204" charset="-122"/>
                </a:rPr>
                <a:t>疫情防控要求</a:t>
              </a:r>
              <a:endParaRPr kumimoji="0" lang="zh-CN" altLang="en-US" sz="2000" b="1" i="0" u="none" strike="noStrike" kern="1200" cap="none" spc="30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endParaRPr>
            </a:p>
          </p:txBody>
        </p:sp>
      </p:grpSp>
      <p:sp>
        <p:nvSpPr>
          <p:cNvPr id="5" name="文本框"/>
          <p:cNvSpPr/>
          <p:nvPr/>
        </p:nvSpPr>
        <p:spPr>
          <a:xfrm>
            <a:off x="355600" y="173990"/>
            <a:ext cx="2459355" cy="699770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algn="l"/>
            <a:r>
              <a:rPr lang="zh-CN" altLang="zh-CN" sz="360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疫情防控知识</a:t>
            </a:r>
            <a:endParaRPr lang="zh-CN" altLang="en-US" sz="3600" dirty="0">
              <a:solidFill>
                <a:srgbClr val="6F99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49930" y="339725"/>
            <a:ext cx="6042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[DONGJIHANJIAANQUANXUZHIJIAOYUXUANCHUAN]</a:t>
            </a:r>
            <a:endParaRPr lang="en-US" altLang="zh-CN">
              <a:solidFill>
                <a:schemeClr val="bg1">
                  <a:lumMod val="6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  <p:pic>
        <p:nvPicPr>
          <p:cNvPr id="8" name="图片 7" descr="schoolgirls-going-school-flat-vector-illustration-couple-pupils-with-medical-masks-their-faces-holding-hands-isolated-cartoon-characters-two-elementary-school-students-with-backpacks_71593-509.webp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7670165" y="1997075"/>
            <a:ext cx="3799840" cy="3696970"/>
          </a:xfrm>
          <a:prstGeom prst="rect">
            <a:avLst/>
          </a:prstGeom>
        </p:spPr>
      </p:pic>
    </p:spTree>
  </p:cSld>
  <p:clrMapOvr>
    <a:masterClrMapping/>
  </p:clrMapOvr>
  <p:transition spd="slow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6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09---9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12192000" cy="685673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90235" y="1416653"/>
            <a:ext cx="892160" cy="892159"/>
          </a:xfrm>
          <a:prstGeom prst="rect">
            <a:avLst/>
          </a:prstGeom>
          <a:solidFill>
            <a:srgbClr val="BECD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170" dirty="0">
                <a:solidFill>
                  <a:schemeClr val="bg1"/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Arial" panose="020B0604020202020204" pitchFamily="34" charset="0"/>
              </a:rPr>
              <a:t>02</a:t>
            </a:r>
            <a:endParaRPr lang="en-US" altLang="zh-CN" sz="4170" dirty="0">
              <a:solidFill>
                <a:schemeClr val="bg1"/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Arial" panose="020B0604020202020204" pitchFamily="34" charset="0"/>
            </a:endParaRPr>
          </a:p>
        </p:txBody>
      </p:sp>
      <p:sp>
        <p:nvSpPr>
          <p:cNvPr id="8" name="文本框"/>
          <p:cNvSpPr/>
          <p:nvPr/>
        </p:nvSpPr>
        <p:spPr>
          <a:xfrm>
            <a:off x="5655945" y="2475826"/>
            <a:ext cx="4372610" cy="69977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55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消防安全知识</a:t>
            </a:r>
            <a:endParaRPr lang="zh-CN" altLang="zh-CN" sz="4550" dirty="0">
              <a:solidFill>
                <a:srgbClr val="758C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3" name="文本框 9"/>
          <p:cNvSpPr txBox="1"/>
          <p:nvPr>
            <p:custDataLst>
              <p:tags r:id="rId2"/>
            </p:custDataLst>
          </p:nvPr>
        </p:nvSpPr>
        <p:spPr>
          <a:xfrm>
            <a:off x="5612130" y="3152775"/>
            <a:ext cx="5318760" cy="6451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思源黑体 CN Normal" panose="020B0400000000000000" pitchFamily="34" charset="-128"/>
                <a:ea typeface="思源黑体 CN Normal" panose="020B0400000000000000" pitchFamily="34" charset="-128"/>
              </a:defRPr>
            </a:lvl1pPr>
          </a:lstStyle>
          <a:p>
            <a:pPr algn="l" defTabSz="3429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+mn-ea"/>
                <a:sym typeface="+mn-lt"/>
              </a:rPr>
              <a:t>寒假将至，为使同学们度过一个健康、安全、文明、愉快的假期，请同学们务必要遵纪守法，强化法制意识和安全意识，合理安排假期生活。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+mn-ea"/>
              <a:sym typeface="+mn-lt"/>
            </a:endParaRPr>
          </a:p>
        </p:txBody>
      </p:sp>
      <p:pic>
        <p:nvPicPr>
          <p:cNvPr id="11" name="图片 10" descr="-0-00-09-90-0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13080" y="1416685"/>
            <a:ext cx="6350000" cy="5154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r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599342" y="2213409"/>
            <a:ext cx="2991120" cy="2979932"/>
            <a:chOff x="4599342" y="2153696"/>
            <a:chExt cx="2991120" cy="2979932"/>
          </a:xfrm>
          <a:solidFill>
            <a:srgbClr val="758CBF"/>
          </a:solidFill>
        </p:grpSpPr>
        <p:grpSp>
          <p:nvGrpSpPr>
            <p:cNvPr id="26" name="组合 25"/>
            <p:cNvGrpSpPr/>
            <p:nvPr/>
          </p:nvGrpSpPr>
          <p:grpSpPr>
            <a:xfrm>
              <a:off x="4599342" y="2153696"/>
              <a:ext cx="2991120" cy="2979932"/>
              <a:chOff x="4262264" y="1844931"/>
              <a:chExt cx="3656805" cy="3643127"/>
            </a:xfrm>
            <a:grpFill/>
          </p:grpSpPr>
          <p:sp>
            <p:nvSpPr>
              <p:cNvPr id="31" name="任意多边形"/>
              <p:cNvSpPr/>
              <p:nvPr/>
            </p:nvSpPr>
            <p:spPr>
              <a:xfrm>
                <a:off x="4262264" y="1845710"/>
                <a:ext cx="1940279" cy="17633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095" y="18391"/>
                    </a:moveTo>
                    <a:cubicBezTo>
                      <a:pt x="2131" y="18465"/>
                      <a:pt x="1144" y="18588"/>
                      <a:pt x="224" y="18761"/>
                    </a:cubicBezTo>
                    <a:cubicBezTo>
                      <a:pt x="90" y="19699"/>
                      <a:pt x="22" y="20637"/>
                      <a:pt x="0" y="21600"/>
                    </a:cubicBezTo>
                    <a:cubicBezTo>
                      <a:pt x="3701" y="21600"/>
                      <a:pt x="3701" y="21600"/>
                      <a:pt x="3701" y="21600"/>
                    </a:cubicBezTo>
                    <a:cubicBezTo>
                      <a:pt x="4060" y="20168"/>
                      <a:pt x="5249" y="19156"/>
                      <a:pt x="6639" y="19156"/>
                    </a:cubicBezTo>
                    <a:cubicBezTo>
                      <a:pt x="8030" y="19156"/>
                      <a:pt x="9219" y="20168"/>
                      <a:pt x="9600" y="21600"/>
                    </a:cubicBezTo>
                    <a:cubicBezTo>
                      <a:pt x="10273" y="21600"/>
                      <a:pt x="10273" y="21600"/>
                      <a:pt x="10273" y="21600"/>
                    </a:cubicBezTo>
                    <a:cubicBezTo>
                      <a:pt x="10295" y="20711"/>
                      <a:pt x="10430" y="19847"/>
                      <a:pt x="10654" y="18983"/>
                    </a:cubicBezTo>
                    <a:cubicBezTo>
                      <a:pt x="11125" y="17206"/>
                      <a:pt x="12045" y="15552"/>
                      <a:pt x="13279" y="14268"/>
                    </a:cubicBezTo>
                    <a:cubicBezTo>
                      <a:pt x="14467" y="12960"/>
                      <a:pt x="16015" y="12096"/>
                      <a:pt x="17675" y="11602"/>
                    </a:cubicBezTo>
                    <a:cubicBezTo>
                      <a:pt x="18258" y="11454"/>
                      <a:pt x="18841" y="11380"/>
                      <a:pt x="19447" y="11331"/>
                    </a:cubicBezTo>
                    <a:cubicBezTo>
                      <a:pt x="19447" y="9183"/>
                      <a:pt x="19447" y="9183"/>
                      <a:pt x="19447" y="9183"/>
                    </a:cubicBezTo>
                    <a:cubicBezTo>
                      <a:pt x="19828" y="9109"/>
                      <a:pt x="19828" y="9109"/>
                      <a:pt x="19828" y="9109"/>
                    </a:cubicBezTo>
                    <a:cubicBezTo>
                      <a:pt x="20860" y="8912"/>
                      <a:pt x="21600" y="7949"/>
                      <a:pt x="21600" y="6764"/>
                    </a:cubicBezTo>
                    <a:cubicBezTo>
                      <a:pt x="21600" y="5579"/>
                      <a:pt x="20860" y="4592"/>
                      <a:pt x="19828" y="4394"/>
                    </a:cubicBezTo>
                    <a:cubicBezTo>
                      <a:pt x="19447" y="4320"/>
                      <a:pt x="19447" y="4320"/>
                      <a:pt x="19447" y="4320"/>
                    </a:cubicBezTo>
                    <a:cubicBezTo>
                      <a:pt x="19447" y="0"/>
                      <a:pt x="19447" y="0"/>
                      <a:pt x="19447" y="0"/>
                    </a:cubicBezTo>
                    <a:cubicBezTo>
                      <a:pt x="18931" y="25"/>
                      <a:pt x="18437" y="49"/>
                      <a:pt x="17921" y="123"/>
                    </a:cubicBezTo>
                    <a:cubicBezTo>
                      <a:pt x="17720" y="1185"/>
                      <a:pt x="17563" y="2197"/>
                      <a:pt x="17450" y="3259"/>
                    </a:cubicBezTo>
                    <a:cubicBezTo>
                      <a:pt x="15880" y="3579"/>
                      <a:pt x="15880" y="3579"/>
                      <a:pt x="15880" y="3579"/>
                    </a:cubicBezTo>
                    <a:cubicBezTo>
                      <a:pt x="14355" y="4098"/>
                      <a:pt x="14355" y="4098"/>
                      <a:pt x="14355" y="4098"/>
                    </a:cubicBezTo>
                    <a:cubicBezTo>
                      <a:pt x="13817" y="3209"/>
                      <a:pt x="13234" y="2370"/>
                      <a:pt x="12628" y="1555"/>
                    </a:cubicBezTo>
                    <a:cubicBezTo>
                      <a:pt x="11080" y="2197"/>
                      <a:pt x="9622" y="3110"/>
                      <a:pt x="8277" y="4172"/>
                    </a:cubicBezTo>
                    <a:cubicBezTo>
                      <a:pt x="8568" y="5159"/>
                      <a:pt x="8905" y="6171"/>
                      <a:pt x="9286" y="7134"/>
                    </a:cubicBezTo>
                    <a:cubicBezTo>
                      <a:pt x="8882" y="7529"/>
                      <a:pt x="8456" y="7875"/>
                      <a:pt x="8075" y="8294"/>
                    </a:cubicBezTo>
                    <a:cubicBezTo>
                      <a:pt x="7716" y="8714"/>
                      <a:pt x="7312" y="9109"/>
                      <a:pt x="6976" y="9578"/>
                    </a:cubicBezTo>
                    <a:cubicBezTo>
                      <a:pt x="6123" y="9134"/>
                      <a:pt x="5226" y="8714"/>
                      <a:pt x="4329" y="8319"/>
                    </a:cubicBezTo>
                    <a:cubicBezTo>
                      <a:pt x="3297" y="9751"/>
                      <a:pt x="2422" y="11331"/>
                      <a:pt x="1750" y="12985"/>
                    </a:cubicBezTo>
                    <a:cubicBezTo>
                      <a:pt x="2490" y="13701"/>
                      <a:pt x="3230" y="14367"/>
                      <a:pt x="3993" y="15009"/>
                    </a:cubicBezTo>
                    <a:cubicBezTo>
                      <a:pt x="3746" y="15552"/>
                      <a:pt x="3634" y="16120"/>
                      <a:pt x="3454" y="16663"/>
                    </a:cubicBezTo>
                    <a:cubicBezTo>
                      <a:pt x="3275" y="17231"/>
                      <a:pt x="3207" y="17798"/>
                      <a:pt x="3095" y="18391"/>
                    </a:cubicBezTo>
                    <a:close/>
                  </a:path>
                </a:pathLst>
              </a:custGeom>
              <a:solidFill>
                <a:srgbClr val="BECDE1"/>
              </a:solidFill>
              <a:ln w="50800">
                <a:noFill/>
                <a:round/>
              </a:ln>
              <a:effectLst/>
            </p:spPr>
            <p:txBody>
              <a:bodyPr lIns="0" tIns="0" rIns="0" bIns="0"/>
              <a:lstStyle/>
              <a:p>
                <a:pPr marL="0" marR="0" lvl="0" indent="0" algn="l" defTabSz="57594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200">
                    <a:uFillTx/>
                    <a:latin typeface="Helvetica" panose="020B0604020202030204"/>
                    <a:ea typeface="Helvetica" panose="020B0604020202030204"/>
                    <a:cs typeface="Helvetica" panose="020B0604020202030204"/>
                    <a:sym typeface="Helvetica" panose="020B0604020202030204"/>
                  </a:defRPr>
                </a:pPr>
                <a:endParaRPr kumimoji="0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汉仪君黑-45简" panose="020B0604020202020204" charset="-122"/>
                  <a:sym typeface="汉仪君黑-45简" panose="020B0604020202020204" charset="-122"/>
                </a:endParaRPr>
              </a:p>
            </p:txBody>
          </p:sp>
          <p:sp>
            <p:nvSpPr>
              <p:cNvPr id="32" name="任意多边形"/>
              <p:cNvSpPr/>
              <p:nvPr/>
            </p:nvSpPr>
            <p:spPr>
              <a:xfrm>
                <a:off x="6159640" y="1844931"/>
                <a:ext cx="1759429" cy="19568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3181"/>
                    </a:moveTo>
                    <a:cubicBezTo>
                      <a:pt x="1410" y="3559"/>
                      <a:pt x="2375" y="4738"/>
                      <a:pt x="2375" y="6095"/>
                    </a:cubicBezTo>
                    <a:cubicBezTo>
                      <a:pt x="2375" y="7452"/>
                      <a:pt x="1410" y="8609"/>
                      <a:pt x="0" y="9009"/>
                    </a:cubicBezTo>
                    <a:cubicBezTo>
                      <a:pt x="0" y="10188"/>
                      <a:pt x="0" y="10188"/>
                      <a:pt x="0" y="10188"/>
                    </a:cubicBezTo>
                    <a:cubicBezTo>
                      <a:pt x="866" y="10233"/>
                      <a:pt x="1732" y="10344"/>
                      <a:pt x="2573" y="10566"/>
                    </a:cubicBezTo>
                    <a:cubicBezTo>
                      <a:pt x="4379" y="11034"/>
                      <a:pt x="6037" y="11946"/>
                      <a:pt x="7324" y="13169"/>
                    </a:cubicBezTo>
                    <a:cubicBezTo>
                      <a:pt x="8635" y="14370"/>
                      <a:pt x="9501" y="15883"/>
                      <a:pt x="9971" y="17529"/>
                    </a:cubicBezTo>
                    <a:cubicBezTo>
                      <a:pt x="10120" y="18130"/>
                      <a:pt x="10219" y="18753"/>
                      <a:pt x="10268" y="19375"/>
                    </a:cubicBezTo>
                    <a:cubicBezTo>
                      <a:pt x="12767" y="19375"/>
                      <a:pt x="12767" y="19375"/>
                      <a:pt x="12767" y="19375"/>
                    </a:cubicBezTo>
                    <a:cubicBezTo>
                      <a:pt x="12841" y="19754"/>
                      <a:pt x="12841" y="19754"/>
                      <a:pt x="12841" y="19754"/>
                    </a:cubicBezTo>
                    <a:cubicBezTo>
                      <a:pt x="13014" y="20821"/>
                      <a:pt x="14029" y="21600"/>
                      <a:pt x="15216" y="21600"/>
                    </a:cubicBezTo>
                    <a:cubicBezTo>
                      <a:pt x="16404" y="21600"/>
                      <a:pt x="17394" y="20821"/>
                      <a:pt x="17592" y="19776"/>
                    </a:cubicBezTo>
                    <a:cubicBezTo>
                      <a:pt x="17641" y="19375"/>
                      <a:pt x="17641" y="19375"/>
                      <a:pt x="17641" y="19375"/>
                    </a:cubicBezTo>
                    <a:cubicBezTo>
                      <a:pt x="21600" y="19375"/>
                      <a:pt x="21600" y="19375"/>
                      <a:pt x="21600" y="19375"/>
                    </a:cubicBezTo>
                    <a:cubicBezTo>
                      <a:pt x="21600" y="18842"/>
                      <a:pt x="21551" y="18308"/>
                      <a:pt x="21476" y="17774"/>
                    </a:cubicBezTo>
                    <a:cubicBezTo>
                      <a:pt x="20437" y="17596"/>
                      <a:pt x="19423" y="17418"/>
                      <a:pt x="18359" y="17307"/>
                    </a:cubicBezTo>
                    <a:cubicBezTo>
                      <a:pt x="18012" y="15750"/>
                      <a:pt x="18012" y="15750"/>
                      <a:pt x="18012" y="15750"/>
                    </a:cubicBezTo>
                    <a:cubicBezTo>
                      <a:pt x="17518" y="14237"/>
                      <a:pt x="17518" y="14237"/>
                      <a:pt x="17518" y="14237"/>
                    </a:cubicBezTo>
                    <a:cubicBezTo>
                      <a:pt x="18408" y="13703"/>
                      <a:pt x="19225" y="13125"/>
                      <a:pt x="20066" y="12524"/>
                    </a:cubicBezTo>
                    <a:cubicBezTo>
                      <a:pt x="19423" y="10989"/>
                      <a:pt x="18482" y="9543"/>
                      <a:pt x="17443" y="8208"/>
                    </a:cubicBezTo>
                    <a:cubicBezTo>
                      <a:pt x="16429" y="8498"/>
                      <a:pt x="15414" y="8854"/>
                      <a:pt x="14449" y="9209"/>
                    </a:cubicBezTo>
                    <a:cubicBezTo>
                      <a:pt x="14078" y="8809"/>
                      <a:pt x="13732" y="8386"/>
                      <a:pt x="13287" y="8008"/>
                    </a:cubicBezTo>
                    <a:cubicBezTo>
                      <a:pt x="12866" y="7652"/>
                      <a:pt x="12470" y="7252"/>
                      <a:pt x="12000" y="6918"/>
                    </a:cubicBezTo>
                    <a:cubicBezTo>
                      <a:pt x="12470" y="6073"/>
                      <a:pt x="12891" y="5183"/>
                      <a:pt x="13262" y="4293"/>
                    </a:cubicBezTo>
                    <a:cubicBezTo>
                      <a:pt x="11827" y="3270"/>
                      <a:pt x="10268" y="2402"/>
                      <a:pt x="8586" y="1735"/>
                    </a:cubicBezTo>
                    <a:cubicBezTo>
                      <a:pt x="7868" y="2469"/>
                      <a:pt x="7200" y="3203"/>
                      <a:pt x="6581" y="3960"/>
                    </a:cubicBezTo>
                    <a:cubicBezTo>
                      <a:pt x="6037" y="3737"/>
                      <a:pt x="5468" y="3604"/>
                      <a:pt x="4899" y="3426"/>
                    </a:cubicBezTo>
                    <a:cubicBezTo>
                      <a:pt x="4355" y="3270"/>
                      <a:pt x="3761" y="3181"/>
                      <a:pt x="3192" y="3070"/>
                    </a:cubicBezTo>
                    <a:cubicBezTo>
                      <a:pt x="3093" y="2113"/>
                      <a:pt x="2994" y="1135"/>
                      <a:pt x="2796" y="200"/>
                    </a:cubicBezTo>
                    <a:cubicBezTo>
                      <a:pt x="1880" y="111"/>
                      <a:pt x="940" y="22"/>
                      <a:pt x="0" y="0"/>
                    </a:cubicBezTo>
                    <a:lnTo>
                      <a:pt x="0" y="3181"/>
                    </a:lnTo>
                    <a:close/>
                  </a:path>
                </a:pathLst>
              </a:custGeom>
              <a:grpFill/>
              <a:ln w="50800">
                <a:noFill/>
                <a:round/>
              </a:ln>
              <a:effectLst/>
            </p:spPr>
            <p:txBody>
              <a:bodyPr lIns="0" tIns="0" rIns="0" bIns="0"/>
              <a:lstStyle/>
              <a:p>
                <a:pPr marL="0" marR="0" lvl="0" indent="0" algn="l" defTabSz="57594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200">
                    <a:uFillTx/>
                    <a:latin typeface="Helvetica" panose="020B0604020202030204"/>
                    <a:ea typeface="Helvetica" panose="020B0604020202030204"/>
                    <a:cs typeface="Helvetica" panose="020B0604020202030204"/>
                    <a:sym typeface="Helvetica" panose="020B0604020202030204"/>
                  </a:defRPr>
                </a:pPr>
                <a:endParaRPr kumimoji="0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汉仪君黑-45简" panose="020B0604020202020204" charset="-122"/>
                  <a:sym typeface="汉仪君黑-45简" panose="020B0604020202020204" charset="-122"/>
                </a:endParaRPr>
              </a:p>
            </p:txBody>
          </p:sp>
          <p:sp>
            <p:nvSpPr>
              <p:cNvPr id="33" name="任意多边形"/>
              <p:cNvSpPr/>
              <p:nvPr/>
            </p:nvSpPr>
            <p:spPr>
              <a:xfrm>
                <a:off x="4263817" y="3546484"/>
                <a:ext cx="1746811" cy="19413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8530"/>
                    </a:moveTo>
                    <a:cubicBezTo>
                      <a:pt x="20205" y="18127"/>
                      <a:pt x="19233" y="16984"/>
                      <a:pt x="19233" y="15595"/>
                    </a:cubicBezTo>
                    <a:cubicBezTo>
                      <a:pt x="19233" y="14228"/>
                      <a:pt x="20205" y="13063"/>
                      <a:pt x="21600" y="12682"/>
                    </a:cubicBezTo>
                    <a:cubicBezTo>
                      <a:pt x="21600" y="11338"/>
                      <a:pt x="21600" y="11338"/>
                      <a:pt x="21600" y="11338"/>
                    </a:cubicBezTo>
                    <a:cubicBezTo>
                      <a:pt x="20778" y="11293"/>
                      <a:pt x="19956" y="11181"/>
                      <a:pt x="19158" y="10957"/>
                    </a:cubicBezTo>
                    <a:cubicBezTo>
                      <a:pt x="17365" y="10486"/>
                      <a:pt x="15696" y="9590"/>
                      <a:pt x="14400" y="8358"/>
                    </a:cubicBezTo>
                    <a:cubicBezTo>
                      <a:pt x="13080" y="7148"/>
                      <a:pt x="12208" y="5602"/>
                      <a:pt x="11709" y="3966"/>
                    </a:cubicBezTo>
                    <a:cubicBezTo>
                      <a:pt x="11560" y="3383"/>
                      <a:pt x="11485" y="2801"/>
                      <a:pt x="11435" y="2218"/>
                    </a:cubicBezTo>
                    <a:cubicBezTo>
                      <a:pt x="9841" y="2218"/>
                      <a:pt x="9841" y="2218"/>
                      <a:pt x="9841" y="2218"/>
                    </a:cubicBezTo>
                    <a:cubicBezTo>
                      <a:pt x="9766" y="1837"/>
                      <a:pt x="9766" y="1837"/>
                      <a:pt x="9766" y="1837"/>
                    </a:cubicBezTo>
                    <a:cubicBezTo>
                      <a:pt x="9592" y="784"/>
                      <a:pt x="8570" y="0"/>
                      <a:pt x="7374" y="0"/>
                    </a:cubicBezTo>
                    <a:cubicBezTo>
                      <a:pt x="6179" y="0"/>
                      <a:pt x="5182" y="784"/>
                      <a:pt x="4983" y="1837"/>
                    </a:cubicBezTo>
                    <a:cubicBezTo>
                      <a:pt x="4933" y="2218"/>
                      <a:pt x="4933" y="2218"/>
                      <a:pt x="4933" y="2218"/>
                    </a:cubicBezTo>
                    <a:cubicBezTo>
                      <a:pt x="0" y="2218"/>
                      <a:pt x="0" y="2218"/>
                      <a:pt x="0" y="2218"/>
                    </a:cubicBezTo>
                    <a:cubicBezTo>
                      <a:pt x="25" y="2711"/>
                      <a:pt x="75" y="3204"/>
                      <a:pt x="125" y="3697"/>
                    </a:cubicBezTo>
                    <a:cubicBezTo>
                      <a:pt x="1196" y="3899"/>
                      <a:pt x="2217" y="4056"/>
                      <a:pt x="3289" y="4168"/>
                    </a:cubicBezTo>
                    <a:cubicBezTo>
                      <a:pt x="3612" y="5736"/>
                      <a:pt x="3612" y="5736"/>
                      <a:pt x="3612" y="5736"/>
                    </a:cubicBezTo>
                    <a:cubicBezTo>
                      <a:pt x="4111" y="7260"/>
                      <a:pt x="4111" y="7260"/>
                      <a:pt x="4111" y="7260"/>
                    </a:cubicBezTo>
                    <a:cubicBezTo>
                      <a:pt x="3239" y="7820"/>
                      <a:pt x="2392" y="8380"/>
                      <a:pt x="1570" y="8985"/>
                    </a:cubicBezTo>
                    <a:cubicBezTo>
                      <a:pt x="2217" y="10554"/>
                      <a:pt x="3139" y="11988"/>
                      <a:pt x="4210" y="13354"/>
                    </a:cubicBezTo>
                    <a:cubicBezTo>
                      <a:pt x="5207" y="13063"/>
                      <a:pt x="6228" y="12705"/>
                      <a:pt x="7200" y="12324"/>
                    </a:cubicBezTo>
                    <a:cubicBezTo>
                      <a:pt x="7599" y="12727"/>
                      <a:pt x="7947" y="13175"/>
                      <a:pt x="8371" y="13534"/>
                    </a:cubicBezTo>
                    <a:cubicBezTo>
                      <a:pt x="8794" y="13915"/>
                      <a:pt x="9193" y="14318"/>
                      <a:pt x="9666" y="14632"/>
                    </a:cubicBezTo>
                    <a:cubicBezTo>
                      <a:pt x="9218" y="15505"/>
                      <a:pt x="8794" y="16379"/>
                      <a:pt x="8421" y="17298"/>
                    </a:cubicBezTo>
                    <a:cubicBezTo>
                      <a:pt x="9841" y="18329"/>
                      <a:pt x="11435" y="19180"/>
                      <a:pt x="13104" y="19852"/>
                    </a:cubicBezTo>
                    <a:cubicBezTo>
                      <a:pt x="13827" y="19135"/>
                      <a:pt x="14500" y="18396"/>
                      <a:pt x="15147" y="17634"/>
                    </a:cubicBezTo>
                    <a:cubicBezTo>
                      <a:pt x="15671" y="17858"/>
                      <a:pt x="16269" y="17970"/>
                      <a:pt x="16817" y="18149"/>
                    </a:cubicBezTo>
                    <a:cubicBezTo>
                      <a:pt x="17390" y="18329"/>
                      <a:pt x="17963" y="18418"/>
                      <a:pt x="18561" y="18530"/>
                    </a:cubicBezTo>
                    <a:cubicBezTo>
                      <a:pt x="18635" y="19494"/>
                      <a:pt x="18760" y="20457"/>
                      <a:pt x="18934" y="21398"/>
                    </a:cubicBezTo>
                    <a:cubicBezTo>
                      <a:pt x="19806" y="21510"/>
                      <a:pt x="20703" y="21578"/>
                      <a:pt x="21600" y="21600"/>
                    </a:cubicBezTo>
                    <a:lnTo>
                      <a:pt x="21600" y="18530"/>
                    </a:lnTo>
                    <a:close/>
                  </a:path>
                </a:pathLst>
              </a:custGeom>
              <a:grpFill/>
              <a:ln w="50800">
                <a:noFill/>
                <a:round/>
              </a:ln>
              <a:effectLst/>
            </p:spPr>
            <p:txBody>
              <a:bodyPr lIns="0" tIns="0" rIns="0" bIns="0"/>
              <a:lstStyle/>
              <a:p>
                <a:pPr marL="0" marR="0" lvl="0" indent="0" algn="l" defTabSz="57594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200">
                    <a:uFillTx/>
                    <a:latin typeface="Helvetica" panose="020B0604020202030204"/>
                    <a:ea typeface="Helvetica" panose="020B0604020202030204"/>
                    <a:cs typeface="Helvetica" panose="020B0604020202030204"/>
                    <a:sym typeface="Helvetica" panose="020B0604020202030204"/>
                  </a:defRPr>
                </a:pPr>
                <a:endParaRPr kumimoji="0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汉仪君黑-45简" panose="020B0604020202020204" charset="-122"/>
                  <a:sym typeface="汉仪君黑-45简" panose="020B0604020202020204" charset="-122"/>
                </a:endParaRPr>
              </a:p>
            </p:txBody>
          </p:sp>
          <p:sp>
            <p:nvSpPr>
              <p:cNvPr id="34" name="任意多边形"/>
              <p:cNvSpPr/>
              <p:nvPr/>
            </p:nvSpPr>
            <p:spPr>
              <a:xfrm>
                <a:off x="5965754" y="3737307"/>
                <a:ext cx="1952896" cy="17507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46" y="3107"/>
                    </a:moveTo>
                    <a:cubicBezTo>
                      <a:pt x="19482" y="3008"/>
                      <a:pt x="20463" y="2908"/>
                      <a:pt x="21399" y="2734"/>
                    </a:cubicBezTo>
                    <a:cubicBezTo>
                      <a:pt x="21511" y="1814"/>
                      <a:pt x="21578" y="920"/>
                      <a:pt x="21600" y="0"/>
                    </a:cubicBezTo>
                    <a:cubicBezTo>
                      <a:pt x="18769" y="0"/>
                      <a:pt x="18769" y="0"/>
                      <a:pt x="18769" y="0"/>
                    </a:cubicBezTo>
                    <a:cubicBezTo>
                      <a:pt x="18412" y="1491"/>
                      <a:pt x="17231" y="2461"/>
                      <a:pt x="15849" y="2461"/>
                    </a:cubicBezTo>
                    <a:cubicBezTo>
                      <a:pt x="14467" y="2461"/>
                      <a:pt x="13285" y="1491"/>
                      <a:pt x="12907" y="0"/>
                    </a:cubicBezTo>
                    <a:cubicBezTo>
                      <a:pt x="11391" y="0"/>
                      <a:pt x="11391" y="0"/>
                      <a:pt x="11391" y="0"/>
                    </a:cubicBezTo>
                    <a:cubicBezTo>
                      <a:pt x="11346" y="845"/>
                      <a:pt x="11235" y="1665"/>
                      <a:pt x="11012" y="2486"/>
                    </a:cubicBezTo>
                    <a:cubicBezTo>
                      <a:pt x="10544" y="4300"/>
                      <a:pt x="9630" y="5941"/>
                      <a:pt x="8426" y="7258"/>
                    </a:cubicBezTo>
                    <a:cubicBezTo>
                      <a:pt x="7222" y="8575"/>
                      <a:pt x="5684" y="9445"/>
                      <a:pt x="4057" y="9942"/>
                    </a:cubicBezTo>
                    <a:cubicBezTo>
                      <a:pt x="3433" y="10092"/>
                      <a:pt x="2786" y="10191"/>
                      <a:pt x="2140" y="10216"/>
                    </a:cubicBezTo>
                    <a:cubicBezTo>
                      <a:pt x="2140" y="12503"/>
                      <a:pt x="2140" y="12503"/>
                      <a:pt x="2140" y="12503"/>
                    </a:cubicBezTo>
                    <a:cubicBezTo>
                      <a:pt x="1761" y="12577"/>
                      <a:pt x="1761" y="12577"/>
                      <a:pt x="1761" y="12577"/>
                    </a:cubicBezTo>
                    <a:cubicBezTo>
                      <a:pt x="736" y="12801"/>
                      <a:pt x="0" y="13770"/>
                      <a:pt x="0" y="14939"/>
                    </a:cubicBezTo>
                    <a:cubicBezTo>
                      <a:pt x="0" y="16132"/>
                      <a:pt x="736" y="17101"/>
                      <a:pt x="1761" y="17325"/>
                    </a:cubicBezTo>
                    <a:cubicBezTo>
                      <a:pt x="2140" y="17399"/>
                      <a:pt x="2140" y="17399"/>
                      <a:pt x="2140" y="17399"/>
                    </a:cubicBezTo>
                    <a:cubicBezTo>
                      <a:pt x="2140" y="21600"/>
                      <a:pt x="2140" y="21600"/>
                      <a:pt x="2140" y="21600"/>
                    </a:cubicBezTo>
                    <a:cubicBezTo>
                      <a:pt x="2697" y="21600"/>
                      <a:pt x="3254" y="21550"/>
                      <a:pt x="3789" y="21476"/>
                    </a:cubicBezTo>
                    <a:cubicBezTo>
                      <a:pt x="3990" y="20432"/>
                      <a:pt x="4146" y="19413"/>
                      <a:pt x="4258" y="18344"/>
                    </a:cubicBezTo>
                    <a:cubicBezTo>
                      <a:pt x="5818" y="18021"/>
                      <a:pt x="5818" y="18021"/>
                      <a:pt x="5818" y="18021"/>
                    </a:cubicBezTo>
                    <a:cubicBezTo>
                      <a:pt x="7356" y="17499"/>
                      <a:pt x="7356" y="17499"/>
                      <a:pt x="7356" y="17499"/>
                    </a:cubicBezTo>
                    <a:cubicBezTo>
                      <a:pt x="7891" y="18394"/>
                      <a:pt x="8448" y="19214"/>
                      <a:pt x="9050" y="20059"/>
                    </a:cubicBezTo>
                    <a:cubicBezTo>
                      <a:pt x="10611" y="19413"/>
                      <a:pt x="12037" y="18468"/>
                      <a:pt x="13397" y="17424"/>
                    </a:cubicBezTo>
                    <a:cubicBezTo>
                      <a:pt x="13107" y="16405"/>
                      <a:pt x="12750" y="15386"/>
                      <a:pt x="12372" y="14417"/>
                    </a:cubicBezTo>
                    <a:cubicBezTo>
                      <a:pt x="12773" y="14044"/>
                      <a:pt x="13219" y="13696"/>
                      <a:pt x="13575" y="13248"/>
                    </a:cubicBezTo>
                    <a:cubicBezTo>
                      <a:pt x="13954" y="12826"/>
                      <a:pt x="14355" y="12453"/>
                      <a:pt x="14667" y="11981"/>
                    </a:cubicBezTo>
                    <a:cubicBezTo>
                      <a:pt x="15515" y="12428"/>
                      <a:pt x="16406" y="12826"/>
                      <a:pt x="17320" y="13223"/>
                    </a:cubicBezTo>
                    <a:cubicBezTo>
                      <a:pt x="18346" y="11782"/>
                      <a:pt x="19193" y="10216"/>
                      <a:pt x="19861" y="8526"/>
                    </a:cubicBezTo>
                    <a:cubicBezTo>
                      <a:pt x="19148" y="7805"/>
                      <a:pt x="18412" y="7134"/>
                      <a:pt x="17654" y="6512"/>
                    </a:cubicBezTo>
                    <a:cubicBezTo>
                      <a:pt x="17877" y="5965"/>
                      <a:pt x="17989" y="5394"/>
                      <a:pt x="18167" y="4822"/>
                    </a:cubicBezTo>
                    <a:cubicBezTo>
                      <a:pt x="18346" y="4275"/>
                      <a:pt x="18412" y="3679"/>
                      <a:pt x="18546" y="3107"/>
                    </a:cubicBezTo>
                    <a:close/>
                  </a:path>
                </a:pathLst>
              </a:custGeom>
              <a:solidFill>
                <a:srgbClr val="BECDE1"/>
              </a:solidFill>
              <a:ln w="50800">
                <a:noFill/>
                <a:round/>
              </a:ln>
              <a:effectLst/>
            </p:spPr>
            <p:txBody>
              <a:bodyPr lIns="0" tIns="0" rIns="0" bIns="0"/>
              <a:lstStyle/>
              <a:p>
                <a:pPr marL="0" marR="0" lvl="0" indent="0" algn="l" defTabSz="57594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sz="1200">
                    <a:uFillTx/>
                    <a:latin typeface="Helvetica" panose="020B0604020202030204"/>
                    <a:ea typeface="Helvetica" panose="020B0604020202030204"/>
                    <a:cs typeface="Helvetica" panose="020B0604020202030204"/>
                    <a:sym typeface="Helvetica" panose="020B0604020202030204"/>
                  </a:defRPr>
                </a:pPr>
                <a:endParaRPr kumimoji="0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汉仪君黑-45简" panose="020B0604020202020204" charset="-122"/>
                  <a:sym typeface="汉仪君黑-45简" panose="020B0604020202020204" charset="-122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6609347" y="2735178"/>
              <a:ext cx="561474" cy="4616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汉仪君黑-45简" panose="020B0604020202020204" charset="-122"/>
                </a:rPr>
                <a:t>01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609347" y="4122820"/>
              <a:ext cx="561474" cy="4616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汉仪君黑-45简" panose="020B0604020202020204" charset="-122"/>
                </a:rPr>
                <a:t>02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021179" y="4122820"/>
              <a:ext cx="561474" cy="4616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汉仪君黑-45简" panose="020B0604020202020204" charset="-122"/>
                </a:rPr>
                <a:t>03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021179" y="2735178"/>
              <a:ext cx="561474" cy="4616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grpFill/>
                </a14:hiddenFill>
              </a:ext>
            </a:extLst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汉仪君黑-45简" panose="020B0604020202020204" charset="-122"/>
                  <a:ea typeface="汉仪君黑-45简" panose="020B0604020202020204" charset="-122"/>
                  <a:cs typeface="汉仪君黑-45简" panose="020B0604020202020204" charset="-122"/>
                </a:rPr>
                <a:t>04</a:t>
              </a: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1042035" y="2315845"/>
            <a:ext cx="3240405" cy="10509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学会看安全用电标志，认识了解电源总开关</a:t>
            </a:r>
            <a:r>
              <a:rPr lang="en-US" altLang="zh-CN" sz="16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,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电器使用完毕后应拔掉电源插头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050290" y="4345940"/>
            <a:ext cx="3232150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不要随意拆卸、安装电源线路、插座、插头等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860665" y="2345690"/>
            <a:ext cx="3496945" cy="73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冬季天气寒冷，使用火炉取暖时旁边要严禁摆放易燃易爆物品。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7875270" y="4025900"/>
            <a:ext cx="3449320" cy="1370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及时关闭电器开关，防止电器过热发生火灾，发生火灾时应立即使用灭火器、自来水或浸水的棉被扑灭，火势较大时拨打</a:t>
            </a:r>
            <a:r>
              <a:rPr lang="en-US" altLang="zh-CN" sz="160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119</a:t>
            </a:r>
            <a:r>
              <a:rPr lang="zh-CN" altLang="en-US" sz="160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  <a:sym typeface="汉仪君黑-45简" panose="020B0604020202020204" charset="-122"/>
              </a:rPr>
              <a:t>报警。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65000"/>
                  <a:lumOff val="35000"/>
                </a:prstClr>
              </a:solidFill>
              <a:effectLst/>
              <a:uLnTx/>
              <a:uFillTx/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  <a:sym typeface="汉仪君黑-45简" panose="020B0604020202020204" charset="-122"/>
            </a:endParaRPr>
          </a:p>
        </p:txBody>
      </p:sp>
      <p:sp>
        <p:nvSpPr>
          <p:cNvPr id="5" name="文本框"/>
          <p:cNvSpPr/>
          <p:nvPr/>
        </p:nvSpPr>
        <p:spPr>
          <a:xfrm>
            <a:off x="355600" y="173990"/>
            <a:ext cx="2459355" cy="699770"/>
          </a:xfrm>
          <a:prstGeom prst="rect">
            <a:avLst/>
          </a:prstGeom>
        </p:spPr>
        <p:txBody>
          <a:bodyPr wrap="none" anchor="ctr">
            <a:normAutofit/>
          </a:bodyPr>
          <a:lstStyle/>
          <a:p>
            <a:pPr algn="l"/>
            <a:r>
              <a:rPr lang="zh-CN" altLang="en-US" sz="3600" dirty="0">
                <a:solidFill>
                  <a:srgbClr val="758CBF"/>
                </a:solidFill>
                <a:latin typeface="汉仪雅酷黑简" panose="00020600040101010101" charset="-122"/>
                <a:ea typeface="汉仪雅酷黑简" panose="00020600040101010101" charset="-122"/>
                <a:cs typeface="+mn-ea"/>
                <a:sym typeface="+mn-lt"/>
              </a:rPr>
              <a:t>消防安全知识</a:t>
            </a:r>
            <a:endParaRPr lang="zh-CN" altLang="en-US" sz="3600" dirty="0">
              <a:solidFill>
                <a:srgbClr val="6F99BF"/>
              </a:solidFill>
              <a:latin typeface="汉仪雅酷黑简" panose="00020600040101010101" charset="-122"/>
              <a:ea typeface="汉仪雅酷黑简" panose="00020600040101010101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249930" y="339725"/>
            <a:ext cx="60420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dist"/>
            <a:r>
              <a:rPr lang="en-US" altLang="zh-CN">
                <a:solidFill>
                  <a:schemeClr val="bg1">
                    <a:lumMod val="65000"/>
                  </a:schemeClr>
                </a:solidFill>
                <a:latin typeface="汉仪君黑-45简" panose="020B0604020202020204" charset="-122"/>
                <a:ea typeface="汉仪君黑-45简" panose="020B0604020202020204" charset="-122"/>
                <a:cs typeface="汉仪君黑-45简" panose="020B0604020202020204" charset="-122"/>
              </a:rPr>
              <a:t>[DONGJIHANJIAANQUANXUZHIJIAOYUXUANCHUAN]</a:t>
            </a:r>
            <a:endParaRPr lang="en-US" altLang="zh-CN">
              <a:solidFill>
                <a:schemeClr val="bg1">
                  <a:lumMod val="65000"/>
                </a:schemeClr>
              </a:solidFill>
              <a:latin typeface="汉仪君黑-45简" panose="020B0604020202020204" charset="-122"/>
              <a:ea typeface="汉仪君黑-45简" panose="020B0604020202020204" charset="-122"/>
              <a:cs typeface="汉仪君黑-45简" panose="020B0604020202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 advTm="0">
        <p14:warp dir="in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PA" val="v5.1.0"/>
</p:tagLst>
</file>

<file path=ppt/tags/tag2.xml><?xml version="1.0" encoding="utf-8"?>
<p:tagLst xmlns:p="http://schemas.openxmlformats.org/presentationml/2006/main">
  <p:tag name="PA" val="v5.1.0"/>
</p:tagLst>
</file>

<file path=ppt/tags/tag3.xml><?xml version="1.0" encoding="utf-8"?>
<p:tagLst xmlns:p="http://schemas.openxmlformats.org/presentationml/2006/main">
  <p:tag name="PA" val="v5.1.0"/>
</p:tagLst>
</file>

<file path=ppt/tags/tag4.xml><?xml version="1.0" encoding="utf-8"?>
<p:tagLst xmlns:p="http://schemas.openxmlformats.org/presentationml/2006/main">
  <p:tag name="PA" val="v5.1.0"/>
</p:tagLst>
</file>

<file path=ppt/tags/tag5.xml><?xml version="1.0" encoding="utf-8"?>
<p:tagLst xmlns:p="http://schemas.openxmlformats.org/presentationml/2006/main">
  <p:tag name="PA" val="v5.1.0"/>
</p:tagLst>
</file>

<file path=ppt/tags/tag6.xml><?xml version="1.0" encoding="utf-8"?>
<p:tagLst xmlns:p="http://schemas.openxmlformats.org/presentationml/2006/main">
  <p:tag name="PA" val="v5.1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君黑-45简"/>
        <a:ea typeface=""/>
        <a:cs typeface=""/>
        <a:font script="Jpan" typeface="ＭＳ Ｐゴシック"/>
        <a:font script="Hang" typeface="맑은 고딕"/>
        <a:font script="Hans" typeface="汉仪君黑-4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君黑-45简"/>
        <a:ea typeface=""/>
        <a:cs typeface=""/>
        <a:font script="Jpan" typeface="ＭＳ Ｐゴシック"/>
        <a:font script="Hang" typeface="맑은 고딕"/>
        <a:font script="Hans" typeface="汉仪君黑-45简"/>
        <a:font script="Hant" typeface="新細明體"/>
        <a:font script="Arab" typeface="汉仪君黑-45简"/>
        <a:font script="Hebr" typeface="汉仪君黑-4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君黑-4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君黑-4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君黑-45简"/>
        <a:ea typeface=""/>
        <a:cs typeface=""/>
        <a:font script="Jpan" typeface="ＭＳ Ｐゴシック"/>
        <a:font script="Hang" typeface="맑은 고딕"/>
        <a:font script="Hans" typeface="汉仪君黑-45简"/>
        <a:font script="Hant" typeface="新細明體"/>
        <a:font script="Arab" typeface="汉仪君黑-45简"/>
        <a:font script="Hebr" typeface="汉仪君黑-4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君黑-4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君黑-45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君黑-45简"/>
        <a:ea typeface=""/>
        <a:cs typeface=""/>
        <a:font script="Jpan" typeface="ＭＳ Ｐゴシック"/>
        <a:font script="Hang" typeface="맑은 고딕"/>
        <a:font script="Hans" typeface="汉仪君黑-45简"/>
        <a:font script="Hant" typeface="新細明體"/>
        <a:font script="Arab" typeface="汉仪君黑-45简"/>
        <a:font script="Hebr" typeface="汉仪君黑-45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君黑-45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2952</Words>
  <Application>WPS 演示</Application>
  <PresentationFormat>宽屏</PresentationFormat>
  <Paragraphs>199</Paragraphs>
  <Slides>18</Slides>
  <Notes>19</Notes>
  <HiddenSlides>1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汉仪君黑-45简</vt:lpstr>
      <vt:lpstr>汉仪雅酷黑简</vt:lpstr>
      <vt:lpstr>思源黑体 CN Normal</vt:lpstr>
      <vt:lpstr>黑体</vt:lpstr>
      <vt:lpstr>Helvetica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40733</dc:creator>
  <cp:lastModifiedBy>铭</cp:lastModifiedBy>
  <cp:revision>7</cp:revision>
  <dcterms:created xsi:type="dcterms:W3CDTF">2021-12-28T11:10:00Z</dcterms:created>
  <dcterms:modified xsi:type="dcterms:W3CDTF">2022-01-07T09:28:39Z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1846B1C9E948401A84A1CB04D2F77FA0</vt:lpwstr>
  </property>
  <property fmtid="{D5CDD505-2E9C-101B-9397-08002B2CF9AE}" pid="3" name="KSOProductBuildVer">
    <vt:lpwstr>2052-11.1.0.11045</vt:lpwstr>
  </property>
  <property fmtid="{D5CDD505-2E9C-101B-9397-08002B2CF9AE}" pid="4" name="KSOTemplateUUID">
    <vt:lpwstr>v1.0_mb_c5HczeU8bGkaCTW0UTTRMA==</vt:lpwstr>
  </property>
</Properties>
</file>