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3" r:id="rId3"/>
    <p:sldId id="354" r:id="rId5"/>
    <p:sldId id="318" r:id="rId6"/>
    <p:sldId id="355" r:id="rId7"/>
    <p:sldId id="356" r:id="rId8"/>
    <p:sldId id="357" r:id="rId9"/>
    <p:sldId id="358" r:id="rId10"/>
    <p:sldId id="359" r:id="rId11"/>
    <p:sldId id="31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20" r:id="rId20"/>
    <p:sldId id="367" r:id="rId21"/>
    <p:sldId id="368" r:id="rId22"/>
    <p:sldId id="369" r:id="rId23"/>
    <p:sldId id="370" r:id="rId24"/>
    <p:sldId id="371" r:id="rId25"/>
    <p:sldId id="32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8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5A8"/>
    <a:srgbClr val="FEB692"/>
    <a:srgbClr val="FEDFAD"/>
    <a:srgbClr val="8AF4E9"/>
    <a:srgbClr val="CE9FFC"/>
    <a:srgbClr val="FDEB71"/>
    <a:srgbClr val="EA5455"/>
    <a:srgbClr val="0396FF"/>
    <a:srgbClr val="AB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7" autoAdjust="0"/>
    <p:restoredTop sz="93895" autoAdjust="0"/>
  </p:normalViewPr>
  <p:slideViewPr>
    <p:cSldViewPr snapToGrid="0">
      <p:cViewPr varScale="1">
        <p:scale>
          <a:sx n="119" d="100"/>
          <a:sy n="119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66889872895122"/>
                  <c:y val="0.2404140040554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98229140768839"/>
                      <c:h val="0.18365678820390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095692021089393"/>
                  <c:y val="-0.12832759175924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0402854106882"/>
                      <c:h val="0.19913650075333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00782931449320483"/>
                  <c:y val="-0.12969272706757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32439662407277"/>
                      <c:h val="0.18834211046648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30342567274893"/>
                  <c:y val="0.1298673890214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9340008933889"/>
                      <c:h val="0.18834189389865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+mj-ea"/>
                    <a:ea typeface="+mj-ea"/>
                    <a:cs typeface="+mn-cs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公众号软文投放</c:v>
                </c:pt>
                <c:pt idx="1">
                  <c:v>微博KOL传播</c:v>
                </c:pt>
                <c:pt idx="2">
                  <c:v>微信朋友圈推广</c:v>
                </c:pt>
                <c:pt idx="3">
                  <c:v>抖音信息流广告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5000</c:v>
                </c:pt>
                <c:pt idx="1">
                  <c:v>3000</c:v>
                </c:pt>
                <c:pt idx="2">
                  <c:v>5000</c:v>
                </c:pt>
                <c:pt idx="3">
                  <c:v>8000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AEEDFCF2-6003-4A9C-B91E-26D3900D17B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F7A1BA0-B2AC-43F2-9FFB-4262D71357C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A1BA0-B2AC-43F2-9FFB-4262D7135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43541" y="5892800"/>
            <a:ext cx="1043038" cy="965199"/>
            <a:chOff x="6502400" y="340360"/>
            <a:chExt cx="1276351" cy="1181100"/>
          </a:xfrm>
          <a:gradFill>
            <a:gsLst>
              <a:gs pos="9000">
                <a:schemeClr val="accent2"/>
              </a:gs>
              <a:gs pos="96000">
                <a:schemeClr val="accent1"/>
              </a:gs>
            </a:gsLst>
            <a:lin ang="2700000" scaled="0"/>
          </a:gradFill>
        </p:grpSpPr>
        <p:grpSp>
          <p:nvGrpSpPr>
            <p:cNvPr id="4" name="组合 3"/>
            <p:cNvGrpSpPr/>
            <p:nvPr/>
          </p:nvGrpSpPr>
          <p:grpSpPr>
            <a:xfrm>
              <a:off x="6502400" y="3403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502400" y="6070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502400" y="8737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502400" y="11404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14" name="椭圆 13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02400" y="14071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9" name="椭圆 8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任意多边形: 形状 33"/>
          <p:cNvSpPr/>
          <p:nvPr userDrawn="1"/>
        </p:nvSpPr>
        <p:spPr>
          <a:xfrm>
            <a:off x="11780940" y="5748226"/>
            <a:ext cx="411061" cy="1109774"/>
          </a:xfrm>
          <a:custGeom>
            <a:avLst/>
            <a:gdLst>
              <a:gd name="connsiteX0" fmla="*/ 411061 w 411061"/>
              <a:gd name="connsiteY0" fmla="*/ 0 h 1109774"/>
              <a:gd name="connsiteX1" fmla="*/ 411061 w 411061"/>
              <a:gd name="connsiteY1" fmla="*/ 1109774 h 1109774"/>
              <a:gd name="connsiteX2" fmla="*/ 23532 w 411061"/>
              <a:gd name="connsiteY2" fmla="*/ 1109774 h 1109774"/>
              <a:gd name="connsiteX3" fmla="*/ 23252 w 411061"/>
              <a:gd name="connsiteY3" fmla="*/ 1108872 h 1109774"/>
              <a:gd name="connsiteX4" fmla="*/ 0 w 411061"/>
              <a:gd name="connsiteY4" fmla="*/ 878215 h 1109774"/>
              <a:gd name="connsiteX5" fmla="*/ 335216 w 411061"/>
              <a:gd name="connsiteY5" fmla="*/ 68933 h 1109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061" h="1109774">
                <a:moveTo>
                  <a:pt x="411061" y="0"/>
                </a:moveTo>
                <a:lnTo>
                  <a:pt x="411061" y="1109774"/>
                </a:lnTo>
                <a:lnTo>
                  <a:pt x="23532" y="1109774"/>
                </a:lnTo>
                <a:lnTo>
                  <a:pt x="23252" y="1108872"/>
                </a:lnTo>
                <a:cubicBezTo>
                  <a:pt x="8006" y="1034367"/>
                  <a:pt x="0" y="957226"/>
                  <a:pt x="0" y="878215"/>
                </a:cubicBezTo>
                <a:cubicBezTo>
                  <a:pt x="0" y="562171"/>
                  <a:pt x="128102" y="276046"/>
                  <a:pt x="335216" y="6893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/>
          <p:cNvSpPr/>
          <p:nvPr userDrawn="1"/>
        </p:nvSpPr>
        <p:spPr>
          <a:xfrm>
            <a:off x="0" y="1"/>
            <a:ext cx="1005196" cy="1610295"/>
          </a:xfrm>
          <a:custGeom>
            <a:avLst/>
            <a:gdLst>
              <a:gd name="connsiteX0" fmla="*/ 0 w 1005196"/>
              <a:gd name="connsiteY0" fmla="*/ 0 h 1610295"/>
              <a:gd name="connsiteX1" fmla="*/ 900229 w 1005196"/>
              <a:gd name="connsiteY1" fmla="*/ 0 h 1610295"/>
              <a:gd name="connsiteX2" fmla="*/ 915118 w 1005196"/>
              <a:gd name="connsiteY2" fmla="*/ 27430 h 1610295"/>
              <a:gd name="connsiteX3" fmla="*/ 1005196 w 1005196"/>
              <a:gd name="connsiteY3" fmla="*/ 473603 h 1610295"/>
              <a:gd name="connsiteX4" fmla="*/ 89955 w 1005196"/>
              <a:gd name="connsiteY4" fmla="*/ 1596566 h 1610295"/>
              <a:gd name="connsiteX5" fmla="*/ 0 w 1005196"/>
              <a:gd name="connsiteY5" fmla="*/ 1610295 h 161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196" h="1610295">
                <a:moveTo>
                  <a:pt x="0" y="0"/>
                </a:moveTo>
                <a:lnTo>
                  <a:pt x="900229" y="0"/>
                </a:lnTo>
                <a:lnTo>
                  <a:pt x="915118" y="27430"/>
                </a:lnTo>
                <a:cubicBezTo>
                  <a:pt x="973122" y="164566"/>
                  <a:pt x="1005196" y="315339"/>
                  <a:pt x="1005196" y="473603"/>
                </a:cubicBezTo>
                <a:cubicBezTo>
                  <a:pt x="1005196" y="1027528"/>
                  <a:pt x="612282" y="1489683"/>
                  <a:pt x="89955" y="1596566"/>
                </a:cubicBezTo>
                <a:lnTo>
                  <a:pt x="0" y="1610295"/>
                </a:lnTo>
                <a:close/>
              </a:path>
            </a:pathLst>
          </a:custGeom>
          <a:gradFill>
            <a:gsLst>
              <a:gs pos="8000">
                <a:schemeClr val="accent2"/>
              </a:gs>
              <a:gs pos="98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 userDrawn="1"/>
        </p:nvSpPr>
        <p:spPr>
          <a:xfrm>
            <a:off x="3276344" y="3400706"/>
            <a:ext cx="2141475" cy="38020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39000">
                <a:schemeClr val="accent1"/>
              </a:gs>
            </a:gsLst>
            <a:lin ang="4200000" scaled="0"/>
            <a:tileRect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sp>
        <p:nvSpPr>
          <p:cNvPr id="37" name="矩形: 圆角 36"/>
          <p:cNvSpPr/>
          <p:nvPr userDrawn="1"/>
        </p:nvSpPr>
        <p:spPr>
          <a:xfrm>
            <a:off x="934487" y="3400706"/>
            <a:ext cx="2141475" cy="38020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39000">
                <a:schemeClr val="accent1"/>
              </a:gs>
            </a:gsLst>
            <a:lin ang="4200000" scaled="0"/>
            <a:tileRect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4965700" y="2331384"/>
            <a:ext cx="6862270" cy="3977341"/>
            <a:chOff x="4965700" y="2331384"/>
            <a:chExt cx="6862270" cy="3977341"/>
          </a:xfrm>
        </p:grpSpPr>
        <p:sp>
          <p:nvSpPr>
            <p:cNvPr id="40" name="Freeform 5"/>
            <p:cNvSpPr/>
            <p:nvPr/>
          </p:nvSpPr>
          <p:spPr bwMode="auto">
            <a:xfrm>
              <a:off x="4965700" y="2331384"/>
              <a:ext cx="6862270" cy="3977341"/>
            </a:xfrm>
            <a:custGeom>
              <a:avLst/>
              <a:gdLst>
                <a:gd name="T0" fmla="*/ 939 w 8494"/>
                <a:gd name="T1" fmla="*/ 4919 h 4922"/>
                <a:gd name="T2" fmla="*/ 780 w 8494"/>
                <a:gd name="T3" fmla="*/ 2819 h 4922"/>
                <a:gd name="T4" fmla="*/ 2872 w 8494"/>
                <a:gd name="T5" fmla="*/ 2310 h 4922"/>
                <a:gd name="T6" fmla="*/ 4471 w 8494"/>
                <a:gd name="T7" fmla="*/ 1345 h 4922"/>
                <a:gd name="T8" fmla="*/ 7708 w 8494"/>
                <a:gd name="T9" fmla="*/ 2884 h 4922"/>
                <a:gd name="T10" fmla="*/ 7962 w 8494"/>
                <a:gd name="T11" fmla="*/ 4922 h 4922"/>
                <a:gd name="T12" fmla="*/ 939 w 8494"/>
                <a:gd name="T13" fmla="*/ 4919 h 4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94" h="4922">
                  <a:moveTo>
                    <a:pt x="939" y="4919"/>
                  </a:moveTo>
                  <a:cubicBezTo>
                    <a:pt x="939" y="4919"/>
                    <a:pt x="0" y="3911"/>
                    <a:pt x="780" y="2819"/>
                  </a:cubicBezTo>
                  <a:cubicBezTo>
                    <a:pt x="1473" y="1850"/>
                    <a:pt x="2280" y="1917"/>
                    <a:pt x="2872" y="2310"/>
                  </a:cubicBezTo>
                  <a:cubicBezTo>
                    <a:pt x="3124" y="2477"/>
                    <a:pt x="3852" y="2330"/>
                    <a:pt x="4471" y="1345"/>
                  </a:cubicBezTo>
                  <a:cubicBezTo>
                    <a:pt x="5315" y="0"/>
                    <a:pt x="8241" y="816"/>
                    <a:pt x="7708" y="2884"/>
                  </a:cubicBezTo>
                  <a:cubicBezTo>
                    <a:pt x="7450" y="3885"/>
                    <a:pt x="8494" y="3921"/>
                    <a:pt x="7962" y="4922"/>
                  </a:cubicBezTo>
                  <a:lnTo>
                    <a:pt x="939" y="4919"/>
                  </a:lnTo>
                  <a:close/>
                </a:path>
              </a:pathLst>
            </a:custGeom>
            <a:gradFill>
              <a:gsLst>
                <a:gs pos="22000">
                  <a:schemeClr val="accent2"/>
                </a:gs>
                <a:gs pos="94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929776" y="4357018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6595399" y="5685770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6719596" y="5779714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7303163" y="5935757"/>
              <a:ext cx="242822" cy="130566"/>
            </a:xfrm>
            <a:custGeom>
              <a:avLst/>
              <a:gdLst>
                <a:gd name="T0" fmla="*/ 85 w 326"/>
                <a:gd name="T1" fmla="*/ 3 h 175"/>
                <a:gd name="T2" fmla="*/ 326 w 326"/>
                <a:gd name="T3" fmla="*/ 162 h 175"/>
                <a:gd name="T4" fmla="*/ 307 w 326"/>
                <a:gd name="T5" fmla="*/ 175 h 175"/>
                <a:gd name="T6" fmla="*/ 95 w 326"/>
                <a:gd name="T7" fmla="*/ 23 h 175"/>
                <a:gd name="T8" fmla="*/ 85 w 326"/>
                <a:gd name="T9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175">
                  <a:moveTo>
                    <a:pt x="85" y="3"/>
                  </a:moveTo>
                  <a:cubicBezTo>
                    <a:pt x="85" y="3"/>
                    <a:pt x="238" y="23"/>
                    <a:pt x="326" y="162"/>
                  </a:cubicBezTo>
                  <a:cubicBezTo>
                    <a:pt x="307" y="175"/>
                    <a:pt x="307" y="175"/>
                    <a:pt x="307" y="175"/>
                  </a:cubicBezTo>
                  <a:cubicBezTo>
                    <a:pt x="307" y="175"/>
                    <a:pt x="190" y="46"/>
                    <a:pt x="95" y="23"/>
                  </a:cubicBezTo>
                  <a:cubicBezTo>
                    <a:pt x="0" y="0"/>
                    <a:pt x="85" y="3"/>
                    <a:pt x="85" y="3"/>
                  </a:cubicBezTo>
                  <a:close/>
                </a:path>
              </a:pathLst>
            </a:custGeom>
            <a:solidFill>
              <a:srgbClr val="3A4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6330285" y="4653181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6509416" y="4878487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7344562" y="5563165"/>
              <a:ext cx="187888" cy="480866"/>
            </a:xfrm>
            <a:custGeom>
              <a:avLst/>
              <a:gdLst>
                <a:gd name="T0" fmla="*/ 97 w 252"/>
                <a:gd name="T1" fmla="*/ 122 h 645"/>
                <a:gd name="T2" fmla="*/ 163 w 252"/>
                <a:gd name="T3" fmla="*/ 645 h 645"/>
                <a:gd name="T4" fmla="*/ 123 w 252"/>
                <a:gd name="T5" fmla="*/ 634 h 645"/>
                <a:gd name="T6" fmla="*/ 81 w 252"/>
                <a:gd name="T7" fmla="*/ 159 h 645"/>
                <a:gd name="T8" fmla="*/ 97 w 252"/>
                <a:gd name="T9" fmla="*/ 122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645">
                  <a:moveTo>
                    <a:pt x="97" y="122"/>
                  </a:moveTo>
                  <a:cubicBezTo>
                    <a:pt x="97" y="122"/>
                    <a:pt x="252" y="358"/>
                    <a:pt x="163" y="645"/>
                  </a:cubicBezTo>
                  <a:cubicBezTo>
                    <a:pt x="123" y="634"/>
                    <a:pt x="123" y="634"/>
                    <a:pt x="123" y="634"/>
                  </a:cubicBezTo>
                  <a:cubicBezTo>
                    <a:pt x="123" y="634"/>
                    <a:pt x="162" y="318"/>
                    <a:pt x="81" y="159"/>
                  </a:cubicBezTo>
                  <a:cubicBezTo>
                    <a:pt x="0" y="0"/>
                    <a:pt x="97" y="122"/>
                    <a:pt x="97" y="122"/>
                  </a:cubicBezTo>
                  <a:close/>
                </a:path>
              </a:pathLst>
            </a:custGeom>
            <a:solidFill>
              <a:srgbClr val="3A4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7208423" y="4137284"/>
              <a:ext cx="409214" cy="2154345"/>
            </a:xfrm>
            <a:custGeom>
              <a:avLst/>
              <a:gdLst>
                <a:gd name="T0" fmla="*/ 549 w 549"/>
                <a:gd name="T1" fmla="*/ 0 h 2888"/>
                <a:gd name="T2" fmla="*/ 11 w 549"/>
                <a:gd name="T3" fmla="*/ 2779 h 2888"/>
                <a:gd name="T4" fmla="*/ 101 w 549"/>
                <a:gd name="T5" fmla="*/ 2888 h 2888"/>
                <a:gd name="T6" fmla="*/ 385 w 549"/>
                <a:gd name="T7" fmla="*/ 2888 h 2888"/>
                <a:gd name="T8" fmla="*/ 549 w 549"/>
                <a:gd name="T9" fmla="*/ 0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2888">
                  <a:moveTo>
                    <a:pt x="549" y="0"/>
                  </a:moveTo>
                  <a:cubicBezTo>
                    <a:pt x="11" y="2779"/>
                    <a:pt x="11" y="2779"/>
                    <a:pt x="11" y="2779"/>
                  </a:cubicBezTo>
                  <a:cubicBezTo>
                    <a:pt x="0" y="2836"/>
                    <a:pt x="44" y="2888"/>
                    <a:pt x="101" y="2888"/>
                  </a:cubicBezTo>
                  <a:cubicBezTo>
                    <a:pt x="385" y="2888"/>
                    <a:pt x="385" y="2888"/>
                    <a:pt x="385" y="2888"/>
                  </a:cubicBezTo>
                  <a:lnTo>
                    <a:pt x="54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10103970" y="4252724"/>
              <a:ext cx="901226" cy="653628"/>
            </a:xfrm>
            <a:custGeom>
              <a:avLst/>
              <a:gdLst>
                <a:gd name="T0" fmla="*/ 242 w 1209"/>
                <a:gd name="T1" fmla="*/ 641 h 876"/>
                <a:gd name="T2" fmla="*/ 127 w 1209"/>
                <a:gd name="T3" fmla="*/ 303 h 876"/>
                <a:gd name="T4" fmla="*/ 329 w 1209"/>
                <a:gd name="T5" fmla="*/ 168 h 876"/>
                <a:gd name="T6" fmla="*/ 312 w 1209"/>
                <a:gd name="T7" fmla="*/ 457 h 876"/>
                <a:gd name="T8" fmla="*/ 367 w 1209"/>
                <a:gd name="T9" fmla="*/ 140 h 876"/>
                <a:gd name="T10" fmla="*/ 740 w 1209"/>
                <a:gd name="T11" fmla="*/ 44 h 876"/>
                <a:gd name="T12" fmla="*/ 615 w 1209"/>
                <a:gd name="T13" fmla="*/ 308 h 876"/>
                <a:gd name="T14" fmla="*/ 868 w 1209"/>
                <a:gd name="T15" fmla="*/ 35 h 876"/>
                <a:gd name="T16" fmla="*/ 1175 w 1209"/>
                <a:gd name="T17" fmla="*/ 163 h 876"/>
                <a:gd name="T18" fmla="*/ 1094 w 1209"/>
                <a:gd name="T19" fmla="*/ 409 h 876"/>
                <a:gd name="T20" fmla="*/ 802 w 1209"/>
                <a:gd name="T21" fmla="*/ 432 h 876"/>
                <a:gd name="T22" fmla="*/ 1075 w 1209"/>
                <a:gd name="T23" fmla="*/ 505 h 876"/>
                <a:gd name="T24" fmla="*/ 814 w 1209"/>
                <a:gd name="T25" fmla="*/ 740 h 876"/>
                <a:gd name="T26" fmla="*/ 550 w 1209"/>
                <a:gd name="T27" fmla="*/ 618 h 876"/>
                <a:gd name="T28" fmla="*/ 441 w 1209"/>
                <a:gd name="T29" fmla="*/ 652 h 876"/>
                <a:gd name="T30" fmla="*/ 697 w 1209"/>
                <a:gd name="T31" fmla="*/ 734 h 876"/>
                <a:gd name="T32" fmla="*/ 687 w 1209"/>
                <a:gd name="T33" fmla="*/ 857 h 876"/>
                <a:gd name="T34" fmla="*/ 283 w 1209"/>
                <a:gd name="T35" fmla="*/ 743 h 876"/>
                <a:gd name="T36" fmla="*/ 242 w 1209"/>
                <a:gd name="T37" fmla="*/ 641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9" h="876">
                  <a:moveTo>
                    <a:pt x="242" y="641"/>
                  </a:moveTo>
                  <a:cubicBezTo>
                    <a:pt x="242" y="641"/>
                    <a:pt x="0" y="486"/>
                    <a:pt x="127" y="303"/>
                  </a:cubicBezTo>
                  <a:cubicBezTo>
                    <a:pt x="127" y="303"/>
                    <a:pt x="227" y="192"/>
                    <a:pt x="329" y="168"/>
                  </a:cubicBezTo>
                  <a:cubicBezTo>
                    <a:pt x="329" y="168"/>
                    <a:pt x="259" y="448"/>
                    <a:pt x="312" y="457"/>
                  </a:cubicBezTo>
                  <a:cubicBezTo>
                    <a:pt x="365" y="467"/>
                    <a:pt x="367" y="140"/>
                    <a:pt x="367" y="140"/>
                  </a:cubicBezTo>
                  <a:cubicBezTo>
                    <a:pt x="367" y="140"/>
                    <a:pt x="638" y="28"/>
                    <a:pt x="740" y="44"/>
                  </a:cubicBezTo>
                  <a:cubicBezTo>
                    <a:pt x="740" y="44"/>
                    <a:pt x="561" y="311"/>
                    <a:pt x="615" y="308"/>
                  </a:cubicBezTo>
                  <a:cubicBezTo>
                    <a:pt x="669" y="304"/>
                    <a:pt x="868" y="35"/>
                    <a:pt x="868" y="35"/>
                  </a:cubicBezTo>
                  <a:cubicBezTo>
                    <a:pt x="868" y="35"/>
                    <a:pt x="1141" y="0"/>
                    <a:pt x="1175" y="163"/>
                  </a:cubicBezTo>
                  <a:cubicBezTo>
                    <a:pt x="1209" y="325"/>
                    <a:pt x="1134" y="401"/>
                    <a:pt x="1094" y="409"/>
                  </a:cubicBezTo>
                  <a:cubicBezTo>
                    <a:pt x="1053" y="416"/>
                    <a:pt x="797" y="398"/>
                    <a:pt x="802" y="432"/>
                  </a:cubicBezTo>
                  <a:cubicBezTo>
                    <a:pt x="806" y="466"/>
                    <a:pt x="977" y="529"/>
                    <a:pt x="1075" y="505"/>
                  </a:cubicBezTo>
                  <a:cubicBezTo>
                    <a:pt x="1075" y="505"/>
                    <a:pt x="953" y="762"/>
                    <a:pt x="814" y="740"/>
                  </a:cubicBezTo>
                  <a:cubicBezTo>
                    <a:pt x="675" y="719"/>
                    <a:pt x="637" y="630"/>
                    <a:pt x="550" y="618"/>
                  </a:cubicBezTo>
                  <a:cubicBezTo>
                    <a:pt x="464" y="607"/>
                    <a:pt x="400" y="626"/>
                    <a:pt x="441" y="652"/>
                  </a:cubicBezTo>
                  <a:cubicBezTo>
                    <a:pt x="483" y="678"/>
                    <a:pt x="631" y="671"/>
                    <a:pt x="697" y="734"/>
                  </a:cubicBezTo>
                  <a:cubicBezTo>
                    <a:pt x="764" y="798"/>
                    <a:pt x="819" y="837"/>
                    <a:pt x="687" y="857"/>
                  </a:cubicBezTo>
                  <a:cubicBezTo>
                    <a:pt x="556" y="876"/>
                    <a:pt x="323" y="846"/>
                    <a:pt x="283" y="743"/>
                  </a:cubicBezTo>
                  <a:cubicBezTo>
                    <a:pt x="242" y="641"/>
                    <a:pt x="242" y="641"/>
                    <a:pt x="242" y="6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10207468" y="4406378"/>
              <a:ext cx="678308" cy="540577"/>
            </a:xfrm>
            <a:custGeom>
              <a:avLst/>
              <a:gdLst>
                <a:gd name="T0" fmla="*/ 910 w 910"/>
                <a:gd name="T1" fmla="*/ 0 h 724"/>
                <a:gd name="T2" fmla="*/ 103 w 910"/>
                <a:gd name="T3" fmla="*/ 435 h 724"/>
                <a:gd name="T4" fmla="*/ 22 w 910"/>
                <a:gd name="T5" fmla="*/ 674 h 724"/>
                <a:gd name="T6" fmla="*/ 19 w 910"/>
                <a:gd name="T7" fmla="*/ 724 h 724"/>
                <a:gd name="T8" fmla="*/ 144 w 910"/>
                <a:gd name="T9" fmla="*/ 537 h 724"/>
                <a:gd name="T10" fmla="*/ 910 w 910"/>
                <a:gd name="T11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0" h="724">
                  <a:moveTo>
                    <a:pt x="910" y="0"/>
                  </a:moveTo>
                  <a:cubicBezTo>
                    <a:pt x="910" y="0"/>
                    <a:pt x="197" y="186"/>
                    <a:pt x="103" y="435"/>
                  </a:cubicBezTo>
                  <a:cubicBezTo>
                    <a:pt x="103" y="435"/>
                    <a:pt x="99" y="548"/>
                    <a:pt x="22" y="674"/>
                  </a:cubicBezTo>
                  <a:cubicBezTo>
                    <a:pt x="19" y="724"/>
                    <a:pt x="19" y="724"/>
                    <a:pt x="19" y="724"/>
                  </a:cubicBezTo>
                  <a:cubicBezTo>
                    <a:pt x="19" y="724"/>
                    <a:pt x="102" y="558"/>
                    <a:pt x="144" y="537"/>
                  </a:cubicBezTo>
                  <a:cubicBezTo>
                    <a:pt x="144" y="537"/>
                    <a:pt x="0" y="308"/>
                    <a:pt x="9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10136612" y="4849030"/>
              <a:ext cx="140916" cy="329600"/>
            </a:xfrm>
            <a:custGeom>
              <a:avLst/>
              <a:gdLst>
                <a:gd name="T0" fmla="*/ 117 w 189"/>
                <a:gd name="T1" fmla="*/ 81 h 442"/>
                <a:gd name="T2" fmla="*/ 50 w 189"/>
                <a:gd name="T3" fmla="*/ 442 h 442"/>
                <a:gd name="T4" fmla="*/ 78 w 189"/>
                <a:gd name="T5" fmla="*/ 436 h 442"/>
                <a:gd name="T6" fmla="*/ 126 w 189"/>
                <a:gd name="T7" fmla="*/ 107 h 442"/>
                <a:gd name="T8" fmla="*/ 117 w 189"/>
                <a:gd name="T9" fmla="*/ 81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442">
                  <a:moveTo>
                    <a:pt x="117" y="81"/>
                  </a:moveTo>
                  <a:cubicBezTo>
                    <a:pt x="117" y="81"/>
                    <a:pt x="0" y="239"/>
                    <a:pt x="50" y="442"/>
                  </a:cubicBezTo>
                  <a:cubicBezTo>
                    <a:pt x="78" y="436"/>
                    <a:pt x="78" y="436"/>
                    <a:pt x="78" y="436"/>
                  </a:cubicBezTo>
                  <a:cubicBezTo>
                    <a:pt x="78" y="436"/>
                    <a:pt x="64" y="214"/>
                    <a:pt x="126" y="107"/>
                  </a:cubicBezTo>
                  <a:cubicBezTo>
                    <a:pt x="189" y="0"/>
                    <a:pt x="117" y="81"/>
                    <a:pt x="117" y="81"/>
                  </a:cubicBezTo>
                  <a:close/>
                </a:path>
              </a:pathLst>
            </a:custGeom>
            <a:solidFill>
              <a:srgbClr val="93B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9521199" y="3330002"/>
              <a:ext cx="1068415" cy="1063638"/>
            </a:xfrm>
            <a:custGeom>
              <a:avLst/>
              <a:gdLst>
                <a:gd name="T0" fmla="*/ 372 w 1432"/>
                <a:gd name="T1" fmla="*/ 1208 h 1426"/>
                <a:gd name="T2" fmla="*/ 75 w 1432"/>
                <a:gd name="T3" fmla="*/ 840 h 1426"/>
                <a:gd name="T4" fmla="*/ 264 w 1432"/>
                <a:gd name="T5" fmla="*/ 579 h 1426"/>
                <a:gd name="T6" fmla="*/ 376 w 1432"/>
                <a:gd name="T7" fmla="*/ 948 h 1426"/>
                <a:gd name="T8" fmla="*/ 299 w 1432"/>
                <a:gd name="T9" fmla="*/ 527 h 1426"/>
                <a:gd name="T10" fmla="*/ 720 w 1432"/>
                <a:gd name="T11" fmla="*/ 238 h 1426"/>
                <a:gd name="T12" fmla="*/ 684 w 1432"/>
                <a:gd name="T13" fmla="*/ 623 h 1426"/>
                <a:gd name="T14" fmla="*/ 875 w 1432"/>
                <a:gd name="T15" fmla="*/ 168 h 1426"/>
                <a:gd name="T16" fmla="*/ 1315 w 1432"/>
                <a:gd name="T17" fmla="*/ 187 h 1426"/>
                <a:gd name="T18" fmla="*/ 1327 w 1432"/>
                <a:gd name="T19" fmla="*/ 530 h 1426"/>
                <a:gd name="T20" fmla="*/ 974 w 1432"/>
                <a:gd name="T21" fmla="*/ 693 h 1426"/>
                <a:gd name="T22" fmla="*/ 1347 w 1432"/>
                <a:gd name="T23" fmla="*/ 658 h 1426"/>
                <a:gd name="T24" fmla="*/ 1130 w 1432"/>
                <a:gd name="T25" fmla="*/ 1071 h 1426"/>
                <a:gd name="T26" fmla="*/ 746 w 1432"/>
                <a:gd name="T27" fmla="*/ 1039 h 1426"/>
                <a:gd name="T28" fmla="*/ 626 w 1432"/>
                <a:gd name="T29" fmla="*/ 1131 h 1426"/>
                <a:gd name="T30" fmla="*/ 982 w 1432"/>
                <a:gd name="T31" fmla="*/ 1116 h 1426"/>
                <a:gd name="T32" fmla="*/ 1025 w 1432"/>
                <a:gd name="T33" fmla="*/ 1274 h 1426"/>
                <a:gd name="T34" fmla="*/ 469 w 1432"/>
                <a:gd name="T35" fmla="*/ 1317 h 1426"/>
                <a:gd name="T36" fmla="*/ 372 w 1432"/>
                <a:gd name="T37" fmla="*/ 1208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2" h="1426">
                  <a:moveTo>
                    <a:pt x="372" y="1208"/>
                  </a:moveTo>
                  <a:cubicBezTo>
                    <a:pt x="372" y="1208"/>
                    <a:pt x="0" y="1126"/>
                    <a:pt x="75" y="840"/>
                  </a:cubicBezTo>
                  <a:cubicBezTo>
                    <a:pt x="75" y="840"/>
                    <a:pt x="149" y="656"/>
                    <a:pt x="264" y="579"/>
                  </a:cubicBezTo>
                  <a:cubicBezTo>
                    <a:pt x="264" y="579"/>
                    <a:pt x="306" y="960"/>
                    <a:pt x="376" y="948"/>
                  </a:cubicBezTo>
                  <a:cubicBezTo>
                    <a:pt x="446" y="936"/>
                    <a:pt x="299" y="527"/>
                    <a:pt x="299" y="527"/>
                  </a:cubicBezTo>
                  <a:cubicBezTo>
                    <a:pt x="299" y="527"/>
                    <a:pt x="585" y="265"/>
                    <a:pt x="720" y="238"/>
                  </a:cubicBezTo>
                  <a:cubicBezTo>
                    <a:pt x="720" y="238"/>
                    <a:pt x="619" y="652"/>
                    <a:pt x="684" y="623"/>
                  </a:cubicBezTo>
                  <a:cubicBezTo>
                    <a:pt x="750" y="594"/>
                    <a:pt x="875" y="168"/>
                    <a:pt x="875" y="168"/>
                  </a:cubicBezTo>
                  <a:cubicBezTo>
                    <a:pt x="875" y="168"/>
                    <a:pt x="1198" y="0"/>
                    <a:pt x="1315" y="187"/>
                  </a:cubicBezTo>
                  <a:cubicBezTo>
                    <a:pt x="1432" y="373"/>
                    <a:pt x="1374" y="502"/>
                    <a:pt x="1327" y="530"/>
                  </a:cubicBezTo>
                  <a:cubicBezTo>
                    <a:pt x="1280" y="558"/>
                    <a:pt x="952" y="653"/>
                    <a:pt x="974" y="693"/>
                  </a:cubicBezTo>
                  <a:cubicBezTo>
                    <a:pt x="995" y="732"/>
                    <a:pt x="1236" y="733"/>
                    <a:pt x="1347" y="658"/>
                  </a:cubicBezTo>
                  <a:cubicBezTo>
                    <a:pt x="1347" y="658"/>
                    <a:pt x="1313" y="1034"/>
                    <a:pt x="1130" y="1071"/>
                  </a:cubicBezTo>
                  <a:cubicBezTo>
                    <a:pt x="947" y="1108"/>
                    <a:pt x="858" y="1014"/>
                    <a:pt x="746" y="1039"/>
                  </a:cubicBezTo>
                  <a:cubicBezTo>
                    <a:pt x="633" y="1064"/>
                    <a:pt x="562" y="1118"/>
                    <a:pt x="626" y="1131"/>
                  </a:cubicBezTo>
                  <a:cubicBezTo>
                    <a:pt x="690" y="1144"/>
                    <a:pt x="870" y="1068"/>
                    <a:pt x="982" y="1116"/>
                  </a:cubicBezTo>
                  <a:cubicBezTo>
                    <a:pt x="1094" y="1165"/>
                    <a:pt x="1180" y="1190"/>
                    <a:pt x="1025" y="1274"/>
                  </a:cubicBezTo>
                  <a:cubicBezTo>
                    <a:pt x="870" y="1357"/>
                    <a:pt x="567" y="1426"/>
                    <a:pt x="469" y="1317"/>
                  </a:cubicBezTo>
                  <a:cubicBezTo>
                    <a:pt x="372" y="1208"/>
                    <a:pt x="372" y="1208"/>
                    <a:pt x="372" y="1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9659726" y="3552124"/>
              <a:ext cx="740407" cy="976063"/>
            </a:xfrm>
            <a:custGeom>
              <a:avLst/>
              <a:gdLst>
                <a:gd name="T0" fmla="*/ 992 w 992"/>
                <a:gd name="T1" fmla="*/ 0 h 1308"/>
                <a:gd name="T2" fmla="*/ 186 w 992"/>
                <a:gd name="T3" fmla="*/ 910 h 1308"/>
                <a:gd name="T4" fmla="*/ 195 w 992"/>
                <a:gd name="T5" fmla="*/ 1245 h 1308"/>
                <a:gd name="T6" fmla="*/ 214 w 992"/>
                <a:gd name="T7" fmla="*/ 1308 h 1308"/>
                <a:gd name="T8" fmla="*/ 283 w 992"/>
                <a:gd name="T9" fmla="*/ 1019 h 1308"/>
                <a:gd name="T10" fmla="*/ 992 w 992"/>
                <a:gd name="T11" fmla="*/ 0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2" h="1308">
                  <a:moveTo>
                    <a:pt x="992" y="0"/>
                  </a:moveTo>
                  <a:cubicBezTo>
                    <a:pt x="992" y="0"/>
                    <a:pt x="190" y="557"/>
                    <a:pt x="186" y="910"/>
                  </a:cubicBezTo>
                  <a:cubicBezTo>
                    <a:pt x="186" y="910"/>
                    <a:pt x="233" y="1053"/>
                    <a:pt x="195" y="1245"/>
                  </a:cubicBezTo>
                  <a:cubicBezTo>
                    <a:pt x="214" y="1308"/>
                    <a:pt x="214" y="1308"/>
                    <a:pt x="214" y="1308"/>
                  </a:cubicBezTo>
                  <a:cubicBezTo>
                    <a:pt x="214" y="1308"/>
                    <a:pt x="241" y="1064"/>
                    <a:pt x="283" y="1019"/>
                  </a:cubicBezTo>
                  <a:cubicBezTo>
                    <a:pt x="283" y="1019"/>
                    <a:pt x="0" y="800"/>
                    <a:pt x="9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9749690" y="4380902"/>
              <a:ext cx="140120" cy="458575"/>
            </a:xfrm>
            <a:custGeom>
              <a:avLst/>
              <a:gdLst>
                <a:gd name="T0" fmla="*/ 74 w 187"/>
                <a:gd name="T1" fmla="*/ 134 h 614"/>
                <a:gd name="T2" fmla="*/ 155 w 187"/>
                <a:gd name="T3" fmla="*/ 614 h 614"/>
                <a:gd name="T4" fmla="*/ 187 w 187"/>
                <a:gd name="T5" fmla="*/ 593 h 614"/>
                <a:gd name="T6" fmla="*/ 97 w 187"/>
                <a:gd name="T7" fmla="*/ 162 h 614"/>
                <a:gd name="T8" fmla="*/ 74 w 187"/>
                <a:gd name="T9" fmla="*/ 13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614">
                  <a:moveTo>
                    <a:pt x="74" y="134"/>
                  </a:moveTo>
                  <a:cubicBezTo>
                    <a:pt x="74" y="134"/>
                    <a:pt x="0" y="384"/>
                    <a:pt x="155" y="614"/>
                  </a:cubicBezTo>
                  <a:cubicBezTo>
                    <a:pt x="187" y="593"/>
                    <a:pt x="187" y="593"/>
                    <a:pt x="187" y="593"/>
                  </a:cubicBezTo>
                  <a:cubicBezTo>
                    <a:pt x="187" y="593"/>
                    <a:pt x="68" y="324"/>
                    <a:pt x="97" y="162"/>
                  </a:cubicBezTo>
                  <a:cubicBezTo>
                    <a:pt x="126" y="0"/>
                    <a:pt x="74" y="134"/>
                    <a:pt x="74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7347747" y="4121362"/>
              <a:ext cx="511119" cy="2170268"/>
            </a:xfrm>
            <a:custGeom>
              <a:avLst/>
              <a:gdLst>
                <a:gd name="T0" fmla="*/ 368 w 685"/>
                <a:gd name="T1" fmla="*/ 10 h 2909"/>
                <a:gd name="T2" fmla="*/ 12 w 685"/>
                <a:gd name="T3" fmla="*/ 2739 h 2909"/>
                <a:gd name="T4" fmla="*/ 162 w 685"/>
                <a:gd name="T5" fmla="*/ 2909 h 2909"/>
                <a:gd name="T6" fmla="*/ 685 w 685"/>
                <a:gd name="T7" fmla="*/ 2909 h 2909"/>
                <a:gd name="T8" fmla="*/ 390 w 685"/>
                <a:gd name="T9" fmla="*/ 0 h 2909"/>
                <a:gd name="T10" fmla="*/ 368 w 685"/>
                <a:gd name="T11" fmla="*/ 1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5" h="2909">
                  <a:moveTo>
                    <a:pt x="368" y="10"/>
                  </a:moveTo>
                  <a:cubicBezTo>
                    <a:pt x="12" y="2739"/>
                    <a:pt x="12" y="2739"/>
                    <a:pt x="12" y="2739"/>
                  </a:cubicBezTo>
                  <a:cubicBezTo>
                    <a:pt x="0" y="2829"/>
                    <a:pt x="71" y="2909"/>
                    <a:pt x="162" y="2909"/>
                  </a:cubicBezTo>
                  <a:cubicBezTo>
                    <a:pt x="685" y="2909"/>
                    <a:pt x="685" y="2909"/>
                    <a:pt x="685" y="2909"/>
                  </a:cubicBezTo>
                  <a:cubicBezTo>
                    <a:pt x="390" y="0"/>
                    <a:pt x="390" y="0"/>
                    <a:pt x="390" y="0"/>
                  </a:cubicBezTo>
                  <a:lnTo>
                    <a:pt x="368" y="1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7499013" y="4128527"/>
              <a:ext cx="718911" cy="2163103"/>
            </a:xfrm>
            <a:custGeom>
              <a:avLst/>
              <a:gdLst>
                <a:gd name="T0" fmla="*/ 165 w 963"/>
                <a:gd name="T1" fmla="*/ 0 h 2899"/>
                <a:gd name="T2" fmla="*/ 6 w 963"/>
                <a:gd name="T3" fmla="*/ 2711 h 2899"/>
                <a:gd name="T4" fmla="*/ 183 w 963"/>
                <a:gd name="T5" fmla="*/ 2899 h 2899"/>
                <a:gd name="T6" fmla="*/ 963 w 963"/>
                <a:gd name="T7" fmla="*/ 2899 h 2899"/>
                <a:gd name="T8" fmla="*/ 165 w 963"/>
                <a:gd name="T9" fmla="*/ 0 h 2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3" h="2899">
                  <a:moveTo>
                    <a:pt x="165" y="0"/>
                  </a:moveTo>
                  <a:cubicBezTo>
                    <a:pt x="6" y="2711"/>
                    <a:pt x="6" y="2711"/>
                    <a:pt x="6" y="2711"/>
                  </a:cubicBezTo>
                  <a:cubicBezTo>
                    <a:pt x="0" y="2813"/>
                    <a:pt x="81" y="2899"/>
                    <a:pt x="183" y="2899"/>
                  </a:cubicBezTo>
                  <a:cubicBezTo>
                    <a:pt x="963" y="2899"/>
                    <a:pt x="963" y="2899"/>
                    <a:pt x="963" y="2899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7617637" y="4145246"/>
              <a:ext cx="772252" cy="2146384"/>
            </a:xfrm>
            <a:custGeom>
              <a:avLst/>
              <a:gdLst>
                <a:gd name="T0" fmla="*/ 0 w 1035"/>
                <a:gd name="T1" fmla="*/ 0 h 2877"/>
                <a:gd name="T2" fmla="*/ 78 w 1035"/>
                <a:gd name="T3" fmla="*/ 2689 h 2877"/>
                <a:gd name="T4" fmla="*/ 255 w 1035"/>
                <a:gd name="T5" fmla="*/ 2877 h 2877"/>
                <a:gd name="T6" fmla="*/ 1035 w 1035"/>
                <a:gd name="T7" fmla="*/ 2877 h 2877"/>
                <a:gd name="T8" fmla="*/ 0 w 1035"/>
                <a:gd name="T9" fmla="*/ 0 h 2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5" h="2877">
                  <a:moveTo>
                    <a:pt x="0" y="0"/>
                  </a:moveTo>
                  <a:cubicBezTo>
                    <a:pt x="78" y="2689"/>
                    <a:pt x="78" y="2689"/>
                    <a:pt x="78" y="2689"/>
                  </a:cubicBezTo>
                  <a:cubicBezTo>
                    <a:pt x="72" y="2791"/>
                    <a:pt x="153" y="2877"/>
                    <a:pt x="255" y="2877"/>
                  </a:cubicBezTo>
                  <a:cubicBezTo>
                    <a:pt x="1035" y="2877"/>
                    <a:pt x="1035" y="2877"/>
                    <a:pt x="1035" y="28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4"/>
            <p:cNvSpPr/>
            <p:nvPr/>
          </p:nvSpPr>
          <p:spPr bwMode="auto">
            <a:xfrm>
              <a:off x="7627987" y="4119769"/>
              <a:ext cx="2904305" cy="2171860"/>
            </a:xfrm>
            <a:custGeom>
              <a:avLst/>
              <a:gdLst>
                <a:gd name="T0" fmla="*/ 3719 w 3893"/>
                <a:gd name="T1" fmla="*/ 2911 h 2911"/>
                <a:gd name="T2" fmla="*/ 645 w 3893"/>
                <a:gd name="T3" fmla="*/ 2911 h 2911"/>
                <a:gd name="T4" fmla="*/ 489 w 3893"/>
                <a:gd name="T5" fmla="*/ 2781 h 2911"/>
                <a:gd name="T6" fmla="*/ 21 w 3893"/>
                <a:gd name="T7" fmla="*/ 223 h 2911"/>
                <a:gd name="T8" fmla="*/ 207 w 3893"/>
                <a:gd name="T9" fmla="*/ 0 h 2911"/>
                <a:gd name="T10" fmla="*/ 3245 w 3893"/>
                <a:gd name="T11" fmla="*/ 0 h 2911"/>
                <a:gd name="T12" fmla="*/ 3401 w 3893"/>
                <a:gd name="T13" fmla="*/ 130 h 2911"/>
                <a:gd name="T14" fmla="*/ 3876 w 3893"/>
                <a:gd name="T15" fmla="*/ 2724 h 2911"/>
                <a:gd name="T16" fmla="*/ 3719 w 3893"/>
                <a:gd name="T17" fmla="*/ 2911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3" h="2911">
                  <a:moveTo>
                    <a:pt x="3719" y="2911"/>
                  </a:moveTo>
                  <a:cubicBezTo>
                    <a:pt x="645" y="2911"/>
                    <a:pt x="645" y="2911"/>
                    <a:pt x="645" y="2911"/>
                  </a:cubicBezTo>
                  <a:cubicBezTo>
                    <a:pt x="568" y="2911"/>
                    <a:pt x="503" y="2856"/>
                    <a:pt x="489" y="2781"/>
                  </a:cubicBezTo>
                  <a:cubicBezTo>
                    <a:pt x="21" y="223"/>
                    <a:pt x="21" y="223"/>
                    <a:pt x="21" y="223"/>
                  </a:cubicBezTo>
                  <a:cubicBezTo>
                    <a:pt x="0" y="107"/>
                    <a:pt x="89" y="0"/>
                    <a:pt x="207" y="0"/>
                  </a:cubicBezTo>
                  <a:cubicBezTo>
                    <a:pt x="3245" y="0"/>
                    <a:pt x="3245" y="0"/>
                    <a:pt x="3245" y="0"/>
                  </a:cubicBezTo>
                  <a:cubicBezTo>
                    <a:pt x="3322" y="0"/>
                    <a:pt x="3387" y="55"/>
                    <a:pt x="3401" y="130"/>
                  </a:cubicBezTo>
                  <a:cubicBezTo>
                    <a:pt x="3876" y="2724"/>
                    <a:pt x="3876" y="2724"/>
                    <a:pt x="3876" y="2724"/>
                  </a:cubicBezTo>
                  <a:cubicBezTo>
                    <a:pt x="3893" y="2821"/>
                    <a:pt x="3818" y="2911"/>
                    <a:pt x="3719" y="29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5"/>
            <p:cNvSpPr/>
            <p:nvPr/>
          </p:nvSpPr>
          <p:spPr bwMode="auto">
            <a:xfrm>
              <a:off x="7615249" y="4119769"/>
              <a:ext cx="2609734" cy="413991"/>
            </a:xfrm>
            <a:custGeom>
              <a:avLst/>
              <a:gdLst>
                <a:gd name="T0" fmla="*/ 99 w 3498"/>
                <a:gd name="T1" fmla="*/ 555 h 555"/>
                <a:gd name="T2" fmla="*/ 3498 w 3498"/>
                <a:gd name="T3" fmla="*/ 555 h 555"/>
                <a:gd name="T4" fmla="*/ 3411 w 3498"/>
                <a:gd name="T5" fmla="*/ 72 h 555"/>
                <a:gd name="T6" fmla="*/ 3324 w 3498"/>
                <a:gd name="T7" fmla="*/ 0 h 555"/>
                <a:gd name="T8" fmla="*/ 32 w 3498"/>
                <a:gd name="T9" fmla="*/ 0 h 555"/>
                <a:gd name="T10" fmla="*/ 3 w 3498"/>
                <a:gd name="T11" fmla="*/ 34 h 555"/>
                <a:gd name="T12" fmla="*/ 99 w 3498"/>
                <a:gd name="T13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8" h="555">
                  <a:moveTo>
                    <a:pt x="99" y="555"/>
                  </a:moveTo>
                  <a:cubicBezTo>
                    <a:pt x="3498" y="555"/>
                    <a:pt x="3498" y="555"/>
                    <a:pt x="3498" y="555"/>
                  </a:cubicBezTo>
                  <a:cubicBezTo>
                    <a:pt x="3411" y="72"/>
                    <a:pt x="3411" y="72"/>
                    <a:pt x="3411" y="72"/>
                  </a:cubicBezTo>
                  <a:cubicBezTo>
                    <a:pt x="3403" y="30"/>
                    <a:pt x="3367" y="0"/>
                    <a:pt x="33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6"/>
                    <a:pt x="3" y="34"/>
                  </a:cubicBezTo>
                  <a:lnTo>
                    <a:pt x="99" y="555"/>
                  </a:lnTo>
                  <a:close/>
                </a:path>
              </a:pathLst>
            </a:custGeom>
            <a:gradFill>
              <a:gsLst>
                <a:gs pos="22000">
                  <a:schemeClr val="accent2"/>
                </a:gs>
                <a:gs pos="94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7639133" y="4011495"/>
              <a:ext cx="219734" cy="219734"/>
            </a:xfrm>
            <a:custGeom>
              <a:avLst/>
              <a:gdLst>
                <a:gd name="T0" fmla="*/ 147 w 295"/>
                <a:gd name="T1" fmla="*/ 0 h 294"/>
                <a:gd name="T2" fmla="*/ 0 w 295"/>
                <a:gd name="T3" fmla="*/ 147 h 294"/>
                <a:gd name="T4" fmla="*/ 28 w 295"/>
                <a:gd name="T5" fmla="*/ 147 h 294"/>
                <a:gd name="T6" fmla="*/ 147 w 295"/>
                <a:gd name="T7" fmla="*/ 28 h 294"/>
                <a:gd name="T8" fmla="*/ 266 w 295"/>
                <a:gd name="T9" fmla="*/ 147 h 294"/>
                <a:gd name="T10" fmla="*/ 260 w 295"/>
                <a:gd name="T11" fmla="*/ 185 h 294"/>
                <a:gd name="T12" fmla="*/ 186 w 295"/>
                <a:gd name="T13" fmla="*/ 259 h 294"/>
                <a:gd name="T14" fmla="*/ 154 w 295"/>
                <a:gd name="T15" fmla="*/ 266 h 294"/>
                <a:gd name="T16" fmla="*/ 154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7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7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8" y="81"/>
                    <a:pt x="82" y="28"/>
                    <a:pt x="147" y="28"/>
                  </a:cubicBezTo>
                  <a:cubicBezTo>
                    <a:pt x="213" y="28"/>
                    <a:pt x="266" y="81"/>
                    <a:pt x="266" y="147"/>
                  </a:cubicBezTo>
                  <a:cubicBezTo>
                    <a:pt x="266" y="160"/>
                    <a:pt x="264" y="173"/>
                    <a:pt x="260" y="185"/>
                  </a:cubicBezTo>
                  <a:cubicBezTo>
                    <a:pt x="249" y="220"/>
                    <a:pt x="221" y="247"/>
                    <a:pt x="186" y="259"/>
                  </a:cubicBezTo>
                  <a:cubicBezTo>
                    <a:pt x="176" y="263"/>
                    <a:pt x="165" y="265"/>
                    <a:pt x="154" y="266"/>
                  </a:cubicBezTo>
                  <a:cubicBezTo>
                    <a:pt x="154" y="294"/>
                    <a:pt x="154" y="294"/>
                    <a:pt x="154" y="294"/>
                  </a:cubicBezTo>
                  <a:cubicBezTo>
                    <a:pt x="167" y="293"/>
                    <a:pt x="180" y="291"/>
                    <a:pt x="192" y="287"/>
                  </a:cubicBezTo>
                  <a:cubicBezTo>
                    <a:pt x="240" y="272"/>
                    <a:pt x="277" y="233"/>
                    <a:pt x="290" y="185"/>
                  </a:cubicBezTo>
                  <a:cubicBezTo>
                    <a:pt x="293" y="173"/>
                    <a:pt x="295" y="160"/>
                    <a:pt x="295" y="147"/>
                  </a:cubicBezTo>
                  <a:cubicBezTo>
                    <a:pt x="295" y="66"/>
                    <a:pt x="229" y="0"/>
                    <a:pt x="1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7"/>
            <p:cNvSpPr/>
            <p:nvPr/>
          </p:nvSpPr>
          <p:spPr bwMode="auto">
            <a:xfrm>
              <a:off x="7734669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7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4" y="38"/>
                    <a:pt x="63" y="40"/>
                  </a:cubicBezTo>
                  <a:cubicBezTo>
                    <a:pt x="59" y="54"/>
                    <a:pt x="47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2" y="0"/>
                    <a:pt x="51" y="5"/>
                    <a:pt x="57" y="12"/>
                  </a:cubicBezTo>
                  <a:cubicBezTo>
                    <a:pt x="62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8"/>
            <p:cNvSpPr/>
            <p:nvPr/>
          </p:nvSpPr>
          <p:spPr bwMode="auto">
            <a:xfrm>
              <a:off x="8032424" y="4011495"/>
              <a:ext cx="220530" cy="219734"/>
            </a:xfrm>
            <a:custGeom>
              <a:avLst/>
              <a:gdLst>
                <a:gd name="T0" fmla="*/ 148 w 295"/>
                <a:gd name="T1" fmla="*/ 0 h 294"/>
                <a:gd name="T2" fmla="*/ 0 w 295"/>
                <a:gd name="T3" fmla="*/ 147 h 294"/>
                <a:gd name="T4" fmla="*/ 29 w 295"/>
                <a:gd name="T5" fmla="*/ 147 h 294"/>
                <a:gd name="T6" fmla="*/ 148 w 295"/>
                <a:gd name="T7" fmla="*/ 28 h 294"/>
                <a:gd name="T8" fmla="*/ 267 w 295"/>
                <a:gd name="T9" fmla="*/ 147 h 294"/>
                <a:gd name="T10" fmla="*/ 261 w 295"/>
                <a:gd name="T11" fmla="*/ 185 h 294"/>
                <a:gd name="T12" fmla="*/ 187 w 295"/>
                <a:gd name="T13" fmla="*/ 259 h 294"/>
                <a:gd name="T14" fmla="*/ 155 w 295"/>
                <a:gd name="T15" fmla="*/ 266 h 294"/>
                <a:gd name="T16" fmla="*/ 155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8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8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81"/>
                    <a:pt x="82" y="28"/>
                    <a:pt x="148" y="28"/>
                  </a:cubicBezTo>
                  <a:cubicBezTo>
                    <a:pt x="213" y="28"/>
                    <a:pt x="267" y="81"/>
                    <a:pt x="267" y="147"/>
                  </a:cubicBezTo>
                  <a:cubicBezTo>
                    <a:pt x="267" y="160"/>
                    <a:pt x="265" y="173"/>
                    <a:pt x="261" y="185"/>
                  </a:cubicBezTo>
                  <a:cubicBezTo>
                    <a:pt x="249" y="220"/>
                    <a:pt x="221" y="247"/>
                    <a:pt x="187" y="259"/>
                  </a:cubicBezTo>
                  <a:cubicBezTo>
                    <a:pt x="177" y="263"/>
                    <a:pt x="166" y="265"/>
                    <a:pt x="155" y="266"/>
                  </a:cubicBezTo>
                  <a:cubicBezTo>
                    <a:pt x="155" y="294"/>
                    <a:pt x="155" y="294"/>
                    <a:pt x="155" y="294"/>
                  </a:cubicBezTo>
                  <a:cubicBezTo>
                    <a:pt x="168" y="293"/>
                    <a:pt x="180" y="291"/>
                    <a:pt x="192" y="287"/>
                  </a:cubicBezTo>
                  <a:cubicBezTo>
                    <a:pt x="240" y="272"/>
                    <a:pt x="277" y="233"/>
                    <a:pt x="290" y="185"/>
                  </a:cubicBezTo>
                  <a:cubicBezTo>
                    <a:pt x="293" y="173"/>
                    <a:pt x="295" y="160"/>
                    <a:pt x="295" y="147"/>
                  </a:cubicBezTo>
                  <a:cubicBezTo>
                    <a:pt x="295" y="66"/>
                    <a:pt x="229" y="0"/>
                    <a:pt x="14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9"/>
            <p:cNvSpPr/>
            <p:nvPr/>
          </p:nvSpPr>
          <p:spPr bwMode="auto">
            <a:xfrm>
              <a:off x="8128757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8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4" y="38"/>
                    <a:pt x="63" y="40"/>
                  </a:cubicBezTo>
                  <a:cubicBezTo>
                    <a:pt x="59" y="54"/>
                    <a:pt x="47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43" y="0"/>
                    <a:pt x="52" y="5"/>
                    <a:pt x="58" y="12"/>
                  </a:cubicBezTo>
                  <a:cubicBezTo>
                    <a:pt x="62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0"/>
            <p:cNvSpPr/>
            <p:nvPr/>
          </p:nvSpPr>
          <p:spPr bwMode="auto">
            <a:xfrm>
              <a:off x="8427308" y="4011495"/>
              <a:ext cx="218938" cy="219734"/>
            </a:xfrm>
            <a:custGeom>
              <a:avLst/>
              <a:gdLst>
                <a:gd name="T0" fmla="*/ 147 w 294"/>
                <a:gd name="T1" fmla="*/ 0 h 294"/>
                <a:gd name="T2" fmla="*/ 0 w 294"/>
                <a:gd name="T3" fmla="*/ 147 h 294"/>
                <a:gd name="T4" fmla="*/ 28 w 294"/>
                <a:gd name="T5" fmla="*/ 147 h 294"/>
                <a:gd name="T6" fmla="*/ 147 w 294"/>
                <a:gd name="T7" fmla="*/ 28 h 294"/>
                <a:gd name="T8" fmla="*/ 266 w 294"/>
                <a:gd name="T9" fmla="*/ 147 h 294"/>
                <a:gd name="T10" fmla="*/ 260 w 294"/>
                <a:gd name="T11" fmla="*/ 185 h 294"/>
                <a:gd name="T12" fmla="*/ 186 w 294"/>
                <a:gd name="T13" fmla="*/ 259 h 294"/>
                <a:gd name="T14" fmla="*/ 154 w 294"/>
                <a:gd name="T15" fmla="*/ 266 h 294"/>
                <a:gd name="T16" fmla="*/ 154 w 294"/>
                <a:gd name="T17" fmla="*/ 294 h 294"/>
                <a:gd name="T18" fmla="*/ 192 w 294"/>
                <a:gd name="T19" fmla="*/ 287 h 294"/>
                <a:gd name="T20" fmla="*/ 290 w 294"/>
                <a:gd name="T21" fmla="*/ 185 h 294"/>
                <a:gd name="T22" fmla="*/ 294 w 294"/>
                <a:gd name="T23" fmla="*/ 147 h 294"/>
                <a:gd name="T24" fmla="*/ 147 w 294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4" h="294">
                  <a:moveTo>
                    <a:pt x="147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8" y="81"/>
                    <a:pt x="81" y="28"/>
                    <a:pt x="147" y="28"/>
                  </a:cubicBezTo>
                  <a:cubicBezTo>
                    <a:pt x="213" y="28"/>
                    <a:pt x="266" y="81"/>
                    <a:pt x="266" y="147"/>
                  </a:cubicBezTo>
                  <a:cubicBezTo>
                    <a:pt x="266" y="160"/>
                    <a:pt x="264" y="173"/>
                    <a:pt x="260" y="185"/>
                  </a:cubicBezTo>
                  <a:cubicBezTo>
                    <a:pt x="248" y="220"/>
                    <a:pt x="221" y="247"/>
                    <a:pt x="186" y="259"/>
                  </a:cubicBezTo>
                  <a:cubicBezTo>
                    <a:pt x="176" y="263"/>
                    <a:pt x="165" y="265"/>
                    <a:pt x="154" y="266"/>
                  </a:cubicBezTo>
                  <a:cubicBezTo>
                    <a:pt x="154" y="294"/>
                    <a:pt x="154" y="294"/>
                    <a:pt x="154" y="294"/>
                  </a:cubicBezTo>
                  <a:cubicBezTo>
                    <a:pt x="167" y="293"/>
                    <a:pt x="180" y="291"/>
                    <a:pt x="192" y="287"/>
                  </a:cubicBezTo>
                  <a:cubicBezTo>
                    <a:pt x="239" y="272"/>
                    <a:pt x="277" y="233"/>
                    <a:pt x="290" y="185"/>
                  </a:cubicBezTo>
                  <a:cubicBezTo>
                    <a:pt x="293" y="173"/>
                    <a:pt x="294" y="160"/>
                    <a:pt x="294" y="147"/>
                  </a:cubicBezTo>
                  <a:cubicBezTo>
                    <a:pt x="294" y="66"/>
                    <a:pt x="228" y="0"/>
                    <a:pt x="1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1"/>
            <p:cNvSpPr/>
            <p:nvPr/>
          </p:nvSpPr>
          <p:spPr bwMode="auto">
            <a:xfrm>
              <a:off x="8523640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7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3" y="38"/>
                    <a:pt x="63" y="40"/>
                  </a:cubicBezTo>
                  <a:cubicBezTo>
                    <a:pt x="59" y="54"/>
                    <a:pt x="46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2" y="0"/>
                    <a:pt x="51" y="5"/>
                    <a:pt x="57" y="12"/>
                  </a:cubicBezTo>
                  <a:cubicBezTo>
                    <a:pt x="61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2"/>
            <p:cNvSpPr/>
            <p:nvPr/>
          </p:nvSpPr>
          <p:spPr bwMode="auto">
            <a:xfrm>
              <a:off x="8821395" y="4011495"/>
              <a:ext cx="219734" cy="219734"/>
            </a:xfrm>
            <a:custGeom>
              <a:avLst/>
              <a:gdLst>
                <a:gd name="T0" fmla="*/ 147 w 295"/>
                <a:gd name="T1" fmla="*/ 0 h 294"/>
                <a:gd name="T2" fmla="*/ 0 w 295"/>
                <a:gd name="T3" fmla="*/ 147 h 294"/>
                <a:gd name="T4" fmla="*/ 28 w 295"/>
                <a:gd name="T5" fmla="*/ 147 h 294"/>
                <a:gd name="T6" fmla="*/ 147 w 295"/>
                <a:gd name="T7" fmla="*/ 28 h 294"/>
                <a:gd name="T8" fmla="*/ 267 w 295"/>
                <a:gd name="T9" fmla="*/ 147 h 294"/>
                <a:gd name="T10" fmla="*/ 260 w 295"/>
                <a:gd name="T11" fmla="*/ 185 h 294"/>
                <a:gd name="T12" fmla="*/ 186 w 295"/>
                <a:gd name="T13" fmla="*/ 259 h 294"/>
                <a:gd name="T14" fmla="*/ 154 w 295"/>
                <a:gd name="T15" fmla="*/ 266 h 294"/>
                <a:gd name="T16" fmla="*/ 154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7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7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8" y="81"/>
                    <a:pt x="82" y="28"/>
                    <a:pt x="147" y="28"/>
                  </a:cubicBezTo>
                  <a:cubicBezTo>
                    <a:pt x="213" y="28"/>
                    <a:pt x="267" y="81"/>
                    <a:pt x="267" y="147"/>
                  </a:cubicBezTo>
                  <a:cubicBezTo>
                    <a:pt x="267" y="160"/>
                    <a:pt x="264" y="173"/>
                    <a:pt x="260" y="185"/>
                  </a:cubicBezTo>
                  <a:cubicBezTo>
                    <a:pt x="249" y="220"/>
                    <a:pt x="221" y="247"/>
                    <a:pt x="186" y="259"/>
                  </a:cubicBezTo>
                  <a:cubicBezTo>
                    <a:pt x="176" y="263"/>
                    <a:pt x="165" y="265"/>
                    <a:pt x="154" y="266"/>
                  </a:cubicBezTo>
                  <a:cubicBezTo>
                    <a:pt x="154" y="294"/>
                    <a:pt x="154" y="294"/>
                    <a:pt x="154" y="294"/>
                  </a:cubicBezTo>
                  <a:cubicBezTo>
                    <a:pt x="167" y="293"/>
                    <a:pt x="180" y="291"/>
                    <a:pt x="192" y="287"/>
                  </a:cubicBezTo>
                  <a:cubicBezTo>
                    <a:pt x="240" y="272"/>
                    <a:pt x="277" y="233"/>
                    <a:pt x="290" y="185"/>
                  </a:cubicBezTo>
                  <a:cubicBezTo>
                    <a:pt x="293" y="173"/>
                    <a:pt x="295" y="160"/>
                    <a:pt x="295" y="147"/>
                  </a:cubicBezTo>
                  <a:cubicBezTo>
                    <a:pt x="295" y="66"/>
                    <a:pt x="229" y="0"/>
                    <a:pt x="1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3"/>
            <p:cNvSpPr/>
            <p:nvPr/>
          </p:nvSpPr>
          <p:spPr bwMode="auto">
            <a:xfrm>
              <a:off x="8917727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7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4" y="38"/>
                    <a:pt x="63" y="40"/>
                  </a:cubicBezTo>
                  <a:cubicBezTo>
                    <a:pt x="59" y="54"/>
                    <a:pt x="47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42" y="0"/>
                    <a:pt x="52" y="5"/>
                    <a:pt x="57" y="12"/>
                  </a:cubicBezTo>
                  <a:cubicBezTo>
                    <a:pt x="62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4"/>
            <p:cNvSpPr/>
            <p:nvPr/>
          </p:nvSpPr>
          <p:spPr bwMode="auto">
            <a:xfrm>
              <a:off x="9215482" y="4011495"/>
              <a:ext cx="219734" cy="219734"/>
            </a:xfrm>
            <a:custGeom>
              <a:avLst/>
              <a:gdLst>
                <a:gd name="T0" fmla="*/ 148 w 295"/>
                <a:gd name="T1" fmla="*/ 0 h 294"/>
                <a:gd name="T2" fmla="*/ 0 w 295"/>
                <a:gd name="T3" fmla="*/ 147 h 294"/>
                <a:gd name="T4" fmla="*/ 29 w 295"/>
                <a:gd name="T5" fmla="*/ 147 h 294"/>
                <a:gd name="T6" fmla="*/ 148 w 295"/>
                <a:gd name="T7" fmla="*/ 28 h 294"/>
                <a:gd name="T8" fmla="*/ 267 w 295"/>
                <a:gd name="T9" fmla="*/ 147 h 294"/>
                <a:gd name="T10" fmla="*/ 261 w 295"/>
                <a:gd name="T11" fmla="*/ 185 h 294"/>
                <a:gd name="T12" fmla="*/ 187 w 295"/>
                <a:gd name="T13" fmla="*/ 259 h 294"/>
                <a:gd name="T14" fmla="*/ 155 w 295"/>
                <a:gd name="T15" fmla="*/ 266 h 294"/>
                <a:gd name="T16" fmla="*/ 155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8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8" y="0"/>
                  </a:moveTo>
                  <a:cubicBezTo>
                    <a:pt x="67" y="0"/>
                    <a:pt x="0" y="66"/>
                    <a:pt x="0" y="147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81"/>
                    <a:pt x="82" y="28"/>
                    <a:pt x="148" y="28"/>
                  </a:cubicBezTo>
                  <a:cubicBezTo>
                    <a:pt x="214" y="28"/>
                    <a:pt x="267" y="81"/>
                    <a:pt x="267" y="147"/>
                  </a:cubicBezTo>
                  <a:cubicBezTo>
                    <a:pt x="267" y="160"/>
                    <a:pt x="265" y="173"/>
                    <a:pt x="261" y="185"/>
                  </a:cubicBezTo>
                  <a:cubicBezTo>
                    <a:pt x="249" y="220"/>
                    <a:pt x="222" y="247"/>
                    <a:pt x="187" y="259"/>
                  </a:cubicBezTo>
                  <a:cubicBezTo>
                    <a:pt x="177" y="263"/>
                    <a:pt x="166" y="265"/>
                    <a:pt x="155" y="266"/>
                  </a:cubicBezTo>
                  <a:cubicBezTo>
                    <a:pt x="155" y="294"/>
                    <a:pt x="155" y="294"/>
                    <a:pt x="155" y="294"/>
                  </a:cubicBezTo>
                  <a:cubicBezTo>
                    <a:pt x="168" y="293"/>
                    <a:pt x="180" y="291"/>
                    <a:pt x="192" y="287"/>
                  </a:cubicBezTo>
                  <a:cubicBezTo>
                    <a:pt x="240" y="272"/>
                    <a:pt x="277" y="233"/>
                    <a:pt x="290" y="185"/>
                  </a:cubicBezTo>
                  <a:cubicBezTo>
                    <a:pt x="294" y="173"/>
                    <a:pt x="295" y="160"/>
                    <a:pt x="295" y="147"/>
                  </a:cubicBezTo>
                  <a:cubicBezTo>
                    <a:pt x="295" y="66"/>
                    <a:pt x="229" y="0"/>
                    <a:pt x="14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5"/>
            <p:cNvSpPr/>
            <p:nvPr/>
          </p:nvSpPr>
          <p:spPr bwMode="auto">
            <a:xfrm>
              <a:off x="9311815" y="4196198"/>
              <a:ext cx="46972" cy="47768"/>
            </a:xfrm>
            <a:custGeom>
              <a:avLst/>
              <a:gdLst>
                <a:gd name="T0" fmla="*/ 63 w 63"/>
                <a:gd name="T1" fmla="*/ 32 h 64"/>
                <a:gd name="T2" fmla="*/ 62 w 63"/>
                <a:gd name="T3" fmla="*/ 40 h 64"/>
                <a:gd name="T4" fmla="*/ 31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  <a:gd name="T10" fmla="*/ 57 w 63"/>
                <a:gd name="T11" fmla="*/ 12 h 64"/>
                <a:gd name="T12" fmla="*/ 63 w 63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63" y="32"/>
                  </a:moveTo>
                  <a:cubicBezTo>
                    <a:pt x="63" y="35"/>
                    <a:pt x="63" y="38"/>
                    <a:pt x="62" y="40"/>
                  </a:cubicBezTo>
                  <a:cubicBezTo>
                    <a:pt x="59" y="54"/>
                    <a:pt x="46" y="64"/>
                    <a:pt x="31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2" y="0"/>
                    <a:pt x="51" y="5"/>
                    <a:pt x="57" y="12"/>
                  </a:cubicBezTo>
                  <a:cubicBezTo>
                    <a:pt x="61" y="18"/>
                    <a:pt x="63" y="25"/>
                    <a:pt x="63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6"/>
            <p:cNvSpPr/>
            <p:nvPr/>
          </p:nvSpPr>
          <p:spPr bwMode="auto">
            <a:xfrm>
              <a:off x="9609570" y="4011495"/>
              <a:ext cx="220530" cy="219734"/>
            </a:xfrm>
            <a:custGeom>
              <a:avLst/>
              <a:gdLst>
                <a:gd name="T0" fmla="*/ 147 w 295"/>
                <a:gd name="T1" fmla="*/ 0 h 294"/>
                <a:gd name="T2" fmla="*/ 0 w 295"/>
                <a:gd name="T3" fmla="*/ 147 h 294"/>
                <a:gd name="T4" fmla="*/ 28 w 295"/>
                <a:gd name="T5" fmla="*/ 147 h 294"/>
                <a:gd name="T6" fmla="*/ 147 w 295"/>
                <a:gd name="T7" fmla="*/ 28 h 294"/>
                <a:gd name="T8" fmla="*/ 266 w 295"/>
                <a:gd name="T9" fmla="*/ 147 h 294"/>
                <a:gd name="T10" fmla="*/ 260 w 295"/>
                <a:gd name="T11" fmla="*/ 185 h 294"/>
                <a:gd name="T12" fmla="*/ 186 w 295"/>
                <a:gd name="T13" fmla="*/ 259 h 294"/>
                <a:gd name="T14" fmla="*/ 154 w 295"/>
                <a:gd name="T15" fmla="*/ 266 h 294"/>
                <a:gd name="T16" fmla="*/ 154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7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7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8" y="81"/>
                    <a:pt x="82" y="28"/>
                    <a:pt x="147" y="28"/>
                  </a:cubicBezTo>
                  <a:cubicBezTo>
                    <a:pt x="213" y="28"/>
                    <a:pt x="266" y="81"/>
                    <a:pt x="266" y="147"/>
                  </a:cubicBezTo>
                  <a:cubicBezTo>
                    <a:pt x="266" y="160"/>
                    <a:pt x="264" y="173"/>
                    <a:pt x="260" y="185"/>
                  </a:cubicBezTo>
                  <a:cubicBezTo>
                    <a:pt x="248" y="220"/>
                    <a:pt x="221" y="247"/>
                    <a:pt x="186" y="259"/>
                  </a:cubicBezTo>
                  <a:cubicBezTo>
                    <a:pt x="176" y="263"/>
                    <a:pt x="165" y="265"/>
                    <a:pt x="154" y="266"/>
                  </a:cubicBezTo>
                  <a:cubicBezTo>
                    <a:pt x="154" y="294"/>
                    <a:pt x="154" y="294"/>
                    <a:pt x="154" y="294"/>
                  </a:cubicBezTo>
                  <a:cubicBezTo>
                    <a:pt x="167" y="293"/>
                    <a:pt x="180" y="291"/>
                    <a:pt x="192" y="287"/>
                  </a:cubicBezTo>
                  <a:cubicBezTo>
                    <a:pt x="239" y="272"/>
                    <a:pt x="277" y="233"/>
                    <a:pt x="290" y="185"/>
                  </a:cubicBezTo>
                  <a:cubicBezTo>
                    <a:pt x="293" y="173"/>
                    <a:pt x="295" y="160"/>
                    <a:pt x="295" y="147"/>
                  </a:cubicBezTo>
                  <a:cubicBezTo>
                    <a:pt x="295" y="66"/>
                    <a:pt x="228" y="0"/>
                    <a:pt x="14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9705902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7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3" y="38"/>
                    <a:pt x="63" y="40"/>
                  </a:cubicBezTo>
                  <a:cubicBezTo>
                    <a:pt x="59" y="54"/>
                    <a:pt x="47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2" y="0"/>
                    <a:pt x="51" y="5"/>
                    <a:pt x="57" y="12"/>
                  </a:cubicBezTo>
                  <a:cubicBezTo>
                    <a:pt x="61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10003657" y="4011495"/>
              <a:ext cx="219734" cy="219734"/>
            </a:xfrm>
            <a:custGeom>
              <a:avLst/>
              <a:gdLst>
                <a:gd name="T0" fmla="*/ 148 w 295"/>
                <a:gd name="T1" fmla="*/ 0 h 294"/>
                <a:gd name="T2" fmla="*/ 0 w 295"/>
                <a:gd name="T3" fmla="*/ 147 h 294"/>
                <a:gd name="T4" fmla="*/ 29 w 295"/>
                <a:gd name="T5" fmla="*/ 147 h 294"/>
                <a:gd name="T6" fmla="*/ 148 w 295"/>
                <a:gd name="T7" fmla="*/ 28 h 294"/>
                <a:gd name="T8" fmla="*/ 267 w 295"/>
                <a:gd name="T9" fmla="*/ 147 h 294"/>
                <a:gd name="T10" fmla="*/ 261 w 295"/>
                <a:gd name="T11" fmla="*/ 185 h 294"/>
                <a:gd name="T12" fmla="*/ 187 w 295"/>
                <a:gd name="T13" fmla="*/ 259 h 294"/>
                <a:gd name="T14" fmla="*/ 154 w 295"/>
                <a:gd name="T15" fmla="*/ 266 h 294"/>
                <a:gd name="T16" fmla="*/ 154 w 295"/>
                <a:gd name="T17" fmla="*/ 294 h 294"/>
                <a:gd name="T18" fmla="*/ 192 w 295"/>
                <a:gd name="T19" fmla="*/ 287 h 294"/>
                <a:gd name="T20" fmla="*/ 290 w 295"/>
                <a:gd name="T21" fmla="*/ 185 h 294"/>
                <a:gd name="T22" fmla="*/ 295 w 295"/>
                <a:gd name="T23" fmla="*/ 147 h 294"/>
                <a:gd name="T24" fmla="*/ 148 w 295"/>
                <a:gd name="T2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148" y="0"/>
                  </a:moveTo>
                  <a:cubicBezTo>
                    <a:pt x="66" y="0"/>
                    <a:pt x="0" y="66"/>
                    <a:pt x="0" y="147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81"/>
                    <a:pt x="82" y="28"/>
                    <a:pt x="148" y="28"/>
                  </a:cubicBezTo>
                  <a:cubicBezTo>
                    <a:pt x="213" y="28"/>
                    <a:pt x="267" y="81"/>
                    <a:pt x="267" y="147"/>
                  </a:cubicBezTo>
                  <a:cubicBezTo>
                    <a:pt x="267" y="160"/>
                    <a:pt x="265" y="173"/>
                    <a:pt x="261" y="185"/>
                  </a:cubicBezTo>
                  <a:cubicBezTo>
                    <a:pt x="249" y="220"/>
                    <a:pt x="221" y="247"/>
                    <a:pt x="187" y="259"/>
                  </a:cubicBezTo>
                  <a:cubicBezTo>
                    <a:pt x="176" y="263"/>
                    <a:pt x="166" y="265"/>
                    <a:pt x="154" y="266"/>
                  </a:cubicBezTo>
                  <a:cubicBezTo>
                    <a:pt x="154" y="294"/>
                    <a:pt x="154" y="294"/>
                    <a:pt x="154" y="294"/>
                  </a:cubicBezTo>
                  <a:cubicBezTo>
                    <a:pt x="167" y="293"/>
                    <a:pt x="180" y="291"/>
                    <a:pt x="192" y="287"/>
                  </a:cubicBezTo>
                  <a:cubicBezTo>
                    <a:pt x="240" y="272"/>
                    <a:pt x="277" y="233"/>
                    <a:pt x="290" y="185"/>
                  </a:cubicBezTo>
                  <a:cubicBezTo>
                    <a:pt x="293" y="173"/>
                    <a:pt x="295" y="160"/>
                    <a:pt x="295" y="147"/>
                  </a:cubicBezTo>
                  <a:cubicBezTo>
                    <a:pt x="295" y="66"/>
                    <a:pt x="229" y="0"/>
                    <a:pt x="14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10099990" y="4196198"/>
              <a:ext cx="47768" cy="47768"/>
            </a:xfrm>
            <a:custGeom>
              <a:avLst/>
              <a:gdLst>
                <a:gd name="T0" fmla="*/ 64 w 64"/>
                <a:gd name="T1" fmla="*/ 32 h 64"/>
                <a:gd name="T2" fmla="*/ 63 w 64"/>
                <a:gd name="T3" fmla="*/ 40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  <a:gd name="T10" fmla="*/ 58 w 64"/>
                <a:gd name="T11" fmla="*/ 12 h 64"/>
                <a:gd name="T12" fmla="*/ 64 w 64"/>
                <a:gd name="T1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35"/>
                    <a:pt x="64" y="38"/>
                    <a:pt x="63" y="40"/>
                  </a:cubicBezTo>
                  <a:cubicBezTo>
                    <a:pt x="59" y="54"/>
                    <a:pt x="47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43" y="0"/>
                    <a:pt x="52" y="5"/>
                    <a:pt x="58" y="12"/>
                  </a:cubicBezTo>
                  <a:cubicBezTo>
                    <a:pt x="62" y="18"/>
                    <a:pt x="64" y="25"/>
                    <a:pt x="64" y="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8967884" y="5028957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7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7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4" y="0"/>
                    <a:pt x="244" y="17"/>
                    <a:pt x="248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1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9291116" y="5028957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7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7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1" y="244"/>
                    <a:pt x="41" y="228"/>
                    <a:pt x="37" y="20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7"/>
                    <a:pt x="248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2"/>
            <p:cNvSpPr/>
            <p:nvPr/>
          </p:nvSpPr>
          <p:spPr bwMode="auto">
            <a:xfrm>
              <a:off x="9615143" y="5028957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7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7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7"/>
                    <a:pt x="248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3"/>
            <p:cNvSpPr/>
            <p:nvPr/>
          </p:nvSpPr>
          <p:spPr bwMode="auto">
            <a:xfrm>
              <a:off x="7997394" y="5028957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7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7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7"/>
                    <a:pt x="248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4"/>
            <p:cNvSpPr/>
            <p:nvPr/>
          </p:nvSpPr>
          <p:spPr bwMode="auto">
            <a:xfrm>
              <a:off x="7963956" y="4747921"/>
              <a:ext cx="91556" cy="78818"/>
            </a:xfrm>
            <a:custGeom>
              <a:avLst/>
              <a:gdLst>
                <a:gd name="T0" fmla="*/ 108 w 123"/>
                <a:gd name="T1" fmla="*/ 105 h 105"/>
                <a:gd name="T2" fmla="*/ 35 w 123"/>
                <a:gd name="T3" fmla="*/ 105 h 105"/>
                <a:gd name="T4" fmla="*/ 16 w 123"/>
                <a:gd name="T5" fmla="*/ 89 h 105"/>
                <a:gd name="T6" fmla="*/ 2 w 123"/>
                <a:gd name="T7" fmla="*/ 15 h 105"/>
                <a:gd name="T8" fmla="*/ 14 w 123"/>
                <a:gd name="T9" fmla="*/ 0 h 105"/>
                <a:gd name="T10" fmla="*/ 88 w 123"/>
                <a:gd name="T11" fmla="*/ 0 h 105"/>
                <a:gd name="T12" fmla="*/ 107 w 123"/>
                <a:gd name="T13" fmla="*/ 15 h 105"/>
                <a:gd name="T14" fmla="*/ 121 w 123"/>
                <a:gd name="T15" fmla="*/ 89 h 105"/>
                <a:gd name="T16" fmla="*/ 108 w 123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05">
                  <a:moveTo>
                    <a:pt x="108" y="105"/>
                  </a:moveTo>
                  <a:cubicBezTo>
                    <a:pt x="35" y="105"/>
                    <a:pt x="35" y="105"/>
                    <a:pt x="35" y="105"/>
                  </a:cubicBezTo>
                  <a:cubicBezTo>
                    <a:pt x="26" y="105"/>
                    <a:pt x="18" y="98"/>
                    <a:pt x="16" y="8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7" y="0"/>
                    <a:pt x="105" y="7"/>
                    <a:pt x="107" y="15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3" y="98"/>
                    <a:pt x="117" y="105"/>
                    <a:pt x="108" y="10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5"/>
            <p:cNvSpPr/>
            <p:nvPr/>
          </p:nvSpPr>
          <p:spPr bwMode="auto">
            <a:xfrm>
              <a:off x="8321422" y="5028957"/>
              <a:ext cx="211772" cy="181519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6 w 284"/>
                <a:gd name="T5" fmla="*/ 208 h 244"/>
                <a:gd name="T6" fmla="*/ 3 w 284"/>
                <a:gd name="T7" fmla="*/ 37 h 244"/>
                <a:gd name="T8" fmla="*/ 32 w 284"/>
                <a:gd name="T9" fmla="*/ 0 h 244"/>
                <a:gd name="T10" fmla="*/ 204 w 284"/>
                <a:gd name="T11" fmla="*/ 0 h 244"/>
                <a:gd name="T12" fmla="*/ 247 w 284"/>
                <a:gd name="T13" fmla="*/ 37 h 244"/>
                <a:gd name="T14" fmla="*/ 281 w 284"/>
                <a:gd name="T15" fmla="*/ 208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6" y="20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17"/>
                    <a:pt x="13" y="0"/>
                    <a:pt x="3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7"/>
                    <a:pt x="247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4" y="228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6"/>
            <p:cNvSpPr/>
            <p:nvPr/>
          </p:nvSpPr>
          <p:spPr bwMode="auto">
            <a:xfrm>
              <a:off x="8644653" y="5028957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7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7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7"/>
                    <a:pt x="248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7"/>
            <p:cNvSpPr/>
            <p:nvPr/>
          </p:nvSpPr>
          <p:spPr bwMode="auto">
            <a:xfrm>
              <a:off x="9938374" y="5028957"/>
              <a:ext cx="212569" cy="181519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7 w 284"/>
                <a:gd name="T5" fmla="*/ 208 h 244"/>
                <a:gd name="T6" fmla="*/ 3 w 284"/>
                <a:gd name="T7" fmla="*/ 37 h 244"/>
                <a:gd name="T8" fmla="*/ 33 w 284"/>
                <a:gd name="T9" fmla="*/ 0 h 244"/>
                <a:gd name="T10" fmla="*/ 204 w 284"/>
                <a:gd name="T11" fmla="*/ 0 h 244"/>
                <a:gd name="T12" fmla="*/ 247 w 284"/>
                <a:gd name="T13" fmla="*/ 37 h 244"/>
                <a:gd name="T14" fmla="*/ 281 w 284"/>
                <a:gd name="T15" fmla="*/ 208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7" y="20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17"/>
                    <a:pt x="13" y="0"/>
                    <a:pt x="3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7"/>
                    <a:pt x="247" y="37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4" y="228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"/>
            <p:cNvSpPr/>
            <p:nvPr/>
          </p:nvSpPr>
          <p:spPr bwMode="auto">
            <a:xfrm>
              <a:off x="8914543" y="4750309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4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9"/>
            <p:cNvSpPr/>
            <p:nvPr/>
          </p:nvSpPr>
          <p:spPr bwMode="auto">
            <a:xfrm>
              <a:off x="9237774" y="4750309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1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0"/>
            <p:cNvSpPr/>
            <p:nvPr/>
          </p:nvSpPr>
          <p:spPr bwMode="auto">
            <a:xfrm>
              <a:off x="9561006" y="4750309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9885033" y="4750309"/>
              <a:ext cx="211772" cy="182315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7 w 284"/>
                <a:gd name="T5" fmla="*/ 208 h 244"/>
                <a:gd name="T6" fmla="*/ 3 w 284"/>
                <a:gd name="T7" fmla="*/ 36 h 244"/>
                <a:gd name="T8" fmla="*/ 33 w 284"/>
                <a:gd name="T9" fmla="*/ 0 h 244"/>
                <a:gd name="T10" fmla="*/ 204 w 284"/>
                <a:gd name="T11" fmla="*/ 0 h 244"/>
                <a:gd name="T12" fmla="*/ 247 w 284"/>
                <a:gd name="T13" fmla="*/ 36 h 244"/>
                <a:gd name="T14" fmla="*/ 281 w 284"/>
                <a:gd name="T15" fmla="*/ 208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7" y="20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7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4" y="228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9025206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3"/>
            <p:cNvSpPr/>
            <p:nvPr/>
          </p:nvSpPr>
          <p:spPr bwMode="auto">
            <a:xfrm>
              <a:off x="9348437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3 w 285"/>
                <a:gd name="T7" fmla="*/ 36 h 244"/>
                <a:gd name="T8" fmla="*/ 33 w 285"/>
                <a:gd name="T9" fmla="*/ 0 h 244"/>
                <a:gd name="T10" fmla="*/ 204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7" y="20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1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4"/>
            <p:cNvSpPr/>
            <p:nvPr/>
          </p:nvSpPr>
          <p:spPr bwMode="auto">
            <a:xfrm>
              <a:off x="9671669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5"/>
            <p:cNvSpPr/>
            <p:nvPr/>
          </p:nvSpPr>
          <p:spPr bwMode="auto">
            <a:xfrm>
              <a:off x="8053920" y="5324324"/>
              <a:ext cx="213364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6"/>
            <p:cNvSpPr/>
            <p:nvPr/>
          </p:nvSpPr>
          <p:spPr bwMode="auto">
            <a:xfrm>
              <a:off x="8377947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4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7"/>
            <p:cNvSpPr/>
            <p:nvPr/>
          </p:nvSpPr>
          <p:spPr bwMode="auto">
            <a:xfrm>
              <a:off x="8701178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1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8"/>
            <p:cNvSpPr/>
            <p:nvPr/>
          </p:nvSpPr>
          <p:spPr bwMode="auto">
            <a:xfrm>
              <a:off x="9995696" y="5324324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9"/>
            <p:cNvSpPr/>
            <p:nvPr/>
          </p:nvSpPr>
          <p:spPr bwMode="auto">
            <a:xfrm>
              <a:off x="9081732" y="5619690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7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7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1" y="244"/>
                    <a:pt x="41" y="227"/>
                    <a:pt x="37" y="20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5" y="227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0"/>
            <p:cNvSpPr/>
            <p:nvPr/>
          </p:nvSpPr>
          <p:spPr bwMode="auto">
            <a:xfrm>
              <a:off x="9404963" y="5619690"/>
              <a:ext cx="213364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7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7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7"/>
                    <a:pt x="37" y="20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5" y="227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1"/>
            <p:cNvSpPr/>
            <p:nvPr/>
          </p:nvSpPr>
          <p:spPr bwMode="auto">
            <a:xfrm>
              <a:off x="9728990" y="5619690"/>
              <a:ext cx="211772" cy="182315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7 w 284"/>
                <a:gd name="T5" fmla="*/ 207 h 244"/>
                <a:gd name="T6" fmla="*/ 3 w 284"/>
                <a:gd name="T7" fmla="*/ 36 h 244"/>
                <a:gd name="T8" fmla="*/ 33 w 284"/>
                <a:gd name="T9" fmla="*/ 0 h 244"/>
                <a:gd name="T10" fmla="*/ 204 w 284"/>
                <a:gd name="T11" fmla="*/ 0 h 244"/>
                <a:gd name="T12" fmla="*/ 247 w 284"/>
                <a:gd name="T13" fmla="*/ 36 h 244"/>
                <a:gd name="T14" fmla="*/ 281 w 284"/>
                <a:gd name="T15" fmla="*/ 207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7"/>
                    <a:pt x="37" y="20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7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4" y="227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2"/>
            <p:cNvSpPr/>
            <p:nvPr/>
          </p:nvSpPr>
          <p:spPr bwMode="auto">
            <a:xfrm>
              <a:off x="8112038" y="5619690"/>
              <a:ext cx="211772" cy="182315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6 w 284"/>
                <a:gd name="T5" fmla="*/ 207 h 244"/>
                <a:gd name="T6" fmla="*/ 3 w 284"/>
                <a:gd name="T7" fmla="*/ 36 h 244"/>
                <a:gd name="T8" fmla="*/ 32 w 284"/>
                <a:gd name="T9" fmla="*/ 0 h 244"/>
                <a:gd name="T10" fmla="*/ 204 w 284"/>
                <a:gd name="T11" fmla="*/ 0 h 244"/>
                <a:gd name="T12" fmla="*/ 247 w 284"/>
                <a:gd name="T13" fmla="*/ 36 h 244"/>
                <a:gd name="T14" fmla="*/ 281 w 284"/>
                <a:gd name="T15" fmla="*/ 207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7"/>
                    <a:pt x="36" y="20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7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4" y="227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3"/>
            <p:cNvSpPr/>
            <p:nvPr/>
          </p:nvSpPr>
          <p:spPr bwMode="auto">
            <a:xfrm>
              <a:off x="8434473" y="5619690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7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7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7"/>
                    <a:pt x="37" y="20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5" y="227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4"/>
            <p:cNvSpPr/>
            <p:nvPr/>
          </p:nvSpPr>
          <p:spPr bwMode="auto">
            <a:xfrm>
              <a:off x="8758500" y="5619690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7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7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7"/>
                    <a:pt x="37" y="20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4" y="0"/>
                    <a:pt x="244" y="16"/>
                    <a:pt x="248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5" y="227"/>
                    <a:pt x="271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5"/>
            <p:cNvSpPr/>
            <p:nvPr/>
          </p:nvSpPr>
          <p:spPr bwMode="auto">
            <a:xfrm>
              <a:off x="10052222" y="5619690"/>
              <a:ext cx="212569" cy="182315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7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7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7"/>
                    <a:pt x="37" y="20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85" y="227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6"/>
            <p:cNvSpPr/>
            <p:nvPr/>
          </p:nvSpPr>
          <p:spPr bwMode="auto">
            <a:xfrm>
              <a:off x="9135073" y="5898338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1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7"/>
            <p:cNvSpPr/>
            <p:nvPr/>
          </p:nvSpPr>
          <p:spPr bwMode="auto">
            <a:xfrm>
              <a:off x="9459100" y="5898338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8"/>
            <p:cNvSpPr/>
            <p:nvPr/>
          </p:nvSpPr>
          <p:spPr bwMode="auto">
            <a:xfrm>
              <a:off x="9783128" y="5898338"/>
              <a:ext cx="211772" cy="181519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7 w 284"/>
                <a:gd name="T5" fmla="*/ 208 h 244"/>
                <a:gd name="T6" fmla="*/ 3 w 284"/>
                <a:gd name="T7" fmla="*/ 36 h 244"/>
                <a:gd name="T8" fmla="*/ 33 w 284"/>
                <a:gd name="T9" fmla="*/ 0 h 244"/>
                <a:gd name="T10" fmla="*/ 204 w 284"/>
                <a:gd name="T11" fmla="*/ 0 h 244"/>
                <a:gd name="T12" fmla="*/ 247 w 284"/>
                <a:gd name="T13" fmla="*/ 36 h 244"/>
                <a:gd name="T14" fmla="*/ 281 w 284"/>
                <a:gd name="T15" fmla="*/ 208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7" y="20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7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4" y="228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9"/>
            <p:cNvSpPr/>
            <p:nvPr/>
          </p:nvSpPr>
          <p:spPr bwMode="auto">
            <a:xfrm>
              <a:off x="8165379" y="5898338"/>
              <a:ext cx="211772" cy="181519"/>
            </a:xfrm>
            <a:custGeom>
              <a:avLst/>
              <a:gdLst>
                <a:gd name="T0" fmla="*/ 251 w 284"/>
                <a:gd name="T1" fmla="*/ 244 h 244"/>
                <a:gd name="T2" fmla="*/ 80 w 284"/>
                <a:gd name="T3" fmla="*/ 244 h 244"/>
                <a:gd name="T4" fmla="*/ 36 w 284"/>
                <a:gd name="T5" fmla="*/ 208 h 244"/>
                <a:gd name="T6" fmla="*/ 3 w 284"/>
                <a:gd name="T7" fmla="*/ 36 h 244"/>
                <a:gd name="T8" fmla="*/ 32 w 284"/>
                <a:gd name="T9" fmla="*/ 0 h 244"/>
                <a:gd name="T10" fmla="*/ 204 w 284"/>
                <a:gd name="T11" fmla="*/ 0 h 244"/>
                <a:gd name="T12" fmla="*/ 247 w 284"/>
                <a:gd name="T13" fmla="*/ 36 h 244"/>
                <a:gd name="T14" fmla="*/ 281 w 284"/>
                <a:gd name="T15" fmla="*/ 208 h 244"/>
                <a:gd name="T16" fmla="*/ 251 w 284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44">
                  <a:moveTo>
                    <a:pt x="251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0" y="228"/>
                    <a:pt x="36" y="20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16"/>
                    <a:pt x="13" y="0"/>
                    <a:pt x="3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24" y="0"/>
                    <a:pt x="244" y="16"/>
                    <a:pt x="247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4" y="228"/>
                    <a:pt x="271" y="244"/>
                    <a:pt x="25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0"/>
            <p:cNvSpPr/>
            <p:nvPr/>
          </p:nvSpPr>
          <p:spPr bwMode="auto">
            <a:xfrm>
              <a:off x="8488610" y="5898338"/>
              <a:ext cx="212569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5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2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1"/>
            <p:cNvSpPr/>
            <p:nvPr/>
          </p:nvSpPr>
          <p:spPr bwMode="auto">
            <a:xfrm>
              <a:off x="8811842" y="5898338"/>
              <a:ext cx="213364" cy="181519"/>
            </a:xfrm>
            <a:custGeom>
              <a:avLst/>
              <a:gdLst>
                <a:gd name="T0" fmla="*/ 252 w 285"/>
                <a:gd name="T1" fmla="*/ 244 h 244"/>
                <a:gd name="T2" fmla="*/ 80 w 285"/>
                <a:gd name="T3" fmla="*/ 244 h 244"/>
                <a:gd name="T4" fmla="*/ 37 w 285"/>
                <a:gd name="T5" fmla="*/ 208 h 244"/>
                <a:gd name="T6" fmla="*/ 4 w 285"/>
                <a:gd name="T7" fmla="*/ 36 h 244"/>
                <a:gd name="T8" fmla="*/ 33 w 285"/>
                <a:gd name="T9" fmla="*/ 0 h 244"/>
                <a:gd name="T10" fmla="*/ 205 w 285"/>
                <a:gd name="T11" fmla="*/ 0 h 244"/>
                <a:gd name="T12" fmla="*/ 248 w 285"/>
                <a:gd name="T13" fmla="*/ 36 h 244"/>
                <a:gd name="T14" fmla="*/ 281 w 285"/>
                <a:gd name="T15" fmla="*/ 208 h 244"/>
                <a:gd name="T16" fmla="*/ 252 w 285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44">
                  <a:moveTo>
                    <a:pt x="252" y="244"/>
                  </a:moveTo>
                  <a:cubicBezTo>
                    <a:pt x="80" y="244"/>
                    <a:pt x="80" y="244"/>
                    <a:pt x="80" y="244"/>
                  </a:cubicBezTo>
                  <a:cubicBezTo>
                    <a:pt x="60" y="244"/>
                    <a:pt x="41" y="228"/>
                    <a:pt x="37" y="20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6"/>
                    <a:pt x="13" y="0"/>
                    <a:pt x="3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4" y="0"/>
                    <a:pt x="244" y="16"/>
                    <a:pt x="248" y="36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5" y="228"/>
                    <a:pt x="271" y="244"/>
                    <a:pt x="252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2"/>
            <p:cNvSpPr/>
            <p:nvPr/>
          </p:nvSpPr>
          <p:spPr bwMode="auto">
            <a:xfrm>
              <a:off x="8084969" y="4757475"/>
              <a:ext cx="357465" cy="18311"/>
            </a:xfrm>
            <a:custGeom>
              <a:avLst/>
              <a:gdLst>
                <a:gd name="T0" fmla="*/ 467 w 479"/>
                <a:gd name="T1" fmla="*/ 25 h 25"/>
                <a:gd name="T2" fmla="*/ 12 w 479"/>
                <a:gd name="T3" fmla="*/ 25 h 25"/>
                <a:gd name="T4" fmla="*/ 0 w 479"/>
                <a:gd name="T5" fmla="*/ 13 h 25"/>
                <a:gd name="T6" fmla="*/ 0 w 479"/>
                <a:gd name="T7" fmla="*/ 13 h 25"/>
                <a:gd name="T8" fmla="*/ 12 w 479"/>
                <a:gd name="T9" fmla="*/ 0 h 25"/>
                <a:gd name="T10" fmla="*/ 467 w 479"/>
                <a:gd name="T11" fmla="*/ 0 h 25"/>
                <a:gd name="T12" fmla="*/ 479 w 479"/>
                <a:gd name="T13" fmla="*/ 13 h 25"/>
                <a:gd name="T14" fmla="*/ 479 w 479"/>
                <a:gd name="T15" fmla="*/ 13 h 25"/>
                <a:gd name="T16" fmla="*/ 467 w 479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5">
                  <a:moveTo>
                    <a:pt x="46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1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4" y="0"/>
                    <a:pt x="479" y="6"/>
                    <a:pt x="479" y="13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9"/>
                    <a:pt x="474" y="25"/>
                    <a:pt x="46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3"/>
            <p:cNvSpPr/>
            <p:nvPr/>
          </p:nvSpPr>
          <p:spPr bwMode="auto">
            <a:xfrm>
              <a:off x="8095319" y="4798874"/>
              <a:ext cx="357465" cy="18311"/>
            </a:xfrm>
            <a:custGeom>
              <a:avLst/>
              <a:gdLst>
                <a:gd name="T0" fmla="*/ 467 w 479"/>
                <a:gd name="T1" fmla="*/ 24 h 24"/>
                <a:gd name="T2" fmla="*/ 12 w 479"/>
                <a:gd name="T3" fmla="*/ 24 h 24"/>
                <a:gd name="T4" fmla="*/ 0 w 479"/>
                <a:gd name="T5" fmla="*/ 12 h 24"/>
                <a:gd name="T6" fmla="*/ 0 w 479"/>
                <a:gd name="T7" fmla="*/ 12 h 24"/>
                <a:gd name="T8" fmla="*/ 12 w 479"/>
                <a:gd name="T9" fmla="*/ 0 h 24"/>
                <a:gd name="T10" fmla="*/ 467 w 479"/>
                <a:gd name="T11" fmla="*/ 0 h 24"/>
                <a:gd name="T12" fmla="*/ 479 w 479"/>
                <a:gd name="T13" fmla="*/ 12 h 24"/>
                <a:gd name="T14" fmla="*/ 479 w 479"/>
                <a:gd name="T15" fmla="*/ 12 h 24"/>
                <a:gd name="T16" fmla="*/ 467 w 479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24">
                  <a:moveTo>
                    <a:pt x="46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4" y="0"/>
                    <a:pt x="479" y="5"/>
                    <a:pt x="479" y="12"/>
                  </a:cubicBezTo>
                  <a:cubicBezTo>
                    <a:pt x="479" y="12"/>
                    <a:pt x="479" y="12"/>
                    <a:pt x="479" y="12"/>
                  </a:cubicBezTo>
                  <a:cubicBezTo>
                    <a:pt x="479" y="18"/>
                    <a:pt x="474" y="24"/>
                    <a:pt x="467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4"/>
            <p:cNvSpPr/>
            <p:nvPr/>
          </p:nvSpPr>
          <p:spPr bwMode="auto">
            <a:xfrm>
              <a:off x="7935295" y="4435039"/>
              <a:ext cx="151266" cy="34234"/>
            </a:xfrm>
            <a:custGeom>
              <a:avLst/>
              <a:gdLst>
                <a:gd name="T0" fmla="*/ 179 w 202"/>
                <a:gd name="T1" fmla="*/ 46 h 46"/>
                <a:gd name="T2" fmla="*/ 23 w 202"/>
                <a:gd name="T3" fmla="*/ 46 h 46"/>
                <a:gd name="T4" fmla="*/ 0 w 202"/>
                <a:gd name="T5" fmla="*/ 23 h 46"/>
                <a:gd name="T6" fmla="*/ 0 w 202"/>
                <a:gd name="T7" fmla="*/ 23 h 46"/>
                <a:gd name="T8" fmla="*/ 23 w 202"/>
                <a:gd name="T9" fmla="*/ 0 h 46"/>
                <a:gd name="T10" fmla="*/ 179 w 202"/>
                <a:gd name="T11" fmla="*/ 0 h 46"/>
                <a:gd name="T12" fmla="*/ 202 w 202"/>
                <a:gd name="T13" fmla="*/ 23 h 46"/>
                <a:gd name="T14" fmla="*/ 202 w 202"/>
                <a:gd name="T15" fmla="*/ 23 h 46"/>
                <a:gd name="T16" fmla="*/ 179 w 20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6">
                  <a:moveTo>
                    <a:pt x="179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2" y="0"/>
                    <a:pt x="202" y="10"/>
                    <a:pt x="202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2" y="36"/>
                    <a:pt x="192" y="46"/>
                    <a:pt x="179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5"/>
            <p:cNvSpPr/>
            <p:nvPr/>
          </p:nvSpPr>
          <p:spPr bwMode="auto">
            <a:xfrm>
              <a:off x="8255342" y="4435039"/>
              <a:ext cx="151266" cy="34234"/>
            </a:xfrm>
            <a:custGeom>
              <a:avLst/>
              <a:gdLst>
                <a:gd name="T0" fmla="*/ 180 w 203"/>
                <a:gd name="T1" fmla="*/ 46 h 46"/>
                <a:gd name="T2" fmla="*/ 23 w 203"/>
                <a:gd name="T3" fmla="*/ 46 h 46"/>
                <a:gd name="T4" fmla="*/ 0 w 203"/>
                <a:gd name="T5" fmla="*/ 23 h 46"/>
                <a:gd name="T6" fmla="*/ 0 w 203"/>
                <a:gd name="T7" fmla="*/ 23 h 46"/>
                <a:gd name="T8" fmla="*/ 23 w 203"/>
                <a:gd name="T9" fmla="*/ 0 h 46"/>
                <a:gd name="T10" fmla="*/ 180 w 203"/>
                <a:gd name="T11" fmla="*/ 0 h 46"/>
                <a:gd name="T12" fmla="*/ 203 w 203"/>
                <a:gd name="T13" fmla="*/ 23 h 46"/>
                <a:gd name="T14" fmla="*/ 203 w 203"/>
                <a:gd name="T15" fmla="*/ 23 h 46"/>
                <a:gd name="T16" fmla="*/ 180 w 20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46">
                  <a:moveTo>
                    <a:pt x="180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1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2" y="0"/>
                    <a:pt x="203" y="10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36"/>
                    <a:pt x="192" y="46"/>
                    <a:pt x="18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6"/>
            <p:cNvSpPr/>
            <p:nvPr/>
          </p:nvSpPr>
          <p:spPr bwMode="auto">
            <a:xfrm>
              <a:off x="8575389" y="4435039"/>
              <a:ext cx="151266" cy="34234"/>
            </a:xfrm>
            <a:custGeom>
              <a:avLst/>
              <a:gdLst>
                <a:gd name="T0" fmla="*/ 179 w 203"/>
                <a:gd name="T1" fmla="*/ 46 h 46"/>
                <a:gd name="T2" fmla="*/ 23 w 203"/>
                <a:gd name="T3" fmla="*/ 46 h 46"/>
                <a:gd name="T4" fmla="*/ 0 w 203"/>
                <a:gd name="T5" fmla="*/ 23 h 46"/>
                <a:gd name="T6" fmla="*/ 0 w 203"/>
                <a:gd name="T7" fmla="*/ 23 h 46"/>
                <a:gd name="T8" fmla="*/ 23 w 203"/>
                <a:gd name="T9" fmla="*/ 0 h 46"/>
                <a:gd name="T10" fmla="*/ 179 w 203"/>
                <a:gd name="T11" fmla="*/ 0 h 46"/>
                <a:gd name="T12" fmla="*/ 203 w 203"/>
                <a:gd name="T13" fmla="*/ 23 h 46"/>
                <a:gd name="T14" fmla="*/ 203 w 203"/>
                <a:gd name="T15" fmla="*/ 23 h 46"/>
                <a:gd name="T16" fmla="*/ 179 w 20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46">
                  <a:moveTo>
                    <a:pt x="179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2" y="0"/>
                    <a:pt x="203" y="10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36"/>
                    <a:pt x="192" y="46"/>
                    <a:pt x="179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7"/>
            <p:cNvSpPr/>
            <p:nvPr/>
          </p:nvSpPr>
          <p:spPr bwMode="auto">
            <a:xfrm>
              <a:off x="8895436" y="4435039"/>
              <a:ext cx="150470" cy="34234"/>
            </a:xfrm>
            <a:custGeom>
              <a:avLst/>
              <a:gdLst>
                <a:gd name="T0" fmla="*/ 179 w 202"/>
                <a:gd name="T1" fmla="*/ 46 h 46"/>
                <a:gd name="T2" fmla="*/ 23 w 202"/>
                <a:gd name="T3" fmla="*/ 46 h 46"/>
                <a:gd name="T4" fmla="*/ 0 w 202"/>
                <a:gd name="T5" fmla="*/ 23 h 46"/>
                <a:gd name="T6" fmla="*/ 0 w 202"/>
                <a:gd name="T7" fmla="*/ 23 h 46"/>
                <a:gd name="T8" fmla="*/ 23 w 202"/>
                <a:gd name="T9" fmla="*/ 0 h 46"/>
                <a:gd name="T10" fmla="*/ 179 w 202"/>
                <a:gd name="T11" fmla="*/ 0 h 46"/>
                <a:gd name="T12" fmla="*/ 202 w 202"/>
                <a:gd name="T13" fmla="*/ 23 h 46"/>
                <a:gd name="T14" fmla="*/ 202 w 202"/>
                <a:gd name="T15" fmla="*/ 23 h 46"/>
                <a:gd name="T16" fmla="*/ 179 w 20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46">
                  <a:moveTo>
                    <a:pt x="179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2" y="0"/>
                    <a:pt x="202" y="10"/>
                    <a:pt x="202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2" y="36"/>
                    <a:pt x="192" y="46"/>
                    <a:pt x="179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8"/>
            <p:cNvSpPr/>
            <p:nvPr/>
          </p:nvSpPr>
          <p:spPr bwMode="auto">
            <a:xfrm>
              <a:off x="9214687" y="4435039"/>
              <a:ext cx="151266" cy="34234"/>
            </a:xfrm>
            <a:custGeom>
              <a:avLst/>
              <a:gdLst>
                <a:gd name="T0" fmla="*/ 180 w 203"/>
                <a:gd name="T1" fmla="*/ 46 h 46"/>
                <a:gd name="T2" fmla="*/ 23 w 203"/>
                <a:gd name="T3" fmla="*/ 46 h 46"/>
                <a:gd name="T4" fmla="*/ 0 w 203"/>
                <a:gd name="T5" fmla="*/ 23 h 46"/>
                <a:gd name="T6" fmla="*/ 0 w 203"/>
                <a:gd name="T7" fmla="*/ 23 h 46"/>
                <a:gd name="T8" fmla="*/ 23 w 203"/>
                <a:gd name="T9" fmla="*/ 0 h 46"/>
                <a:gd name="T10" fmla="*/ 180 w 203"/>
                <a:gd name="T11" fmla="*/ 0 h 46"/>
                <a:gd name="T12" fmla="*/ 203 w 203"/>
                <a:gd name="T13" fmla="*/ 23 h 46"/>
                <a:gd name="T14" fmla="*/ 203 w 203"/>
                <a:gd name="T15" fmla="*/ 23 h 46"/>
                <a:gd name="T16" fmla="*/ 180 w 20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46">
                  <a:moveTo>
                    <a:pt x="180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1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2" y="0"/>
                    <a:pt x="203" y="10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36"/>
                    <a:pt x="192" y="46"/>
                    <a:pt x="18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9"/>
            <p:cNvSpPr/>
            <p:nvPr/>
          </p:nvSpPr>
          <p:spPr bwMode="auto">
            <a:xfrm>
              <a:off x="9534733" y="4435039"/>
              <a:ext cx="151266" cy="34234"/>
            </a:xfrm>
            <a:custGeom>
              <a:avLst/>
              <a:gdLst>
                <a:gd name="T0" fmla="*/ 179 w 203"/>
                <a:gd name="T1" fmla="*/ 46 h 46"/>
                <a:gd name="T2" fmla="*/ 23 w 203"/>
                <a:gd name="T3" fmla="*/ 46 h 46"/>
                <a:gd name="T4" fmla="*/ 0 w 203"/>
                <a:gd name="T5" fmla="*/ 23 h 46"/>
                <a:gd name="T6" fmla="*/ 0 w 203"/>
                <a:gd name="T7" fmla="*/ 23 h 46"/>
                <a:gd name="T8" fmla="*/ 23 w 203"/>
                <a:gd name="T9" fmla="*/ 0 h 46"/>
                <a:gd name="T10" fmla="*/ 179 w 203"/>
                <a:gd name="T11" fmla="*/ 0 h 46"/>
                <a:gd name="T12" fmla="*/ 203 w 203"/>
                <a:gd name="T13" fmla="*/ 23 h 46"/>
                <a:gd name="T14" fmla="*/ 203 w 203"/>
                <a:gd name="T15" fmla="*/ 23 h 46"/>
                <a:gd name="T16" fmla="*/ 179 w 20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46">
                  <a:moveTo>
                    <a:pt x="179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2" y="0"/>
                    <a:pt x="203" y="10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36"/>
                    <a:pt x="192" y="46"/>
                    <a:pt x="179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0"/>
            <p:cNvSpPr/>
            <p:nvPr/>
          </p:nvSpPr>
          <p:spPr bwMode="auto">
            <a:xfrm>
              <a:off x="9853984" y="4435039"/>
              <a:ext cx="151266" cy="34234"/>
            </a:xfrm>
            <a:custGeom>
              <a:avLst/>
              <a:gdLst>
                <a:gd name="T0" fmla="*/ 180 w 203"/>
                <a:gd name="T1" fmla="*/ 46 h 46"/>
                <a:gd name="T2" fmla="*/ 24 w 203"/>
                <a:gd name="T3" fmla="*/ 46 h 46"/>
                <a:gd name="T4" fmla="*/ 0 w 203"/>
                <a:gd name="T5" fmla="*/ 23 h 46"/>
                <a:gd name="T6" fmla="*/ 0 w 203"/>
                <a:gd name="T7" fmla="*/ 23 h 46"/>
                <a:gd name="T8" fmla="*/ 24 w 203"/>
                <a:gd name="T9" fmla="*/ 0 h 46"/>
                <a:gd name="T10" fmla="*/ 180 w 203"/>
                <a:gd name="T11" fmla="*/ 0 h 46"/>
                <a:gd name="T12" fmla="*/ 203 w 203"/>
                <a:gd name="T13" fmla="*/ 23 h 46"/>
                <a:gd name="T14" fmla="*/ 203 w 203"/>
                <a:gd name="T15" fmla="*/ 23 h 46"/>
                <a:gd name="T16" fmla="*/ 180 w 20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46">
                  <a:moveTo>
                    <a:pt x="180" y="46"/>
                  </a:moveTo>
                  <a:cubicBezTo>
                    <a:pt x="24" y="46"/>
                    <a:pt x="24" y="46"/>
                    <a:pt x="24" y="46"/>
                  </a:cubicBezTo>
                  <a:cubicBezTo>
                    <a:pt x="11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3" y="0"/>
                    <a:pt x="203" y="10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36"/>
                    <a:pt x="193" y="46"/>
                    <a:pt x="18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81"/>
            <p:cNvSpPr/>
            <p:nvPr/>
          </p:nvSpPr>
          <p:spPr bwMode="auto">
            <a:xfrm>
              <a:off x="9159753" y="4705726"/>
              <a:ext cx="359854" cy="230084"/>
            </a:xfrm>
            <a:custGeom>
              <a:avLst/>
              <a:gdLst>
                <a:gd name="T0" fmla="*/ 122 w 482"/>
                <a:gd name="T1" fmla="*/ 308 h 308"/>
                <a:gd name="T2" fmla="*/ 49 w 482"/>
                <a:gd name="T3" fmla="*/ 275 h 308"/>
                <a:gd name="T4" fmla="*/ 109 w 482"/>
                <a:gd name="T5" fmla="*/ 106 h 308"/>
                <a:gd name="T6" fmla="*/ 214 w 482"/>
                <a:gd name="T7" fmla="*/ 11 h 308"/>
                <a:gd name="T8" fmla="*/ 221 w 482"/>
                <a:gd name="T9" fmla="*/ 12 h 308"/>
                <a:gd name="T10" fmla="*/ 220 w 482"/>
                <a:gd name="T11" fmla="*/ 19 h 308"/>
                <a:gd name="T12" fmla="*/ 57 w 482"/>
                <a:gd name="T13" fmla="*/ 270 h 308"/>
                <a:gd name="T14" fmla="*/ 143 w 482"/>
                <a:gd name="T15" fmla="*/ 296 h 308"/>
                <a:gd name="T16" fmla="*/ 331 w 482"/>
                <a:gd name="T17" fmla="*/ 219 h 308"/>
                <a:gd name="T18" fmla="*/ 458 w 482"/>
                <a:gd name="T19" fmla="*/ 83 h 308"/>
                <a:gd name="T20" fmla="*/ 449 w 482"/>
                <a:gd name="T21" fmla="*/ 24 h 308"/>
                <a:gd name="T22" fmla="*/ 334 w 482"/>
                <a:gd name="T23" fmla="*/ 24 h 308"/>
                <a:gd name="T24" fmla="*/ 205 w 482"/>
                <a:gd name="T25" fmla="*/ 88 h 308"/>
                <a:gd name="T26" fmla="*/ 198 w 482"/>
                <a:gd name="T27" fmla="*/ 88 h 308"/>
                <a:gd name="T28" fmla="*/ 198 w 482"/>
                <a:gd name="T29" fmla="*/ 81 h 308"/>
                <a:gd name="T30" fmla="*/ 332 w 482"/>
                <a:gd name="T31" fmla="*/ 15 h 308"/>
                <a:gd name="T32" fmla="*/ 455 w 482"/>
                <a:gd name="T33" fmla="*/ 16 h 308"/>
                <a:gd name="T34" fmla="*/ 468 w 482"/>
                <a:gd name="T35" fmla="*/ 86 h 308"/>
                <a:gd name="T36" fmla="*/ 336 w 482"/>
                <a:gd name="T37" fmla="*/ 227 h 308"/>
                <a:gd name="T38" fmla="*/ 144 w 482"/>
                <a:gd name="T39" fmla="*/ 306 h 308"/>
                <a:gd name="T40" fmla="*/ 122 w 482"/>
                <a:gd name="T41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2" h="308">
                  <a:moveTo>
                    <a:pt x="122" y="308"/>
                  </a:moveTo>
                  <a:cubicBezTo>
                    <a:pt x="87" y="308"/>
                    <a:pt x="62" y="297"/>
                    <a:pt x="49" y="275"/>
                  </a:cubicBezTo>
                  <a:cubicBezTo>
                    <a:pt x="22" y="235"/>
                    <a:pt x="43" y="178"/>
                    <a:pt x="109" y="106"/>
                  </a:cubicBezTo>
                  <a:cubicBezTo>
                    <a:pt x="157" y="53"/>
                    <a:pt x="214" y="12"/>
                    <a:pt x="214" y="11"/>
                  </a:cubicBezTo>
                  <a:cubicBezTo>
                    <a:pt x="216" y="10"/>
                    <a:pt x="220" y="10"/>
                    <a:pt x="221" y="12"/>
                  </a:cubicBezTo>
                  <a:cubicBezTo>
                    <a:pt x="223" y="14"/>
                    <a:pt x="222" y="18"/>
                    <a:pt x="220" y="19"/>
                  </a:cubicBezTo>
                  <a:cubicBezTo>
                    <a:pt x="218" y="21"/>
                    <a:pt x="0" y="182"/>
                    <a:pt x="57" y="270"/>
                  </a:cubicBezTo>
                  <a:cubicBezTo>
                    <a:pt x="75" y="298"/>
                    <a:pt x="113" y="300"/>
                    <a:pt x="143" y="296"/>
                  </a:cubicBezTo>
                  <a:cubicBezTo>
                    <a:pt x="197" y="290"/>
                    <a:pt x="267" y="261"/>
                    <a:pt x="331" y="219"/>
                  </a:cubicBezTo>
                  <a:cubicBezTo>
                    <a:pt x="397" y="175"/>
                    <a:pt x="443" y="125"/>
                    <a:pt x="458" y="83"/>
                  </a:cubicBezTo>
                  <a:cubicBezTo>
                    <a:pt x="468" y="55"/>
                    <a:pt x="465" y="36"/>
                    <a:pt x="449" y="24"/>
                  </a:cubicBezTo>
                  <a:cubicBezTo>
                    <a:pt x="429" y="10"/>
                    <a:pt x="386" y="10"/>
                    <a:pt x="334" y="24"/>
                  </a:cubicBezTo>
                  <a:cubicBezTo>
                    <a:pt x="285" y="38"/>
                    <a:pt x="235" y="63"/>
                    <a:pt x="205" y="88"/>
                  </a:cubicBezTo>
                  <a:cubicBezTo>
                    <a:pt x="203" y="90"/>
                    <a:pt x="200" y="90"/>
                    <a:pt x="198" y="88"/>
                  </a:cubicBezTo>
                  <a:cubicBezTo>
                    <a:pt x="196" y="86"/>
                    <a:pt x="196" y="83"/>
                    <a:pt x="198" y="81"/>
                  </a:cubicBezTo>
                  <a:cubicBezTo>
                    <a:pt x="230" y="54"/>
                    <a:pt x="281" y="29"/>
                    <a:pt x="332" y="15"/>
                  </a:cubicBezTo>
                  <a:cubicBezTo>
                    <a:pt x="387" y="0"/>
                    <a:pt x="432" y="0"/>
                    <a:pt x="455" y="16"/>
                  </a:cubicBezTo>
                  <a:cubicBezTo>
                    <a:pt x="469" y="26"/>
                    <a:pt x="482" y="46"/>
                    <a:pt x="468" y="86"/>
                  </a:cubicBezTo>
                  <a:cubicBezTo>
                    <a:pt x="452" y="131"/>
                    <a:pt x="404" y="182"/>
                    <a:pt x="336" y="227"/>
                  </a:cubicBezTo>
                  <a:cubicBezTo>
                    <a:pt x="271" y="270"/>
                    <a:pt x="199" y="300"/>
                    <a:pt x="144" y="306"/>
                  </a:cubicBezTo>
                  <a:cubicBezTo>
                    <a:pt x="136" y="307"/>
                    <a:pt x="129" y="308"/>
                    <a:pt x="122" y="30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82"/>
            <p:cNvSpPr/>
            <p:nvPr/>
          </p:nvSpPr>
          <p:spPr bwMode="auto">
            <a:xfrm>
              <a:off x="9818954" y="4617355"/>
              <a:ext cx="105090" cy="122605"/>
            </a:xfrm>
            <a:custGeom>
              <a:avLst/>
              <a:gdLst>
                <a:gd name="T0" fmla="*/ 141 w 141"/>
                <a:gd name="T1" fmla="*/ 142 h 164"/>
                <a:gd name="T2" fmla="*/ 123 w 141"/>
                <a:gd name="T3" fmla="*/ 109 h 164"/>
                <a:gd name="T4" fmla="*/ 57 w 141"/>
                <a:gd name="T5" fmla="*/ 12 h 164"/>
                <a:gd name="T6" fmla="*/ 15 w 141"/>
                <a:gd name="T7" fmla="*/ 23 h 164"/>
                <a:gd name="T8" fmla="*/ 39 w 141"/>
                <a:gd name="T9" fmla="*/ 75 h 164"/>
                <a:gd name="T10" fmla="*/ 77 w 141"/>
                <a:gd name="T11" fmla="*/ 142 h 164"/>
                <a:gd name="T12" fmla="*/ 96 w 141"/>
                <a:gd name="T13" fmla="*/ 164 h 164"/>
                <a:gd name="T14" fmla="*/ 141 w 141"/>
                <a:gd name="T1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64">
                  <a:moveTo>
                    <a:pt x="141" y="142"/>
                  </a:moveTo>
                  <a:cubicBezTo>
                    <a:pt x="123" y="109"/>
                    <a:pt x="123" y="109"/>
                    <a:pt x="123" y="109"/>
                  </a:cubicBezTo>
                  <a:cubicBezTo>
                    <a:pt x="123" y="109"/>
                    <a:pt x="132" y="49"/>
                    <a:pt x="57" y="12"/>
                  </a:cubicBezTo>
                  <a:cubicBezTo>
                    <a:pt x="57" y="12"/>
                    <a:pt x="30" y="0"/>
                    <a:pt x="15" y="23"/>
                  </a:cubicBezTo>
                  <a:cubicBezTo>
                    <a:pt x="0" y="43"/>
                    <a:pt x="42" y="40"/>
                    <a:pt x="39" y="75"/>
                  </a:cubicBezTo>
                  <a:cubicBezTo>
                    <a:pt x="37" y="110"/>
                    <a:pt x="54" y="130"/>
                    <a:pt x="77" y="142"/>
                  </a:cubicBezTo>
                  <a:cubicBezTo>
                    <a:pt x="96" y="164"/>
                    <a:pt x="96" y="164"/>
                    <a:pt x="96" y="164"/>
                  </a:cubicBezTo>
                  <a:lnTo>
                    <a:pt x="141" y="1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3"/>
            <p:cNvSpPr/>
            <p:nvPr/>
          </p:nvSpPr>
          <p:spPr bwMode="auto">
            <a:xfrm>
              <a:off x="9869906" y="4642035"/>
              <a:ext cx="580384" cy="357465"/>
            </a:xfrm>
            <a:custGeom>
              <a:avLst/>
              <a:gdLst>
                <a:gd name="T0" fmla="*/ 778 w 778"/>
                <a:gd name="T1" fmla="*/ 29 h 479"/>
                <a:gd name="T2" fmla="*/ 361 w 778"/>
                <a:gd name="T3" fmla="*/ 447 h 479"/>
                <a:gd name="T4" fmla="*/ 0 w 778"/>
                <a:gd name="T5" fmla="*/ 116 h 479"/>
                <a:gd name="T6" fmla="*/ 64 w 778"/>
                <a:gd name="T7" fmla="*/ 91 h 479"/>
                <a:gd name="T8" fmla="*/ 339 w 778"/>
                <a:gd name="T9" fmla="*/ 270 h 479"/>
                <a:gd name="T10" fmla="*/ 627 w 778"/>
                <a:gd name="T11" fmla="*/ 35 h 479"/>
                <a:gd name="T12" fmla="*/ 778 w 778"/>
                <a:gd name="T13" fmla="*/ 2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8" h="479">
                  <a:moveTo>
                    <a:pt x="778" y="29"/>
                  </a:moveTo>
                  <a:cubicBezTo>
                    <a:pt x="778" y="29"/>
                    <a:pt x="714" y="344"/>
                    <a:pt x="361" y="447"/>
                  </a:cubicBezTo>
                  <a:cubicBezTo>
                    <a:pt x="251" y="479"/>
                    <a:pt x="0" y="116"/>
                    <a:pt x="0" y="116"/>
                  </a:cubicBezTo>
                  <a:cubicBezTo>
                    <a:pt x="0" y="116"/>
                    <a:pt x="9" y="83"/>
                    <a:pt x="64" y="91"/>
                  </a:cubicBezTo>
                  <a:cubicBezTo>
                    <a:pt x="64" y="91"/>
                    <a:pt x="308" y="252"/>
                    <a:pt x="339" y="270"/>
                  </a:cubicBezTo>
                  <a:cubicBezTo>
                    <a:pt x="366" y="285"/>
                    <a:pt x="545" y="70"/>
                    <a:pt x="627" y="35"/>
                  </a:cubicBezTo>
                  <a:cubicBezTo>
                    <a:pt x="708" y="0"/>
                    <a:pt x="778" y="29"/>
                    <a:pt x="778" y="29"/>
                  </a:cubicBez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4"/>
            <p:cNvSpPr/>
            <p:nvPr/>
          </p:nvSpPr>
          <p:spPr bwMode="auto">
            <a:xfrm>
              <a:off x="9680426" y="4607005"/>
              <a:ext cx="296959" cy="109867"/>
            </a:xfrm>
            <a:custGeom>
              <a:avLst/>
              <a:gdLst>
                <a:gd name="T0" fmla="*/ 360 w 373"/>
                <a:gd name="T1" fmla="*/ 0 h 138"/>
                <a:gd name="T2" fmla="*/ 373 w 373"/>
                <a:gd name="T3" fmla="*/ 71 h 138"/>
                <a:gd name="T4" fmla="*/ 13 w 373"/>
                <a:gd name="T5" fmla="*/ 138 h 138"/>
                <a:gd name="T6" fmla="*/ 0 w 373"/>
                <a:gd name="T7" fmla="*/ 67 h 138"/>
                <a:gd name="T8" fmla="*/ 360 w 373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138">
                  <a:moveTo>
                    <a:pt x="360" y="0"/>
                  </a:moveTo>
                  <a:lnTo>
                    <a:pt x="373" y="71"/>
                  </a:lnTo>
                  <a:lnTo>
                    <a:pt x="13" y="138"/>
                  </a:lnTo>
                  <a:lnTo>
                    <a:pt x="0" y="67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5"/>
            <p:cNvSpPr/>
            <p:nvPr/>
          </p:nvSpPr>
          <p:spPr bwMode="auto">
            <a:xfrm>
              <a:off x="9618327" y="4660346"/>
              <a:ext cx="72449" cy="56526"/>
            </a:xfrm>
            <a:custGeom>
              <a:avLst/>
              <a:gdLst>
                <a:gd name="T0" fmla="*/ 0 w 91"/>
                <a:gd name="T1" fmla="*/ 51 h 71"/>
                <a:gd name="T2" fmla="*/ 91 w 91"/>
                <a:gd name="T3" fmla="*/ 71 h 71"/>
                <a:gd name="T4" fmla="*/ 78 w 91"/>
                <a:gd name="T5" fmla="*/ 0 h 71"/>
                <a:gd name="T6" fmla="*/ 0 w 91"/>
                <a:gd name="T7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71">
                  <a:moveTo>
                    <a:pt x="0" y="51"/>
                  </a:moveTo>
                  <a:lnTo>
                    <a:pt x="91" y="71"/>
                  </a:lnTo>
                  <a:lnTo>
                    <a:pt x="7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6"/>
            <p:cNvSpPr/>
            <p:nvPr/>
          </p:nvSpPr>
          <p:spPr bwMode="auto">
            <a:xfrm>
              <a:off x="9967035" y="4602228"/>
              <a:ext cx="42195" cy="61303"/>
            </a:xfrm>
            <a:custGeom>
              <a:avLst/>
              <a:gdLst>
                <a:gd name="T0" fmla="*/ 49 w 57"/>
                <a:gd name="T1" fmla="*/ 24 h 83"/>
                <a:gd name="T2" fmla="*/ 54 w 57"/>
                <a:gd name="T3" fmla="*/ 48 h 83"/>
                <a:gd name="T4" fmla="*/ 32 w 57"/>
                <a:gd name="T5" fmla="*/ 80 h 83"/>
                <a:gd name="T6" fmla="*/ 14 w 57"/>
                <a:gd name="T7" fmla="*/ 83 h 83"/>
                <a:gd name="T8" fmla="*/ 0 w 57"/>
                <a:gd name="T9" fmla="*/ 7 h 83"/>
                <a:gd name="T10" fmla="*/ 19 w 57"/>
                <a:gd name="T11" fmla="*/ 3 h 83"/>
                <a:gd name="T12" fmla="*/ 49 w 57"/>
                <a:gd name="T13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83">
                  <a:moveTo>
                    <a:pt x="49" y="24"/>
                  </a:moveTo>
                  <a:cubicBezTo>
                    <a:pt x="54" y="48"/>
                    <a:pt x="54" y="48"/>
                    <a:pt x="54" y="48"/>
                  </a:cubicBezTo>
                  <a:cubicBezTo>
                    <a:pt x="57" y="63"/>
                    <a:pt x="47" y="77"/>
                    <a:pt x="32" y="80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3" y="0"/>
                    <a:pt x="47" y="10"/>
                    <a:pt x="4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7"/>
            <p:cNvSpPr/>
            <p:nvPr/>
          </p:nvSpPr>
          <p:spPr bwMode="auto">
            <a:xfrm>
              <a:off x="10637382" y="6126829"/>
              <a:ext cx="160024" cy="166393"/>
            </a:xfrm>
            <a:custGeom>
              <a:avLst/>
              <a:gdLst>
                <a:gd name="T0" fmla="*/ 170 w 214"/>
                <a:gd name="T1" fmla="*/ 19 h 223"/>
                <a:gd name="T2" fmla="*/ 206 w 214"/>
                <a:gd name="T3" fmla="*/ 87 h 223"/>
                <a:gd name="T4" fmla="*/ 152 w 214"/>
                <a:gd name="T5" fmla="*/ 169 h 223"/>
                <a:gd name="T6" fmla="*/ 106 w 214"/>
                <a:gd name="T7" fmla="*/ 223 h 223"/>
                <a:gd name="T8" fmla="*/ 15 w 214"/>
                <a:gd name="T9" fmla="*/ 223 h 223"/>
                <a:gd name="T10" fmla="*/ 35 w 214"/>
                <a:gd name="T11" fmla="*/ 191 h 223"/>
                <a:gd name="T12" fmla="*/ 80 w 214"/>
                <a:gd name="T13" fmla="*/ 105 h 223"/>
                <a:gd name="T14" fmla="*/ 83 w 214"/>
                <a:gd name="T15" fmla="*/ 17 h 223"/>
                <a:gd name="T16" fmla="*/ 155 w 214"/>
                <a:gd name="T17" fmla="*/ 0 h 223"/>
                <a:gd name="T18" fmla="*/ 170 w 214"/>
                <a:gd name="T19" fmla="*/ 1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223">
                  <a:moveTo>
                    <a:pt x="170" y="19"/>
                  </a:moveTo>
                  <a:cubicBezTo>
                    <a:pt x="170" y="19"/>
                    <a:pt x="214" y="59"/>
                    <a:pt x="206" y="87"/>
                  </a:cubicBezTo>
                  <a:cubicBezTo>
                    <a:pt x="197" y="116"/>
                    <a:pt x="158" y="134"/>
                    <a:pt x="152" y="169"/>
                  </a:cubicBezTo>
                  <a:cubicBezTo>
                    <a:pt x="147" y="204"/>
                    <a:pt x="126" y="223"/>
                    <a:pt x="106" y="223"/>
                  </a:cubicBezTo>
                  <a:cubicBezTo>
                    <a:pt x="87" y="223"/>
                    <a:pt x="15" y="223"/>
                    <a:pt x="15" y="223"/>
                  </a:cubicBezTo>
                  <a:cubicBezTo>
                    <a:pt x="15" y="223"/>
                    <a:pt x="0" y="198"/>
                    <a:pt x="35" y="191"/>
                  </a:cubicBezTo>
                  <a:cubicBezTo>
                    <a:pt x="69" y="184"/>
                    <a:pt x="82" y="143"/>
                    <a:pt x="80" y="105"/>
                  </a:cubicBezTo>
                  <a:cubicBezTo>
                    <a:pt x="77" y="67"/>
                    <a:pt x="83" y="17"/>
                    <a:pt x="83" y="17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70" y="19"/>
                  </a:ln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8"/>
            <p:cNvSpPr/>
            <p:nvPr/>
          </p:nvSpPr>
          <p:spPr bwMode="auto">
            <a:xfrm>
              <a:off x="10172438" y="6168228"/>
              <a:ext cx="197442" cy="124994"/>
            </a:xfrm>
            <a:custGeom>
              <a:avLst/>
              <a:gdLst>
                <a:gd name="T0" fmla="*/ 257 w 265"/>
                <a:gd name="T1" fmla="*/ 67 h 168"/>
                <a:gd name="T2" fmla="*/ 246 w 265"/>
                <a:gd name="T3" fmla="*/ 168 h 168"/>
                <a:gd name="T4" fmla="*/ 0 w 265"/>
                <a:gd name="T5" fmla="*/ 167 h 168"/>
                <a:gd name="T6" fmla="*/ 39 w 265"/>
                <a:gd name="T7" fmla="*/ 132 h 168"/>
                <a:gd name="T8" fmla="*/ 160 w 265"/>
                <a:gd name="T9" fmla="*/ 51 h 168"/>
                <a:gd name="T10" fmla="*/ 257 w 265"/>
                <a:gd name="T11" fmla="*/ 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68">
                  <a:moveTo>
                    <a:pt x="257" y="67"/>
                  </a:moveTo>
                  <a:cubicBezTo>
                    <a:pt x="257" y="67"/>
                    <a:pt x="265" y="158"/>
                    <a:pt x="246" y="168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7"/>
                    <a:pt x="0" y="139"/>
                    <a:pt x="39" y="132"/>
                  </a:cubicBezTo>
                  <a:cubicBezTo>
                    <a:pt x="79" y="126"/>
                    <a:pt x="148" y="103"/>
                    <a:pt x="160" y="51"/>
                  </a:cubicBezTo>
                  <a:cubicBezTo>
                    <a:pt x="172" y="0"/>
                    <a:pt x="257" y="67"/>
                    <a:pt x="257" y="67"/>
                  </a:cubicBez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9"/>
            <p:cNvSpPr/>
            <p:nvPr/>
          </p:nvSpPr>
          <p:spPr bwMode="auto">
            <a:xfrm>
              <a:off x="10209060" y="5243118"/>
              <a:ext cx="270686" cy="990394"/>
            </a:xfrm>
            <a:custGeom>
              <a:avLst/>
              <a:gdLst>
                <a:gd name="T0" fmla="*/ 0 w 363"/>
                <a:gd name="T1" fmla="*/ 22 h 1328"/>
                <a:gd name="T2" fmla="*/ 29 w 363"/>
                <a:gd name="T3" fmla="*/ 373 h 1328"/>
                <a:gd name="T4" fmla="*/ 77 w 363"/>
                <a:gd name="T5" fmla="*/ 1014 h 1328"/>
                <a:gd name="T6" fmla="*/ 98 w 363"/>
                <a:gd name="T7" fmla="*/ 1288 h 1328"/>
                <a:gd name="T8" fmla="*/ 220 w 363"/>
                <a:gd name="T9" fmla="*/ 1311 h 1328"/>
                <a:gd name="T10" fmla="*/ 313 w 363"/>
                <a:gd name="T11" fmla="*/ 816 h 1328"/>
                <a:gd name="T12" fmla="*/ 314 w 363"/>
                <a:gd name="T13" fmla="*/ 804 h 1328"/>
                <a:gd name="T14" fmla="*/ 363 w 363"/>
                <a:gd name="T15" fmla="*/ 0 h 1328"/>
                <a:gd name="T16" fmla="*/ 0 w 363"/>
                <a:gd name="T17" fmla="*/ 22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1328">
                  <a:moveTo>
                    <a:pt x="0" y="22"/>
                  </a:moveTo>
                  <a:cubicBezTo>
                    <a:pt x="0" y="22"/>
                    <a:pt x="13" y="182"/>
                    <a:pt x="29" y="373"/>
                  </a:cubicBezTo>
                  <a:cubicBezTo>
                    <a:pt x="49" y="634"/>
                    <a:pt x="74" y="953"/>
                    <a:pt x="77" y="1014"/>
                  </a:cubicBezTo>
                  <a:cubicBezTo>
                    <a:pt x="81" y="1119"/>
                    <a:pt x="98" y="1288"/>
                    <a:pt x="98" y="1288"/>
                  </a:cubicBezTo>
                  <a:cubicBezTo>
                    <a:pt x="98" y="1288"/>
                    <a:pt x="139" y="1328"/>
                    <a:pt x="220" y="1311"/>
                  </a:cubicBezTo>
                  <a:cubicBezTo>
                    <a:pt x="220" y="1311"/>
                    <a:pt x="292" y="1070"/>
                    <a:pt x="313" y="816"/>
                  </a:cubicBezTo>
                  <a:cubicBezTo>
                    <a:pt x="313" y="812"/>
                    <a:pt x="314" y="808"/>
                    <a:pt x="314" y="804"/>
                  </a:cubicBezTo>
                  <a:cubicBezTo>
                    <a:pt x="333" y="545"/>
                    <a:pt x="363" y="0"/>
                    <a:pt x="363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90"/>
            <p:cNvSpPr/>
            <p:nvPr/>
          </p:nvSpPr>
          <p:spPr bwMode="auto">
            <a:xfrm>
              <a:off x="10209060" y="5243118"/>
              <a:ext cx="270686" cy="608248"/>
            </a:xfrm>
            <a:custGeom>
              <a:avLst/>
              <a:gdLst>
                <a:gd name="T0" fmla="*/ 0 w 363"/>
                <a:gd name="T1" fmla="*/ 22 h 816"/>
                <a:gd name="T2" fmla="*/ 29 w 363"/>
                <a:gd name="T3" fmla="*/ 373 h 816"/>
                <a:gd name="T4" fmla="*/ 313 w 363"/>
                <a:gd name="T5" fmla="*/ 816 h 816"/>
                <a:gd name="T6" fmla="*/ 314 w 363"/>
                <a:gd name="T7" fmla="*/ 804 h 816"/>
                <a:gd name="T8" fmla="*/ 363 w 363"/>
                <a:gd name="T9" fmla="*/ 0 h 816"/>
                <a:gd name="T10" fmla="*/ 0 w 363"/>
                <a:gd name="T11" fmla="*/ 22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816">
                  <a:moveTo>
                    <a:pt x="0" y="22"/>
                  </a:moveTo>
                  <a:cubicBezTo>
                    <a:pt x="0" y="22"/>
                    <a:pt x="13" y="182"/>
                    <a:pt x="29" y="373"/>
                  </a:cubicBezTo>
                  <a:cubicBezTo>
                    <a:pt x="313" y="816"/>
                    <a:pt x="313" y="816"/>
                    <a:pt x="313" y="816"/>
                  </a:cubicBezTo>
                  <a:cubicBezTo>
                    <a:pt x="313" y="812"/>
                    <a:pt x="314" y="808"/>
                    <a:pt x="314" y="804"/>
                  </a:cubicBezTo>
                  <a:cubicBezTo>
                    <a:pt x="333" y="545"/>
                    <a:pt x="363" y="0"/>
                    <a:pt x="363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91"/>
            <p:cNvSpPr/>
            <p:nvPr/>
          </p:nvSpPr>
          <p:spPr bwMode="auto">
            <a:xfrm>
              <a:off x="10253644" y="5196146"/>
              <a:ext cx="511119" cy="969694"/>
            </a:xfrm>
            <a:custGeom>
              <a:avLst/>
              <a:gdLst>
                <a:gd name="T0" fmla="*/ 0 w 685"/>
                <a:gd name="T1" fmla="*/ 104 h 1300"/>
                <a:gd name="T2" fmla="*/ 387 w 685"/>
                <a:gd name="T3" fmla="*/ 953 h 1300"/>
                <a:gd name="T4" fmla="*/ 589 w 685"/>
                <a:gd name="T5" fmla="*/ 1300 h 1300"/>
                <a:gd name="T6" fmla="*/ 685 w 685"/>
                <a:gd name="T7" fmla="*/ 1242 h 1300"/>
                <a:gd name="T8" fmla="*/ 524 w 685"/>
                <a:gd name="T9" fmla="*/ 590 h 1300"/>
                <a:gd name="T10" fmla="*/ 394 w 685"/>
                <a:gd name="T11" fmla="*/ 226 h 1300"/>
                <a:gd name="T12" fmla="*/ 373 w 685"/>
                <a:gd name="T13" fmla="*/ 0 h 1300"/>
                <a:gd name="T14" fmla="*/ 0 w 685"/>
                <a:gd name="T15" fmla="*/ 104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5" h="1300">
                  <a:moveTo>
                    <a:pt x="0" y="104"/>
                  </a:moveTo>
                  <a:cubicBezTo>
                    <a:pt x="0" y="104"/>
                    <a:pt x="234" y="682"/>
                    <a:pt x="387" y="953"/>
                  </a:cubicBezTo>
                  <a:cubicBezTo>
                    <a:pt x="541" y="1224"/>
                    <a:pt x="589" y="1300"/>
                    <a:pt x="589" y="1300"/>
                  </a:cubicBezTo>
                  <a:cubicBezTo>
                    <a:pt x="589" y="1300"/>
                    <a:pt x="677" y="1265"/>
                    <a:pt x="685" y="1242"/>
                  </a:cubicBezTo>
                  <a:cubicBezTo>
                    <a:pt x="685" y="1242"/>
                    <a:pt x="627" y="718"/>
                    <a:pt x="524" y="590"/>
                  </a:cubicBezTo>
                  <a:cubicBezTo>
                    <a:pt x="465" y="518"/>
                    <a:pt x="397" y="301"/>
                    <a:pt x="394" y="226"/>
                  </a:cubicBezTo>
                  <a:cubicBezTo>
                    <a:pt x="391" y="150"/>
                    <a:pt x="373" y="0"/>
                    <a:pt x="373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92"/>
            <p:cNvSpPr/>
            <p:nvPr/>
          </p:nvSpPr>
          <p:spPr bwMode="auto">
            <a:xfrm>
              <a:off x="10296635" y="4466885"/>
              <a:ext cx="186296" cy="199830"/>
            </a:xfrm>
            <a:custGeom>
              <a:avLst/>
              <a:gdLst>
                <a:gd name="T0" fmla="*/ 249 w 249"/>
                <a:gd name="T1" fmla="*/ 191 h 268"/>
                <a:gd name="T2" fmla="*/ 0 w 249"/>
                <a:gd name="T3" fmla="*/ 239 h 268"/>
                <a:gd name="T4" fmla="*/ 62 w 249"/>
                <a:gd name="T5" fmla="*/ 190 h 268"/>
                <a:gd name="T6" fmla="*/ 55 w 249"/>
                <a:gd name="T7" fmla="*/ 142 h 268"/>
                <a:gd name="T8" fmla="*/ 51 w 249"/>
                <a:gd name="T9" fmla="*/ 94 h 268"/>
                <a:gd name="T10" fmla="*/ 112 w 249"/>
                <a:gd name="T11" fmla="*/ 46 h 268"/>
                <a:gd name="T12" fmla="*/ 170 w 249"/>
                <a:gd name="T13" fmla="*/ 0 h 268"/>
                <a:gd name="T14" fmla="*/ 249 w 249"/>
                <a:gd name="T15" fmla="*/ 19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8">
                  <a:moveTo>
                    <a:pt x="249" y="191"/>
                  </a:moveTo>
                  <a:cubicBezTo>
                    <a:pt x="249" y="191"/>
                    <a:pt x="91" y="268"/>
                    <a:pt x="0" y="239"/>
                  </a:cubicBezTo>
                  <a:cubicBezTo>
                    <a:pt x="0" y="239"/>
                    <a:pt x="22" y="211"/>
                    <a:pt x="62" y="190"/>
                  </a:cubicBezTo>
                  <a:cubicBezTo>
                    <a:pt x="58" y="172"/>
                    <a:pt x="56" y="156"/>
                    <a:pt x="55" y="142"/>
                  </a:cubicBezTo>
                  <a:cubicBezTo>
                    <a:pt x="51" y="111"/>
                    <a:pt x="51" y="94"/>
                    <a:pt x="51" y="94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5" y="129"/>
                    <a:pt x="249" y="191"/>
                    <a:pt x="249" y="191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3"/>
            <p:cNvSpPr/>
            <p:nvPr/>
          </p:nvSpPr>
          <p:spPr bwMode="auto">
            <a:xfrm>
              <a:off x="10198711" y="4579936"/>
              <a:ext cx="346319" cy="706173"/>
            </a:xfrm>
            <a:custGeom>
              <a:avLst/>
              <a:gdLst>
                <a:gd name="T0" fmla="*/ 4 w 465"/>
                <a:gd name="T1" fmla="*/ 924 h 947"/>
                <a:gd name="T2" fmla="*/ 14 w 465"/>
                <a:gd name="T3" fmla="*/ 928 h 947"/>
                <a:gd name="T4" fmla="*/ 233 w 465"/>
                <a:gd name="T5" fmla="*/ 938 h 947"/>
                <a:gd name="T6" fmla="*/ 435 w 465"/>
                <a:gd name="T7" fmla="*/ 881 h 947"/>
                <a:gd name="T8" fmla="*/ 465 w 465"/>
                <a:gd name="T9" fmla="*/ 856 h 947"/>
                <a:gd name="T10" fmla="*/ 462 w 465"/>
                <a:gd name="T11" fmla="*/ 809 h 947"/>
                <a:gd name="T12" fmla="*/ 454 w 465"/>
                <a:gd name="T13" fmla="*/ 647 h 947"/>
                <a:gd name="T14" fmla="*/ 457 w 465"/>
                <a:gd name="T15" fmla="*/ 485 h 947"/>
                <a:gd name="T16" fmla="*/ 458 w 465"/>
                <a:gd name="T17" fmla="*/ 473 h 947"/>
                <a:gd name="T18" fmla="*/ 459 w 465"/>
                <a:gd name="T19" fmla="*/ 409 h 947"/>
                <a:gd name="T20" fmla="*/ 445 w 465"/>
                <a:gd name="T21" fmla="*/ 219 h 947"/>
                <a:gd name="T22" fmla="*/ 348 w 465"/>
                <a:gd name="T23" fmla="*/ 5 h 947"/>
                <a:gd name="T24" fmla="*/ 265 w 465"/>
                <a:gd name="T25" fmla="*/ 37 h 947"/>
                <a:gd name="T26" fmla="*/ 167 w 465"/>
                <a:gd name="T27" fmla="*/ 49 h 947"/>
                <a:gd name="T28" fmla="*/ 136 w 465"/>
                <a:gd name="T29" fmla="*/ 76 h 947"/>
                <a:gd name="T30" fmla="*/ 37 w 465"/>
                <a:gd name="T31" fmla="*/ 232 h 947"/>
                <a:gd name="T32" fmla="*/ 7 w 465"/>
                <a:gd name="T33" fmla="*/ 520 h 947"/>
                <a:gd name="T34" fmla="*/ 2 w 465"/>
                <a:gd name="T35" fmla="*/ 675 h 947"/>
                <a:gd name="T36" fmla="*/ 2 w 465"/>
                <a:gd name="T37" fmla="*/ 677 h 947"/>
                <a:gd name="T38" fmla="*/ 2 w 465"/>
                <a:gd name="T39" fmla="*/ 693 h 947"/>
                <a:gd name="T40" fmla="*/ 4 w 465"/>
                <a:gd name="T41" fmla="*/ 924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5" h="947">
                  <a:moveTo>
                    <a:pt x="4" y="924"/>
                  </a:moveTo>
                  <a:cubicBezTo>
                    <a:pt x="7" y="927"/>
                    <a:pt x="10" y="928"/>
                    <a:pt x="14" y="928"/>
                  </a:cubicBezTo>
                  <a:cubicBezTo>
                    <a:pt x="48" y="928"/>
                    <a:pt x="148" y="947"/>
                    <a:pt x="233" y="938"/>
                  </a:cubicBezTo>
                  <a:cubicBezTo>
                    <a:pt x="304" y="931"/>
                    <a:pt x="368" y="910"/>
                    <a:pt x="435" y="881"/>
                  </a:cubicBezTo>
                  <a:cubicBezTo>
                    <a:pt x="444" y="876"/>
                    <a:pt x="465" y="865"/>
                    <a:pt x="465" y="856"/>
                  </a:cubicBezTo>
                  <a:cubicBezTo>
                    <a:pt x="464" y="845"/>
                    <a:pt x="463" y="829"/>
                    <a:pt x="462" y="809"/>
                  </a:cubicBezTo>
                  <a:cubicBezTo>
                    <a:pt x="459" y="770"/>
                    <a:pt x="455" y="713"/>
                    <a:pt x="454" y="647"/>
                  </a:cubicBezTo>
                  <a:cubicBezTo>
                    <a:pt x="453" y="598"/>
                    <a:pt x="453" y="543"/>
                    <a:pt x="457" y="485"/>
                  </a:cubicBezTo>
                  <a:cubicBezTo>
                    <a:pt x="457" y="481"/>
                    <a:pt x="457" y="477"/>
                    <a:pt x="458" y="473"/>
                  </a:cubicBezTo>
                  <a:cubicBezTo>
                    <a:pt x="459" y="451"/>
                    <a:pt x="459" y="430"/>
                    <a:pt x="459" y="409"/>
                  </a:cubicBezTo>
                  <a:cubicBezTo>
                    <a:pt x="460" y="341"/>
                    <a:pt x="455" y="276"/>
                    <a:pt x="445" y="219"/>
                  </a:cubicBezTo>
                  <a:cubicBezTo>
                    <a:pt x="428" y="119"/>
                    <a:pt x="395" y="40"/>
                    <a:pt x="348" y="5"/>
                  </a:cubicBezTo>
                  <a:cubicBezTo>
                    <a:pt x="341" y="0"/>
                    <a:pt x="302" y="19"/>
                    <a:pt x="265" y="37"/>
                  </a:cubicBezTo>
                  <a:cubicBezTo>
                    <a:pt x="232" y="53"/>
                    <a:pt x="199" y="55"/>
                    <a:pt x="167" y="49"/>
                  </a:cubicBezTo>
                  <a:cubicBezTo>
                    <a:pt x="136" y="76"/>
                    <a:pt x="136" y="76"/>
                    <a:pt x="136" y="76"/>
                  </a:cubicBezTo>
                  <a:cubicBezTo>
                    <a:pt x="97" y="111"/>
                    <a:pt x="55" y="159"/>
                    <a:pt x="37" y="232"/>
                  </a:cubicBezTo>
                  <a:cubicBezTo>
                    <a:pt x="21" y="293"/>
                    <a:pt x="12" y="405"/>
                    <a:pt x="7" y="520"/>
                  </a:cubicBezTo>
                  <a:cubicBezTo>
                    <a:pt x="5" y="573"/>
                    <a:pt x="3" y="625"/>
                    <a:pt x="2" y="675"/>
                  </a:cubicBezTo>
                  <a:cubicBezTo>
                    <a:pt x="2" y="677"/>
                    <a:pt x="2" y="677"/>
                    <a:pt x="2" y="677"/>
                  </a:cubicBezTo>
                  <a:cubicBezTo>
                    <a:pt x="2" y="682"/>
                    <a:pt x="2" y="687"/>
                    <a:pt x="2" y="693"/>
                  </a:cubicBezTo>
                  <a:cubicBezTo>
                    <a:pt x="0" y="821"/>
                    <a:pt x="2" y="923"/>
                    <a:pt x="4" y="924"/>
                  </a:cubicBez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94"/>
            <p:cNvSpPr/>
            <p:nvPr/>
          </p:nvSpPr>
          <p:spPr bwMode="auto">
            <a:xfrm>
              <a:off x="10334850" y="4501119"/>
              <a:ext cx="89167" cy="71652"/>
            </a:xfrm>
            <a:custGeom>
              <a:avLst/>
              <a:gdLst>
                <a:gd name="T0" fmla="*/ 120 w 120"/>
                <a:gd name="T1" fmla="*/ 3 h 96"/>
                <a:gd name="T2" fmla="*/ 4 w 120"/>
                <a:gd name="T3" fmla="*/ 96 h 96"/>
                <a:gd name="T4" fmla="*/ 0 w 120"/>
                <a:gd name="T5" fmla="*/ 48 h 96"/>
                <a:gd name="T6" fmla="*/ 61 w 120"/>
                <a:gd name="T7" fmla="*/ 0 h 96"/>
                <a:gd name="T8" fmla="*/ 120 w 120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96">
                  <a:moveTo>
                    <a:pt x="120" y="3"/>
                  </a:moveTo>
                  <a:cubicBezTo>
                    <a:pt x="120" y="3"/>
                    <a:pt x="80" y="76"/>
                    <a:pt x="4" y="96"/>
                  </a:cubicBezTo>
                  <a:cubicBezTo>
                    <a:pt x="0" y="65"/>
                    <a:pt x="0" y="48"/>
                    <a:pt x="0" y="48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120" y="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95"/>
            <p:cNvSpPr/>
            <p:nvPr/>
          </p:nvSpPr>
          <p:spPr bwMode="auto">
            <a:xfrm>
              <a:off x="10284694" y="4341892"/>
              <a:ext cx="184704" cy="211772"/>
            </a:xfrm>
            <a:custGeom>
              <a:avLst/>
              <a:gdLst>
                <a:gd name="T0" fmla="*/ 39 w 247"/>
                <a:gd name="T1" fmla="*/ 259 h 284"/>
                <a:gd name="T2" fmla="*/ 204 w 247"/>
                <a:gd name="T3" fmla="*/ 191 h 284"/>
                <a:gd name="T4" fmla="*/ 151 w 247"/>
                <a:gd name="T5" fmla="*/ 19 h 284"/>
                <a:gd name="T6" fmla="*/ 19 w 247"/>
                <a:gd name="T7" fmla="*/ 62 h 284"/>
                <a:gd name="T8" fmla="*/ 39 w 247"/>
                <a:gd name="T9" fmla="*/ 25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84">
                  <a:moveTo>
                    <a:pt x="39" y="259"/>
                  </a:moveTo>
                  <a:cubicBezTo>
                    <a:pt x="39" y="259"/>
                    <a:pt x="190" y="284"/>
                    <a:pt x="204" y="191"/>
                  </a:cubicBezTo>
                  <a:cubicBezTo>
                    <a:pt x="218" y="98"/>
                    <a:pt x="247" y="39"/>
                    <a:pt x="151" y="19"/>
                  </a:cubicBezTo>
                  <a:cubicBezTo>
                    <a:pt x="56" y="0"/>
                    <a:pt x="31" y="32"/>
                    <a:pt x="19" y="62"/>
                  </a:cubicBezTo>
                  <a:cubicBezTo>
                    <a:pt x="7" y="92"/>
                    <a:pt x="0" y="251"/>
                    <a:pt x="39" y="259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96"/>
            <p:cNvSpPr/>
            <p:nvPr/>
          </p:nvSpPr>
          <p:spPr bwMode="auto">
            <a:xfrm>
              <a:off x="10221799" y="4305269"/>
              <a:ext cx="265909" cy="181519"/>
            </a:xfrm>
            <a:custGeom>
              <a:avLst/>
              <a:gdLst>
                <a:gd name="T0" fmla="*/ 344 w 357"/>
                <a:gd name="T1" fmla="*/ 57 h 244"/>
                <a:gd name="T2" fmla="*/ 356 w 357"/>
                <a:gd name="T3" fmla="*/ 54 h 244"/>
                <a:gd name="T4" fmla="*/ 342 w 357"/>
                <a:gd name="T5" fmla="*/ 50 h 244"/>
                <a:gd name="T6" fmla="*/ 319 w 357"/>
                <a:gd name="T7" fmla="*/ 19 h 244"/>
                <a:gd name="T8" fmla="*/ 329 w 357"/>
                <a:gd name="T9" fmla="*/ 34 h 244"/>
                <a:gd name="T10" fmla="*/ 152 w 357"/>
                <a:gd name="T11" fmla="*/ 9 h 244"/>
                <a:gd name="T12" fmla="*/ 70 w 357"/>
                <a:gd name="T13" fmla="*/ 130 h 244"/>
                <a:gd name="T14" fmla="*/ 176 w 357"/>
                <a:gd name="T15" fmla="*/ 113 h 244"/>
                <a:gd name="T16" fmla="*/ 232 w 357"/>
                <a:gd name="T17" fmla="*/ 176 h 244"/>
                <a:gd name="T18" fmla="*/ 257 w 357"/>
                <a:gd name="T19" fmla="*/ 163 h 244"/>
                <a:gd name="T20" fmla="*/ 270 w 357"/>
                <a:gd name="T21" fmla="*/ 202 h 244"/>
                <a:gd name="T22" fmla="*/ 288 w 357"/>
                <a:gd name="T23" fmla="*/ 244 h 244"/>
                <a:gd name="T24" fmla="*/ 312 w 357"/>
                <a:gd name="T25" fmla="*/ 218 h 244"/>
                <a:gd name="T26" fmla="*/ 347 w 357"/>
                <a:gd name="T27" fmla="*/ 63 h 244"/>
                <a:gd name="T28" fmla="*/ 344 w 357"/>
                <a:gd name="T29" fmla="*/ 5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7" h="244">
                  <a:moveTo>
                    <a:pt x="344" y="57"/>
                  </a:moveTo>
                  <a:cubicBezTo>
                    <a:pt x="345" y="56"/>
                    <a:pt x="348" y="55"/>
                    <a:pt x="356" y="54"/>
                  </a:cubicBezTo>
                  <a:cubicBezTo>
                    <a:pt x="356" y="54"/>
                    <a:pt x="350" y="51"/>
                    <a:pt x="342" y="50"/>
                  </a:cubicBezTo>
                  <a:cubicBezTo>
                    <a:pt x="341" y="41"/>
                    <a:pt x="336" y="23"/>
                    <a:pt x="319" y="19"/>
                  </a:cubicBezTo>
                  <a:cubicBezTo>
                    <a:pt x="319" y="19"/>
                    <a:pt x="328" y="24"/>
                    <a:pt x="329" y="34"/>
                  </a:cubicBezTo>
                  <a:cubicBezTo>
                    <a:pt x="310" y="14"/>
                    <a:pt x="268" y="0"/>
                    <a:pt x="152" y="9"/>
                  </a:cubicBezTo>
                  <a:cubicBezTo>
                    <a:pt x="0" y="21"/>
                    <a:pt x="50" y="119"/>
                    <a:pt x="70" y="130"/>
                  </a:cubicBezTo>
                  <a:cubicBezTo>
                    <a:pt x="89" y="142"/>
                    <a:pt x="139" y="110"/>
                    <a:pt x="176" y="113"/>
                  </a:cubicBezTo>
                  <a:cubicBezTo>
                    <a:pt x="213" y="116"/>
                    <a:pt x="220" y="169"/>
                    <a:pt x="232" y="176"/>
                  </a:cubicBezTo>
                  <a:cubicBezTo>
                    <a:pt x="245" y="184"/>
                    <a:pt x="240" y="171"/>
                    <a:pt x="257" y="163"/>
                  </a:cubicBezTo>
                  <a:cubicBezTo>
                    <a:pt x="273" y="155"/>
                    <a:pt x="275" y="183"/>
                    <a:pt x="270" y="202"/>
                  </a:cubicBezTo>
                  <a:cubicBezTo>
                    <a:pt x="265" y="220"/>
                    <a:pt x="288" y="244"/>
                    <a:pt x="288" y="244"/>
                  </a:cubicBezTo>
                  <a:cubicBezTo>
                    <a:pt x="288" y="244"/>
                    <a:pt x="288" y="244"/>
                    <a:pt x="312" y="218"/>
                  </a:cubicBezTo>
                  <a:cubicBezTo>
                    <a:pt x="335" y="193"/>
                    <a:pt x="357" y="86"/>
                    <a:pt x="347" y="63"/>
                  </a:cubicBezTo>
                  <a:cubicBezTo>
                    <a:pt x="346" y="61"/>
                    <a:pt x="345" y="59"/>
                    <a:pt x="344" y="57"/>
                  </a:cubicBez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97"/>
            <p:cNvSpPr/>
            <p:nvPr/>
          </p:nvSpPr>
          <p:spPr bwMode="auto">
            <a:xfrm>
              <a:off x="9869110" y="4649996"/>
              <a:ext cx="45380" cy="70856"/>
            </a:xfrm>
            <a:custGeom>
              <a:avLst/>
              <a:gdLst>
                <a:gd name="T0" fmla="*/ 55 w 60"/>
                <a:gd name="T1" fmla="*/ 64 h 95"/>
                <a:gd name="T2" fmla="*/ 46 w 60"/>
                <a:gd name="T3" fmla="*/ 35 h 95"/>
                <a:gd name="T4" fmla="*/ 13 w 60"/>
                <a:gd name="T5" fmla="*/ 4 h 95"/>
                <a:gd name="T6" fmla="*/ 16 w 60"/>
                <a:gd name="T7" fmla="*/ 60 h 95"/>
                <a:gd name="T8" fmla="*/ 55 w 60"/>
                <a:gd name="T9" fmla="*/ 6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5">
                  <a:moveTo>
                    <a:pt x="55" y="64"/>
                  </a:moveTo>
                  <a:cubicBezTo>
                    <a:pt x="55" y="64"/>
                    <a:pt x="60" y="44"/>
                    <a:pt x="46" y="35"/>
                  </a:cubicBezTo>
                  <a:cubicBezTo>
                    <a:pt x="32" y="25"/>
                    <a:pt x="19" y="0"/>
                    <a:pt x="13" y="4"/>
                  </a:cubicBezTo>
                  <a:cubicBezTo>
                    <a:pt x="0" y="11"/>
                    <a:pt x="19" y="33"/>
                    <a:pt x="16" y="60"/>
                  </a:cubicBezTo>
                  <a:cubicBezTo>
                    <a:pt x="15" y="69"/>
                    <a:pt x="37" y="95"/>
                    <a:pt x="55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8"/>
            <p:cNvSpPr/>
            <p:nvPr/>
          </p:nvSpPr>
          <p:spPr bwMode="auto">
            <a:xfrm>
              <a:off x="10417648" y="4829923"/>
              <a:ext cx="122605" cy="232472"/>
            </a:xfrm>
            <a:custGeom>
              <a:avLst/>
              <a:gdLst>
                <a:gd name="T0" fmla="*/ 160 w 164"/>
                <a:gd name="T1" fmla="*/ 311 h 311"/>
                <a:gd name="T2" fmla="*/ 163 w 164"/>
                <a:gd name="T3" fmla="*/ 149 h 311"/>
                <a:gd name="T4" fmla="*/ 164 w 164"/>
                <a:gd name="T5" fmla="*/ 137 h 311"/>
                <a:gd name="T6" fmla="*/ 96 w 164"/>
                <a:gd name="T7" fmla="*/ 0 h 311"/>
                <a:gd name="T8" fmla="*/ 160 w 164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1">
                  <a:moveTo>
                    <a:pt x="160" y="311"/>
                  </a:moveTo>
                  <a:cubicBezTo>
                    <a:pt x="159" y="262"/>
                    <a:pt x="159" y="207"/>
                    <a:pt x="163" y="149"/>
                  </a:cubicBezTo>
                  <a:cubicBezTo>
                    <a:pt x="163" y="145"/>
                    <a:pt x="163" y="141"/>
                    <a:pt x="164" y="137"/>
                  </a:cubicBezTo>
                  <a:cubicBezTo>
                    <a:pt x="149" y="66"/>
                    <a:pt x="128" y="2"/>
                    <a:pt x="96" y="0"/>
                  </a:cubicBezTo>
                  <a:cubicBezTo>
                    <a:pt x="96" y="0"/>
                    <a:pt x="0" y="150"/>
                    <a:pt x="160" y="311"/>
                  </a:cubicBezTo>
                  <a:close/>
                </a:path>
              </a:pathLst>
            </a:custGeom>
            <a:solidFill>
              <a:srgbClr val="060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9"/>
            <p:cNvSpPr/>
            <p:nvPr/>
          </p:nvSpPr>
          <p:spPr bwMode="auto">
            <a:xfrm>
              <a:off x="10556972" y="5231176"/>
              <a:ext cx="74041" cy="151266"/>
            </a:xfrm>
            <a:custGeom>
              <a:avLst/>
              <a:gdLst>
                <a:gd name="T0" fmla="*/ 99 w 99"/>
                <a:gd name="T1" fmla="*/ 32 h 203"/>
                <a:gd name="T2" fmla="*/ 82 w 99"/>
                <a:gd name="T3" fmla="*/ 124 h 203"/>
                <a:gd name="T4" fmla="*/ 21 w 99"/>
                <a:gd name="T5" fmla="*/ 194 h 203"/>
                <a:gd name="T6" fmla="*/ 27 w 99"/>
                <a:gd name="T7" fmla="*/ 119 h 203"/>
                <a:gd name="T8" fmla="*/ 7 w 99"/>
                <a:gd name="T9" fmla="*/ 145 h 203"/>
                <a:gd name="T10" fmla="*/ 2 w 99"/>
                <a:gd name="T11" fmla="*/ 98 h 203"/>
                <a:gd name="T12" fmla="*/ 48 w 99"/>
                <a:gd name="T13" fmla="*/ 27 h 203"/>
                <a:gd name="T14" fmla="*/ 99 w 99"/>
                <a:gd name="T15" fmla="*/ 3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03">
                  <a:moveTo>
                    <a:pt x="99" y="32"/>
                  </a:moveTo>
                  <a:cubicBezTo>
                    <a:pt x="99" y="32"/>
                    <a:pt x="91" y="109"/>
                    <a:pt x="82" y="124"/>
                  </a:cubicBezTo>
                  <a:cubicBezTo>
                    <a:pt x="73" y="138"/>
                    <a:pt x="36" y="185"/>
                    <a:pt x="21" y="194"/>
                  </a:cubicBezTo>
                  <a:cubicBezTo>
                    <a:pt x="5" y="203"/>
                    <a:pt x="30" y="133"/>
                    <a:pt x="27" y="119"/>
                  </a:cubicBezTo>
                  <a:cubicBezTo>
                    <a:pt x="24" y="105"/>
                    <a:pt x="14" y="144"/>
                    <a:pt x="7" y="145"/>
                  </a:cubicBezTo>
                  <a:cubicBezTo>
                    <a:pt x="0" y="146"/>
                    <a:pt x="2" y="111"/>
                    <a:pt x="2" y="98"/>
                  </a:cubicBezTo>
                  <a:cubicBezTo>
                    <a:pt x="1" y="85"/>
                    <a:pt x="36" y="54"/>
                    <a:pt x="48" y="27"/>
                  </a:cubicBezTo>
                  <a:cubicBezTo>
                    <a:pt x="60" y="0"/>
                    <a:pt x="99" y="32"/>
                    <a:pt x="99" y="3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00"/>
            <p:cNvSpPr/>
            <p:nvPr/>
          </p:nvSpPr>
          <p:spPr bwMode="auto">
            <a:xfrm>
              <a:off x="10384210" y="4582325"/>
              <a:ext cx="295367" cy="706173"/>
            </a:xfrm>
            <a:custGeom>
              <a:avLst/>
              <a:gdLst>
                <a:gd name="T0" fmla="*/ 99 w 396"/>
                <a:gd name="T1" fmla="*/ 0 h 946"/>
                <a:gd name="T2" fmla="*/ 240 w 396"/>
                <a:gd name="T3" fmla="*/ 115 h 946"/>
                <a:gd name="T4" fmla="*/ 395 w 396"/>
                <a:gd name="T5" fmla="*/ 653 h 946"/>
                <a:gd name="T6" fmla="*/ 335 w 396"/>
                <a:gd name="T7" fmla="*/ 946 h 946"/>
                <a:gd name="T8" fmla="*/ 256 w 396"/>
                <a:gd name="T9" fmla="*/ 910 h 946"/>
                <a:gd name="T10" fmla="*/ 261 w 396"/>
                <a:gd name="T11" fmla="*/ 629 h 946"/>
                <a:gd name="T12" fmla="*/ 28 w 396"/>
                <a:gd name="T13" fmla="*/ 203 h 946"/>
                <a:gd name="T14" fmla="*/ 99 w 396"/>
                <a:gd name="T1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946">
                  <a:moveTo>
                    <a:pt x="99" y="0"/>
                  </a:moveTo>
                  <a:cubicBezTo>
                    <a:pt x="99" y="0"/>
                    <a:pt x="194" y="46"/>
                    <a:pt x="240" y="115"/>
                  </a:cubicBezTo>
                  <a:cubicBezTo>
                    <a:pt x="311" y="223"/>
                    <a:pt x="393" y="616"/>
                    <a:pt x="395" y="653"/>
                  </a:cubicBezTo>
                  <a:cubicBezTo>
                    <a:pt x="396" y="689"/>
                    <a:pt x="335" y="946"/>
                    <a:pt x="335" y="946"/>
                  </a:cubicBezTo>
                  <a:cubicBezTo>
                    <a:pt x="335" y="946"/>
                    <a:pt x="272" y="942"/>
                    <a:pt x="256" y="910"/>
                  </a:cubicBezTo>
                  <a:cubicBezTo>
                    <a:pt x="256" y="910"/>
                    <a:pt x="269" y="646"/>
                    <a:pt x="261" y="629"/>
                  </a:cubicBezTo>
                  <a:cubicBezTo>
                    <a:pt x="253" y="612"/>
                    <a:pt x="0" y="275"/>
                    <a:pt x="28" y="203"/>
                  </a:cubicBezTo>
                  <a:cubicBezTo>
                    <a:pt x="57" y="131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accent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01"/>
            <p:cNvSpPr/>
            <p:nvPr/>
          </p:nvSpPr>
          <p:spPr bwMode="auto">
            <a:xfrm>
              <a:off x="9618327" y="4676269"/>
              <a:ext cx="41399" cy="34234"/>
            </a:xfrm>
            <a:custGeom>
              <a:avLst/>
              <a:gdLst>
                <a:gd name="T0" fmla="*/ 47 w 52"/>
                <a:gd name="T1" fmla="*/ 0 h 43"/>
                <a:gd name="T2" fmla="*/ 52 w 52"/>
                <a:gd name="T3" fmla="*/ 43 h 43"/>
                <a:gd name="T4" fmla="*/ 0 w 52"/>
                <a:gd name="T5" fmla="*/ 31 h 43"/>
                <a:gd name="T6" fmla="*/ 47 w 52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3">
                  <a:moveTo>
                    <a:pt x="47" y="0"/>
                  </a:moveTo>
                  <a:lnTo>
                    <a:pt x="52" y="43"/>
                  </a:lnTo>
                  <a:lnTo>
                    <a:pt x="0" y="3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02"/>
            <p:cNvSpPr/>
            <p:nvPr/>
          </p:nvSpPr>
          <p:spPr bwMode="auto">
            <a:xfrm>
              <a:off x="10981312" y="6057565"/>
              <a:ext cx="247599" cy="234064"/>
            </a:xfrm>
            <a:custGeom>
              <a:avLst/>
              <a:gdLst>
                <a:gd name="T0" fmla="*/ 290 w 331"/>
                <a:gd name="T1" fmla="*/ 314 h 314"/>
                <a:gd name="T2" fmla="*/ 15 w 331"/>
                <a:gd name="T3" fmla="*/ 314 h 314"/>
                <a:gd name="T4" fmla="*/ 51 w 331"/>
                <a:gd name="T5" fmla="*/ 271 h 314"/>
                <a:gd name="T6" fmla="*/ 93 w 331"/>
                <a:gd name="T7" fmla="*/ 276 h 314"/>
                <a:gd name="T8" fmla="*/ 200 w 331"/>
                <a:gd name="T9" fmla="*/ 9 h 314"/>
                <a:gd name="T10" fmla="*/ 174 w 331"/>
                <a:gd name="T11" fmla="*/ 162 h 314"/>
                <a:gd name="T12" fmla="*/ 125 w 331"/>
                <a:gd name="T13" fmla="*/ 284 h 314"/>
                <a:gd name="T14" fmla="*/ 148 w 331"/>
                <a:gd name="T15" fmla="*/ 288 h 314"/>
                <a:gd name="T16" fmla="*/ 263 w 331"/>
                <a:gd name="T17" fmla="*/ 133 h 314"/>
                <a:gd name="T18" fmla="*/ 256 w 331"/>
                <a:gd name="T19" fmla="*/ 221 h 314"/>
                <a:gd name="T20" fmla="*/ 157 w 331"/>
                <a:gd name="T21" fmla="*/ 290 h 314"/>
                <a:gd name="T22" fmla="*/ 211 w 331"/>
                <a:gd name="T23" fmla="*/ 294 h 314"/>
                <a:gd name="T24" fmla="*/ 290 w 331"/>
                <a:gd name="T2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314">
                  <a:moveTo>
                    <a:pt x="290" y="314"/>
                  </a:moveTo>
                  <a:cubicBezTo>
                    <a:pt x="15" y="314"/>
                    <a:pt x="15" y="314"/>
                    <a:pt x="15" y="314"/>
                  </a:cubicBezTo>
                  <a:cubicBezTo>
                    <a:pt x="0" y="302"/>
                    <a:pt x="25" y="273"/>
                    <a:pt x="51" y="271"/>
                  </a:cubicBezTo>
                  <a:cubicBezTo>
                    <a:pt x="62" y="271"/>
                    <a:pt x="77" y="273"/>
                    <a:pt x="93" y="276"/>
                  </a:cubicBezTo>
                  <a:cubicBezTo>
                    <a:pt x="97" y="226"/>
                    <a:pt x="118" y="0"/>
                    <a:pt x="200" y="9"/>
                  </a:cubicBezTo>
                  <a:cubicBezTo>
                    <a:pt x="292" y="19"/>
                    <a:pt x="200" y="109"/>
                    <a:pt x="174" y="162"/>
                  </a:cubicBezTo>
                  <a:cubicBezTo>
                    <a:pt x="155" y="201"/>
                    <a:pt x="135" y="257"/>
                    <a:pt x="125" y="284"/>
                  </a:cubicBezTo>
                  <a:cubicBezTo>
                    <a:pt x="133" y="285"/>
                    <a:pt x="141" y="287"/>
                    <a:pt x="148" y="288"/>
                  </a:cubicBezTo>
                  <a:cubicBezTo>
                    <a:pt x="161" y="251"/>
                    <a:pt x="206" y="125"/>
                    <a:pt x="263" y="133"/>
                  </a:cubicBezTo>
                  <a:cubicBezTo>
                    <a:pt x="331" y="141"/>
                    <a:pt x="304" y="192"/>
                    <a:pt x="256" y="221"/>
                  </a:cubicBezTo>
                  <a:cubicBezTo>
                    <a:pt x="221" y="243"/>
                    <a:pt x="178" y="275"/>
                    <a:pt x="157" y="290"/>
                  </a:cubicBezTo>
                  <a:cubicBezTo>
                    <a:pt x="174" y="293"/>
                    <a:pt x="193" y="295"/>
                    <a:pt x="211" y="294"/>
                  </a:cubicBezTo>
                  <a:cubicBezTo>
                    <a:pt x="258" y="293"/>
                    <a:pt x="281" y="307"/>
                    <a:pt x="290" y="31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3"/>
            <p:cNvSpPr/>
            <p:nvPr/>
          </p:nvSpPr>
          <p:spPr bwMode="auto">
            <a:xfrm>
              <a:off x="6351781" y="6076672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5048250" y="6299200"/>
              <a:ext cx="6619875" cy="0"/>
            </a:xfrm>
            <a:prstGeom prst="line">
              <a:avLst/>
            </a:prstGeom>
            <a:ln w="19050">
              <a:solidFill>
                <a:schemeClr val="accent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任意多边形: 形状 138"/>
          <p:cNvSpPr/>
          <p:nvPr userDrawn="1"/>
        </p:nvSpPr>
        <p:spPr>
          <a:xfrm>
            <a:off x="11542944" y="0"/>
            <a:ext cx="649057" cy="747984"/>
          </a:xfrm>
          <a:custGeom>
            <a:avLst/>
            <a:gdLst>
              <a:gd name="connsiteX0" fmla="*/ 0 w 649057"/>
              <a:gd name="connsiteY0" fmla="*/ 0 h 747984"/>
              <a:gd name="connsiteX1" fmla="*/ 649057 w 649057"/>
              <a:gd name="connsiteY1" fmla="*/ 0 h 747984"/>
              <a:gd name="connsiteX2" fmla="*/ 649057 w 649057"/>
              <a:gd name="connsiteY2" fmla="*/ 747984 h 747984"/>
              <a:gd name="connsiteX3" fmla="*/ 552694 w 649057"/>
              <a:gd name="connsiteY3" fmla="*/ 701563 h 747984"/>
              <a:gd name="connsiteX4" fmla="*/ 43672 w 649057"/>
              <a:gd name="connsiteY4" fmla="*/ 140690 h 74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057" h="747984">
                <a:moveTo>
                  <a:pt x="0" y="0"/>
                </a:moveTo>
                <a:lnTo>
                  <a:pt x="649057" y="0"/>
                </a:lnTo>
                <a:lnTo>
                  <a:pt x="649057" y="747984"/>
                </a:lnTo>
                <a:lnTo>
                  <a:pt x="552694" y="701563"/>
                </a:lnTo>
                <a:cubicBezTo>
                  <a:pt x="325659" y="578231"/>
                  <a:pt x="145023" y="380311"/>
                  <a:pt x="43672" y="14069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0" name="文本占位符 150"/>
          <p:cNvSpPr>
            <a:spLocks noGrp="1"/>
          </p:cNvSpPr>
          <p:nvPr>
            <p:ph type="body" sz="quarter" idx="10" hasCustomPrompt="1"/>
          </p:nvPr>
        </p:nvSpPr>
        <p:spPr>
          <a:xfrm>
            <a:off x="945969" y="1794465"/>
            <a:ext cx="4989466" cy="7056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 smtClean="0">
                <a:latin typeface="+mj-ea"/>
                <a:ea typeface="+mj-ea"/>
                <a:cs typeface="阿里巴巴普惠体 B" panose="00020600040101010101" pitchFamily="18" charset="-122"/>
              </a:defRPr>
            </a:lvl1pPr>
          </a:lstStyle>
          <a:p>
            <a:pPr marL="0" lvl="0"/>
            <a:r>
              <a:rPr lang="zh-CN" altLang="en-US" dirty="0"/>
              <a:t>新媒体营销推广之</a:t>
            </a:r>
            <a:endParaRPr lang="zh-CN" altLang="en-US" dirty="0"/>
          </a:p>
        </p:txBody>
      </p:sp>
      <p:sp>
        <p:nvSpPr>
          <p:cNvPr id="141" name="文本占位符 150"/>
          <p:cNvSpPr>
            <a:spLocks noGrp="1"/>
          </p:cNvSpPr>
          <p:nvPr>
            <p:ph type="body" sz="quarter" idx="11" hasCustomPrompt="1"/>
          </p:nvPr>
        </p:nvSpPr>
        <p:spPr>
          <a:xfrm>
            <a:off x="879475" y="2378075"/>
            <a:ext cx="841502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dirty="0" smtClean="0">
                <a:gradFill>
                  <a:gsLst>
                    <a:gs pos="9000">
                      <a:schemeClr val="accent2"/>
                    </a:gs>
                    <a:gs pos="45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阿里巴巴普惠体 B" panose="00020600040101010101" pitchFamily="18" charset="-122"/>
              </a:defRPr>
            </a:lvl1pPr>
          </a:lstStyle>
          <a:p>
            <a:pPr marL="0" lvl="0"/>
            <a:r>
              <a:rPr lang="zh-CN" altLang="en-US" dirty="0"/>
              <a:t>如何策划一个爆款的线上活动</a:t>
            </a:r>
            <a:endParaRPr lang="zh-CN" altLang="en-US" dirty="0"/>
          </a:p>
        </p:txBody>
      </p:sp>
      <p:sp>
        <p:nvSpPr>
          <p:cNvPr id="142" name="文本占位符 150"/>
          <p:cNvSpPr>
            <a:spLocks noGrp="1"/>
          </p:cNvSpPr>
          <p:nvPr>
            <p:ph type="body" sz="quarter" idx="13" hasCustomPrompt="1"/>
          </p:nvPr>
        </p:nvSpPr>
        <p:spPr>
          <a:xfrm>
            <a:off x="1018359" y="3432356"/>
            <a:ext cx="1300480" cy="312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1600" dirty="0" smtClean="0">
                <a:solidFill>
                  <a:srgbClr val="FCFBED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汇报人：</a:t>
            </a:r>
            <a:r>
              <a:rPr dirty="0"/>
              <a:t>XXX</a:t>
            </a:r>
            <a:endParaRPr dirty="0"/>
          </a:p>
        </p:txBody>
      </p:sp>
      <p:sp>
        <p:nvSpPr>
          <p:cNvPr id="143" name="文本占位符 150"/>
          <p:cNvSpPr>
            <a:spLocks noGrp="1"/>
          </p:cNvSpPr>
          <p:nvPr>
            <p:ph type="body" sz="quarter" idx="14" hasCustomPrompt="1"/>
          </p:nvPr>
        </p:nvSpPr>
        <p:spPr>
          <a:xfrm>
            <a:off x="3525339" y="3432356"/>
            <a:ext cx="1670650" cy="3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1600" dirty="0" smtClean="0">
                <a:solidFill>
                  <a:srgbClr val="FCFBED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zh-CN" altLang="en-US" dirty="0"/>
          </a:p>
        </p:txBody>
      </p:sp>
      <p:sp>
        <p:nvSpPr>
          <p:cNvPr id="144" name="文本占位符 160"/>
          <p:cNvSpPr>
            <a:spLocks noGrp="1"/>
          </p:cNvSpPr>
          <p:nvPr>
            <p:ph type="body" sz="quarter" idx="15" hasCustomPrompt="1"/>
          </p:nvPr>
        </p:nvSpPr>
        <p:spPr>
          <a:xfrm>
            <a:off x="892809" y="2987040"/>
            <a:ext cx="7407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dist">
              <a:buNone/>
              <a:defRPr lang="en-US" altLang="zh-CN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HOW TO DESIGN A HOT STYLE ONLINE ACTIVITIES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 userDrawn="1"/>
        </p:nvSpPr>
        <p:spPr>
          <a:xfrm>
            <a:off x="11379724" y="1"/>
            <a:ext cx="812276" cy="776445"/>
          </a:xfrm>
          <a:custGeom>
            <a:avLst/>
            <a:gdLst>
              <a:gd name="connsiteX0" fmla="*/ 0 w 812276"/>
              <a:gd name="connsiteY0" fmla="*/ 0 h 776445"/>
              <a:gd name="connsiteX1" fmla="*/ 812276 w 812276"/>
              <a:gd name="connsiteY1" fmla="*/ 0 h 776445"/>
              <a:gd name="connsiteX2" fmla="*/ 812276 w 812276"/>
              <a:gd name="connsiteY2" fmla="*/ 776445 h 776445"/>
              <a:gd name="connsiteX3" fmla="*/ 743686 w 812276"/>
              <a:gd name="connsiteY3" fmla="*/ 765977 h 776445"/>
              <a:gd name="connsiteX4" fmla="*/ 2499 w 812276"/>
              <a:gd name="connsiteY4" fmla="*/ 24790 h 776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276" h="776445">
                <a:moveTo>
                  <a:pt x="0" y="0"/>
                </a:moveTo>
                <a:lnTo>
                  <a:pt x="812276" y="0"/>
                </a:lnTo>
                <a:lnTo>
                  <a:pt x="812276" y="776445"/>
                </a:lnTo>
                <a:lnTo>
                  <a:pt x="743686" y="765977"/>
                </a:lnTo>
                <a:cubicBezTo>
                  <a:pt x="371654" y="689848"/>
                  <a:pt x="78628" y="396823"/>
                  <a:pt x="2499" y="24790"/>
                </a:cubicBezTo>
                <a:close/>
              </a:path>
            </a:pathLst>
          </a:custGeom>
          <a:gradFill>
            <a:gsLst>
              <a:gs pos="8000">
                <a:schemeClr val="accent2"/>
              </a:gs>
              <a:gs pos="98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11137900" y="4970136"/>
            <a:ext cx="1054100" cy="1887865"/>
          </a:xfrm>
          <a:custGeom>
            <a:avLst/>
            <a:gdLst>
              <a:gd name="connsiteX0" fmla="*/ 1054100 w 1054100"/>
              <a:gd name="connsiteY0" fmla="*/ 0 h 1887865"/>
              <a:gd name="connsiteX1" fmla="*/ 1054100 w 1054100"/>
              <a:gd name="connsiteY1" fmla="*/ 1887865 h 1887865"/>
              <a:gd name="connsiteX2" fmla="*/ 29101 w 1054100"/>
              <a:gd name="connsiteY2" fmla="*/ 1887865 h 1887865"/>
              <a:gd name="connsiteX3" fmla="*/ 8836 w 1054100"/>
              <a:gd name="connsiteY3" fmla="*/ 1755080 h 1887865"/>
              <a:gd name="connsiteX4" fmla="*/ 0 w 1054100"/>
              <a:gd name="connsiteY4" fmla="*/ 1580106 h 1887865"/>
              <a:gd name="connsiteX5" fmla="*/ 1045207 w 1054100"/>
              <a:gd name="connsiteY5" fmla="*/ 3255 h 188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4100" h="1887865">
                <a:moveTo>
                  <a:pt x="1054100" y="0"/>
                </a:moveTo>
                <a:lnTo>
                  <a:pt x="1054100" y="1887865"/>
                </a:lnTo>
                <a:lnTo>
                  <a:pt x="29101" y="1887865"/>
                </a:lnTo>
                <a:lnTo>
                  <a:pt x="8836" y="1755080"/>
                </a:lnTo>
                <a:cubicBezTo>
                  <a:pt x="2993" y="1697550"/>
                  <a:pt x="0" y="1639178"/>
                  <a:pt x="0" y="1580106"/>
                </a:cubicBezTo>
                <a:cubicBezTo>
                  <a:pt x="0" y="871248"/>
                  <a:pt x="430983" y="263050"/>
                  <a:pt x="1045207" y="3255"/>
                </a:cubicBezTo>
                <a:close/>
              </a:path>
            </a:pathLst>
          </a:custGeom>
          <a:gradFill>
            <a:gsLst>
              <a:gs pos="8000">
                <a:schemeClr val="accent2"/>
              </a:gs>
              <a:gs pos="98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5716370"/>
            <a:ext cx="1233699" cy="1141630"/>
            <a:chOff x="6502400" y="340360"/>
            <a:chExt cx="1276351" cy="1181100"/>
          </a:xfrm>
          <a:gradFill>
            <a:gsLst>
              <a:gs pos="12000">
                <a:schemeClr val="accent2"/>
              </a:gs>
              <a:gs pos="87000">
                <a:schemeClr val="accent1"/>
              </a:gs>
            </a:gsLst>
            <a:lin ang="2700000" scaled="0"/>
          </a:gradFill>
        </p:grpSpPr>
        <p:grpSp>
          <p:nvGrpSpPr>
            <p:cNvPr id="7" name="组合 6"/>
            <p:cNvGrpSpPr/>
            <p:nvPr/>
          </p:nvGrpSpPr>
          <p:grpSpPr>
            <a:xfrm>
              <a:off x="6502400" y="3403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02400" y="6070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502400" y="8737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22" name="椭圆 21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502400" y="11404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17" name="椭圆 16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502400" y="1407160"/>
              <a:ext cx="1276351" cy="114300"/>
              <a:chOff x="6502400" y="340360"/>
              <a:chExt cx="1276351" cy="114300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6502400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792913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083426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373939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664451" y="340360"/>
                <a:ext cx="114300" cy="114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矩形: 圆角 36"/>
          <p:cNvSpPr/>
          <p:nvPr userDrawn="1"/>
        </p:nvSpPr>
        <p:spPr>
          <a:xfrm>
            <a:off x="770086" y="1545771"/>
            <a:ext cx="2363166" cy="4610553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矩形: 圆角 37"/>
          <p:cNvSpPr/>
          <p:nvPr userDrawn="1"/>
        </p:nvSpPr>
        <p:spPr>
          <a:xfrm>
            <a:off x="3532973" y="1545771"/>
            <a:ext cx="2363166" cy="4610553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矩形: 圆角 38"/>
          <p:cNvSpPr/>
          <p:nvPr userDrawn="1"/>
        </p:nvSpPr>
        <p:spPr>
          <a:xfrm>
            <a:off x="6295860" y="1545771"/>
            <a:ext cx="2363166" cy="4610553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矩形: 圆角 39"/>
          <p:cNvSpPr/>
          <p:nvPr userDrawn="1"/>
        </p:nvSpPr>
        <p:spPr>
          <a:xfrm>
            <a:off x="9058748" y="1545771"/>
            <a:ext cx="2363166" cy="4610553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45" name="组合 44"/>
          <p:cNvGrpSpPr/>
          <p:nvPr userDrawn="1"/>
        </p:nvGrpSpPr>
        <p:grpSpPr>
          <a:xfrm>
            <a:off x="3907859" y="2048451"/>
            <a:ext cx="1613394" cy="1613396"/>
            <a:chOff x="3907859" y="2048451"/>
            <a:chExt cx="1613394" cy="1613396"/>
          </a:xfrm>
        </p:grpSpPr>
        <p:grpSp>
          <p:nvGrpSpPr>
            <p:cNvPr id="46" name="组合 45"/>
            <p:cNvGrpSpPr/>
            <p:nvPr/>
          </p:nvGrpSpPr>
          <p:grpSpPr>
            <a:xfrm>
              <a:off x="3907859" y="2048451"/>
              <a:ext cx="1613394" cy="1613396"/>
              <a:chOff x="1133019" y="2416926"/>
              <a:chExt cx="1613394" cy="1613396"/>
            </a:xfrm>
          </p:grpSpPr>
          <p:sp>
            <p:nvSpPr>
              <p:cNvPr id="48" name="椭圆 47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0" name="弧形 49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47" name="椭圆 46"/>
            <p:cNvSpPr/>
            <p:nvPr/>
          </p:nvSpPr>
          <p:spPr>
            <a:xfrm>
              <a:off x="4167828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6670746" y="2048451"/>
            <a:ext cx="1613394" cy="1613396"/>
            <a:chOff x="6670746" y="2048451"/>
            <a:chExt cx="1613394" cy="1613396"/>
          </a:xfrm>
        </p:grpSpPr>
        <p:grpSp>
          <p:nvGrpSpPr>
            <p:cNvPr id="53" name="组合 52"/>
            <p:cNvGrpSpPr/>
            <p:nvPr/>
          </p:nvGrpSpPr>
          <p:grpSpPr>
            <a:xfrm>
              <a:off x="6670746" y="2048451"/>
              <a:ext cx="1613394" cy="1613396"/>
              <a:chOff x="1133019" y="2416926"/>
              <a:chExt cx="1613394" cy="1613396"/>
            </a:xfrm>
          </p:grpSpPr>
          <p:sp>
            <p:nvSpPr>
              <p:cNvPr id="55" name="椭圆 54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7" name="弧形 56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54" name="椭圆 53"/>
            <p:cNvSpPr/>
            <p:nvPr/>
          </p:nvSpPr>
          <p:spPr>
            <a:xfrm>
              <a:off x="6930715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>
            <a:off x="9433634" y="2048451"/>
            <a:ext cx="1613394" cy="1613396"/>
            <a:chOff x="9433634" y="2048451"/>
            <a:chExt cx="1613394" cy="1613396"/>
          </a:xfrm>
        </p:grpSpPr>
        <p:grpSp>
          <p:nvGrpSpPr>
            <p:cNvPr id="60" name="组合 59"/>
            <p:cNvGrpSpPr/>
            <p:nvPr/>
          </p:nvGrpSpPr>
          <p:grpSpPr>
            <a:xfrm>
              <a:off x="9433634" y="2048451"/>
              <a:ext cx="1613394" cy="1613396"/>
              <a:chOff x="1133019" y="2416926"/>
              <a:chExt cx="1613394" cy="1613396"/>
            </a:xfrm>
          </p:grpSpPr>
          <p:sp>
            <p:nvSpPr>
              <p:cNvPr id="62" name="椭圆 61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64" name="弧形 63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61" name="椭圆 60"/>
            <p:cNvSpPr/>
            <p:nvPr/>
          </p:nvSpPr>
          <p:spPr>
            <a:xfrm>
              <a:off x="969360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1135584" y="2048451"/>
            <a:ext cx="1613394" cy="1613396"/>
            <a:chOff x="1135584" y="2048451"/>
            <a:chExt cx="1613394" cy="1613396"/>
          </a:xfrm>
        </p:grpSpPr>
        <p:grpSp>
          <p:nvGrpSpPr>
            <p:cNvPr id="68" name="组合 67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70" name="椭圆 69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69" name="椭圆 68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77" name="任意多边形: 形状 76"/>
          <p:cNvSpPr/>
          <p:nvPr userDrawn="1"/>
        </p:nvSpPr>
        <p:spPr>
          <a:xfrm>
            <a:off x="0" y="1"/>
            <a:ext cx="976168" cy="1402665"/>
          </a:xfrm>
          <a:custGeom>
            <a:avLst/>
            <a:gdLst>
              <a:gd name="connsiteX0" fmla="*/ 0 w 976168"/>
              <a:gd name="connsiteY0" fmla="*/ 0 h 1402665"/>
              <a:gd name="connsiteX1" fmla="*/ 940652 w 976168"/>
              <a:gd name="connsiteY1" fmla="*/ 0 h 1402665"/>
              <a:gd name="connsiteX2" fmla="*/ 952880 w 976168"/>
              <a:gd name="connsiteY2" fmla="*/ 39394 h 1402665"/>
              <a:gd name="connsiteX3" fmla="*/ 976168 w 976168"/>
              <a:gd name="connsiteY3" fmla="*/ 270403 h 1402665"/>
              <a:gd name="connsiteX4" fmla="*/ 60927 w 976168"/>
              <a:gd name="connsiteY4" fmla="*/ 1393366 h 1402665"/>
              <a:gd name="connsiteX5" fmla="*/ 0 w 976168"/>
              <a:gd name="connsiteY5" fmla="*/ 1402665 h 1402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168" h="1402665">
                <a:moveTo>
                  <a:pt x="0" y="0"/>
                </a:moveTo>
                <a:lnTo>
                  <a:pt x="940652" y="0"/>
                </a:lnTo>
                <a:lnTo>
                  <a:pt x="952880" y="39394"/>
                </a:lnTo>
                <a:cubicBezTo>
                  <a:pt x="968150" y="114012"/>
                  <a:pt x="976168" y="191271"/>
                  <a:pt x="976168" y="270403"/>
                </a:cubicBezTo>
                <a:cubicBezTo>
                  <a:pt x="976168" y="824328"/>
                  <a:pt x="583254" y="1286483"/>
                  <a:pt x="60927" y="1393366"/>
                </a:cubicBezTo>
                <a:lnTo>
                  <a:pt x="0" y="1402665"/>
                </a:lnTo>
                <a:close/>
              </a:path>
            </a:pathLst>
          </a:custGeom>
          <a:gradFill>
            <a:gsLst>
              <a:gs pos="8000">
                <a:schemeClr val="accent2"/>
              </a:gs>
              <a:gs pos="98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文本占位符 78"/>
          <p:cNvSpPr>
            <a:spLocks noGrp="1"/>
          </p:cNvSpPr>
          <p:nvPr>
            <p:ph type="body" sz="quarter" idx="10" hasCustomPrompt="1"/>
          </p:nvPr>
        </p:nvSpPr>
        <p:spPr>
          <a:xfrm>
            <a:off x="3814854" y="635907"/>
            <a:ext cx="4554537" cy="928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altLang="zh-CN" sz="6000" spc="-150" dirty="0" smtClean="0">
                <a:gradFill flip="none" rotWithShape="1">
                  <a:gsLst>
                    <a:gs pos="13000">
                      <a:schemeClr val="accent2"/>
                    </a:gs>
                    <a:gs pos="47000">
                      <a:schemeClr val="accent1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CONTENTS</a:t>
            </a:r>
            <a:endParaRPr lang="en-US" altLang="zh-CN" dirty="0"/>
          </a:p>
        </p:txBody>
      </p:sp>
      <p:sp>
        <p:nvSpPr>
          <p:cNvPr id="80" name="文本占位符 78"/>
          <p:cNvSpPr>
            <a:spLocks noGrp="1"/>
          </p:cNvSpPr>
          <p:nvPr>
            <p:ph type="body" sz="quarter" idx="11" hasCustomPrompt="1"/>
          </p:nvPr>
        </p:nvSpPr>
        <p:spPr>
          <a:xfrm>
            <a:off x="1640161" y="2665005"/>
            <a:ext cx="574266" cy="426848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2400" spc="-15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en-US" altLang="zh-CN" dirty="0"/>
          </a:p>
        </p:txBody>
      </p:sp>
      <p:sp>
        <p:nvSpPr>
          <p:cNvPr id="82" name="文本占位符 78"/>
          <p:cNvSpPr>
            <a:spLocks noGrp="1"/>
          </p:cNvSpPr>
          <p:nvPr>
            <p:ph type="body" sz="quarter" idx="12" hasCustomPrompt="1"/>
          </p:nvPr>
        </p:nvSpPr>
        <p:spPr>
          <a:xfrm>
            <a:off x="4365127" y="2665005"/>
            <a:ext cx="642301" cy="426848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2400" spc="-15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02</a:t>
            </a:r>
            <a:endParaRPr lang="en-US" altLang="zh-CN" dirty="0"/>
          </a:p>
        </p:txBody>
      </p:sp>
      <p:sp>
        <p:nvSpPr>
          <p:cNvPr id="83" name="文本占位符 78"/>
          <p:cNvSpPr>
            <a:spLocks noGrp="1"/>
          </p:cNvSpPr>
          <p:nvPr>
            <p:ph type="body" sz="quarter" idx="13" hasCustomPrompt="1"/>
          </p:nvPr>
        </p:nvSpPr>
        <p:spPr>
          <a:xfrm>
            <a:off x="7151870" y="2665005"/>
            <a:ext cx="642301" cy="426848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2400" spc="-15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03</a:t>
            </a:r>
            <a:endParaRPr lang="en-US" altLang="zh-CN" dirty="0"/>
          </a:p>
        </p:txBody>
      </p:sp>
      <p:sp>
        <p:nvSpPr>
          <p:cNvPr id="84" name="文本占位符 78"/>
          <p:cNvSpPr>
            <a:spLocks noGrp="1"/>
          </p:cNvSpPr>
          <p:nvPr>
            <p:ph type="body" sz="quarter" idx="14" hasCustomPrompt="1"/>
          </p:nvPr>
        </p:nvSpPr>
        <p:spPr>
          <a:xfrm>
            <a:off x="9895070" y="2665005"/>
            <a:ext cx="642301" cy="426848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2400" spc="-15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04</a:t>
            </a:r>
            <a:endParaRPr lang="en-US" altLang="zh-CN" dirty="0"/>
          </a:p>
        </p:txBody>
      </p:sp>
      <p:sp>
        <p:nvSpPr>
          <p:cNvPr id="85" name="文本占位符 78"/>
          <p:cNvSpPr>
            <a:spLocks noGrp="1"/>
          </p:cNvSpPr>
          <p:nvPr>
            <p:ph type="body" sz="quarter" idx="15" hasCustomPrompt="1"/>
          </p:nvPr>
        </p:nvSpPr>
        <p:spPr>
          <a:xfrm>
            <a:off x="1276350" y="4401005"/>
            <a:ext cx="1333500" cy="334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ctr">
              <a:buNone/>
              <a:defRPr lang="en-US" altLang="zh-CN" sz="2400" dirty="0" smtClean="0">
                <a:gradFill flip="none" rotWithShape="1">
                  <a:gsLst>
                    <a:gs pos="53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活动定位</a:t>
            </a:r>
            <a:endParaRPr lang="zh-CN" altLang="en-US" dirty="0"/>
          </a:p>
        </p:txBody>
      </p:sp>
      <p:sp>
        <p:nvSpPr>
          <p:cNvPr id="86" name="文本占位符 78"/>
          <p:cNvSpPr>
            <a:spLocks noGrp="1"/>
          </p:cNvSpPr>
          <p:nvPr>
            <p:ph type="body" sz="quarter" idx="16" hasCustomPrompt="1"/>
          </p:nvPr>
        </p:nvSpPr>
        <p:spPr>
          <a:xfrm>
            <a:off x="933450" y="4820105"/>
            <a:ext cx="19850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1400" i="1" dirty="0" smtClean="0">
                <a:solidFill>
                  <a:schemeClr val="tx1">
                    <a:lumMod val="50000"/>
                    <a:lumOff val="50000"/>
                    <a:alpha val="44000"/>
                  </a:schemeClr>
                </a:solidFill>
              </a:defRPr>
            </a:lvl1pPr>
          </a:lstStyle>
          <a:p>
            <a:pPr marL="0" lvl="0" algn="ctr"/>
            <a:r>
              <a:rPr lang="en-US" altLang="zh-CN" dirty="0"/>
              <a:t>Activities positioning</a:t>
            </a:r>
            <a:endParaRPr lang="en-US" altLang="zh-CN" dirty="0"/>
          </a:p>
        </p:txBody>
      </p:sp>
      <p:sp>
        <p:nvSpPr>
          <p:cNvPr id="88" name="文本占位符 78"/>
          <p:cNvSpPr>
            <a:spLocks noGrp="1"/>
          </p:cNvSpPr>
          <p:nvPr>
            <p:ph type="body" sz="quarter" idx="17" hasCustomPrompt="1"/>
          </p:nvPr>
        </p:nvSpPr>
        <p:spPr>
          <a:xfrm>
            <a:off x="4042410" y="4401005"/>
            <a:ext cx="1333500" cy="334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ctr">
              <a:buNone/>
              <a:defRPr lang="en-US" altLang="zh-CN" sz="2400" dirty="0" smtClean="0">
                <a:gradFill flip="none" rotWithShape="1">
                  <a:gsLst>
                    <a:gs pos="53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活动形式</a:t>
            </a:r>
            <a:endParaRPr lang="zh-CN" altLang="en-US" dirty="0"/>
          </a:p>
        </p:txBody>
      </p:sp>
      <p:sp>
        <p:nvSpPr>
          <p:cNvPr id="89" name="文本占位符 78"/>
          <p:cNvSpPr>
            <a:spLocks noGrp="1"/>
          </p:cNvSpPr>
          <p:nvPr>
            <p:ph type="body" sz="quarter" idx="18" hasCustomPrompt="1"/>
          </p:nvPr>
        </p:nvSpPr>
        <p:spPr>
          <a:xfrm>
            <a:off x="3691890" y="4827725"/>
            <a:ext cx="19850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1400" i="1" dirty="0" smtClean="0">
                <a:solidFill>
                  <a:schemeClr val="tx1">
                    <a:lumMod val="50000"/>
                    <a:lumOff val="50000"/>
                    <a:alpha val="44000"/>
                  </a:schemeClr>
                </a:solidFill>
              </a:defRPr>
            </a:lvl1pPr>
          </a:lstStyle>
          <a:p>
            <a:pPr marL="0" lvl="0" algn="ctr"/>
            <a:r>
              <a:rPr lang="en-US" altLang="zh-CN" dirty="0"/>
              <a:t>Activity form</a:t>
            </a:r>
            <a:endParaRPr lang="en-US" altLang="zh-CN" dirty="0"/>
          </a:p>
        </p:txBody>
      </p:sp>
      <p:sp>
        <p:nvSpPr>
          <p:cNvPr id="90" name="文本占位符 78"/>
          <p:cNvSpPr>
            <a:spLocks noGrp="1"/>
          </p:cNvSpPr>
          <p:nvPr>
            <p:ph type="body" sz="quarter" idx="19" hasCustomPrompt="1"/>
          </p:nvPr>
        </p:nvSpPr>
        <p:spPr>
          <a:xfrm>
            <a:off x="6808470" y="4401005"/>
            <a:ext cx="1333500" cy="334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ctr">
              <a:buNone/>
              <a:defRPr lang="en-US" altLang="zh-CN" sz="2400" dirty="0" smtClean="0">
                <a:gradFill flip="none" rotWithShape="1">
                  <a:gsLst>
                    <a:gs pos="53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活动预算</a:t>
            </a:r>
            <a:endParaRPr lang="zh-CN" altLang="en-US" dirty="0"/>
          </a:p>
        </p:txBody>
      </p:sp>
      <p:sp>
        <p:nvSpPr>
          <p:cNvPr id="91" name="文本占位符 78"/>
          <p:cNvSpPr>
            <a:spLocks noGrp="1"/>
          </p:cNvSpPr>
          <p:nvPr>
            <p:ph type="body" sz="quarter" idx="20" hasCustomPrompt="1"/>
          </p:nvPr>
        </p:nvSpPr>
        <p:spPr>
          <a:xfrm>
            <a:off x="6457950" y="4827725"/>
            <a:ext cx="19850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1400" i="1" dirty="0" smtClean="0">
                <a:solidFill>
                  <a:schemeClr val="tx1">
                    <a:lumMod val="50000"/>
                    <a:lumOff val="50000"/>
                    <a:alpha val="44000"/>
                  </a:schemeClr>
                </a:solidFill>
              </a:defRPr>
            </a:lvl1pPr>
          </a:lstStyle>
          <a:p>
            <a:pPr marL="0" lvl="0" algn="ctr"/>
            <a:r>
              <a:rPr lang="en-US" altLang="zh-CN" dirty="0"/>
              <a:t>Activity budget</a:t>
            </a:r>
            <a:endParaRPr lang="en-US" altLang="zh-CN" dirty="0"/>
          </a:p>
        </p:txBody>
      </p:sp>
      <p:sp>
        <p:nvSpPr>
          <p:cNvPr id="92" name="文本占位符 78"/>
          <p:cNvSpPr>
            <a:spLocks noGrp="1"/>
          </p:cNvSpPr>
          <p:nvPr>
            <p:ph type="body" sz="quarter" idx="21" hasCustomPrompt="1"/>
          </p:nvPr>
        </p:nvSpPr>
        <p:spPr>
          <a:xfrm>
            <a:off x="9569087" y="4401005"/>
            <a:ext cx="1333500" cy="334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 algn="ctr">
              <a:buNone/>
              <a:defRPr lang="en-US" altLang="zh-CN" sz="2400" dirty="0" smtClean="0">
                <a:gradFill flip="none" rotWithShape="1">
                  <a:gsLst>
                    <a:gs pos="53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活动推广</a:t>
            </a:r>
            <a:endParaRPr lang="zh-CN" altLang="en-US" dirty="0"/>
          </a:p>
        </p:txBody>
      </p:sp>
      <p:sp>
        <p:nvSpPr>
          <p:cNvPr id="93" name="文本占位符 78"/>
          <p:cNvSpPr>
            <a:spLocks noGrp="1"/>
          </p:cNvSpPr>
          <p:nvPr>
            <p:ph type="body" sz="quarter" idx="22" hasCustomPrompt="1"/>
          </p:nvPr>
        </p:nvSpPr>
        <p:spPr>
          <a:xfrm>
            <a:off x="9218568" y="4819017"/>
            <a:ext cx="198501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1400" i="1" dirty="0" smtClean="0">
                <a:solidFill>
                  <a:schemeClr val="tx1">
                    <a:lumMod val="50000"/>
                    <a:lumOff val="50000"/>
                    <a:alpha val="44000"/>
                  </a:schemeClr>
                </a:solidFill>
              </a:defRPr>
            </a:lvl1pPr>
          </a:lstStyle>
          <a:p>
            <a:pPr marL="0" lvl="0" algn="ctr"/>
            <a:r>
              <a:rPr lang="en-US" altLang="zh-CN" dirty="0"/>
              <a:t>Activities to promote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accent2"/>
              </a:gs>
              <a:gs pos="78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3459111" y="714375"/>
            <a:ext cx="5176890" cy="5176898"/>
            <a:chOff x="1133019" y="2416926"/>
            <a:chExt cx="1613394" cy="1613396"/>
          </a:xfrm>
        </p:grpSpPr>
        <p:sp>
          <p:nvSpPr>
            <p:cNvPr id="5" name="椭圆 4"/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7" name="弧形 6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381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381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12" name="组合 11"/>
          <p:cNvGrpSpPr/>
          <p:nvPr userDrawn="1"/>
        </p:nvGrpSpPr>
        <p:grpSpPr>
          <a:xfrm rot="5400000">
            <a:off x="290295" y="-2265595"/>
            <a:ext cx="11611410" cy="11611428"/>
            <a:chOff x="1133019" y="2416926"/>
            <a:chExt cx="1613394" cy="1613396"/>
          </a:xfrm>
        </p:grpSpPr>
        <p:sp>
          <p:nvSpPr>
            <p:cNvPr id="13" name="弧形 12"/>
            <p:cNvSpPr/>
            <p:nvPr/>
          </p:nvSpPr>
          <p:spPr>
            <a:xfrm rot="18364988">
              <a:off x="1133018" y="2416927"/>
              <a:ext cx="1613396" cy="1613394"/>
            </a:xfrm>
            <a:prstGeom prst="arc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62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000" dirty="0">
                <a:solidFill>
                  <a:prstClr val="white"/>
                </a:solidFill>
                <a:latin typeface="思源黑体 CN Light" panose="020B0300000000000000" pitchFamily="34" charset="-122"/>
                <a:ea typeface="汉仪旗黑X1-55W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7564987">
              <a:off x="1133018" y="2416927"/>
              <a:ext cx="1613396" cy="1613394"/>
            </a:xfrm>
            <a:prstGeom prst="arc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62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汉仪旗黑X1-55W"/>
                <a:cs typeface="+mn-cs"/>
              </a:endParaRPr>
            </a:p>
          </p:txBody>
        </p:sp>
      </p:grpSp>
      <p:sp>
        <p:nvSpPr>
          <p:cNvPr id="15" name="弧形 14"/>
          <p:cNvSpPr/>
          <p:nvPr userDrawn="1"/>
        </p:nvSpPr>
        <p:spPr>
          <a:xfrm flipH="1">
            <a:off x="1640337" y="-1026663"/>
            <a:ext cx="8911323" cy="8911323"/>
          </a:xfrm>
          <a:prstGeom prst="arc">
            <a:avLst>
              <a:gd name="adj1" fmla="val 11890952"/>
              <a:gd name="adj2" fmla="val 20141027"/>
            </a:avLst>
          </a:prstGeom>
          <a:ln w="190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弧形 15"/>
          <p:cNvSpPr/>
          <p:nvPr userDrawn="1"/>
        </p:nvSpPr>
        <p:spPr>
          <a:xfrm flipH="1" flipV="1">
            <a:off x="1640337" y="-1026663"/>
            <a:ext cx="8911323" cy="8911323"/>
          </a:xfrm>
          <a:prstGeom prst="arc">
            <a:avLst>
              <a:gd name="adj1" fmla="val 11160242"/>
              <a:gd name="adj2" fmla="val 21259149"/>
            </a:avLst>
          </a:prstGeom>
          <a:ln w="1905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2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弧形 16"/>
          <p:cNvSpPr/>
          <p:nvPr userDrawn="1"/>
        </p:nvSpPr>
        <p:spPr>
          <a:xfrm flipH="1" flipV="1">
            <a:off x="2481939" y="-185062"/>
            <a:ext cx="7228118" cy="7228120"/>
          </a:xfrm>
          <a:prstGeom prst="arc">
            <a:avLst>
              <a:gd name="adj1" fmla="val 11160242"/>
              <a:gd name="adj2" fmla="val 9796520"/>
            </a:avLst>
          </a:prstGeom>
          <a:ln w="1270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8000"/>
                  </a:schemeClr>
                </a:gs>
                <a:gs pos="100000">
                  <a:schemeClr val="accent1">
                    <a:lumMod val="20000"/>
                    <a:lumOff val="80000"/>
                    <a:alpha val="18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9531480" y="1768152"/>
            <a:ext cx="1386219" cy="1782708"/>
            <a:chOff x="9531480" y="1768152"/>
            <a:chExt cx="1386219" cy="1782708"/>
          </a:xfrm>
        </p:grpSpPr>
        <p:sp>
          <p:nvSpPr>
            <p:cNvPr id="19" name="椭圆 18"/>
            <p:cNvSpPr/>
            <p:nvPr/>
          </p:nvSpPr>
          <p:spPr>
            <a:xfrm>
              <a:off x="10502229" y="3135390"/>
              <a:ext cx="415470" cy="415470"/>
            </a:xfrm>
            <a:prstGeom prst="ellipse">
              <a:avLst/>
            </a:prstGeom>
            <a:gradFill flip="none" rotWithShape="1">
              <a:gsLst>
                <a:gs pos="1000">
                  <a:schemeClr val="bg1">
                    <a:alpha val="3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0336117" y="1768152"/>
              <a:ext cx="256856" cy="256856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619867" y="2585486"/>
              <a:ext cx="135787" cy="13578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424156" y="2443163"/>
              <a:ext cx="423700" cy="423698"/>
              <a:chOff x="3679825" y="7543800"/>
              <a:chExt cx="536576" cy="536575"/>
            </a:xfrm>
          </p:grpSpPr>
          <p:sp>
            <p:nvSpPr>
              <p:cNvPr id="32" name="Freeform 17"/>
              <p:cNvSpPr/>
              <p:nvPr/>
            </p:nvSpPr>
            <p:spPr bwMode="auto">
              <a:xfrm>
                <a:off x="3867150" y="7739063"/>
                <a:ext cx="153988" cy="153988"/>
              </a:xfrm>
              <a:custGeom>
                <a:avLst/>
                <a:gdLst>
                  <a:gd name="T0" fmla="*/ 12 w 40"/>
                  <a:gd name="T1" fmla="*/ 0 h 40"/>
                  <a:gd name="T2" fmla="*/ 0 w 40"/>
                  <a:gd name="T3" fmla="*/ 19 h 40"/>
                  <a:gd name="T4" fmla="*/ 21 w 40"/>
                  <a:gd name="T5" fmla="*/ 40 h 40"/>
                  <a:gd name="T6" fmla="*/ 40 w 40"/>
                  <a:gd name="T7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12" y="0"/>
                    </a:moveTo>
                    <a:cubicBezTo>
                      <a:pt x="5" y="3"/>
                      <a:pt x="0" y="11"/>
                      <a:pt x="0" y="19"/>
                    </a:cubicBezTo>
                    <a:cubicBezTo>
                      <a:pt x="0" y="31"/>
                      <a:pt x="9" y="40"/>
                      <a:pt x="21" y="40"/>
                    </a:cubicBezTo>
                    <a:cubicBezTo>
                      <a:pt x="29" y="40"/>
                      <a:pt x="37" y="35"/>
                      <a:pt x="40" y="28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3775075" y="7639050"/>
                <a:ext cx="349250" cy="349250"/>
              </a:xfrm>
              <a:custGeom>
                <a:avLst/>
                <a:gdLst>
                  <a:gd name="T0" fmla="*/ 60 w 91"/>
                  <a:gd name="T1" fmla="*/ 2 h 91"/>
                  <a:gd name="T2" fmla="*/ 45 w 91"/>
                  <a:gd name="T3" fmla="*/ 0 h 91"/>
                  <a:gd name="T4" fmla="*/ 0 w 91"/>
                  <a:gd name="T5" fmla="*/ 45 h 91"/>
                  <a:gd name="T6" fmla="*/ 45 w 91"/>
                  <a:gd name="T7" fmla="*/ 91 h 91"/>
                  <a:gd name="T8" fmla="*/ 91 w 91"/>
                  <a:gd name="T9" fmla="*/ 45 h 91"/>
                  <a:gd name="T10" fmla="*/ 88 w 91"/>
                  <a:gd name="T11" fmla="*/ 3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60" y="2"/>
                    </a:moveTo>
                    <a:cubicBezTo>
                      <a:pt x="55" y="0"/>
                      <a:pt x="5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1"/>
                      <a:pt x="45" y="91"/>
                    </a:cubicBezTo>
                    <a:cubicBezTo>
                      <a:pt x="70" y="91"/>
                      <a:pt x="91" y="70"/>
                      <a:pt x="91" y="45"/>
                    </a:cubicBezTo>
                    <a:cubicBezTo>
                      <a:pt x="91" y="40"/>
                      <a:pt x="90" y="35"/>
                      <a:pt x="88" y="30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9"/>
              <p:cNvSpPr/>
              <p:nvPr/>
            </p:nvSpPr>
            <p:spPr bwMode="auto">
              <a:xfrm>
                <a:off x="3679825" y="7543800"/>
                <a:ext cx="536575" cy="536575"/>
              </a:xfrm>
              <a:custGeom>
                <a:avLst/>
                <a:gdLst>
                  <a:gd name="T0" fmla="*/ 103 w 140"/>
                  <a:gd name="T1" fmla="*/ 9 h 140"/>
                  <a:gd name="T2" fmla="*/ 70 w 140"/>
                  <a:gd name="T3" fmla="*/ 0 h 140"/>
                  <a:gd name="T4" fmla="*/ 0 w 140"/>
                  <a:gd name="T5" fmla="*/ 70 h 140"/>
                  <a:gd name="T6" fmla="*/ 70 w 140"/>
                  <a:gd name="T7" fmla="*/ 140 h 140"/>
                  <a:gd name="T8" fmla="*/ 140 w 140"/>
                  <a:gd name="T9" fmla="*/ 70 h 140"/>
                  <a:gd name="T10" fmla="*/ 131 w 140"/>
                  <a:gd name="T11" fmla="*/ 3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140">
                    <a:moveTo>
                      <a:pt x="103" y="9"/>
                    </a:moveTo>
                    <a:cubicBezTo>
                      <a:pt x="94" y="3"/>
                      <a:pt x="82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9"/>
                      <a:pt x="31" y="140"/>
                      <a:pt x="70" y="140"/>
                    </a:cubicBezTo>
                    <a:cubicBezTo>
                      <a:pt x="109" y="140"/>
                      <a:pt x="140" y="109"/>
                      <a:pt x="140" y="70"/>
                    </a:cubicBezTo>
                    <a:cubicBezTo>
                      <a:pt x="140" y="58"/>
                      <a:pt x="137" y="46"/>
                      <a:pt x="131" y="37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Line 20"/>
              <p:cNvSpPr>
                <a:spLocks noChangeShapeType="1"/>
              </p:cNvSpPr>
              <p:nvPr/>
            </p:nvSpPr>
            <p:spPr bwMode="auto">
              <a:xfrm flipH="1">
                <a:off x="3948113" y="7543800"/>
                <a:ext cx="268288" cy="268288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9711700" y="1936780"/>
              <a:ext cx="440333" cy="409608"/>
              <a:chOff x="10501310" y="7891464"/>
              <a:chExt cx="536578" cy="469899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10742613" y="8105775"/>
                <a:ext cx="295275" cy="255588"/>
              </a:xfrm>
              <a:custGeom>
                <a:avLst/>
                <a:gdLst>
                  <a:gd name="T0" fmla="*/ 94 w 186"/>
                  <a:gd name="T1" fmla="*/ 135 h 161"/>
                  <a:gd name="T2" fmla="*/ 0 w 186"/>
                  <a:gd name="T3" fmla="*/ 135 h 161"/>
                  <a:gd name="T4" fmla="*/ 0 w 186"/>
                  <a:gd name="T5" fmla="*/ 67 h 161"/>
                  <a:gd name="T6" fmla="*/ 119 w 186"/>
                  <a:gd name="T7" fmla="*/ 67 h 161"/>
                  <a:gd name="T8" fmla="*/ 119 w 186"/>
                  <a:gd name="T9" fmla="*/ 0 h 161"/>
                  <a:gd name="T10" fmla="*/ 186 w 186"/>
                  <a:gd name="T11" fmla="*/ 0 h 161"/>
                  <a:gd name="T12" fmla="*/ 186 w 186"/>
                  <a:gd name="T13" fmla="*/ 135 h 161"/>
                  <a:gd name="T14" fmla="*/ 145 w 186"/>
                  <a:gd name="T15" fmla="*/ 135 h 161"/>
                  <a:gd name="T16" fmla="*/ 119 w 186"/>
                  <a:gd name="T17" fmla="*/ 161 h 161"/>
                  <a:gd name="T18" fmla="*/ 94 w 186"/>
                  <a:gd name="T19" fmla="*/ 13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61">
                    <a:moveTo>
                      <a:pt x="94" y="135"/>
                    </a:moveTo>
                    <a:lnTo>
                      <a:pt x="0" y="135"/>
                    </a:lnTo>
                    <a:lnTo>
                      <a:pt x="0" y="67"/>
                    </a:lnTo>
                    <a:lnTo>
                      <a:pt x="119" y="67"/>
                    </a:lnTo>
                    <a:lnTo>
                      <a:pt x="119" y="0"/>
                    </a:lnTo>
                    <a:lnTo>
                      <a:pt x="186" y="0"/>
                    </a:lnTo>
                    <a:lnTo>
                      <a:pt x="186" y="135"/>
                    </a:lnTo>
                    <a:lnTo>
                      <a:pt x="145" y="135"/>
                    </a:lnTo>
                    <a:lnTo>
                      <a:pt x="119" y="161"/>
                    </a:lnTo>
                    <a:lnTo>
                      <a:pt x="94" y="135"/>
                    </a:lnTo>
                    <a:close/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10501310" y="7891464"/>
                <a:ext cx="430213" cy="374650"/>
              </a:xfrm>
              <a:custGeom>
                <a:avLst/>
                <a:gdLst>
                  <a:gd name="T0" fmla="*/ 0 w 271"/>
                  <a:gd name="T1" fmla="*/ 0 h 236"/>
                  <a:gd name="T2" fmla="*/ 271 w 271"/>
                  <a:gd name="T3" fmla="*/ 0 h 236"/>
                  <a:gd name="T4" fmla="*/ 271 w 271"/>
                  <a:gd name="T5" fmla="*/ 202 h 236"/>
                  <a:gd name="T6" fmla="*/ 111 w 271"/>
                  <a:gd name="T7" fmla="*/ 202 h 236"/>
                  <a:gd name="T8" fmla="*/ 77 w 271"/>
                  <a:gd name="T9" fmla="*/ 236 h 236"/>
                  <a:gd name="T10" fmla="*/ 43 w 271"/>
                  <a:gd name="T11" fmla="*/ 202 h 236"/>
                  <a:gd name="T12" fmla="*/ 0 w 271"/>
                  <a:gd name="T13" fmla="*/ 202 h 236"/>
                  <a:gd name="T14" fmla="*/ 0 w 271"/>
                  <a:gd name="T15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36">
                    <a:moveTo>
                      <a:pt x="0" y="0"/>
                    </a:moveTo>
                    <a:lnTo>
                      <a:pt x="271" y="0"/>
                    </a:lnTo>
                    <a:lnTo>
                      <a:pt x="271" y="202"/>
                    </a:lnTo>
                    <a:lnTo>
                      <a:pt x="111" y="202"/>
                    </a:lnTo>
                    <a:lnTo>
                      <a:pt x="77" y="236"/>
                    </a:lnTo>
                    <a:lnTo>
                      <a:pt x="43" y="202"/>
                    </a:lnTo>
                    <a:lnTo>
                      <a:pt x="0" y="20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>
                <a:off x="10704513" y="8051800"/>
                <a:ext cx="11113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</a:gsLst>
                  <a:lin ang="0" scaled="0"/>
                </a:gra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>
                <a:off x="10796588" y="8051800"/>
                <a:ext cx="15875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</a:gsLst>
                  <a:lin ang="0" scaled="0"/>
                </a:gra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30"/>
              <p:cNvSpPr>
                <a:spLocks noChangeShapeType="1"/>
              </p:cNvSpPr>
              <p:nvPr/>
            </p:nvSpPr>
            <p:spPr bwMode="auto">
              <a:xfrm>
                <a:off x="10609263" y="8051800"/>
                <a:ext cx="14288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41000"/>
                      </a:schemeClr>
                    </a:gs>
                  </a:gsLst>
                  <a:lin ang="0" scaled="0"/>
                </a:gra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9531480" y="3156601"/>
              <a:ext cx="395000" cy="313970"/>
              <a:chOff x="6018213" y="7493001"/>
              <a:chExt cx="536575" cy="471488"/>
            </a:xfrm>
          </p:grpSpPr>
          <p:sp>
            <p:nvSpPr>
              <p:cNvPr id="25" name="Freeform 45"/>
              <p:cNvSpPr/>
              <p:nvPr/>
            </p:nvSpPr>
            <p:spPr bwMode="auto">
              <a:xfrm>
                <a:off x="6018213" y="7493001"/>
                <a:ext cx="536575" cy="471488"/>
              </a:xfrm>
              <a:custGeom>
                <a:avLst/>
                <a:gdLst>
                  <a:gd name="T0" fmla="*/ 338 w 338"/>
                  <a:gd name="T1" fmla="*/ 0 h 297"/>
                  <a:gd name="T2" fmla="*/ 0 w 338"/>
                  <a:gd name="T3" fmla="*/ 0 h 297"/>
                  <a:gd name="T4" fmla="*/ 0 w 338"/>
                  <a:gd name="T5" fmla="*/ 254 h 297"/>
                  <a:gd name="T6" fmla="*/ 77 w 338"/>
                  <a:gd name="T7" fmla="*/ 254 h 297"/>
                  <a:gd name="T8" fmla="*/ 77 w 338"/>
                  <a:gd name="T9" fmla="*/ 297 h 297"/>
                  <a:gd name="T10" fmla="*/ 162 w 338"/>
                  <a:gd name="T11" fmla="*/ 254 h 297"/>
                  <a:gd name="T12" fmla="*/ 338 w 338"/>
                  <a:gd name="T13" fmla="*/ 254 h 297"/>
                  <a:gd name="T14" fmla="*/ 338 w 338"/>
                  <a:gd name="T1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297">
                    <a:moveTo>
                      <a:pt x="338" y="0"/>
                    </a:moveTo>
                    <a:lnTo>
                      <a:pt x="0" y="0"/>
                    </a:lnTo>
                    <a:lnTo>
                      <a:pt x="0" y="254"/>
                    </a:lnTo>
                    <a:lnTo>
                      <a:pt x="77" y="254"/>
                    </a:lnTo>
                    <a:lnTo>
                      <a:pt x="77" y="297"/>
                    </a:lnTo>
                    <a:lnTo>
                      <a:pt x="162" y="254"/>
                    </a:lnTo>
                    <a:lnTo>
                      <a:pt x="338" y="254"/>
                    </a:lnTo>
                    <a:lnTo>
                      <a:pt x="338" y="0"/>
                    </a:lnTo>
                    <a:close/>
                  </a:path>
                </a:pathLst>
              </a:cu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46"/>
              <p:cNvSpPr>
                <a:spLocks noChangeShapeType="1"/>
              </p:cNvSpPr>
              <p:nvPr/>
            </p:nvSpPr>
            <p:spPr bwMode="auto">
              <a:xfrm>
                <a:off x="6151563" y="7696201"/>
                <a:ext cx="269875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 userDrawn="1"/>
        </p:nvGrpSpPr>
        <p:grpSpPr>
          <a:xfrm>
            <a:off x="1230759" y="1768152"/>
            <a:ext cx="1386219" cy="1782708"/>
            <a:chOff x="1230759" y="1768152"/>
            <a:chExt cx="1386219" cy="1782708"/>
          </a:xfrm>
        </p:grpSpPr>
        <p:sp>
          <p:nvSpPr>
            <p:cNvPr id="37" name="椭圆 36"/>
            <p:cNvSpPr/>
            <p:nvPr/>
          </p:nvSpPr>
          <p:spPr>
            <a:xfrm flipH="1">
              <a:off x="1230759" y="3135390"/>
              <a:ext cx="415470" cy="415470"/>
            </a:xfrm>
            <a:prstGeom prst="ellipse">
              <a:avLst/>
            </a:prstGeom>
            <a:gradFill flip="none" rotWithShape="1">
              <a:gsLst>
                <a:gs pos="1000">
                  <a:schemeClr val="bg1">
                    <a:alpha val="3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flipH="1">
              <a:off x="1555485" y="1768152"/>
              <a:ext cx="256856" cy="256856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2392804" y="2585486"/>
              <a:ext cx="135787" cy="13578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2194456" y="2123594"/>
              <a:ext cx="242310" cy="222795"/>
            </a:xfrm>
            <a:custGeom>
              <a:avLst/>
              <a:gdLst>
                <a:gd name="T0" fmla="*/ 94 w 186"/>
                <a:gd name="T1" fmla="*/ 135 h 161"/>
                <a:gd name="T2" fmla="*/ 0 w 186"/>
                <a:gd name="T3" fmla="*/ 135 h 161"/>
                <a:gd name="T4" fmla="*/ 0 w 186"/>
                <a:gd name="T5" fmla="*/ 67 h 161"/>
                <a:gd name="T6" fmla="*/ 119 w 186"/>
                <a:gd name="T7" fmla="*/ 67 h 161"/>
                <a:gd name="T8" fmla="*/ 119 w 186"/>
                <a:gd name="T9" fmla="*/ 0 h 161"/>
                <a:gd name="T10" fmla="*/ 186 w 186"/>
                <a:gd name="T11" fmla="*/ 0 h 161"/>
                <a:gd name="T12" fmla="*/ 186 w 186"/>
                <a:gd name="T13" fmla="*/ 135 h 161"/>
                <a:gd name="T14" fmla="*/ 145 w 186"/>
                <a:gd name="T15" fmla="*/ 135 h 161"/>
                <a:gd name="T16" fmla="*/ 119 w 186"/>
                <a:gd name="T17" fmla="*/ 161 h 161"/>
                <a:gd name="T18" fmla="*/ 94 w 186"/>
                <a:gd name="T19" fmla="*/ 13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61">
                  <a:moveTo>
                    <a:pt x="94" y="135"/>
                  </a:moveTo>
                  <a:lnTo>
                    <a:pt x="0" y="135"/>
                  </a:lnTo>
                  <a:lnTo>
                    <a:pt x="0" y="67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86" y="0"/>
                  </a:lnTo>
                  <a:lnTo>
                    <a:pt x="186" y="135"/>
                  </a:lnTo>
                  <a:lnTo>
                    <a:pt x="145" y="135"/>
                  </a:lnTo>
                  <a:lnTo>
                    <a:pt x="119" y="161"/>
                  </a:lnTo>
                  <a:lnTo>
                    <a:pt x="94" y="135"/>
                  </a:lnTo>
                  <a:close/>
                </a:path>
              </a:pathLst>
            </a:cu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53000">
                    <a:schemeClr val="accent1">
                      <a:lumMod val="17000"/>
                      <a:lumOff val="83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1996436" y="1936780"/>
              <a:ext cx="353044" cy="326581"/>
            </a:xfrm>
            <a:custGeom>
              <a:avLst/>
              <a:gdLst>
                <a:gd name="T0" fmla="*/ 0 w 271"/>
                <a:gd name="T1" fmla="*/ 0 h 236"/>
                <a:gd name="T2" fmla="*/ 271 w 271"/>
                <a:gd name="T3" fmla="*/ 0 h 236"/>
                <a:gd name="T4" fmla="*/ 271 w 271"/>
                <a:gd name="T5" fmla="*/ 202 h 236"/>
                <a:gd name="T6" fmla="*/ 111 w 271"/>
                <a:gd name="T7" fmla="*/ 202 h 236"/>
                <a:gd name="T8" fmla="*/ 77 w 271"/>
                <a:gd name="T9" fmla="*/ 236 h 236"/>
                <a:gd name="T10" fmla="*/ 43 w 271"/>
                <a:gd name="T11" fmla="*/ 202 h 236"/>
                <a:gd name="T12" fmla="*/ 0 w 271"/>
                <a:gd name="T13" fmla="*/ 202 h 236"/>
                <a:gd name="T14" fmla="*/ 0 w 271"/>
                <a:gd name="T1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236">
                  <a:moveTo>
                    <a:pt x="0" y="0"/>
                  </a:moveTo>
                  <a:lnTo>
                    <a:pt x="271" y="0"/>
                  </a:lnTo>
                  <a:lnTo>
                    <a:pt x="271" y="202"/>
                  </a:lnTo>
                  <a:lnTo>
                    <a:pt x="111" y="202"/>
                  </a:lnTo>
                  <a:lnTo>
                    <a:pt x="77" y="236"/>
                  </a:lnTo>
                  <a:lnTo>
                    <a:pt x="43" y="202"/>
                  </a:lnTo>
                  <a:lnTo>
                    <a:pt x="0" y="20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53000">
                    <a:schemeClr val="accent1">
                      <a:lumMod val="17000"/>
                      <a:lumOff val="83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28"/>
            <p:cNvSpPr>
              <a:spLocks noChangeShapeType="1"/>
            </p:cNvSpPr>
            <p:nvPr/>
          </p:nvSpPr>
          <p:spPr bwMode="auto">
            <a:xfrm>
              <a:off x="2163190" y="2076544"/>
              <a:ext cx="9120" cy="0"/>
            </a:xfrm>
            <a:prstGeom prst="line">
              <a:avLst/>
            </a:pr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39000">
                    <a:schemeClr val="accent1">
                      <a:alpha val="69000"/>
                      <a:lumMod val="15000"/>
                      <a:lumOff val="85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29"/>
            <p:cNvSpPr>
              <a:spLocks noChangeShapeType="1"/>
            </p:cNvSpPr>
            <p:nvPr/>
          </p:nvSpPr>
          <p:spPr bwMode="auto">
            <a:xfrm>
              <a:off x="2238749" y="2076544"/>
              <a:ext cx="13027" cy="0"/>
            </a:xfrm>
            <a:prstGeom prst="line">
              <a:avLst/>
            </a:pr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39000">
                    <a:schemeClr val="accent1">
                      <a:alpha val="69000"/>
                      <a:lumMod val="15000"/>
                      <a:lumOff val="85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30"/>
            <p:cNvSpPr>
              <a:spLocks noChangeShapeType="1"/>
            </p:cNvSpPr>
            <p:nvPr/>
          </p:nvSpPr>
          <p:spPr bwMode="auto">
            <a:xfrm>
              <a:off x="2085025" y="2076544"/>
              <a:ext cx="11725" cy="0"/>
            </a:xfrm>
            <a:prstGeom prst="line">
              <a:avLst/>
            </a:pr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39000">
                    <a:schemeClr val="accent1">
                      <a:alpha val="69000"/>
                      <a:lumMod val="15000"/>
                      <a:lumOff val="85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1449312" y="2598061"/>
              <a:ext cx="120094" cy="120094"/>
            </a:xfrm>
            <a:custGeom>
              <a:avLst/>
              <a:gdLst>
                <a:gd name="T0" fmla="*/ 12 w 40"/>
                <a:gd name="T1" fmla="*/ 0 h 40"/>
                <a:gd name="T2" fmla="*/ 0 w 40"/>
                <a:gd name="T3" fmla="*/ 19 h 40"/>
                <a:gd name="T4" fmla="*/ 21 w 40"/>
                <a:gd name="T5" fmla="*/ 40 h 40"/>
                <a:gd name="T6" fmla="*/ 40 w 40"/>
                <a:gd name="T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12" y="0"/>
                  </a:moveTo>
                  <a:cubicBezTo>
                    <a:pt x="5" y="3"/>
                    <a:pt x="0" y="11"/>
                    <a:pt x="0" y="19"/>
                  </a:cubicBezTo>
                  <a:cubicBezTo>
                    <a:pt x="0" y="31"/>
                    <a:pt x="9" y="40"/>
                    <a:pt x="21" y="40"/>
                  </a:cubicBezTo>
                  <a:cubicBezTo>
                    <a:pt x="29" y="40"/>
                    <a:pt x="37" y="35"/>
                    <a:pt x="40" y="28"/>
                  </a:cubicBezTo>
                </a:path>
              </a:pathLst>
            </a:cu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chemeClr val="accent1">
                      <a:lumMod val="18000"/>
                      <a:lumOff val="82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1377504" y="2520062"/>
              <a:ext cx="272377" cy="272378"/>
            </a:xfrm>
            <a:custGeom>
              <a:avLst/>
              <a:gdLst>
                <a:gd name="T0" fmla="*/ 60 w 91"/>
                <a:gd name="T1" fmla="*/ 2 h 91"/>
                <a:gd name="T2" fmla="*/ 45 w 91"/>
                <a:gd name="T3" fmla="*/ 0 h 91"/>
                <a:gd name="T4" fmla="*/ 0 w 91"/>
                <a:gd name="T5" fmla="*/ 45 h 91"/>
                <a:gd name="T6" fmla="*/ 45 w 91"/>
                <a:gd name="T7" fmla="*/ 91 h 91"/>
                <a:gd name="T8" fmla="*/ 91 w 91"/>
                <a:gd name="T9" fmla="*/ 45 h 91"/>
                <a:gd name="T10" fmla="*/ 88 w 91"/>
                <a:gd name="T11" fmla="*/ 3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1">
                  <a:moveTo>
                    <a:pt x="60" y="2"/>
                  </a:moveTo>
                  <a:cubicBezTo>
                    <a:pt x="55" y="0"/>
                    <a:pt x="50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ubicBezTo>
                    <a:pt x="70" y="91"/>
                    <a:pt x="91" y="70"/>
                    <a:pt x="91" y="45"/>
                  </a:cubicBezTo>
                  <a:cubicBezTo>
                    <a:pt x="91" y="40"/>
                    <a:pt x="90" y="35"/>
                    <a:pt x="88" y="30"/>
                  </a:cubicBezTo>
                </a:path>
              </a:pathLst>
            </a:cu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chemeClr val="accent1">
                      <a:lumMod val="18000"/>
                      <a:lumOff val="82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1303219" y="2445777"/>
              <a:ext cx="418470" cy="418471"/>
            </a:xfrm>
            <a:custGeom>
              <a:avLst/>
              <a:gdLst>
                <a:gd name="T0" fmla="*/ 103 w 140"/>
                <a:gd name="T1" fmla="*/ 9 h 140"/>
                <a:gd name="T2" fmla="*/ 70 w 140"/>
                <a:gd name="T3" fmla="*/ 0 h 140"/>
                <a:gd name="T4" fmla="*/ 0 w 140"/>
                <a:gd name="T5" fmla="*/ 70 h 140"/>
                <a:gd name="T6" fmla="*/ 70 w 140"/>
                <a:gd name="T7" fmla="*/ 140 h 140"/>
                <a:gd name="T8" fmla="*/ 140 w 140"/>
                <a:gd name="T9" fmla="*/ 70 h 140"/>
                <a:gd name="T10" fmla="*/ 131 w 140"/>
                <a:gd name="T11" fmla="*/ 3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40">
                  <a:moveTo>
                    <a:pt x="103" y="9"/>
                  </a:moveTo>
                  <a:cubicBezTo>
                    <a:pt x="94" y="3"/>
                    <a:pt x="82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58"/>
                    <a:pt x="137" y="46"/>
                    <a:pt x="131" y="37"/>
                  </a:cubicBezTo>
                </a:path>
              </a:pathLst>
            </a:custGeom>
            <a:noFill/>
            <a:ln w="31750" cap="rnd"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57000">
                    <a:schemeClr val="accent1">
                      <a:lumMod val="18000"/>
                      <a:lumOff val="82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20"/>
            <p:cNvSpPr>
              <a:spLocks noChangeShapeType="1"/>
            </p:cNvSpPr>
            <p:nvPr/>
          </p:nvSpPr>
          <p:spPr bwMode="auto">
            <a:xfrm flipH="1">
              <a:off x="1512455" y="2445777"/>
              <a:ext cx="209236" cy="209236"/>
            </a:xfrm>
            <a:prstGeom prst="line">
              <a:avLst/>
            </a:prstGeom>
            <a:noFill/>
            <a:ln w="31750" cap="rnd">
              <a:gradFill>
                <a:gsLst>
                  <a:gs pos="16000">
                    <a:schemeClr val="accent1">
                      <a:alpha val="0"/>
                      <a:lumMod val="15000"/>
                      <a:lumOff val="8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0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221978" y="3156601"/>
              <a:ext cx="395000" cy="313970"/>
              <a:chOff x="2221978" y="3156601"/>
              <a:chExt cx="395000" cy="313970"/>
            </a:xfrm>
          </p:grpSpPr>
          <p:sp>
            <p:nvSpPr>
              <p:cNvPr id="50" name="Freeform 45"/>
              <p:cNvSpPr/>
              <p:nvPr/>
            </p:nvSpPr>
            <p:spPr bwMode="auto">
              <a:xfrm>
                <a:off x="2221978" y="3156601"/>
                <a:ext cx="395000" cy="313970"/>
              </a:xfrm>
              <a:custGeom>
                <a:avLst/>
                <a:gdLst>
                  <a:gd name="T0" fmla="*/ 338 w 338"/>
                  <a:gd name="T1" fmla="*/ 0 h 297"/>
                  <a:gd name="T2" fmla="*/ 0 w 338"/>
                  <a:gd name="T3" fmla="*/ 0 h 297"/>
                  <a:gd name="T4" fmla="*/ 0 w 338"/>
                  <a:gd name="T5" fmla="*/ 254 h 297"/>
                  <a:gd name="T6" fmla="*/ 77 w 338"/>
                  <a:gd name="T7" fmla="*/ 254 h 297"/>
                  <a:gd name="T8" fmla="*/ 77 w 338"/>
                  <a:gd name="T9" fmla="*/ 297 h 297"/>
                  <a:gd name="T10" fmla="*/ 162 w 338"/>
                  <a:gd name="T11" fmla="*/ 254 h 297"/>
                  <a:gd name="T12" fmla="*/ 338 w 338"/>
                  <a:gd name="T13" fmla="*/ 254 h 297"/>
                  <a:gd name="T14" fmla="*/ 338 w 338"/>
                  <a:gd name="T1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8" h="297">
                    <a:moveTo>
                      <a:pt x="338" y="0"/>
                    </a:moveTo>
                    <a:lnTo>
                      <a:pt x="0" y="0"/>
                    </a:lnTo>
                    <a:lnTo>
                      <a:pt x="0" y="254"/>
                    </a:lnTo>
                    <a:lnTo>
                      <a:pt x="77" y="254"/>
                    </a:lnTo>
                    <a:lnTo>
                      <a:pt x="77" y="297"/>
                    </a:lnTo>
                    <a:lnTo>
                      <a:pt x="162" y="254"/>
                    </a:lnTo>
                    <a:lnTo>
                      <a:pt x="338" y="254"/>
                    </a:lnTo>
                    <a:lnTo>
                      <a:pt x="338" y="0"/>
                    </a:lnTo>
                    <a:close/>
                  </a:path>
                </a:pathLst>
              </a:custGeom>
              <a:noFill/>
              <a:ln w="31750" cap="rnd"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6000">
                      <a:schemeClr val="accent1">
                        <a:lumMod val="17000"/>
                        <a:lumOff val="83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46"/>
              <p:cNvSpPr>
                <a:spLocks noChangeShapeType="1"/>
              </p:cNvSpPr>
              <p:nvPr/>
            </p:nvSpPr>
            <p:spPr bwMode="auto">
              <a:xfrm>
                <a:off x="2320144" y="3291915"/>
                <a:ext cx="198669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56000">
                      <a:schemeClr val="accent1">
                        <a:lumMod val="17000"/>
                        <a:lumOff val="83000"/>
                      </a:schemeClr>
                    </a:gs>
                  </a:gsLst>
                  <a:lin ang="0" scaled="0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占位符 78"/>
          <p:cNvSpPr>
            <a:spLocks noGrp="1"/>
          </p:cNvSpPr>
          <p:nvPr>
            <p:ph type="body" sz="quarter" idx="11" hasCustomPrompt="1"/>
          </p:nvPr>
        </p:nvSpPr>
        <p:spPr>
          <a:xfrm>
            <a:off x="5126311" y="1569630"/>
            <a:ext cx="1779314" cy="131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altLang="zh-CN" sz="8800" dirty="0" smtClean="0">
                <a:solidFill>
                  <a:schemeClr val="bg1"/>
                </a:solidFill>
                <a:effectLst>
                  <a:outerShdw blurRad="228600" dist="1143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en-US" altLang="zh-CN" dirty="0"/>
          </a:p>
        </p:txBody>
      </p:sp>
      <p:sp>
        <p:nvSpPr>
          <p:cNvPr id="55" name="文本占位符 78"/>
          <p:cNvSpPr>
            <a:spLocks noGrp="1"/>
          </p:cNvSpPr>
          <p:nvPr>
            <p:ph type="body" sz="quarter" idx="12" hasCustomPrompt="1"/>
          </p:nvPr>
        </p:nvSpPr>
        <p:spPr>
          <a:xfrm>
            <a:off x="3688036" y="2636430"/>
            <a:ext cx="4789214" cy="131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8800" dirty="0" smtClean="0">
                <a:solidFill>
                  <a:schemeClr val="bg1"/>
                </a:solidFill>
                <a:effectLst>
                  <a:outerShdw blurRad="228600" dist="1143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活动定位</a:t>
            </a:r>
            <a:endParaRPr lang="zh-CN" altLang="en-US" dirty="0"/>
          </a:p>
        </p:txBody>
      </p:sp>
      <p:sp>
        <p:nvSpPr>
          <p:cNvPr id="56" name="文本占位符 78"/>
          <p:cNvSpPr>
            <a:spLocks noGrp="1"/>
          </p:cNvSpPr>
          <p:nvPr>
            <p:ph type="body" sz="quarter" idx="16" hasCustomPrompt="1"/>
          </p:nvPr>
        </p:nvSpPr>
        <p:spPr>
          <a:xfrm>
            <a:off x="3962401" y="3658055"/>
            <a:ext cx="412432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dist">
              <a:buNone/>
              <a:defRPr lang="en-US" altLang="zh-CN" sz="1400" i="1" dirty="0" smtClean="0">
                <a:solidFill>
                  <a:schemeClr val="bg1"/>
                </a:solidFill>
                <a:effectLst>
                  <a:outerShdw blurRad="228600" dist="1143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Activities positioning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>
          <a:xfrm rot="2372721">
            <a:off x="-290297" y="-218343"/>
            <a:ext cx="1211139" cy="1575261"/>
          </a:xfrm>
          <a:custGeom>
            <a:avLst/>
            <a:gdLst>
              <a:gd name="connsiteX0" fmla="*/ 0 w 1211139"/>
              <a:gd name="connsiteY0" fmla="*/ 549372 h 1575261"/>
              <a:gd name="connsiteX1" fmla="*/ 665367 w 1211139"/>
              <a:gd name="connsiteY1" fmla="*/ 0 h 1575261"/>
              <a:gd name="connsiteX2" fmla="*/ 803707 w 1211139"/>
              <a:gd name="connsiteY2" fmla="*/ 75089 h 1575261"/>
              <a:gd name="connsiteX3" fmla="*/ 1211139 w 1211139"/>
              <a:gd name="connsiteY3" fmla="*/ 841377 h 1575261"/>
              <a:gd name="connsiteX4" fmla="*/ 874848 w 1211139"/>
              <a:gd name="connsiteY4" fmla="*/ 1554467 h 1575261"/>
              <a:gd name="connsiteX5" fmla="*/ 847041 w 1211139"/>
              <a:gd name="connsiteY5" fmla="*/ 1575261 h 157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1139" h="1575261">
                <a:moveTo>
                  <a:pt x="0" y="549372"/>
                </a:moveTo>
                <a:lnTo>
                  <a:pt x="665367" y="0"/>
                </a:lnTo>
                <a:lnTo>
                  <a:pt x="803707" y="75089"/>
                </a:lnTo>
                <a:cubicBezTo>
                  <a:pt x="1049522" y="241158"/>
                  <a:pt x="1211139" y="522394"/>
                  <a:pt x="1211139" y="841377"/>
                </a:cubicBezTo>
                <a:cubicBezTo>
                  <a:pt x="1211139" y="1128462"/>
                  <a:pt x="1080230" y="1384971"/>
                  <a:pt x="874848" y="1554467"/>
                </a:cubicBezTo>
                <a:lnTo>
                  <a:pt x="847041" y="1575261"/>
                </a:lnTo>
                <a:close/>
              </a:path>
            </a:pathLst>
          </a:custGeom>
          <a:gradFill>
            <a:gsLst>
              <a:gs pos="8000">
                <a:schemeClr val="accent2"/>
              </a:gs>
              <a:gs pos="98000">
                <a:schemeClr val="accent1">
                  <a:alpha val="5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 userDrawn="1"/>
        </p:nvSpPr>
        <p:spPr>
          <a:xfrm rot="19902258">
            <a:off x="1177697" y="280467"/>
            <a:ext cx="190575" cy="190575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7" name="椭圆 6"/>
          <p:cNvSpPr/>
          <p:nvPr userDrawn="1"/>
        </p:nvSpPr>
        <p:spPr>
          <a:xfrm rot="19902258">
            <a:off x="449143" y="1271629"/>
            <a:ext cx="121276" cy="121276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2" name="文本占位符 78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476885"/>
            <a:ext cx="3086735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3200" dirty="0" smtClean="0"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在这里添加标题</a:t>
            </a:r>
            <a:endParaRPr lang="zh-CN" altLang="en-US" dirty="0"/>
          </a:p>
        </p:txBody>
      </p:sp>
      <p:sp>
        <p:nvSpPr>
          <p:cNvPr id="33" name="文本占位符 78"/>
          <p:cNvSpPr>
            <a:spLocks noGrp="1"/>
          </p:cNvSpPr>
          <p:nvPr>
            <p:ph type="body" sz="quarter" idx="16" hasCustomPrompt="1"/>
          </p:nvPr>
        </p:nvSpPr>
        <p:spPr>
          <a:xfrm>
            <a:off x="598169" y="911045"/>
            <a:ext cx="2783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dist">
              <a:buNone/>
              <a:defRPr lang="en-US" altLang="zh-CN" sz="1000" i="1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dist"/>
            <a:r>
              <a:rPr lang="en-US" altLang="zh-CN" dirty="0"/>
              <a:t>Add the title here</a:t>
            </a:r>
            <a:endParaRPr lang="en-US" altLang="zh-CN" dirty="0"/>
          </a:p>
        </p:txBody>
      </p:sp>
      <p:grpSp>
        <p:nvGrpSpPr>
          <p:cNvPr id="20" name="组合 19"/>
          <p:cNvGrpSpPr/>
          <p:nvPr userDrawn="1"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21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18E68-6C37-42B0-89C5-55E6FE1315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1D245-3312-493B-A153-C9341C21C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9" Type="http://schemas.openxmlformats.org/officeDocument/2006/relationships/notesSlide" Target="../notesSlides/notesSlide12.xml"/><Relationship Id="rId18" Type="http://schemas.openxmlformats.org/officeDocument/2006/relationships/slideLayout" Target="../slideLayouts/slideLayout5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9" Type="http://schemas.openxmlformats.org/officeDocument/2006/relationships/notesSlide" Target="../notesSlides/notesSlide29.xml"/><Relationship Id="rId28" Type="http://schemas.openxmlformats.org/officeDocument/2006/relationships/slideLayout" Target="../slideLayouts/slideLayout5.xml"/><Relationship Id="rId27" Type="http://schemas.openxmlformats.org/officeDocument/2006/relationships/tags" Target="../tags/tag92.xml"/><Relationship Id="rId26" Type="http://schemas.openxmlformats.org/officeDocument/2006/relationships/tags" Target="../tags/tag91.xml"/><Relationship Id="rId25" Type="http://schemas.openxmlformats.org/officeDocument/2006/relationships/tags" Target="../tags/tag90.xml"/><Relationship Id="rId24" Type="http://schemas.openxmlformats.org/officeDocument/2006/relationships/tags" Target="../tags/tag89.xml"/><Relationship Id="rId23" Type="http://schemas.openxmlformats.org/officeDocument/2006/relationships/tags" Target="../tags/tag88.xml"/><Relationship Id="rId22" Type="http://schemas.openxmlformats.org/officeDocument/2006/relationships/tags" Target="../tags/tag87.xml"/><Relationship Id="rId21" Type="http://schemas.openxmlformats.org/officeDocument/2006/relationships/tags" Target="../tags/tag86.xml"/><Relationship Id="rId20" Type="http://schemas.openxmlformats.org/officeDocument/2006/relationships/tags" Target="../tags/tag85.xml"/><Relationship Id="rId2" Type="http://schemas.openxmlformats.org/officeDocument/2006/relationships/tags" Target="../tags/tag67.xml"/><Relationship Id="rId19" Type="http://schemas.openxmlformats.org/officeDocument/2006/relationships/tags" Target="../tags/tag84.xml"/><Relationship Id="rId18" Type="http://schemas.openxmlformats.org/officeDocument/2006/relationships/tags" Target="../tags/tag83.xml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36444" y="1794465"/>
            <a:ext cx="4989466" cy="705642"/>
          </a:xfrm>
        </p:spPr>
        <p:txBody>
          <a:bodyPr/>
          <a:lstStyle/>
          <a:p>
            <a:r>
              <a:rPr lang="zh-CN" altLang="en-US" dirty="0"/>
              <a:t>新媒体营销推广之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69950" y="2378075"/>
            <a:ext cx="8161020" cy="755650"/>
          </a:xfrm>
        </p:spPr>
        <p:txBody>
          <a:bodyPr wrap="square"/>
          <a:lstStyle/>
          <a:p>
            <a:r>
              <a:rPr lang="zh-CN" altLang="en-US" dirty="0">
                <a:gradFill>
                  <a:gsLst>
                    <a:gs pos="21000">
                      <a:schemeClr val="accent2">
                        <a:lumMod val="90000"/>
                      </a:schemeClr>
                    </a:gs>
                    <a:gs pos="47000">
                      <a:schemeClr val="accent1"/>
                    </a:gs>
                  </a:gsLst>
                  <a:lin ang="5400000" scaled="0"/>
                </a:gradFill>
              </a:rPr>
              <a:t>如何策划一个爆款的线上活动</a:t>
            </a:r>
            <a:endParaRPr lang="zh-CN" altLang="en-US" dirty="0">
              <a:gradFill>
                <a:gsLst>
                  <a:gs pos="21000">
                    <a:schemeClr val="accent2">
                      <a:lumMod val="90000"/>
                    </a:schemeClr>
                  </a:gs>
                  <a:gs pos="47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08834" y="3441881"/>
            <a:ext cx="1300480" cy="312420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3515814" y="3441881"/>
            <a:ext cx="1670650" cy="315343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>
          <a:xfrm>
            <a:off x="883284" y="2987040"/>
            <a:ext cx="7407275" cy="230832"/>
          </a:xfrm>
        </p:spPr>
        <p:txBody>
          <a:bodyPr/>
          <a:lstStyle/>
          <a:p>
            <a:r>
              <a:rPr lang="en-US" altLang="zh-CN" dirty="0"/>
              <a:t>HOW TO DESIGN A HOT STYLE ONLINE ACTIVITIES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 rot="19741494">
            <a:off x="3036494" y="677472"/>
            <a:ext cx="6119011" cy="6119009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5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Regular"/>
              <a:cs typeface="+mn-cs"/>
            </a:endParaRPr>
          </a:p>
        </p:txBody>
      </p:sp>
      <p:grpSp>
        <p:nvGrpSpPr>
          <p:cNvPr id="83" name="组合 82"/>
          <p:cNvGrpSpPr/>
          <p:nvPr/>
        </p:nvGrpSpPr>
        <p:grpSpPr>
          <a:xfrm rot="5400000">
            <a:off x="4448174" y="2089151"/>
            <a:ext cx="3295650" cy="3295650"/>
            <a:chOff x="1133018" y="2416926"/>
            <a:chExt cx="1613396" cy="1613396"/>
          </a:xfrm>
        </p:grpSpPr>
        <p:sp>
          <p:nvSpPr>
            <p:cNvPr id="84" name="椭圆 83"/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133018" y="2416926"/>
              <a:ext cx="1613396" cy="1613396"/>
              <a:chOff x="1133018" y="2416926"/>
              <a:chExt cx="1613396" cy="1613396"/>
            </a:xfrm>
          </p:grpSpPr>
          <p:sp>
            <p:nvSpPr>
              <p:cNvPr id="86" name="弧形 85"/>
              <p:cNvSpPr/>
              <p:nvPr/>
            </p:nvSpPr>
            <p:spPr>
              <a:xfrm rot="15964926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87" name="弧形 86"/>
              <p:cNvSpPr/>
              <p:nvPr/>
            </p:nvSpPr>
            <p:spPr>
              <a:xfrm rot="1556835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88" name="弧形 87"/>
              <p:cNvSpPr/>
              <p:nvPr/>
            </p:nvSpPr>
            <p:spPr>
              <a:xfrm rot="8766280">
                <a:off x="1133018" y="2416927"/>
                <a:ext cx="1613396" cy="1613394"/>
              </a:xfrm>
              <a:prstGeom prst="arc">
                <a:avLst>
                  <a:gd name="adj1" fmla="val 17711541"/>
                  <a:gd name="adj2" fmla="val 0"/>
                </a:avLst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612140" y="434340"/>
            <a:ext cx="411162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有效活动形式的标准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12129" y="899079"/>
            <a:ext cx="349314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activities in the form of standard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6679812" y="3821411"/>
            <a:ext cx="1507814" cy="1507814"/>
            <a:chOff x="6679812" y="3821411"/>
            <a:chExt cx="1507814" cy="1507814"/>
          </a:xfrm>
        </p:grpSpPr>
        <p:sp>
          <p:nvSpPr>
            <p:cNvPr id="92" name="椭圆 91"/>
            <p:cNvSpPr/>
            <p:nvPr/>
          </p:nvSpPr>
          <p:spPr>
            <a:xfrm>
              <a:off x="6679812" y="3821411"/>
              <a:ext cx="1507814" cy="150781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057655" y="4177238"/>
              <a:ext cx="75212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内容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包装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04375" y="3821411"/>
            <a:ext cx="1507814" cy="1507814"/>
            <a:chOff x="4004375" y="3821411"/>
            <a:chExt cx="1507814" cy="1507814"/>
          </a:xfrm>
        </p:grpSpPr>
        <p:sp>
          <p:nvSpPr>
            <p:cNvPr id="95" name="椭圆 94"/>
            <p:cNvSpPr/>
            <p:nvPr/>
          </p:nvSpPr>
          <p:spPr>
            <a:xfrm>
              <a:off x="4004375" y="3821411"/>
              <a:ext cx="1507814" cy="150781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373509" y="4177238"/>
              <a:ext cx="75212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互动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场景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342093" y="1527940"/>
            <a:ext cx="1507814" cy="1507814"/>
            <a:chOff x="5342093" y="1527940"/>
            <a:chExt cx="1507814" cy="1507814"/>
          </a:xfrm>
        </p:grpSpPr>
        <p:sp>
          <p:nvSpPr>
            <p:cNvPr id="98" name="椭圆 97"/>
            <p:cNvSpPr/>
            <p:nvPr/>
          </p:nvSpPr>
          <p:spPr>
            <a:xfrm>
              <a:off x="5342093" y="1527940"/>
              <a:ext cx="1507814" cy="150781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719936" y="1866349"/>
              <a:ext cx="75212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营销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工具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cxnSp>
        <p:nvCxnSpPr>
          <p:cNvPr id="100" name="直接连接符 99"/>
          <p:cNvCxnSpPr/>
          <p:nvPr>
            <p:custDataLst>
              <p:tags r:id="rId1"/>
            </p:custDataLst>
          </p:nvPr>
        </p:nvCxnSpPr>
        <p:spPr>
          <a:xfrm flipH="1">
            <a:off x="2990850" y="4712070"/>
            <a:ext cx="838201" cy="0"/>
          </a:xfrm>
          <a:prstGeom prst="line">
            <a:avLst/>
          </a:prstGeom>
          <a:ln w="22225" cap="rnd">
            <a:gradFill>
              <a:gsLst>
                <a:gs pos="24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/>
        </p:nvSpPr>
        <p:spPr>
          <a:xfrm>
            <a:off x="5465762" y="3247509"/>
            <a:ext cx="20986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符合营销</a:t>
            </a:r>
            <a:endParaRPr lang="en-US" altLang="zh-CN" sz="24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三</a:t>
            </a:r>
            <a:r>
              <a:rPr lang="zh-CN" altLang="en-US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元</a:t>
            </a:r>
            <a:r>
              <a:rPr lang="zh-CN" altLang="zh-CN" sz="2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关系</a:t>
            </a:r>
            <a:endParaRPr lang="zh-CN" altLang="zh-CN" sz="24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81050" y="4215834"/>
            <a:ext cx="2076450" cy="1161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400"/>
            </a:lvl1pPr>
          </a:lstStyle>
          <a:p>
            <a:r>
              <a:rPr lang="zh-CN" altLang="en-US" sz="1600" dirty="0"/>
              <a:t>用户在活动中投入情感和时间成本越多，活动本身的价值就越大，但要在合理的范围里</a:t>
            </a:r>
            <a:endParaRPr lang="zh-CN" altLang="zh-CN" sz="1600" dirty="0"/>
          </a:p>
        </p:txBody>
      </p:sp>
      <p:cxnSp>
        <p:nvCxnSpPr>
          <p:cNvPr id="103" name="直接连接符 102"/>
          <p:cNvCxnSpPr/>
          <p:nvPr>
            <p:custDataLst>
              <p:tags r:id="rId2"/>
            </p:custDataLst>
          </p:nvPr>
        </p:nvCxnSpPr>
        <p:spPr>
          <a:xfrm>
            <a:off x="8112125" y="4712070"/>
            <a:ext cx="1123948" cy="0"/>
          </a:xfrm>
          <a:prstGeom prst="line">
            <a:avLst/>
          </a:prstGeom>
          <a:ln w="22225" cap="rnd">
            <a:gradFill>
              <a:gsLst>
                <a:gs pos="32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 flipH="1">
            <a:off x="9398571" y="4389317"/>
            <a:ext cx="2098104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400"/>
            </a:lvl1pPr>
          </a:lstStyle>
          <a:p>
            <a:r>
              <a:rPr lang="zh-CN" altLang="en-US" sz="1600" dirty="0"/>
              <a:t>要让用户看到活动非常心动，立马想要参加</a:t>
            </a:r>
            <a:endParaRPr lang="zh-CN" altLang="zh-CN" sz="1600" dirty="0"/>
          </a:p>
        </p:txBody>
      </p:sp>
      <p:cxnSp>
        <p:nvCxnSpPr>
          <p:cNvPr id="105" name="直接连接符 104"/>
          <p:cNvCxnSpPr/>
          <p:nvPr>
            <p:custDataLst>
              <p:tags r:id="rId3"/>
            </p:custDataLst>
          </p:nvPr>
        </p:nvCxnSpPr>
        <p:spPr>
          <a:xfrm>
            <a:off x="7428216" y="2121270"/>
            <a:ext cx="1766584" cy="0"/>
          </a:xfrm>
          <a:prstGeom prst="line">
            <a:avLst/>
          </a:prstGeom>
          <a:ln w="22225" cap="rnd">
            <a:gradFill>
              <a:gsLst>
                <a:gs pos="32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 flipH="1">
            <a:off x="9408096" y="1957267"/>
            <a:ext cx="2012379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 hangingPunct="0">
              <a:lnSpc>
                <a:spcPct val="120000"/>
              </a:lnSpc>
              <a:defRPr sz="1400"/>
            </a:lvl1pPr>
          </a:lstStyle>
          <a:p>
            <a:pPr algn="l"/>
            <a:r>
              <a:rPr lang="zh-CN" altLang="en-US" sz="1600" dirty="0"/>
              <a:t>是将我们活动目的和用户进行链接的桥梁</a:t>
            </a:r>
            <a:endParaRPr lang="zh-CN" altLang="zh-CN" sz="1600" dirty="0"/>
          </a:p>
        </p:txBody>
      </p:sp>
      <p:sp>
        <p:nvSpPr>
          <p:cNvPr id="107" name="旁门左道PPT出品"/>
          <p:cNvSpPr/>
          <p:nvPr>
            <p:custDataLst>
              <p:tags r:id="rId4"/>
            </p:custDataLst>
          </p:nvPr>
        </p:nvSpPr>
        <p:spPr>
          <a:xfrm>
            <a:off x="1697150" y="2629337"/>
            <a:ext cx="445686" cy="44568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8" name="椭圆 107"/>
          <p:cNvSpPr/>
          <p:nvPr>
            <p:custDataLst>
              <p:tags r:id="rId5"/>
            </p:custDataLst>
          </p:nvPr>
        </p:nvSpPr>
        <p:spPr>
          <a:xfrm>
            <a:off x="9640574" y="549275"/>
            <a:ext cx="571813" cy="57181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9" name="椭圆 108"/>
          <p:cNvSpPr/>
          <p:nvPr>
            <p:custDataLst>
              <p:tags r:id="rId6"/>
            </p:custDataLst>
          </p:nvPr>
        </p:nvSpPr>
        <p:spPr>
          <a:xfrm>
            <a:off x="260462" y="6149874"/>
            <a:ext cx="1447692" cy="14476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96205" y="3810386"/>
            <a:ext cx="918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</a:rPr>
              <a:t>参与感</a:t>
            </a:r>
            <a:endParaRPr lang="zh-CN" altLang="en-US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416331" y="4008171"/>
            <a:ext cx="918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</a:rPr>
              <a:t>颜值</a:t>
            </a:r>
            <a:endParaRPr lang="zh-CN" altLang="en-US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416331" y="1578734"/>
            <a:ext cx="918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</a:rPr>
              <a:t>桥梁</a:t>
            </a:r>
            <a:endParaRPr lang="zh-CN" altLang="en-US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7890" y="1544638"/>
            <a:ext cx="1194871" cy="1194872"/>
            <a:chOff x="1735659" y="1862138"/>
            <a:chExt cx="1194871" cy="1194872"/>
          </a:xfrm>
        </p:grpSpPr>
        <p:sp>
          <p:nvSpPr>
            <p:cNvPr id="5" name="椭圆 4"/>
            <p:cNvSpPr/>
            <p:nvPr/>
          </p:nvSpPr>
          <p:spPr>
            <a:xfrm rot="19741494">
              <a:off x="1738360" y="1864840"/>
              <a:ext cx="1189469" cy="1189469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21154549">
              <a:off x="1735659" y="1862138"/>
              <a:ext cx="1194871" cy="1194872"/>
              <a:chOff x="1133019" y="2416926"/>
              <a:chExt cx="1613394" cy="1613396"/>
            </a:xfrm>
          </p:grpSpPr>
          <p:sp>
            <p:nvSpPr>
              <p:cNvPr id="7" name="弧形 6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9525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088340" y="1544638"/>
            <a:ext cx="1194871" cy="1194872"/>
            <a:chOff x="1735659" y="1862138"/>
            <a:chExt cx="1194871" cy="1194872"/>
          </a:xfrm>
        </p:grpSpPr>
        <p:sp>
          <p:nvSpPr>
            <p:cNvPr id="10" name="椭圆 9"/>
            <p:cNvSpPr/>
            <p:nvPr/>
          </p:nvSpPr>
          <p:spPr>
            <a:xfrm rot="19741494">
              <a:off x="1738360" y="1864840"/>
              <a:ext cx="1189469" cy="1189469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21154549">
              <a:off x="1735659" y="1862138"/>
              <a:ext cx="1194871" cy="1194872"/>
              <a:chOff x="1133019" y="2416926"/>
              <a:chExt cx="1613394" cy="1613396"/>
            </a:xfrm>
          </p:grpSpPr>
          <p:sp>
            <p:nvSpPr>
              <p:cNvPr id="12" name="弧形 11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13" name="弧形 12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9525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908790" y="1544638"/>
            <a:ext cx="1194871" cy="1194872"/>
            <a:chOff x="1735659" y="1862138"/>
            <a:chExt cx="1194871" cy="1194872"/>
          </a:xfrm>
        </p:grpSpPr>
        <p:sp>
          <p:nvSpPr>
            <p:cNvPr id="15" name="椭圆 14"/>
            <p:cNvSpPr/>
            <p:nvPr/>
          </p:nvSpPr>
          <p:spPr>
            <a:xfrm rot="19741494">
              <a:off x="1738360" y="1864840"/>
              <a:ext cx="1189469" cy="1189469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21154549">
              <a:off x="1735659" y="1862138"/>
              <a:ext cx="1194871" cy="1194872"/>
              <a:chOff x="1133019" y="2416926"/>
              <a:chExt cx="1613394" cy="1613396"/>
            </a:xfrm>
          </p:grpSpPr>
          <p:sp>
            <p:nvSpPr>
              <p:cNvPr id="17" name="弧形 16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18" name="弧形 17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9525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729240" y="1544638"/>
            <a:ext cx="1194871" cy="1194872"/>
            <a:chOff x="1735659" y="1862138"/>
            <a:chExt cx="1194871" cy="1194872"/>
          </a:xfrm>
        </p:grpSpPr>
        <p:sp>
          <p:nvSpPr>
            <p:cNvPr id="20" name="椭圆 19"/>
            <p:cNvSpPr/>
            <p:nvPr/>
          </p:nvSpPr>
          <p:spPr>
            <a:xfrm rot="19741494">
              <a:off x="1738360" y="1864840"/>
              <a:ext cx="1189469" cy="1189469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rot="21154549">
              <a:off x="1735659" y="1862138"/>
              <a:ext cx="1194871" cy="1194872"/>
              <a:chOff x="1133019" y="2416926"/>
              <a:chExt cx="1613394" cy="1613396"/>
            </a:xfrm>
          </p:grpSpPr>
          <p:sp>
            <p:nvSpPr>
              <p:cNvPr id="22" name="弧形 21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23" name="弧形 22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9525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612140" y="434340"/>
            <a:ext cx="40722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有效活动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营销工具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2130" y="899080"/>
            <a:ext cx="32793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activities - marketing tools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95325" y="2373195"/>
            <a:ext cx="2340000" cy="3722805"/>
          </a:xfrm>
          <a:prstGeom prst="roundRect">
            <a:avLst>
              <a:gd name="adj" fmla="val 357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05529" y="3105811"/>
            <a:ext cx="13195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红包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6264" y="3924398"/>
            <a:ext cx="2094906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支付宝付款时的红包</a:t>
            </a:r>
            <a:endParaRPr lang="en-US" altLang="zh-CN" dirty="0"/>
          </a:p>
          <a:p>
            <a:r>
              <a:rPr lang="zh-CN" altLang="en-US" dirty="0"/>
              <a:t>过年集五福的活动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>
            <a:off x="1460422" y="1737169"/>
            <a:ext cx="809808" cy="809810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3515775" y="2373195"/>
            <a:ext cx="2340000" cy="3722805"/>
          </a:xfrm>
          <a:prstGeom prst="roundRect">
            <a:avLst>
              <a:gd name="adj" fmla="val 357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25979" y="3105811"/>
            <a:ext cx="13195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优惠券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35453" y="3924398"/>
            <a:ext cx="2094906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京东购物满</a:t>
            </a:r>
            <a:r>
              <a:rPr lang="en-US" altLang="zh-CN" dirty="0"/>
              <a:t>200</a:t>
            </a:r>
            <a:r>
              <a:rPr lang="zh-CN" altLang="en-US" dirty="0"/>
              <a:t>减</a:t>
            </a:r>
            <a:r>
              <a:rPr lang="en-US" altLang="zh-CN" dirty="0"/>
              <a:t>50</a:t>
            </a:r>
            <a:endParaRPr lang="en-US" altLang="zh-CN" dirty="0"/>
          </a:p>
          <a:p>
            <a:r>
              <a:rPr lang="zh-CN" altLang="en-US" dirty="0"/>
              <a:t>直播间专享优惠券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4280872" y="1737169"/>
            <a:ext cx="809808" cy="809810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6336225" y="2373195"/>
            <a:ext cx="2340000" cy="3722805"/>
          </a:xfrm>
          <a:prstGeom prst="roundRect">
            <a:avLst>
              <a:gd name="adj" fmla="val 357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27289" y="3105811"/>
            <a:ext cx="155787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新用户专享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57580" y="3924398"/>
            <a:ext cx="2094906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滴滴专车首单减免</a:t>
            </a:r>
            <a:r>
              <a:rPr lang="en-US" altLang="zh-CN" dirty="0"/>
              <a:t>5</a:t>
            </a:r>
            <a:r>
              <a:rPr lang="zh-CN" altLang="en-US" dirty="0"/>
              <a:t>元美团首单减</a:t>
            </a:r>
            <a:r>
              <a:rPr lang="en-US" altLang="zh-CN" dirty="0"/>
              <a:t>10</a:t>
            </a:r>
            <a:r>
              <a:rPr lang="zh-CN" altLang="en-US" dirty="0"/>
              <a:t>元</a:t>
            </a:r>
            <a:endParaRPr lang="en-US" altLang="zh-CN" dirty="0"/>
          </a:p>
        </p:txBody>
      </p:sp>
      <p:sp>
        <p:nvSpPr>
          <p:cNvPr id="37" name="椭圆 36"/>
          <p:cNvSpPr/>
          <p:nvPr/>
        </p:nvSpPr>
        <p:spPr>
          <a:xfrm>
            <a:off x="7101322" y="1737169"/>
            <a:ext cx="809808" cy="809810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9156675" y="2373195"/>
            <a:ext cx="2340000" cy="3722805"/>
          </a:xfrm>
          <a:prstGeom prst="roundRect">
            <a:avLst>
              <a:gd name="adj" fmla="val 357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666879" y="3105811"/>
            <a:ext cx="13195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虚拟服务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82451" y="3924398"/>
            <a:ext cx="2094906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电信星级积分兑换</a:t>
            </a:r>
            <a:endParaRPr lang="en-US" altLang="zh-CN" dirty="0"/>
          </a:p>
          <a:p>
            <a:r>
              <a:rPr lang="zh-CN" altLang="en-US" dirty="0"/>
              <a:t>腾讯视频积分兑换</a:t>
            </a:r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9921772" y="1737169"/>
            <a:ext cx="809808" cy="809810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716234" y="1952626"/>
            <a:ext cx="293824" cy="389088"/>
            <a:chOff x="-1204913" y="6327775"/>
            <a:chExt cx="406400" cy="538163"/>
          </a:xfrm>
        </p:grpSpPr>
        <p:sp>
          <p:nvSpPr>
            <p:cNvPr id="43" name="Freeform 13"/>
            <p:cNvSpPr/>
            <p:nvPr/>
          </p:nvSpPr>
          <p:spPr bwMode="auto">
            <a:xfrm>
              <a:off x="-1204913" y="6327775"/>
              <a:ext cx="406400" cy="134938"/>
            </a:xfrm>
            <a:custGeom>
              <a:avLst/>
              <a:gdLst>
                <a:gd name="T0" fmla="*/ 256 w 256"/>
                <a:gd name="T1" fmla="*/ 0 h 85"/>
                <a:gd name="T2" fmla="*/ 0 w 256"/>
                <a:gd name="T3" fmla="*/ 0 h 85"/>
                <a:gd name="T4" fmla="*/ 0 w 256"/>
                <a:gd name="T5" fmla="*/ 51 h 85"/>
                <a:gd name="T6" fmla="*/ 127 w 256"/>
                <a:gd name="T7" fmla="*/ 85 h 85"/>
                <a:gd name="T8" fmla="*/ 256 w 256"/>
                <a:gd name="T9" fmla="*/ 51 h 85"/>
                <a:gd name="T10" fmla="*/ 256 w 25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85">
                  <a:moveTo>
                    <a:pt x="256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127" y="85"/>
                  </a:lnTo>
                  <a:lnTo>
                    <a:pt x="256" y="51"/>
                  </a:lnTo>
                  <a:lnTo>
                    <a:pt x="256" y="0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-1204913" y="6500813"/>
              <a:ext cx="406400" cy="365125"/>
            </a:xfrm>
            <a:custGeom>
              <a:avLst/>
              <a:gdLst>
                <a:gd name="T0" fmla="*/ 256 w 256"/>
                <a:gd name="T1" fmla="*/ 0 h 230"/>
                <a:gd name="T2" fmla="*/ 256 w 256"/>
                <a:gd name="T3" fmla="*/ 230 h 230"/>
                <a:gd name="T4" fmla="*/ 0 w 256"/>
                <a:gd name="T5" fmla="*/ 230 h 230"/>
                <a:gd name="T6" fmla="*/ 0 w 256"/>
                <a:gd name="T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30">
                  <a:moveTo>
                    <a:pt x="256" y="0"/>
                  </a:moveTo>
                  <a:lnTo>
                    <a:pt x="256" y="230"/>
                  </a:lnTo>
                  <a:lnTo>
                    <a:pt x="0" y="23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-1068388" y="6527800"/>
              <a:ext cx="134938" cy="80963"/>
            </a:xfrm>
            <a:custGeom>
              <a:avLst/>
              <a:gdLst>
                <a:gd name="T0" fmla="*/ 0 w 85"/>
                <a:gd name="T1" fmla="*/ 0 h 51"/>
                <a:gd name="T2" fmla="*/ 41 w 85"/>
                <a:gd name="T3" fmla="*/ 51 h 51"/>
                <a:gd name="T4" fmla="*/ 85 w 85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51">
                  <a:moveTo>
                    <a:pt x="0" y="0"/>
                  </a:moveTo>
                  <a:lnTo>
                    <a:pt x="41" y="51"/>
                  </a:lnTo>
                  <a:lnTo>
                    <a:pt x="85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16"/>
            <p:cNvSpPr>
              <a:spLocks noChangeShapeType="1"/>
            </p:cNvSpPr>
            <p:nvPr/>
          </p:nvSpPr>
          <p:spPr bwMode="auto">
            <a:xfrm>
              <a:off x="-1084263" y="6689725"/>
              <a:ext cx="1619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17"/>
            <p:cNvSpPr>
              <a:spLocks noChangeShapeType="1"/>
            </p:cNvSpPr>
            <p:nvPr/>
          </p:nvSpPr>
          <p:spPr bwMode="auto">
            <a:xfrm>
              <a:off x="-1084263" y="6608763"/>
              <a:ext cx="1619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18"/>
            <p:cNvSpPr>
              <a:spLocks noChangeShapeType="1"/>
            </p:cNvSpPr>
            <p:nvPr/>
          </p:nvSpPr>
          <p:spPr bwMode="auto">
            <a:xfrm>
              <a:off x="-1003301" y="6608763"/>
              <a:ext cx="0" cy="1619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77430" y="1979823"/>
            <a:ext cx="416692" cy="324502"/>
            <a:chOff x="3571876" y="7399338"/>
            <a:chExt cx="538163" cy="419100"/>
          </a:xfrm>
        </p:grpSpPr>
        <p:sp>
          <p:nvSpPr>
            <p:cNvPr id="50" name="Freeform 22"/>
            <p:cNvSpPr/>
            <p:nvPr/>
          </p:nvSpPr>
          <p:spPr bwMode="auto">
            <a:xfrm>
              <a:off x="3571876" y="7399338"/>
              <a:ext cx="538163" cy="419100"/>
            </a:xfrm>
            <a:custGeom>
              <a:avLst/>
              <a:gdLst>
                <a:gd name="T0" fmla="*/ 0 w 140"/>
                <a:gd name="T1" fmla="*/ 37 h 109"/>
                <a:gd name="T2" fmla="*/ 0 w 140"/>
                <a:gd name="T3" fmla="*/ 0 h 109"/>
                <a:gd name="T4" fmla="*/ 140 w 140"/>
                <a:gd name="T5" fmla="*/ 0 h 109"/>
                <a:gd name="T6" fmla="*/ 140 w 140"/>
                <a:gd name="T7" fmla="*/ 37 h 109"/>
                <a:gd name="T8" fmla="*/ 127 w 140"/>
                <a:gd name="T9" fmla="*/ 55 h 109"/>
                <a:gd name="T10" fmla="*/ 140 w 140"/>
                <a:gd name="T11" fmla="*/ 73 h 109"/>
                <a:gd name="T12" fmla="*/ 140 w 140"/>
                <a:gd name="T13" fmla="*/ 109 h 109"/>
                <a:gd name="T14" fmla="*/ 0 w 140"/>
                <a:gd name="T15" fmla="*/ 109 h 109"/>
                <a:gd name="T16" fmla="*/ 0 w 140"/>
                <a:gd name="T17" fmla="*/ 73 h 109"/>
                <a:gd name="T18" fmla="*/ 13 w 140"/>
                <a:gd name="T19" fmla="*/ 55 h 109"/>
                <a:gd name="T20" fmla="*/ 0 w 140"/>
                <a:gd name="T21" fmla="*/ 3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09">
                  <a:moveTo>
                    <a:pt x="0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33" y="39"/>
                    <a:pt x="127" y="46"/>
                    <a:pt x="127" y="55"/>
                  </a:cubicBezTo>
                  <a:cubicBezTo>
                    <a:pt x="127" y="63"/>
                    <a:pt x="133" y="70"/>
                    <a:pt x="140" y="73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" y="70"/>
                    <a:pt x="13" y="63"/>
                    <a:pt x="13" y="55"/>
                  </a:cubicBezTo>
                  <a:cubicBezTo>
                    <a:pt x="13" y="46"/>
                    <a:pt x="7" y="39"/>
                    <a:pt x="0" y="37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775076" y="7494588"/>
              <a:ext cx="134938" cy="66675"/>
            </a:xfrm>
            <a:custGeom>
              <a:avLst/>
              <a:gdLst>
                <a:gd name="T0" fmla="*/ 0 w 85"/>
                <a:gd name="T1" fmla="*/ 0 h 42"/>
                <a:gd name="T2" fmla="*/ 41 w 85"/>
                <a:gd name="T3" fmla="*/ 42 h 42"/>
                <a:gd name="T4" fmla="*/ 85 w 85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2">
                  <a:moveTo>
                    <a:pt x="0" y="0"/>
                  </a:moveTo>
                  <a:lnTo>
                    <a:pt x="41" y="42"/>
                  </a:lnTo>
                  <a:lnTo>
                    <a:pt x="85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24"/>
            <p:cNvSpPr>
              <a:spLocks noChangeShapeType="1"/>
            </p:cNvSpPr>
            <p:nvPr/>
          </p:nvSpPr>
          <p:spPr bwMode="auto">
            <a:xfrm>
              <a:off x="3760788" y="7575551"/>
              <a:ext cx="16033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25"/>
            <p:cNvSpPr>
              <a:spLocks noChangeShapeType="1"/>
            </p:cNvSpPr>
            <p:nvPr/>
          </p:nvSpPr>
          <p:spPr bwMode="auto">
            <a:xfrm>
              <a:off x="3760788" y="7661276"/>
              <a:ext cx="16033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26"/>
            <p:cNvSpPr>
              <a:spLocks noChangeShapeType="1"/>
            </p:cNvSpPr>
            <p:nvPr/>
          </p:nvSpPr>
          <p:spPr bwMode="auto">
            <a:xfrm>
              <a:off x="3840163" y="7575551"/>
              <a:ext cx="0" cy="1619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300062" y="1914525"/>
            <a:ext cx="417628" cy="416392"/>
            <a:chOff x="5167313" y="6911975"/>
            <a:chExt cx="536576" cy="534988"/>
          </a:xfrm>
        </p:grpSpPr>
        <p:sp>
          <p:nvSpPr>
            <p:cNvPr id="56" name="Oval 32"/>
            <p:cNvSpPr>
              <a:spLocks noChangeArrowheads="1"/>
            </p:cNvSpPr>
            <p:nvPr/>
          </p:nvSpPr>
          <p:spPr bwMode="auto">
            <a:xfrm>
              <a:off x="5235576" y="7180263"/>
              <a:ext cx="134938" cy="13335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33"/>
            <p:cNvSpPr>
              <a:spLocks noChangeArrowheads="1"/>
            </p:cNvSpPr>
            <p:nvPr/>
          </p:nvSpPr>
          <p:spPr bwMode="auto">
            <a:xfrm>
              <a:off x="5505451" y="7180263"/>
              <a:ext cx="133350" cy="13335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34"/>
            <p:cNvSpPr>
              <a:spLocks noChangeArrowheads="1"/>
            </p:cNvSpPr>
            <p:nvPr/>
          </p:nvSpPr>
          <p:spPr bwMode="auto">
            <a:xfrm>
              <a:off x="5370513" y="6911975"/>
              <a:ext cx="134938" cy="13335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5167313" y="7313613"/>
              <a:ext cx="268288" cy="133350"/>
            </a:xfrm>
            <a:custGeom>
              <a:avLst/>
              <a:gdLst>
                <a:gd name="T0" fmla="*/ 70 w 70"/>
                <a:gd name="T1" fmla="*/ 35 h 35"/>
                <a:gd name="T2" fmla="*/ 35 w 70"/>
                <a:gd name="T3" fmla="*/ 0 h 35"/>
                <a:gd name="T4" fmla="*/ 0 w 70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35">
                  <a:moveTo>
                    <a:pt x="70" y="35"/>
                  </a:moveTo>
                  <a:cubicBezTo>
                    <a:pt x="70" y="16"/>
                    <a:pt x="54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5435601" y="7313613"/>
              <a:ext cx="268288" cy="133350"/>
            </a:xfrm>
            <a:custGeom>
              <a:avLst/>
              <a:gdLst>
                <a:gd name="T0" fmla="*/ 70 w 70"/>
                <a:gd name="T1" fmla="*/ 35 h 35"/>
                <a:gd name="T2" fmla="*/ 35 w 70"/>
                <a:gd name="T3" fmla="*/ 0 h 35"/>
                <a:gd name="T4" fmla="*/ 0 w 70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35">
                  <a:moveTo>
                    <a:pt x="70" y="35"/>
                  </a:moveTo>
                  <a:cubicBezTo>
                    <a:pt x="70" y="16"/>
                    <a:pt x="54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5300663" y="7045325"/>
              <a:ext cx="269875" cy="134938"/>
            </a:xfrm>
            <a:custGeom>
              <a:avLst/>
              <a:gdLst>
                <a:gd name="T0" fmla="*/ 70 w 70"/>
                <a:gd name="T1" fmla="*/ 35 h 35"/>
                <a:gd name="T2" fmla="*/ 35 w 70"/>
                <a:gd name="T3" fmla="*/ 0 h 35"/>
                <a:gd name="T4" fmla="*/ 0 w 70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35">
                  <a:moveTo>
                    <a:pt x="70" y="35"/>
                  </a:moveTo>
                  <a:cubicBezTo>
                    <a:pt x="70" y="16"/>
                    <a:pt x="54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02671" y="1962150"/>
            <a:ext cx="446504" cy="422724"/>
            <a:chOff x="6030913" y="8081963"/>
            <a:chExt cx="536576" cy="508000"/>
          </a:xfrm>
        </p:grpSpPr>
        <p:sp>
          <p:nvSpPr>
            <p:cNvPr id="63" name="Freeform 43"/>
            <p:cNvSpPr/>
            <p:nvPr/>
          </p:nvSpPr>
          <p:spPr bwMode="auto">
            <a:xfrm>
              <a:off x="6138863" y="8081963"/>
              <a:ext cx="322263" cy="347662"/>
            </a:xfrm>
            <a:custGeom>
              <a:avLst/>
              <a:gdLst>
                <a:gd name="T0" fmla="*/ 42 w 84"/>
                <a:gd name="T1" fmla="*/ 91 h 91"/>
                <a:gd name="T2" fmla="*/ 84 w 84"/>
                <a:gd name="T3" fmla="*/ 48 h 91"/>
                <a:gd name="T4" fmla="*/ 84 w 84"/>
                <a:gd name="T5" fmla="*/ 0 h 91"/>
                <a:gd name="T6" fmla="*/ 0 w 84"/>
                <a:gd name="T7" fmla="*/ 0 h 91"/>
                <a:gd name="T8" fmla="*/ 0 w 84"/>
                <a:gd name="T9" fmla="*/ 48 h 91"/>
                <a:gd name="T10" fmla="*/ 42 w 84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1">
                  <a:moveTo>
                    <a:pt x="42" y="91"/>
                  </a:moveTo>
                  <a:cubicBezTo>
                    <a:pt x="65" y="91"/>
                    <a:pt x="84" y="72"/>
                    <a:pt x="84" y="48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2"/>
                    <a:pt x="19" y="91"/>
                    <a:pt x="42" y="91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6030913" y="8177213"/>
              <a:ext cx="107950" cy="133350"/>
            </a:xfrm>
            <a:custGeom>
              <a:avLst/>
              <a:gdLst>
                <a:gd name="T0" fmla="*/ 28 w 28"/>
                <a:gd name="T1" fmla="*/ 35 h 35"/>
                <a:gd name="T2" fmla="*/ 28 w 28"/>
                <a:gd name="T3" fmla="*/ 0 h 35"/>
                <a:gd name="T4" fmla="*/ 0 w 28"/>
                <a:gd name="T5" fmla="*/ 0 h 35"/>
                <a:gd name="T6" fmla="*/ 28 w 28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5">
                  <a:moveTo>
                    <a:pt x="28" y="35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4" y="35"/>
                    <a:pt x="28" y="35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6461126" y="8177213"/>
              <a:ext cx="106363" cy="133350"/>
            </a:xfrm>
            <a:custGeom>
              <a:avLst/>
              <a:gdLst>
                <a:gd name="T0" fmla="*/ 0 w 28"/>
                <a:gd name="T1" fmla="*/ 35 h 35"/>
                <a:gd name="T2" fmla="*/ 0 w 28"/>
                <a:gd name="T3" fmla="*/ 0 h 35"/>
                <a:gd name="T4" fmla="*/ 28 w 28"/>
                <a:gd name="T5" fmla="*/ 0 h 35"/>
                <a:gd name="T6" fmla="*/ 0 w 28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5">
                  <a:moveTo>
                    <a:pt x="0" y="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23"/>
                    <a:pt x="14" y="35"/>
                    <a:pt x="0" y="35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46"/>
            <p:cNvSpPr>
              <a:spLocks noChangeShapeType="1"/>
            </p:cNvSpPr>
            <p:nvPr/>
          </p:nvSpPr>
          <p:spPr bwMode="auto">
            <a:xfrm>
              <a:off x="6299201" y="8456613"/>
              <a:ext cx="0" cy="539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6180138" y="8510588"/>
              <a:ext cx="241300" cy="79375"/>
            </a:xfrm>
            <a:custGeom>
              <a:avLst/>
              <a:gdLst>
                <a:gd name="T0" fmla="*/ 0 w 152"/>
                <a:gd name="T1" fmla="*/ 50 h 50"/>
                <a:gd name="T2" fmla="*/ 29 w 152"/>
                <a:gd name="T3" fmla="*/ 0 h 50"/>
                <a:gd name="T4" fmla="*/ 119 w 152"/>
                <a:gd name="T5" fmla="*/ 0 h 50"/>
                <a:gd name="T6" fmla="*/ 152 w 152"/>
                <a:gd name="T7" fmla="*/ 50 h 50"/>
                <a:gd name="T8" fmla="*/ 0 w 152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50">
                  <a:moveTo>
                    <a:pt x="0" y="50"/>
                  </a:moveTo>
                  <a:lnTo>
                    <a:pt x="29" y="0"/>
                  </a:lnTo>
                  <a:lnTo>
                    <a:pt x="119" y="0"/>
                  </a:lnTo>
                  <a:lnTo>
                    <a:pt x="152" y="50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2140" y="434340"/>
            <a:ext cx="366395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有效活动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互动场景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130" y="899079"/>
            <a:ext cx="32931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activities - interactive scenario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837520" y="978094"/>
            <a:ext cx="10376580" cy="5879907"/>
          </a:xfrm>
          <a:custGeom>
            <a:avLst/>
            <a:gdLst>
              <a:gd name="connsiteX0" fmla="*/ 5188290 w 10376580"/>
              <a:gd name="connsiteY0" fmla="*/ 0 h 5879907"/>
              <a:gd name="connsiteX1" fmla="*/ 10376580 w 10376580"/>
              <a:gd name="connsiteY1" fmla="*/ 5188279 h 5879907"/>
              <a:gd name="connsiteX2" fmla="*/ 10349794 w 10376580"/>
              <a:gd name="connsiteY2" fmla="*/ 5718751 h 5879907"/>
              <a:gd name="connsiteX3" fmla="*/ 10329315 w 10376580"/>
              <a:gd name="connsiteY3" fmla="*/ 5879907 h 5879907"/>
              <a:gd name="connsiteX4" fmla="*/ 47265 w 10376580"/>
              <a:gd name="connsiteY4" fmla="*/ 5879907 h 5879907"/>
              <a:gd name="connsiteX5" fmla="*/ 26787 w 10376580"/>
              <a:gd name="connsiteY5" fmla="*/ 5718751 h 5879907"/>
              <a:gd name="connsiteX6" fmla="*/ 0 w 10376580"/>
              <a:gd name="connsiteY6" fmla="*/ 5188279 h 5879907"/>
              <a:gd name="connsiteX7" fmla="*/ 5188290 w 10376580"/>
              <a:gd name="connsiteY7" fmla="*/ 0 h 587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76580" h="5879907">
                <a:moveTo>
                  <a:pt x="5188290" y="0"/>
                </a:moveTo>
                <a:cubicBezTo>
                  <a:pt x="8053703" y="0"/>
                  <a:pt x="10376580" y="2322872"/>
                  <a:pt x="10376580" y="5188279"/>
                </a:cubicBezTo>
                <a:cubicBezTo>
                  <a:pt x="10376580" y="5367367"/>
                  <a:pt x="10367506" y="5544336"/>
                  <a:pt x="10349794" y="5718751"/>
                </a:cubicBezTo>
                <a:lnTo>
                  <a:pt x="10329315" y="5879907"/>
                </a:lnTo>
                <a:lnTo>
                  <a:pt x="47265" y="5879907"/>
                </a:lnTo>
                <a:lnTo>
                  <a:pt x="26787" y="5718751"/>
                </a:lnTo>
                <a:cubicBezTo>
                  <a:pt x="9074" y="5544336"/>
                  <a:pt x="0" y="5367367"/>
                  <a:pt x="0" y="5188279"/>
                </a:cubicBezTo>
                <a:cubicBezTo>
                  <a:pt x="0" y="2322872"/>
                  <a:pt x="2322877" y="0"/>
                  <a:pt x="5188290" y="0"/>
                </a:cubicBezTo>
                <a:close/>
              </a:path>
            </a:pathLst>
          </a:custGeom>
          <a:gradFill flip="none" rotWithShape="1">
            <a:gsLst>
              <a:gs pos="52000">
                <a:schemeClr val="accent1">
                  <a:lumMod val="20000"/>
                  <a:lumOff val="80000"/>
                  <a:alpha val="2000"/>
                </a:schemeClr>
              </a:gs>
              <a:gs pos="100000">
                <a:schemeClr val="accent1">
                  <a:alpha val="6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2"/>
            </p:custDataLst>
          </p:nvPr>
        </p:nvSpPr>
        <p:spPr>
          <a:xfrm>
            <a:off x="2082120" y="2019492"/>
            <a:ext cx="7887380" cy="4838509"/>
          </a:xfrm>
          <a:custGeom>
            <a:avLst/>
            <a:gdLst>
              <a:gd name="connsiteX0" fmla="*/ 3943690 w 7887380"/>
              <a:gd name="connsiteY0" fmla="*/ 0 h 4838509"/>
              <a:gd name="connsiteX1" fmla="*/ 7887380 w 7887380"/>
              <a:gd name="connsiteY1" fmla="*/ 3943681 h 4838509"/>
              <a:gd name="connsiteX2" fmla="*/ 7807258 w 7887380"/>
              <a:gd name="connsiteY2" fmla="*/ 4738471 h 4838509"/>
              <a:gd name="connsiteX3" fmla="*/ 7784169 w 7887380"/>
              <a:gd name="connsiteY3" fmla="*/ 4838509 h 4838509"/>
              <a:gd name="connsiteX4" fmla="*/ 103211 w 7887380"/>
              <a:gd name="connsiteY4" fmla="*/ 4838509 h 4838509"/>
              <a:gd name="connsiteX5" fmla="*/ 80122 w 7887380"/>
              <a:gd name="connsiteY5" fmla="*/ 4738471 h 4838509"/>
              <a:gd name="connsiteX6" fmla="*/ 0 w 7887380"/>
              <a:gd name="connsiteY6" fmla="*/ 3943681 h 4838509"/>
              <a:gd name="connsiteX7" fmla="*/ 3943690 w 7887380"/>
              <a:gd name="connsiteY7" fmla="*/ 0 h 483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7380" h="4838509">
                <a:moveTo>
                  <a:pt x="3943690" y="0"/>
                </a:moveTo>
                <a:cubicBezTo>
                  <a:pt x="6121730" y="0"/>
                  <a:pt x="7887380" y="1765646"/>
                  <a:pt x="7887380" y="3943681"/>
                </a:cubicBezTo>
                <a:cubicBezTo>
                  <a:pt x="7887380" y="4215936"/>
                  <a:pt x="7859792" y="4481746"/>
                  <a:pt x="7807258" y="4738471"/>
                </a:cubicBezTo>
                <a:lnTo>
                  <a:pt x="7784169" y="4838509"/>
                </a:lnTo>
                <a:lnTo>
                  <a:pt x="103211" y="4838509"/>
                </a:lnTo>
                <a:lnTo>
                  <a:pt x="80122" y="4738471"/>
                </a:lnTo>
                <a:cubicBezTo>
                  <a:pt x="27589" y="4481746"/>
                  <a:pt x="0" y="4215936"/>
                  <a:pt x="0" y="3943681"/>
                </a:cubicBezTo>
                <a:cubicBezTo>
                  <a:pt x="0" y="1765646"/>
                  <a:pt x="1765650" y="0"/>
                  <a:pt x="3943690" y="0"/>
                </a:cubicBezTo>
                <a:close/>
              </a:path>
            </a:pathLst>
          </a:cu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14064" y="4051429"/>
            <a:ext cx="3823490" cy="2806571"/>
            <a:chOff x="4114064" y="4051429"/>
            <a:chExt cx="3823490" cy="2806571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114064" y="4051429"/>
              <a:ext cx="3823490" cy="2806571"/>
            </a:xfrm>
            <a:custGeom>
              <a:avLst/>
              <a:gdLst>
                <a:gd name="connsiteX0" fmla="*/ 1911745 w 3823490"/>
                <a:gd name="connsiteY0" fmla="*/ 0 h 2806571"/>
                <a:gd name="connsiteX1" fmla="*/ 3823490 w 3823490"/>
                <a:gd name="connsiteY1" fmla="*/ 1911743 h 2806571"/>
                <a:gd name="connsiteX2" fmla="*/ 3673256 w 3823490"/>
                <a:gd name="connsiteY2" fmla="*/ 2655880 h 2806571"/>
                <a:gd name="connsiteX3" fmla="*/ 3600664 w 3823490"/>
                <a:gd name="connsiteY3" fmla="*/ 2806571 h 2806571"/>
                <a:gd name="connsiteX4" fmla="*/ 222826 w 3823490"/>
                <a:gd name="connsiteY4" fmla="*/ 2806571 h 2806571"/>
                <a:gd name="connsiteX5" fmla="*/ 150235 w 3823490"/>
                <a:gd name="connsiteY5" fmla="*/ 2655880 h 2806571"/>
                <a:gd name="connsiteX6" fmla="*/ 0 w 3823490"/>
                <a:gd name="connsiteY6" fmla="*/ 1911743 h 2806571"/>
                <a:gd name="connsiteX7" fmla="*/ 1911745 w 3823490"/>
                <a:gd name="connsiteY7" fmla="*/ 0 h 280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3490" h="2806571">
                  <a:moveTo>
                    <a:pt x="1911745" y="0"/>
                  </a:moveTo>
                  <a:cubicBezTo>
                    <a:pt x="2967573" y="0"/>
                    <a:pt x="3823490" y="855916"/>
                    <a:pt x="3823490" y="1911743"/>
                  </a:cubicBezTo>
                  <a:cubicBezTo>
                    <a:pt x="3823490" y="2175700"/>
                    <a:pt x="3769995" y="2427162"/>
                    <a:pt x="3673256" y="2655880"/>
                  </a:cubicBezTo>
                  <a:lnTo>
                    <a:pt x="3600664" y="2806571"/>
                  </a:lnTo>
                  <a:lnTo>
                    <a:pt x="222826" y="2806571"/>
                  </a:lnTo>
                  <a:lnTo>
                    <a:pt x="150235" y="2655880"/>
                  </a:lnTo>
                  <a:cubicBezTo>
                    <a:pt x="53495" y="2427162"/>
                    <a:pt x="0" y="2175700"/>
                    <a:pt x="0" y="1911743"/>
                  </a:cubicBezTo>
                  <a:cubicBezTo>
                    <a:pt x="0" y="855916"/>
                    <a:pt x="855917" y="0"/>
                    <a:pt x="191174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>
              <a:off x="4990911" y="4986967"/>
              <a:ext cx="206979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互动场景</a:t>
              </a:r>
              <a:endParaRPr lang="en-US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5</a:t>
              </a:r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要素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5527698" y="1431017"/>
            <a:ext cx="1136604" cy="1136602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5670550" y="2688590"/>
            <a:ext cx="99314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有反馈</a:t>
            </a:r>
            <a:endParaRPr lang="zh-CN" altLang="en-US" sz="2400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7842053" y="2250640"/>
            <a:ext cx="1136604" cy="1136602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7984490" y="3507740"/>
            <a:ext cx="104838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有趣味</a:t>
            </a:r>
            <a:endParaRPr lang="zh-CN" altLang="en-US" sz="2400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5" name="旁门左道PPT出品"/>
          <p:cNvSpPr/>
          <p:nvPr>
            <p:custDataLst>
              <p:tags r:id="rId9"/>
            </p:custDataLst>
          </p:nvPr>
        </p:nvSpPr>
        <p:spPr>
          <a:xfrm>
            <a:off x="1250043" y="2499730"/>
            <a:ext cx="501699" cy="501699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9808849" y="863600"/>
            <a:ext cx="571813" cy="57181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260462" y="6149874"/>
            <a:ext cx="1447692" cy="14476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>
          <a:xfrm>
            <a:off x="1714500" y="5527040"/>
            <a:ext cx="109410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 有门槛</a:t>
            </a:r>
            <a:endParaRPr lang="zh-CN" altLang="en-US" sz="2400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>
            <p:custDataLst>
              <p:tags r:id="rId13"/>
            </p:custDataLst>
          </p:nvPr>
        </p:nvSpPr>
        <p:spPr>
          <a:xfrm>
            <a:off x="1672015" y="4269574"/>
            <a:ext cx="1136604" cy="1136602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2577" y="5906063"/>
            <a:ext cx="1819927" cy="241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评论、转发、点赞</a:t>
            </a:r>
            <a:endParaRPr lang="zh-CN" altLang="en-US" sz="1400" dirty="0"/>
          </a:p>
        </p:txBody>
      </p:sp>
      <p:sp>
        <p:nvSpPr>
          <p:cNvPr id="21" name="椭圆 20"/>
          <p:cNvSpPr/>
          <p:nvPr>
            <p:custDataLst>
              <p:tags r:id="rId14"/>
            </p:custDataLst>
          </p:nvPr>
        </p:nvSpPr>
        <p:spPr>
          <a:xfrm>
            <a:off x="3138782" y="2250640"/>
            <a:ext cx="1136604" cy="1136602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3281680" y="3507740"/>
            <a:ext cx="99314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有概率</a:t>
            </a:r>
            <a:endParaRPr lang="zh-CN" altLang="en-US" sz="2400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8495" y="3903999"/>
            <a:ext cx="2296944" cy="241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小程序抽奖、满立减券</a:t>
            </a:r>
            <a:endParaRPr lang="zh-CN" altLang="en-US" sz="1400" dirty="0"/>
          </a:p>
        </p:txBody>
      </p:sp>
      <p:sp>
        <p:nvSpPr>
          <p:cNvPr id="24" name="矩形 23"/>
          <p:cNvSpPr/>
          <p:nvPr>
            <p:custDataLst>
              <p:tags r:id="rId16"/>
            </p:custDataLst>
          </p:nvPr>
        </p:nvSpPr>
        <p:spPr>
          <a:xfrm>
            <a:off x="9345295" y="5488940"/>
            <a:ext cx="104330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7000">
                      <a:schemeClr val="accent1"/>
                    </a:gs>
                    <a:gs pos="17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 有互动</a:t>
            </a:r>
            <a:endParaRPr lang="zh-CN" altLang="en-US" sz="2400" dirty="0">
              <a:gradFill flip="none" rotWithShape="1">
                <a:gsLst>
                  <a:gs pos="47000">
                    <a:schemeClr val="accent1"/>
                  </a:gs>
                  <a:gs pos="17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5" name="椭圆 24"/>
          <p:cNvSpPr/>
          <p:nvPr>
            <p:custDataLst>
              <p:tags r:id="rId17"/>
            </p:custDataLst>
          </p:nvPr>
        </p:nvSpPr>
        <p:spPr>
          <a:xfrm>
            <a:off x="9252101" y="4231474"/>
            <a:ext cx="1136604" cy="1136602"/>
          </a:xfrm>
          <a:prstGeom prst="ellipse">
            <a:avLst/>
          </a:prstGeom>
          <a:gradFill>
            <a:gsLst>
              <a:gs pos="0">
                <a:schemeClr val="accent2"/>
              </a:gs>
              <a:gs pos="7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06938" y="5906063"/>
            <a:ext cx="2035687" cy="241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微信</a:t>
            </a:r>
            <a:r>
              <a:rPr lang="en-US" altLang="zh-CN" sz="1400" dirty="0"/>
              <a:t>SVG</a:t>
            </a:r>
            <a:r>
              <a:rPr lang="zh-CN" altLang="en-US" sz="1400" dirty="0"/>
              <a:t>、</a:t>
            </a:r>
            <a:r>
              <a:rPr lang="en-US" altLang="zh-CN" sz="1400" dirty="0"/>
              <a:t>H5</a:t>
            </a:r>
            <a:r>
              <a:rPr lang="zh-CN" altLang="en-US" sz="1400" dirty="0"/>
              <a:t>小游戏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4938003" y="3084849"/>
            <a:ext cx="2296944" cy="241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参与活动能及时获取结果</a:t>
            </a:r>
            <a:endParaRPr lang="zh-CN" altLang="en-US" sz="14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231623" y="3903999"/>
            <a:ext cx="2296944" cy="2411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蚂蚁森林、线上抓娃娃</a:t>
            </a:r>
            <a:endParaRPr lang="zh-CN" altLang="en-US" sz="1400" dirty="0"/>
          </a:p>
        </p:txBody>
      </p:sp>
      <p:grpSp>
        <p:nvGrpSpPr>
          <p:cNvPr id="29" name="组合 28"/>
          <p:cNvGrpSpPr/>
          <p:nvPr/>
        </p:nvGrpSpPr>
        <p:grpSpPr>
          <a:xfrm>
            <a:off x="3427095" y="2549208"/>
            <a:ext cx="538163" cy="458787"/>
            <a:chOff x="-1785938" y="5584826"/>
            <a:chExt cx="538163" cy="458787"/>
          </a:xfrm>
        </p:grpSpPr>
        <p:sp>
          <p:nvSpPr>
            <p:cNvPr id="30" name="Freeform 5"/>
            <p:cNvSpPr/>
            <p:nvPr/>
          </p:nvSpPr>
          <p:spPr bwMode="auto">
            <a:xfrm>
              <a:off x="-1717675" y="5584826"/>
              <a:ext cx="388938" cy="134938"/>
            </a:xfrm>
            <a:custGeom>
              <a:avLst/>
              <a:gdLst>
                <a:gd name="T0" fmla="*/ 0 w 245"/>
                <a:gd name="T1" fmla="*/ 85 h 85"/>
                <a:gd name="T2" fmla="*/ 211 w 245"/>
                <a:gd name="T3" fmla="*/ 0 h 85"/>
                <a:gd name="T4" fmla="*/ 245 w 24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85">
                  <a:moveTo>
                    <a:pt x="0" y="85"/>
                  </a:moveTo>
                  <a:lnTo>
                    <a:pt x="211" y="0"/>
                  </a:lnTo>
                  <a:lnTo>
                    <a:pt x="245" y="85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-1785938" y="5719763"/>
              <a:ext cx="538163" cy="323850"/>
            </a:xfrm>
            <a:custGeom>
              <a:avLst/>
              <a:gdLst>
                <a:gd name="T0" fmla="*/ 0 w 140"/>
                <a:gd name="T1" fmla="*/ 0 h 84"/>
                <a:gd name="T2" fmla="*/ 140 w 140"/>
                <a:gd name="T3" fmla="*/ 0 h 84"/>
                <a:gd name="T4" fmla="*/ 140 w 140"/>
                <a:gd name="T5" fmla="*/ 21 h 84"/>
                <a:gd name="T6" fmla="*/ 119 w 140"/>
                <a:gd name="T7" fmla="*/ 40 h 84"/>
                <a:gd name="T8" fmla="*/ 140 w 140"/>
                <a:gd name="T9" fmla="*/ 63 h 84"/>
                <a:gd name="T10" fmla="*/ 140 w 140"/>
                <a:gd name="T11" fmla="*/ 84 h 84"/>
                <a:gd name="T12" fmla="*/ 0 w 140"/>
                <a:gd name="T13" fmla="*/ 84 h 84"/>
                <a:gd name="T14" fmla="*/ 0 w 140"/>
                <a:gd name="T15" fmla="*/ 63 h 84"/>
                <a:gd name="T16" fmla="*/ 21 w 140"/>
                <a:gd name="T17" fmla="*/ 42 h 84"/>
                <a:gd name="T18" fmla="*/ 0 w 140"/>
                <a:gd name="T19" fmla="*/ 21 h 84"/>
                <a:gd name="T20" fmla="*/ 0 w 140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84">
                  <a:moveTo>
                    <a:pt x="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0" y="21"/>
                    <a:pt x="119" y="28"/>
                    <a:pt x="119" y="40"/>
                  </a:cubicBezTo>
                  <a:cubicBezTo>
                    <a:pt x="119" y="52"/>
                    <a:pt x="130" y="63"/>
                    <a:pt x="140" y="63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1" y="63"/>
                    <a:pt x="21" y="56"/>
                    <a:pt x="21" y="42"/>
                  </a:cubicBezTo>
                  <a:cubicBezTo>
                    <a:pt x="21" y="28"/>
                    <a:pt x="11" y="21"/>
                    <a:pt x="0" y="21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Line 7"/>
            <p:cNvSpPr>
              <a:spLocks noChangeShapeType="1"/>
            </p:cNvSpPr>
            <p:nvPr/>
          </p:nvSpPr>
          <p:spPr bwMode="auto">
            <a:xfrm>
              <a:off x="-1609725" y="5846763"/>
              <a:ext cx="809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>
              <a:off x="-1609725" y="5927726"/>
              <a:ext cx="1889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97430" y="4573556"/>
            <a:ext cx="485775" cy="481013"/>
            <a:chOff x="-1609725" y="6938963"/>
            <a:chExt cx="485775" cy="481013"/>
          </a:xfrm>
        </p:grpSpPr>
        <p:sp>
          <p:nvSpPr>
            <p:cNvPr id="35" name="Freeform 14"/>
            <p:cNvSpPr/>
            <p:nvPr/>
          </p:nvSpPr>
          <p:spPr bwMode="auto">
            <a:xfrm>
              <a:off x="-1487488" y="6938963"/>
              <a:ext cx="363538" cy="481013"/>
            </a:xfrm>
            <a:custGeom>
              <a:avLst/>
              <a:gdLst>
                <a:gd name="T0" fmla="*/ 44 w 95"/>
                <a:gd name="T1" fmla="*/ 44 h 126"/>
                <a:gd name="T2" fmla="*/ 44 w 95"/>
                <a:gd name="T3" fmla="*/ 19 h 126"/>
                <a:gd name="T4" fmla="*/ 25 w 95"/>
                <a:gd name="T5" fmla="*/ 0 h 126"/>
                <a:gd name="T6" fmla="*/ 0 w 95"/>
                <a:gd name="T7" fmla="*/ 57 h 126"/>
                <a:gd name="T8" fmla="*/ 0 w 95"/>
                <a:gd name="T9" fmla="*/ 126 h 126"/>
                <a:gd name="T10" fmla="*/ 73 w 95"/>
                <a:gd name="T11" fmla="*/ 126 h 126"/>
                <a:gd name="T12" fmla="*/ 85 w 95"/>
                <a:gd name="T13" fmla="*/ 115 h 126"/>
                <a:gd name="T14" fmla="*/ 94 w 95"/>
                <a:gd name="T15" fmla="*/ 59 h 126"/>
                <a:gd name="T16" fmla="*/ 91 w 95"/>
                <a:gd name="T17" fmla="*/ 48 h 126"/>
                <a:gd name="T18" fmla="*/ 81 w 95"/>
                <a:gd name="T19" fmla="*/ 44 h 126"/>
                <a:gd name="T20" fmla="*/ 44 w 95"/>
                <a:gd name="T21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6">
                  <a:moveTo>
                    <a:pt x="44" y="44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44" y="8"/>
                    <a:pt x="35" y="0"/>
                    <a:pt x="25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9" y="126"/>
                    <a:pt x="84" y="122"/>
                    <a:pt x="85" y="115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5" y="55"/>
                    <a:pt x="93" y="51"/>
                    <a:pt x="91" y="48"/>
                  </a:cubicBezTo>
                  <a:cubicBezTo>
                    <a:pt x="89" y="46"/>
                    <a:pt x="85" y="44"/>
                    <a:pt x="81" y="44"/>
                  </a:cubicBezTo>
                  <a:lnTo>
                    <a:pt x="44" y="44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"/>
            <p:cNvSpPr/>
            <p:nvPr/>
          </p:nvSpPr>
          <p:spPr bwMode="auto">
            <a:xfrm>
              <a:off x="-1609725" y="7153275"/>
              <a:ext cx="122238" cy="266700"/>
            </a:xfrm>
            <a:custGeom>
              <a:avLst/>
              <a:gdLst>
                <a:gd name="T0" fmla="*/ 32 w 32"/>
                <a:gd name="T1" fmla="*/ 0 h 70"/>
                <a:gd name="T2" fmla="*/ 15 w 32"/>
                <a:gd name="T3" fmla="*/ 0 h 70"/>
                <a:gd name="T4" fmla="*/ 0 w 32"/>
                <a:gd name="T5" fmla="*/ 13 h 70"/>
                <a:gd name="T6" fmla="*/ 0 w 32"/>
                <a:gd name="T7" fmla="*/ 57 h 70"/>
                <a:gd name="T8" fmla="*/ 15 w 32"/>
                <a:gd name="T9" fmla="*/ 70 h 70"/>
                <a:gd name="T10" fmla="*/ 32 w 32"/>
                <a:gd name="T11" fmla="*/ 70 h 70"/>
                <a:gd name="T12" fmla="*/ 32 w 3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0">
                  <a:moveTo>
                    <a:pt x="3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1" y="6"/>
                    <a:pt x="0" y="1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65"/>
                    <a:pt x="7" y="70"/>
                    <a:pt x="15" y="70"/>
                  </a:cubicBezTo>
                  <a:cubicBezTo>
                    <a:pt x="32" y="70"/>
                    <a:pt x="32" y="70"/>
                    <a:pt x="32" y="70"/>
                  </a:cubicBezTo>
                  <a:lnTo>
                    <a:pt x="32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18705" y="1746250"/>
            <a:ext cx="542792" cy="504920"/>
            <a:chOff x="13413736" y="2711480"/>
            <a:chExt cx="440330" cy="409609"/>
          </a:xfrm>
        </p:grpSpPr>
        <p:sp>
          <p:nvSpPr>
            <p:cNvPr id="38" name="Freeform 26"/>
            <p:cNvSpPr/>
            <p:nvPr/>
          </p:nvSpPr>
          <p:spPr bwMode="auto">
            <a:xfrm>
              <a:off x="13611756" y="2898294"/>
              <a:ext cx="242310" cy="222795"/>
            </a:xfrm>
            <a:custGeom>
              <a:avLst/>
              <a:gdLst>
                <a:gd name="T0" fmla="*/ 94 w 186"/>
                <a:gd name="T1" fmla="*/ 135 h 161"/>
                <a:gd name="T2" fmla="*/ 0 w 186"/>
                <a:gd name="T3" fmla="*/ 135 h 161"/>
                <a:gd name="T4" fmla="*/ 0 w 186"/>
                <a:gd name="T5" fmla="*/ 67 h 161"/>
                <a:gd name="T6" fmla="*/ 119 w 186"/>
                <a:gd name="T7" fmla="*/ 67 h 161"/>
                <a:gd name="T8" fmla="*/ 119 w 186"/>
                <a:gd name="T9" fmla="*/ 0 h 161"/>
                <a:gd name="T10" fmla="*/ 186 w 186"/>
                <a:gd name="T11" fmla="*/ 0 h 161"/>
                <a:gd name="T12" fmla="*/ 186 w 186"/>
                <a:gd name="T13" fmla="*/ 135 h 161"/>
                <a:gd name="T14" fmla="*/ 145 w 186"/>
                <a:gd name="T15" fmla="*/ 135 h 161"/>
                <a:gd name="T16" fmla="*/ 119 w 186"/>
                <a:gd name="T17" fmla="*/ 161 h 161"/>
                <a:gd name="T18" fmla="*/ 94 w 186"/>
                <a:gd name="T19" fmla="*/ 13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61">
                  <a:moveTo>
                    <a:pt x="94" y="135"/>
                  </a:moveTo>
                  <a:lnTo>
                    <a:pt x="0" y="135"/>
                  </a:lnTo>
                  <a:lnTo>
                    <a:pt x="0" y="67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86" y="0"/>
                  </a:lnTo>
                  <a:lnTo>
                    <a:pt x="186" y="135"/>
                  </a:lnTo>
                  <a:lnTo>
                    <a:pt x="145" y="135"/>
                  </a:lnTo>
                  <a:lnTo>
                    <a:pt x="119" y="161"/>
                  </a:lnTo>
                  <a:lnTo>
                    <a:pt x="94" y="135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13413736" y="2711480"/>
              <a:ext cx="353044" cy="326581"/>
            </a:xfrm>
            <a:custGeom>
              <a:avLst/>
              <a:gdLst>
                <a:gd name="T0" fmla="*/ 0 w 271"/>
                <a:gd name="T1" fmla="*/ 0 h 236"/>
                <a:gd name="T2" fmla="*/ 271 w 271"/>
                <a:gd name="T3" fmla="*/ 0 h 236"/>
                <a:gd name="T4" fmla="*/ 271 w 271"/>
                <a:gd name="T5" fmla="*/ 202 h 236"/>
                <a:gd name="T6" fmla="*/ 111 w 271"/>
                <a:gd name="T7" fmla="*/ 202 h 236"/>
                <a:gd name="T8" fmla="*/ 77 w 271"/>
                <a:gd name="T9" fmla="*/ 236 h 236"/>
                <a:gd name="T10" fmla="*/ 43 w 271"/>
                <a:gd name="T11" fmla="*/ 202 h 236"/>
                <a:gd name="T12" fmla="*/ 0 w 271"/>
                <a:gd name="T13" fmla="*/ 202 h 236"/>
                <a:gd name="T14" fmla="*/ 0 w 271"/>
                <a:gd name="T1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236">
                  <a:moveTo>
                    <a:pt x="0" y="0"/>
                  </a:moveTo>
                  <a:lnTo>
                    <a:pt x="271" y="0"/>
                  </a:lnTo>
                  <a:lnTo>
                    <a:pt x="271" y="202"/>
                  </a:lnTo>
                  <a:lnTo>
                    <a:pt x="111" y="202"/>
                  </a:lnTo>
                  <a:lnTo>
                    <a:pt x="77" y="236"/>
                  </a:lnTo>
                  <a:lnTo>
                    <a:pt x="43" y="202"/>
                  </a:lnTo>
                  <a:lnTo>
                    <a:pt x="0" y="20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28"/>
            <p:cNvSpPr>
              <a:spLocks noChangeShapeType="1"/>
            </p:cNvSpPr>
            <p:nvPr/>
          </p:nvSpPr>
          <p:spPr bwMode="auto">
            <a:xfrm>
              <a:off x="13580490" y="2851244"/>
              <a:ext cx="912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29"/>
            <p:cNvSpPr>
              <a:spLocks noChangeShapeType="1"/>
            </p:cNvSpPr>
            <p:nvPr/>
          </p:nvSpPr>
          <p:spPr bwMode="auto">
            <a:xfrm>
              <a:off x="13656049" y="2851244"/>
              <a:ext cx="13027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30"/>
            <p:cNvSpPr>
              <a:spLocks noChangeShapeType="1"/>
            </p:cNvSpPr>
            <p:nvPr/>
          </p:nvSpPr>
          <p:spPr bwMode="auto">
            <a:xfrm>
              <a:off x="13502325" y="2851244"/>
              <a:ext cx="117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544971" y="4524343"/>
            <a:ext cx="550864" cy="550864"/>
            <a:chOff x="13676313" y="3425825"/>
            <a:chExt cx="1928812" cy="1928813"/>
          </a:xfrm>
        </p:grpSpPr>
        <p:sp>
          <p:nvSpPr>
            <p:cNvPr id="44" name="Freeform 28"/>
            <p:cNvSpPr/>
            <p:nvPr/>
          </p:nvSpPr>
          <p:spPr bwMode="auto">
            <a:xfrm>
              <a:off x="13676313" y="3425825"/>
              <a:ext cx="1928812" cy="1928813"/>
            </a:xfrm>
            <a:custGeom>
              <a:avLst/>
              <a:gdLst>
                <a:gd name="T0" fmla="*/ 1215 w 1215"/>
                <a:gd name="T1" fmla="*/ 444 h 1215"/>
                <a:gd name="T2" fmla="*/ 781 w 1215"/>
                <a:gd name="T3" fmla="*/ 0 h 1215"/>
                <a:gd name="T4" fmla="*/ 0 w 1215"/>
                <a:gd name="T5" fmla="*/ 781 h 1215"/>
                <a:gd name="T6" fmla="*/ 444 w 1215"/>
                <a:gd name="T7" fmla="*/ 1215 h 1215"/>
                <a:gd name="T8" fmla="*/ 1215 w 1215"/>
                <a:gd name="T9" fmla="*/ 444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5" h="1215">
                  <a:moveTo>
                    <a:pt x="1215" y="444"/>
                  </a:moveTo>
                  <a:lnTo>
                    <a:pt x="781" y="0"/>
                  </a:lnTo>
                  <a:lnTo>
                    <a:pt x="0" y="781"/>
                  </a:lnTo>
                  <a:lnTo>
                    <a:pt x="444" y="1215"/>
                  </a:lnTo>
                  <a:lnTo>
                    <a:pt x="1215" y="444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29"/>
            <p:cNvSpPr>
              <a:spLocks noChangeShapeType="1"/>
            </p:cNvSpPr>
            <p:nvPr/>
          </p:nvSpPr>
          <p:spPr bwMode="auto">
            <a:xfrm>
              <a:off x="14212888" y="4665663"/>
              <a:ext cx="168275" cy="1524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30"/>
            <p:cNvSpPr>
              <a:spLocks noChangeShapeType="1"/>
            </p:cNvSpPr>
            <p:nvPr/>
          </p:nvSpPr>
          <p:spPr bwMode="auto">
            <a:xfrm flipV="1">
              <a:off x="14962188" y="4711700"/>
              <a:ext cx="642937" cy="6429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31"/>
            <p:cNvSpPr>
              <a:spLocks noChangeShapeType="1"/>
            </p:cNvSpPr>
            <p:nvPr/>
          </p:nvSpPr>
          <p:spPr bwMode="auto">
            <a:xfrm flipV="1">
              <a:off x="13676313" y="3425825"/>
              <a:ext cx="642937" cy="6429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134728" y="2590800"/>
            <a:ext cx="551254" cy="465808"/>
            <a:chOff x="12453712" y="4905375"/>
            <a:chExt cx="2744788" cy="2319338"/>
          </a:xfrm>
        </p:grpSpPr>
        <p:sp>
          <p:nvSpPr>
            <p:cNvPr id="49" name="Freeform 35"/>
            <p:cNvSpPr/>
            <p:nvPr/>
          </p:nvSpPr>
          <p:spPr bwMode="auto">
            <a:xfrm>
              <a:off x="12453712" y="5692775"/>
              <a:ext cx="1011238" cy="1531938"/>
            </a:xfrm>
            <a:custGeom>
              <a:avLst/>
              <a:gdLst>
                <a:gd name="T0" fmla="*/ 49 w 49"/>
                <a:gd name="T1" fmla="*/ 39 h 74"/>
                <a:gd name="T2" fmla="*/ 49 w 49"/>
                <a:gd name="T3" fmla="*/ 49 h 74"/>
                <a:gd name="T4" fmla="*/ 24 w 49"/>
                <a:gd name="T5" fmla="*/ 74 h 74"/>
                <a:gd name="T6" fmla="*/ 24 w 49"/>
                <a:gd name="T7" fmla="*/ 74 h 74"/>
                <a:gd name="T8" fmla="*/ 0 w 49"/>
                <a:gd name="T9" fmla="*/ 49 h 74"/>
                <a:gd name="T10" fmla="*/ 0 w 49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4">
                  <a:moveTo>
                    <a:pt x="49" y="39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9" y="63"/>
                    <a:pt x="38" y="74"/>
                    <a:pt x="24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10" y="74"/>
                    <a:pt x="0" y="63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0" name="Freeform 36"/>
            <p:cNvSpPr/>
            <p:nvPr/>
          </p:nvSpPr>
          <p:spPr bwMode="auto">
            <a:xfrm>
              <a:off x="14187262" y="5692775"/>
              <a:ext cx="1011238" cy="1531938"/>
            </a:xfrm>
            <a:custGeom>
              <a:avLst/>
              <a:gdLst>
                <a:gd name="T0" fmla="*/ 0 w 49"/>
                <a:gd name="T1" fmla="*/ 39 h 74"/>
                <a:gd name="T2" fmla="*/ 0 w 49"/>
                <a:gd name="T3" fmla="*/ 49 h 74"/>
                <a:gd name="T4" fmla="*/ 24 w 49"/>
                <a:gd name="T5" fmla="*/ 74 h 74"/>
                <a:gd name="T6" fmla="*/ 24 w 49"/>
                <a:gd name="T7" fmla="*/ 74 h 74"/>
                <a:gd name="T8" fmla="*/ 49 w 49"/>
                <a:gd name="T9" fmla="*/ 49 h 74"/>
                <a:gd name="T10" fmla="*/ 49 w 49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4">
                  <a:moveTo>
                    <a:pt x="0" y="3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63"/>
                    <a:pt x="10" y="74"/>
                    <a:pt x="24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8" y="74"/>
                    <a:pt x="49" y="63"/>
                    <a:pt x="49" y="49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1" name="Freeform 37"/>
            <p:cNvSpPr/>
            <p:nvPr/>
          </p:nvSpPr>
          <p:spPr bwMode="auto">
            <a:xfrm>
              <a:off x="12453712" y="4905375"/>
              <a:ext cx="2744788" cy="1593850"/>
            </a:xfrm>
            <a:custGeom>
              <a:avLst/>
              <a:gdLst>
                <a:gd name="T0" fmla="*/ 38 w 133"/>
                <a:gd name="T1" fmla="*/ 0 h 77"/>
                <a:gd name="T2" fmla="*/ 94 w 133"/>
                <a:gd name="T3" fmla="*/ 0 h 77"/>
                <a:gd name="T4" fmla="*/ 133 w 133"/>
                <a:gd name="T5" fmla="*/ 38 h 77"/>
                <a:gd name="T6" fmla="*/ 133 w 133"/>
                <a:gd name="T7" fmla="*/ 38 h 77"/>
                <a:gd name="T8" fmla="*/ 94 w 133"/>
                <a:gd name="T9" fmla="*/ 77 h 77"/>
                <a:gd name="T10" fmla="*/ 38 w 133"/>
                <a:gd name="T11" fmla="*/ 77 h 77"/>
                <a:gd name="T12" fmla="*/ 0 w 133"/>
                <a:gd name="T13" fmla="*/ 38 h 77"/>
                <a:gd name="T14" fmla="*/ 0 w 133"/>
                <a:gd name="T15" fmla="*/ 38 h 77"/>
                <a:gd name="T16" fmla="*/ 38 w 13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77">
                  <a:moveTo>
                    <a:pt x="38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15" y="0"/>
                    <a:pt x="133" y="1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60"/>
                    <a:pt x="115" y="77"/>
                    <a:pt x="94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2" name="Line 38"/>
            <p:cNvSpPr>
              <a:spLocks noChangeShapeType="1"/>
            </p:cNvSpPr>
            <p:nvPr/>
          </p:nvSpPr>
          <p:spPr bwMode="auto">
            <a:xfrm flipH="1">
              <a:off x="13031562" y="5692775"/>
              <a:ext cx="5778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3" name="Line 39"/>
            <p:cNvSpPr>
              <a:spLocks noChangeShapeType="1"/>
            </p:cNvSpPr>
            <p:nvPr/>
          </p:nvSpPr>
          <p:spPr bwMode="auto">
            <a:xfrm>
              <a:off x="13320487" y="5402263"/>
              <a:ext cx="0" cy="5794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4393637" y="5402263"/>
              <a:ext cx="288925" cy="290513"/>
            </a:xfrm>
            <a:custGeom>
              <a:avLst/>
              <a:gdLst>
                <a:gd name="T0" fmla="*/ 7 w 14"/>
                <a:gd name="T1" fmla="*/ 0 h 14"/>
                <a:gd name="T2" fmla="*/ 7 w 14"/>
                <a:gd name="T3" fmla="*/ 0 h 14"/>
                <a:gd name="T4" fmla="*/ 14 w 14"/>
                <a:gd name="T5" fmla="*/ 7 h 14"/>
                <a:gd name="T6" fmla="*/ 14 w 14"/>
                <a:gd name="T7" fmla="*/ 7 h 14"/>
                <a:gd name="T8" fmla="*/ 7 w 14"/>
                <a:gd name="T9" fmla="*/ 14 h 14"/>
                <a:gd name="T10" fmla="*/ 7 w 14"/>
                <a:gd name="T11" fmla="*/ 14 h 14"/>
                <a:gd name="T12" fmla="*/ 0 w 14"/>
                <a:gd name="T13" fmla="*/ 7 h 14"/>
                <a:gd name="T14" fmla="*/ 0 w 14"/>
                <a:gd name="T15" fmla="*/ 7 h 14"/>
                <a:gd name="T16" fmla="*/ 7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4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104712" y="5775325"/>
              <a:ext cx="288925" cy="290513"/>
            </a:xfrm>
            <a:custGeom>
              <a:avLst/>
              <a:gdLst>
                <a:gd name="T0" fmla="*/ 7 w 14"/>
                <a:gd name="T1" fmla="*/ 0 h 14"/>
                <a:gd name="T2" fmla="*/ 7 w 14"/>
                <a:gd name="T3" fmla="*/ 0 h 14"/>
                <a:gd name="T4" fmla="*/ 14 w 14"/>
                <a:gd name="T5" fmla="*/ 7 h 14"/>
                <a:gd name="T6" fmla="*/ 14 w 14"/>
                <a:gd name="T7" fmla="*/ 7 h 14"/>
                <a:gd name="T8" fmla="*/ 7 w 14"/>
                <a:gd name="T9" fmla="*/ 14 h 14"/>
                <a:gd name="T10" fmla="*/ 7 w 14"/>
                <a:gd name="T11" fmla="*/ 14 h 14"/>
                <a:gd name="T12" fmla="*/ 0 w 14"/>
                <a:gd name="T13" fmla="*/ 7 h 14"/>
                <a:gd name="T14" fmla="*/ 0 w 14"/>
                <a:gd name="T15" fmla="*/ 7 h 14"/>
                <a:gd name="T16" fmla="*/ 7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40" y="434340"/>
            <a:ext cx="373824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有效活动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内容包装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29" y="899079"/>
            <a:ext cx="333122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activities - content packaging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050951" y="4244574"/>
            <a:ext cx="1603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类比法包装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9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733425" y="4729488"/>
            <a:ext cx="2238376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hangingPunct="0">
              <a:lnSpc>
                <a:spcPct val="120000"/>
              </a:lnSpc>
            </a:pPr>
            <a:r>
              <a:rPr lang="zh-CN" altLang="en-US" sz="1600" dirty="0"/>
              <a:t>将活动与熟知人事物进行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捆绑包装，如：分期产品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活动</a:t>
            </a:r>
            <a:r>
              <a:rPr lang="en-US" altLang="zh-CN" sz="1600" dirty="0"/>
              <a:t>—</a:t>
            </a:r>
            <a:r>
              <a:rPr lang="zh-CN" altLang="en-US" sz="1600" dirty="0"/>
              <a:t>每天只花一分钱</a:t>
            </a:r>
            <a:endParaRPr lang="zh-CN" altLang="en-US" sz="1600" dirty="0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99985" y="4244574"/>
            <a:ext cx="1675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场景化包装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9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519859" y="4739013"/>
            <a:ext cx="2235712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hangingPunct="0">
              <a:lnSpc>
                <a:spcPct val="120000"/>
              </a:lnSpc>
            </a:pPr>
            <a:r>
              <a:rPr lang="zh-CN" altLang="en-US" sz="1600" dirty="0"/>
              <a:t>将活动用场景化进行呈现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如卖耳机对音效进行包装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仿佛置身维也纳音乐厅</a:t>
            </a:r>
            <a:endParaRPr lang="zh-CN" altLang="en-US" sz="1600" dirty="0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605706" y="4244574"/>
            <a:ext cx="1675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权威法包装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9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6313154" y="4729488"/>
            <a:ext cx="2260564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hangingPunct="0">
              <a:lnSpc>
                <a:spcPct val="120000"/>
              </a:lnSpc>
            </a:pPr>
            <a:r>
              <a:rPr lang="zh-CN" altLang="en-US" sz="1600" dirty="0"/>
              <a:t>将活动和权威人事物进行包装，如腾讯、阿里巴巴大厂也在用的方法论</a:t>
            </a:r>
            <a:endParaRPr lang="zh-CN" altLang="en-US" sz="1600" dirty="0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9490544" y="4244574"/>
            <a:ext cx="1675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便捷性包装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9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9102725" y="4729488"/>
            <a:ext cx="2451099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 hangingPunct="0">
              <a:lnSpc>
                <a:spcPct val="120000"/>
              </a:lnSpc>
            </a:pPr>
            <a:r>
              <a:rPr lang="zh-CN" altLang="en-US" sz="1600" dirty="0"/>
              <a:t>活动让用户感知占他时间少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如</a:t>
            </a:r>
            <a:r>
              <a:rPr lang="en-US" altLang="zh-CN" sz="1600" dirty="0"/>
              <a:t>PS</a:t>
            </a:r>
            <a:r>
              <a:rPr lang="zh-CN" altLang="en-US" sz="1600" dirty="0"/>
              <a:t>零基础从小白到大神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en-US" altLang="zh-CN" sz="1600" dirty="0"/>
              <a:t>7</a:t>
            </a:r>
            <a:r>
              <a:rPr lang="zh-CN" altLang="en-US" sz="1600" dirty="0"/>
              <a:t>天掌握文案核心秘诀等</a:t>
            </a:r>
            <a:endParaRPr lang="zh-CN" altLang="en-US" sz="1600" dirty="0"/>
          </a:p>
        </p:txBody>
      </p:sp>
      <p:sp>
        <p:nvSpPr>
          <p:cNvPr id="40" name="椭圆 39"/>
          <p:cNvSpPr/>
          <p:nvPr>
            <p:custDataLst>
              <p:tags r:id="rId9"/>
            </p:custDataLst>
          </p:nvPr>
        </p:nvSpPr>
        <p:spPr>
          <a:xfrm>
            <a:off x="9877425" y="703576"/>
            <a:ext cx="436562" cy="4365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椭圆 40"/>
          <p:cNvSpPr/>
          <p:nvPr>
            <p:custDataLst>
              <p:tags r:id="rId10"/>
            </p:custDataLst>
          </p:nvPr>
        </p:nvSpPr>
        <p:spPr>
          <a:xfrm>
            <a:off x="346187" y="6207024"/>
            <a:ext cx="1447692" cy="14476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4695" y="1892300"/>
            <a:ext cx="2052862" cy="2052864"/>
            <a:chOff x="9249457" y="1892300"/>
            <a:chExt cx="2052862" cy="2052864"/>
          </a:xfrm>
        </p:grpSpPr>
        <p:grpSp>
          <p:nvGrpSpPr>
            <p:cNvPr id="34" name="组合 33"/>
            <p:cNvGrpSpPr/>
            <p:nvPr/>
          </p:nvGrpSpPr>
          <p:grpSpPr>
            <a:xfrm>
              <a:off x="9249457" y="1892300"/>
              <a:ext cx="2052862" cy="2052864"/>
              <a:chOff x="1133019" y="2416926"/>
              <a:chExt cx="1613394" cy="1613396"/>
            </a:xfrm>
          </p:grpSpPr>
          <p:sp>
            <p:nvSpPr>
              <p:cNvPr id="36" name="椭圆 35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35" name="椭圆 34"/>
            <p:cNvSpPr/>
            <p:nvPr/>
          </p:nvSpPr>
          <p:spPr>
            <a:xfrm>
              <a:off x="9580238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006014" y="2575843"/>
            <a:ext cx="530224" cy="622278"/>
            <a:chOff x="6783388" y="6789738"/>
            <a:chExt cx="457200" cy="536576"/>
          </a:xfrm>
        </p:grpSpPr>
        <p:sp>
          <p:nvSpPr>
            <p:cNvPr id="43" name="Oval 7"/>
            <p:cNvSpPr>
              <a:spLocks noChangeArrowheads="1"/>
            </p:cNvSpPr>
            <p:nvPr/>
          </p:nvSpPr>
          <p:spPr bwMode="auto">
            <a:xfrm>
              <a:off x="6783388" y="6870701"/>
              <a:ext cx="457200" cy="455613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8"/>
            <p:cNvSpPr>
              <a:spLocks noChangeShapeType="1"/>
            </p:cNvSpPr>
            <p:nvPr/>
          </p:nvSpPr>
          <p:spPr bwMode="auto">
            <a:xfrm>
              <a:off x="6929438" y="6789738"/>
              <a:ext cx="1619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9"/>
            <p:cNvSpPr>
              <a:spLocks noChangeShapeType="1"/>
            </p:cNvSpPr>
            <p:nvPr/>
          </p:nvSpPr>
          <p:spPr bwMode="auto">
            <a:xfrm>
              <a:off x="7010401" y="6992938"/>
              <a:ext cx="0" cy="10795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 flipH="1">
              <a:off x="7010401" y="7100888"/>
              <a:ext cx="1079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11"/>
            <p:cNvSpPr>
              <a:spLocks noChangeShapeType="1"/>
            </p:cNvSpPr>
            <p:nvPr/>
          </p:nvSpPr>
          <p:spPr bwMode="auto">
            <a:xfrm>
              <a:off x="7010401" y="6789738"/>
              <a:ext cx="0" cy="539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528" y="1892300"/>
            <a:ext cx="2052862" cy="2052864"/>
            <a:chOff x="6462865" y="1892300"/>
            <a:chExt cx="2052862" cy="2052864"/>
          </a:xfrm>
        </p:grpSpPr>
        <p:grpSp>
          <p:nvGrpSpPr>
            <p:cNvPr id="27" name="组合 26"/>
            <p:cNvGrpSpPr/>
            <p:nvPr/>
          </p:nvGrpSpPr>
          <p:grpSpPr>
            <a:xfrm>
              <a:off x="6462865" y="1892300"/>
              <a:ext cx="2052862" cy="2052864"/>
              <a:chOff x="1133019" y="2416926"/>
              <a:chExt cx="1613394" cy="1613396"/>
            </a:xfrm>
          </p:grpSpPr>
          <p:sp>
            <p:nvSpPr>
              <p:cNvPr id="29" name="椭圆 28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1" name="弧形 30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8" name="椭圆 27"/>
            <p:cNvSpPr/>
            <p:nvPr/>
          </p:nvSpPr>
          <p:spPr>
            <a:xfrm>
              <a:off x="6793646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71205" y="2665600"/>
            <a:ext cx="485775" cy="485775"/>
            <a:chOff x="5357813" y="6986588"/>
            <a:chExt cx="485775" cy="485775"/>
          </a:xfrm>
        </p:grpSpPr>
        <p:sp>
          <p:nvSpPr>
            <p:cNvPr id="49" name="Rectangle 15"/>
            <p:cNvSpPr>
              <a:spLocks noChangeArrowheads="1"/>
            </p:cNvSpPr>
            <p:nvPr/>
          </p:nvSpPr>
          <p:spPr bwMode="auto">
            <a:xfrm>
              <a:off x="5573713" y="6986588"/>
              <a:ext cx="134938" cy="485775"/>
            </a:xfrm>
            <a:prstGeom prst="rect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16"/>
            <p:cNvSpPr>
              <a:spLocks noChangeArrowheads="1"/>
            </p:cNvSpPr>
            <p:nvPr/>
          </p:nvSpPr>
          <p:spPr bwMode="auto">
            <a:xfrm>
              <a:off x="5708650" y="6986588"/>
              <a:ext cx="134938" cy="485775"/>
            </a:xfrm>
            <a:prstGeom prst="rect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5357813" y="6986588"/>
              <a:ext cx="161925" cy="485775"/>
            </a:xfrm>
            <a:custGeom>
              <a:avLst/>
              <a:gdLst>
                <a:gd name="T0" fmla="*/ 34 w 102"/>
                <a:gd name="T1" fmla="*/ 0 h 306"/>
                <a:gd name="T2" fmla="*/ 102 w 102"/>
                <a:gd name="T3" fmla="*/ 8 h 306"/>
                <a:gd name="T4" fmla="*/ 73 w 102"/>
                <a:gd name="T5" fmla="*/ 306 h 306"/>
                <a:gd name="T6" fmla="*/ 0 w 102"/>
                <a:gd name="T7" fmla="*/ 296 h 306"/>
                <a:gd name="T8" fmla="*/ 34 w 102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306">
                  <a:moveTo>
                    <a:pt x="34" y="0"/>
                  </a:moveTo>
                  <a:lnTo>
                    <a:pt x="102" y="8"/>
                  </a:lnTo>
                  <a:lnTo>
                    <a:pt x="73" y="306"/>
                  </a:lnTo>
                  <a:lnTo>
                    <a:pt x="0" y="296"/>
                  </a:lnTo>
                  <a:lnTo>
                    <a:pt x="34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18"/>
            <p:cNvSpPr>
              <a:spLocks noChangeShapeType="1"/>
            </p:cNvSpPr>
            <p:nvPr/>
          </p:nvSpPr>
          <p:spPr bwMode="auto">
            <a:xfrm flipV="1">
              <a:off x="5776913" y="7107238"/>
              <a:ext cx="0" cy="412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19"/>
            <p:cNvSpPr>
              <a:spLocks noChangeShapeType="1"/>
            </p:cNvSpPr>
            <p:nvPr/>
          </p:nvSpPr>
          <p:spPr bwMode="auto">
            <a:xfrm flipV="1">
              <a:off x="5643563" y="7107238"/>
              <a:ext cx="0" cy="412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14361" y="1892300"/>
            <a:ext cx="2052862" cy="2052864"/>
            <a:chOff x="3676273" y="1892300"/>
            <a:chExt cx="2052862" cy="2052864"/>
          </a:xfrm>
        </p:grpSpPr>
        <p:grpSp>
          <p:nvGrpSpPr>
            <p:cNvPr id="20" name="组合 19"/>
            <p:cNvGrpSpPr/>
            <p:nvPr/>
          </p:nvGrpSpPr>
          <p:grpSpPr>
            <a:xfrm>
              <a:off x="3676273" y="1892300"/>
              <a:ext cx="2052862" cy="2052864"/>
              <a:chOff x="1133019" y="2416926"/>
              <a:chExt cx="1613394" cy="1613396"/>
            </a:xfrm>
          </p:grpSpPr>
          <p:sp>
            <p:nvSpPr>
              <p:cNvPr id="22" name="椭圆 21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1" name="椭圆 20"/>
            <p:cNvSpPr/>
            <p:nvPr/>
          </p:nvSpPr>
          <p:spPr>
            <a:xfrm>
              <a:off x="4007054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99248" y="2616979"/>
            <a:ext cx="683088" cy="481586"/>
            <a:chOff x="3811588" y="7007225"/>
            <a:chExt cx="538163" cy="379413"/>
          </a:xfrm>
        </p:grpSpPr>
        <p:sp>
          <p:nvSpPr>
            <p:cNvPr id="55" name="Freeform 23"/>
            <p:cNvSpPr>
              <a:spLocks noEditPoints="1"/>
            </p:cNvSpPr>
            <p:nvPr/>
          </p:nvSpPr>
          <p:spPr bwMode="auto">
            <a:xfrm>
              <a:off x="3811588" y="7197725"/>
              <a:ext cx="80963" cy="188913"/>
            </a:xfrm>
            <a:custGeom>
              <a:avLst/>
              <a:gdLst>
                <a:gd name="T0" fmla="*/ 21 w 21"/>
                <a:gd name="T1" fmla="*/ 42 h 49"/>
                <a:gd name="T2" fmla="*/ 21 w 21"/>
                <a:gd name="T3" fmla="*/ 0 h 49"/>
                <a:gd name="T4" fmla="*/ 21 w 21"/>
                <a:gd name="T5" fmla="*/ 7 h 49"/>
                <a:gd name="T6" fmla="*/ 7 w 21"/>
                <a:gd name="T7" fmla="*/ 7 h 49"/>
                <a:gd name="T8" fmla="*/ 0 w 21"/>
                <a:gd name="T9" fmla="*/ 14 h 49"/>
                <a:gd name="T10" fmla="*/ 0 w 21"/>
                <a:gd name="T11" fmla="*/ 42 h 49"/>
                <a:gd name="T12" fmla="*/ 7 w 21"/>
                <a:gd name="T13" fmla="*/ 49 h 49"/>
                <a:gd name="T14" fmla="*/ 21 w 21"/>
                <a:gd name="T15" fmla="*/ 49 h 49"/>
                <a:gd name="T16" fmla="*/ 21 w 21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9">
                  <a:moveTo>
                    <a:pt x="21" y="42"/>
                  </a:moveTo>
                  <a:cubicBezTo>
                    <a:pt x="21" y="0"/>
                    <a:pt x="21" y="0"/>
                    <a:pt x="21" y="0"/>
                  </a:cubicBezTo>
                  <a:moveTo>
                    <a:pt x="21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49"/>
                    <a:pt x="7" y="49"/>
                  </a:cubicBezTo>
                  <a:cubicBezTo>
                    <a:pt x="21" y="49"/>
                    <a:pt x="21" y="49"/>
                    <a:pt x="21" y="49"/>
                  </a:cubicBezTo>
                  <a:lnTo>
                    <a:pt x="21" y="7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4"/>
            <p:cNvSpPr>
              <a:spLocks noEditPoints="1"/>
            </p:cNvSpPr>
            <p:nvPr/>
          </p:nvSpPr>
          <p:spPr bwMode="auto">
            <a:xfrm>
              <a:off x="4268788" y="7197725"/>
              <a:ext cx="80963" cy="188913"/>
            </a:xfrm>
            <a:custGeom>
              <a:avLst/>
              <a:gdLst>
                <a:gd name="T0" fmla="*/ 0 w 21"/>
                <a:gd name="T1" fmla="*/ 0 h 49"/>
                <a:gd name="T2" fmla="*/ 0 w 21"/>
                <a:gd name="T3" fmla="*/ 42 h 49"/>
                <a:gd name="T4" fmla="*/ 0 w 21"/>
                <a:gd name="T5" fmla="*/ 7 h 49"/>
                <a:gd name="T6" fmla="*/ 14 w 21"/>
                <a:gd name="T7" fmla="*/ 7 h 49"/>
                <a:gd name="T8" fmla="*/ 21 w 21"/>
                <a:gd name="T9" fmla="*/ 14 h 49"/>
                <a:gd name="T10" fmla="*/ 21 w 21"/>
                <a:gd name="T11" fmla="*/ 42 h 49"/>
                <a:gd name="T12" fmla="*/ 14 w 21"/>
                <a:gd name="T13" fmla="*/ 49 h 49"/>
                <a:gd name="T14" fmla="*/ 0 w 21"/>
                <a:gd name="T15" fmla="*/ 49 h 49"/>
                <a:gd name="T16" fmla="*/ 0 w 21"/>
                <a:gd name="T1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9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moveTo>
                    <a:pt x="0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8" y="7"/>
                    <a:pt x="21" y="10"/>
                    <a:pt x="21" y="14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6"/>
                    <a:pt x="18" y="49"/>
                    <a:pt x="14" y="49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"/>
            <p:cNvSpPr>
              <a:spLocks noEditPoints="1"/>
            </p:cNvSpPr>
            <p:nvPr/>
          </p:nvSpPr>
          <p:spPr bwMode="auto">
            <a:xfrm>
              <a:off x="3892550" y="7007225"/>
              <a:ext cx="376238" cy="379413"/>
            </a:xfrm>
            <a:custGeom>
              <a:avLst/>
              <a:gdLst>
                <a:gd name="T0" fmla="*/ 0 w 98"/>
                <a:gd name="T1" fmla="*/ 91 h 98"/>
                <a:gd name="T2" fmla="*/ 0 w 98"/>
                <a:gd name="T3" fmla="*/ 49 h 98"/>
                <a:gd name="T4" fmla="*/ 49 w 98"/>
                <a:gd name="T5" fmla="*/ 0 h 98"/>
                <a:gd name="T6" fmla="*/ 98 w 98"/>
                <a:gd name="T7" fmla="*/ 49 h 98"/>
                <a:gd name="T8" fmla="*/ 98 w 98"/>
                <a:gd name="T9" fmla="*/ 91 h 98"/>
                <a:gd name="T10" fmla="*/ 0 w 98"/>
                <a:gd name="T11" fmla="*/ 56 h 98"/>
                <a:gd name="T12" fmla="*/ 0 w 98"/>
                <a:gd name="T13" fmla="*/ 98 h 98"/>
                <a:gd name="T14" fmla="*/ 98 w 98"/>
                <a:gd name="T15" fmla="*/ 56 h 98"/>
                <a:gd name="T16" fmla="*/ 9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0" y="9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49"/>
                  </a:cubicBezTo>
                  <a:cubicBezTo>
                    <a:pt x="98" y="91"/>
                    <a:pt x="98" y="91"/>
                    <a:pt x="98" y="91"/>
                  </a:cubicBezTo>
                  <a:moveTo>
                    <a:pt x="0" y="56"/>
                  </a:moveTo>
                  <a:cubicBezTo>
                    <a:pt x="0" y="98"/>
                    <a:pt x="0" y="98"/>
                    <a:pt x="0" y="98"/>
                  </a:cubicBezTo>
                  <a:moveTo>
                    <a:pt x="98" y="56"/>
                  </a:moveTo>
                  <a:cubicBezTo>
                    <a:pt x="98" y="98"/>
                    <a:pt x="98" y="98"/>
                    <a:pt x="98" y="98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6"/>
            <p:cNvSpPr/>
            <p:nvPr/>
          </p:nvSpPr>
          <p:spPr bwMode="auto">
            <a:xfrm>
              <a:off x="3973513" y="7224713"/>
              <a:ext cx="214313" cy="161925"/>
            </a:xfrm>
            <a:custGeom>
              <a:avLst/>
              <a:gdLst>
                <a:gd name="T0" fmla="*/ 0 w 135"/>
                <a:gd name="T1" fmla="*/ 51 h 102"/>
                <a:gd name="T2" fmla="*/ 34 w 135"/>
                <a:gd name="T3" fmla="*/ 51 h 102"/>
                <a:gd name="T4" fmla="*/ 50 w 135"/>
                <a:gd name="T5" fmla="*/ 0 h 102"/>
                <a:gd name="T6" fmla="*/ 84 w 135"/>
                <a:gd name="T7" fmla="*/ 102 h 102"/>
                <a:gd name="T8" fmla="*/ 101 w 135"/>
                <a:gd name="T9" fmla="*/ 51 h 102"/>
                <a:gd name="T10" fmla="*/ 135 w 135"/>
                <a:gd name="T11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02">
                  <a:moveTo>
                    <a:pt x="0" y="51"/>
                  </a:moveTo>
                  <a:lnTo>
                    <a:pt x="34" y="51"/>
                  </a:lnTo>
                  <a:lnTo>
                    <a:pt x="50" y="0"/>
                  </a:lnTo>
                  <a:lnTo>
                    <a:pt x="84" y="102"/>
                  </a:lnTo>
                  <a:lnTo>
                    <a:pt x="101" y="51"/>
                  </a:lnTo>
                  <a:lnTo>
                    <a:pt x="135" y="51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9194" y="1892300"/>
            <a:ext cx="2052862" cy="2052864"/>
            <a:chOff x="889681" y="1892300"/>
            <a:chExt cx="2052862" cy="2052864"/>
          </a:xfrm>
        </p:grpSpPr>
        <p:grpSp>
          <p:nvGrpSpPr>
            <p:cNvPr id="13" name="组合 12"/>
            <p:cNvGrpSpPr/>
            <p:nvPr/>
          </p:nvGrpSpPr>
          <p:grpSpPr>
            <a:xfrm>
              <a:off x="889681" y="1892300"/>
              <a:ext cx="2052862" cy="2052864"/>
              <a:chOff x="1133019" y="2416926"/>
              <a:chExt cx="1613394" cy="1613396"/>
            </a:xfrm>
          </p:grpSpPr>
          <p:sp>
            <p:nvSpPr>
              <p:cNvPr id="15" name="椭圆 14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7" name="弧形 16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8" name="弧形 17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14" name="椭圆 13"/>
            <p:cNvSpPr/>
            <p:nvPr/>
          </p:nvSpPr>
          <p:spPr>
            <a:xfrm>
              <a:off x="1220462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39559" y="2633345"/>
            <a:ext cx="536576" cy="534988"/>
            <a:chOff x="2541588" y="6911975"/>
            <a:chExt cx="536576" cy="534988"/>
          </a:xfrm>
        </p:grpSpPr>
        <p:sp>
          <p:nvSpPr>
            <p:cNvPr id="60" name="Oval 32"/>
            <p:cNvSpPr>
              <a:spLocks noChangeArrowheads="1"/>
            </p:cNvSpPr>
            <p:nvPr/>
          </p:nvSpPr>
          <p:spPr bwMode="auto">
            <a:xfrm>
              <a:off x="2582863" y="6911975"/>
              <a:ext cx="188913" cy="187325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33"/>
            <p:cNvSpPr>
              <a:spLocks noChangeArrowheads="1"/>
            </p:cNvSpPr>
            <p:nvPr/>
          </p:nvSpPr>
          <p:spPr bwMode="auto">
            <a:xfrm>
              <a:off x="2852738" y="6911975"/>
              <a:ext cx="187325" cy="187325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4"/>
            <p:cNvSpPr/>
            <p:nvPr/>
          </p:nvSpPr>
          <p:spPr bwMode="auto">
            <a:xfrm>
              <a:off x="2541588" y="7194550"/>
              <a:ext cx="268288" cy="252413"/>
            </a:xfrm>
            <a:custGeom>
              <a:avLst/>
              <a:gdLst>
                <a:gd name="T0" fmla="*/ 0 w 70"/>
                <a:gd name="T1" fmla="*/ 66 h 66"/>
                <a:gd name="T2" fmla="*/ 0 w 70"/>
                <a:gd name="T3" fmla="*/ 35 h 66"/>
                <a:gd name="T4" fmla="*/ 29 w 70"/>
                <a:gd name="T5" fmla="*/ 0 h 66"/>
                <a:gd name="T6" fmla="*/ 47 w 70"/>
                <a:gd name="T7" fmla="*/ 0 h 66"/>
                <a:gd name="T8" fmla="*/ 70 w 70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6">
                  <a:moveTo>
                    <a:pt x="0" y="66"/>
                  </a:moveTo>
                  <a:cubicBezTo>
                    <a:pt x="0" y="63"/>
                    <a:pt x="0" y="52"/>
                    <a:pt x="0" y="35"/>
                  </a:cubicBezTo>
                  <a:cubicBezTo>
                    <a:pt x="0" y="15"/>
                    <a:pt x="13" y="0"/>
                    <a:pt x="29" y="0"/>
                  </a:cubicBezTo>
                  <a:cubicBezTo>
                    <a:pt x="37" y="0"/>
                    <a:pt x="43" y="0"/>
                    <a:pt x="47" y="0"/>
                  </a:cubicBezTo>
                  <a:cubicBezTo>
                    <a:pt x="61" y="0"/>
                    <a:pt x="70" y="14"/>
                    <a:pt x="70" y="14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5"/>
            <p:cNvSpPr/>
            <p:nvPr/>
          </p:nvSpPr>
          <p:spPr bwMode="auto">
            <a:xfrm>
              <a:off x="2809876" y="7194550"/>
              <a:ext cx="268288" cy="252413"/>
            </a:xfrm>
            <a:custGeom>
              <a:avLst/>
              <a:gdLst>
                <a:gd name="T0" fmla="*/ 70 w 70"/>
                <a:gd name="T1" fmla="*/ 66 h 66"/>
                <a:gd name="T2" fmla="*/ 70 w 70"/>
                <a:gd name="T3" fmla="*/ 35 h 66"/>
                <a:gd name="T4" fmla="*/ 40 w 70"/>
                <a:gd name="T5" fmla="*/ 0 h 66"/>
                <a:gd name="T6" fmla="*/ 22 w 70"/>
                <a:gd name="T7" fmla="*/ 0 h 66"/>
                <a:gd name="T8" fmla="*/ 0 w 70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6">
                  <a:moveTo>
                    <a:pt x="70" y="66"/>
                  </a:moveTo>
                  <a:cubicBezTo>
                    <a:pt x="70" y="63"/>
                    <a:pt x="70" y="52"/>
                    <a:pt x="70" y="35"/>
                  </a:cubicBezTo>
                  <a:cubicBezTo>
                    <a:pt x="70" y="15"/>
                    <a:pt x="57" y="0"/>
                    <a:pt x="40" y="0"/>
                  </a:cubicBezTo>
                  <a:cubicBezTo>
                    <a:pt x="32" y="0"/>
                    <a:pt x="26" y="0"/>
                    <a:pt x="22" y="0"/>
                  </a:cubicBezTo>
                  <a:cubicBezTo>
                    <a:pt x="8" y="0"/>
                    <a:pt x="0" y="14"/>
                    <a:pt x="0" y="14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>
              <a:off x="2636838" y="7394575"/>
              <a:ext cx="3603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7"/>
            <p:cNvSpPr/>
            <p:nvPr/>
          </p:nvSpPr>
          <p:spPr bwMode="auto">
            <a:xfrm>
              <a:off x="2947988" y="7343775"/>
              <a:ext cx="49213" cy="100013"/>
            </a:xfrm>
            <a:custGeom>
              <a:avLst/>
              <a:gdLst>
                <a:gd name="T0" fmla="*/ 0 w 31"/>
                <a:gd name="T1" fmla="*/ 0 h 63"/>
                <a:gd name="T2" fmla="*/ 10 w 31"/>
                <a:gd name="T3" fmla="*/ 10 h 63"/>
                <a:gd name="T4" fmla="*/ 31 w 31"/>
                <a:gd name="T5" fmla="*/ 32 h 63"/>
                <a:gd name="T6" fmla="*/ 10 w 31"/>
                <a:gd name="T7" fmla="*/ 53 h 63"/>
                <a:gd name="T8" fmla="*/ 0 w 3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3">
                  <a:moveTo>
                    <a:pt x="0" y="0"/>
                  </a:moveTo>
                  <a:lnTo>
                    <a:pt x="10" y="10"/>
                  </a:lnTo>
                  <a:lnTo>
                    <a:pt x="31" y="32"/>
                  </a:lnTo>
                  <a:lnTo>
                    <a:pt x="10" y="53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8"/>
            <p:cNvSpPr/>
            <p:nvPr/>
          </p:nvSpPr>
          <p:spPr bwMode="auto">
            <a:xfrm>
              <a:off x="2628901" y="7343775"/>
              <a:ext cx="50800" cy="100013"/>
            </a:xfrm>
            <a:custGeom>
              <a:avLst/>
              <a:gdLst>
                <a:gd name="T0" fmla="*/ 32 w 32"/>
                <a:gd name="T1" fmla="*/ 0 h 63"/>
                <a:gd name="T2" fmla="*/ 22 w 32"/>
                <a:gd name="T3" fmla="*/ 10 h 63"/>
                <a:gd name="T4" fmla="*/ 0 w 32"/>
                <a:gd name="T5" fmla="*/ 32 h 63"/>
                <a:gd name="T6" fmla="*/ 22 w 32"/>
                <a:gd name="T7" fmla="*/ 53 h 63"/>
                <a:gd name="T8" fmla="*/ 32 w 32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3">
                  <a:moveTo>
                    <a:pt x="32" y="0"/>
                  </a:moveTo>
                  <a:lnTo>
                    <a:pt x="22" y="10"/>
                  </a:lnTo>
                  <a:lnTo>
                    <a:pt x="0" y="32"/>
                  </a:lnTo>
                  <a:lnTo>
                    <a:pt x="22" y="53"/>
                  </a:lnTo>
                  <a:lnTo>
                    <a:pt x="32" y="6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40" y="434340"/>
            <a:ext cx="406844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活动形式展示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图文版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29" y="899079"/>
            <a:ext cx="370269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form show - figure Chinese version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95325" y="1415823"/>
            <a:ext cx="4908550" cy="2177382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5588" y="1743349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快消品型产品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83940" y="2153410"/>
            <a:ext cx="2216460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拉新</a:t>
            </a:r>
            <a:r>
              <a:rPr lang="en-US" altLang="zh-CN" dirty="0"/>
              <a:t>-</a:t>
            </a:r>
            <a:r>
              <a:rPr lang="zh-CN" altLang="en-US" dirty="0"/>
              <a:t>瑞星咖啡邀请伙伴发放优惠券和红包</a:t>
            </a:r>
            <a:endParaRPr lang="zh-CN" altLang="en-US" dirty="0"/>
          </a:p>
        </p:txBody>
      </p:sp>
      <p:sp>
        <p:nvSpPr>
          <p:cNvPr id="7" name="矩形: 圆角 6"/>
          <p:cNvSpPr/>
          <p:nvPr/>
        </p:nvSpPr>
        <p:spPr>
          <a:xfrm>
            <a:off x="6588125" y="1415823"/>
            <a:ext cx="4908550" cy="2177382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8388" y="1743349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电商型产品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876740" y="2153410"/>
            <a:ext cx="2127560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拉新</a:t>
            </a:r>
            <a:r>
              <a:rPr lang="en-US" altLang="zh-CN" dirty="0"/>
              <a:t>-</a:t>
            </a:r>
            <a:r>
              <a:rPr lang="zh-CN" altLang="en-US" dirty="0"/>
              <a:t>拼多多砍价红包</a:t>
            </a:r>
            <a:endParaRPr lang="en-US" altLang="zh-CN" dirty="0"/>
          </a:p>
          <a:p>
            <a:r>
              <a:rPr lang="zh-CN" altLang="en-US" dirty="0"/>
              <a:t>分享得优惠券和现金</a:t>
            </a:r>
            <a:endParaRPr lang="zh-CN" altLang="en-US" dirty="0"/>
          </a:p>
        </p:txBody>
      </p:sp>
      <p:sp>
        <p:nvSpPr>
          <p:cNvPr id="10" name="矩形: 圆角 9"/>
          <p:cNvSpPr/>
          <p:nvPr/>
        </p:nvSpPr>
        <p:spPr>
          <a:xfrm>
            <a:off x="695325" y="4131343"/>
            <a:ext cx="4908550" cy="2177382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5588" y="4458869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内容型产品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83940" y="4868930"/>
            <a:ext cx="2140260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促活</a:t>
            </a:r>
            <a:r>
              <a:rPr lang="en-US" altLang="zh-CN" dirty="0"/>
              <a:t>/</a:t>
            </a:r>
            <a:r>
              <a:rPr lang="zh-CN" altLang="en-US" dirty="0"/>
              <a:t>传播</a:t>
            </a:r>
            <a:r>
              <a:rPr lang="en-US" altLang="zh-CN" dirty="0"/>
              <a:t>-</a:t>
            </a:r>
            <a:r>
              <a:rPr lang="zh-CN" altLang="en-US" dirty="0"/>
              <a:t>网易云音乐年度听歌总结</a:t>
            </a:r>
            <a:endParaRPr lang="zh-CN" altLang="en-US" dirty="0"/>
          </a:p>
        </p:txBody>
      </p:sp>
      <p:sp>
        <p:nvSpPr>
          <p:cNvPr id="13" name="矩形: 圆角 12"/>
          <p:cNvSpPr/>
          <p:nvPr/>
        </p:nvSpPr>
        <p:spPr>
          <a:xfrm>
            <a:off x="6588125" y="4131343"/>
            <a:ext cx="4908550" cy="2177382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8388" y="4458869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46000">
                      <a:schemeClr val="accent1"/>
                    </a:gs>
                    <a:gs pos="19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知识付费产品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876740" y="4868930"/>
            <a:ext cx="1981510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拉新</a:t>
            </a:r>
            <a:r>
              <a:rPr lang="en-US" altLang="zh-CN" dirty="0"/>
              <a:t>-</a:t>
            </a:r>
            <a:r>
              <a:rPr lang="zh-CN" altLang="en-US" dirty="0"/>
              <a:t>听体验课，分销课程赚减免学费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hqprint"/>
          <a:srcRect/>
          <a:stretch>
            <a:fillRect/>
          </a:stretch>
        </p:blipFill>
        <p:spPr>
          <a:xfrm>
            <a:off x="3433764" y="1412874"/>
            <a:ext cx="2170610" cy="2178051"/>
          </a:xfrm>
          <a:custGeom>
            <a:avLst/>
            <a:gdLst>
              <a:gd name="connsiteX0" fmla="*/ 0 w 2170610"/>
              <a:gd name="connsiteY0" fmla="*/ 0 h 2162630"/>
              <a:gd name="connsiteX1" fmla="*/ 188562 w 2170610"/>
              <a:gd name="connsiteY1" fmla="*/ 0 h 2162630"/>
              <a:gd name="connsiteX2" fmla="*/ 365342 w 2170610"/>
              <a:gd name="connsiteY2" fmla="*/ 0 h 2162630"/>
              <a:gd name="connsiteX3" fmla="*/ 530721 w 2170610"/>
              <a:gd name="connsiteY3" fmla="*/ 0 h 2162630"/>
              <a:gd name="connsiteX4" fmla="*/ 685079 w 2170610"/>
              <a:gd name="connsiteY4" fmla="*/ 0 h 2162630"/>
              <a:gd name="connsiteX5" fmla="*/ 962253 w 2170610"/>
              <a:gd name="connsiteY5" fmla="*/ 0 h 2162630"/>
              <a:gd name="connsiteX6" fmla="*/ 1199902 w 2170610"/>
              <a:gd name="connsiteY6" fmla="*/ 0 h 2162630"/>
              <a:gd name="connsiteX7" fmla="*/ 1401068 w 2170610"/>
              <a:gd name="connsiteY7" fmla="*/ 0 h 2162630"/>
              <a:gd name="connsiteX8" fmla="*/ 1568791 w 2170610"/>
              <a:gd name="connsiteY8" fmla="*/ 0 h 2162630"/>
              <a:gd name="connsiteX9" fmla="*/ 1706111 w 2170610"/>
              <a:gd name="connsiteY9" fmla="*/ 0 h 2162630"/>
              <a:gd name="connsiteX10" fmla="*/ 1816068 w 2170610"/>
              <a:gd name="connsiteY10" fmla="*/ 0 h 2162630"/>
              <a:gd name="connsiteX11" fmla="*/ 1901703 w 2170610"/>
              <a:gd name="connsiteY11" fmla="*/ 0 h 2162630"/>
              <a:gd name="connsiteX12" fmla="*/ 1966056 w 2170610"/>
              <a:gd name="connsiteY12" fmla="*/ 0 h 2162630"/>
              <a:gd name="connsiteX13" fmla="*/ 2012167 w 2170610"/>
              <a:gd name="connsiteY13" fmla="*/ 0 h 2162630"/>
              <a:gd name="connsiteX14" fmla="*/ 2043076 w 2170610"/>
              <a:gd name="connsiteY14" fmla="*/ 0 h 2162630"/>
              <a:gd name="connsiteX15" fmla="*/ 2061825 w 2170610"/>
              <a:gd name="connsiteY15" fmla="*/ 0 h 2162630"/>
              <a:gd name="connsiteX16" fmla="*/ 2071453 w 2170610"/>
              <a:gd name="connsiteY16" fmla="*/ 0 h 2162630"/>
              <a:gd name="connsiteX17" fmla="*/ 2075506 w 2170610"/>
              <a:gd name="connsiteY17" fmla="*/ 0 h 2162630"/>
              <a:gd name="connsiteX18" fmla="*/ 2170610 w 2170610"/>
              <a:gd name="connsiteY18" fmla="*/ 98381 h 2162630"/>
              <a:gd name="connsiteX19" fmla="*/ 2170610 w 2170610"/>
              <a:gd name="connsiteY19" fmla="*/ 2067927 h 2162630"/>
              <a:gd name="connsiteX20" fmla="*/ 2136112 w 2170610"/>
              <a:gd name="connsiteY20" fmla="*/ 2155698 h 2162630"/>
              <a:gd name="connsiteX21" fmla="*/ 2126075 w 2170610"/>
              <a:gd name="connsiteY21" fmla="*/ 2162630 h 2162630"/>
              <a:gd name="connsiteX22" fmla="*/ 0 w 2170610"/>
              <a:gd name="connsiteY22" fmla="*/ 2162630 h 2162630"/>
              <a:gd name="connsiteX23" fmla="*/ 0 w 2170610"/>
              <a:gd name="connsiteY23" fmla="*/ 1992296 h 2162630"/>
              <a:gd name="connsiteX24" fmla="*/ 0 w 2170610"/>
              <a:gd name="connsiteY24" fmla="*/ 0 h 2162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70610" h="2162630">
                <a:moveTo>
                  <a:pt x="0" y="0"/>
                </a:moveTo>
                <a:lnTo>
                  <a:pt x="188562" y="0"/>
                </a:lnTo>
                <a:lnTo>
                  <a:pt x="365342" y="0"/>
                </a:lnTo>
                <a:lnTo>
                  <a:pt x="530721" y="0"/>
                </a:lnTo>
                <a:lnTo>
                  <a:pt x="685079" y="0"/>
                </a:lnTo>
                <a:lnTo>
                  <a:pt x="962253" y="0"/>
                </a:lnTo>
                <a:lnTo>
                  <a:pt x="1199902" y="0"/>
                </a:lnTo>
                <a:lnTo>
                  <a:pt x="1401068" y="0"/>
                </a:lnTo>
                <a:lnTo>
                  <a:pt x="1568791" y="0"/>
                </a:lnTo>
                <a:lnTo>
                  <a:pt x="1706111" y="0"/>
                </a:lnTo>
                <a:lnTo>
                  <a:pt x="1816068" y="0"/>
                </a:lnTo>
                <a:lnTo>
                  <a:pt x="1901703" y="0"/>
                </a:lnTo>
                <a:lnTo>
                  <a:pt x="1966056" y="0"/>
                </a:lnTo>
                <a:lnTo>
                  <a:pt x="2012167" y="0"/>
                </a:lnTo>
                <a:lnTo>
                  <a:pt x="2043076" y="0"/>
                </a:lnTo>
                <a:lnTo>
                  <a:pt x="2061825" y="0"/>
                </a:lnTo>
                <a:lnTo>
                  <a:pt x="2071453" y="0"/>
                </a:lnTo>
                <a:lnTo>
                  <a:pt x="2075506" y="0"/>
                </a:lnTo>
                <a:cubicBezTo>
                  <a:pt x="2129585" y="0"/>
                  <a:pt x="2170610" y="44368"/>
                  <a:pt x="2170610" y="98381"/>
                </a:cubicBezTo>
                <a:cubicBezTo>
                  <a:pt x="2170610" y="2067927"/>
                  <a:pt x="2170610" y="2067927"/>
                  <a:pt x="2170610" y="2067927"/>
                </a:cubicBezTo>
                <a:cubicBezTo>
                  <a:pt x="2170610" y="2102649"/>
                  <a:pt x="2157557" y="2133514"/>
                  <a:pt x="2136112" y="2155698"/>
                </a:cubicBezTo>
                <a:lnTo>
                  <a:pt x="2126075" y="2162630"/>
                </a:lnTo>
                <a:lnTo>
                  <a:pt x="0" y="2162630"/>
                </a:lnTo>
                <a:lnTo>
                  <a:pt x="0" y="1992296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9326065" y="1412875"/>
            <a:ext cx="2170610" cy="2191385"/>
          </a:xfrm>
          <a:custGeom>
            <a:avLst/>
            <a:gdLst>
              <a:gd name="connsiteX0" fmla="*/ 0 w 2170610"/>
              <a:gd name="connsiteY0" fmla="*/ 0 h 2191385"/>
              <a:gd name="connsiteX1" fmla="*/ 2075506 w 2170610"/>
              <a:gd name="connsiteY1" fmla="*/ 0 h 2191385"/>
              <a:gd name="connsiteX2" fmla="*/ 2170610 w 2170610"/>
              <a:gd name="connsiteY2" fmla="*/ 98381 h 2191385"/>
              <a:gd name="connsiteX3" fmla="*/ 2170610 w 2170610"/>
              <a:gd name="connsiteY3" fmla="*/ 2067927 h 2191385"/>
              <a:gd name="connsiteX4" fmla="*/ 2051264 w 2170610"/>
              <a:gd name="connsiteY4" fmla="*/ 2191385 h 2191385"/>
              <a:gd name="connsiteX5" fmla="*/ 0 w 2170610"/>
              <a:gd name="connsiteY5" fmla="*/ 2191385 h 2191385"/>
              <a:gd name="connsiteX6" fmla="*/ 0 w 2170610"/>
              <a:gd name="connsiteY6" fmla="*/ 0 h 219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610" h="2191385">
                <a:moveTo>
                  <a:pt x="0" y="0"/>
                </a:moveTo>
                <a:cubicBezTo>
                  <a:pt x="2075506" y="0"/>
                  <a:pt x="2075506" y="0"/>
                  <a:pt x="2075506" y="0"/>
                </a:cubicBezTo>
                <a:cubicBezTo>
                  <a:pt x="2129585" y="0"/>
                  <a:pt x="2170610" y="44368"/>
                  <a:pt x="2170610" y="98381"/>
                </a:cubicBezTo>
                <a:cubicBezTo>
                  <a:pt x="2170610" y="2067927"/>
                  <a:pt x="2170610" y="2067927"/>
                  <a:pt x="2170610" y="2067927"/>
                </a:cubicBezTo>
                <a:cubicBezTo>
                  <a:pt x="2170610" y="2137372"/>
                  <a:pt x="2118396" y="2191385"/>
                  <a:pt x="2051264" y="2191385"/>
                </a:cubicBezTo>
                <a:cubicBezTo>
                  <a:pt x="0" y="2191385"/>
                  <a:pt x="0" y="2191385"/>
                  <a:pt x="0" y="219138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hqprint"/>
          <a:srcRect/>
          <a:stretch>
            <a:fillRect/>
          </a:stretch>
        </p:blipFill>
        <p:spPr>
          <a:xfrm>
            <a:off x="3438979" y="4133850"/>
            <a:ext cx="2170610" cy="2174875"/>
          </a:xfrm>
          <a:custGeom>
            <a:avLst/>
            <a:gdLst>
              <a:gd name="connsiteX0" fmla="*/ 0 w 2170610"/>
              <a:gd name="connsiteY0" fmla="*/ 0 h 2191385"/>
              <a:gd name="connsiteX1" fmla="*/ 2075506 w 2170610"/>
              <a:gd name="connsiteY1" fmla="*/ 0 h 2191385"/>
              <a:gd name="connsiteX2" fmla="*/ 2170610 w 2170610"/>
              <a:gd name="connsiteY2" fmla="*/ 98381 h 2191385"/>
              <a:gd name="connsiteX3" fmla="*/ 2170610 w 2170610"/>
              <a:gd name="connsiteY3" fmla="*/ 2067927 h 2191385"/>
              <a:gd name="connsiteX4" fmla="*/ 2051264 w 2170610"/>
              <a:gd name="connsiteY4" fmla="*/ 2191385 h 2191385"/>
              <a:gd name="connsiteX5" fmla="*/ 0 w 2170610"/>
              <a:gd name="connsiteY5" fmla="*/ 2191385 h 2191385"/>
              <a:gd name="connsiteX6" fmla="*/ 0 w 2170610"/>
              <a:gd name="connsiteY6" fmla="*/ 0 h 219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610" h="2191385">
                <a:moveTo>
                  <a:pt x="0" y="0"/>
                </a:moveTo>
                <a:cubicBezTo>
                  <a:pt x="2075506" y="0"/>
                  <a:pt x="2075506" y="0"/>
                  <a:pt x="2075506" y="0"/>
                </a:cubicBezTo>
                <a:cubicBezTo>
                  <a:pt x="2129585" y="0"/>
                  <a:pt x="2170610" y="44368"/>
                  <a:pt x="2170610" y="98381"/>
                </a:cubicBezTo>
                <a:cubicBezTo>
                  <a:pt x="2170610" y="2067927"/>
                  <a:pt x="2170610" y="2067927"/>
                  <a:pt x="2170610" y="2067927"/>
                </a:cubicBezTo>
                <a:cubicBezTo>
                  <a:pt x="2170610" y="2137372"/>
                  <a:pt x="2118396" y="2191385"/>
                  <a:pt x="2051264" y="2191385"/>
                </a:cubicBezTo>
                <a:cubicBezTo>
                  <a:pt x="0" y="2191385"/>
                  <a:pt x="0" y="2191385"/>
                  <a:pt x="0" y="219138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hqprint"/>
          <a:srcRect/>
          <a:stretch>
            <a:fillRect/>
          </a:stretch>
        </p:blipFill>
        <p:spPr>
          <a:xfrm>
            <a:off x="9326065" y="4117340"/>
            <a:ext cx="2170610" cy="2191385"/>
          </a:xfrm>
          <a:custGeom>
            <a:avLst/>
            <a:gdLst>
              <a:gd name="connsiteX0" fmla="*/ 0 w 2170610"/>
              <a:gd name="connsiteY0" fmla="*/ 0 h 2191385"/>
              <a:gd name="connsiteX1" fmla="*/ 2075506 w 2170610"/>
              <a:gd name="connsiteY1" fmla="*/ 0 h 2191385"/>
              <a:gd name="connsiteX2" fmla="*/ 2170610 w 2170610"/>
              <a:gd name="connsiteY2" fmla="*/ 98381 h 2191385"/>
              <a:gd name="connsiteX3" fmla="*/ 2170610 w 2170610"/>
              <a:gd name="connsiteY3" fmla="*/ 2067927 h 2191385"/>
              <a:gd name="connsiteX4" fmla="*/ 2051264 w 2170610"/>
              <a:gd name="connsiteY4" fmla="*/ 2191385 h 2191385"/>
              <a:gd name="connsiteX5" fmla="*/ 0 w 2170610"/>
              <a:gd name="connsiteY5" fmla="*/ 2191385 h 2191385"/>
              <a:gd name="connsiteX6" fmla="*/ 0 w 2170610"/>
              <a:gd name="connsiteY6" fmla="*/ 0 h 219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610" h="2191385">
                <a:moveTo>
                  <a:pt x="0" y="0"/>
                </a:moveTo>
                <a:cubicBezTo>
                  <a:pt x="2075506" y="0"/>
                  <a:pt x="2075506" y="0"/>
                  <a:pt x="2075506" y="0"/>
                </a:cubicBezTo>
                <a:cubicBezTo>
                  <a:pt x="2129585" y="0"/>
                  <a:pt x="2170610" y="44368"/>
                  <a:pt x="2170610" y="98381"/>
                </a:cubicBezTo>
                <a:cubicBezTo>
                  <a:pt x="2170610" y="2067927"/>
                  <a:pt x="2170610" y="2067927"/>
                  <a:pt x="2170610" y="2067927"/>
                </a:cubicBezTo>
                <a:cubicBezTo>
                  <a:pt x="2170610" y="2137372"/>
                  <a:pt x="2118396" y="2191385"/>
                  <a:pt x="2051264" y="2191385"/>
                </a:cubicBezTo>
                <a:cubicBezTo>
                  <a:pt x="0" y="2191385"/>
                  <a:pt x="0" y="2191385"/>
                  <a:pt x="0" y="219138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/>
          <a:srcRect/>
          <a:stretch>
            <a:fillRect/>
          </a:stretch>
        </p:blipFill>
        <p:spPr>
          <a:xfrm>
            <a:off x="8200593" y="1449388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52400" stA="30000" endPos="17000" dist="127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4447959" y="1449388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52400" stA="30000" endPos="17000" dist="127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hqprint"/>
          <a:srcRect/>
          <a:stretch>
            <a:fillRect/>
          </a:stretch>
        </p:blipFill>
        <p:spPr>
          <a:xfrm>
            <a:off x="695325" y="1449388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52400" stA="30000" endPos="17000" dist="127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0" y="5019040"/>
            <a:ext cx="12192000" cy="1838960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140" y="434340"/>
            <a:ext cx="41484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活动形式展示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纯图版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129" y="899079"/>
            <a:ext cx="367412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form show - pure chart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9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325" y="3254188"/>
            <a:ext cx="3296082" cy="446275"/>
            <a:chOff x="695325" y="3254188"/>
            <a:chExt cx="3296082" cy="446275"/>
          </a:xfrm>
        </p:grpSpPr>
        <p:sp>
          <p:nvSpPr>
            <p:cNvPr id="17" name="矩形: 圆角 16"/>
            <p:cNvSpPr/>
            <p:nvPr/>
          </p:nvSpPr>
          <p:spPr>
            <a:xfrm>
              <a:off x="695325" y="3254188"/>
              <a:ext cx="3296082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3601" y="3330102"/>
              <a:ext cx="29718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拉新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知识付费体验课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6773" y="3254188"/>
            <a:ext cx="3296082" cy="446275"/>
            <a:chOff x="695325" y="3254188"/>
            <a:chExt cx="3296082" cy="446275"/>
          </a:xfrm>
        </p:grpSpPr>
        <p:sp>
          <p:nvSpPr>
            <p:cNvPr id="20" name="矩形: 圆角 19"/>
            <p:cNvSpPr/>
            <p:nvPr/>
          </p:nvSpPr>
          <p:spPr>
            <a:xfrm>
              <a:off x="695325" y="3254188"/>
              <a:ext cx="3296082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09290" y="3330102"/>
              <a:ext cx="274496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拉新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分享送咖啡红包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0593" y="3254188"/>
            <a:ext cx="3296082" cy="446275"/>
            <a:chOff x="695325" y="3254188"/>
            <a:chExt cx="3296082" cy="446275"/>
          </a:xfrm>
        </p:grpSpPr>
        <p:sp>
          <p:nvSpPr>
            <p:cNvPr id="23" name="矩形: 圆角 22"/>
            <p:cNvSpPr/>
            <p:nvPr/>
          </p:nvSpPr>
          <p:spPr>
            <a:xfrm>
              <a:off x="695325" y="3254188"/>
              <a:ext cx="3296082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4832" y="3330102"/>
              <a:ext cx="288607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传播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拼多多现金红包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hqprint"/>
          <a:srcRect/>
          <a:stretch>
            <a:fillRect/>
          </a:stretch>
        </p:blipFill>
        <p:spPr>
          <a:xfrm>
            <a:off x="4435259" y="4057650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76200" stA="30000" endPos="17000" dist="12700" dir="5400000" sy="-100000" algn="bl" rotWithShape="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hqprint"/>
          <a:srcRect/>
          <a:stretch>
            <a:fillRect/>
          </a:stretch>
        </p:blipFill>
        <p:spPr>
          <a:xfrm>
            <a:off x="695325" y="4057650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76200" stA="30000" endPos="17000" dist="127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695325" y="5862450"/>
            <a:ext cx="3296082" cy="446275"/>
            <a:chOff x="695325" y="3254188"/>
            <a:chExt cx="3296082" cy="446275"/>
          </a:xfrm>
        </p:grpSpPr>
        <p:sp>
          <p:nvSpPr>
            <p:cNvPr id="28" name="矩形: 圆角 27"/>
            <p:cNvSpPr/>
            <p:nvPr/>
          </p:nvSpPr>
          <p:spPr>
            <a:xfrm>
              <a:off x="695325" y="3254188"/>
              <a:ext cx="3296082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63601" y="3330102"/>
              <a:ext cx="29718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促活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云音乐听课清单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26877" y="5862450"/>
            <a:ext cx="3312185" cy="446275"/>
            <a:chOff x="695324" y="3254188"/>
            <a:chExt cx="3312185" cy="446275"/>
          </a:xfrm>
        </p:grpSpPr>
        <p:sp>
          <p:nvSpPr>
            <p:cNvPr id="31" name="矩形: 圆角 30"/>
            <p:cNvSpPr/>
            <p:nvPr/>
          </p:nvSpPr>
          <p:spPr>
            <a:xfrm>
              <a:off x="695324" y="3254188"/>
              <a:ext cx="3312185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63601" y="3330102"/>
              <a:ext cx="29718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促活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支付宝蚂蚁森林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hqprint"/>
          <a:srcRect/>
          <a:stretch>
            <a:fillRect/>
          </a:stretch>
        </p:blipFill>
        <p:spPr>
          <a:xfrm>
            <a:off x="8200593" y="4057650"/>
            <a:ext cx="3296082" cy="2251075"/>
          </a:xfrm>
          <a:custGeom>
            <a:avLst/>
            <a:gdLst>
              <a:gd name="connsiteX0" fmla="*/ 128244 w 3296082"/>
              <a:gd name="connsiteY0" fmla="*/ 0 h 2251075"/>
              <a:gd name="connsiteX1" fmla="*/ 3167838 w 3296082"/>
              <a:gd name="connsiteY1" fmla="*/ 0 h 2251075"/>
              <a:gd name="connsiteX2" fmla="*/ 3296082 w 3296082"/>
              <a:gd name="connsiteY2" fmla="*/ 128244 h 2251075"/>
              <a:gd name="connsiteX3" fmla="*/ 3296082 w 3296082"/>
              <a:gd name="connsiteY3" fmla="*/ 2122831 h 2251075"/>
              <a:gd name="connsiteX4" fmla="*/ 3167838 w 3296082"/>
              <a:gd name="connsiteY4" fmla="*/ 2251075 h 2251075"/>
              <a:gd name="connsiteX5" fmla="*/ 128244 w 3296082"/>
              <a:gd name="connsiteY5" fmla="*/ 2251075 h 2251075"/>
              <a:gd name="connsiteX6" fmla="*/ 0 w 3296082"/>
              <a:gd name="connsiteY6" fmla="*/ 2122831 h 2251075"/>
              <a:gd name="connsiteX7" fmla="*/ 0 w 3296082"/>
              <a:gd name="connsiteY7" fmla="*/ 128244 h 2251075"/>
              <a:gd name="connsiteX8" fmla="*/ 128244 w 3296082"/>
              <a:gd name="connsiteY8" fmla="*/ 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82" h="2251075">
                <a:moveTo>
                  <a:pt x="128244" y="0"/>
                </a:moveTo>
                <a:lnTo>
                  <a:pt x="3167838" y="0"/>
                </a:lnTo>
                <a:cubicBezTo>
                  <a:pt x="3238665" y="0"/>
                  <a:pt x="3296082" y="57417"/>
                  <a:pt x="3296082" y="128244"/>
                </a:cubicBezTo>
                <a:lnTo>
                  <a:pt x="3296082" y="2122831"/>
                </a:lnTo>
                <a:cubicBezTo>
                  <a:pt x="3296082" y="2193658"/>
                  <a:pt x="3238665" y="2251075"/>
                  <a:pt x="3167838" y="2251075"/>
                </a:cubicBezTo>
                <a:lnTo>
                  <a:pt x="128244" y="2251075"/>
                </a:lnTo>
                <a:cubicBezTo>
                  <a:pt x="57417" y="2251075"/>
                  <a:pt x="0" y="2193658"/>
                  <a:pt x="0" y="2122831"/>
                </a:cubicBezTo>
                <a:lnTo>
                  <a:pt x="0" y="128244"/>
                </a:lnTo>
                <a:cubicBezTo>
                  <a:pt x="0" y="57417"/>
                  <a:pt x="57417" y="0"/>
                  <a:pt x="128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76200" stA="30000" endPos="17000" dist="12700" dir="5400000" sy="-100000" algn="bl" rotWithShape="0"/>
          </a:effectLst>
        </p:spPr>
      </p:pic>
      <p:grpSp>
        <p:nvGrpSpPr>
          <p:cNvPr id="34" name="组合 33"/>
          <p:cNvGrpSpPr/>
          <p:nvPr/>
        </p:nvGrpSpPr>
        <p:grpSpPr>
          <a:xfrm>
            <a:off x="8194242" y="5862450"/>
            <a:ext cx="3343707" cy="446275"/>
            <a:chOff x="695325" y="3254188"/>
            <a:chExt cx="3296082" cy="446275"/>
          </a:xfrm>
        </p:grpSpPr>
        <p:sp>
          <p:nvSpPr>
            <p:cNvPr id="35" name="矩形: 圆角 34"/>
            <p:cNvSpPr/>
            <p:nvPr/>
          </p:nvSpPr>
          <p:spPr>
            <a:xfrm>
              <a:off x="695325" y="3254188"/>
              <a:ext cx="3296082" cy="446275"/>
            </a:xfrm>
            <a:prstGeom prst="roundRect">
              <a:avLst>
                <a:gd name="adj" fmla="val 29175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82000">
                  <a:schemeClr val="accent1">
                    <a:alpha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63601" y="3330102"/>
              <a:ext cx="29718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促活</a:t>
              </a:r>
              <a:r>
                <a:rPr lang="en-US" altLang="zh-CN" dirty="0">
                  <a:solidFill>
                    <a:schemeClr val="bg1"/>
                  </a:solidFill>
                </a:rPr>
                <a:t>-</a:t>
              </a:r>
              <a:r>
                <a:rPr lang="zh-CN" altLang="en-US" dirty="0">
                  <a:solidFill>
                    <a:schemeClr val="bg1"/>
                  </a:solidFill>
                </a:rPr>
                <a:t>淘宝芭芭农场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03924"/>
            <a:ext cx="3303544" cy="3303544"/>
            <a:chOff x="695325" y="2503924"/>
            <a:chExt cx="3303544" cy="3303544"/>
          </a:xfrm>
        </p:grpSpPr>
        <p:grpSp>
          <p:nvGrpSpPr>
            <p:cNvPr id="3" name="组合 2"/>
            <p:cNvGrpSpPr/>
            <p:nvPr/>
          </p:nvGrpSpPr>
          <p:grpSpPr>
            <a:xfrm rot="3695636">
              <a:off x="695325" y="2503924"/>
              <a:ext cx="3303544" cy="3303544"/>
              <a:chOff x="1133019" y="2416926"/>
              <a:chExt cx="1613394" cy="1613396"/>
            </a:xfrm>
          </p:grpSpPr>
          <p:sp>
            <p:nvSpPr>
              <p:cNvPr id="5" name="椭圆 4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" name="弧形 6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8" name="弧形 7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4" name="椭圆 3"/>
            <p:cNvSpPr/>
            <p:nvPr/>
          </p:nvSpPr>
          <p:spPr>
            <a:xfrm rot="3741442">
              <a:off x="1091250" y="2899850"/>
              <a:ext cx="2511695" cy="25116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9988" y="2503924"/>
            <a:ext cx="3303544" cy="3303544"/>
            <a:chOff x="4449988" y="2503924"/>
            <a:chExt cx="3303544" cy="3303544"/>
          </a:xfrm>
        </p:grpSpPr>
        <p:grpSp>
          <p:nvGrpSpPr>
            <p:cNvPr id="10" name="组合 9"/>
            <p:cNvGrpSpPr/>
            <p:nvPr/>
          </p:nvGrpSpPr>
          <p:grpSpPr>
            <a:xfrm rot="3695636">
              <a:off x="4449988" y="2503924"/>
              <a:ext cx="3303544" cy="3303544"/>
              <a:chOff x="1133019" y="2416926"/>
              <a:chExt cx="1613394" cy="1613396"/>
            </a:xfrm>
          </p:grpSpPr>
          <p:sp>
            <p:nvSpPr>
              <p:cNvPr id="12" name="椭圆 11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4" name="弧形 13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5" name="弧形 14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11" name="椭圆 10"/>
            <p:cNvSpPr/>
            <p:nvPr/>
          </p:nvSpPr>
          <p:spPr>
            <a:xfrm rot="3741442">
              <a:off x="4845913" y="2899850"/>
              <a:ext cx="2511695" cy="25116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04652" y="2503924"/>
            <a:ext cx="3303544" cy="3303544"/>
            <a:chOff x="8204652" y="2503924"/>
            <a:chExt cx="3303544" cy="3303544"/>
          </a:xfrm>
        </p:grpSpPr>
        <p:grpSp>
          <p:nvGrpSpPr>
            <p:cNvPr id="17" name="组合 16"/>
            <p:cNvGrpSpPr/>
            <p:nvPr/>
          </p:nvGrpSpPr>
          <p:grpSpPr>
            <a:xfrm rot="3695636">
              <a:off x="8204652" y="2503924"/>
              <a:ext cx="3303544" cy="3303544"/>
              <a:chOff x="1133019" y="2416926"/>
              <a:chExt cx="1613394" cy="1613396"/>
            </a:xfrm>
          </p:grpSpPr>
          <p:sp>
            <p:nvSpPr>
              <p:cNvPr id="19" name="椭圆 18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18" name="椭圆 17"/>
            <p:cNvSpPr/>
            <p:nvPr/>
          </p:nvSpPr>
          <p:spPr>
            <a:xfrm rot="3741442">
              <a:off x="8600577" y="2899850"/>
              <a:ext cx="2511695" cy="25116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5019040"/>
            <a:ext cx="12192000" cy="1838960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2140" y="434340"/>
            <a:ext cx="42030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活动形式展示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视频版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2129" y="899079"/>
            <a:ext cx="370269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form - video version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27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4" name="图片 33" descr="屏幕上有字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8851" y="1992076"/>
            <a:ext cx="2116492" cy="4327240"/>
          </a:xfrm>
          <a:prstGeom prst="rect">
            <a:avLst/>
          </a:prstGeom>
          <a:effectLst>
            <a:reflection blurRad="177800" stA="50000" endPos="5000" dir="5400000" sy="-100000" algn="bl" rotWithShape="0"/>
          </a:effectLst>
        </p:spPr>
      </p:pic>
      <p:pic>
        <p:nvPicPr>
          <p:cNvPr id="35" name="图片 34" descr="屏幕上有字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3514" y="1992076"/>
            <a:ext cx="2116492" cy="4327240"/>
          </a:xfrm>
          <a:prstGeom prst="rect">
            <a:avLst/>
          </a:prstGeom>
          <a:effectLst>
            <a:reflection blurRad="177800" stA="50000" endPos="5000" dir="5400000" sy="-100000" algn="bl" rotWithShape="0"/>
          </a:effectLst>
        </p:spPr>
      </p:pic>
      <p:pic>
        <p:nvPicPr>
          <p:cNvPr id="36" name="图片 35" descr="屏幕上有字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8178" y="1992076"/>
            <a:ext cx="2116492" cy="4327240"/>
          </a:xfrm>
          <a:prstGeom prst="rect">
            <a:avLst/>
          </a:prstGeom>
          <a:effectLst>
            <a:reflection blurRad="177800" stA="50000" endPos="5000" dir="5400000" sy="-100000" algn="bl" rotWithShape="0"/>
          </a:effectLst>
        </p:spPr>
      </p:pic>
      <p:grpSp>
        <p:nvGrpSpPr>
          <p:cNvPr id="37" name="组合 36"/>
          <p:cNvGrpSpPr/>
          <p:nvPr/>
        </p:nvGrpSpPr>
        <p:grpSpPr>
          <a:xfrm>
            <a:off x="1415416" y="1449388"/>
            <a:ext cx="1828800" cy="354011"/>
            <a:chOff x="408142" y="1591037"/>
            <a:chExt cx="4078941" cy="380203"/>
          </a:xfrm>
        </p:grpSpPr>
        <p:sp>
          <p:nvSpPr>
            <p:cNvPr id="38" name="矩形: 圆角 37"/>
            <p:cNvSpPr/>
            <p:nvPr/>
          </p:nvSpPr>
          <p:spPr>
            <a:xfrm>
              <a:off x="408142" y="1591037"/>
              <a:ext cx="4078941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38405" y="1591354"/>
              <a:ext cx="3403973" cy="369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快消品活动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58741" y="1449390"/>
            <a:ext cx="1828800" cy="369628"/>
            <a:chOff x="408142" y="1591037"/>
            <a:chExt cx="4078941" cy="396975"/>
          </a:xfrm>
        </p:grpSpPr>
        <p:sp>
          <p:nvSpPr>
            <p:cNvPr id="41" name="矩形: 圆角 40"/>
            <p:cNvSpPr/>
            <p:nvPr/>
          </p:nvSpPr>
          <p:spPr>
            <a:xfrm>
              <a:off x="408142" y="1591037"/>
              <a:ext cx="4078941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38405" y="1591354"/>
              <a:ext cx="3403973" cy="396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内容型活动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21116" y="1449390"/>
            <a:ext cx="1828800" cy="369627"/>
            <a:chOff x="408142" y="1591037"/>
            <a:chExt cx="4078941" cy="396974"/>
          </a:xfrm>
        </p:grpSpPr>
        <p:sp>
          <p:nvSpPr>
            <p:cNvPr id="44" name="矩形: 圆角 43"/>
            <p:cNvSpPr/>
            <p:nvPr/>
          </p:nvSpPr>
          <p:spPr>
            <a:xfrm>
              <a:off x="408142" y="1591037"/>
              <a:ext cx="4078941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38405" y="1591354"/>
              <a:ext cx="3403973" cy="396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知识付费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6" t="2736" r="21009" b="2943"/>
          <a:stretch>
            <a:fillRect/>
          </a:stretch>
        </p:blipFill>
        <p:spPr>
          <a:xfrm>
            <a:off x="5094287" y="2142556"/>
            <a:ext cx="2001838" cy="4029643"/>
          </a:xfrm>
          <a:custGeom>
            <a:avLst/>
            <a:gdLst>
              <a:gd name="connsiteX0" fmla="*/ 199528 w 2008132"/>
              <a:gd name="connsiteY0" fmla="*/ 0 h 4016262"/>
              <a:gd name="connsiteX1" fmla="*/ 1808604 w 2008132"/>
              <a:gd name="connsiteY1" fmla="*/ 0 h 4016262"/>
              <a:gd name="connsiteX2" fmla="*/ 2008132 w 2008132"/>
              <a:gd name="connsiteY2" fmla="*/ 199528 h 4016262"/>
              <a:gd name="connsiteX3" fmla="*/ 2008132 w 2008132"/>
              <a:gd name="connsiteY3" fmla="*/ 3816734 h 4016262"/>
              <a:gd name="connsiteX4" fmla="*/ 1808604 w 2008132"/>
              <a:gd name="connsiteY4" fmla="*/ 4016262 h 4016262"/>
              <a:gd name="connsiteX5" fmla="*/ 199528 w 2008132"/>
              <a:gd name="connsiteY5" fmla="*/ 4016262 h 4016262"/>
              <a:gd name="connsiteX6" fmla="*/ 0 w 2008132"/>
              <a:gd name="connsiteY6" fmla="*/ 3816734 h 4016262"/>
              <a:gd name="connsiteX7" fmla="*/ 0 w 2008132"/>
              <a:gd name="connsiteY7" fmla="*/ 199528 h 4016262"/>
              <a:gd name="connsiteX8" fmla="*/ 199528 w 2008132"/>
              <a:gd name="connsiteY8" fmla="*/ 0 h 401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8132" h="4016262">
                <a:moveTo>
                  <a:pt x="199528" y="0"/>
                </a:moveTo>
                <a:lnTo>
                  <a:pt x="1808604" y="0"/>
                </a:lnTo>
                <a:cubicBezTo>
                  <a:pt x="1918800" y="0"/>
                  <a:pt x="2008132" y="89332"/>
                  <a:pt x="2008132" y="199528"/>
                </a:cubicBezTo>
                <a:lnTo>
                  <a:pt x="2008132" y="3816734"/>
                </a:lnTo>
                <a:cubicBezTo>
                  <a:pt x="2008132" y="3926930"/>
                  <a:pt x="1918800" y="4016262"/>
                  <a:pt x="1808604" y="4016262"/>
                </a:cubicBezTo>
                <a:lnTo>
                  <a:pt x="199528" y="4016262"/>
                </a:lnTo>
                <a:cubicBezTo>
                  <a:pt x="89332" y="4016262"/>
                  <a:pt x="0" y="3926930"/>
                  <a:pt x="0" y="3816734"/>
                </a:cubicBezTo>
                <a:lnTo>
                  <a:pt x="0" y="199528"/>
                </a:lnTo>
                <a:cubicBezTo>
                  <a:pt x="0" y="89332"/>
                  <a:pt x="89332" y="0"/>
                  <a:pt x="199528" y="0"/>
                </a:cubicBezTo>
                <a:close/>
              </a:path>
            </a:pathLst>
          </a:custGeom>
        </p:spPr>
      </p:pic>
      <p:sp>
        <p:nvSpPr>
          <p:cNvPr id="47" name="Freeform 5"/>
          <p:cNvSpPr/>
          <p:nvPr/>
        </p:nvSpPr>
        <p:spPr bwMode="auto">
          <a:xfrm>
            <a:off x="5939948" y="3677103"/>
            <a:ext cx="403768" cy="466272"/>
          </a:xfrm>
          <a:custGeom>
            <a:avLst/>
            <a:gdLst>
              <a:gd name="T0" fmla="*/ 664 w 703"/>
              <a:gd name="T1" fmla="*/ 457 h 812"/>
              <a:gd name="T2" fmla="*/ 88 w 703"/>
              <a:gd name="T3" fmla="*/ 789 h 812"/>
              <a:gd name="T4" fmla="*/ 0 w 703"/>
              <a:gd name="T5" fmla="*/ 739 h 812"/>
              <a:gd name="T6" fmla="*/ 0 w 703"/>
              <a:gd name="T7" fmla="*/ 73 h 812"/>
              <a:gd name="T8" fmla="*/ 88 w 703"/>
              <a:gd name="T9" fmla="*/ 23 h 812"/>
              <a:gd name="T10" fmla="*/ 664 w 703"/>
              <a:gd name="T11" fmla="*/ 355 h 812"/>
              <a:gd name="T12" fmla="*/ 664 w 703"/>
              <a:gd name="T13" fmla="*/ 457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812">
                <a:moveTo>
                  <a:pt x="664" y="457"/>
                </a:moveTo>
                <a:cubicBezTo>
                  <a:pt x="88" y="789"/>
                  <a:pt x="88" y="789"/>
                  <a:pt x="88" y="789"/>
                </a:cubicBezTo>
                <a:cubicBezTo>
                  <a:pt x="49" y="812"/>
                  <a:pt x="0" y="784"/>
                  <a:pt x="0" y="7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8"/>
                  <a:pt x="49" y="0"/>
                  <a:pt x="88" y="23"/>
                </a:cubicBezTo>
                <a:cubicBezTo>
                  <a:pt x="664" y="355"/>
                  <a:pt x="664" y="355"/>
                  <a:pt x="664" y="355"/>
                </a:cubicBezTo>
                <a:cubicBezTo>
                  <a:pt x="703" y="378"/>
                  <a:pt x="703" y="434"/>
                  <a:pt x="664" y="4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8000" sy="108000" algn="ctr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9" t="3813" r="26112" b="1291"/>
          <a:stretch>
            <a:fillRect/>
          </a:stretch>
        </p:blipFill>
        <p:spPr>
          <a:xfrm>
            <a:off x="8856204" y="2150176"/>
            <a:ext cx="1998486" cy="4022023"/>
          </a:xfrm>
          <a:custGeom>
            <a:avLst/>
            <a:gdLst>
              <a:gd name="connsiteX0" fmla="*/ 199528 w 2008132"/>
              <a:gd name="connsiteY0" fmla="*/ 0 h 4016262"/>
              <a:gd name="connsiteX1" fmla="*/ 1808604 w 2008132"/>
              <a:gd name="connsiteY1" fmla="*/ 0 h 4016262"/>
              <a:gd name="connsiteX2" fmla="*/ 2008132 w 2008132"/>
              <a:gd name="connsiteY2" fmla="*/ 199528 h 4016262"/>
              <a:gd name="connsiteX3" fmla="*/ 2008132 w 2008132"/>
              <a:gd name="connsiteY3" fmla="*/ 3816734 h 4016262"/>
              <a:gd name="connsiteX4" fmla="*/ 1808604 w 2008132"/>
              <a:gd name="connsiteY4" fmla="*/ 4016262 h 4016262"/>
              <a:gd name="connsiteX5" fmla="*/ 199528 w 2008132"/>
              <a:gd name="connsiteY5" fmla="*/ 4016262 h 4016262"/>
              <a:gd name="connsiteX6" fmla="*/ 0 w 2008132"/>
              <a:gd name="connsiteY6" fmla="*/ 3816734 h 4016262"/>
              <a:gd name="connsiteX7" fmla="*/ 0 w 2008132"/>
              <a:gd name="connsiteY7" fmla="*/ 199528 h 4016262"/>
              <a:gd name="connsiteX8" fmla="*/ 199528 w 2008132"/>
              <a:gd name="connsiteY8" fmla="*/ 0 h 401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8132" h="4016262">
                <a:moveTo>
                  <a:pt x="199528" y="0"/>
                </a:moveTo>
                <a:lnTo>
                  <a:pt x="1808604" y="0"/>
                </a:lnTo>
                <a:cubicBezTo>
                  <a:pt x="1918800" y="0"/>
                  <a:pt x="2008132" y="89332"/>
                  <a:pt x="2008132" y="199528"/>
                </a:cubicBezTo>
                <a:lnTo>
                  <a:pt x="2008132" y="3816734"/>
                </a:lnTo>
                <a:cubicBezTo>
                  <a:pt x="2008132" y="3926930"/>
                  <a:pt x="1918800" y="4016262"/>
                  <a:pt x="1808604" y="4016262"/>
                </a:cubicBezTo>
                <a:lnTo>
                  <a:pt x="199528" y="4016262"/>
                </a:lnTo>
                <a:cubicBezTo>
                  <a:pt x="89332" y="4016262"/>
                  <a:pt x="0" y="3926930"/>
                  <a:pt x="0" y="3816734"/>
                </a:cubicBezTo>
                <a:lnTo>
                  <a:pt x="0" y="199528"/>
                </a:lnTo>
                <a:cubicBezTo>
                  <a:pt x="0" y="89332"/>
                  <a:pt x="89332" y="0"/>
                  <a:pt x="199528" y="0"/>
                </a:cubicBezTo>
                <a:close/>
              </a:path>
            </a:pathLst>
          </a:custGeom>
        </p:spPr>
      </p:pic>
      <p:sp>
        <p:nvSpPr>
          <p:cNvPr id="49" name="Freeform 5"/>
          <p:cNvSpPr/>
          <p:nvPr/>
        </p:nvSpPr>
        <p:spPr bwMode="auto">
          <a:xfrm>
            <a:off x="9700289" y="3677103"/>
            <a:ext cx="403768" cy="466272"/>
          </a:xfrm>
          <a:custGeom>
            <a:avLst/>
            <a:gdLst>
              <a:gd name="T0" fmla="*/ 664 w 703"/>
              <a:gd name="T1" fmla="*/ 457 h 812"/>
              <a:gd name="T2" fmla="*/ 88 w 703"/>
              <a:gd name="T3" fmla="*/ 789 h 812"/>
              <a:gd name="T4" fmla="*/ 0 w 703"/>
              <a:gd name="T5" fmla="*/ 739 h 812"/>
              <a:gd name="T6" fmla="*/ 0 w 703"/>
              <a:gd name="T7" fmla="*/ 73 h 812"/>
              <a:gd name="T8" fmla="*/ 88 w 703"/>
              <a:gd name="T9" fmla="*/ 23 h 812"/>
              <a:gd name="T10" fmla="*/ 664 w 703"/>
              <a:gd name="T11" fmla="*/ 355 h 812"/>
              <a:gd name="T12" fmla="*/ 664 w 703"/>
              <a:gd name="T13" fmla="*/ 457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812">
                <a:moveTo>
                  <a:pt x="664" y="457"/>
                </a:moveTo>
                <a:cubicBezTo>
                  <a:pt x="88" y="789"/>
                  <a:pt x="88" y="789"/>
                  <a:pt x="88" y="789"/>
                </a:cubicBezTo>
                <a:cubicBezTo>
                  <a:pt x="49" y="812"/>
                  <a:pt x="0" y="784"/>
                  <a:pt x="0" y="7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8"/>
                  <a:pt x="49" y="0"/>
                  <a:pt x="88" y="23"/>
                </a:cubicBezTo>
                <a:cubicBezTo>
                  <a:pt x="664" y="355"/>
                  <a:pt x="664" y="355"/>
                  <a:pt x="664" y="355"/>
                </a:cubicBezTo>
                <a:cubicBezTo>
                  <a:pt x="703" y="378"/>
                  <a:pt x="703" y="434"/>
                  <a:pt x="664" y="4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8000" sy="108000" algn="ctr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0" t="4460" r="43319" b="4939"/>
          <a:stretch>
            <a:fillRect/>
          </a:stretch>
        </p:blipFill>
        <p:spPr>
          <a:xfrm>
            <a:off x="1350689" y="2142556"/>
            <a:ext cx="1983063" cy="4051869"/>
          </a:xfrm>
          <a:custGeom>
            <a:avLst/>
            <a:gdLst>
              <a:gd name="connsiteX0" fmla="*/ 197037 w 1983063"/>
              <a:gd name="connsiteY0" fmla="*/ 0 h 4051869"/>
              <a:gd name="connsiteX1" fmla="*/ 1786026 w 1983063"/>
              <a:gd name="connsiteY1" fmla="*/ 0 h 4051869"/>
              <a:gd name="connsiteX2" fmla="*/ 1983063 w 1983063"/>
              <a:gd name="connsiteY2" fmla="*/ 201297 h 4051869"/>
              <a:gd name="connsiteX3" fmla="*/ 1983063 w 1983063"/>
              <a:gd name="connsiteY3" fmla="*/ 3850572 h 4051869"/>
              <a:gd name="connsiteX4" fmla="*/ 1786026 w 1983063"/>
              <a:gd name="connsiteY4" fmla="*/ 4051869 h 4051869"/>
              <a:gd name="connsiteX5" fmla="*/ 197037 w 1983063"/>
              <a:gd name="connsiteY5" fmla="*/ 4051869 h 4051869"/>
              <a:gd name="connsiteX6" fmla="*/ 0 w 1983063"/>
              <a:gd name="connsiteY6" fmla="*/ 3850572 h 4051869"/>
              <a:gd name="connsiteX7" fmla="*/ 0 w 1983063"/>
              <a:gd name="connsiteY7" fmla="*/ 201297 h 4051869"/>
              <a:gd name="connsiteX8" fmla="*/ 197037 w 1983063"/>
              <a:gd name="connsiteY8" fmla="*/ 0 h 405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83063" h="4051869">
                <a:moveTo>
                  <a:pt x="197037" y="0"/>
                </a:moveTo>
                <a:lnTo>
                  <a:pt x="1786026" y="0"/>
                </a:lnTo>
                <a:cubicBezTo>
                  <a:pt x="1894846" y="0"/>
                  <a:pt x="1983063" y="90124"/>
                  <a:pt x="1983063" y="201297"/>
                </a:cubicBezTo>
                <a:lnTo>
                  <a:pt x="1983063" y="3850572"/>
                </a:lnTo>
                <a:cubicBezTo>
                  <a:pt x="1983063" y="3961745"/>
                  <a:pt x="1894846" y="4051869"/>
                  <a:pt x="1786026" y="4051869"/>
                </a:cubicBezTo>
                <a:lnTo>
                  <a:pt x="197037" y="4051869"/>
                </a:lnTo>
                <a:cubicBezTo>
                  <a:pt x="88217" y="4051869"/>
                  <a:pt x="0" y="3961745"/>
                  <a:pt x="0" y="3850572"/>
                </a:cubicBezTo>
                <a:lnTo>
                  <a:pt x="0" y="201297"/>
                </a:lnTo>
                <a:cubicBezTo>
                  <a:pt x="0" y="90124"/>
                  <a:pt x="88217" y="0"/>
                  <a:pt x="197037" y="0"/>
                </a:cubicBezTo>
                <a:close/>
              </a:path>
            </a:pathLst>
          </a:custGeom>
        </p:spPr>
      </p:pic>
      <p:sp>
        <p:nvSpPr>
          <p:cNvPr id="51" name="Freeform 5"/>
          <p:cNvSpPr/>
          <p:nvPr/>
        </p:nvSpPr>
        <p:spPr bwMode="auto">
          <a:xfrm>
            <a:off x="2200155" y="3677103"/>
            <a:ext cx="403768" cy="466272"/>
          </a:xfrm>
          <a:custGeom>
            <a:avLst/>
            <a:gdLst>
              <a:gd name="T0" fmla="*/ 664 w 703"/>
              <a:gd name="T1" fmla="*/ 457 h 812"/>
              <a:gd name="T2" fmla="*/ 88 w 703"/>
              <a:gd name="T3" fmla="*/ 789 h 812"/>
              <a:gd name="T4" fmla="*/ 0 w 703"/>
              <a:gd name="T5" fmla="*/ 739 h 812"/>
              <a:gd name="T6" fmla="*/ 0 w 703"/>
              <a:gd name="T7" fmla="*/ 73 h 812"/>
              <a:gd name="T8" fmla="*/ 88 w 703"/>
              <a:gd name="T9" fmla="*/ 23 h 812"/>
              <a:gd name="T10" fmla="*/ 664 w 703"/>
              <a:gd name="T11" fmla="*/ 355 h 812"/>
              <a:gd name="T12" fmla="*/ 664 w 703"/>
              <a:gd name="T13" fmla="*/ 457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812">
                <a:moveTo>
                  <a:pt x="664" y="457"/>
                </a:moveTo>
                <a:cubicBezTo>
                  <a:pt x="88" y="789"/>
                  <a:pt x="88" y="789"/>
                  <a:pt x="88" y="789"/>
                </a:cubicBezTo>
                <a:cubicBezTo>
                  <a:pt x="49" y="812"/>
                  <a:pt x="0" y="784"/>
                  <a:pt x="0" y="7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8"/>
                  <a:pt x="49" y="0"/>
                  <a:pt x="88" y="23"/>
                </a:cubicBezTo>
                <a:cubicBezTo>
                  <a:pt x="664" y="355"/>
                  <a:pt x="664" y="355"/>
                  <a:pt x="664" y="355"/>
                </a:cubicBezTo>
                <a:cubicBezTo>
                  <a:pt x="703" y="378"/>
                  <a:pt x="703" y="434"/>
                  <a:pt x="664" y="4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8000" sy="108000" algn="ctr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4998720" y="1569630"/>
            <a:ext cx="1906905" cy="1040220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688036" y="2636430"/>
            <a:ext cx="4789214" cy="1318951"/>
          </a:xfrm>
        </p:spPr>
        <p:txBody>
          <a:bodyPr/>
          <a:lstStyle/>
          <a:p>
            <a:r>
              <a:rPr lang="zh-CN" altLang="en-US" dirty="0"/>
              <a:t>活动预算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3962401" y="3658055"/>
            <a:ext cx="4124324" cy="286232"/>
          </a:xfrm>
        </p:spPr>
        <p:txBody>
          <a:bodyPr/>
          <a:lstStyle/>
          <a:p>
            <a:r>
              <a:rPr lang="en-US" altLang="zh-CN" dirty="0"/>
              <a:t>Activity budget</a:t>
            </a:r>
            <a:endParaRPr lang="en-US" altLang="zh-CN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40" y="434340"/>
            <a:ext cx="27768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固定奖品费用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29" y="899079"/>
            <a:ext cx="2369195" cy="2439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Fixed the prize cost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: 圆顶角 3"/>
          <p:cNvSpPr/>
          <p:nvPr/>
        </p:nvSpPr>
        <p:spPr>
          <a:xfrm>
            <a:off x="703231" y="1796546"/>
            <a:ext cx="3231442" cy="4455458"/>
          </a:xfrm>
          <a:prstGeom prst="round2SameRect">
            <a:avLst>
              <a:gd name="adj1" fmla="val 3606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249295" y="1463675"/>
            <a:ext cx="2139315" cy="5810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微软电脑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6198" y="2866269"/>
            <a:ext cx="2405508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微软 </a:t>
            </a:r>
            <a:r>
              <a:rPr lang="en-US" altLang="zh-CN" dirty="0"/>
              <a:t>Surface Go 3</a:t>
            </a:r>
            <a:endParaRPr lang="zh-CN" altLang="en-US" dirty="0"/>
          </a:p>
        </p:txBody>
      </p:sp>
      <p:sp>
        <p:nvSpPr>
          <p:cNvPr id="7" name="矩形: 圆顶角 6"/>
          <p:cNvSpPr/>
          <p:nvPr/>
        </p:nvSpPr>
        <p:spPr>
          <a:xfrm>
            <a:off x="4480279" y="1796546"/>
            <a:ext cx="3231442" cy="4455458"/>
          </a:xfrm>
          <a:prstGeom prst="round2SameRect">
            <a:avLst>
              <a:gd name="adj1" fmla="val 3606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026343" y="1463675"/>
            <a:ext cx="2139315" cy="5810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游戏主机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9" name="矩形: 圆顶角 8"/>
          <p:cNvSpPr/>
          <p:nvPr/>
        </p:nvSpPr>
        <p:spPr>
          <a:xfrm>
            <a:off x="8265233" y="1796546"/>
            <a:ext cx="3231442" cy="4455458"/>
          </a:xfrm>
          <a:prstGeom prst="round2SameRect">
            <a:avLst>
              <a:gd name="adj1" fmla="val 3606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8811297" y="1463675"/>
            <a:ext cx="2139315" cy="5810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有线耳麦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8573" y="2347778"/>
            <a:ext cx="2405508" cy="4134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en-US" altLang="zh-CN" sz="2400" dirty="0"/>
              <a:t>¥4588</a:t>
            </a:r>
            <a:endParaRPr lang="en-US" altLang="zh-CN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420998" y="3298069"/>
            <a:ext cx="1760352" cy="499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亮铂金</a:t>
            </a:r>
            <a:r>
              <a:rPr lang="en-US" altLang="zh-CN" sz="1400" dirty="0"/>
              <a:t>/</a:t>
            </a:r>
            <a:r>
              <a:rPr lang="zh-CN" altLang="en-US" sz="1400" dirty="0"/>
              <a:t>英特尔酷睿 </a:t>
            </a:r>
            <a:r>
              <a:rPr lang="en-US" altLang="zh-CN" sz="1400" dirty="0"/>
              <a:t>i3/8GB/128GB/</a:t>
            </a:r>
            <a:r>
              <a:rPr lang="en-US" altLang="zh-CN" sz="1400" dirty="0" err="1"/>
              <a:t>WiFi</a:t>
            </a:r>
            <a:endParaRPr lang="zh-CN" altLang="en-US" sz="1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3" r="16308" b="37681"/>
          <a:stretch>
            <a:fillRect/>
          </a:stretch>
        </p:blipFill>
        <p:spPr>
          <a:xfrm>
            <a:off x="5237922" y="3645947"/>
            <a:ext cx="2057400" cy="27600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5" b="14816"/>
          <a:stretch>
            <a:fillRect/>
          </a:stretch>
        </p:blipFill>
        <p:spPr>
          <a:xfrm>
            <a:off x="815496" y="4234070"/>
            <a:ext cx="3146416" cy="20746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43372" y="2866269"/>
            <a:ext cx="2405508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微软 </a:t>
            </a:r>
            <a:r>
              <a:rPr lang="en-US" altLang="zh-CN" dirty="0"/>
              <a:t>Xbox Series X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795747" y="2347778"/>
            <a:ext cx="2405508" cy="4134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en-US" altLang="zh-CN" sz="2400" dirty="0"/>
              <a:t>¥3899</a:t>
            </a:r>
            <a:endParaRPr lang="en-US" altLang="zh-CN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028901" y="3298069"/>
            <a:ext cx="2017941" cy="499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en-US" altLang="zh-CN" sz="1400" dirty="0"/>
              <a:t>12 Teraflops </a:t>
            </a:r>
            <a:r>
              <a:rPr lang="zh-CN" altLang="en-US" sz="1400" dirty="0"/>
              <a:t>处理性能</a:t>
            </a:r>
            <a:r>
              <a:rPr lang="en-US" altLang="zh-CN" sz="1400" dirty="0"/>
              <a:t>1TB </a:t>
            </a:r>
            <a:r>
              <a:rPr lang="zh-CN" altLang="en-US" sz="1400" dirty="0"/>
              <a:t>定制版 </a:t>
            </a:r>
            <a:r>
              <a:rPr lang="en-US" altLang="zh-CN" sz="1400" dirty="0"/>
              <a:t>SSD</a:t>
            </a:r>
            <a:endParaRPr lang="zh-CN" altLang="en-US" sz="140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6" t="24217" r="29403" b="47284"/>
          <a:stretch>
            <a:fillRect/>
          </a:stretch>
        </p:blipFill>
        <p:spPr>
          <a:xfrm>
            <a:off x="8672286" y="4148155"/>
            <a:ext cx="2249714" cy="236670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653372" y="2866269"/>
            <a:ext cx="2405508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微软时尚有线耳麦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8605747" y="2347778"/>
            <a:ext cx="2405508" cy="4134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en-US" altLang="zh-CN" sz="2400" dirty="0"/>
              <a:t>¥389</a:t>
            </a:r>
            <a:endParaRPr lang="en-US" altLang="zh-CN" sz="2400" dirty="0"/>
          </a:p>
        </p:txBody>
      </p:sp>
      <p:sp>
        <p:nvSpPr>
          <p:cNvPr id="21" name="文本框 20"/>
          <p:cNvSpPr txBox="1"/>
          <p:nvPr/>
        </p:nvSpPr>
        <p:spPr>
          <a:xfrm>
            <a:off x="8838901" y="3298069"/>
            <a:ext cx="2017941" cy="499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sz="1400" dirty="0"/>
              <a:t>高清通话，专为</a:t>
            </a:r>
            <a:r>
              <a:rPr lang="en-US" altLang="zh-CN" sz="1400" dirty="0"/>
              <a:t>Teams</a:t>
            </a:r>
            <a:endParaRPr lang="en-US" altLang="zh-CN" sz="1400" dirty="0"/>
          </a:p>
          <a:p>
            <a:pPr algn="ctr"/>
            <a:r>
              <a:rPr lang="zh-CN" altLang="en-US" sz="1400" dirty="0"/>
              <a:t>高质量立体扬声器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3550" y="1898650"/>
            <a:ext cx="3475037" cy="3543299"/>
            <a:chOff x="601663" y="2724795"/>
            <a:chExt cx="3282965" cy="2971154"/>
          </a:xfrm>
        </p:grpSpPr>
        <p:sp>
          <p:nvSpPr>
            <p:cNvPr id="3" name="任意多边形: 形状 2"/>
            <p:cNvSpPr/>
            <p:nvPr/>
          </p:nvSpPr>
          <p:spPr>
            <a:xfrm flipV="1">
              <a:off x="601663" y="2724795"/>
              <a:ext cx="3282965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flipV="1">
              <a:off x="991402" y="2724795"/>
              <a:ext cx="2503487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21638" y="1898650"/>
            <a:ext cx="3475037" cy="3543299"/>
            <a:chOff x="601663" y="2724795"/>
            <a:chExt cx="3282965" cy="2971154"/>
          </a:xfrm>
        </p:grpSpPr>
        <p:sp>
          <p:nvSpPr>
            <p:cNvPr id="6" name="任意多边形: 形状 5"/>
            <p:cNvSpPr/>
            <p:nvPr/>
          </p:nvSpPr>
          <p:spPr>
            <a:xfrm flipV="1">
              <a:off x="601663" y="2724795"/>
              <a:ext cx="3282965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flipV="1">
              <a:off x="991402" y="2724795"/>
              <a:ext cx="2503487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5463" y="1898650"/>
            <a:ext cx="3475037" cy="3543299"/>
            <a:chOff x="601663" y="2724795"/>
            <a:chExt cx="3282965" cy="2971154"/>
          </a:xfrm>
        </p:grpSpPr>
        <p:sp>
          <p:nvSpPr>
            <p:cNvPr id="9" name="任意多边形: 形状 8"/>
            <p:cNvSpPr/>
            <p:nvPr/>
          </p:nvSpPr>
          <p:spPr>
            <a:xfrm flipV="1">
              <a:off x="601663" y="2724795"/>
              <a:ext cx="3282965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flipV="1">
              <a:off x="991402" y="2724795"/>
              <a:ext cx="2503487" cy="2971154"/>
            </a:xfrm>
            <a:custGeom>
              <a:avLst/>
              <a:gdLst>
                <a:gd name="connsiteX0" fmla="*/ 0 w 8178800"/>
                <a:gd name="connsiteY0" fmla="*/ 6207629 h 6207629"/>
                <a:gd name="connsiteX1" fmla="*/ 8178800 w 8178800"/>
                <a:gd name="connsiteY1" fmla="*/ 6207629 h 6207629"/>
                <a:gd name="connsiteX2" fmla="*/ 6820879 w 8178800"/>
                <a:gd name="connsiteY2" fmla="*/ 775944 h 6207629"/>
                <a:gd name="connsiteX3" fmla="*/ 6810036 w 8178800"/>
                <a:gd name="connsiteY3" fmla="*/ 713444 h 6207629"/>
                <a:gd name="connsiteX4" fmla="*/ 4093633 w 8178800"/>
                <a:gd name="connsiteY4" fmla="*/ 0 h 6207629"/>
                <a:gd name="connsiteX5" fmla="*/ 1377230 w 8178800"/>
                <a:gd name="connsiteY5" fmla="*/ 713444 h 6207629"/>
                <a:gd name="connsiteX6" fmla="*/ 1369056 w 8178800"/>
                <a:gd name="connsiteY6" fmla="*/ 760559 h 6207629"/>
                <a:gd name="connsiteX7" fmla="*/ 1361768 w 8178800"/>
                <a:gd name="connsiteY7" fmla="*/ 760559 h 620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78800" h="6207629">
                  <a:moveTo>
                    <a:pt x="0" y="6207629"/>
                  </a:moveTo>
                  <a:lnTo>
                    <a:pt x="8178800" y="6207629"/>
                  </a:lnTo>
                  <a:lnTo>
                    <a:pt x="6820879" y="775944"/>
                  </a:lnTo>
                  <a:lnTo>
                    <a:pt x="6810036" y="713444"/>
                  </a:lnTo>
                  <a:cubicBezTo>
                    <a:pt x="6670207" y="312713"/>
                    <a:pt x="5507396" y="0"/>
                    <a:pt x="4093633" y="0"/>
                  </a:cubicBezTo>
                  <a:cubicBezTo>
                    <a:pt x="2679870" y="0"/>
                    <a:pt x="1517059" y="312713"/>
                    <a:pt x="1377230" y="713444"/>
                  </a:cubicBezTo>
                  <a:lnTo>
                    <a:pt x="1369056" y="760559"/>
                  </a:lnTo>
                  <a:lnTo>
                    <a:pt x="1361768" y="7605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1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Normal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5019040"/>
            <a:ext cx="12192000" cy="1838960"/>
          </a:xfrm>
          <a:prstGeom prst="rect">
            <a:avLst/>
          </a:prstGeom>
          <a:gradFill>
            <a:gsLst>
              <a:gs pos="0">
                <a:schemeClr val="accent2">
                  <a:lumMod val="85000"/>
                </a:schemeClr>
              </a:gs>
              <a:gs pos="49000">
                <a:schemeClr val="accent1">
                  <a:lumMod val="98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140" y="434340"/>
            <a:ext cx="28219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虚拟奖品费用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129" y="899079"/>
            <a:ext cx="2388245" cy="2439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Virtual prize cost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15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963063" y="5403810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</a:rPr>
              <a:t>¥498.00/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51077" y="5813871"/>
            <a:ext cx="2394260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nn-NO" altLang="zh-CN" dirty="0">
                <a:solidFill>
                  <a:schemeClr val="bg1"/>
                </a:solidFill>
              </a:rPr>
              <a:t>Microsoft 365 </a:t>
            </a:r>
            <a:r>
              <a:rPr lang="zh-CN" altLang="nn-NO" dirty="0">
                <a:solidFill>
                  <a:schemeClr val="bg1"/>
                </a:solidFill>
              </a:rPr>
              <a:t>家庭版 </a:t>
            </a:r>
            <a:r>
              <a:rPr lang="nn-NO" altLang="zh-CN" dirty="0">
                <a:solidFill>
                  <a:schemeClr val="bg1"/>
                </a:solidFill>
              </a:rPr>
              <a:t>- 1</a:t>
            </a:r>
            <a:r>
              <a:rPr lang="zh-CN" altLang="nn-NO" dirty="0">
                <a:solidFill>
                  <a:schemeClr val="bg1"/>
                </a:solidFill>
              </a:rPr>
              <a:t>年</a:t>
            </a:r>
            <a:endParaRPr lang="zh-CN" altLang="nn-NO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17501" y="5403810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</a:rPr>
              <a:t>¥398.00/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05515" y="5813871"/>
            <a:ext cx="2394260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nn-NO" altLang="zh-CN" dirty="0">
                <a:solidFill>
                  <a:schemeClr val="bg1"/>
                </a:solidFill>
              </a:rPr>
              <a:t>Microsoft 365 </a:t>
            </a:r>
            <a:r>
              <a:rPr lang="zh-CN" altLang="en-US" dirty="0">
                <a:solidFill>
                  <a:schemeClr val="bg1"/>
                </a:solidFill>
              </a:rPr>
              <a:t>个人版 </a:t>
            </a:r>
            <a:r>
              <a:rPr lang="en-US" altLang="zh-CN" dirty="0">
                <a:solidFill>
                  <a:schemeClr val="bg1"/>
                </a:solidFill>
              </a:rPr>
              <a:t>- 1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93" y="1801585"/>
            <a:ext cx="2166730" cy="2166728"/>
          </a:xfrm>
          <a:prstGeom prst="rect">
            <a:avLst/>
          </a:prstGeom>
          <a:effectLst>
            <a:outerShdw blurRad="190500" dist="635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604" y="1801585"/>
            <a:ext cx="2191974" cy="2191974"/>
          </a:xfrm>
          <a:prstGeom prst="rect">
            <a:avLst/>
          </a:prstGeom>
          <a:effectLst>
            <a:outerShdw blurRad="190500" dist="635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56" y="1801585"/>
            <a:ext cx="2169559" cy="2169559"/>
          </a:xfrm>
          <a:prstGeom prst="rect">
            <a:avLst/>
          </a:prstGeom>
          <a:effectLst>
            <a:outerShdw blurRad="190500" dist="635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1251715" y="5403810"/>
            <a:ext cx="19702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solidFill>
                  <a:schemeClr val="bg1"/>
                </a:solidFill>
              </a:rPr>
              <a:t>¥798.00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9729" y="5813871"/>
            <a:ext cx="2394260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nn-NO" altLang="zh-CN" dirty="0">
                <a:solidFill>
                  <a:schemeClr val="bg1"/>
                </a:solidFill>
              </a:rPr>
              <a:t>Office </a:t>
            </a:r>
            <a:r>
              <a:rPr lang="zh-CN" altLang="en-US" dirty="0">
                <a:solidFill>
                  <a:schemeClr val="bg1"/>
                </a:solidFill>
              </a:rPr>
              <a:t>家庭和学生版 </a:t>
            </a:r>
            <a:r>
              <a:rPr lang="en-US" altLang="zh-CN" dirty="0">
                <a:solidFill>
                  <a:schemeClr val="bg1"/>
                </a:solidFill>
              </a:rPr>
              <a:t>2021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19902258">
            <a:off x="634687" y="2325075"/>
            <a:ext cx="121276" cy="121276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 rot="19902258">
            <a:off x="3405760" y="1496878"/>
            <a:ext cx="267900" cy="26790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 rot="19902258">
            <a:off x="4292637" y="2469825"/>
            <a:ext cx="161209" cy="161209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 rot="19902258">
            <a:off x="6110826" y="1118916"/>
            <a:ext cx="168211" cy="168211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 rot="19902258">
            <a:off x="8007652" y="2187242"/>
            <a:ext cx="156110" cy="156110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 rot="19902258">
            <a:off x="10055981" y="1109063"/>
            <a:ext cx="181947" cy="181947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 rot="19902258">
            <a:off x="11165111" y="2100930"/>
            <a:ext cx="185429" cy="185429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19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14854" y="635907"/>
            <a:ext cx="4554537" cy="928652"/>
          </a:xfrm>
        </p:spPr>
        <p:txBody>
          <a:bodyPr/>
          <a:lstStyle/>
          <a:p>
            <a:r>
              <a:rPr lang="en-US" altLang="zh-CN" dirty="0">
                <a:gradFill flip="none" rotWithShape="1">
                  <a:gsLst>
                    <a:gs pos="17000">
                      <a:schemeClr val="accent2"/>
                    </a:gs>
                    <a:gs pos="45000">
                      <a:schemeClr val="accent1"/>
                    </a:gs>
                  </a:gsLst>
                  <a:lin ang="5400000" scaled="0"/>
                  <a:tileRect/>
                </a:gradFill>
              </a:rPr>
              <a:t>CONTENTS</a:t>
            </a:r>
            <a:endParaRPr lang="en-US" altLang="zh-CN" dirty="0">
              <a:gradFill flip="none" rotWithShape="1">
                <a:gsLst>
                  <a:gs pos="17000">
                    <a:schemeClr val="accent2"/>
                  </a:gs>
                  <a:gs pos="45000">
                    <a:schemeClr val="accent1"/>
                  </a:gs>
                </a:gsLst>
                <a:lin ang="5400000" scaled="0"/>
                <a:tileRect/>
              </a:gra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活动定位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933450" y="4820105"/>
            <a:ext cx="1985010" cy="286232"/>
          </a:xfrm>
        </p:spPr>
        <p:txBody>
          <a:bodyPr/>
          <a:lstStyle/>
          <a:p>
            <a:r>
              <a:rPr lang="en-US" altLang="zh-CN" dirty="0"/>
              <a:t>Activities positioning</a:t>
            </a:r>
            <a:endParaRPr lang="en-US" altLang="zh-CN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>
          <a:xfrm>
            <a:off x="4042410" y="4401005"/>
            <a:ext cx="1333500" cy="334515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活动形式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Activity form</a:t>
            </a:r>
            <a:endParaRPr lang="en-US" altLang="zh-CN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>
          <a:xfrm>
            <a:off x="6808470" y="4401005"/>
            <a:ext cx="1333500" cy="334515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活动预算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0"/>
          </p:nvPr>
        </p:nvSpPr>
        <p:spPr>
          <a:xfrm>
            <a:off x="6457950" y="4827725"/>
            <a:ext cx="1985010" cy="286232"/>
          </a:xfrm>
        </p:spPr>
        <p:txBody>
          <a:bodyPr/>
          <a:lstStyle/>
          <a:p>
            <a:r>
              <a:rPr lang="en-US" altLang="zh-CN" dirty="0"/>
              <a:t>Activity budget</a:t>
            </a:r>
            <a:endParaRPr lang="en-US" altLang="zh-CN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>
          <a:xfrm>
            <a:off x="9569087" y="4401005"/>
            <a:ext cx="1333500" cy="334515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48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活动推广</a:t>
            </a:r>
            <a:endParaRPr lang="zh-CN" altLang="en-US" dirty="0">
              <a:gradFill flip="none" rotWithShape="1">
                <a:gsLst>
                  <a:gs pos="48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2"/>
          </p:nvPr>
        </p:nvSpPr>
        <p:spPr>
          <a:xfrm>
            <a:off x="9218568" y="4819017"/>
            <a:ext cx="1985010" cy="286232"/>
          </a:xfrm>
        </p:spPr>
        <p:txBody>
          <a:bodyPr/>
          <a:lstStyle/>
          <a:p>
            <a:r>
              <a:rPr lang="en-US" altLang="zh-CN" dirty="0"/>
              <a:t>Activities to promote</a:t>
            </a:r>
            <a:endParaRPr lang="en-US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40" y="434340"/>
            <a:ext cx="283019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员工奖励费用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29" y="899080"/>
            <a:ext cx="23977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Employee incentive fee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: 圆顶角 3"/>
          <p:cNvSpPr/>
          <p:nvPr/>
        </p:nvSpPr>
        <p:spPr>
          <a:xfrm>
            <a:off x="695325" y="1435261"/>
            <a:ext cx="1480716" cy="553998"/>
          </a:xfrm>
          <a:prstGeom prst="round2SameRect">
            <a:avLst/>
          </a:prstGeom>
          <a:gradFill>
            <a:gsLst>
              <a:gs pos="0">
                <a:schemeClr val="accent2"/>
              </a:gs>
              <a:gs pos="63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项目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" name="矩形: 圆顶角 4"/>
          <p:cNvSpPr/>
          <p:nvPr/>
        </p:nvSpPr>
        <p:spPr>
          <a:xfrm>
            <a:off x="2296789" y="1435261"/>
            <a:ext cx="2103662" cy="553998"/>
          </a:xfrm>
          <a:prstGeom prst="round2SameRect">
            <a:avLst/>
          </a:prstGeom>
          <a:gradFill>
            <a:gsLst>
              <a:gs pos="0">
                <a:schemeClr val="accent2"/>
              </a:gs>
              <a:gs pos="63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金额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4521199" y="1435261"/>
            <a:ext cx="6975475" cy="553998"/>
          </a:xfrm>
          <a:prstGeom prst="round2SameRect">
            <a:avLst/>
          </a:prstGeom>
          <a:gradFill>
            <a:gsLst>
              <a:gs pos="0">
                <a:schemeClr val="accent2"/>
              </a:gs>
              <a:gs pos="63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说明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95325" y="2124285"/>
            <a:ext cx="1480716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基本奖励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95325" y="3586326"/>
            <a:ext cx="1480716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超额奖励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95325" y="5048368"/>
            <a:ext cx="1480716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团队奖励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2296789" y="2124285"/>
            <a:ext cx="2103662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5000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2296789" y="3586326"/>
            <a:ext cx="2103662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按照百分比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296789" y="5048368"/>
            <a:ext cx="2103662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10000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521198" y="2124285"/>
            <a:ext cx="6975475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员工完成自己活动的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KPI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，可以成功解锁奖励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521198" y="3586326"/>
            <a:ext cx="6975475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员工超出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KPI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的部分，可以按照每超出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10%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奖励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1000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521198" y="5048368"/>
            <a:ext cx="6975475" cy="12603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整个团队完成既定活动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KPI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，可成功解锁团队奖励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万元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70179"/>
            <a:ext cx="12192000" cy="1087820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" name="等腰三角形 2"/>
          <p:cNvSpPr/>
          <p:nvPr/>
        </p:nvSpPr>
        <p:spPr>
          <a:xfrm rot="16200000">
            <a:off x="3475720" y="3206749"/>
            <a:ext cx="4654554" cy="1238248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Normal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4205" y="1343025"/>
            <a:ext cx="5040516" cy="5040522"/>
            <a:chOff x="1133019" y="2416926"/>
            <a:chExt cx="1613394" cy="1613396"/>
          </a:xfrm>
        </p:grpSpPr>
        <p:sp>
          <p:nvSpPr>
            <p:cNvPr id="5" name="椭圆 4"/>
            <p:cNvSpPr/>
            <p:nvPr/>
          </p:nvSpPr>
          <p:spPr>
            <a:xfrm rot="19741494">
              <a:off x="1136666" y="2420574"/>
              <a:ext cx="1606100" cy="1606100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33019" y="2416926"/>
              <a:ext cx="1613394" cy="1613396"/>
              <a:chOff x="1133019" y="2416926"/>
              <a:chExt cx="1613394" cy="1613396"/>
            </a:xfrm>
          </p:grpSpPr>
          <p:sp>
            <p:nvSpPr>
              <p:cNvPr id="7" name="弧形 6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12140" y="434340"/>
            <a:ext cx="292290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广告投放费用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130" y="899079"/>
            <a:ext cx="23596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promotion costs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12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9" name="表格 44"/>
          <p:cNvGraphicFramePr>
            <a:graphicFrameLocks noGrp="1"/>
          </p:cNvGraphicFramePr>
          <p:nvPr/>
        </p:nvGraphicFramePr>
        <p:xfrm>
          <a:off x="6306141" y="1938019"/>
          <a:ext cx="4964205" cy="4319904"/>
        </p:xfrm>
        <a:graphic>
          <a:graphicData uri="http://schemas.openxmlformats.org/drawingml/2006/table">
            <a:tbl>
              <a:tblPr firstRow="1" bandRow="1">
                <a:effectLst>
                  <a:outerShdw blurRad="342900" dist="165100" dir="5400000" sx="98000" sy="98000" algn="t" rotWithShape="0">
                    <a:schemeClr val="accent1">
                      <a:alpha val="10000"/>
                    </a:schemeClr>
                  </a:outerShdw>
                  <a:reflection blurRad="50800" stA="52000" endA="300" endPos="17000" dir="5400000" sy="-100000" algn="bl" rotWithShape="0"/>
                </a:effectLst>
                <a:tableStyleId>{5C22544A-7EE6-4342-B048-85BDC9FD1C3A}</a:tableStyleId>
              </a:tblPr>
              <a:tblGrid>
                <a:gridCol w="1092148"/>
                <a:gridCol w="1389955"/>
                <a:gridCol w="1041784"/>
                <a:gridCol w="1440318"/>
              </a:tblGrid>
              <a:tr h="8512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抖音平台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信息流详情页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¥8000 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需拍摄短视频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512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微信公众号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软文投放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¥5000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包括文案撰写和海报设计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149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微博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KOL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转发广告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¥3000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需广告海报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和文案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51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微信朋友圈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第五条广告位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¥5000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设计广告详情页和落地页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513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</a:rPr>
                        <a:t>总计</a:t>
                      </a:r>
                      <a:endParaRPr lang="zh-CN" altLang="en-US" sz="1600" b="0" dirty="0">
                        <a:solidFill>
                          <a:schemeClr val="accent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</a:rPr>
                        <a:t>/</a:t>
                      </a:r>
                      <a:endParaRPr lang="zh-CN" altLang="en-US" sz="1600" b="0" dirty="0">
                        <a:solidFill>
                          <a:schemeClr val="accent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</a:rPr>
                        <a:t>¥21,000</a:t>
                      </a:r>
                      <a:endParaRPr lang="en-US" altLang="zh-CN" sz="1600" b="0" dirty="0">
                        <a:solidFill>
                          <a:schemeClr val="accent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</a:rPr>
                        <a:t>/</a:t>
                      </a:r>
                      <a:endParaRPr lang="zh-CN" altLang="en-US" sz="1600" b="0" dirty="0">
                        <a:solidFill>
                          <a:schemeClr val="accent1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6306143" y="1409699"/>
            <a:ext cx="4964206" cy="540000"/>
            <a:chOff x="6306143" y="1409699"/>
            <a:chExt cx="4964206" cy="540000"/>
          </a:xfrm>
        </p:grpSpPr>
        <p:sp>
          <p:nvSpPr>
            <p:cNvPr id="21" name="矩形: 圆顶角 20"/>
            <p:cNvSpPr/>
            <p:nvPr/>
          </p:nvSpPr>
          <p:spPr>
            <a:xfrm>
              <a:off x="6306143" y="1423035"/>
              <a:ext cx="4964206" cy="526415"/>
            </a:xfrm>
            <a:prstGeom prst="round2SameRect">
              <a:avLst/>
            </a:prstGeom>
            <a:gradFill flip="none" rotWithShape="1">
              <a:gsLst>
                <a:gs pos="0">
                  <a:schemeClr val="accent2">
                    <a:lumMod val="90000"/>
                  </a:schemeClr>
                </a:gs>
                <a:gs pos="41000">
                  <a:schemeClr val="accent1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思源黑体 CN Light" panose="020B0300000000000000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380850" y="1409699"/>
              <a:ext cx="0" cy="540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788246" y="1409699"/>
              <a:ext cx="0" cy="540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829679" y="1409699"/>
              <a:ext cx="0" cy="540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466135" y="1504950"/>
              <a:ext cx="69107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渠道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15471" y="1504950"/>
              <a:ext cx="116407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明细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968193" y="1504950"/>
              <a:ext cx="69107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报价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203937" y="1504950"/>
              <a:ext cx="69107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备注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9" name="图表 28"/>
          <p:cNvGraphicFramePr/>
          <p:nvPr/>
        </p:nvGraphicFramePr>
        <p:xfrm>
          <a:off x="750431" y="1554541"/>
          <a:ext cx="4728064" cy="4617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0" name="椭圆 29"/>
          <p:cNvSpPr/>
          <p:nvPr/>
        </p:nvSpPr>
        <p:spPr>
          <a:xfrm>
            <a:off x="1508780" y="6363248"/>
            <a:ext cx="3214716" cy="202652"/>
          </a:xfrm>
          <a:prstGeom prst="ellipse">
            <a:avLst/>
          </a:prstGeom>
          <a:solidFill>
            <a:schemeClr val="accent1">
              <a:alpha val="31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950828" y="2139122"/>
            <a:ext cx="0" cy="537403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474538" y="2709412"/>
            <a:ext cx="0" cy="35763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869097" y="1694665"/>
            <a:ext cx="0" cy="479575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1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12140" y="434340"/>
            <a:ext cx="276923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活动开发费用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130" y="899079"/>
            <a:ext cx="23596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Active development costs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: 圆顶角 6"/>
          <p:cNvSpPr/>
          <p:nvPr/>
        </p:nvSpPr>
        <p:spPr>
          <a:xfrm>
            <a:off x="695325" y="3248025"/>
            <a:ext cx="3370781" cy="3060700"/>
          </a:xfrm>
          <a:prstGeom prst="round2SameRect">
            <a:avLst>
              <a:gd name="adj1" fmla="val 700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0180" y="4601062"/>
            <a:ext cx="1675470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微信小程序搭建和</a:t>
            </a:r>
            <a:endParaRPr lang="en-US" altLang="zh-CN" dirty="0"/>
          </a:p>
          <a:p>
            <a:r>
              <a:rPr lang="zh-CN" altLang="en-US" dirty="0"/>
              <a:t>相关功能的完善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605109" y="2295525"/>
            <a:ext cx="1551212" cy="1551214"/>
            <a:chOff x="1759631" y="2190750"/>
            <a:chExt cx="1551212" cy="1551214"/>
          </a:xfrm>
        </p:grpSpPr>
        <p:grpSp>
          <p:nvGrpSpPr>
            <p:cNvPr id="10" name="组合 9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14" name="椭圆 13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16" name="弧形 15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17" name="弧形 16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13" name="椭圆 12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2133168" y="2734417"/>
              <a:ext cx="796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前期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72374" y="4054962"/>
            <a:ext cx="12166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gradFill flip="none" rotWithShape="1">
                  <a:gsLst>
                    <a:gs pos="52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¥8000 </a:t>
            </a:r>
            <a:endParaRPr lang="en-US" altLang="zh-CN" dirty="0">
              <a:gradFill flip="none" rotWithShape="1">
                <a:gsLst>
                  <a:gs pos="52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9" name="矩形: 圆顶角 18"/>
          <p:cNvSpPr/>
          <p:nvPr/>
        </p:nvSpPr>
        <p:spPr>
          <a:xfrm>
            <a:off x="4410610" y="2752724"/>
            <a:ext cx="3370781" cy="3555999"/>
          </a:xfrm>
          <a:prstGeom prst="round2SameRect">
            <a:avLst>
              <a:gd name="adj1" fmla="val 762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63817" y="4358421"/>
            <a:ext cx="2502466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投票海选功能，防作弊功能开发和实时观赛评论功能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5320395" y="1771650"/>
            <a:ext cx="1551212" cy="1551214"/>
            <a:chOff x="1759631" y="2190750"/>
            <a:chExt cx="1551212" cy="1551214"/>
          </a:xfrm>
        </p:grpSpPr>
        <p:grpSp>
          <p:nvGrpSpPr>
            <p:cNvPr id="22" name="组合 21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26" name="椭圆 25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28" name="弧形 27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29" name="弧形 28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25" name="椭圆 24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133168" y="2734417"/>
              <a:ext cx="796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中期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418862" y="3759687"/>
            <a:ext cx="12166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gradFill flip="none" rotWithShape="1">
                  <a:gsLst>
                    <a:gs pos="52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¥5000 </a:t>
            </a:r>
            <a:endParaRPr lang="en-US" altLang="zh-CN" dirty="0">
              <a:gradFill flip="none" rotWithShape="1">
                <a:gsLst>
                  <a:gs pos="52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8125894" y="2114550"/>
            <a:ext cx="3370781" cy="4194174"/>
          </a:xfrm>
          <a:prstGeom prst="round2SameRect">
            <a:avLst>
              <a:gd name="adj1" fmla="val 717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Regular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035678" y="1412875"/>
            <a:ext cx="1551212" cy="1551214"/>
            <a:chOff x="1759631" y="2190750"/>
            <a:chExt cx="1551212" cy="15512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37" name="椭圆 36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38" name="组合 37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39" name="弧形 38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40" name="弧形 39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36" name="椭圆 35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133168" y="2734417"/>
              <a:ext cx="796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后期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78564" y="4129821"/>
            <a:ext cx="2265440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沉淀用户，建立社区相关如审核、笔记、评论以及弹幕功能的搭建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9202943" y="3531087"/>
            <a:ext cx="12166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>
                <a:gradFill flip="none" rotWithShape="1">
                  <a:gsLst>
                    <a:gs pos="52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¥5000 </a:t>
            </a:r>
            <a:endParaRPr lang="en-US" altLang="zh-CN" dirty="0">
              <a:gradFill flip="none" rotWithShape="1">
                <a:gsLst>
                  <a:gs pos="52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17863" y="2623687"/>
            <a:ext cx="0" cy="48717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764822" y="1412875"/>
            <a:ext cx="0" cy="479575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1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217028" y="2824922"/>
            <a:ext cx="0" cy="575503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10970713" y="1900997"/>
            <a:ext cx="0" cy="537403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8703678" y="2385562"/>
            <a:ext cx="0" cy="48717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9156719" y="1069975"/>
            <a:ext cx="0" cy="479575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1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017770" y="1569630"/>
            <a:ext cx="1906905" cy="1116420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688036" y="2636430"/>
            <a:ext cx="4789214" cy="1318951"/>
          </a:xfrm>
        </p:spPr>
        <p:txBody>
          <a:bodyPr/>
          <a:lstStyle/>
          <a:p>
            <a:r>
              <a:rPr lang="zh-CN" altLang="en-US" dirty="0"/>
              <a:t>活动推广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3962401" y="3658055"/>
            <a:ext cx="4124324" cy="286232"/>
          </a:xfrm>
        </p:spPr>
        <p:txBody>
          <a:bodyPr/>
          <a:lstStyle/>
          <a:p>
            <a:r>
              <a:rPr lang="en-US" altLang="zh-CN" dirty="0"/>
              <a:t>Activities to promote</a:t>
            </a:r>
            <a:endParaRPr lang="en-US" altLang="zh-CN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19040"/>
            <a:ext cx="12192000" cy="1838960"/>
          </a:xfrm>
          <a:prstGeom prst="rect">
            <a:avLst/>
          </a:prstGeom>
          <a:gradFill>
            <a:gsLst>
              <a:gs pos="0">
                <a:schemeClr val="accent2">
                  <a:lumMod val="85000"/>
                </a:schemeClr>
              </a:gs>
              <a:gs pos="49000">
                <a:schemeClr val="accent1">
                  <a:lumMod val="98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3125" y="1674689"/>
            <a:ext cx="981604" cy="3482938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  <a:reflection blurRad="76200" stA="52000" endA="300" endPos="20000" dir="5400000" sy="-100000" algn="bl" rotWithShape="0"/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4000">
                      <a:schemeClr val="accent2"/>
                    </a:gs>
                    <a:gs pos="49000">
                      <a:schemeClr val="accent1"/>
                    </a:gs>
                  </a:gsLst>
                  <a:lin ang="2700000" scaled="0"/>
                </a:gradFill>
              </a:rPr>
              <a:t>1</a:t>
            </a:r>
            <a:endParaRPr lang="zh-CN" altLang="en-US" dirty="0">
              <a:gradFill>
                <a:gsLst>
                  <a:gs pos="4000">
                    <a:schemeClr val="accent2"/>
                  </a:gs>
                  <a:gs pos="49000">
                    <a:schemeClr val="accent1"/>
                  </a:gs>
                </a:gsLst>
                <a:lin ang="2700000" scaled="0"/>
              </a:gra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468307" y="2864479"/>
            <a:ext cx="1768867" cy="1008878"/>
            <a:chOff x="1468307" y="2864479"/>
            <a:chExt cx="1768867" cy="1008878"/>
          </a:xfrm>
        </p:grpSpPr>
        <p:sp>
          <p:nvSpPr>
            <p:cNvPr id="5" name="矩形: 圆角 4"/>
            <p:cNvSpPr/>
            <p:nvPr/>
          </p:nvSpPr>
          <p:spPr>
            <a:xfrm>
              <a:off x="1468307" y="2864479"/>
              <a:ext cx="1768867" cy="1008878"/>
            </a:xfrm>
            <a:prstGeom prst="roundRect">
              <a:avLst>
                <a:gd name="adj" fmla="val 56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2665" y="3009970"/>
              <a:ext cx="140940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渠道契合</a:t>
              </a:r>
              <a:endParaRPr lang="en-US" altLang="zh-CN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活动目的</a:t>
              </a:r>
              <a:endParaRPr lang="zh-CN" altLang="en-US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12131" y="434389"/>
            <a:ext cx="3312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活动推广</a:t>
            </a:r>
            <a:r>
              <a:rPr lang="en-US" altLang="zh-CN" sz="3200" dirty="0">
                <a:latin typeface="+mj-ea"/>
                <a:ea typeface="+mj-ea"/>
              </a:rPr>
              <a:t>4</a:t>
            </a:r>
            <a:r>
              <a:rPr lang="zh-CN" altLang="en-US" sz="3200" dirty="0">
                <a:latin typeface="+mj-ea"/>
                <a:ea typeface="+mj-ea"/>
              </a:rPr>
              <a:t>原则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129" y="899079"/>
            <a:ext cx="263309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Activities to promote four principles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11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09359" y="1674689"/>
            <a:ext cx="1243274" cy="3482938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  <a:reflection blurRad="76200" stA="52000" endA="300" endPos="20000" dir="5400000" sy="-100000" algn="bl" rotWithShape="0"/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4000">
                      <a:schemeClr val="accent2"/>
                    </a:gs>
                    <a:gs pos="49000">
                      <a:schemeClr val="accent1"/>
                    </a:gs>
                  </a:gsLst>
                  <a:lin ang="2700000" scaled="0"/>
                </a:gradFill>
              </a:rPr>
              <a:t>2</a:t>
            </a:r>
            <a:endParaRPr lang="zh-CN" altLang="en-US" dirty="0">
              <a:gradFill>
                <a:gsLst>
                  <a:gs pos="4000">
                    <a:schemeClr val="accent2"/>
                  </a:gs>
                  <a:gs pos="49000">
                    <a:schemeClr val="accent1"/>
                  </a:gs>
                </a:gsLst>
                <a:lin ang="2700000" scaled="0"/>
              </a:gra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80741" y="2864479"/>
            <a:ext cx="1768867" cy="1008878"/>
            <a:chOff x="4280741" y="2864479"/>
            <a:chExt cx="1768867" cy="1008878"/>
          </a:xfrm>
        </p:grpSpPr>
        <p:sp>
          <p:nvSpPr>
            <p:cNvPr id="20" name="矩形: 圆角 19"/>
            <p:cNvSpPr/>
            <p:nvPr/>
          </p:nvSpPr>
          <p:spPr>
            <a:xfrm>
              <a:off x="4280741" y="2864479"/>
              <a:ext cx="1768867" cy="1008878"/>
            </a:xfrm>
            <a:prstGeom prst="roundRect">
              <a:avLst>
                <a:gd name="adj" fmla="val 56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75099" y="3009970"/>
              <a:ext cx="140940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渠道和用户画像匹配</a:t>
              </a:r>
              <a:endParaRPr lang="zh-CN" altLang="en-US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21793" y="1674689"/>
            <a:ext cx="1243274" cy="3482938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  <a:reflection blurRad="76200" stA="52000" endA="300" endPos="20000" dir="5400000" sy="-100000" algn="bl" rotWithShape="0"/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15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85000"/>
                        <a:lumOff val="15000"/>
                      </a:schemeClr>
                    </a:gs>
                  </a:gsLst>
                  <a:lin ang="36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4000">
                      <a:schemeClr val="accent2"/>
                    </a:gs>
                    <a:gs pos="49000">
                      <a:schemeClr val="accent1"/>
                    </a:gs>
                  </a:gsLst>
                  <a:lin ang="2700000" scaled="0"/>
                </a:gradFill>
              </a:rPr>
              <a:t>3</a:t>
            </a:r>
            <a:endParaRPr lang="zh-CN" altLang="en-US" dirty="0">
              <a:gradFill>
                <a:gsLst>
                  <a:gs pos="4000">
                    <a:schemeClr val="accent2"/>
                  </a:gs>
                  <a:gs pos="49000">
                    <a:schemeClr val="accent1"/>
                  </a:gs>
                </a:gsLst>
                <a:lin ang="2700000" scaled="0"/>
              </a:gra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093175" y="2864479"/>
            <a:ext cx="1768867" cy="1008878"/>
            <a:chOff x="7093175" y="2864479"/>
            <a:chExt cx="1768867" cy="1008878"/>
          </a:xfrm>
        </p:grpSpPr>
        <p:sp>
          <p:nvSpPr>
            <p:cNvPr id="24" name="矩形: 圆角 23"/>
            <p:cNvSpPr/>
            <p:nvPr/>
          </p:nvSpPr>
          <p:spPr>
            <a:xfrm>
              <a:off x="7093175" y="2864479"/>
              <a:ext cx="1768867" cy="1008878"/>
            </a:xfrm>
            <a:prstGeom prst="roundRect">
              <a:avLst>
                <a:gd name="adj" fmla="val 56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87533" y="3009970"/>
              <a:ext cx="140940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推广要</a:t>
              </a:r>
              <a:endParaRPr lang="en-US" altLang="zh-CN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有节奏</a:t>
              </a:r>
              <a:endParaRPr lang="zh-CN" altLang="en-US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234226" y="1674689"/>
            <a:ext cx="1243274" cy="3482938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  <a:reflection blurRad="76200" stA="52000" endA="300" endPos="20000" dir="5400000" sy="-100000" algn="bl" rotWithShape="0"/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4000">
                      <a:schemeClr val="accent2"/>
                    </a:gs>
                    <a:gs pos="49000">
                      <a:schemeClr val="accent1"/>
                    </a:gs>
                  </a:gsLst>
                  <a:lin ang="2700000" scaled="0"/>
                </a:gradFill>
              </a:rPr>
              <a:t>4</a:t>
            </a:r>
            <a:endParaRPr lang="zh-CN" altLang="en-US" dirty="0">
              <a:gradFill>
                <a:gsLst>
                  <a:gs pos="4000">
                    <a:schemeClr val="accent2"/>
                  </a:gs>
                  <a:gs pos="49000">
                    <a:schemeClr val="accent1"/>
                  </a:gs>
                </a:gsLst>
                <a:lin ang="2700000" scaled="0"/>
              </a:gra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905608" y="2864479"/>
            <a:ext cx="1768867" cy="1008878"/>
            <a:chOff x="9905608" y="2864479"/>
            <a:chExt cx="1768867" cy="1008878"/>
          </a:xfrm>
        </p:grpSpPr>
        <p:sp>
          <p:nvSpPr>
            <p:cNvPr id="28" name="矩形: 圆角 27"/>
            <p:cNvSpPr/>
            <p:nvPr/>
          </p:nvSpPr>
          <p:spPr>
            <a:xfrm>
              <a:off x="9905608" y="2864479"/>
              <a:ext cx="1768867" cy="1008878"/>
            </a:xfrm>
            <a:prstGeom prst="roundRect">
              <a:avLst>
                <a:gd name="adj" fmla="val 56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099966" y="3009970"/>
              <a:ext cx="140940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88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有铺垫和</a:t>
              </a:r>
              <a:endParaRPr lang="en-US" altLang="zh-CN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  <a:p>
              <a:r>
                <a:rPr lang="zh-CN" altLang="en-US" dirty="0">
                  <a:gradFill flip="none" rotWithShape="1">
                    <a:gsLst>
                      <a:gs pos="49000">
                        <a:schemeClr val="accent1"/>
                      </a:gs>
                      <a:gs pos="18000">
                        <a:schemeClr val="accent2"/>
                      </a:gs>
                    </a:gsLst>
                    <a:lin ang="5400000" scaled="0"/>
                  </a:gradFill>
                </a:rPr>
                <a:t>引爆点</a:t>
              </a:r>
              <a:endParaRPr lang="zh-CN" altLang="en-US" dirty="0">
                <a:gradFill flip="none" rotWithShape="1">
                  <a:gsLst>
                    <a:gs pos="49000">
                      <a:schemeClr val="accent1"/>
                    </a:gs>
                    <a:gs pos="18000">
                      <a:schemeClr val="accent2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71525" y="5453279"/>
            <a:ext cx="14636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不同目的选择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</a:rPr>
              <a:t>不同渠道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01520" y="5453279"/>
            <a:ext cx="14636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提前了解自己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</a:rPr>
              <a:t>活动用户的特征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31515" y="5453279"/>
            <a:ext cx="1664521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制定好合理的推广计划，有序进行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61511" y="5453279"/>
            <a:ext cx="14636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活动要有集中的热度点和引爆点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038960" y="1821815"/>
            <a:ext cx="4069990" cy="4467225"/>
          </a:xfrm>
          <a:prstGeom prst="roundRect">
            <a:avLst>
              <a:gd name="adj" fmla="val 5387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38960" y="1421834"/>
            <a:ext cx="4069990" cy="518160"/>
            <a:chOff x="3038960" y="1421834"/>
            <a:chExt cx="4069990" cy="518160"/>
          </a:xfrm>
        </p:grpSpPr>
        <p:sp>
          <p:nvSpPr>
            <p:cNvPr id="4" name="矩形: 圆顶角 3"/>
            <p:cNvSpPr/>
            <p:nvPr/>
          </p:nvSpPr>
          <p:spPr>
            <a:xfrm>
              <a:off x="3038960" y="1421834"/>
              <a:ext cx="4069990" cy="518160"/>
            </a:xfrm>
            <a:prstGeom prst="round2SameRect">
              <a:avLst/>
            </a:prstGeom>
            <a:gradFill>
              <a:gsLst>
                <a:gs pos="0">
                  <a:schemeClr val="accent2"/>
                </a:gs>
                <a:gs pos="56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81079" y="1450082"/>
              <a:ext cx="1985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广告展示位置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: 圆角 5"/>
          <p:cNvSpPr/>
          <p:nvPr/>
        </p:nvSpPr>
        <p:spPr>
          <a:xfrm>
            <a:off x="7426685" y="1821815"/>
            <a:ext cx="4069990" cy="4467225"/>
          </a:xfrm>
          <a:prstGeom prst="roundRect">
            <a:avLst>
              <a:gd name="adj" fmla="val 5387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26683" y="1412875"/>
            <a:ext cx="4069990" cy="518160"/>
            <a:chOff x="7426683" y="1412875"/>
            <a:chExt cx="4069990" cy="518160"/>
          </a:xfrm>
        </p:grpSpPr>
        <p:sp>
          <p:nvSpPr>
            <p:cNvPr id="8" name="矩形: 圆顶角 7"/>
            <p:cNvSpPr/>
            <p:nvPr/>
          </p:nvSpPr>
          <p:spPr>
            <a:xfrm>
              <a:off x="7426683" y="1412875"/>
              <a:ext cx="4069990" cy="518160"/>
            </a:xfrm>
            <a:prstGeom prst="round2SameRect">
              <a:avLst/>
            </a:prstGeom>
            <a:gradFill>
              <a:gsLst>
                <a:gs pos="0">
                  <a:schemeClr val="accent2"/>
                </a:gs>
                <a:gs pos="55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68802" y="1441123"/>
              <a:ext cx="1985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计费方式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: 圆角 9"/>
          <p:cNvSpPr/>
          <p:nvPr/>
        </p:nvSpPr>
        <p:spPr>
          <a:xfrm>
            <a:off x="695325" y="1931035"/>
            <a:ext cx="2025903" cy="4358005"/>
          </a:xfrm>
          <a:prstGeom prst="roundRect">
            <a:avLst>
              <a:gd name="adj" fmla="val 5387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7268" y="2159607"/>
            <a:ext cx="357426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QQ</a:t>
            </a:r>
            <a:r>
              <a:rPr lang="zh-CN" altLang="en-US" sz="1400" dirty="0"/>
              <a:t>、微信朋友圈、公众号底部广告位</a:t>
            </a:r>
            <a:endParaRPr lang="zh-CN" altLang="en-US" sz="14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3298944" y="2621703"/>
            <a:ext cx="35500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555129" y="2159607"/>
            <a:ext cx="408330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CPM(</a:t>
            </a:r>
            <a:r>
              <a:rPr lang="zh-CN" altLang="en-US" sz="1400" dirty="0"/>
              <a:t>按展示计费，展现给一千个人花费成本</a:t>
            </a:r>
            <a:r>
              <a:rPr lang="en-US" altLang="zh-CN" sz="1400" dirty="0"/>
              <a:t>)</a:t>
            </a:r>
            <a:endParaRPr lang="zh-CN" altLang="en-US" sz="14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7659774" y="2621703"/>
            <a:ext cx="360381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23636" y="2621703"/>
            <a:ext cx="136928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51685" y="2159607"/>
            <a:ext cx="11131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53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腾讯系</a:t>
            </a:r>
            <a:endParaRPr lang="zh-CN" altLang="en-US" dirty="0">
              <a:gradFill flip="none" rotWithShape="1">
                <a:gsLst>
                  <a:gs pos="53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2140" y="434340"/>
            <a:ext cx="45643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付费推广</a:t>
            </a:r>
            <a:r>
              <a:rPr lang="en-US" altLang="zh-CN" sz="3200" dirty="0">
                <a:latin typeface="+mj-ea"/>
                <a:ea typeface="+mj-ea"/>
              </a:rPr>
              <a:t>-PC</a:t>
            </a:r>
            <a:r>
              <a:rPr lang="zh-CN" altLang="en-US" sz="3200" dirty="0">
                <a:latin typeface="+mj-ea"/>
                <a:ea typeface="+mj-ea"/>
              </a:rPr>
              <a:t>站外广告位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2129" y="899079"/>
            <a:ext cx="427419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Paid promotion - PC stand outside advertising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7268" y="2952563"/>
            <a:ext cx="357426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zh-CN" altLang="en-US" sz="1400" dirty="0"/>
              <a:t>抖音信息流广告、今日头条信息流广告</a:t>
            </a:r>
            <a:endParaRPr lang="zh-CN" altLang="en-US" sz="14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3298944" y="3414659"/>
            <a:ext cx="35500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555129" y="2952563"/>
            <a:ext cx="408330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CPA (</a:t>
            </a:r>
            <a:r>
              <a:rPr lang="zh-CN" altLang="en-US" sz="1400" dirty="0"/>
              <a:t>按约定达成行动付费，实际效果计费</a:t>
            </a:r>
            <a:r>
              <a:rPr lang="en-US" altLang="zh-CN" sz="1400" dirty="0"/>
              <a:t>)</a:t>
            </a:r>
            <a:endParaRPr lang="zh-CN" altLang="en-US" sz="14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7659774" y="3414659"/>
            <a:ext cx="360381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23636" y="3414659"/>
            <a:ext cx="136928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151685" y="2952563"/>
            <a:ext cx="11131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53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头条系</a:t>
            </a:r>
            <a:endParaRPr lang="zh-CN" altLang="en-US" dirty="0">
              <a:gradFill flip="none" rotWithShape="1">
                <a:gsLst>
                  <a:gs pos="53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07268" y="3745519"/>
            <a:ext cx="357426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zh-CN" altLang="en-US" sz="1400" dirty="0"/>
              <a:t>百度搜索框关键词、网站竞价排名</a:t>
            </a:r>
            <a:endParaRPr lang="zh-CN" altLang="en-US" sz="14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3298944" y="4207615"/>
            <a:ext cx="35500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555129" y="3745519"/>
            <a:ext cx="408330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CPC (</a:t>
            </a:r>
            <a:r>
              <a:rPr lang="zh-CN" altLang="en-US" sz="1400" dirty="0"/>
              <a:t>点击计费，按照每次广告点击的价格计费</a:t>
            </a:r>
            <a:r>
              <a:rPr lang="en-US" altLang="zh-CN" sz="1400" dirty="0"/>
              <a:t>)</a:t>
            </a:r>
            <a:endParaRPr lang="zh-CN" altLang="en-US" sz="140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7659774" y="4207615"/>
            <a:ext cx="360381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23636" y="4207615"/>
            <a:ext cx="136928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151685" y="3745519"/>
            <a:ext cx="11131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53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百度系</a:t>
            </a:r>
            <a:endParaRPr lang="zh-CN" altLang="en-US" dirty="0">
              <a:gradFill flip="none" rotWithShape="1">
                <a:gsLst>
                  <a:gs pos="53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07268" y="4538475"/>
            <a:ext cx="357426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zh-CN" altLang="en-US" sz="1400" dirty="0"/>
              <a:t>微博粉丝通、微博信息流广告</a:t>
            </a:r>
            <a:endParaRPr lang="zh-CN" altLang="en-US" sz="14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3298944" y="5000571"/>
            <a:ext cx="35500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555129" y="4538475"/>
            <a:ext cx="408330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CPM(</a:t>
            </a:r>
            <a:r>
              <a:rPr lang="zh-CN" altLang="en-US" sz="1400" dirty="0"/>
              <a:t>按展示计费，展现给一千个人花费成本</a:t>
            </a:r>
            <a:r>
              <a:rPr lang="en-US" altLang="zh-CN" sz="1400" dirty="0"/>
              <a:t>)</a:t>
            </a:r>
            <a:endParaRPr lang="en-US" altLang="zh-CN" sz="14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7659774" y="5000571"/>
            <a:ext cx="360381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023636" y="5000571"/>
            <a:ext cx="136928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151685" y="4538475"/>
            <a:ext cx="11131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53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新浪系</a:t>
            </a:r>
            <a:endParaRPr lang="zh-CN" altLang="en-US" dirty="0">
              <a:gradFill flip="none" rotWithShape="1">
                <a:gsLst>
                  <a:gs pos="53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07268" y="5331432"/>
            <a:ext cx="357426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zh-CN" altLang="en-US" sz="1400" dirty="0"/>
              <a:t>腾讯、优酷、爱奇艺、</a:t>
            </a:r>
            <a:r>
              <a:rPr lang="en-US" altLang="zh-CN" sz="1400" dirty="0"/>
              <a:t>B</a:t>
            </a:r>
            <a:r>
              <a:rPr lang="zh-CN" altLang="en-US" sz="1400" dirty="0"/>
              <a:t>站</a:t>
            </a:r>
            <a:endParaRPr lang="zh-CN" altLang="en-US" sz="140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3298944" y="5793528"/>
            <a:ext cx="355002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7555129" y="5331432"/>
            <a:ext cx="4083301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20000"/>
              </a:lnSpc>
            </a:pPr>
            <a:r>
              <a:rPr lang="en-US" altLang="zh-CN" sz="1400" dirty="0"/>
              <a:t>CPC (</a:t>
            </a:r>
            <a:r>
              <a:rPr lang="zh-CN" altLang="en-US" sz="1400" dirty="0"/>
              <a:t>点击计费，按照每次广告点击的价格计费</a:t>
            </a:r>
            <a:r>
              <a:rPr lang="en-US" altLang="zh-CN" sz="1400" dirty="0"/>
              <a:t>)</a:t>
            </a:r>
            <a:endParaRPr lang="zh-CN" altLang="en-US" sz="14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7659774" y="5793528"/>
            <a:ext cx="360381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23636" y="5793528"/>
            <a:ext cx="1369281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8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62785" y="5331432"/>
            <a:ext cx="12232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53000">
                      <a:schemeClr val="accent1"/>
                    </a:gs>
                    <a:gs pos="15000">
                      <a:schemeClr val="accent2"/>
                    </a:gs>
                  </a:gsLst>
                  <a:lin ang="5400000" scaled="0"/>
                </a:gradFill>
              </a:rPr>
              <a:t>视频网站</a:t>
            </a:r>
            <a:endParaRPr lang="zh-CN" altLang="en-US" dirty="0">
              <a:gradFill flip="none" rotWithShape="1">
                <a:gsLst>
                  <a:gs pos="53000">
                    <a:schemeClr val="accent1"/>
                  </a:gs>
                  <a:gs pos="15000">
                    <a:schemeClr val="accent2"/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062093"/>
            <a:ext cx="12192000" cy="2795907"/>
          </a:xfrm>
          <a:prstGeom prst="rect">
            <a:avLst/>
          </a:prstGeom>
          <a:gradFill>
            <a:gsLst>
              <a:gs pos="0">
                <a:schemeClr val="accent2">
                  <a:lumMod val="85000"/>
                </a:schemeClr>
              </a:gs>
              <a:gs pos="49000">
                <a:schemeClr val="accent1">
                  <a:lumMod val="98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hqprint"/>
          <a:srcRect/>
          <a:stretch>
            <a:fillRect/>
          </a:stretch>
        </p:blipFill>
        <p:spPr>
          <a:xfrm>
            <a:off x="695325" y="1433423"/>
            <a:ext cx="4721811" cy="33278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2140" y="434340"/>
            <a:ext cx="465137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付费推广</a:t>
            </a:r>
            <a:r>
              <a:rPr lang="en-US" altLang="zh-CN" sz="3200" dirty="0">
                <a:latin typeface="+mj-ea"/>
                <a:ea typeface="+mj-ea"/>
              </a:rPr>
              <a:t>-PC</a:t>
            </a:r>
            <a:r>
              <a:rPr lang="zh-CN" altLang="en-US" sz="3200" dirty="0">
                <a:latin typeface="+mj-ea"/>
                <a:ea typeface="+mj-ea"/>
              </a:rPr>
              <a:t>站内广告位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130" y="899079"/>
            <a:ext cx="43027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Paid promotion - PC station advertising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7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769937" y="1494423"/>
            <a:ext cx="4578350" cy="2590800"/>
          </a:xfrm>
          <a:custGeom>
            <a:avLst/>
            <a:gdLst>
              <a:gd name="connsiteX0" fmla="*/ 35520 w 4578350"/>
              <a:gd name="connsiteY0" fmla="*/ 0 h 2590800"/>
              <a:gd name="connsiteX1" fmla="*/ 4542830 w 4578350"/>
              <a:gd name="connsiteY1" fmla="*/ 0 h 2590800"/>
              <a:gd name="connsiteX2" fmla="*/ 4578350 w 4578350"/>
              <a:gd name="connsiteY2" fmla="*/ 35520 h 2590800"/>
              <a:gd name="connsiteX3" fmla="*/ 4578350 w 4578350"/>
              <a:gd name="connsiteY3" fmla="*/ 2555280 h 2590800"/>
              <a:gd name="connsiteX4" fmla="*/ 4542830 w 4578350"/>
              <a:gd name="connsiteY4" fmla="*/ 2590800 h 2590800"/>
              <a:gd name="connsiteX5" fmla="*/ 35520 w 4578350"/>
              <a:gd name="connsiteY5" fmla="*/ 2590800 h 2590800"/>
              <a:gd name="connsiteX6" fmla="*/ 0 w 4578350"/>
              <a:gd name="connsiteY6" fmla="*/ 2555280 h 2590800"/>
              <a:gd name="connsiteX7" fmla="*/ 0 w 4578350"/>
              <a:gd name="connsiteY7" fmla="*/ 35520 h 2590800"/>
              <a:gd name="connsiteX8" fmla="*/ 35520 w 4578350"/>
              <a:gd name="connsiteY8" fmla="*/ 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8350" h="2590800">
                <a:moveTo>
                  <a:pt x="35520" y="0"/>
                </a:moveTo>
                <a:lnTo>
                  <a:pt x="4542830" y="0"/>
                </a:lnTo>
                <a:cubicBezTo>
                  <a:pt x="4562447" y="0"/>
                  <a:pt x="4578350" y="15903"/>
                  <a:pt x="4578350" y="35520"/>
                </a:cubicBezTo>
                <a:lnTo>
                  <a:pt x="4578350" y="2555280"/>
                </a:lnTo>
                <a:cubicBezTo>
                  <a:pt x="4578350" y="2574897"/>
                  <a:pt x="4562447" y="2590800"/>
                  <a:pt x="4542830" y="2590800"/>
                </a:cubicBezTo>
                <a:lnTo>
                  <a:pt x="35520" y="2590800"/>
                </a:lnTo>
                <a:cubicBezTo>
                  <a:pt x="15903" y="2590800"/>
                  <a:pt x="0" y="2574897"/>
                  <a:pt x="0" y="2555280"/>
                </a:cubicBezTo>
                <a:lnTo>
                  <a:pt x="0" y="35520"/>
                </a:lnTo>
                <a:cubicBezTo>
                  <a:pt x="0" y="15903"/>
                  <a:pt x="15903" y="0"/>
                  <a:pt x="35520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hqprint"/>
          <a:srcRect/>
          <a:stretch>
            <a:fillRect/>
          </a:stretch>
        </p:blipFill>
        <p:spPr>
          <a:xfrm>
            <a:off x="3453882" y="2866969"/>
            <a:ext cx="3478431" cy="17422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hqprint"/>
          <a:srcRect/>
          <a:stretch>
            <a:fillRect/>
          </a:stretch>
        </p:blipFill>
        <p:spPr>
          <a:xfrm>
            <a:off x="3829050" y="2929523"/>
            <a:ext cx="2743200" cy="1554956"/>
          </a:xfrm>
          <a:custGeom>
            <a:avLst/>
            <a:gdLst>
              <a:gd name="connsiteX0" fmla="*/ 21318 w 2743200"/>
              <a:gd name="connsiteY0" fmla="*/ 0 h 1554956"/>
              <a:gd name="connsiteX1" fmla="*/ 2721882 w 2743200"/>
              <a:gd name="connsiteY1" fmla="*/ 0 h 1554956"/>
              <a:gd name="connsiteX2" fmla="*/ 2743200 w 2743200"/>
              <a:gd name="connsiteY2" fmla="*/ 21318 h 1554956"/>
              <a:gd name="connsiteX3" fmla="*/ 2743200 w 2743200"/>
              <a:gd name="connsiteY3" fmla="*/ 1533638 h 1554956"/>
              <a:gd name="connsiteX4" fmla="*/ 2721882 w 2743200"/>
              <a:gd name="connsiteY4" fmla="*/ 1554956 h 1554956"/>
              <a:gd name="connsiteX5" fmla="*/ 21318 w 2743200"/>
              <a:gd name="connsiteY5" fmla="*/ 1554956 h 1554956"/>
              <a:gd name="connsiteX6" fmla="*/ 0 w 2743200"/>
              <a:gd name="connsiteY6" fmla="*/ 1533638 h 1554956"/>
              <a:gd name="connsiteX7" fmla="*/ 0 w 2743200"/>
              <a:gd name="connsiteY7" fmla="*/ 21318 h 1554956"/>
              <a:gd name="connsiteX8" fmla="*/ 21318 w 2743200"/>
              <a:gd name="connsiteY8" fmla="*/ 0 h 155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200" h="1554956">
                <a:moveTo>
                  <a:pt x="21318" y="0"/>
                </a:moveTo>
                <a:lnTo>
                  <a:pt x="2721882" y="0"/>
                </a:lnTo>
                <a:cubicBezTo>
                  <a:pt x="2733656" y="0"/>
                  <a:pt x="2743200" y="9544"/>
                  <a:pt x="2743200" y="21318"/>
                </a:cubicBezTo>
                <a:lnTo>
                  <a:pt x="2743200" y="1533638"/>
                </a:lnTo>
                <a:cubicBezTo>
                  <a:pt x="2743200" y="1545412"/>
                  <a:pt x="2733656" y="1554956"/>
                  <a:pt x="2721882" y="1554956"/>
                </a:cubicBezTo>
                <a:lnTo>
                  <a:pt x="21318" y="1554956"/>
                </a:lnTo>
                <a:cubicBezTo>
                  <a:pt x="9544" y="1554956"/>
                  <a:pt x="0" y="1545412"/>
                  <a:pt x="0" y="1533638"/>
                </a:cubicBezTo>
                <a:lnTo>
                  <a:pt x="0" y="21318"/>
                </a:lnTo>
                <a:cubicBezTo>
                  <a:pt x="0" y="9544"/>
                  <a:pt x="9544" y="0"/>
                  <a:pt x="21318" y="0"/>
                </a:cubicBezTo>
                <a:close/>
              </a:path>
            </a:pathLst>
          </a:custGeom>
        </p:spPr>
      </p:pic>
      <p:sp>
        <p:nvSpPr>
          <p:cNvPr id="17" name="矩形: 圆角 16"/>
          <p:cNvSpPr/>
          <p:nvPr/>
        </p:nvSpPr>
        <p:spPr>
          <a:xfrm>
            <a:off x="5960527" y="1680287"/>
            <a:ext cx="2114391" cy="3905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2400" dirty="0">
                <a:latin typeface="+mj-ea"/>
                <a:ea typeface="+mj-ea"/>
              </a:rPr>
              <a:t>Banner</a:t>
            </a:r>
            <a:r>
              <a:rPr lang="zh-CN" altLang="en-US" sz="2400" dirty="0">
                <a:latin typeface="+mj-ea"/>
                <a:ea typeface="+mj-ea"/>
              </a:rPr>
              <a:t>位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8462427" y="1680287"/>
            <a:ext cx="2114391" cy="3905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弹窗</a:t>
            </a:r>
            <a:r>
              <a:rPr lang="en-US" altLang="zh-CN" sz="2400" dirty="0">
                <a:latin typeface="+mj-ea"/>
                <a:ea typeface="+mj-ea"/>
              </a:rPr>
              <a:t>/</a:t>
            </a:r>
            <a:r>
              <a:rPr lang="zh-CN" altLang="en-US" sz="2400" dirty="0">
                <a:latin typeface="+mj-ea"/>
                <a:ea typeface="+mj-ea"/>
              </a:rPr>
              <a:t>浮层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867684" y="2848117"/>
            <a:ext cx="2403316" cy="3905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2400" dirty="0">
                <a:latin typeface="+mj-ea"/>
                <a:ea typeface="+mj-ea"/>
              </a:rPr>
              <a:t>PC/app</a:t>
            </a:r>
            <a:r>
              <a:rPr lang="zh-CN" altLang="en-US" sz="2400" dirty="0">
                <a:latin typeface="+mj-ea"/>
                <a:ea typeface="+mj-ea"/>
              </a:rPr>
              <a:t>落地页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9623584" y="2848117"/>
            <a:ext cx="1873091" cy="3905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72000">
                <a:schemeClr val="accent1"/>
              </a:gs>
            </a:gsLst>
            <a:lin ang="4200000" scaled="0"/>
          </a:gradFill>
          <a:ln>
            <a:noFill/>
          </a:ln>
          <a:effectLst>
            <a:outerShdw blurRad="254000" dist="1016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2400" dirty="0">
                <a:latin typeface="+mj-ea"/>
                <a:ea typeface="+mj-ea"/>
              </a:rPr>
              <a:t>网站搜索框</a:t>
            </a:r>
            <a:endParaRPr lang="zh-CN" altLang="en-US" sz="2400" dirty="0"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575955" y="2351003"/>
            <a:ext cx="1653645" cy="0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587740" y="2571983"/>
            <a:ext cx="746761" cy="0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9464040" y="2328143"/>
            <a:ext cx="883921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0759440" y="2495783"/>
            <a:ext cx="533402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9390471" y="1323587"/>
            <a:ext cx="2106204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870005" y="1477700"/>
            <a:ext cx="43151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750121" y="3501709"/>
            <a:ext cx="2034284" cy="0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9483048" y="3604451"/>
            <a:ext cx="523982" cy="0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0808413" y="3481162"/>
            <a:ext cx="267129" cy="0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70186" y="6018376"/>
            <a:ext cx="23000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活动入口清晰易点击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79186" y="4959263"/>
            <a:ext cx="893746" cy="893746"/>
            <a:chOff x="1539892" y="6897725"/>
            <a:chExt cx="893746" cy="893746"/>
          </a:xfrm>
        </p:grpSpPr>
        <p:sp>
          <p:nvSpPr>
            <p:cNvPr id="32" name="椭圆 31"/>
            <p:cNvSpPr/>
            <p:nvPr/>
          </p:nvSpPr>
          <p:spPr>
            <a:xfrm rot="19741494">
              <a:off x="1616862" y="6974695"/>
              <a:ext cx="739806" cy="739805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539892" y="6897725"/>
              <a:ext cx="893746" cy="893746"/>
              <a:chOff x="1133019" y="2416926"/>
              <a:chExt cx="1613394" cy="1613396"/>
            </a:xfrm>
          </p:grpSpPr>
          <p:sp>
            <p:nvSpPr>
              <p:cNvPr id="34" name="弧形 33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>
                  <a:gd name="adj1" fmla="val 16540474"/>
                  <a:gd name="adj2" fmla="val 34582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35" name="弧形 34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>
                  <a:gd name="adj1" fmla="val 17211622"/>
                  <a:gd name="adj2" fmla="val 17363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192480" y="4959263"/>
            <a:ext cx="893746" cy="893746"/>
            <a:chOff x="4192480" y="4959263"/>
            <a:chExt cx="893746" cy="893746"/>
          </a:xfrm>
        </p:grpSpPr>
        <p:sp>
          <p:nvSpPr>
            <p:cNvPr id="37" name="椭圆 36"/>
            <p:cNvSpPr/>
            <p:nvPr/>
          </p:nvSpPr>
          <p:spPr>
            <a:xfrm rot="19741494">
              <a:off x="4269450" y="5036233"/>
              <a:ext cx="739806" cy="739805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192480" y="4959263"/>
              <a:ext cx="893746" cy="893746"/>
              <a:chOff x="1133019" y="2416926"/>
              <a:chExt cx="1613394" cy="1613396"/>
            </a:xfrm>
          </p:grpSpPr>
          <p:sp>
            <p:nvSpPr>
              <p:cNvPr id="39" name="弧形 38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>
                  <a:gd name="adj1" fmla="val 16540474"/>
                  <a:gd name="adj2" fmla="val 34582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40" name="弧形 39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>
                  <a:gd name="adj1" fmla="val 17211622"/>
                  <a:gd name="adj2" fmla="val 17363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105774" y="4959263"/>
            <a:ext cx="893746" cy="893746"/>
            <a:chOff x="1539892" y="6897725"/>
            <a:chExt cx="893746" cy="893746"/>
          </a:xfrm>
        </p:grpSpPr>
        <p:sp>
          <p:nvSpPr>
            <p:cNvPr id="42" name="椭圆 41"/>
            <p:cNvSpPr/>
            <p:nvPr/>
          </p:nvSpPr>
          <p:spPr>
            <a:xfrm rot="19741494">
              <a:off x="1616862" y="6974695"/>
              <a:ext cx="739806" cy="739805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539892" y="6897725"/>
              <a:ext cx="893746" cy="893746"/>
              <a:chOff x="1133019" y="2416926"/>
              <a:chExt cx="1613394" cy="1613396"/>
            </a:xfrm>
          </p:grpSpPr>
          <p:sp>
            <p:nvSpPr>
              <p:cNvPr id="44" name="弧形 43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>
                  <a:gd name="adj1" fmla="val 16540474"/>
                  <a:gd name="adj2" fmla="val 34582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>
                  <a:gd name="adj1" fmla="val 17211622"/>
                  <a:gd name="adj2" fmla="val 17363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0019069" y="4959263"/>
            <a:ext cx="893746" cy="893746"/>
            <a:chOff x="10019069" y="4959263"/>
            <a:chExt cx="893746" cy="893746"/>
          </a:xfrm>
        </p:grpSpPr>
        <p:sp>
          <p:nvSpPr>
            <p:cNvPr id="47" name="椭圆 46"/>
            <p:cNvSpPr/>
            <p:nvPr/>
          </p:nvSpPr>
          <p:spPr>
            <a:xfrm rot="19741494">
              <a:off x="10096039" y="5036233"/>
              <a:ext cx="739806" cy="739805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0019069" y="4959263"/>
              <a:ext cx="893746" cy="893746"/>
              <a:chOff x="1133019" y="2416926"/>
              <a:chExt cx="1613394" cy="1613396"/>
            </a:xfrm>
          </p:grpSpPr>
          <p:sp>
            <p:nvSpPr>
              <p:cNvPr id="49" name="弧形 48"/>
              <p:cNvSpPr/>
              <p:nvPr/>
            </p:nvSpPr>
            <p:spPr>
              <a:xfrm rot="18364988">
                <a:off x="1133018" y="2416927"/>
                <a:ext cx="1613396" cy="1613394"/>
              </a:xfrm>
              <a:prstGeom prst="arc">
                <a:avLst>
                  <a:gd name="adj1" fmla="val 16540474"/>
                  <a:gd name="adj2" fmla="val 34582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50" name="弧形 49"/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>
                  <a:gd name="adj1" fmla="val 17211622"/>
                  <a:gd name="adj2" fmla="val 173633"/>
                </a:avLst>
              </a:prstGeom>
              <a:noFill/>
              <a:ln w="9525" cap="rnd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3836369" y="6018376"/>
            <a:ext cx="1608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活动文案简洁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85735" y="6018376"/>
            <a:ext cx="18801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活动海报吸引强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398000" y="6018376"/>
            <a:ext cx="21616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实时反馈数据结果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0311509" y="5234186"/>
            <a:ext cx="308866" cy="343898"/>
            <a:chOff x="2806700" y="6975475"/>
            <a:chExt cx="431800" cy="538163"/>
          </a:xfrm>
        </p:grpSpPr>
        <p:sp>
          <p:nvSpPr>
            <p:cNvPr id="55" name="Freeform 5"/>
            <p:cNvSpPr/>
            <p:nvPr/>
          </p:nvSpPr>
          <p:spPr bwMode="auto">
            <a:xfrm>
              <a:off x="2806700" y="6975475"/>
              <a:ext cx="431800" cy="538163"/>
            </a:xfrm>
            <a:custGeom>
              <a:avLst/>
              <a:gdLst>
                <a:gd name="T0" fmla="*/ 0 w 272"/>
                <a:gd name="T1" fmla="*/ 339 h 339"/>
                <a:gd name="T2" fmla="*/ 0 w 272"/>
                <a:gd name="T3" fmla="*/ 0 h 339"/>
                <a:gd name="T4" fmla="*/ 197 w 272"/>
                <a:gd name="T5" fmla="*/ 0 h 339"/>
                <a:gd name="T6" fmla="*/ 272 w 272"/>
                <a:gd name="T7" fmla="*/ 90 h 339"/>
                <a:gd name="T8" fmla="*/ 272 w 272"/>
                <a:gd name="T9" fmla="*/ 339 h 339"/>
                <a:gd name="T10" fmla="*/ 0 w 272"/>
                <a:gd name="T1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339">
                  <a:moveTo>
                    <a:pt x="0" y="339"/>
                  </a:moveTo>
                  <a:lnTo>
                    <a:pt x="0" y="0"/>
                  </a:lnTo>
                  <a:lnTo>
                    <a:pt x="197" y="0"/>
                  </a:lnTo>
                  <a:lnTo>
                    <a:pt x="272" y="90"/>
                  </a:lnTo>
                  <a:lnTo>
                    <a:pt x="272" y="339"/>
                  </a:lnTo>
                  <a:lnTo>
                    <a:pt x="0" y="339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6" name="Rectangle 6"/>
            <p:cNvSpPr>
              <a:spLocks noChangeArrowheads="1"/>
            </p:cNvSpPr>
            <p:nvPr/>
          </p:nvSpPr>
          <p:spPr bwMode="auto">
            <a:xfrm>
              <a:off x="2903538" y="7299325"/>
              <a:ext cx="80963" cy="92075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7"/>
            <p:cNvSpPr>
              <a:spLocks noChangeShapeType="1"/>
            </p:cNvSpPr>
            <p:nvPr/>
          </p:nvSpPr>
          <p:spPr bwMode="auto">
            <a:xfrm>
              <a:off x="2887663" y="7391400"/>
              <a:ext cx="26987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8"/>
            <p:cNvSpPr>
              <a:spLocks noChangeArrowheads="1"/>
            </p:cNvSpPr>
            <p:nvPr/>
          </p:nvSpPr>
          <p:spPr bwMode="auto">
            <a:xfrm>
              <a:off x="2984500" y="7229475"/>
              <a:ext cx="80963" cy="161925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9"/>
            <p:cNvSpPr>
              <a:spLocks noChangeArrowheads="1"/>
            </p:cNvSpPr>
            <p:nvPr/>
          </p:nvSpPr>
          <p:spPr bwMode="auto">
            <a:xfrm>
              <a:off x="3065463" y="7164388"/>
              <a:ext cx="80963" cy="227013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62231" y="5229014"/>
            <a:ext cx="354244" cy="354242"/>
            <a:chOff x="4398963" y="7345363"/>
            <a:chExt cx="538163" cy="538163"/>
          </a:xfrm>
        </p:grpSpPr>
        <p:sp>
          <p:nvSpPr>
            <p:cNvPr id="61" name="Freeform 13"/>
            <p:cNvSpPr/>
            <p:nvPr/>
          </p:nvSpPr>
          <p:spPr bwMode="auto">
            <a:xfrm>
              <a:off x="4479925" y="7802563"/>
              <a:ext cx="376238" cy="80963"/>
            </a:xfrm>
            <a:custGeom>
              <a:avLst/>
              <a:gdLst>
                <a:gd name="T0" fmla="*/ 0 w 237"/>
                <a:gd name="T1" fmla="*/ 0 h 51"/>
                <a:gd name="T2" fmla="*/ 0 w 237"/>
                <a:gd name="T3" fmla="*/ 51 h 51"/>
                <a:gd name="T4" fmla="*/ 237 w 237"/>
                <a:gd name="T5" fmla="*/ 51 h 51"/>
                <a:gd name="T6" fmla="*/ 237 w 237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1">
                  <a:moveTo>
                    <a:pt x="0" y="0"/>
                  </a:moveTo>
                  <a:lnTo>
                    <a:pt x="0" y="51"/>
                  </a:lnTo>
                  <a:lnTo>
                    <a:pt x="237" y="51"/>
                  </a:lnTo>
                  <a:lnTo>
                    <a:pt x="237" y="0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4479925" y="7345363"/>
              <a:ext cx="376238" cy="215900"/>
            </a:xfrm>
            <a:custGeom>
              <a:avLst/>
              <a:gdLst>
                <a:gd name="T0" fmla="*/ 237 w 237"/>
                <a:gd name="T1" fmla="*/ 136 h 136"/>
                <a:gd name="T2" fmla="*/ 237 w 237"/>
                <a:gd name="T3" fmla="*/ 85 h 136"/>
                <a:gd name="T4" fmla="*/ 169 w 237"/>
                <a:gd name="T5" fmla="*/ 0 h 136"/>
                <a:gd name="T6" fmla="*/ 0 w 237"/>
                <a:gd name="T7" fmla="*/ 0 h 136"/>
                <a:gd name="T8" fmla="*/ 0 w 237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6">
                  <a:moveTo>
                    <a:pt x="237" y="136"/>
                  </a:moveTo>
                  <a:lnTo>
                    <a:pt x="237" y="85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136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5"/>
            <p:cNvSpPr/>
            <p:nvPr/>
          </p:nvSpPr>
          <p:spPr bwMode="auto">
            <a:xfrm>
              <a:off x="4721225" y="7345363"/>
              <a:ext cx="134938" cy="134938"/>
            </a:xfrm>
            <a:custGeom>
              <a:avLst/>
              <a:gdLst>
                <a:gd name="T0" fmla="*/ 0 w 85"/>
                <a:gd name="T1" fmla="*/ 0 h 85"/>
                <a:gd name="T2" fmla="*/ 0 w 85"/>
                <a:gd name="T3" fmla="*/ 85 h 85"/>
                <a:gd name="T4" fmla="*/ 85 w 8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85">
                  <a:moveTo>
                    <a:pt x="0" y="0"/>
                  </a:moveTo>
                  <a:lnTo>
                    <a:pt x="0" y="85"/>
                  </a:lnTo>
                  <a:lnTo>
                    <a:pt x="85" y="85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16"/>
            <p:cNvSpPr>
              <a:spLocks noChangeShapeType="1"/>
            </p:cNvSpPr>
            <p:nvPr/>
          </p:nvSpPr>
          <p:spPr bwMode="auto">
            <a:xfrm>
              <a:off x="4560888" y="7453313"/>
              <a:ext cx="5397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4398963" y="7561263"/>
              <a:ext cx="538163" cy="241300"/>
            </a:xfrm>
            <a:custGeom>
              <a:avLst/>
              <a:gdLst>
                <a:gd name="T0" fmla="*/ 7 w 140"/>
                <a:gd name="T1" fmla="*/ 0 h 63"/>
                <a:gd name="T2" fmla="*/ 133 w 140"/>
                <a:gd name="T3" fmla="*/ 0 h 63"/>
                <a:gd name="T4" fmla="*/ 140 w 140"/>
                <a:gd name="T5" fmla="*/ 7 h 63"/>
                <a:gd name="T6" fmla="*/ 140 w 140"/>
                <a:gd name="T7" fmla="*/ 56 h 63"/>
                <a:gd name="T8" fmla="*/ 133 w 140"/>
                <a:gd name="T9" fmla="*/ 63 h 63"/>
                <a:gd name="T10" fmla="*/ 7 w 140"/>
                <a:gd name="T11" fmla="*/ 63 h 63"/>
                <a:gd name="T12" fmla="*/ 0 w 140"/>
                <a:gd name="T13" fmla="*/ 56 h 63"/>
                <a:gd name="T14" fmla="*/ 0 w 140"/>
                <a:gd name="T15" fmla="*/ 7 h 63"/>
                <a:gd name="T16" fmla="*/ 7 w 140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63">
                  <a:moveTo>
                    <a:pt x="7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0"/>
                    <a:pt x="137" y="63"/>
                    <a:pt x="133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>
              <a:off x="4629150" y="7626351"/>
              <a:ext cx="80963" cy="10795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19"/>
            <p:cNvSpPr>
              <a:spLocks noChangeShapeType="1"/>
            </p:cNvSpPr>
            <p:nvPr/>
          </p:nvSpPr>
          <p:spPr bwMode="auto">
            <a:xfrm flipH="1">
              <a:off x="4629150" y="7626351"/>
              <a:ext cx="80963" cy="10795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20"/>
            <p:cNvSpPr>
              <a:spLocks noChangeShapeType="1"/>
            </p:cNvSpPr>
            <p:nvPr/>
          </p:nvSpPr>
          <p:spPr bwMode="auto">
            <a:xfrm>
              <a:off x="4521200" y="7626351"/>
              <a:ext cx="0" cy="10795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4479925" y="7626351"/>
              <a:ext cx="80963" cy="0"/>
            </a:xfrm>
            <a:custGeom>
              <a:avLst/>
              <a:gdLst>
                <a:gd name="T0" fmla="*/ 0 w 51"/>
                <a:gd name="T1" fmla="*/ 26 w 51"/>
                <a:gd name="T2" fmla="*/ 51 w 5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1">
                  <a:moveTo>
                    <a:pt x="0" y="0"/>
                  </a:moveTo>
                  <a:lnTo>
                    <a:pt x="26" y="0"/>
                  </a:lnTo>
                  <a:lnTo>
                    <a:pt x="51" y="0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>
              <a:off x="4818063" y="7626351"/>
              <a:ext cx="0" cy="10795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3"/>
            <p:cNvSpPr/>
            <p:nvPr/>
          </p:nvSpPr>
          <p:spPr bwMode="auto">
            <a:xfrm>
              <a:off x="4775200" y="7626351"/>
              <a:ext cx="80963" cy="0"/>
            </a:xfrm>
            <a:custGeom>
              <a:avLst/>
              <a:gdLst>
                <a:gd name="T0" fmla="*/ 0 w 51"/>
                <a:gd name="T1" fmla="*/ 27 w 51"/>
                <a:gd name="T2" fmla="*/ 51 w 5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1">
                  <a:moveTo>
                    <a:pt x="0" y="0"/>
                  </a:moveTo>
                  <a:lnTo>
                    <a:pt x="27" y="0"/>
                  </a:lnTo>
                  <a:lnTo>
                    <a:pt x="51" y="0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399579" y="5253070"/>
            <a:ext cx="306136" cy="306132"/>
            <a:chOff x="6366223" y="7280718"/>
            <a:chExt cx="300132" cy="300132"/>
          </a:xfrm>
        </p:grpSpPr>
        <p:sp>
          <p:nvSpPr>
            <p:cNvPr id="73" name="任意多边形: 形状 72"/>
            <p:cNvSpPr/>
            <p:nvPr/>
          </p:nvSpPr>
          <p:spPr>
            <a:xfrm>
              <a:off x="6366223" y="7280718"/>
              <a:ext cx="300132" cy="300132"/>
            </a:xfrm>
            <a:custGeom>
              <a:avLst/>
              <a:gdLst>
                <a:gd name="connsiteX0" fmla="*/ 275082 w 300132"/>
                <a:gd name="connsiteY0" fmla="*/ 0 h 300132"/>
                <a:gd name="connsiteX1" fmla="*/ 25051 w 300132"/>
                <a:gd name="connsiteY1" fmla="*/ 0 h 300132"/>
                <a:gd name="connsiteX2" fmla="*/ 0 w 300132"/>
                <a:gd name="connsiteY2" fmla="*/ 25051 h 300132"/>
                <a:gd name="connsiteX3" fmla="*/ 0 w 300132"/>
                <a:gd name="connsiteY3" fmla="*/ 275082 h 300132"/>
                <a:gd name="connsiteX4" fmla="*/ 25051 w 300132"/>
                <a:gd name="connsiteY4" fmla="*/ 300133 h 300132"/>
                <a:gd name="connsiteX5" fmla="*/ 275082 w 300132"/>
                <a:gd name="connsiteY5" fmla="*/ 300133 h 300132"/>
                <a:gd name="connsiteX6" fmla="*/ 300133 w 300132"/>
                <a:gd name="connsiteY6" fmla="*/ 275082 h 300132"/>
                <a:gd name="connsiteX7" fmla="*/ 300133 w 300132"/>
                <a:gd name="connsiteY7" fmla="*/ 24956 h 300132"/>
                <a:gd name="connsiteX8" fmla="*/ 275082 w 300132"/>
                <a:gd name="connsiteY8" fmla="*/ 0 h 30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132" h="300132">
                  <a:moveTo>
                    <a:pt x="275082" y="0"/>
                  </a:moveTo>
                  <a:lnTo>
                    <a:pt x="25051" y="0"/>
                  </a:lnTo>
                  <a:cubicBezTo>
                    <a:pt x="11239" y="0"/>
                    <a:pt x="0" y="11239"/>
                    <a:pt x="0" y="25051"/>
                  </a:cubicBezTo>
                  <a:lnTo>
                    <a:pt x="0" y="275082"/>
                  </a:lnTo>
                  <a:cubicBezTo>
                    <a:pt x="0" y="288893"/>
                    <a:pt x="11239" y="300133"/>
                    <a:pt x="25051" y="300133"/>
                  </a:cubicBezTo>
                  <a:lnTo>
                    <a:pt x="275082" y="300133"/>
                  </a:lnTo>
                  <a:cubicBezTo>
                    <a:pt x="288893" y="300133"/>
                    <a:pt x="300133" y="288893"/>
                    <a:pt x="300133" y="275082"/>
                  </a:cubicBezTo>
                  <a:lnTo>
                    <a:pt x="300133" y="24956"/>
                  </a:lnTo>
                  <a:cubicBezTo>
                    <a:pt x="300133" y="11144"/>
                    <a:pt x="288893" y="0"/>
                    <a:pt x="275082" y="0"/>
                  </a:cubicBez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6424612" y="7339012"/>
              <a:ext cx="83439" cy="83343"/>
            </a:xfrm>
            <a:custGeom>
              <a:avLst/>
              <a:gdLst>
                <a:gd name="connsiteX0" fmla="*/ 41720 w 83439"/>
                <a:gd name="connsiteY0" fmla="*/ 83344 h 83343"/>
                <a:gd name="connsiteX1" fmla="*/ 83439 w 83439"/>
                <a:gd name="connsiteY1" fmla="*/ 41624 h 83343"/>
                <a:gd name="connsiteX2" fmla="*/ 41720 w 83439"/>
                <a:gd name="connsiteY2" fmla="*/ 0 h 83343"/>
                <a:gd name="connsiteX3" fmla="*/ 0 w 83439"/>
                <a:gd name="connsiteY3" fmla="*/ 41720 h 83343"/>
                <a:gd name="connsiteX4" fmla="*/ 41720 w 83439"/>
                <a:gd name="connsiteY4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439" h="83343">
                  <a:moveTo>
                    <a:pt x="41720" y="83344"/>
                  </a:moveTo>
                  <a:cubicBezTo>
                    <a:pt x="64770" y="83344"/>
                    <a:pt x="83439" y="64675"/>
                    <a:pt x="83439" y="41624"/>
                  </a:cubicBezTo>
                  <a:cubicBezTo>
                    <a:pt x="83439" y="18574"/>
                    <a:pt x="64675" y="0"/>
                    <a:pt x="41720" y="0"/>
                  </a:cubicBezTo>
                  <a:cubicBezTo>
                    <a:pt x="18764" y="0"/>
                    <a:pt x="0" y="18669"/>
                    <a:pt x="0" y="41720"/>
                  </a:cubicBezTo>
                  <a:cubicBezTo>
                    <a:pt x="0" y="64770"/>
                    <a:pt x="18669" y="83344"/>
                    <a:pt x="41720" y="83344"/>
                  </a:cubicBez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6449662" y="7442521"/>
              <a:ext cx="201435" cy="138234"/>
            </a:xfrm>
            <a:custGeom>
              <a:avLst/>
              <a:gdLst>
                <a:gd name="connsiteX0" fmla="*/ 98203 w 201435"/>
                <a:gd name="connsiteY0" fmla="*/ 6694 h 138234"/>
                <a:gd name="connsiteX1" fmla="*/ 125254 w 201435"/>
                <a:gd name="connsiteY1" fmla="*/ 7171 h 138234"/>
                <a:gd name="connsiteX2" fmla="*/ 198406 w 201435"/>
                <a:gd name="connsiteY2" fmla="*/ 112041 h 138234"/>
                <a:gd name="connsiteX3" fmla="*/ 184690 w 201435"/>
                <a:gd name="connsiteY3" fmla="*/ 138235 h 138234"/>
                <a:gd name="connsiteX4" fmla="*/ 0 w 201435"/>
                <a:gd name="connsiteY4" fmla="*/ 138235 h 138234"/>
                <a:gd name="connsiteX5" fmla="*/ 98203 w 201435"/>
                <a:gd name="connsiteY5" fmla="*/ 6694 h 13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435" h="138234">
                  <a:moveTo>
                    <a:pt x="98203" y="6694"/>
                  </a:moveTo>
                  <a:cubicBezTo>
                    <a:pt x="104965" y="-2450"/>
                    <a:pt x="118682" y="-2164"/>
                    <a:pt x="125254" y="7171"/>
                  </a:cubicBezTo>
                  <a:lnTo>
                    <a:pt x="198406" y="112041"/>
                  </a:lnTo>
                  <a:cubicBezTo>
                    <a:pt x="206121" y="123090"/>
                    <a:pt x="198215" y="138235"/>
                    <a:pt x="184690" y="138235"/>
                  </a:cubicBezTo>
                  <a:lnTo>
                    <a:pt x="0" y="138235"/>
                  </a:lnTo>
                  <a:lnTo>
                    <a:pt x="98203" y="6694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53764" y="5243814"/>
            <a:ext cx="344590" cy="324645"/>
            <a:chOff x="2219325" y="7443788"/>
            <a:chExt cx="493713" cy="465138"/>
          </a:xfrm>
        </p:grpSpPr>
        <p:sp>
          <p:nvSpPr>
            <p:cNvPr id="77" name="Freeform 29"/>
            <p:cNvSpPr/>
            <p:nvPr/>
          </p:nvSpPr>
          <p:spPr bwMode="auto">
            <a:xfrm>
              <a:off x="2219325" y="7624763"/>
              <a:ext cx="284162" cy="284163"/>
            </a:xfrm>
            <a:custGeom>
              <a:avLst/>
              <a:gdLst>
                <a:gd name="T0" fmla="*/ 62 w 74"/>
                <a:gd name="T1" fmla="*/ 13 h 74"/>
                <a:gd name="T2" fmla="*/ 71 w 74"/>
                <a:gd name="T3" fmla="*/ 47 h 74"/>
                <a:gd name="T4" fmla="*/ 47 w 74"/>
                <a:gd name="T5" fmla="*/ 71 h 74"/>
                <a:gd name="T6" fmla="*/ 13 w 74"/>
                <a:gd name="T7" fmla="*/ 62 h 74"/>
                <a:gd name="T8" fmla="*/ 13 w 74"/>
                <a:gd name="T9" fmla="*/ 13 h 74"/>
                <a:gd name="T10" fmla="*/ 62 w 74"/>
                <a:gd name="T11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4">
                  <a:moveTo>
                    <a:pt x="62" y="13"/>
                  </a:moveTo>
                  <a:cubicBezTo>
                    <a:pt x="71" y="22"/>
                    <a:pt x="74" y="35"/>
                    <a:pt x="71" y="47"/>
                  </a:cubicBezTo>
                  <a:cubicBezTo>
                    <a:pt x="68" y="59"/>
                    <a:pt x="59" y="68"/>
                    <a:pt x="47" y="71"/>
                  </a:cubicBezTo>
                  <a:cubicBezTo>
                    <a:pt x="34" y="74"/>
                    <a:pt x="22" y="71"/>
                    <a:pt x="13" y="62"/>
                  </a:cubicBezTo>
                  <a:cubicBezTo>
                    <a:pt x="0" y="48"/>
                    <a:pt x="0" y="27"/>
                    <a:pt x="13" y="13"/>
                  </a:cubicBezTo>
                  <a:cubicBezTo>
                    <a:pt x="27" y="0"/>
                    <a:pt x="48" y="0"/>
                    <a:pt x="62" y="13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30"/>
            <p:cNvSpPr>
              <a:spLocks noChangeShapeType="1"/>
            </p:cNvSpPr>
            <p:nvPr/>
          </p:nvSpPr>
          <p:spPr bwMode="auto">
            <a:xfrm flipV="1">
              <a:off x="2460625" y="7443788"/>
              <a:ext cx="227012" cy="227013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1"/>
            <p:cNvSpPr/>
            <p:nvPr/>
          </p:nvSpPr>
          <p:spPr bwMode="auto">
            <a:xfrm>
              <a:off x="2557463" y="7489826"/>
              <a:ext cx="155575" cy="158750"/>
            </a:xfrm>
            <a:custGeom>
              <a:avLst/>
              <a:gdLst>
                <a:gd name="T0" fmla="*/ 0 w 98"/>
                <a:gd name="T1" fmla="*/ 54 h 100"/>
                <a:gd name="T2" fmla="*/ 45 w 98"/>
                <a:gd name="T3" fmla="*/ 100 h 100"/>
                <a:gd name="T4" fmla="*/ 98 w 98"/>
                <a:gd name="T5" fmla="*/ 46 h 100"/>
                <a:gd name="T6" fmla="*/ 53 w 98"/>
                <a:gd name="T7" fmla="*/ 0 h 100"/>
                <a:gd name="T8" fmla="*/ 0 w 98"/>
                <a:gd name="T9" fmla="*/ 5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0">
                  <a:moveTo>
                    <a:pt x="0" y="54"/>
                  </a:moveTo>
                  <a:lnTo>
                    <a:pt x="45" y="100"/>
                  </a:lnTo>
                  <a:lnTo>
                    <a:pt x="98" y="46"/>
                  </a:lnTo>
                  <a:lnTo>
                    <a:pt x="53" y="0"/>
                  </a:lnTo>
                  <a:lnTo>
                    <a:pt x="0" y="5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-226232" y="5270500"/>
            <a:ext cx="12644464" cy="1617396"/>
          </a:xfrm>
          <a:custGeom>
            <a:avLst/>
            <a:gdLst>
              <a:gd name="connsiteX0" fmla="*/ 6088511 w 12177022"/>
              <a:gd name="connsiteY0" fmla="*/ 0 h 1557604"/>
              <a:gd name="connsiteX1" fmla="*/ 12177022 w 12177022"/>
              <a:gd name="connsiteY1" fmla="*/ 1308229 h 1557604"/>
              <a:gd name="connsiteX2" fmla="*/ 12106869 w 12177022"/>
              <a:gd name="connsiteY2" fmla="*/ 1507460 h 1557604"/>
              <a:gd name="connsiteX3" fmla="*/ 12065192 w 12177022"/>
              <a:gd name="connsiteY3" fmla="*/ 1557604 h 1557604"/>
              <a:gd name="connsiteX4" fmla="*/ 111830 w 12177022"/>
              <a:gd name="connsiteY4" fmla="*/ 1557604 h 1557604"/>
              <a:gd name="connsiteX5" fmla="*/ 70154 w 12177022"/>
              <a:gd name="connsiteY5" fmla="*/ 1507460 h 1557604"/>
              <a:gd name="connsiteX6" fmla="*/ 0 w 12177022"/>
              <a:gd name="connsiteY6" fmla="*/ 1308229 h 1557604"/>
              <a:gd name="connsiteX7" fmla="*/ 6088511 w 12177022"/>
              <a:gd name="connsiteY7" fmla="*/ 0 h 155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77022" h="1557604">
                <a:moveTo>
                  <a:pt x="6088511" y="0"/>
                </a:moveTo>
                <a:cubicBezTo>
                  <a:pt x="9451103" y="0"/>
                  <a:pt x="12177022" y="585714"/>
                  <a:pt x="12177022" y="1308229"/>
                </a:cubicBezTo>
                <a:cubicBezTo>
                  <a:pt x="12177022" y="1375965"/>
                  <a:pt x="12153064" y="1442498"/>
                  <a:pt x="12106869" y="1507460"/>
                </a:cubicBezTo>
                <a:lnTo>
                  <a:pt x="12065192" y="1557604"/>
                </a:lnTo>
                <a:lnTo>
                  <a:pt x="111830" y="1557604"/>
                </a:lnTo>
                <a:lnTo>
                  <a:pt x="70154" y="1507460"/>
                </a:lnTo>
                <a:cubicBezTo>
                  <a:pt x="23958" y="1442498"/>
                  <a:pt x="0" y="1375965"/>
                  <a:pt x="0" y="1308229"/>
                </a:cubicBezTo>
                <a:cubicBezTo>
                  <a:pt x="0" y="585714"/>
                  <a:pt x="2725919" y="0"/>
                  <a:pt x="6088511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7000"/>
                  <a:lumOff val="53000"/>
                </a:schemeClr>
              </a:gs>
              <a:gs pos="73000">
                <a:schemeClr val="accent2">
                  <a:lumMod val="20000"/>
                  <a:lumOff val="80000"/>
                  <a:alpha val="25000"/>
                </a:schemeClr>
              </a:gs>
              <a:gs pos="16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" name="椭圆 2"/>
          <p:cNvSpPr/>
          <p:nvPr>
            <p:custDataLst>
              <p:tags r:id="rId1"/>
            </p:custDataLst>
          </p:nvPr>
        </p:nvSpPr>
        <p:spPr>
          <a:xfrm>
            <a:off x="457201" y="5997674"/>
            <a:ext cx="1355728" cy="135572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626284" y="5322796"/>
            <a:ext cx="8939432" cy="1535205"/>
          </a:xfrm>
          <a:custGeom>
            <a:avLst/>
            <a:gdLst>
              <a:gd name="connsiteX0" fmla="*/ 4469716 w 8939432"/>
              <a:gd name="connsiteY0" fmla="*/ 0 h 1535205"/>
              <a:gd name="connsiteX1" fmla="*/ 8939432 w 8939432"/>
              <a:gd name="connsiteY1" fmla="*/ 960401 h 1535205"/>
              <a:gd name="connsiteX2" fmla="*/ 8176075 w 8939432"/>
              <a:gd name="connsiteY2" fmla="*/ 1497371 h 1535205"/>
              <a:gd name="connsiteX3" fmla="*/ 8044403 w 8939432"/>
              <a:gd name="connsiteY3" fmla="*/ 1535205 h 1535205"/>
              <a:gd name="connsiteX4" fmla="*/ 895030 w 8939432"/>
              <a:gd name="connsiteY4" fmla="*/ 1535205 h 1535205"/>
              <a:gd name="connsiteX5" fmla="*/ 763358 w 8939432"/>
              <a:gd name="connsiteY5" fmla="*/ 1497371 h 1535205"/>
              <a:gd name="connsiteX6" fmla="*/ 0 w 8939432"/>
              <a:gd name="connsiteY6" fmla="*/ 960401 h 1535205"/>
              <a:gd name="connsiteX7" fmla="*/ 4469716 w 8939432"/>
              <a:gd name="connsiteY7" fmla="*/ 0 h 1535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39432" h="1535205">
                <a:moveTo>
                  <a:pt x="4469716" y="0"/>
                </a:moveTo>
                <a:cubicBezTo>
                  <a:pt x="6938272" y="0"/>
                  <a:pt x="8939432" y="429986"/>
                  <a:pt x="8939432" y="960401"/>
                </a:cubicBezTo>
                <a:cubicBezTo>
                  <a:pt x="8939432" y="1159307"/>
                  <a:pt x="8658019" y="1344090"/>
                  <a:pt x="8176075" y="1497371"/>
                </a:cubicBezTo>
                <a:lnTo>
                  <a:pt x="8044403" y="1535205"/>
                </a:lnTo>
                <a:lnTo>
                  <a:pt x="895030" y="1535205"/>
                </a:lnTo>
                <a:lnTo>
                  <a:pt x="763358" y="1497371"/>
                </a:lnTo>
                <a:cubicBezTo>
                  <a:pt x="281413" y="1344090"/>
                  <a:pt x="0" y="1159307"/>
                  <a:pt x="0" y="960401"/>
                </a:cubicBezTo>
                <a:cubicBezTo>
                  <a:pt x="0" y="429986"/>
                  <a:pt x="2001160" y="0"/>
                  <a:pt x="4469716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6000"/>
                  <a:lumOff val="54000"/>
                </a:schemeClr>
              </a:gs>
              <a:gs pos="68000">
                <a:schemeClr val="accent2">
                  <a:lumMod val="20000"/>
                  <a:lumOff val="80000"/>
                  <a:alpha val="25000"/>
                </a:schemeClr>
              </a:gs>
              <a:gs pos="31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35039" y="5359065"/>
            <a:ext cx="5730714" cy="1166013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29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102728" y="2824922"/>
            <a:ext cx="0" cy="145213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893388" y="4764907"/>
            <a:ext cx="0" cy="70583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91936" y="4394200"/>
            <a:ext cx="0" cy="69850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12140" y="442595"/>
            <a:ext cx="49822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付费推广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自媒体重点平台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129" y="899079"/>
            <a:ext cx="443612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Paid promotion - since the media focus on platform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12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931726" y="3834111"/>
            <a:ext cx="1662944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和公众号撰写软文进行广告投放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029530" y="4751508"/>
            <a:ext cx="2117022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拍摄短视频</a:t>
            </a:r>
            <a:endParaRPr lang="en-US" altLang="zh-CN" dirty="0"/>
          </a:p>
          <a:p>
            <a:r>
              <a:rPr lang="zh-CN" altLang="en-US" dirty="0"/>
              <a:t>参加官方流量曝光活动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674571" y="3834111"/>
            <a:ext cx="1554168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微博抽奖转发</a:t>
            </a:r>
            <a:endParaRPr lang="en-US" altLang="zh-CN" dirty="0"/>
          </a:p>
          <a:p>
            <a:r>
              <a:rPr lang="zh-CN" altLang="en-US" dirty="0"/>
              <a:t>和大</a:t>
            </a:r>
            <a:r>
              <a:rPr lang="en-US" altLang="zh-CN" dirty="0"/>
              <a:t>V</a:t>
            </a:r>
            <a:r>
              <a:rPr lang="zh-CN" altLang="en-US" dirty="0"/>
              <a:t>进行互动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775835" y="1726292"/>
            <a:ext cx="1931306" cy="1931308"/>
            <a:chOff x="1759631" y="2190750"/>
            <a:chExt cx="1551212" cy="1551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27" name="椭圆 26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29" name="弧形 28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30" name="弧形 29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26" name="椭圆 25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976868" y="2627575"/>
              <a:ext cx="11307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微信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公众号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0348" y="2681789"/>
            <a:ext cx="1931306" cy="1931308"/>
            <a:chOff x="1759631" y="2190750"/>
            <a:chExt cx="1551212" cy="1551214"/>
          </a:xfrm>
        </p:grpSpPr>
        <p:grpSp>
          <p:nvGrpSpPr>
            <p:cNvPr id="32" name="组合 31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36" name="椭圆 35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37" name="组合 36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38" name="弧形 37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39" name="弧形 38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35" name="椭圆 34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976868" y="2627575"/>
              <a:ext cx="1130714" cy="667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抖音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平台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84860" y="1726292"/>
            <a:ext cx="1931306" cy="1931308"/>
            <a:chOff x="1759631" y="2190750"/>
            <a:chExt cx="1551212" cy="1551214"/>
          </a:xfrm>
        </p:grpSpPr>
        <p:grpSp>
          <p:nvGrpSpPr>
            <p:cNvPr id="41" name="组合 40"/>
            <p:cNvGrpSpPr/>
            <p:nvPr/>
          </p:nvGrpSpPr>
          <p:grpSpPr>
            <a:xfrm>
              <a:off x="1759631" y="2190750"/>
              <a:ext cx="1551212" cy="1551214"/>
              <a:chOff x="859519" y="1892300"/>
              <a:chExt cx="2052862" cy="20528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45" name="椭圆 44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46" name="组合 45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47" name="弧形 46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48" name="弧形 47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44" name="椭圆 43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976868" y="2627575"/>
              <a:ext cx="1130714" cy="667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新浪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微博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7403579" y="5425356"/>
            <a:ext cx="0" cy="569044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937123" y="2265440"/>
            <a:ext cx="0" cy="85876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79582" y="4726529"/>
            <a:ext cx="0" cy="85233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203591" y="3082664"/>
            <a:ext cx="0" cy="852338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187036" y="5959475"/>
            <a:ext cx="0" cy="349250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979837" y="2098525"/>
            <a:ext cx="0" cy="479575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1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630837" y="1600200"/>
            <a:ext cx="0" cy="526142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>
            <p:custDataLst>
              <p:tags r:id="rId2"/>
            </p:custDataLst>
          </p:nvPr>
        </p:nvSpPr>
        <p:spPr>
          <a:xfrm>
            <a:off x="9701459" y="549275"/>
            <a:ext cx="571813" cy="57181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4201252">
            <a:off x="6539827" y="2171281"/>
            <a:ext cx="1528501" cy="1356033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Normal"/>
              <a:cs typeface="Arial" panose="020B0604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17976295">
            <a:off x="6776814" y="4001321"/>
            <a:ext cx="1402748" cy="1238248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Normal"/>
              <a:cs typeface="Arial" panose="020B0604020202020204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 rot="3982061">
            <a:off x="4099049" y="3982845"/>
            <a:ext cx="1398842" cy="1434489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Normal"/>
              <a:cs typeface="Arial" panose="020B060402020202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7490434">
            <a:off x="4232757" y="2417424"/>
            <a:ext cx="1385149" cy="1238248"/>
          </a:xfrm>
          <a:prstGeom prst="triangle">
            <a:avLst/>
          </a:prstGeom>
          <a:gradFill flip="none" rotWithShape="1">
            <a:gsLst>
              <a:gs pos="100000">
                <a:schemeClr val="accent2">
                  <a:alpha val="300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思源黑体 CN Light" panose="020B0300000000000000" pitchFamily="34" charset="-122"/>
              <a:ea typeface="思源黑体 CN Normal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140" y="434340"/>
            <a:ext cx="50603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付费推广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自媒体其他平台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129" y="899079"/>
            <a:ext cx="44551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Paid promotion - since the other media platform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04880" y="2525846"/>
            <a:ext cx="2695254" cy="2695256"/>
            <a:chOff x="4804880" y="2525846"/>
            <a:chExt cx="2695254" cy="2695256"/>
          </a:xfrm>
        </p:grpSpPr>
        <p:grpSp>
          <p:nvGrpSpPr>
            <p:cNvPr id="9" name="组合 8"/>
            <p:cNvGrpSpPr/>
            <p:nvPr/>
          </p:nvGrpSpPr>
          <p:grpSpPr>
            <a:xfrm>
              <a:off x="4804880" y="2525846"/>
              <a:ext cx="2695254" cy="2695256"/>
              <a:chOff x="859519" y="1892300"/>
              <a:chExt cx="2052862" cy="205286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13" name="椭圆 12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15" name="弧形 14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16" name="弧形 15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12" name="椭圆 11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360306" y="3408551"/>
              <a:ext cx="155484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社区型平台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78883" y="1902307"/>
            <a:ext cx="1369060" cy="1369060"/>
            <a:chOff x="3578883" y="1902307"/>
            <a:chExt cx="1369060" cy="1369060"/>
          </a:xfrm>
        </p:grpSpPr>
        <p:sp>
          <p:nvSpPr>
            <p:cNvPr id="18" name="椭圆 17"/>
            <p:cNvSpPr/>
            <p:nvPr/>
          </p:nvSpPr>
          <p:spPr>
            <a:xfrm>
              <a:off x="3578883" y="1902307"/>
              <a:ext cx="1369060" cy="13690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99362" y="2351471"/>
              <a:ext cx="12870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豆瓣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81437" y="1783080"/>
            <a:ext cx="1369060" cy="1369060"/>
            <a:chOff x="7181437" y="1783080"/>
            <a:chExt cx="1369060" cy="1369060"/>
          </a:xfrm>
        </p:grpSpPr>
        <p:sp>
          <p:nvSpPr>
            <p:cNvPr id="21" name="椭圆 20"/>
            <p:cNvSpPr/>
            <p:nvPr/>
          </p:nvSpPr>
          <p:spPr>
            <a:xfrm>
              <a:off x="7181437" y="1783080"/>
              <a:ext cx="1369060" cy="13690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22465" y="2251423"/>
              <a:ext cx="12870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B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站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98280" y="4340860"/>
            <a:ext cx="1369060" cy="1369060"/>
            <a:chOff x="3298280" y="4340860"/>
            <a:chExt cx="1369060" cy="1369060"/>
          </a:xfrm>
        </p:grpSpPr>
        <p:sp>
          <p:nvSpPr>
            <p:cNvPr id="24" name="椭圆 23"/>
            <p:cNvSpPr/>
            <p:nvPr/>
          </p:nvSpPr>
          <p:spPr>
            <a:xfrm>
              <a:off x="3298280" y="4340860"/>
              <a:ext cx="1369060" cy="13690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24068" y="4794558"/>
              <a:ext cx="12870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小红书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24661" y="4340860"/>
            <a:ext cx="1369060" cy="1369060"/>
            <a:chOff x="7524661" y="4340860"/>
            <a:chExt cx="1369060" cy="1369060"/>
          </a:xfrm>
        </p:grpSpPr>
        <p:sp>
          <p:nvSpPr>
            <p:cNvPr id="27" name="椭圆 26"/>
            <p:cNvSpPr/>
            <p:nvPr/>
          </p:nvSpPr>
          <p:spPr>
            <a:xfrm>
              <a:off x="7524661" y="4340860"/>
              <a:ext cx="1369060" cy="13690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634222" y="4793963"/>
              <a:ext cx="1195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知乎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46697" y="2027416"/>
            <a:ext cx="1975956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/>
              <a:t>豆瓣小组写日记进行软文推广，和社区的用户进行互动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604472" y="1875888"/>
            <a:ext cx="929082" cy="1116112"/>
            <a:chOff x="2542827" y="1875888"/>
            <a:chExt cx="929082" cy="1116112"/>
          </a:xfrm>
        </p:grpSpPr>
        <p:sp>
          <p:nvSpPr>
            <p:cNvPr id="31" name="任意多边形: 形状 30"/>
            <p:cNvSpPr/>
            <p:nvPr/>
          </p:nvSpPr>
          <p:spPr>
            <a:xfrm rot="5400000">
              <a:off x="2119312" y="2299403"/>
              <a:ext cx="1116112" cy="269081"/>
            </a:xfrm>
            <a:custGeom>
              <a:avLst/>
              <a:gdLst>
                <a:gd name="connsiteX0" fmla="*/ 0 w 1116112"/>
                <a:gd name="connsiteY0" fmla="*/ 177799 h 177799"/>
                <a:gd name="connsiteX1" fmla="*/ 328475 w 1116112"/>
                <a:gd name="connsiteY1" fmla="*/ 0 h 177799"/>
                <a:gd name="connsiteX2" fmla="*/ 787637 w 1116112"/>
                <a:gd name="connsiteY2" fmla="*/ 0 h 177799"/>
                <a:gd name="connsiteX3" fmla="*/ 1116112 w 1116112"/>
                <a:gd name="connsiteY3" fmla="*/ 177799 h 177799"/>
                <a:gd name="connsiteX0-1" fmla="*/ 0 w 1116112"/>
                <a:gd name="connsiteY0-2" fmla="*/ 177799 h 177799"/>
                <a:gd name="connsiteX1-3" fmla="*/ 216560 w 1116112"/>
                <a:gd name="connsiteY1-4" fmla="*/ 0 h 177799"/>
                <a:gd name="connsiteX2-5" fmla="*/ 787637 w 1116112"/>
                <a:gd name="connsiteY2-6" fmla="*/ 0 h 177799"/>
                <a:gd name="connsiteX3-7" fmla="*/ 1116112 w 1116112"/>
                <a:gd name="connsiteY3-8" fmla="*/ 177799 h 177799"/>
                <a:gd name="connsiteX4" fmla="*/ 0 w 1116112"/>
                <a:gd name="connsiteY4" fmla="*/ 177799 h 177799"/>
                <a:gd name="connsiteX0-9" fmla="*/ 0 w 1116112"/>
                <a:gd name="connsiteY0-10" fmla="*/ 177799 h 177799"/>
                <a:gd name="connsiteX1-11" fmla="*/ 216560 w 1116112"/>
                <a:gd name="connsiteY1-12" fmla="*/ 0 h 177799"/>
                <a:gd name="connsiteX2-13" fmla="*/ 937657 w 1116112"/>
                <a:gd name="connsiteY2-14" fmla="*/ 0 h 177799"/>
                <a:gd name="connsiteX3-15" fmla="*/ 1116112 w 1116112"/>
                <a:gd name="connsiteY3-16" fmla="*/ 177799 h 177799"/>
                <a:gd name="connsiteX4-17" fmla="*/ 0 w 1116112"/>
                <a:gd name="connsiteY4-18" fmla="*/ 177799 h 1777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1116112" h="177799">
                  <a:moveTo>
                    <a:pt x="0" y="177799"/>
                  </a:moveTo>
                  <a:lnTo>
                    <a:pt x="216560" y="0"/>
                  </a:lnTo>
                  <a:lnTo>
                    <a:pt x="937657" y="0"/>
                  </a:lnTo>
                  <a:lnTo>
                    <a:pt x="1116112" y="177799"/>
                  </a:lnTo>
                  <a:lnTo>
                    <a:pt x="0" y="17779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Normal"/>
                <a:cs typeface="Arial" panose="020B0604020202020204" pitchFamily="34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822304" y="2477329"/>
              <a:ext cx="649605" cy="0"/>
            </a:xfrm>
            <a:prstGeom prst="line">
              <a:avLst/>
            </a:prstGeom>
            <a:ln w="9525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811909" y="2085305"/>
              <a:ext cx="0" cy="721097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746697" y="4565133"/>
            <a:ext cx="1855662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/>
              <a:t>写有价值的笔记推文或付费和大</a:t>
            </a:r>
            <a:r>
              <a:rPr lang="en-US" altLang="zh-CN" dirty="0"/>
              <a:t>V</a:t>
            </a:r>
            <a:r>
              <a:rPr lang="zh-CN" altLang="en-US" dirty="0"/>
              <a:t>合作写软文笔记推广</a:t>
            </a:r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2604472" y="4413605"/>
            <a:ext cx="682973" cy="1116112"/>
            <a:chOff x="2542827" y="4413605"/>
            <a:chExt cx="682973" cy="1116112"/>
          </a:xfrm>
        </p:grpSpPr>
        <p:sp>
          <p:nvSpPr>
            <p:cNvPr id="36" name="任意多边形: 形状 35"/>
            <p:cNvSpPr/>
            <p:nvPr/>
          </p:nvSpPr>
          <p:spPr>
            <a:xfrm rot="5400000">
              <a:off x="2119312" y="4837120"/>
              <a:ext cx="1116112" cy="269081"/>
            </a:xfrm>
            <a:custGeom>
              <a:avLst/>
              <a:gdLst>
                <a:gd name="connsiteX0" fmla="*/ 0 w 1116112"/>
                <a:gd name="connsiteY0" fmla="*/ 177799 h 177799"/>
                <a:gd name="connsiteX1" fmla="*/ 328475 w 1116112"/>
                <a:gd name="connsiteY1" fmla="*/ 0 h 177799"/>
                <a:gd name="connsiteX2" fmla="*/ 787637 w 1116112"/>
                <a:gd name="connsiteY2" fmla="*/ 0 h 177799"/>
                <a:gd name="connsiteX3" fmla="*/ 1116112 w 1116112"/>
                <a:gd name="connsiteY3" fmla="*/ 177799 h 177799"/>
                <a:gd name="connsiteX0-1" fmla="*/ 0 w 1116112"/>
                <a:gd name="connsiteY0-2" fmla="*/ 177799 h 177799"/>
                <a:gd name="connsiteX1-3" fmla="*/ 216560 w 1116112"/>
                <a:gd name="connsiteY1-4" fmla="*/ 0 h 177799"/>
                <a:gd name="connsiteX2-5" fmla="*/ 787637 w 1116112"/>
                <a:gd name="connsiteY2-6" fmla="*/ 0 h 177799"/>
                <a:gd name="connsiteX3-7" fmla="*/ 1116112 w 1116112"/>
                <a:gd name="connsiteY3-8" fmla="*/ 177799 h 177799"/>
                <a:gd name="connsiteX4" fmla="*/ 0 w 1116112"/>
                <a:gd name="connsiteY4" fmla="*/ 177799 h 177799"/>
                <a:gd name="connsiteX0-9" fmla="*/ 0 w 1116112"/>
                <a:gd name="connsiteY0-10" fmla="*/ 177799 h 177799"/>
                <a:gd name="connsiteX1-11" fmla="*/ 216560 w 1116112"/>
                <a:gd name="connsiteY1-12" fmla="*/ 0 h 177799"/>
                <a:gd name="connsiteX2-13" fmla="*/ 937657 w 1116112"/>
                <a:gd name="connsiteY2-14" fmla="*/ 0 h 177799"/>
                <a:gd name="connsiteX3-15" fmla="*/ 1116112 w 1116112"/>
                <a:gd name="connsiteY3-16" fmla="*/ 177799 h 177799"/>
                <a:gd name="connsiteX4-17" fmla="*/ 0 w 1116112"/>
                <a:gd name="connsiteY4-18" fmla="*/ 177799 h 1777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1116112" h="177799">
                  <a:moveTo>
                    <a:pt x="0" y="177799"/>
                  </a:moveTo>
                  <a:lnTo>
                    <a:pt x="216560" y="0"/>
                  </a:lnTo>
                  <a:lnTo>
                    <a:pt x="937657" y="0"/>
                  </a:lnTo>
                  <a:lnTo>
                    <a:pt x="1116112" y="177799"/>
                  </a:lnTo>
                  <a:lnTo>
                    <a:pt x="0" y="17779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Normal"/>
                <a:cs typeface="Arial" panose="020B0604020202020204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822304" y="5015046"/>
              <a:ext cx="403496" cy="0"/>
            </a:xfrm>
            <a:prstGeom prst="line">
              <a:avLst/>
            </a:prstGeom>
            <a:ln w="9525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811909" y="4623022"/>
              <a:ext cx="0" cy="721097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 flipH="1">
            <a:off x="9601728" y="2027416"/>
            <a:ext cx="1975956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/>
              <a:t>根据自己用户画像</a:t>
            </a:r>
            <a:endParaRPr lang="en-US" altLang="zh-CN" dirty="0"/>
          </a:p>
          <a:p>
            <a:pPr algn="l"/>
            <a:r>
              <a:rPr lang="zh-CN" altLang="en-US" dirty="0"/>
              <a:t>找适合合作的</a:t>
            </a:r>
            <a:r>
              <a:rPr lang="en-US" altLang="zh-CN" dirty="0"/>
              <a:t>UP</a:t>
            </a:r>
            <a:r>
              <a:rPr lang="zh-CN" altLang="en-US" dirty="0"/>
              <a:t>主</a:t>
            </a:r>
            <a:endParaRPr lang="en-US" altLang="zh-CN" dirty="0"/>
          </a:p>
          <a:p>
            <a:pPr algn="l"/>
            <a:r>
              <a:rPr lang="zh-CN" altLang="en-US" dirty="0"/>
              <a:t>进行视频广告贴片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8627938" y="1875888"/>
            <a:ext cx="999503" cy="1116112"/>
            <a:chOff x="8782050" y="1875888"/>
            <a:chExt cx="999503" cy="1116112"/>
          </a:xfrm>
        </p:grpSpPr>
        <p:sp>
          <p:nvSpPr>
            <p:cNvPr id="41" name="任意多边形: 形状 40"/>
            <p:cNvSpPr/>
            <p:nvPr/>
          </p:nvSpPr>
          <p:spPr>
            <a:xfrm rot="16200000" flipH="1">
              <a:off x="9088957" y="2299403"/>
              <a:ext cx="1116112" cy="269081"/>
            </a:xfrm>
            <a:custGeom>
              <a:avLst/>
              <a:gdLst>
                <a:gd name="connsiteX0" fmla="*/ 0 w 1116112"/>
                <a:gd name="connsiteY0" fmla="*/ 177799 h 177799"/>
                <a:gd name="connsiteX1" fmla="*/ 328475 w 1116112"/>
                <a:gd name="connsiteY1" fmla="*/ 0 h 177799"/>
                <a:gd name="connsiteX2" fmla="*/ 787637 w 1116112"/>
                <a:gd name="connsiteY2" fmla="*/ 0 h 177799"/>
                <a:gd name="connsiteX3" fmla="*/ 1116112 w 1116112"/>
                <a:gd name="connsiteY3" fmla="*/ 177799 h 177799"/>
                <a:gd name="connsiteX0-1" fmla="*/ 0 w 1116112"/>
                <a:gd name="connsiteY0-2" fmla="*/ 177799 h 177799"/>
                <a:gd name="connsiteX1-3" fmla="*/ 216560 w 1116112"/>
                <a:gd name="connsiteY1-4" fmla="*/ 0 h 177799"/>
                <a:gd name="connsiteX2-5" fmla="*/ 787637 w 1116112"/>
                <a:gd name="connsiteY2-6" fmla="*/ 0 h 177799"/>
                <a:gd name="connsiteX3-7" fmla="*/ 1116112 w 1116112"/>
                <a:gd name="connsiteY3-8" fmla="*/ 177799 h 177799"/>
                <a:gd name="connsiteX4" fmla="*/ 0 w 1116112"/>
                <a:gd name="connsiteY4" fmla="*/ 177799 h 177799"/>
                <a:gd name="connsiteX0-9" fmla="*/ 0 w 1116112"/>
                <a:gd name="connsiteY0-10" fmla="*/ 177799 h 177799"/>
                <a:gd name="connsiteX1-11" fmla="*/ 216560 w 1116112"/>
                <a:gd name="connsiteY1-12" fmla="*/ 0 h 177799"/>
                <a:gd name="connsiteX2-13" fmla="*/ 937657 w 1116112"/>
                <a:gd name="connsiteY2-14" fmla="*/ 0 h 177799"/>
                <a:gd name="connsiteX3-15" fmla="*/ 1116112 w 1116112"/>
                <a:gd name="connsiteY3-16" fmla="*/ 177799 h 177799"/>
                <a:gd name="connsiteX4-17" fmla="*/ 0 w 1116112"/>
                <a:gd name="connsiteY4-18" fmla="*/ 177799 h 1777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1116112" h="177799">
                  <a:moveTo>
                    <a:pt x="0" y="177799"/>
                  </a:moveTo>
                  <a:lnTo>
                    <a:pt x="216560" y="0"/>
                  </a:lnTo>
                  <a:lnTo>
                    <a:pt x="937657" y="0"/>
                  </a:lnTo>
                  <a:lnTo>
                    <a:pt x="1116112" y="177799"/>
                  </a:lnTo>
                  <a:lnTo>
                    <a:pt x="0" y="17779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Normal"/>
                <a:cs typeface="Arial" panose="020B0604020202020204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8782050" y="2477329"/>
              <a:ext cx="720028" cy="0"/>
            </a:xfrm>
            <a:prstGeom prst="line">
              <a:avLst/>
            </a:prstGeom>
            <a:ln w="9525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9512472" y="2085305"/>
              <a:ext cx="0" cy="721097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 flipH="1">
            <a:off x="9601728" y="4565133"/>
            <a:ext cx="1855662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hangingPunct="0">
              <a:lnSpc>
                <a:spcPct val="120000"/>
              </a:lnSpc>
              <a:defRPr sz="1600"/>
            </a:lvl1pPr>
          </a:lstStyle>
          <a:p>
            <a:pPr algn="l"/>
            <a:r>
              <a:rPr lang="zh-CN" altLang="en-US" dirty="0"/>
              <a:t>和符合自身定位领域的答主进行合作，在回答中置入软文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>
            <a:off x="8944469" y="4413605"/>
            <a:ext cx="682972" cy="1116112"/>
            <a:chOff x="9098581" y="4413605"/>
            <a:chExt cx="682972" cy="1116112"/>
          </a:xfrm>
        </p:grpSpPr>
        <p:sp>
          <p:nvSpPr>
            <p:cNvPr id="46" name="任意多边形: 形状 45"/>
            <p:cNvSpPr/>
            <p:nvPr/>
          </p:nvSpPr>
          <p:spPr>
            <a:xfrm rot="16200000" flipH="1">
              <a:off x="9088957" y="4837120"/>
              <a:ext cx="1116112" cy="269081"/>
            </a:xfrm>
            <a:custGeom>
              <a:avLst/>
              <a:gdLst>
                <a:gd name="connsiteX0" fmla="*/ 0 w 1116112"/>
                <a:gd name="connsiteY0" fmla="*/ 177799 h 177799"/>
                <a:gd name="connsiteX1" fmla="*/ 328475 w 1116112"/>
                <a:gd name="connsiteY1" fmla="*/ 0 h 177799"/>
                <a:gd name="connsiteX2" fmla="*/ 787637 w 1116112"/>
                <a:gd name="connsiteY2" fmla="*/ 0 h 177799"/>
                <a:gd name="connsiteX3" fmla="*/ 1116112 w 1116112"/>
                <a:gd name="connsiteY3" fmla="*/ 177799 h 177799"/>
                <a:gd name="connsiteX0-1" fmla="*/ 0 w 1116112"/>
                <a:gd name="connsiteY0-2" fmla="*/ 177799 h 177799"/>
                <a:gd name="connsiteX1-3" fmla="*/ 216560 w 1116112"/>
                <a:gd name="connsiteY1-4" fmla="*/ 0 h 177799"/>
                <a:gd name="connsiteX2-5" fmla="*/ 787637 w 1116112"/>
                <a:gd name="connsiteY2-6" fmla="*/ 0 h 177799"/>
                <a:gd name="connsiteX3-7" fmla="*/ 1116112 w 1116112"/>
                <a:gd name="connsiteY3-8" fmla="*/ 177799 h 177799"/>
                <a:gd name="connsiteX4" fmla="*/ 0 w 1116112"/>
                <a:gd name="connsiteY4" fmla="*/ 177799 h 177799"/>
                <a:gd name="connsiteX0-9" fmla="*/ 0 w 1116112"/>
                <a:gd name="connsiteY0-10" fmla="*/ 177799 h 177799"/>
                <a:gd name="connsiteX1-11" fmla="*/ 216560 w 1116112"/>
                <a:gd name="connsiteY1-12" fmla="*/ 0 h 177799"/>
                <a:gd name="connsiteX2-13" fmla="*/ 937657 w 1116112"/>
                <a:gd name="connsiteY2-14" fmla="*/ 0 h 177799"/>
                <a:gd name="connsiteX3-15" fmla="*/ 1116112 w 1116112"/>
                <a:gd name="connsiteY3-16" fmla="*/ 177799 h 177799"/>
                <a:gd name="connsiteX4-17" fmla="*/ 0 w 1116112"/>
                <a:gd name="connsiteY4-18" fmla="*/ 177799 h 1777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1116112" h="177799">
                  <a:moveTo>
                    <a:pt x="0" y="177799"/>
                  </a:moveTo>
                  <a:lnTo>
                    <a:pt x="216560" y="0"/>
                  </a:lnTo>
                  <a:lnTo>
                    <a:pt x="937657" y="0"/>
                  </a:lnTo>
                  <a:lnTo>
                    <a:pt x="1116112" y="177799"/>
                  </a:lnTo>
                  <a:lnTo>
                    <a:pt x="0" y="17779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Normal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 flipH="1">
              <a:off x="9098581" y="5015046"/>
              <a:ext cx="403496" cy="0"/>
            </a:xfrm>
            <a:prstGeom prst="line">
              <a:avLst/>
            </a:prstGeom>
            <a:ln w="9525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512472" y="4623022"/>
              <a:ext cx="0" cy="721097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椭圆 48"/>
          <p:cNvSpPr/>
          <p:nvPr>
            <p:custDataLst>
              <p:tags r:id="rId1"/>
            </p:custDataLst>
          </p:nvPr>
        </p:nvSpPr>
        <p:spPr>
          <a:xfrm>
            <a:off x="9634784" y="841064"/>
            <a:ext cx="571813" cy="57181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0" name="椭圆 49"/>
          <p:cNvSpPr/>
          <p:nvPr>
            <p:custDataLst>
              <p:tags r:id="rId2"/>
            </p:custDataLst>
          </p:nvPr>
        </p:nvSpPr>
        <p:spPr>
          <a:xfrm>
            <a:off x="365237" y="6149874"/>
            <a:ext cx="1447692" cy="14476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31" y="434389"/>
            <a:ext cx="2918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免费推广方式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30" y="899079"/>
            <a:ext cx="24168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Free promotion way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67" y="3124379"/>
            <a:ext cx="16922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转发活动亮点</a:t>
            </a:r>
            <a:endParaRPr lang="en-US" altLang="zh-CN" dirty="0"/>
          </a:p>
          <a:p>
            <a:pPr algn="ctr"/>
            <a:r>
              <a:rPr lang="zh-CN" altLang="en-US" dirty="0"/>
              <a:t>话术和活动海报</a:t>
            </a:r>
            <a:endParaRPr lang="en-US" altLang="zh-CN" dirty="0"/>
          </a:p>
        </p:txBody>
      </p:sp>
      <p:cxnSp>
        <p:nvCxnSpPr>
          <p:cNvPr id="5" name="直接连接符 4"/>
          <p:cNvCxnSpPr>
            <a:stCxn id="34" idx="4"/>
            <a:endCxn id="17" idx="0"/>
          </p:cNvCxnSpPr>
          <p:nvPr>
            <p:custDataLst>
              <p:tags r:id="rId1"/>
            </p:custDataLst>
          </p:nvPr>
        </p:nvCxnSpPr>
        <p:spPr>
          <a:xfrm>
            <a:off x="6123479" y="3236720"/>
            <a:ext cx="643" cy="1036010"/>
          </a:xfrm>
          <a:prstGeom prst="line">
            <a:avLst/>
          </a:prstGeom>
          <a:ln w="15875">
            <a:gradFill flip="none" rotWithShape="1">
              <a:gsLst>
                <a:gs pos="63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4" idx="6"/>
            <a:endCxn id="25" idx="2"/>
          </p:cNvCxnSpPr>
          <p:nvPr>
            <p:custDataLst>
              <p:tags r:id="rId2"/>
            </p:custDataLst>
          </p:nvPr>
        </p:nvCxnSpPr>
        <p:spPr>
          <a:xfrm flipV="1">
            <a:off x="6885657" y="2350786"/>
            <a:ext cx="2766304" cy="123754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4" idx="5"/>
            <a:endCxn id="21" idx="1"/>
          </p:cNvCxnSpPr>
          <p:nvPr>
            <p:custDataLst>
              <p:tags r:id="rId3"/>
            </p:custDataLst>
          </p:nvPr>
        </p:nvCxnSpPr>
        <p:spPr>
          <a:xfrm>
            <a:off x="6662420" y="3013483"/>
            <a:ext cx="2268038" cy="1183713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34" idx="2"/>
            <a:endCxn id="29" idx="6"/>
          </p:cNvCxnSpPr>
          <p:nvPr>
            <p:custDataLst>
              <p:tags r:id="rId4"/>
            </p:custDataLst>
          </p:nvPr>
        </p:nvCxnSpPr>
        <p:spPr>
          <a:xfrm flipH="1" flipV="1">
            <a:off x="2491922" y="2336231"/>
            <a:ext cx="2869379" cy="138309"/>
          </a:xfrm>
          <a:prstGeom prst="line">
            <a:avLst/>
          </a:prstGeom>
          <a:ln w="15875">
            <a:gradFill flip="none" rotWithShape="1">
              <a:gsLst>
                <a:gs pos="86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34" idx="3"/>
            <a:endCxn id="13" idx="7"/>
          </p:cNvCxnSpPr>
          <p:nvPr>
            <p:custDataLst>
              <p:tags r:id="rId5"/>
            </p:custDataLst>
          </p:nvPr>
        </p:nvCxnSpPr>
        <p:spPr>
          <a:xfrm flipH="1">
            <a:off x="3179431" y="3013483"/>
            <a:ext cx="2405107" cy="1183713"/>
          </a:xfrm>
          <a:prstGeom prst="line">
            <a:avLst/>
          </a:prstGeom>
          <a:ln w="15875">
            <a:gradFill flip="none" rotWithShape="1">
              <a:gsLst>
                <a:gs pos="72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998210" y="3994531"/>
            <a:ext cx="1383886" cy="1383886"/>
            <a:chOff x="2641844" y="4337431"/>
            <a:chExt cx="1383886" cy="1383886"/>
          </a:xfrm>
        </p:grpSpPr>
        <p:sp>
          <p:nvSpPr>
            <p:cNvPr id="11" name="椭圆 10"/>
            <p:cNvSpPr/>
            <p:nvPr>
              <p:custDataLst>
                <p:tags r:id="rId6"/>
              </p:custDataLst>
            </p:nvPr>
          </p:nvSpPr>
          <p:spPr>
            <a:xfrm>
              <a:off x="2842536" y="4538123"/>
              <a:ext cx="982502" cy="98250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7"/>
              </p:custDataLst>
            </p:nvPr>
          </p:nvSpPr>
          <p:spPr>
            <a:xfrm>
              <a:off x="2989126" y="4736807"/>
              <a:ext cx="6687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QQ</a:t>
              </a: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群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推广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8"/>
              </p:custDataLst>
            </p:nvPr>
          </p:nvSpPr>
          <p:spPr>
            <a:xfrm>
              <a:off x="2641844" y="4337431"/>
              <a:ext cx="1383886" cy="138388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32179" y="4272730"/>
            <a:ext cx="1383886" cy="1383886"/>
            <a:chOff x="5404057" y="4675991"/>
            <a:chExt cx="1383886" cy="1383886"/>
          </a:xfrm>
        </p:grpSpPr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5604749" y="4876683"/>
              <a:ext cx="982502" cy="98250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0"/>
              </p:custDataLst>
            </p:nvPr>
          </p:nvSpPr>
          <p:spPr>
            <a:xfrm>
              <a:off x="5709661" y="5065093"/>
              <a:ext cx="7521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微信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朋友圈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1"/>
              </p:custDataLst>
            </p:nvPr>
          </p:nvSpPr>
          <p:spPr>
            <a:xfrm>
              <a:off x="5404057" y="4675991"/>
              <a:ext cx="1383886" cy="138388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27793" y="3994531"/>
            <a:ext cx="1383886" cy="1383886"/>
            <a:chOff x="8166271" y="4337431"/>
            <a:chExt cx="1383886" cy="1383886"/>
          </a:xfrm>
        </p:grpSpPr>
        <p:sp>
          <p:nvSpPr>
            <p:cNvPr id="19" name="椭圆 18"/>
            <p:cNvSpPr/>
            <p:nvPr>
              <p:custDataLst>
                <p:tags r:id="rId12"/>
              </p:custDataLst>
            </p:nvPr>
          </p:nvSpPr>
          <p:spPr>
            <a:xfrm>
              <a:off x="8366963" y="4538123"/>
              <a:ext cx="982502" cy="98250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3"/>
              </p:custDataLst>
            </p:nvPr>
          </p:nvSpPr>
          <p:spPr>
            <a:xfrm>
              <a:off x="8387572" y="4860097"/>
              <a:ext cx="9412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资源置换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14"/>
              </p:custDataLst>
            </p:nvPr>
          </p:nvSpPr>
          <p:spPr>
            <a:xfrm>
              <a:off x="8166271" y="4337431"/>
              <a:ext cx="1383886" cy="138388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51961" y="1658843"/>
            <a:ext cx="1383886" cy="1383886"/>
            <a:chOff x="9913467" y="2715030"/>
            <a:chExt cx="1383886" cy="1383886"/>
          </a:xfrm>
        </p:grpSpPr>
        <p:sp>
          <p:nvSpPr>
            <p:cNvPr id="23" name="椭圆 22"/>
            <p:cNvSpPr/>
            <p:nvPr>
              <p:custDataLst>
                <p:tags r:id="rId15"/>
              </p:custDataLst>
            </p:nvPr>
          </p:nvSpPr>
          <p:spPr>
            <a:xfrm>
              <a:off x="10114159" y="2915722"/>
              <a:ext cx="982502" cy="98250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6"/>
              </p:custDataLst>
            </p:nvPr>
          </p:nvSpPr>
          <p:spPr>
            <a:xfrm>
              <a:off x="10134768" y="3237696"/>
              <a:ext cx="9412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联合活动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7"/>
              </p:custDataLst>
            </p:nvPr>
          </p:nvSpPr>
          <p:spPr>
            <a:xfrm>
              <a:off x="9913467" y="2715030"/>
              <a:ext cx="1383886" cy="138388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08036" y="1644288"/>
            <a:ext cx="1383886" cy="1383886"/>
            <a:chOff x="1048164" y="2257312"/>
            <a:chExt cx="1383886" cy="1383886"/>
          </a:xfrm>
        </p:grpSpPr>
        <p:sp>
          <p:nvSpPr>
            <p:cNvPr id="27" name="椭圆 26"/>
            <p:cNvSpPr/>
            <p:nvPr>
              <p:custDataLst>
                <p:tags r:id="rId18"/>
              </p:custDataLst>
            </p:nvPr>
          </p:nvSpPr>
          <p:spPr>
            <a:xfrm>
              <a:off x="1248856" y="2458004"/>
              <a:ext cx="982502" cy="98250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9"/>
              </p:custDataLst>
            </p:nvPr>
          </p:nvSpPr>
          <p:spPr>
            <a:xfrm>
              <a:off x="1259191" y="2708059"/>
              <a:ext cx="941283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微信社群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裂变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20"/>
              </p:custDataLst>
            </p:nvPr>
          </p:nvSpPr>
          <p:spPr>
            <a:xfrm>
              <a:off x="1048164" y="2257312"/>
              <a:ext cx="1383886" cy="138388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998886" y="1349946"/>
            <a:ext cx="2249186" cy="2249188"/>
            <a:chOff x="4804880" y="2525846"/>
            <a:chExt cx="2695254" cy="26952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804880" y="2525846"/>
              <a:ext cx="2695254" cy="2695256"/>
              <a:chOff x="859519" y="1892300"/>
              <a:chExt cx="2052862" cy="205286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859519" y="1892300"/>
                <a:ext cx="2052862" cy="2052864"/>
                <a:chOff x="1133019" y="2416926"/>
                <a:chExt cx="1613394" cy="1613396"/>
              </a:xfrm>
            </p:grpSpPr>
            <p:sp>
              <p:nvSpPr>
                <p:cNvPr id="35" name="椭圆 34"/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Regular"/>
                    <a:cs typeface="+mn-cs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37" name="弧形 36"/>
                  <p:cNvSpPr/>
                  <p:nvPr/>
                </p:nvSpPr>
                <p:spPr>
                  <a:xfrm rot="18364988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38" name="弧形 37"/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1pPr>
                    <a:lvl2pPr marL="457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2pPr>
                    <a:lvl3pPr marL="914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3pPr>
                    <a:lvl4pPr marL="1371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4pPr>
                    <a:lvl5pPr marL="18288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5pPr>
                    <a:lvl6pPr marL="22860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6pPr>
                    <a:lvl7pPr marL="27432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7pPr>
                    <a:lvl8pPr marL="32004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8pPr>
                    <a:lvl9pPr marL="3657600" marR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sz="1800" b="0" i="0" u="none" strike="noStrike" kern="1200" cap="none" spc="0" normalizeH="0" baseline="0" noProof="0">
                        <a:solidFill>
                          <a:schemeClr val="lt1"/>
                        </a:solidFill>
                        <a:uLnTx/>
                        <a:uFillTx/>
                        <a:latin typeface="Roboto Regular"/>
                        <a:ea typeface="思源黑体 CN Regular"/>
                        <a:cs typeface="Arial" panose="020B0604020202020204" pitchFamily="34" charset="0"/>
                        <a:sym typeface="Wingdings" panose="05000000000000000000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Light" panose="020B0300000000000000" pitchFamily="34" charset="-122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34" name="椭圆 33"/>
              <p:cNvSpPr/>
              <p:nvPr/>
            </p:nvSpPr>
            <p:spPr>
              <a:xfrm>
                <a:off x="1190300" y="2223080"/>
                <a:ext cx="1391300" cy="13913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193888" y="3362304"/>
              <a:ext cx="1920989" cy="99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零成本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推广方式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824881" y="5479322"/>
            <a:ext cx="16922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分享福利活动</a:t>
            </a:r>
            <a:endParaRPr lang="en-US" altLang="zh-CN" dirty="0"/>
          </a:p>
          <a:p>
            <a:pPr algn="ctr"/>
            <a:r>
              <a:rPr lang="zh-CN" altLang="en-US" dirty="0"/>
              <a:t>吸引扫码关注活动</a:t>
            </a:r>
            <a:endParaRPr lang="en-US" altLang="zh-CN" dirty="0"/>
          </a:p>
        </p:txBody>
      </p:sp>
      <p:sp>
        <p:nvSpPr>
          <p:cNvPr id="40" name="文本框 39"/>
          <p:cNvSpPr txBox="1"/>
          <p:nvPr/>
        </p:nvSpPr>
        <p:spPr>
          <a:xfrm>
            <a:off x="4969492" y="5766246"/>
            <a:ext cx="228810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集赞</a:t>
            </a:r>
            <a:r>
              <a:rPr lang="en-US" altLang="zh-CN" dirty="0"/>
              <a:t>50</a:t>
            </a:r>
            <a:r>
              <a:rPr lang="zh-CN" altLang="en-US" dirty="0"/>
              <a:t>兑换奖品</a:t>
            </a:r>
            <a:endParaRPr lang="en-US" altLang="zh-CN" dirty="0"/>
          </a:p>
          <a:p>
            <a:pPr algn="ctr"/>
            <a:r>
              <a:rPr lang="zh-CN" altLang="en-US" dirty="0"/>
              <a:t>评论区每第</a:t>
            </a:r>
            <a:r>
              <a:rPr lang="en-US" altLang="zh-CN" dirty="0"/>
              <a:t>10</a:t>
            </a:r>
            <a:r>
              <a:rPr lang="zh-CN" altLang="en-US" dirty="0"/>
              <a:t>个评论领奖</a:t>
            </a:r>
            <a:endParaRPr lang="en-US" altLang="zh-CN" dirty="0"/>
          </a:p>
        </p:txBody>
      </p:sp>
      <p:sp>
        <p:nvSpPr>
          <p:cNvPr id="41" name="文本框 40"/>
          <p:cNvSpPr txBox="1"/>
          <p:nvPr/>
        </p:nvSpPr>
        <p:spPr>
          <a:xfrm>
            <a:off x="8559510" y="5479322"/>
            <a:ext cx="16922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广告位和相关</a:t>
            </a:r>
            <a:endParaRPr lang="en-US" altLang="zh-CN" dirty="0"/>
          </a:p>
          <a:p>
            <a:pPr algn="ctr"/>
            <a:r>
              <a:rPr lang="zh-CN" altLang="en-US" dirty="0"/>
              <a:t>资源置换</a:t>
            </a:r>
            <a:endParaRPr lang="en-US" altLang="zh-CN" dirty="0"/>
          </a:p>
        </p:txBody>
      </p:sp>
      <p:sp>
        <p:nvSpPr>
          <p:cNvPr id="42" name="文本框 41"/>
          <p:cNvSpPr txBox="1"/>
          <p:nvPr/>
        </p:nvSpPr>
        <p:spPr>
          <a:xfrm>
            <a:off x="9510195" y="3124379"/>
            <a:ext cx="16922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pPr algn="ctr"/>
            <a:r>
              <a:rPr lang="zh-CN" altLang="en-US" dirty="0"/>
              <a:t>直播连线、短视频联合发布共享流量</a:t>
            </a:r>
            <a:endParaRPr lang="en-US" altLang="zh-CN" dirty="0"/>
          </a:p>
        </p:txBody>
      </p:sp>
      <p:cxnSp>
        <p:nvCxnSpPr>
          <p:cNvPr id="43" name="直接连接符 42"/>
          <p:cNvCxnSpPr/>
          <p:nvPr>
            <p:custDataLst>
              <p:tags r:id="rId21"/>
            </p:custDataLst>
          </p:nvPr>
        </p:nvCxnSpPr>
        <p:spPr>
          <a:xfrm flipH="1">
            <a:off x="3441247" y="2901950"/>
            <a:ext cx="1134084" cy="142000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22"/>
            </p:custDataLst>
          </p:nvPr>
        </p:nvCxnSpPr>
        <p:spPr>
          <a:xfrm flipH="1" flipV="1">
            <a:off x="3964582" y="2066925"/>
            <a:ext cx="617100" cy="66675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23"/>
            </p:custDataLst>
          </p:nvPr>
        </p:nvCxnSpPr>
        <p:spPr>
          <a:xfrm flipH="1">
            <a:off x="4961294" y="3676650"/>
            <a:ext cx="219854" cy="276225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24"/>
            </p:custDataLst>
          </p:nvPr>
        </p:nvCxnSpPr>
        <p:spPr>
          <a:xfrm flipH="1">
            <a:off x="4944549" y="3971925"/>
            <a:ext cx="417573" cy="866775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25"/>
            </p:custDataLst>
          </p:nvPr>
        </p:nvCxnSpPr>
        <p:spPr>
          <a:xfrm>
            <a:off x="6638472" y="3629025"/>
            <a:ext cx="333375" cy="561975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>
            <p:custDataLst>
              <p:tags r:id="rId26"/>
            </p:custDataLst>
          </p:nvPr>
        </p:nvCxnSpPr>
        <p:spPr>
          <a:xfrm>
            <a:off x="7886247" y="3114675"/>
            <a:ext cx="904875" cy="390525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>
            <p:custDataLst>
              <p:tags r:id="rId27"/>
            </p:custDataLst>
          </p:nvPr>
        </p:nvCxnSpPr>
        <p:spPr>
          <a:xfrm flipV="1">
            <a:off x="7448097" y="1971675"/>
            <a:ext cx="638175" cy="104776"/>
          </a:xfrm>
          <a:prstGeom prst="line">
            <a:avLst/>
          </a:prstGeom>
          <a:ln w="3175">
            <a:gradFill flip="none" rotWithShape="1">
              <a:gsLst>
                <a:gs pos="86000">
                  <a:schemeClr val="accent2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126311" y="1569630"/>
            <a:ext cx="1779314" cy="1078320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688036" y="2636430"/>
            <a:ext cx="4789214" cy="1318951"/>
          </a:xfrm>
        </p:spPr>
        <p:txBody>
          <a:bodyPr/>
          <a:lstStyle/>
          <a:p>
            <a:r>
              <a:rPr lang="zh-CN" altLang="en-US" dirty="0"/>
              <a:t>活动定位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3962401" y="3658055"/>
            <a:ext cx="4124324" cy="286232"/>
          </a:xfrm>
        </p:spPr>
        <p:txBody>
          <a:bodyPr/>
          <a:lstStyle/>
          <a:p>
            <a:r>
              <a:rPr lang="en-US" altLang="zh-CN" dirty="0"/>
              <a:t>Activities positioning</a:t>
            </a:r>
            <a:endParaRPr lang="en-US" altLang="zh-CN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140" y="434340"/>
            <a:ext cx="419163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活动推广落地</a:t>
            </a:r>
            <a:r>
              <a:rPr lang="en-US" altLang="zh-CN" sz="3200" dirty="0">
                <a:latin typeface="+mj-ea"/>
                <a:ea typeface="+mj-ea"/>
              </a:rPr>
              <a:t>-</a:t>
            </a:r>
            <a:r>
              <a:rPr lang="zh-CN" altLang="en-US" sz="3200" dirty="0">
                <a:latin typeface="+mj-ea"/>
                <a:ea typeface="+mj-ea"/>
              </a:rPr>
              <a:t>甘特图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29" y="899079"/>
            <a:ext cx="366459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Activities to promote landing – Gantt chart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85797" y="2303145"/>
            <a:ext cx="800103" cy="278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en-US" altLang="zh-CN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50000">
                    <a:schemeClr val="accent1"/>
                  </a:gs>
                  <a:gs pos="14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85797" y="3187204"/>
            <a:ext cx="800103" cy="278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en-US" altLang="zh-CN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50000">
                    <a:schemeClr val="accent1"/>
                  </a:gs>
                  <a:gs pos="14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685797" y="4071263"/>
            <a:ext cx="800103" cy="278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en-US" altLang="zh-CN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50000">
                    <a:schemeClr val="accent1"/>
                  </a:gs>
                  <a:gs pos="14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85797" y="4955322"/>
            <a:ext cx="800103" cy="278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en-US" altLang="zh-CN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4</a:t>
            </a:r>
            <a:endParaRPr lang="zh-CN" altLang="en-US" sz="1600" dirty="0">
              <a:gradFill>
                <a:gsLst>
                  <a:gs pos="50000">
                    <a:schemeClr val="accent1"/>
                  </a:gs>
                  <a:gs pos="14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85797" y="5839380"/>
            <a:ext cx="800103" cy="278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en-US" altLang="zh-CN" sz="1600" dirty="0">
                <a:gradFill>
                  <a:gsLst>
                    <a:gs pos="50000">
                      <a:schemeClr val="accent1"/>
                    </a:gs>
                    <a:gs pos="14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5</a:t>
            </a:r>
            <a:endParaRPr lang="zh-CN" altLang="en-US" sz="1600" dirty="0">
              <a:gradFill>
                <a:gsLst>
                  <a:gs pos="50000">
                    <a:schemeClr val="accent1"/>
                  </a:gs>
                  <a:gs pos="14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2814130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157730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501330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824875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4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8159320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5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9493766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6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0840231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7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879775" y="1889125"/>
            <a:ext cx="9279495" cy="4470400"/>
            <a:chOff x="1644150" y="1534160"/>
            <a:chExt cx="9852526" cy="4739640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1644150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983500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402364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821225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7240088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8658950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0077813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1496676" y="1534160"/>
              <a:ext cx="0" cy="4739640"/>
            </a:xfrm>
            <a:prstGeom prst="line">
              <a:avLst/>
            </a:prstGeom>
            <a:ln>
              <a:solidFill>
                <a:schemeClr val="bg1">
                  <a:lumMod val="85000"/>
                  <a:alpha val="7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: 圆角 24"/>
          <p:cNvSpPr/>
          <p:nvPr/>
        </p:nvSpPr>
        <p:spPr>
          <a:xfrm>
            <a:off x="1552146" y="1498600"/>
            <a:ext cx="646918" cy="3035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dist="50800" dir="5400000" sx="99000" sy="99000" algn="tl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gradFill>
                  <a:gsLst>
                    <a:gs pos="47000">
                      <a:schemeClr val="accent1"/>
                    </a:gs>
                    <a:gs pos="13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周期</a:t>
            </a:r>
            <a:endParaRPr lang="zh-CN" altLang="en-US" sz="1600" dirty="0">
              <a:gradFill>
                <a:gsLst>
                  <a:gs pos="47000">
                    <a:schemeClr val="accent1"/>
                  </a:gs>
                  <a:gs pos="13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1881111" y="2188552"/>
            <a:ext cx="2596456" cy="477549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292100" dist="114300" dir="5400000" sx="98000" sy="98000" algn="t" rotWithShape="0">
              <a:schemeClr val="accent2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latin typeface="+mn-ea"/>
                <a:ea typeface="+mn-ea"/>
              </a:rPr>
              <a:t>抖音信息流广告投放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3137589" y="3072611"/>
            <a:ext cx="2682186" cy="477549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292100" dist="114300" dir="5400000" sx="98000" sy="98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latin typeface="+mn-ea"/>
                <a:ea typeface="+mn-ea"/>
              </a:rPr>
              <a:t>微信公众号软文投放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111856" y="3956670"/>
            <a:ext cx="4041420" cy="477549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292100" dist="114300" dir="5400000" sx="98000" sy="98000" algn="t" rotWithShape="0">
              <a:schemeClr val="accent2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 dirty="0">
                <a:latin typeface="+mn-ea"/>
                <a:ea typeface="+mn-ea"/>
              </a:rPr>
              <a:t>微信朋友</a:t>
            </a:r>
            <a:r>
              <a:rPr lang="zh-CN" altLang="en-US" sz="1600">
                <a:latin typeface="+mn-ea"/>
                <a:ea typeface="+mn-ea"/>
              </a:rPr>
              <a:t>圈第</a:t>
            </a:r>
            <a:r>
              <a:rPr lang="en-US" altLang="zh-CN" sz="1600" dirty="0">
                <a:latin typeface="+mn-ea"/>
                <a:ea typeface="+mn-ea"/>
              </a:rPr>
              <a:t>5</a:t>
            </a:r>
            <a:r>
              <a:rPr lang="zh-CN" altLang="en-US" sz="1600" dirty="0">
                <a:latin typeface="+mn-ea"/>
                <a:ea typeface="+mn-ea"/>
              </a:rPr>
              <a:t>条广告投放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144866" y="4840729"/>
            <a:ext cx="6678059" cy="477549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  <a:effectLst>
            <a:outerShdw blurRad="292100" dist="114300" dir="5400000" sx="98000" sy="98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zh-CN" altLang="en-US" sz="1600">
                <a:latin typeface="+mn-ea"/>
                <a:ea typeface="+mn-ea"/>
              </a:rPr>
              <a:t>微博大</a:t>
            </a:r>
            <a:r>
              <a:rPr lang="en-US" altLang="zh-CN" sz="1600" dirty="0">
                <a:latin typeface="+mn-ea"/>
                <a:ea typeface="+mn-ea"/>
              </a:rPr>
              <a:t>V</a:t>
            </a:r>
            <a:r>
              <a:rPr lang="zh-CN" altLang="en-US" sz="1600" dirty="0">
                <a:latin typeface="+mn-ea"/>
                <a:ea typeface="+mn-ea"/>
              </a:rPr>
              <a:t>转发抽奖＋购买热搜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8461375" y="5724787"/>
            <a:ext cx="2697893" cy="477549"/>
          </a:xfrm>
          <a:prstGeom prst="roundRect">
            <a:avLst>
              <a:gd name="adj" fmla="val 50000"/>
            </a:avLst>
          </a:prstGeom>
          <a:gradFill>
            <a:gsLst>
              <a:gs pos="53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292100" dist="114300" dir="5400000" sx="98000" sy="98000" algn="t" rotWithShape="0">
              <a:schemeClr val="accent2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r>
              <a:rPr lang="en-US" altLang="zh-CN" sz="1600" dirty="0">
                <a:latin typeface="+mn-ea"/>
                <a:ea typeface="+mn-ea"/>
              </a:rPr>
              <a:t>B</a:t>
            </a:r>
            <a:r>
              <a:rPr lang="zh-CN" altLang="en-US" sz="1600" dirty="0">
                <a:latin typeface="+mn-ea"/>
                <a:ea typeface="+mn-ea"/>
              </a:rPr>
              <a:t>站短视频合作</a:t>
            </a:r>
            <a:endParaRPr lang="zh-CN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36625" y="1794510"/>
            <a:ext cx="5530850" cy="700405"/>
          </a:xfrm>
        </p:spPr>
        <p:txBody>
          <a:bodyPr wrap="square"/>
          <a:lstStyle/>
          <a:p>
            <a:r>
              <a:rPr lang="zh-CN" altLang="en-US" dirty="0"/>
              <a:t>欢迎对活动提出建议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69950" y="2378075"/>
            <a:ext cx="8109585" cy="755650"/>
          </a:xfr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21000">
                      <a:schemeClr val="accent2">
                        <a:lumMod val="90000"/>
                      </a:schemeClr>
                    </a:gs>
                    <a:gs pos="47000">
                      <a:schemeClr val="accent1"/>
                    </a:gs>
                  </a:gsLst>
                  <a:lin ang="5400000" scaled="0"/>
                </a:gradFill>
              </a:rPr>
              <a:t>致力打造提升品牌的爆款活动</a:t>
            </a:r>
            <a:endParaRPr lang="zh-CN" altLang="en-US" dirty="0">
              <a:gradFill>
                <a:gsLst>
                  <a:gs pos="21000">
                    <a:schemeClr val="accent2">
                      <a:lumMod val="90000"/>
                    </a:schemeClr>
                  </a:gs>
                  <a:gs pos="47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08834" y="3441881"/>
            <a:ext cx="1300480" cy="312420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3515814" y="3441881"/>
            <a:ext cx="1670650" cy="315343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>
          <a:xfrm>
            <a:off x="883284" y="2987040"/>
            <a:ext cx="7407275" cy="230832"/>
          </a:xfrm>
        </p:spPr>
        <p:txBody>
          <a:bodyPr/>
          <a:lstStyle/>
          <a:p>
            <a:r>
              <a:rPr lang="en-US" altLang="zh-CN" dirty="0"/>
              <a:t>HOW TO DESIGN A HOT STYLE ONLINE ACTIVITIES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>
          <a:xfrm>
            <a:off x="628650" y="476885"/>
            <a:ext cx="2717165" cy="534035"/>
          </a:xfrm>
        </p:spPr>
        <p:txBody>
          <a:bodyPr wrap="square"/>
          <a:lstStyle/>
          <a:p>
            <a:r>
              <a:rPr lang="zh-CN" altLang="en-US" dirty="0"/>
              <a:t>明确活动目的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>
          <a:xfrm>
            <a:off x="598170" y="911045"/>
            <a:ext cx="2381250" cy="230832"/>
          </a:xfrm>
        </p:spPr>
        <p:txBody>
          <a:bodyPr/>
          <a:lstStyle/>
          <a:p>
            <a:r>
              <a:rPr lang="en-US" altLang="zh-CN" dirty="0"/>
              <a:t>Specific activity background</a:t>
            </a:r>
            <a:endParaRPr lang="en-US" altLang="zh-CN" dirty="0"/>
          </a:p>
        </p:txBody>
      </p:sp>
      <p:sp>
        <p:nvSpPr>
          <p:cNvPr id="4" name="矩形: 圆角 3"/>
          <p:cNvSpPr/>
          <p:nvPr/>
        </p:nvSpPr>
        <p:spPr>
          <a:xfrm>
            <a:off x="787400" y="1541929"/>
            <a:ext cx="4816475" cy="2051276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588125" y="1541929"/>
            <a:ext cx="4816475" cy="2051276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787400" y="4193949"/>
            <a:ext cx="4816475" cy="2051276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588125" y="4193949"/>
            <a:ext cx="4816475" cy="2051276"/>
          </a:xfrm>
          <a:prstGeom prst="roundRect">
            <a:avLst>
              <a:gd name="adj" fmla="val 5697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0655" y="1840392"/>
            <a:ext cx="27487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46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提高产品数据指标</a:t>
            </a:r>
            <a:endParaRPr lang="zh-CN" altLang="en-US" dirty="0">
              <a:gradFill flip="none" rotWithShape="1">
                <a:gsLst>
                  <a:gs pos="46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0655" y="2296173"/>
            <a:ext cx="3002364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提高重点的数据指标、增加用户活跃度，如提高</a:t>
            </a:r>
            <a:r>
              <a:rPr lang="en-US" altLang="zh-CN" dirty="0"/>
              <a:t>App</a:t>
            </a:r>
            <a:r>
              <a:rPr lang="zh-CN" altLang="en-US" dirty="0"/>
              <a:t>的下载量</a:t>
            </a:r>
            <a:endParaRPr lang="en-US" altLang="zh-CN" dirty="0"/>
          </a:p>
          <a:p>
            <a:r>
              <a:rPr lang="zh-CN" altLang="en-US" dirty="0"/>
              <a:t>提高用户的在线时长等等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7935950" y="1840392"/>
            <a:ext cx="27487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增加与用户的黏性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5950" y="2296173"/>
            <a:ext cx="3090639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例如通过传统的元旦节、圣诞节</a:t>
            </a:r>
            <a:endParaRPr lang="en-US" altLang="zh-CN" dirty="0"/>
          </a:p>
          <a:p>
            <a:r>
              <a:rPr lang="zh-CN" altLang="en-US" dirty="0"/>
              <a:t>端午节和冰雪节等热点活动</a:t>
            </a:r>
            <a:endParaRPr lang="en-US" altLang="zh-CN" dirty="0"/>
          </a:p>
          <a:p>
            <a:r>
              <a:rPr lang="zh-CN" altLang="en-US" dirty="0"/>
              <a:t>拉近与用户之间的距离</a:t>
            </a:r>
            <a:endParaRPr lang="en-US" altLang="zh-CN" dirty="0"/>
          </a:p>
        </p:txBody>
      </p:sp>
      <p:sp>
        <p:nvSpPr>
          <p:cNvPr id="12" name="文本框 11"/>
          <p:cNvSpPr txBox="1"/>
          <p:nvPr/>
        </p:nvSpPr>
        <p:spPr>
          <a:xfrm>
            <a:off x="2110655" y="4475307"/>
            <a:ext cx="27487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与竞品共享流量池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0655" y="4969188"/>
            <a:ext cx="3405893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公司竞争对手也在举行类似的活动</a:t>
            </a:r>
            <a:endParaRPr lang="en-US" altLang="zh-CN" dirty="0"/>
          </a:p>
          <a:p>
            <a:r>
              <a:rPr lang="zh-CN" altLang="en-US" dirty="0"/>
              <a:t>举办相似的可以共享流量，如</a:t>
            </a:r>
            <a:r>
              <a:rPr lang="en-US" altLang="zh-CN" dirty="0"/>
              <a:t>618</a:t>
            </a:r>
            <a:endParaRPr lang="en-US" altLang="zh-CN" dirty="0"/>
          </a:p>
          <a:p>
            <a:r>
              <a:rPr lang="zh-CN" altLang="en-US" dirty="0"/>
              <a:t>双十一、双十二等等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7935950" y="4475307"/>
            <a:ext cx="27487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>
                <a:gradFill flip="none" rotWithShape="1">
                  <a:gsLst>
                    <a:gs pos="46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满足用户需求</a:t>
            </a:r>
            <a:endParaRPr lang="zh-CN" altLang="en-US" sz="2400" dirty="0">
              <a:gradFill flip="none" rotWithShape="1">
                <a:gsLst>
                  <a:gs pos="46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35950" y="4969188"/>
            <a:ext cx="2989225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根据精准用户画像，提高他们在我们产品上的数据表现，如提高在线使用时长，</a:t>
            </a:r>
            <a:r>
              <a:rPr lang="en-US" altLang="zh-CN" dirty="0"/>
              <a:t>7</a:t>
            </a:r>
            <a:r>
              <a:rPr lang="zh-CN" altLang="en-US" dirty="0"/>
              <a:t>日打开率等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133101" y="1412875"/>
            <a:ext cx="614773" cy="2181343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8000">
                      <a:schemeClr val="accent2"/>
                    </a:gs>
                    <a:gs pos="59000">
                      <a:schemeClr val="accent1"/>
                    </a:gs>
                  </a:gsLst>
                  <a:lin ang="2700000" scaled="0"/>
                </a:gradFill>
              </a:rPr>
              <a:t>1</a:t>
            </a:r>
            <a:endParaRPr lang="zh-CN" altLang="en-US" dirty="0">
              <a:gradFill>
                <a:gsLst>
                  <a:gs pos="8000">
                    <a:schemeClr val="accent2"/>
                  </a:gs>
                  <a:gs pos="59000">
                    <a:schemeClr val="accent1"/>
                  </a:gs>
                </a:gsLst>
                <a:lin ang="2700000" scaled="0"/>
              </a:gra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98794" y="1412875"/>
            <a:ext cx="803276" cy="2181343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8000">
                      <a:schemeClr val="accent2"/>
                    </a:gs>
                    <a:gs pos="59000">
                      <a:schemeClr val="accent1"/>
                    </a:gs>
                  </a:gsLst>
                  <a:lin ang="2700000" scaled="0"/>
                </a:gradFill>
              </a:rPr>
              <a:t>2</a:t>
            </a:r>
            <a:endParaRPr lang="zh-CN" altLang="en-US" dirty="0">
              <a:gradFill>
                <a:gsLst>
                  <a:gs pos="8000">
                    <a:schemeClr val="accent2"/>
                  </a:gs>
                  <a:gs pos="59000">
                    <a:schemeClr val="accent1"/>
                  </a:gs>
                </a:gsLst>
                <a:lin ang="2700000" scaled="0"/>
              </a:gra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4841" y="4066429"/>
            <a:ext cx="803276" cy="2181343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8000">
                      <a:schemeClr val="accent2"/>
                    </a:gs>
                    <a:gs pos="59000">
                      <a:schemeClr val="accent1"/>
                    </a:gs>
                  </a:gsLst>
                  <a:lin ang="2700000" scaled="0"/>
                </a:gradFill>
              </a:rPr>
              <a:t>3</a:t>
            </a:r>
            <a:endParaRPr lang="zh-CN" altLang="en-US" dirty="0">
              <a:gradFill>
                <a:gsLst>
                  <a:gs pos="8000">
                    <a:schemeClr val="accent2"/>
                  </a:gs>
                  <a:gs pos="59000">
                    <a:schemeClr val="accent1"/>
                  </a:gs>
                </a:gsLst>
                <a:lin ang="2700000" scaled="0"/>
              </a:gra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62935" y="4066429"/>
            <a:ext cx="803276" cy="2181343"/>
          </a:xfrm>
          <a:prstGeom prst="rect">
            <a:avLst/>
          </a:prstGeom>
          <a:noFill/>
          <a:effectLst>
            <a:outerShdw blurRad="317500" dist="88900" dir="5400000" algn="t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txBody>
          <a:bodyPr wrap="square" numCol="1" rtlCol="0">
            <a:prstTxWarp prst="textPlain">
              <a:avLst>
                <a:gd name="adj" fmla="val 51083"/>
              </a:avLst>
            </a:prstTxWarp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lt"/>
              </a:defRPr>
            </a:lvl1pPr>
          </a:lstStyle>
          <a:p>
            <a:r>
              <a:rPr lang="en-US" altLang="zh-CN" dirty="0">
                <a:gradFill>
                  <a:gsLst>
                    <a:gs pos="8000">
                      <a:schemeClr val="accent2"/>
                    </a:gs>
                    <a:gs pos="59000">
                      <a:schemeClr val="accent1"/>
                    </a:gs>
                  </a:gsLst>
                  <a:lin ang="2700000" scaled="0"/>
                </a:gradFill>
              </a:rPr>
              <a:t>4</a:t>
            </a:r>
            <a:endParaRPr lang="zh-CN" altLang="en-US" dirty="0">
              <a:gradFill>
                <a:gsLst>
                  <a:gs pos="8000">
                    <a:schemeClr val="accent2"/>
                  </a:gs>
                  <a:gs pos="59000">
                    <a:schemeClr val="accent1"/>
                  </a:gs>
                </a:gsLst>
                <a:lin ang="2700000" scaled="0"/>
              </a:gra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816833" y="1002955"/>
            <a:ext cx="5679842" cy="5679842"/>
            <a:chOff x="5988282" y="1174405"/>
            <a:chExt cx="5336943" cy="5336942"/>
          </a:xfrm>
        </p:grpSpPr>
        <p:sp>
          <p:nvSpPr>
            <p:cNvPr id="25" name="椭圆 24"/>
            <p:cNvSpPr/>
            <p:nvPr/>
          </p:nvSpPr>
          <p:spPr>
            <a:xfrm>
              <a:off x="5988282" y="1174405"/>
              <a:ext cx="5336943" cy="533694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2212084" flipH="1" flipV="1">
              <a:off x="6038254" y="1180563"/>
              <a:ext cx="5278543" cy="5278536"/>
            </a:xfrm>
            <a:prstGeom prst="arc">
              <a:avLst>
                <a:gd name="adj1" fmla="val 7459025"/>
                <a:gd name="adj2" fmla="val 10126748"/>
              </a:avLst>
            </a:prstGeom>
            <a:noFill/>
            <a:ln w="25400" cap="rnd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162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汉仪旗黑X1-55W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5326" y="1002955"/>
            <a:ext cx="5679842" cy="5679842"/>
            <a:chOff x="866775" y="1174405"/>
            <a:chExt cx="5336943" cy="5336942"/>
          </a:xfrm>
        </p:grpSpPr>
        <p:sp>
          <p:nvSpPr>
            <p:cNvPr id="28" name="椭圆 27"/>
            <p:cNvSpPr/>
            <p:nvPr/>
          </p:nvSpPr>
          <p:spPr>
            <a:xfrm>
              <a:off x="866775" y="1174405"/>
              <a:ext cx="5336943" cy="533694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1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2212084">
              <a:off x="877490" y="1180563"/>
              <a:ext cx="5278543" cy="5278536"/>
            </a:xfrm>
            <a:prstGeom prst="arc">
              <a:avLst>
                <a:gd name="adj1" fmla="val 7459025"/>
                <a:gd name="adj2" fmla="val 10126748"/>
              </a:avLst>
            </a:prstGeom>
            <a:noFill/>
            <a:ln w="25400" cap="rnd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162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汉仪旗黑X1-55W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02696" y="2015763"/>
            <a:ext cx="3480089" cy="846992"/>
            <a:chOff x="1802696" y="2015763"/>
            <a:chExt cx="3480089" cy="84699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02696" y="2015763"/>
              <a:ext cx="3480089" cy="846992"/>
              <a:chOff x="1802696" y="2015763"/>
              <a:chExt cx="3480089" cy="846992"/>
            </a:xfrm>
          </p:grpSpPr>
          <p:sp>
            <p:nvSpPr>
              <p:cNvPr id="33" name="椭圆 32"/>
              <p:cNvSpPr/>
              <p:nvPr>
                <p:custDataLst>
                  <p:tags r:id="rId1"/>
                </p:custDataLst>
              </p:nvPr>
            </p:nvSpPr>
            <p:spPr>
              <a:xfrm rot="10800000">
                <a:off x="2076921" y="2680105"/>
                <a:ext cx="2932515" cy="18265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34" name="Freeform 7"/>
              <p:cNvSpPr/>
              <p:nvPr>
                <p:custDataLst>
                  <p:tags r:id="rId2"/>
                </p:custDataLst>
              </p:nvPr>
            </p:nvSpPr>
            <p:spPr bwMode="auto">
              <a:xfrm rot="10800000">
                <a:off x="1802696" y="2015763"/>
                <a:ext cx="3480089" cy="761109"/>
              </a:xfrm>
              <a:custGeom>
                <a:avLst/>
                <a:gdLst>
                  <a:gd name="T0" fmla="*/ 7985 w 7985"/>
                  <a:gd name="T1" fmla="*/ 1286 h 1744"/>
                  <a:gd name="T2" fmla="*/ 7985 w 7985"/>
                  <a:gd name="T3" fmla="*/ 1286 h 1744"/>
                  <a:gd name="T4" fmla="*/ 7985 w 7985"/>
                  <a:gd name="T5" fmla="*/ 1286 h 1744"/>
                  <a:gd name="T6" fmla="*/ 7985 w 7985"/>
                  <a:gd name="T7" fmla="*/ 1278 h 1744"/>
                  <a:gd name="T8" fmla="*/ 7971 w 7985"/>
                  <a:gd name="T9" fmla="*/ 1249 h 1744"/>
                  <a:gd name="T10" fmla="*/ 7935 w 7985"/>
                  <a:gd name="T11" fmla="*/ 1177 h 1744"/>
                  <a:gd name="T12" fmla="*/ 7352 w 7985"/>
                  <a:gd name="T13" fmla="*/ 0 h 1744"/>
                  <a:gd name="T14" fmla="*/ 7303 w 7985"/>
                  <a:gd name="T15" fmla="*/ 10 h 1744"/>
                  <a:gd name="T16" fmla="*/ 3992 w 7985"/>
                  <a:gd name="T17" fmla="*/ 211 h 1744"/>
                  <a:gd name="T18" fmla="*/ 682 w 7985"/>
                  <a:gd name="T19" fmla="*/ 10 h 1744"/>
                  <a:gd name="T20" fmla="*/ 633 w 7985"/>
                  <a:gd name="T21" fmla="*/ 0 h 1744"/>
                  <a:gd name="T22" fmla="*/ 14 w 7985"/>
                  <a:gd name="T23" fmla="*/ 1248 h 1744"/>
                  <a:gd name="T24" fmla="*/ 0 w 7985"/>
                  <a:gd name="T25" fmla="*/ 1278 h 1744"/>
                  <a:gd name="T26" fmla="*/ 0 w 7985"/>
                  <a:gd name="T27" fmla="*/ 1286 h 1744"/>
                  <a:gd name="T28" fmla="*/ 3992 w 7985"/>
                  <a:gd name="T29" fmla="*/ 1744 h 1744"/>
                  <a:gd name="T30" fmla="*/ 7985 w 7985"/>
                  <a:gd name="T31" fmla="*/ 1288 h 1744"/>
                  <a:gd name="T32" fmla="*/ 7985 w 7985"/>
                  <a:gd name="T33" fmla="*/ 1288 h 1744"/>
                  <a:gd name="T34" fmla="*/ 7985 w 7985"/>
                  <a:gd name="T35" fmla="*/ 1287 h 1744"/>
                  <a:gd name="T36" fmla="*/ 7985 w 7985"/>
                  <a:gd name="T37" fmla="*/ 1286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85" h="1744">
                    <a:moveTo>
                      <a:pt x="7985" y="1286"/>
                    </a:moveTo>
                    <a:cubicBezTo>
                      <a:pt x="7985" y="1286"/>
                      <a:pt x="7985" y="1286"/>
                      <a:pt x="7985" y="1286"/>
                    </a:cubicBezTo>
                    <a:cubicBezTo>
                      <a:pt x="7985" y="1286"/>
                      <a:pt x="7985" y="1286"/>
                      <a:pt x="7985" y="1286"/>
                    </a:cubicBezTo>
                    <a:cubicBezTo>
                      <a:pt x="7985" y="1278"/>
                      <a:pt x="7985" y="1278"/>
                      <a:pt x="7985" y="1278"/>
                    </a:cubicBezTo>
                    <a:cubicBezTo>
                      <a:pt x="7971" y="1249"/>
                      <a:pt x="7971" y="1249"/>
                      <a:pt x="7971" y="1249"/>
                    </a:cubicBezTo>
                    <a:cubicBezTo>
                      <a:pt x="7935" y="1177"/>
                      <a:pt x="7935" y="1177"/>
                      <a:pt x="7935" y="1177"/>
                    </a:cubicBezTo>
                    <a:cubicBezTo>
                      <a:pt x="7352" y="0"/>
                      <a:pt x="7352" y="0"/>
                      <a:pt x="7352" y="0"/>
                    </a:cubicBezTo>
                    <a:cubicBezTo>
                      <a:pt x="7303" y="10"/>
                      <a:pt x="7303" y="10"/>
                      <a:pt x="7303" y="10"/>
                    </a:cubicBezTo>
                    <a:cubicBezTo>
                      <a:pt x="6585" y="131"/>
                      <a:pt x="5370" y="211"/>
                      <a:pt x="3992" y="211"/>
                    </a:cubicBezTo>
                    <a:cubicBezTo>
                      <a:pt x="2614" y="211"/>
                      <a:pt x="1399" y="131"/>
                      <a:pt x="682" y="10"/>
                    </a:cubicBezTo>
                    <a:cubicBezTo>
                      <a:pt x="633" y="0"/>
                      <a:pt x="633" y="0"/>
                      <a:pt x="633" y="0"/>
                    </a:cubicBezTo>
                    <a:cubicBezTo>
                      <a:pt x="14" y="1248"/>
                      <a:pt x="14" y="1248"/>
                      <a:pt x="14" y="1248"/>
                    </a:cubicBezTo>
                    <a:cubicBezTo>
                      <a:pt x="0" y="1278"/>
                      <a:pt x="0" y="1278"/>
                      <a:pt x="0" y="1278"/>
                    </a:cubicBezTo>
                    <a:cubicBezTo>
                      <a:pt x="0" y="1286"/>
                      <a:pt x="0" y="1286"/>
                      <a:pt x="0" y="1286"/>
                    </a:cubicBezTo>
                    <a:cubicBezTo>
                      <a:pt x="0" y="1539"/>
                      <a:pt x="1787" y="1744"/>
                      <a:pt x="3992" y="1744"/>
                    </a:cubicBezTo>
                    <a:cubicBezTo>
                      <a:pt x="6191" y="1744"/>
                      <a:pt x="7974" y="1540"/>
                      <a:pt x="7985" y="1288"/>
                    </a:cubicBezTo>
                    <a:cubicBezTo>
                      <a:pt x="7985" y="1288"/>
                      <a:pt x="7985" y="1288"/>
                      <a:pt x="7985" y="1288"/>
                    </a:cubicBezTo>
                    <a:cubicBezTo>
                      <a:pt x="7985" y="1287"/>
                      <a:pt x="7985" y="1287"/>
                      <a:pt x="7985" y="1287"/>
                    </a:cubicBezTo>
                    <a:cubicBezTo>
                      <a:pt x="7985" y="1286"/>
                      <a:pt x="7985" y="1286"/>
                      <a:pt x="7985" y="128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32000">
                    <a:schemeClr val="accent1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</a:lstStyle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15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3222767" y="2158219"/>
              <a:ext cx="639943" cy="3928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拉新</a:t>
              </a:r>
              <a:endParaRPr lang="zh-CN" altLang="en-US" sz="2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12131" y="434389"/>
            <a:ext cx="25120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制定活动</a:t>
            </a:r>
            <a:r>
              <a:rPr lang="en-US" altLang="zh-CN" sz="3200" dirty="0">
                <a:latin typeface="+mj-ea"/>
                <a:ea typeface="+mj-ea"/>
              </a:rPr>
              <a:t>KPI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2130" y="899079"/>
            <a:ext cx="23596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Set activity goals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562165" y="1425575"/>
            <a:ext cx="4195482" cy="380203"/>
            <a:chOff x="377667" y="1591037"/>
            <a:chExt cx="4195482" cy="380203"/>
          </a:xfrm>
        </p:grpSpPr>
        <p:sp>
          <p:nvSpPr>
            <p:cNvPr id="38" name="矩形: 圆角 37"/>
            <p:cNvSpPr/>
            <p:nvPr/>
          </p:nvSpPr>
          <p:spPr>
            <a:xfrm>
              <a:off x="377667" y="1591037"/>
              <a:ext cx="4195482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达成关键性的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KPI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95430" y="2807658"/>
            <a:ext cx="2900648" cy="771918"/>
            <a:chOff x="2095430" y="2807658"/>
            <a:chExt cx="2900648" cy="771918"/>
          </a:xfrm>
        </p:grpSpPr>
        <p:grpSp>
          <p:nvGrpSpPr>
            <p:cNvPr id="41" name="组合 40"/>
            <p:cNvGrpSpPr/>
            <p:nvPr/>
          </p:nvGrpSpPr>
          <p:grpSpPr>
            <a:xfrm>
              <a:off x="2095430" y="2807658"/>
              <a:ext cx="2900648" cy="771918"/>
              <a:chOff x="5079358" y="2255117"/>
              <a:chExt cx="3655540" cy="972810"/>
            </a:xfrm>
          </p:grpSpPr>
          <p:sp>
            <p:nvSpPr>
              <p:cNvPr id="43" name="椭圆 42"/>
              <p:cNvSpPr/>
              <p:nvPr>
                <p:custDataLst>
                  <p:tags r:id="rId4"/>
                </p:custDataLst>
              </p:nvPr>
            </p:nvSpPr>
            <p:spPr>
              <a:xfrm rot="10800000">
                <a:off x="5473545" y="3096513"/>
                <a:ext cx="2867166" cy="13141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4" name="Freeform 9"/>
              <p:cNvSpPr/>
              <p:nvPr>
                <p:custDataLst>
                  <p:tags r:id="rId5"/>
                </p:custDataLst>
              </p:nvPr>
            </p:nvSpPr>
            <p:spPr bwMode="auto">
              <a:xfrm rot="10800000">
                <a:off x="5079358" y="2255117"/>
                <a:ext cx="3655540" cy="907103"/>
              </a:xfrm>
              <a:custGeom>
                <a:avLst/>
                <a:gdLst>
                  <a:gd name="T0" fmla="*/ 6539 w 6655"/>
                  <a:gd name="T1" fmla="*/ 1210 h 1651"/>
                  <a:gd name="T2" fmla="*/ 6418 w 6655"/>
                  <a:gd name="T3" fmla="*/ 967 h 1651"/>
                  <a:gd name="T4" fmla="*/ 6418 w 6655"/>
                  <a:gd name="T5" fmla="*/ 967 h 1651"/>
                  <a:gd name="T6" fmla="*/ 6398 w 6655"/>
                  <a:gd name="T7" fmla="*/ 927 h 1651"/>
                  <a:gd name="T8" fmla="*/ 6227 w 6655"/>
                  <a:gd name="T9" fmla="*/ 582 h 1651"/>
                  <a:gd name="T10" fmla="*/ 6073 w 6655"/>
                  <a:gd name="T11" fmla="*/ 270 h 1651"/>
                  <a:gd name="T12" fmla="*/ 5939 w 6655"/>
                  <a:gd name="T13" fmla="*/ 0 h 1651"/>
                  <a:gd name="T14" fmla="*/ 5845 w 6655"/>
                  <a:gd name="T15" fmla="*/ 10 h 1651"/>
                  <a:gd name="T16" fmla="*/ 3308 w 6655"/>
                  <a:gd name="T17" fmla="*/ 114 h 1651"/>
                  <a:gd name="T18" fmla="*/ 772 w 6655"/>
                  <a:gd name="T19" fmla="*/ 10 h 1651"/>
                  <a:gd name="T20" fmla="*/ 714 w 6655"/>
                  <a:gd name="T21" fmla="*/ 4 h 1651"/>
                  <a:gd name="T22" fmla="*/ 270 w 6655"/>
                  <a:gd name="T23" fmla="*/ 901 h 1651"/>
                  <a:gd name="T24" fmla="*/ 237 w 6655"/>
                  <a:gd name="T25" fmla="*/ 967 h 1651"/>
                  <a:gd name="T26" fmla="*/ 237 w 6655"/>
                  <a:gd name="T27" fmla="*/ 967 h 1651"/>
                  <a:gd name="T28" fmla="*/ 0 w 6655"/>
                  <a:gd name="T29" fmla="*/ 1446 h 1651"/>
                  <a:gd name="T30" fmla="*/ 21 w 6655"/>
                  <a:gd name="T31" fmla="*/ 1450 h 1651"/>
                  <a:gd name="T32" fmla="*/ 3328 w 6655"/>
                  <a:gd name="T33" fmla="*/ 1651 h 1651"/>
                  <a:gd name="T34" fmla="*/ 6634 w 6655"/>
                  <a:gd name="T35" fmla="*/ 1450 h 1651"/>
                  <a:gd name="T36" fmla="*/ 6655 w 6655"/>
                  <a:gd name="T37" fmla="*/ 1446 h 1651"/>
                  <a:gd name="T38" fmla="*/ 6539 w 6655"/>
                  <a:gd name="T39" fmla="*/ 1210 h 1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55" h="1651">
                    <a:moveTo>
                      <a:pt x="6539" y="1210"/>
                    </a:moveTo>
                    <a:cubicBezTo>
                      <a:pt x="6418" y="967"/>
                      <a:pt x="6418" y="967"/>
                      <a:pt x="6418" y="967"/>
                    </a:cubicBezTo>
                    <a:cubicBezTo>
                      <a:pt x="6418" y="967"/>
                      <a:pt x="6418" y="967"/>
                      <a:pt x="6418" y="967"/>
                    </a:cubicBezTo>
                    <a:cubicBezTo>
                      <a:pt x="6398" y="927"/>
                      <a:pt x="6398" y="927"/>
                      <a:pt x="6398" y="927"/>
                    </a:cubicBezTo>
                    <a:cubicBezTo>
                      <a:pt x="6227" y="582"/>
                      <a:pt x="6227" y="582"/>
                      <a:pt x="6227" y="582"/>
                    </a:cubicBezTo>
                    <a:cubicBezTo>
                      <a:pt x="6073" y="270"/>
                      <a:pt x="6073" y="270"/>
                      <a:pt x="6073" y="270"/>
                    </a:cubicBezTo>
                    <a:cubicBezTo>
                      <a:pt x="5939" y="0"/>
                      <a:pt x="5939" y="0"/>
                      <a:pt x="5939" y="0"/>
                    </a:cubicBezTo>
                    <a:cubicBezTo>
                      <a:pt x="5845" y="10"/>
                      <a:pt x="5845" y="10"/>
                      <a:pt x="5845" y="10"/>
                    </a:cubicBezTo>
                    <a:cubicBezTo>
                      <a:pt x="5155" y="75"/>
                      <a:pt x="4272" y="114"/>
                      <a:pt x="3308" y="114"/>
                    </a:cubicBezTo>
                    <a:cubicBezTo>
                      <a:pt x="2345" y="114"/>
                      <a:pt x="1461" y="75"/>
                      <a:pt x="772" y="10"/>
                    </a:cubicBezTo>
                    <a:cubicBezTo>
                      <a:pt x="714" y="4"/>
                      <a:pt x="714" y="4"/>
                      <a:pt x="714" y="4"/>
                    </a:cubicBezTo>
                    <a:cubicBezTo>
                      <a:pt x="270" y="901"/>
                      <a:pt x="270" y="901"/>
                      <a:pt x="270" y="901"/>
                    </a:cubicBezTo>
                    <a:cubicBezTo>
                      <a:pt x="237" y="967"/>
                      <a:pt x="237" y="967"/>
                      <a:pt x="237" y="967"/>
                    </a:cubicBezTo>
                    <a:cubicBezTo>
                      <a:pt x="237" y="967"/>
                      <a:pt x="237" y="967"/>
                      <a:pt x="237" y="967"/>
                    </a:cubicBezTo>
                    <a:cubicBezTo>
                      <a:pt x="0" y="1446"/>
                      <a:pt x="0" y="1446"/>
                      <a:pt x="0" y="1446"/>
                    </a:cubicBezTo>
                    <a:cubicBezTo>
                      <a:pt x="21" y="1450"/>
                      <a:pt x="21" y="1450"/>
                      <a:pt x="21" y="1450"/>
                    </a:cubicBezTo>
                    <a:cubicBezTo>
                      <a:pt x="738" y="1571"/>
                      <a:pt x="1951" y="1651"/>
                      <a:pt x="3328" y="1651"/>
                    </a:cubicBezTo>
                    <a:cubicBezTo>
                      <a:pt x="4704" y="1651"/>
                      <a:pt x="5917" y="1571"/>
                      <a:pt x="6634" y="1450"/>
                    </a:cubicBezTo>
                    <a:cubicBezTo>
                      <a:pt x="6655" y="1446"/>
                      <a:pt x="6655" y="1446"/>
                      <a:pt x="6655" y="1446"/>
                    </a:cubicBezTo>
                    <a:lnTo>
                      <a:pt x="6539" y="121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32000">
                    <a:schemeClr val="accent1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</a:lstStyle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6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2817282" y="2938613"/>
              <a:ext cx="1505843" cy="3928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促活</a:t>
              </a:r>
              <a:endParaRPr lang="zh-CN" altLang="en-US" sz="2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17437" y="3577204"/>
            <a:ext cx="2256634" cy="721116"/>
            <a:chOff x="2417437" y="3577204"/>
            <a:chExt cx="2256634" cy="721116"/>
          </a:xfrm>
        </p:grpSpPr>
        <p:grpSp>
          <p:nvGrpSpPr>
            <p:cNvPr id="46" name="组合 45"/>
            <p:cNvGrpSpPr/>
            <p:nvPr/>
          </p:nvGrpSpPr>
          <p:grpSpPr>
            <a:xfrm>
              <a:off x="2417437" y="3577204"/>
              <a:ext cx="2256634" cy="721116"/>
              <a:chOff x="2417437" y="3577204"/>
              <a:chExt cx="2256634" cy="721116"/>
            </a:xfrm>
          </p:grpSpPr>
          <p:sp>
            <p:nvSpPr>
              <p:cNvPr id="48" name="椭圆 47"/>
              <p:cNvSpPr/>
              <p:nvPr>
                <p:custDataLst>
                  <p:tags r:id="rId7"/>
                </p:custDataLst>
              </p:nvPr>
            </p:nvSpPr>
            <p:spPr>
              <a:xfrm rot="10800000">
                <a:off x="2734469" y="4224231"/>
                <a:ext cx="1622569" cy="7408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9" name="Freeform 6"/>
              <p:cNvSpPr/>
              <p:nvPr>
                <p:custDataLst>
                  <p:tags r:id="rId8"/>
                </p:custDataLst>
              </p:nvPr>
            </p:nvSpPr>
            <p:spPr bwMode="auto">
              <a:xfrm rot="10800000">
                <a:off x="2417437" y="3577204"/>
                <a:ext cx="2256634" cy="684481"/>
              </a:xfrm>
              <a:custGeom>
                <a:avLst/>
                <a:gdLst>
                  <a:gd name="T0" fmla="*/ 4451 w 5177"/>
                  <a:gd name="T1" fmla="*/ 0 h 1570"/>
                  <a:gd name="T2" fmla="*/ 4125 w 5177"/>
                  <a:gd name="T3" fmla="*/ 18 h 1570"/>
                  <a:gd name="T4" fmla="*/ 2570 w 5177"/>
                  <a:gd name="T5" fmla="*/ 54 h 1570"/>
                  <a:gd name="T6" fmla="*/ 1015 w 5177"/>
                  <a:gd name="T7" fmla="*/ 18 h 1570"/>
                  <a:gd name="T8" fmla="*/ 727 w 5177"/>
                  <a:gd name="T9" fmla="*/ 2 h 1570"/>
                  <a:gd name="T10" fmla="*/ 363 w 5177"/>
                  <a:gd name="T11" fmla="*/ 735 h 1570"/>
                  <a:gd name="T12" fmla="*/ 331 w 5177"/>
                  <a:gd name="T13" fmla="*/ 798 h 1570"/>
                  <a:gd name="T14" fmla="*/ 0 w 5177"/>
                  <a:gd name="T15" fmla="*/ 1463 h 1570"/>
                  <a:gd name="T16" fmla="*/ 29 w 5177"/>
                  <a:gd name="T17" fmla="*/ 1466 h 1570"/>
                  <a:gd name="T18" fmla="*/ 2570 w 5177"/>
                  <a:gd name="T19" fmla="*/ 1570 h 1570"/>
                  <a:gd name="T20" fmla="*/ 5111 w 5177"/>
                  <a:gd name="T21" fmla="*/ 1466 h 1570"/>
                  <a:gd name="T22" fmla="*/ 5177 w 5177"/>
                  <a:gd name="T23" fmla="*/ 1459 h 1570"/>
                  <a:gd name="T24" fmla="*/ 4850 w 5177"/>
                  <a:gd name="T25" fmla="*/ 802 h 1570"/>
                  <a:gd name="T26" fmla="*/ 4818 w 5177"/>
                  <a:gd name="T27" fmla="*/ 738 h 1570"/>
                  <a:gd name="T28" fmla="*/ 4451 w 5177"/>
                  <a:gd name="T29" fmla="*/ 0 h 1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77" h="1570">
                    <a:moveTo>
                      <a:pt x="4451" y="0"/>
                    </a:moveTo>
                    <a:cubicBezTo>
                      <a:pt x="4125" y="18"/>
                      <a:pt x="4125" y="18"/>
                      <a:pt x="4125" y="18"/>
                    </a:cubicBezTo>
                    <a:cubicBezTo>
                      <a:pt x="3647" y="41"/>
                      <a:pt x="3122" y="54"/>
                      <a:pt x="2570" y="54"/>
                    </a:cubicBezTo>
                    <a:cubicBezTo>
                      <a:pt x="2019" y="54"/>
                      <a:pt x="1493" y="41"/>
                      <a:pt x="1015" y="18"/>
                    </a:cubicBezTo>
                    <a:cubicBezTo>
                      <a:pt x="727" y="2"/>
                      <a:pt x="727" y="2"/>
                      <a:pt x="727" y="2"/>
                    </a:cubicBezTo>
                    <a:cubicBezTo>
                      <a:pt x="363" y="735"/>
                      <a:pt x="363" y="735"/>
                      <a:pt x="363" y="735"/>
                    </a:cubicBezTo>
                    <a:cubicBezTo>
                      <a:pt x="331" y="798"/>
                      <a:pt x="331" y="798"/>
                      <a:pt x="331" y="798"/>
                    </a:cubicBezTo>
                    <a:cubicBezTo>
                      <a:pt x="0" y="1463"/>
                      <a:pt x="0" y="1463"/>
                      <a:pt x="0" y="1463"/>
                    </a:cubicBezTo>
                    <a:cubicBezTo>
                      <a:pt x="29" y="1466"/>
                      <a:pt x="29" y="1466"/>
                      <a:pt x="29" y="1466"/>
                    </a:cubicBezTo>
                    <a:cubicBezTo>
                      <a:pt x="720" y="1531"/>
                      <a:pt x="1605" y="1570"/>
                      <a:pt x="2570" y="1570"/>
                    </a:cubicBezTo>
                    <a:cubicBezTo>
                      <a:pt x="3535" y="1570"/>
                      <a:pt x="4420" y="1531"/>
                      <a:pt x="5111" y="1466"/>
                    </a:cubicBezTo>
                    <a:cubicBezTo>
                      <a:pt x="5177" y="1459"/>
                      <a:pt x="5177" y="1459"/>
                      <a:pt x="5177" y="1459"/>
                    </a:cubicBezTo>
                    <a:cubicBezTo>
                      <a:pt x="4850" y="802"/>
                      <a:pt x="4850" y="802"/>
                      <a:pt x="4850" y="802"/>
                    </a:cubicBezTo>
                    <a:cubicBezTo>
                      <a:pt x="4818" y="738"/>
                      <a:pt x="4818" y="738"/>
                      <a:pt x="4818" y="738"/>
                    </a:cubicBezTo>
                    <a:cubicBezTo>
                      <a:pt x="4451" y="0"/>
                      <a:pt x="4451" y="0"/>
                      <a:pt x="4451" y="0"/>
                    </a:cubicBezTo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32000">
                    <a:schemeClr val="accent1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</a:lstStyle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47" name="TextBox 17"/>
            <p:cNvSpPr txBox="1"/>
            <p:nvPr>
              <p:custDataLst>
                <p:tags r:id="rId9"/>
              </p:custDataLst>
            </p:nvPr>
          </p:nvSpPr>
          <p:spPr bwMode="auto">
            <a:xfrm>
              <a:off x="3222764" y="3698923"/>
              <a:ext cx="639943" cy="3928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留存</a:t>
              </a:r>
              <a:endParaRPr lang="zh-CN" altLang="en-US" sz="2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82115" y="5104464"/>
            <a:ext cx="922112" cy="941053"/>
            <a:chOff x="3082115" y="5104464"/>
            <a:chExt cx="922112" cy="941053"/>
          </a:xfrm>
        </p:grpSpPr>
        <p:sp>
          <p:nvSpPr>
            <p:cNvPr id="51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3082115" y="5104464"/>
              <a:ext cx="922112" cy="941053"/>
            </a:xfrm>
            <a:custGeom>
              <a:avLst/>
              <a:gdLst>
                <a:gd name="T0" fmla="*/ 1058 w 2115"/>
                <a:gd name="T1" fmla="*/ 0 h 2159"/>
                <a:gd name="T2" fmla="*/ 442 w 2115"/>
                <a:gd name="T3" fmla="*/ 1247 h 2159"/>
                <a:gd name="T4" fmla="*/ 411 w 2115"/>
                <a:gd name="T5" fmla="*/ 1309 h 2159"/>
                <a:gd name="T6" fmla="*/ 0 w 2115"/>
                <a:gd name="T7" fmla="*/ 2143 h 2159"/>
                <a:gd name="T8" fmla="*/ 235 w 2115"/>
                <a:gd name="T9" fmla="*/ 2150 h 2159"/>
                <a:gd name="T10" fmla="*/ 1038 w 2115"/>
                <a:gd name="T11" fmla="*/ 2159 h 2159"/>
                <a:gd name="T12" fmla="*/ 1842 w 2115"/>
                <a:gd name="T13" fmla="*/ 2150 h 2159"/>
                <a:gd name="T14" fmla="*/ 2115 w 2115"/>
                <a:gd name="T15" fmla="*/ 2142 h 2159"/>
                <a:gd name="T16" fmla="*/ 1704 w 2115"/>
                <a:gd name="T17" fmla="*/ 1310 h 2159"/>
                <a:gd name="T18" fmla="*/ 1674 w 2115"/>
                <a:gd name="T19" fmla="*/ 1248 h 2159"/>
                <a:gd name="T20" fmla="*/ 1058 w 2115"/>
                <a:gd name="T21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5" h="2159">
                  <a:moveTo>
                    <a:pt x="1058" y="0"/>
                  </a:moveTo>
                  <a:cubicBezTo>
                    <a:pt x="442" y="1247"/>
                    <a:pt x="442" y="1247"/>
                    <a:pt x="442" y="1247"/>
                  </a:cubicBezTo>
                  <a:cubicBezTo>
                    <a:pt x="411" y="1309"/>
                    <a:pt x="411" y="1309"/>
                    <a:pt x="411" y="1309"/>
                  </a:cubicBezTo>
                  <a:cubicBezTo>
                    <a:pt x="0" y="2143"/>
                    <a:pt x="0" y="2143"/>
                    <a:pt x="0" y="2143"/>
                  </a:cubicBezTo>
                  <a:cubicBezTo>
                    <a:pt x="235" y="2150"/>
                    <a:pt x="235" y="2150"/>
                    <a:pt x="235" y="2150"/>
                  </a:cubicBezTo>
                  <a:cubicBezTo>
                    <a:pt x="494" y="2156"/>
                    <a:pt x="763" y="2159"/>
                    <a:pt x="1038" y="2159"/>
                  </a:cubicBezTo>
                  <a:cubicBezTo>
                    <a:pt x="1313" y="2159"/>
                    <a:pt x="1582" y="2156"/>
                    <a:pt x="1842" y="2150"/>
                  </a:cubicBezTo>
                  <a:cubicBezTo>
                    <a:pt x="2115" y="2142"/>
                    <a:pt x="2115" y="2142"/>
                    <a:pt x="2115" y="2142"/>
                  </a:cubicBezTo>
                  <a:cubicBezTo>
                    <a:pt x="1704" y="1310"/>
                    <a:pt x="1704" y="1310"/>
                    <a:pt x="1704" y="1310"/>
                  </a:cubicBezTo>
                  <a:cubicBezTo>
                    <a:pt x="1674" y="1248"/>
                    <a:pt x="1674" y="1248"/>
                    <a:pt x="1674" y="1248"/>
                  </a:cubicBezTo>
                  <a:cubicBezTo>
                    <a:pt x="1058" y="0"/>
                    <a:pt x="1058" y="0"/>
                    <a:pt x="1058" y="0"/>
                  </a:cubicBezTo>
                </a:path>
              </a:pathLst>
            </a:custGeom>
            <a:gradFill>
              <a:gsLst>
                <a:gs pos="100000">
                  <a:schemeClr val="accent2"/>
                </a:gs>
                <a:gs pos="3200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</a:lstStyle>
            <a:p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52" name="TextBox 19"/>
            <p:cNvSpPr txBox="1"/>
            <p:nvPr>
              <p:custDataLst>
                <p:tags r:id="rId11"/>
              </p:custDataLst>
            </p:nvPr>
          </p:nvSpPr>
          <p:spPr bwMode="auto">
            <a:xfrm>
              <a:off x="3223200" y="5214386"/>
              <a:ext cx="639943" cy="3396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 eaLnBrk="1" fontAlgn="auto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传播</a:t>
              </a:r>
              <a:endParaRPr lang="en-US" altLang="zh-CN" sz="2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744610" y="4335334"/>
            <a:ext cx="1596261" cy="698237"/>
            <a:chOff x="2744610" y="4335334"/>
            <a:chExt cx="1596261" cy="698237"/>
          </a:xfrm>
        </p:grpSpPr>
        <p:grpSp>
          <p:nvGrpSpPr>
            <p:cNvPr id="54" name="组合 53"/>
            <p:cNvGrpSpPr/>
            <p:nvPr/>
          </p:nvGrpSpPr>
          <p:grpSpPr>
            <a:xfrm>
              <a:off x="2744610" y="4335334"/>
              <a:ext cx="1596261" cy="698237"/>
              <a:chOff x="2744610" y="4335334"/>
              <a:chExt cx="1596261" cy="698237"/>
            </a:xfrm>
          </p:grpSpPr>
          <p:sp>
            <p:nvSpPr>
              <p:cNvPr id="56" name="Freeform 8"/>
              <p:cNvSpPr/>
              <p:nvPr>
                <p:custDataLst>
                  <p:tags r:id="rId12"/>
                </p:custDataLst>
              </p:nvPr>
            </p:nvSpPr>
            <p:spPr bwMode="auto">
              <a:xfrm rot="10800000">
                <a:off x="2744610" y="4335334"/>
                <a:ext cx="1596261" cy="675010"/>
              </a:xfrm>
              <a:custGeom>
                <a:avLst/>
                <a:gdLst>
                  <a:gd name="T0" fmla="*/ 3282 w 3663"/>
                  <a:gd name="T1" fmla="*/ 727 h 1547"/>
                  <a:gd name="T2" fmla="*/ 3282 w 3663"/>
                  <a:gd name="T3" fmla="*/ 727 h 1547"/>
                  <a:gd name="T4" fmla="*/ 3250 w 3663"/>
                  <a:gd name="T5" fmla="*/ 664 h 1547"/>
                  <a:gd name="T6" fmla="*/ 2921 w 3663"/>
                  <a:gd name="T7" fmla="*/ 0 h 1547"/>
                  <a:gd name="T8" fmla="*/ 2617 w 3663"/>
                  <a:gd name="T9" fmla="*/ 9 h 1547"/>
                  <a:gd name="T10" fmla="*/ 1812 w 3663"/>
                  <a:gd name="T11" fmla="*/ 18 h 1547"/>
                  <a:gd name="T12" fmla="*/ 1008 w 3663"/>
                  <a:gd name="T13" fmla="*/ 9 h 1547"/>
                  <a:gd name="T14" fmla="*/ 742 w 3663"/>
                  <a:gd name="T15" fmla="*/ 1 h 1547"/>
                  <a:gd name="T16" fmla="*/ 642 w 3663"/>
                  <a:gd name="T17" fmla="*/ 204 h 1547"/>
                  <a:gd name="T18" fmla="*/ 507 w 3663"/>
                  <a:gd name="T19" fmla="*/ 475 h 1547"/>
                  <a:gd name="T20" fmla="*/ 414 w 3663"/>
                  <a:gd name="T21" fmla="*/ 662 h 1547"/>
                  <a:gd name="T22" fmla="*/ 383 w 3663"/>
                  <a:gd name="T23" fmla="*/ 725 h 1547"/>
                  <a:gd name="T24" fmla="*/ 231 w 3663"/>
                  <a:gd name="T25" fmla="*/ 1032 h 1547"/>
                  <a:gd name="T26" fmla="*/ 0 w 3663"/>
                  <a:gd name="T27" fmla="*/ 1497 h 1547"/>
                  <a:gd name="T28" fmla="*/ 258 w 3663"/>
                  <a:gd name="T29" fmla="*/ 1512 h 1547"/>
                  <a:gd name="T30" fmla="*/ 1812 w 3663"/>
                  <a:gd name="T31" fmla="*/ 1547 h 1547"/>
                  <a:gd name="T32" fmla="*/ 3367 w 3663"/>
                  <a:gd name="T33" fmla="*/ 1512 h 1547"/>
                  <a:gd name="T34" fmla="*/ 3663 w 3663"/>
                  <a:gd name="T35" fmla="*/ 1495 h 1547"/>
                  <a:gd name="T36" fmla="*/ 3282 w 3663"/>
                  <a:gd name="T37" fmla="*/ 727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63" h="1547">
                    <a:moveTo>
                      <a:pt x="3282" y="727"/>
                    </a:moveTo>
                    <a:cubicBezTo>
                      <a:pt x="3282" y="727"/>
                      <a:pt x="3282" y="727"/>
                      <a:pt x="3282" y="727"/>
                    </a:cubicBezTo>
                    <a:cubicBezTo>
                      <a:pt x="3250" y="664"/>
                      <a:pt x="3250" y="664"/>
                      <a:pt x="3250" y="664"/>
                    </a:cubicBezTo>
                    <a:cubicBezTo>
                      <a:pt x="2921" y="0"/>
                      <a:pt x="2921" y="0"/>
                      <a:pt x="2921" y="0"/>
                    </a:cubicBezTo>
                    <a:cubicBezTo>
                      <a:pt x="2617" y="9"/>
                      <a:pt x="2617" y="9"/>
                      <a:pt x="2617" y="9"/>
                    </a:cubicBezTo>
                    <a:cubicBezTo>
                      <a:pt x="2357" y="15"/>
                      <a:pt x="2088" y="18"/>
                      <a:pt x="1812" y="18"/>
                    </a:cubicBezTo>
                    <a:cubicBezTo>
                      <a:pt x="1537" y="18"/>
                      <a:pt x="1268" y="15"/>
                      <a:pt x="1008" y="9"/>
                    </a:cubicBezTo>
                    <a:cubicBezTo>
                      <a:pt x="742" y="1"/>
                      <a:pt x="742" y="1"/>
                      <a:pt x="742" y="1"/>
                    </a:cubicBezTo>
                    <a:cubicBezTo>
                      <a:pt x="642" y="204"/>
                      <a:pt x="642" y="204"/>
                      <a:pt x="642" y="204"/>
                    </a:cubicBezTo>
                    <a:cubicBezTo>
                      <a:pt x="507" y="475"/>
                      <a:pt x="507" y="475"/>
                      <a:pt x="507" y="475"/>
                    </a:cubicBezTo>
                    <a:cubicBezTo>
                      <a:pt x="414" y="662"/>
                      <a:pt x="414" y="662"/>
                      <a:pt x="414" y="662"/>
                    </a:cubicBezTo>
                    <a:cubicBezTo>
                      <a:pt x="383" y="725"/>
                      <a:pt x="383" y="725"/>
                      <a:pt x="383" y="725"/>
                    </a:cubicBezTo>
                    <a:cubicBezTo>
                      <a:pt x="231" y="1032"/>
                      <a:pt x="231" y="1032"/>
                      <a:pt x="231" y="1032"/>
                    </a:cubicBezTo>
                    <a:cubicBezTo>
                      <a:pt x="0" y="1497"/>
                      <a:pt x="0" y="1497"/>
                      <a:pt x="0" y="1497"/>
                    </a:cubicBezTo>
                    <a:cubicBezTo>
                      <a:pt x="258" y="1512"/>
                      <a:pt x="258" y="1512"/>
                      <a:pt x="258" y="1512"/>
                    </a:cubicBezTo>
                    <a:cubicBezTo>
                      <a:pt x="736" y="1535"/>
                      <a:pt x="1261" y="1547"/>
                      <a:pt x="1812" y="1547"/>
                    </a:cubicBezTo>
                    <a:cubicBezTo>
                      <a:pt x="2364" y="1547"/>
                      <a:pt x="2889" y="1535"/>
                      <a:pt x="3367" y="1512"/>
                    </a:cubicBezTo>
                    <a:cubicBezTo>
                      <a:pt x="3663" y="1495"/>
                      <a:pt x="3663" y="1495"/>
                      <a:pt x="3663" y="1495"/>
                    </a:cubicBezTo>
                    <a:lnTo>
                      <a:pt x="3282" y="727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32000">
                    <a:schemeClr val="accent1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</a:lstStyle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  <p:sp>
            <p:nvSpPr>
              <p:cNvPr id="57" name="椭圆 56"/>
              <p:cNvSpPr/>
              <p:nvPr>
                <p:custDataLst>
                  <p:tags r:id="rId13"/>
                </p:custDataLst>
              </p:nvPr>
            </p:nvSpPr>
            <p:spPr>
              <a:xfrm rot="10800000" flipV="1">
                <a:off x="3073079" y="4990425"/>
                <a:ext cx="944900" cy="4314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55" name="TextBox 18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3222769" y="4452918"/>
              <a:ext cx="639943" cy="3928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转化</a:t>
              </a:r>
              <a:endParaRPr lang="zh-CN" altLang="en-US" sz="24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657185" y="2359750"/>
            <a:ext cx="3853619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/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如新增阅读量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500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下载量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600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点赞量</a:t>
            </a:r>
            <a:r>
              <a:rPr lang="en-US" altLang="zh-CN" sz="1600" kern="100" dirty="0">
                <a:latin typeface="+mn-ea"/>
                <a:cs typeface="Times New Roman" panose="02020603050405020304" pitchFamily="18" charset="0"/>
              </a:rPr>
              <a:t>8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00</a:t>
            </a:r>
            <a:endParaRPr lang="zh-CN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49363" y="3107559"/>
            <a:ext cx="4012317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/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用户日活达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万、月活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万，</a:t>
            </a:r>
            <a:r>
              <a:rPr lang="zh-CN" altLang="en-US" sz="1600" kern="100" dirty="0">
                <a:latin typeface="+mn-ea"/>
                <a:cs typeface="Times New Roman" panose="02020603050405020304" pitchFamily="18" charset="0"/>
              </a:rPr>
              <a:t>活动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参与率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30%</a:t>
            </a:r>
            <a:endParaRPr lang="zh-CN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49363" y="3855368"/>
            <a:ext cx="409727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/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次日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40%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日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30%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7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日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20%</a:t>
            </a:r>
            <a:r>
              <a: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30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日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15%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留存</a:t>
            </a:r>
            <a:endParaRPr lang="zh-CN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9363" y="4603177"/>
            <a:ext cx="3807132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/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付费人数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万、销售总额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en-US" sz="1600" kern="100" dirty="0">
                <a:effectLst/>
                <a:latin typeface="+mn-ea"/>
                <a:cs typeface="Times New Roman" panose="02020603050405020304" pitchFamily="18" charset="0"/>
              </a:rPr>
              <a:t>万、转化率</a:t>
            </a:r>
            <a:r>
              <a:rPr lang="en-US" altLang="zh-CN" sz="1600" kern="100" dirty="0">
                <a:effectLst/>
                <a:latin typeface="+mn-ea"/>
                <a:cs typeface="Times New Roman" panose="02020603050405020304" pitchFamily="18" charset="0"/>
              </a:rPr>
              <a:t>10%</a:t>
            </a:r>
            <a:endParaRPr lang="zh-CN" altLang="zh-CN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649363" y="5350985"/>
            <a:ext cx="4565485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播放量</a:t>
            </a:r>
            <a:r>
              <a:rPr lang="en-US" altLang="zh-CN" dirty="0"/>
              <a:t>10</a:t>
            </a:r>
            <a:r>
              <a:rPr lang="zh-CN" altLang="en-US" dirty="0"/>
              <a:t>万＋</a:t>
            </a:r>
            <a:r>
              <a:rPr lang="zh-CN" altLang="zh-CN" dirty="0"/>
              <a:t>、阅读量</a:t>
            </a:r>
            <a:r>
              <a:rPr lang="en-US" altLang="zh-CN" dirty="0"/>
              <a:t>5</a:t>
            </a:r>
            <a:r>
              <a:rPr lang="zh-CN" altLang="en-US" dirty="0"/>
              <a:t>万＋</a:t>
            </a:r>
            <a:r>
              <a:rPr lang="zh-CN" altLang="zh-CN" dirty="0"/>
              <a:t>、微博阅读</a:t>
            </a:r>
            <a:r>
              <a:rPr lang="en-US" altLang="zh-CN" dirty="0"/>
              <a:t>10</a:t>
            </a:r>
            <a:r>
              <a:rPr lang="zh-CN" altLang="en-US" dirty="0"/>
              <a:t>万</a:t>
            </a:r>
            <a:endParaRPr lang="zh-CN" altLang="zh-CN" dirty="0"/>
          </a:p>
        </p:txBody>
      </p:sp>
      <p:cxnSp>
        <p:nvCxnSpPr>
          <p:cNvPr id="63" name="直接连接符 62"/>
          <p:cNvCxnSpPr/>
          <p:nvPr>
            <p:custDataLst>
              <p:tags r:id="rId15"/>
            </p:custDataLst>
          </p:nvPr>
        </p:nvCxnSpPr>
        <p:spPr>
          <a:xfrm>
            <a:off x="5268890" y="2493010"/>
            <a:ext cx="1260000" cy="0"/>
          </a:xfrm>
          <a:prstGeom prst="line">
            <a:avLst/>
          </a:prstGeom>
          <a:ln w="12700" cap="sq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524000" y="1425575"/>
            <a:ext cx="4078941" cy="380203"/>
            <a:chOff x="408142" y="1591037"/>
            <a:chExt cx="4078941" cy="380203"/>
          </a:xfrm>
        </p:grpSpPr>
        <p:sp>
          <p:nvSpPr>
            <p:cNvPr id="65" name="矩形: 圆角 64"/>
            <p:cNvSpPr/>
            <p:nvPr/>
          </p:nvSpPr>
          <p:spPr>
            <a:xfrm>
              <a:off x="408142" y="1591037"/>
              <a:ext cx="4078941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围绕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AARRR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用户增长模型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67" name="直接连接符 66"/>
          <p:cNvCxnSpPr/>
          <p:nvPr>
            <p:custDataLst>
              <p:tags r:id="rId16"/>
            </p:custDataLst>
          </p:nvPr>
        </p:nvCxnSpPr>
        <p:spPr>
          <a:xfrm>
            <a:off x="4935787" y="3268457"/>
            <a:ext cx="1588838" cy="0"/>
          </a:xfrm>
          <a:prstGeom prst="line">
            <a:avLst/>
          </a:prstGeom>
          <a:ln w="12700" cap="sq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>
            <p:custDataLst>
              <p:tags r:id="rId17"/>
            </p:custDataLst>
          </p:nvPr>
        </p:nvCxnSpPr>
        <p:spPr>
          <a:xfrm>
            <a:off x="4671731" y="3991945"/>
            <a:ext cx="1833844" cy="0"/>
          </a:xfrm>
          <a:prstGeom prst="line">
            <a:avLst/>
          </a:prstGeom>
          <a:ln w="12700" cap="sq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8"/>
            </p:custDataLst>
          </p:nvPr>
        </p:nvCxnSpPr>
        <p:spPr>
          <a:xfrm>
            <a:off x="4335829" y="4734828"/>
            <a:ext cx="2179271" cy="0"/>
          </a:xfrm>
          <a:prstGeom prst="line">
            <a:avLst/>
          </a:prstGeom>
          <a:ln w="12700" cap="sq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>
            <p:custDataLst>
              <p:tags r:id="rId19"/>
            </p:custDataLst>
          </p:nvPr>
        </p:nvCxnSpPr>
        <p:spPr>
          <a:xfrm>
            <a:off x="3999927" y="5520794"/>
            <a:ext cx="2496123" cy="0"/>
          </a:xfrm>
          <a:prstGeom prst="line">
            <a:avLst/>
          </a:prstGeom>
          <a:ln w="12700" cap="sq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3236119" y="6027737"/>
            <a:ext cx="619125" cy="113507"/>
          </a:xfrm>
          <a:prstGeom prst="ellipse">
            <a:avLst/>
          </a:prstGeom>
          <a:solidFill>
            <a:schemeClr val="accent1">
              <a:alpha val="24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773737" y="1504950"/>
            <a:ext cx="644525" cy="228600"/>
            <a:chOff x="5746750" y="1482725"/>
            <a:chExt cx="644525" cy="228600"/>
          </a:xfrm>
        </p:grpSpPr>
        <p:sp>
          <p:nvSpPr>
            <p:cNvPr id="73" name="箭头: V 形 72"/>
            <p:cNvSpPr/>
            <p:nvPr/>
          </p:nvSpPr>
          <p:spPr>
            <a:xfrm>
              <a:off x="6162675" y="1482725"/>
              <a:ext cx="228600" cy="228600"/>
            </a:xfrm>
            <a:prstGeom prst="chevron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箭头: V 形 73"/>
            <p:cNvSpPr/>
            <p:nvPr/>
          </p:nvSpPr>
          <p:spPr>
            <a:xfrm>
              <a:off x="5954713" y="1482725"/>
              <a:ext cx="228600" cy="228600"/>
            </a:xfrm>
            <a:prstGeom prst="chevron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87000">
                  <a:schemeClr val="accent1">
                    <a:alpha val="5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箭头: V 形 74"/>
            <p:cNvSpPr/>
            <p:nvPr/>
          </p:nvSpPr>
          <p:spPr>
            <a:xfrm>
              <a:off x="5746750" y="1482725"/>
              <a:ext cx="228600" cy="228600"/>
            </a:xfrm>
            <a:prstGeom prst="chevron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036495" y="512370"/>
            <a:ext cx="6119011" cy="6119009"/>
            <a:chOff x="3036495" y="512370"/>
            <a:chExt cx="6119011" cy="6119009"/>
          </a:xfrm>
        </p:grpSpPr>
        <p:sp>
          <p:nvSpPr>
            <p:cNvPr id="43" name="椭圆 42"/>
            <p:cNvSpPr/>
            <p:nvPr/>
          </p:nvSpPr>
          <p:spPr>
            <a:xfrm rot="19741494">
              <a:off x="3036495" y="512370"/>
              <a:ext cx="6119011" cy="6119009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5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86225" y="1562098"/>
              <a:ext cx="4019550" cy="4019554"/>
              <a:chOff x="1133019" y="2416926"/>
              <a:chExt cx="1613394" cy="1613396"/>
            </a:xfrm>
          </p:grpSpPr>
          <p:sp>
            <p:nvSpPr>
              <p:cNvPr id="48" name="椭圆 47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0" name="弧形 49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4733902" y="2209774"/>
              <a:ext cx="2724196" cy="2724204"/>
              <a:chOff x="4733902" y="2209774"/>
              <a:chExt cx="2724196" cy="2724204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4733902" y="2209774"/>
                <a:ext cx="2724196" cy="272420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7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7" name="TextBox 15"/>
              <p:cNvSpPr txBox="1"/>
              <p:nvPr>
                <p:custDataLst>
                  <p:tags r:id="rId1"/>
                </p:custDataLst>
              </p:nvPr>
            </p:nvSpPr>
            <p:spPr bwMode="auto">
              <a:xfrm>
                <a:off x="4787676" y="2942444"/>
                <a:ext cx="2616649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800" kern="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主题要简单</a:t>
                </a:r>
                <a:endParaRPr lang="en-US" altLang="zh-CN" sz="28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800" kern="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让目标用户秒懂</a:t>
                </a:r>
                <a:endParaRPr lang="en-US" altLang="zh-CN" sz="28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800" kern="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具有诱惑力</a:t>
                </a:r>
                <a:endParaRPr lang="zh-CN" altLang="en-US" sz="2800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椭圆 51"/>
          <p:cNvSpPr/>
          <p:nvPr/>
        </p:nvSpPr>
        <p:spPr>
          <a:xfrm flipH="1">
            <a:off x="7056779" y="5587354"/>
            <a:ext cx="1096620" cy="1096621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3000"/>
                </a:schemeClr>
              </a:gs>
            </a:gsLst>
            <a:lin ang="810000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1754040" y="3111500"/>
            <a:ext cx="758746" cy="758746"/>
          </a:xfrm>
          <a:prstGeom prst="ellipse">
            <a:avLst/>
          </a:prstGeom>
          <a:gradFill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8100000" scaled="1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12140" y="434340"/>
            <a:ext cx="273939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设置活动主题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12130" y="899079"/>
            <a:ext cx="23596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Set the activity theme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9475" y="1639904"/>
            <a:ext cx="2723692" cy="1695352"/>
            <a:chOff x="879475" y="1639904"/>
            <a:chExt cx="2723692" cy="1695352"/>
          </a:xfrm>
        </p:grpSpPr>
        <p:sp>
          <p:nvSpPr>
            <p:cNvPr id="61" name="矩形: 圆角 60"/>
            <p:cNvSpPr/>
            <p:nvPr/>
          </p:nvSpPr>
          <p:spPr>
            <a:xfrm>
              <a:off x="879475" y="1658158"/>
              <a:ext cx="2723692" cy="1677098"/>
            </a:xfrm>
            <a:prstGeom prst="roundRect">
              <a:avLst>
                <a:gd name="adj" fmla="val 332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71093" y="2259644"/>
              <a:ext cx="2357907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hangingPunct="0">
                <a:lnSpc>
                  <a:spcPct val="120000"/>
                </a:lnSpc>
                <a:defRPr sz="1600"/>
              </a:lvl1pPr>
            </a:lstStyle>
            <a:p>
              <a:r>
                <a:rPr lang="zh-CN" altLang="en-US" sz="1400" dirty="0"/>
                <a:t>主题中点出他们的名字或行业</a:t>
              </a:r>
              <a:endParaRPr lang="en-US" altLang="zh-CN" sz="1400" dirty="0"/>
            </a:p>
            <a:p>
              <a:r>
                <a:rPr lang="zh-CN" altLang="en-US" sz="1400" dirty="0"/>
                <a:t>如</a:t>
              </a:r>
              <a:r>
                <a:rPr lang="en-US" altLang="zh-CN" sz="1400" dirty="0"/>
                <a:t>:</a:t>
              </a:r>
              <a:r>
                <a:rPr lang="zh-CN" altLang="en-US" sz="1400" dirty="0"/>
                <a:t>应届生福利、互联网运营</a:t>
              </a:r>
              <a:endParaRPr lang="en-US" altLang="zh-CN" sz="1400" dirty="0"/>
            </a:p>
            <a:p>
              <a:r>
                <a:rPr lang="zh-CN" altLang="en-US" sz="1400" dirty="0"/>
                <a:t>手册、咨询全套方案等</a:t>
              </a:r>
              <a:endParaRPr lang="zh-CN" altLang="en-US" sz="1400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79475" y="1639904"/>
              <a:ext cx="2723692" cy="478098"/>
              <a:chOff x="879475" y="1639904"/>
              <a:chExt cx="2723692" cy="478098"/>
            </a:xfrm>
          </p:grpSpPr>
          <p:sp>
            <p:nvSpPr>
              <p:cNvPr id="59" name="矩形: 圆顶角 58"/>
              <p:cNvSpPr/>
              <p:nvPr/>
            </p:nvSpPr>
            <p:spPr>
              <a:xfrm>
                <a:off x="879475" y="1639904"/>
                <a:ext cx="2723692" cy="457903"/>
              </a:xfrm>
              <a:prstGeom prst="round2SameRect">
                <a:avLst>
                  <a:gd name="adj1" fmla="val 7476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5000"/>
                      <a:lumOff val="35000"/>
                    </a:schemeClr>
                  </a:gs>
                  <a:gs pos="95000">
                    <a:schemeClr val="accent1">
                      <a:lumMod val="85000"/>
                      <a:lumOff val="15000"/>
                    </a:schemeClr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18021" y="1656337"/>
                <a:ext cx="25297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spcAft>
                    <a:spcPts val="60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维度一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: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人群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行业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79475" y="4240306"/>
            <a:ext cx="2723692" cy="1693273"/>
            <a:chOff x="879475" y="4240306"/>
            <a:chExt cx="2723692" cy="1693273"/>
          </a:xfrm>
        </p:grpSpPr>
        <p:sp>
          <p:nvSpPr>
            <p:cNvPr id="64" name="矩形: 圆角 63"/>
            <p:cNvSpPr/>
            <p:nvPr/>
          </p:nvSpPr>
          <p:spPr>
            <a:xfrm>
              <a:off x="879475" y="4256481"/>
              <a:ext cx="2723692" cy="1677098"/>
            </a:xfrm>
            <a:prstGeom prst="roundRect">
              <a:avLst>
                <a:gd name="adj" fmla="val 332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71095" y="4861166"/>
              <a:ext cx="2411369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hangingPunct="0">
                <a:lnSpc>
                  <a:spcPct val="120000"/>
                </a:lnSpc>
                <a:defRPr sz="1400"/>
              </a:lvl1pPr>
            </a:lstStyle>
            <a:p>
              <a:r>
                <a:rPr lang="zh-CN" altLang="en-US" dirty="0"/>
                <a:t>根据用户想要什么？我们可以提供什么？如</a:t>
              </a:r>
              <a:r>
                <a:rPr lang="en-US" altLang="zh-CN" dirty="0"/>
                <a:t>:</a:t>
              </a:r>
              <a:r>
                <a:rPr lang="zh-CN" altLang="en-US" dirty="0"/>
                <a:t>高质量</a:t>
              </a:r>
              <a:r>
                <a:rPr lang="en-US" altLang="zh-CN" dirty="0"/>
                <a:t>30</a:t>
              </a:r>
              <a:r>
                <a:rPr lang="zh-CN" altLang="en-US" dirty="0"/>
                <a:t>套</a:t>
              </a:r>
              <a:r>
                <a:rPr lang="en-US" altLang="zh-CN" dirty="0"/>
                <a:t>PPT</a:t>
              </a:r>
              <a:r>
                <a:rPr lang="zh-CN" altLang="en-US" dirty="0"/>
                <a:t>模板、</a:t>
              </a:r>
              <a:r>
                <a:rPr lang="en-US" altLang="zh-CN" dirty="0"/>
                <a:t>20</a:t>
              </a:r>
              <a:r>
                <a:rPr lang="zh-CN" altLang="en-US" dirty="0"/>
                <a:t>页简历模板等</a:t>
              </a:r>
              <a:endParaRPr lang="zh-CN" altLang="en-US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79475" y="4240306"/>
              <a:ext cx="2723692" cy="478098"/>
              <a:chOff x="879475" y="4240306"/>
              <a:chExt cx="2723692" cy="478098"/>
            </a:xfrm>
          </p:grpSpPr>
          <p:sp>
            <p:nvSpPr>
              <p:cNvPr id="67" name="矩形: 圆顶角 66"/>
              <p:cNvSpPr/>
              <p:nvPr/>
            </p:nvSpPr>
            <p:spPr>
              <a:xfrm>
                <a:off x="879475" y="4240306"/>
                <a:ext cx="2723692" cy="457903"/>
              </a:xfrm>
              <a:prstGeom prst="round2SameRect">
                <a:avLst>
                  <a:gd name="adj1" fmla="val 7476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5000"/>
                      <a:lumOff val="35000"/>
                    </a:schemeClr>
                  </a:gs>
                  <a:gs pos="95000">
                    <a:schemeClr val="accent1">
                      <a:lumMod val="85000"/>
                      <a:lumOff val="15000"/>
                    </a:schemeClr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1018021" y="4256739"/>
                <a:ext cx="2535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spcAft>
                    <a:spcPts val="60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维度二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: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服务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卖点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8533042" y="1639904"/>
            <a:ext cx="2760069" cy="1695352"/>
            <a:chOff x="8533042" y="1639904"/>
            <a:chExt cx="2760069" cy="1695352"/>
          </a:xfrm>
        </p:grpSpPr>
        <p:sp>
          <p:nvSpPr>
            <p:cNvPr id="70" name="矩形: 圆角 69"/>
            <p:cNvSpPr/>
            <p:nvPr/>
          </p:nvSpPr>
          <p:spPr>
            <a:xfrm>
              <a:off x="8533042" y="1658158"/>
              <a:ext cx="2723692" cy="1677098"/>
            </a:xfrm>
            <a:prstGeom prst="roundRect">
              <a:avLst>
                <a:gd name="adj" fmla="val 332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763478" y="2222685"/>
              <a:ext cx="2298969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hangingPunct="0">
                <a:lnSpc>
                  <a:spcPct val="120000"/>
                </a:lnSpc>
                <a:defRPr sz="1400"/>
              </a:lvl1pPr>
            </a:lstStyle>
            <a:p>
              <a:r>
                <a:rPr lang="zh-CN" altLang="en-US" dirty="0"/>
                <a:t>实时的热点和哪些名人可以和活动有联系，如</a:t>
              </a:r>
              <a:r>
                <a:rPr lang="en-US" altLang="zh-CN" dirty="0"/>
                <a:t>:</a:t>
              </a:r>
              <a:r>
                <a:rPr lang="zh-CN" altLang="en-US" dirty="0"/>
                <a:t>圣诞节</a:t>
              </a:r>
              <a:endParaRPr lang="en-US" altLang="zh-CN" dirty="0"/>
            </a:p>
            <a:p>
              <a:r>
                <a:rPr lang="zh-CN" altLang="en-US" dirty="0"/>
                <a:t>端午节，互联网大厂导师等</a:t>
              </a:r>
              <a:endParaRPr lang="zh-CN" altLang="en-US" dirty="0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8533042" y="1639904"/>
              <a:ext cx="2760069" cy="478098"/>
              <a:chOff x="8533042" y="1639904"/>
              <a:chExt cx="2760069" cy="478098"/>
            </a:xfrm>
          </p:grpSpPr>
          <p:sp>
            <p:nvSpPr>
              <p:cNvPr id="73" name="矩形: 圆顶角 72"/>
              <p:cNvSpPr/>
              <p:nvPr/>
            </p:nvSpPr>
            <p:spPr>
              <a:xfrm>
                <a:off x="8533042" y="1639904"/>
                <a:ext cx="2723692" cy="457903"/>
              </a:xfrm>
              <a:prstGeom prst="round2SameRect">
                <a:avLst>
                  <a:gd name="adj1" fmla="val 7476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5000"/>
                      <a:lumOff val="35000"/>
                    </a:schemeClr>
                  </a:gs>
                  <a:gs pos="95000">
                    <a:schemeClr val="accent1">
                      <a:lumMod val="85000"/>
                      <a:lumOff val="15000"/>
                    </a:schemeClr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8709688" y="1656337"/>
                <a:ext cx="25834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spcAft>
                    <a:spcPts val="60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维度三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: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热点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名人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8533042" y="4240306"/>
            <a:ext cx="2832005" cy="1693273"/>
            <a:chOff x="8533042" y="4240306"/>
            <a:chExt cx="2832005" cy="1693273"/>
          </a:xfrm>
        </p:grpSpPr>
        <p:sp>
          <p:nvSpPr>
            <p:cNvPr id="76" name="矩形: 圆角 75"/>
            <p:cNvSpPr/>
            <p:nvPr/>
          </p:nvSpPr>
          <p:spPr>
            <a:xfrm>
              <a:off x="8533042" y="4256481"/>
              <a:ext cx="2723692" cy="1677098"/>
            </a:xfrm>
            <a:prstGeom prst="roundRect">
              <a:avLst>
                <a:gd name="adj" fmla="val 332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 panose="02000000000000000000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754513" y="4860550"/>
              <a:ext cx="2411369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hangingPunct="0">
                <a:lnSpc>
                  <a:spcPct val="120000"/>
                </a:lnSpc>
                <a:defRPr sz="1400"/>
              </a:lvl1pPr>
            </a:lstStyle>
            <a:p>
              <a:r>
                <a:rPr lang="zh-CN" altLang="en-US" dirty="0"/>
                <a:t>根据用户现有待解决的问题</a:t>
              </a:r>
              <a:endParaRPr lang="en-US" altLang="zh-CN" dirty="0"/>
            </a:p>
            <a:p>
              <a:r>
                <a:rPr lang="zh-CN" altLang="en-US" dirty="0"/>
                <a:t>主题中怎么体现解决方案</a:t>
              </a:r>
              <a:endParaRPr lang="en-US" altLang="zh-CN" dirty="0"/>
            </a:p>
            <a:p>
              <a:r>
                <a:rPr lang="zh-CN" altLang="en-US" dirty="0"/>
                <a:t>例</a:t>
              </a:r>
              <a:r>
                <a:rPr lang="en-US" altLang="zh-CN" dirty="0"/>
                <a:t>: </a:t>
              </a:r>
              <a:r>
                <a:rPr lang="zh-CN" altLang="en-US" dirty="0"/>
                <a:t>如何从月薪</a:t>
              </a:r>
              <a:r>
                <a:rPr lang="en-US" altLang="zh-CN" dirty="0"/>
                <a:t>4</a:t>
              </a:r>
              <a:r>
                <a:rPr lang="zh-CN" altLang="en-US" dirty="0"/>
                <a:t>千到一万</a:t>
              </a:r>
              <a:endParaRPr lang="zh-CN" altLang="en-US" dirty="0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533042" y="4240306"/>
              <a:ext cx="2832005" cy="478098"/>
              <a:chOff x="8533042" y="4240306"/>
              <a:chExt cx="2832005" cy="478098"/>
            </a:xfrm>
          </p:grpSpPr>
          <p:sp>
            <p:nvSpPr>
              <p:cNvPr id="79" name="矩形: 圆顶角 78"/>
              <p:cNvSpPr/>
              <p:nvPr/>
            </p:nvSpPr>
            <p:spPr>
              <a:xfrm>
                <a:off x="8533042" y="4240306"/>
                <a:ext cx="2723692" cy="457903"/>
              </a:xfrm>
              <a:prstGeom prst="round2SameRect">
                <a:avLst>
                  <a:gd name="adj1" fmla="val 7476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5000"/>
                      <a:lumOff val="35000"/>
                    </a:schemeClr>
                  </a:gs>
                  <a:gs pos="95000">
                    <a:schemeClr val="accent1">
                      <a:lumMod val="85000"/>
                      <a:lumOff val="15000"/>
                    </a:schemeClr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" panose="02000000000000000000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algn="ctr"/>
                <a:endParaRPr lang="zh-CN" altLang="en-US"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8709688" y="4256739"/>
                <a:ext cx="26553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</a:lstStyle>
              <a:p>
                <a:pPr>
                  <a:spcAft>
                    <a:spcPts val="60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维度四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: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痛点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/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共鸣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 flipH="1">
            <a:off x="8902699" y="348041"/>
            <a:ext cx="812799" cy="81280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810000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2131" y="434389"/>
            <a:ext cx="36042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活动时间安排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130" y="899079"/>
            <a:ext cx="23977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Determine the activity time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69647" y="2381338"/>
            <a:ext cx="12715648" cy="1924781"/>
            <a:chOff x="-269648" y="1945909"/>
            <a:chExt cx="12963525" cy="1924781"/>
          </a:xfrm>
        </p:grpSpPr>
        <p:sp>
          <p:nvSpPr>
            <p:cNvPr id="7" name="任意多边形: 形状 6"/>
            <p:cNvSpPr/>
            <p:nvPr/>
          </p:nvSpPr>
          <p:spPr>
            <a:xfrm>
              <a:off x="-117249" y="1945909"/>
              <a:ext cx="12639675" cy="1924781"/>
            </a:xfrm>
            <a:custGeom>
              <a:avLst/>
              <a:gdLst>
                <a:gd name="connsiteX0" fmla="*/ 0 w 12639675"/>
                <a:gd name="connsiteY0" fmla="*/ 1828800 h 1924781"/>
                <a:gd name="connsiteX1" fmla="*/ 981075 w 12639675"/>
                <a:gd name="connsiteY1" fmla="*/ 1895475 h 1924781"/>
                <a:gd name="connsiteX2" fmla="*/ 2781300 w 12639675"/>
                <a:gd name="connsiteY2" fmla="*/ 1409700 h 1924781"/>
                <a:gd name="connsiteX3" fmla="*/ 5657850 w 12639675"/>
                <a:gd name="connsiteY3" fmla="*/ 1495425 h 1924781"/>
                <a:gd name="connsiteX4" fmla="*/ 7239000 w 12639675"/>
                <a:gd name="connsiteY4" fmla="*/ 1133475 h 1924781"/>
                <a:gd name="connsiteX5" fmla="*/ 11191875 w 12639675"/>
                <a:gd name="connsiteY5" fmla="*/ 1885950 h 1924781"/>
                <a:gd name="connsiteX6" fmla="*/ 12639675 w 12639675"/>
                <a:gd name="connsiteY6" fmla="*/ 0 h 192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39675" h="1924781">
                  <a:moveTo>
                    <a:pt x="0" y="1828800"/>
                  </a:moveTo>
                  <a:cubicBezTo>
                    <a:pt x="258762" y="1897062"/>
                    <a:pt x="517525" y="1965325"/>
                    <a:pt x="981075" y="1895475"/>
                  </a:cubicBezTo>
                  <a:cubicBezTo>
                    <a:pt x="1444625" y="1825625"/>
                    <a:pt x="2001838" y="1476375"/>
                    <a:pt x="2781300" y="1409700"/>
                  </a:cubicBezTo>
                  <a:cubicBezTo>
                    <a:pt x="3560762" y="1343025"/>
                    <a:pt x="4914900" y="1541463"/>
                    <a:pt x="5657850" y="1495425"/>
                  </a:cubicBezTo>
                  <a:cubicBezTo>
                    <a:pt x="6400800" y="1449387"/>
                    <a:pt x="6316663" y="1068388"/>
                    <a:pt x="7239000" y="1133475"/>
                  </a:cubicBezTo>
                  <a:cubicBezTo>
                    <a:pt x="8161337" y="1198562"/>
                    <a:pt x="10291763" y="2074862"/>
                    <a:pt x="11191875" y="1885950"/>
                  </a:cubicBezTo>
                  <a:cubicBezTo>
                    <a:pt x="12091987" y="1697038"/>
                    <a:pt x="12365831" y="848519"/>
                    <a:pt x="12639675" y="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269648" y="2328407"/>
              <a:ext cx="12963525" cy="1379993"/>
            </a:xfrm>
            <a:custGeom>
              <a:avLst/>
              <a:gdLst>
                <a:gd name="connsiteX0" fmla="*/ 0 w 12963525"/>
                <a:gd name="connsiteY0" fmla="*/ 1266825 h 1379993"/>
                <a:gd name="connsiteX1" fmla="*/ 609600 w 12963525"/>
                <a:gd name="connsiteY1" fmla="*/ 1343025 h 1379993"/>
                <a:gd name="connsiteX2" fmla="*/ 2438400 w 12963525"/>
                <a:gd name="connsiteY2" fmla="*/ 781050 h 1379993"/>
                <a:gd name="connsiteX3" fmla="*/ 4029075 w 12963525"/>
                <a:gd name="connsiteY3" fmla="*/ 1314450 h 1379993"/>
                <a:gd name="connsiteX4" fmla="*/ 6505575 w 12963525"/>
                <a:gd name="connsiteY4" fmla="*/ 609600 h 1379993"/>
                <a:gd name="connsiteX5" fmla="*/ 9201150 w 12963525"/>
                <a:gd name="connsiteY5" fmla="*/ 1371600 h 1379993"/>
                <a:gd name="connsiteX6" fmla="*/ 12963525 w 12963525"/>
                <a:gd name="connsiteY6" fmla="*/ 0 h 137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63525" h="1379993">
                  <a:moveTo>
                    <a:pt x="0" y="1266825"/>
                  </a:moveTo>
                  <a:cubicBezTo>
                    <a:pt x="101600" y="1345406"/>
                    <a:pt x="203200" y="1423987"/>
                    <a:pt x="609600" y="1343025"/>
                  </a:cubicBezTo>
                  <a:cubicBezTo>
                    <a:pt x="1016000" y="1262063"/>
                    <a:pt x="1868488" y="785812"/>
                    <a:pt x="2438400" y="781050"/>
                  </a:cubicBezTo>
                  <a:cubicBezTo>
                    <a:pt x="3008312" y="776288"/>
                    <a:pt x="3351213" y="1343025"/>
                    <a:pt x="4029075" y="1314450"/>
                  </a:cubicBezTo>
                  <a:cubicBezTo>
                    <a:pt x="4706937" y="1285875"/>
                    <a:pt x="5643563" y="600075"/>
                    <a:pt x="6505575" y="609600"/>
                  </a:cubicBezTo>
                  <a:cubicBezTo>
                    <a:pt x="7367587" y="619125"/>
                    <a:pt x="8124825" y="1473200"/>
                    <a:pt x="9201150" y="1371600"/>
                  </a:cubicBezTo>
                  <a:cubicBezTo>
                    <a:pt x="10277475" y="1270000"/>
                    <a:pt x="11620500" y="635000"/>
                    <a:pt x="12963525" y="0"/>
                  </a:cubicBezTo>
                </a:path>
              </a:pathLst>
            </a:custGeom>
            <a:noFill/>
            <a:ln w="1587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-117249" y="1945909"/>
              <a:ext cx="12658725" cy="1812171"/>
            </a:xfrm>
            <a:custGeom>
              <a:avLst/>
              <a:gdLst>
                <a:gd name="connsiteX0" fmla="*/ 0 w 12658725"/>
                <a:gd name="connsiteY0" fmla="*/ 1495425 h 1812171"/>
                <a:gd name="connsiteX1" fmla="*/ 2419350 w 12658725"/>
                <a:gd name="connsiteY1" fmla="*/ 1695450 h 1812171"/>
                <a:gd name="connsiteX2" fmla="*/ 6219825 w 12658725"/>
                <a:gd name="connsiteY2" fmla="*/ 1171575 h 1812171"/>
                <a:gd name="connsiteX3" fmla="*/ 10315575 w 12658725"/>
                <a:gd name="connsiteY3" fmla="*/ 1781175 h 1812171"/>
                <a:gd name="connsiteX4" fmla="*/ 12658725 w 12658725"/>
                <a:gd name="connsiteY4" fmla="*/ 0 h 1812171"/>
                <a:gd name="connsiteX0-1" fmla="*/ 0 w 12658725"/>
                <a:gd name="connsiteY0-2" fmla="*/ 1495425 h 1787902"/>
                <a:gd name="connsiteX1-3" fmla="*/ 2419350 w 12658725"/>
                <a:gd name="connsiteY1-4" fmla="*/ 1695450 h 1787902"/>
                <a:gd name="connsiteX2-5" fmla="*/ 6219825 w 12658725"/>
                <a:gd name="connsiteY2-6" fmla="*/ 1171575 h 1787902"/>
                <a:gd name="connsiteX3-7" fmla="*/ 10315575 w 12658725"/>
                <a:gd name="connsiteY3-8" fmla="*/ 1781175 h 1787902"/>
                <a:gd name="connsiteX4-9" fmla="*/ 12658725 w 12658725"/>
                <a:gd name="connsiteY4-10" fmla="*/ 0 h 1787902"/>
                <a:gd name="connsiteX0-11" fmla="*/ 0 w 12658725"/>
                <a:gd name="connsiteY0-12" fmla="*/ 1495425 h 1787902"/>
                <a:gd name="connsiteX1-13" fmla="*/ 2419350 w 12658725"/>
                <a:gd name="connsiteY1-14" fmla="*/ 1695450 h 1787902"/>
                <a:gd name="connsiteX2-15" fmla="*/ 6219825 w 12658725"/>
                <a:gd name="connsiteY2-16" fmla="*/ 1171575 h 1787902"/>
                <a:gd name="connsiteX3-17" fmla="*/ 10315575 w 12658725"/>
                <a:gd name="connsiteY3-18" fmla="*/ 1781175 h 1787902"/>
                <a:gd name="connsiteX4-19" fmla="*/ 12658725 w 12658725"/>
                <a:gd name="connsiteY4-20" fmla="*/ 0 h 1787902"/>
                <a:gd name="connsiteX0-21" fmla="*/ 0 w 12658725"/>
                <a:gd name="connsiteY0-22" fmla="*/ 1495425 h 1781175"/>
                <a:gd name="connsiteX1-23" fmla="*/ 2419350 w 12658725"/>
                <a:gd name="connsiteY1-24" fmla="*/ 1695450 h 1781175"/>
                <a:gd name="connsiteX2-25" fmla="*/ 6219825 w 12658725"/>
                <a:gd name="connsiteY2-26" fmla="*/ 1171575 h 1781175"/>
                <a:gd name="connsiteX3-27" fmla="*/ 10315575 w 12658725"/>
                <a:gd name="connsiteY3-28" fmla="*/ 1781175 h 1781175"/>
                <a:gd name="connsiteX4-29" fmla="*/ 12658725 w 12658725"/>
                <a:gd name="connsiteY4-30" fmla="*/ 0 h 1781175"/>
                <a:gd name="connsiteX0-31" fmla="*/ 0 w 12658725"/>
                <a:gd name="connsiteY0-32" fmla="*/ 1495425 h 1812171"/>
                <a:gd name="connsiteX1-33" fmla="*/ 2419350 w 12658725"/>
                <a:gd name="connsiteY1-34" fmla="*/ 1695450 h 1812171"/>
                <a:gd name="connsiteX2-35" fmla="*/ 6219825 w 12658725"/>
                <a:gd name="connsiteY2-36" fmla="*/ 1171575 h 1812171"/>
                <a:gd name="connsiteX3-37" fmla="*/ 10315575 w 12658725"/>
                <a:gd name="connsiteY3-38" fmla="*/ 1781175 h 1812171"/>
                <a:gd name="connsiteX4-39" fmla="*/ 12658725 w 12658725"/>
                <a:gd name="connsiteY4-40" fmla="*/ 0 h 18121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658725" h="1812171">
                  <a:moveTo>
                    <a:pt x="0" y="1495425"/>
                  </a:moveTo>
                  <a:cubicBezTo>
                    <a:pt x="691356" y="1622425"/>
                    <a:pt x="1382713" y="1749425"/>
                    <a:pt x="2419350" y="1695450"/>
                  </a:cubicBezTo>
                  <a:cubicBezTo>
                    <a:pt x="3455987" y="1641475"/>
                    <a:pt x="4370388" y="1157288"/>
                    <a:pt x="6219825" y="1171575"/>
                  </a:cubicBezTo>
                  <a:cubicBezTo>
                    <a:pt x="8069262" y="1185862"/>
                    <a:pt x="9242425" y="1976437"/>
                    <a:pt x="10315575" y="1781175"/>
                  </a:cubicBezTo>
                  <a:cubicBezTo>
                    <a:pt x="11388725" y="1585913"/>
                    <a:pt x="12023725" y="792956"/>
                    <a:pt x="12658725" y="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chemeClr val="accent2">
                      <a:alpha val="79000"/>
                    </a:schemeClr>
                  </a:gs>
                  <a:gs pos="100000">
                    <a:schemeClr val="accent1">
                      <a:alpha val="46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19705" y="3531259"/>
            <a:ext cx="210296" cy="210296"/>
            <a:chOff x="1135584" y="2048451"/>
            <a:chExt cx="1613394" cy="1613396"/>
          </a:xfrm>
        </p:grpSpPr>
        <p:grpSp>
          <p:nvGrpSpPr>
            <p:cNvPr id="11" name="组合 10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13" name="椭圆 12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5" name="弧形 14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6" name="弧形 15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12" name="椭圆 11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1623328" y="2988224"/>
            <a:ext cx="0" cy="499670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3661523" y="3978597"/>
            <a:ext cx="210296" cy="210296"/>
            <a:chOff x="1135584" y="2048451"/>
            <a:chExt cx="1613394" cy="1613396"/>
          </a:xfrm>
        </p:grpSpPr>
        <p:grpSp>
          <p:nvGrpSpPr>
            <p:cNvPr id="19" name="组合 18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21" name="椭圆 20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23" name="弧形 22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0" name="椭圆 19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cxnSp>
        <p:nvCxnSpPr>
          <p:cNvPr id="25" name="直接连接符 24"/>
          <p:cNvCxnSpPr/>
          <p:nvPr>
            <p:custDataLst>
              <p:tags r:id="rId2"/>
            </p:custDataLst>
          </p:nvPr>
        </p:nvCxnSpPr>
        <p:spPr>
          <a:xfrm flipV="1">
            <a:off x="3764511" y="4242889"/>
            <a:ext cx="0" cy="499670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803341" y="3285364"/>
            <a:ext cx="210296" cy="210296"/>
            <a:chOff x="1135584" y="2048451"/>
            <a:chExt cx="1613394" cy="1613396"/>
          </a:xfrm>
        </p:grpSpPr>
        <p:grpSp>
          <p:nvGrpSpPr>
            <p:cNvPr id="27" name="组合 26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29" name="椭圆 28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1" name="弧形 30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8" name="椭圆 27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cxnSp>
        <p:nvCxnSpPr>
          <p:cNvPr id="33" name="直接连接符 32"/>
          <p:cNvCxnSpPr/>
          <p:nvPr>
            <p:custDataLst>
              <p:tags r:id="rId3"/>
            </p:custDataLst>
          </p:nvPr>
        </p:nvCxnSpPr>
        <p:spPr>
          <a:xfrm>
            <a:off x="5913314" y="2769241"/>
            <a:ext cx="0" cy="499670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95325" y="2579933"/>
            <a:ext cx="2619375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600" dirty="0"/>
              <a:t>活动预热、建立微信群</a:t>
            </a:r>
            <a:endParaRPr lang="zh-CN" altLang="en-US" sz="1600" dirty="0"/>
          </a:p>
        </p:txBody>
      </p:sp>
      <p:grpSp>
        <p:nvGrpSpPr>
          <p:cNvPr id="35" name="组合 34"/>
          <p:cNvGrpSpPr/>
          <p:nvPr/>
        </p:nvGrpSpPr>
        <p:grpSpPr>
          <a:xfrm>
            <a:off x="695325" y="2062283"/>
            <a:ext cx="2105729" cy="380203"/>
            <a:chOff x="563013" y="1591037"/>
            <a:chExt cx="3818487" cy="380203"/>
          </a:xfrm>
        </p:grpSpPr>
        <p:sp>
          <p:nvSpPr>
            <p:cNvPr id="36" name="矩形: 圆角 35"/>
            <p:cNvSpPr/>
            <p:nvPr/>
          </p:nvSpPr>
          <p:spPr>
            <a:xfrm>
              <a:off x="563013" y="1591037"/>
              <a:ext cx="3818487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10.20-11.03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816860" y="5380299"/>
            <a:ext cx="1963057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600" dirty="0"/>
              <a:t>参赛者制作作品时间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作品初步进行海选</a:t>
            </a:r>
            <a:endParaRPr lang="zh-CN" altLang="en-US" sz="1600" dirty="0"/>
          </a:p>
        </p:txBody>
      </p:sp>
      <p:grpSp>
        <p:nvGrpSpPr>
          <p:cNvPr id="39" name="组合 38"/>
          <p:cNvGrpSpPr/>
          <p:nvPr/>
        </p:nvGrpSpPr>
        <p:grpSpPr>
          <a:xfrm>
            <a:off x="2753360" y="4865824"/>
            <a:ext cx="2105729" cy="380203"/>
            <a:chOff x="563013" y="1591037"/>
            <a:chExt cx="3818487" cy="380203"/>
          </a:xfrm>
        </p:grpSpPr>
        <p:sp>
          <p:nvSpPr>
            <p:cNvPr id="40" name="矩形: 圆角 39"/>
            <p:cNvSpPr/>
            <p:nvPr/>
          </p:nvSpPr>
          <p:spPr>
            <a:xfrm>
              <a:off x="563013" y="1591037"/>
              <a:ext cx="3818487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10.30-11.15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5013885" y="2092343"/>
            <a:ext cx="221241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600" dirty="0"/>
              <a:t>作品收集并制作参赛者个人宣传海报进行投票</a:t>
            </a:r>
            <a:endParaRPr lang="zh-CN" altLang="en-US" sz="1600" dirty="0"/>
          </a:p>
        </p:txBody>
      </p:sp>
      <p:grpSp>
        <p:nvGrpSpPr>
          <p:cNvPr id="43" name="组合 42"/>
          <p:cNvGrpSpPr/>
          <p:nvPr/>
        </p:nvGrpSpPr>
        <p:grpSpPr>
          <a:xfrm>
            <a:off x="4950385" y="1577868"/>
            <a:ext cx="2105729" cy="380203"/>
            <a:chOff x="563013" y="1591037"/>
            <a:chExt cx="3818487" cy="380203"/>
          </a:xfrm>
        </p:grpSpPr>
        <p:sp>
          <p:nvSpPr>
            <p:cNvPr id="44" name="矩形: 圆角 43"/>
            <p:cNvSpPr/>
            <p:nvPr/>
          </p:nvSpPr>
          <p:spPr>
            <a:xfrm>
              <a:off x="563013" y="1591037"/>
              <a:ext cx="3818487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10.20-11.25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45158" y="4015427"/>
            <a:ext cx="210296" cy="210296"/>
            <a:chOff x="1135584" y="2048451"/>
            <a:chExt cx="1613394" cy="1613396"/>
          </a:xfrm>
        </p:grpSpPr>
        <p:grpSp>
          <p:nvGrpSpPr>
            <p:cNvPr id="47" name="组合 46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49" name="椭圆 48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1" name="弧形 50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48" name="椭圆 47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cxnSp>
        <p:nvCxnSpPr>
          <p:cNvPr id="53" name="直接连接符 52"/>
          <p:cNvCxnSpPr/>
          <p:nvPr>
            <p:custDataLst>
              <p:tags r:id="rId4"/>
            </p:custDataLst>
          </p:nvPr>
        </p:nvCxnSpPr>
        <p:spPr>
          <a:xfrm flipV="1">
            <a:off x="8044971" y="4287339"/>
            <a:ext cx="0" cy="499670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121525" y="5391729"/>
            <a:ext cx="26193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600" dirty="0"/>
              <a:t>专业评委进行评审期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大众进行网络投票期</a:t>
            </a:r>
            <a:endParaRPr lang="zh-CN" altLang="en-US" sz="1600" dirty="0"/>
          </a:p>
        </p:txBody>
      </p:sp>
      <p:grpSp>
        <p:nvGrpSpPr>
          <p:cNvPr id="55" name="组合 54"/>
          <p:cNvGrpSpPr/>
          <p:nvPr/>
        </p:nvGrpSpPr>
        <p:grpSpPr>
          <a:xfrm>
            <a:off x="7058025" y="4877254"/>
            <a:ext cx="2105729" cy="380203"/>
            <a:chOff x="563013" y="1591037"/>
            <a:chExt cx="3818487" cy="380203"/>
          </a:xfrm>
        </p:grpSpPr>
        <p:sp>
          <p:nvSpPr>
            <p:cNvPr id="56" name="矩形: 圆角 55"/>
            <p:cNvSpPr/>
            <p:nvPr/>
          </p:nvSpPr>
          <p:spPr>
            <a:xfrm>
              <a:off x="563013" y="1591037"/>
              <a:ext cx="3818487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11.25-11.30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290050" y="2565979"/>
            <a:ext cx="261937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600" dirty="0"/>
              <a:t>结果公布、颁奖仪式和</a:t>
            </a:r>
            <a:endParaRPr lang="en-US" altLang="zh-CN" sz="1600" dirty="0"/>
          </a:p>
          <a:p>
            <a:pPr hangingPunct="0">
              <a:lnSpc>
                <a:spcPct val="120000"/>
              </a:lnSpc>
            </a:pPr>
            <a:r>
              <a:rPr lang="zh-CN" altLang="en-US" sz="1600" dirty="0"/>
              <a:t>进行活动复盘</a:t>
            </a:r>
            <a:endParaRPr lang="zh-CN" altLang="en-US" sz="1600" dirty="0"/>
          </a:p>
        </p:txBody>
      </p:sp>
      <p:grpSp>
        <p:nvGrpSpPr>
          <p:cNvPr id="59" name="组合 58"/>
          <p:cNvGrpSpPr/>
          <p:nvPr/>
        </p:nvGrpSpPr>
        <p:grpSpPr>
          <a:xfrm>
            <a:off x="9226550" y="2051504"/>
            <a:ext cx="2105729" cy="380203"/>
            <a:chOff x="563013" y="1591037"/>
            <a:chExt cx="3818487" cy="380203"/>
          </a:xfrm>
        </p:grpSpPr>
        <p:sp>
          <p:nvSpPr>
            <p:cNvPr id="60" name="矩形: 圆角 59"/>
            <p:cNvSpPr/>
            <p:nvPr/>
          </p:nvSpPr>
          <p:spPr>
            <a:xfrm>
              <a:off x="563013" y="1591037"/>
              <a:ext cx="3818487" cy="3802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>
              <a:outerShdw blurRad="254000" dist="1016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思源黑体 CN Light" panose="020B0300000000000000" pitchFamily="34" charset="-122"/>
                <a:ea typeface="思源黑体 CN Regular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70270" y="1596472"/>
              <a:ext cx="340397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10.30-12.02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086975" y="3653477"/>
            <a:ext cx="210296" cy="210296"/>
            <a:chOff x="1135584" y="2048451"/>
            <a:chExt cx="1613394" cy="1613396"/>
          </a:xfrm>
        </p:grpSpPr>
        <p:grpSp>
          <p:nvGrpSpPr>
            <p:cNvPr id="63" name="组合 62"/>
            <p:cNvGrpSpPr/>
            <p:nvPr/>
          </p:nvGrpSpPr>
          <p:grpSpPr>
            <a:xfrm>
              <a:off x="1135584" y="2048451"/>
              <a:ext cx="1613394" cy="1613396"/>
              <a:chOff x="1133019" y="2416926"/>
              <a:chExt cx="1613394" cy="1613396"/>
            </a:xfrm>
          </p:grpSpPr>
          <p:sp>
            <p:nvSpPr>
              <p:cNvPr id="65" name="椭圆 64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67" name="弧形 66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952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64" name="椭圆 63"/>
            <p:cNvSpPr/>
            <p:nvPr/>
          </p:nvSpPr>
          <p:spPr>
            <a:xfrm>
              <a:off x="1395553" y="2308419"/>
              <a:ext cx="1093456" cy="10934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cxnSp>
        <p:nvCxnSpPr>
          <p:cNvPr id="69" name="直接连接符 68"/>
          <p:cNvCxnSpPr/>
          <p:nvPr>
            <p:custDataLst>
              <p:tags r:id="rId5"/>
            </p:custDataLst>
          </p:nvPr>
        </p:nvCxnSpPr>
        <p:spPr>
          <a:xfrm>
            <a:off x="10189010" y="3129416"/>
            <a:ext cx="0" cy="499670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旁门左道PPT出品"/>
          <p:cNvSpPr/>
          <p:nvPr>
            <p:custDataLst>
              <p:tags r:id="rId6"/>
            </p:custDataLst>
          </p:nvPr>
        </p:nvSpPr>
        <p:spPr>
          <a:xfrm>
            <a:off x="3421175" y="1953062"/>
            <a:ext cx="371038" cy="3710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1" name="椭圆 70"/>
          <p:cNvSpPr/>
          <p:nvPr>
            <p:custDataLst>
              <p:tags r:id="rId7"/>
            </p:custDataLst>
          </p:nvPr>
        </p:nvSpPr>
        <p:spPr>
          <a:xfrm>
            <a:off x="9269100" y="942975"/>
            <a:ext cx="469902" cy="4699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2000"/>
                </a:schemeClr>
              </a:gs>
              <a:gs pos="49000">
                <a:schemeClr val="accent1">
                  <a:alpha val="11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2" name="椭圆 71"/>
          <p:cNvSpPr/>
          <p:nvPr>
            <p:custDataLst>
              <p:tags r:id="rId8"/>
            </p:custDataLst>
          </p:nvPr>
        </p:nvSpPr>
        <p:spPr>
          <a:xfrm>
            <a:off x="136637" y="5902224"/>
            <a:ext cx="1447692" cy="14476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 Regular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588582"/>
            <a:ext cx="12192000" cy="2269418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131" y="434389"/>
            <a:ext cx="2918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3200" dirty="0">
                <a:latin typeface="+mj-ea"/>
                <a:ea typeface="+mj-ea"/>
              </a:rPr>
              <a:t>活动风险预估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130" y="899079"/>
            <a:ext cx="23723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pPr algn="dist"/>
            <a:r>
              <a:rPr lang="en-US" altLang="zh-CN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risk estimates</a:t>
            </a:r>
            <a:endParaRPr lang="en-US" altLang="zh-CN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3499494" y="1412875"/>
            <a:ext cx="2388842" cy="4262592"/>
          </a:xfrm>
          <a:prstGeom prst="roundRect">
            <a:avLst>
              <a:gd name="adj" fmla="val 4162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  <a:reflection blurRad="114300" stA="52000" endA="300" endPos="1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1401" y="3424913"/>
            <a:ext cx="17830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52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技术风险</a:t>
            </a:r>
            <a:endParaRPr lang="zh-CN" altLang="en-US" dirty="0">
              <a:gradFill flip="none" rotWithShape="1">
                <a:gsLst>
                  <a:gs pos="52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7077" y="3899973"/>
            <a:ext cx="1852726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提前对技术进行压力测试，按照用户需求档案进行排期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027994" y="1828800"/>
            <a:ext cx="1331842" cy="1331844"/>
            <a:chOff x="859519" y="1892300"/>
            <a:chExt cx="2052862" cy="2052864"/>
          </a:xfrm>
        </p:grpSpPr>
        <p:grpSp>
          <p:nvGrpSpPr>
            <p:cNvPr id="11" name="组合 10"/>
            <p:cNvGrpSpPr/>
            <p:nvPr/>
          </p:nvGrpSpPr>
          <p:grpSpPr>
            <a:xfrm>
              <a:off x="859519" y="1892300"/>
              <a:ext cx="2052862" cy="2052864"/>
              <a:chOff x="1133019" y="2416926"/>
              <a:chExt cx="1613394" cy="1613396"/>
            </a:xfrm>
          </p:grpSpPr>
          <p:sp>
            <p:nvSpPr>
              <p:cNvPr id="13" name="椭圆 12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5" name="弧形 14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6" name="弧形 15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12" name="椭圆 11"/>
            <p:cNvSpPr/>
            <p:nvPr/>
          </p:nvSpPr>
          <p:spPr>
            <a:xfrm>
              <a:off x="1190300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17" name="矩形: 圆角 16"/>
          <p:cNvSpPr/>
          <p:nvPr/>
        </p:nvSpPr>
        <p:spPr>
          <a:xfrm>
            <a:off x="6303663" y="1824761"/>
            <a:ext cx="2388842" cy="4262592"/>
          </a:xfrm>
          <a:prstGeom prst="roundRect">
            <a:avLst>
              <a:gd name="adj" fmla="val 4162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  <a:reflection blurRad="114300" stA="52000" endA="300" endPos="1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06580" y="3857031"/>
            <a:ext cx="17830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52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作弊风险</a:t>
            </a:r>
            <a:endParaRPr lang="zh-CN" altLang="en-US" dirty="0">
              <a:gradFill flip="none" rotWithShape="1">
                <a:gsLst>
                  <a:gs pos="52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6598" y="4332091"/>
            <a:ext cx="1821072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设置活动参与条件</a:t>
            </a:r>
            <a:endParaRPr lang="zh-CN" altLang="en-US" dirty="0"/>
          </a:p>
          <a:p>
            <a:r>
              <a:rPr lang="zh-CN" altLang="en-US" dirty="0"/>
              <a:t>有必要进行实名制</a:t>
            </a:r>
            <a:endParaRPr lang="zh-CN" altLang="en-US" dirty="0"/>
          </a:p>
          <a:p>
            <a:r>
              <a:rPr lang="zh-CN" altLang="en-US" dirty="0"/>
              <a:t>限制手机号和</a:t>
            </a:r>
            <a:r>
              <a:rPr lang="en-US" altLang="zh-CN" dirty="0"/>
              <a:t>IP</a:t>
            </a:r>
            <a:r>
              <a:rPr lang="zh-CN" altLang="en-US" dirty="0"/>
              <a:t>地址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6832163" y="2133600"/>
            <a:ext cx="1331842" cy="1331844"/>
            <a:chOff x="859519" y="1892300"/>
            <a:chExt cx="2052862" cy="2052864"/>
          </a:xfrm>
        </p:grpSpPr>
        <p:grpSp>
          <p:nvGrpSpPr>
            <p:cNvPr id="21" name="组合 20"/>
            <p:cNvGrpSpPr/>
            <p:nvPr/>
          </p:nvGrpSpPr>
          <p:grpSpPr>
            <a:xfrm>
              <a:off x="859519" y="1892300"/>
              <a:ext cx="2052862" cy="2052864"/>
              <a:chOff x="1133019" y="2416926"/>
              <a:chExt cx="1613394" cy="1613396"/>
            </a:xfrm>
          </p:grpSpPr>
          <p:sp>
            <p:nvSpPr>
              <p:cNvPr id="23" name="椭圆 22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25" name="弧形 24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2" name="椭圆 21"/>
            <p:cNvSpPr/>
            <p:nvPr/>
          </p:nvSpPr>
          <p:spPr>
            <a:xfrm>
              <a:off x="1190300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27" name="矩形: 圆角 26"/>
          <p:cNvSpPr/>
          <p:nvPr/>
        </p:nvSpPr>
        <p:spPr>
          <a:xfrm>
            <a:off x="9107833" y="1545043"/>
            <a:ext cx="2388842" cy="4262592"/>
          </a:xfrm>
          <a:prstGeom prst="roundRect">
            <a:avLst>
              <a:gd name="adj" fmla="val 4162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  <a:reflection blurRad="114300" stA="52000" endA="300" endPos="1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10750" y="3577313"/>
            <a:ext cx="17830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52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投诉风险</a:t>
            </a:r>
            <a:endParaRPr lang="zh-CN" altLang="en-US" dirty="0">
              <a:gradFill flip="none" rotWithShape="1">
                <a:gsLst>
                  <a:gs pos="52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76927" y="4052373"/>
            <a:ext cx="1650654" cy="866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设置醒目投诉入口</a:t>
            </a:r>
            <a:endParaRPr lang="zh-CN" altLang="en-US" dirty="0"/>
          </a:p>
          <a:p>
            <a:r>
              <a:rPr lang="zh-CN" altLang="en-US" dirty="0"/>
              <a:t>专人专线进行处理</a:t>
            </a:r>
            <a:endParaRPr lang="zh-CN" altLang="en-US" dirty="0"/>
          </a:p>
          <a:p>
            <a:r>
              <a:rPr lang="zh-CN" altLang="en-US" dirty="0"/>
              <a:t>准备问题说明档案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636333" y="1828800"/>
            <a:ext cx="1331842" cy="1331844"/>
            <a:chOff x="859519" y="1892300"/>
            <a:chExt cx="2052862" cy="2052864"/>
          </a:xfrm>
        </p:grpSpPr>
        <p:grpSp>
          <p:nvGrpSpPr>
            <p:cNvPr id="31" name="组合 30"/>
            <p:cNvGrpSpPr/>
            <p:nvPr/>
          </p:nvGrpSpPr>
          <p:grpSpPr>
            <a:xfrm>
              <a:off x="859519" y="1892300"/>
              <a:ext cx="2052862" cy="2052864"/>
              <a:chOff x="1133019" y="2416926"/>
              <a:chExt cx="1613394" cy="1613396"/>
            </a:xfrm>
          </p:grpSpPr>
          <p:sp>
            <p:nvSpPr>
              <p:cNvPr id="33" name="椭圆 32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5" name="弧形 34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32" name="椭圆 31"/>
            <p:cNvSpPr/>
            <p:nvPr/>
          </p:nvSpPr>
          <p:spPr>
            <a:xfrm>
              <a:off x="1190300" y="2223080"/>
              <a:ext cx="1391300" cy="139130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37" name="矩形: 圆角 36"/>
          <p:cNvSpPr/>
          <p:nvPr/>
        </p:nvSpPr>
        <p:spPr>
          <a:xfrm>
            <a:off x="695325" y="1740941"/>
            <a:ext cx="2388842" cy="4262592"/>
          </a:xfrm>
          <a:prstGeom prst="roundRect">
            <a:avLst>
              <a:gd name="adj" fmla="val 4162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accent1">
                <a:alpha val="21000"/>
              </a:schemeClr>
            </a:outerShdw>
            <a:reflection blurRad="114300" stA="52000" endA="300" endPos="1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 panose="02000000000000000000"/>
                <a:ea typeface="思源黑体 CN Regular"/>
                <a:cs typeface="Arial" panose="020B0604020202020204" pitchFamily="34" charset="0"/>
                <a:sym typeface="Wingdings" panose="05000000000000000000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8242" y="3773211"/>
            <a:ext cx="17830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88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52000">
                      <a:schemeClr val="accent1"/>
                    </a:gs>
                    <a:gs pos="16000">
                      <a:schemeClr val="accent2"/>
                    </a:gs>
                  </a:gsLst>
                  <a:lin ang="5400000" scaled="0"/>
                </a:gradFill>
              </a:rPr>
              <a:t>目标风险</a:t>
            </a:r>
            <a:endParaRPr lang="zh-CN" altLang="en-US" dirty="0">
              <a:gradFill flip="none" rotWithShape="1">
                <a:gsLst>
                  <a:gs pos="52000">
                    <a:schemeClr val="accent1"/>
                  </a:gs>
                  <a:gs pos="16000">
                    <a:schemeClr val="accent2"/>
                  </a:gs>
                </a:gsLst>
                <a:lin ang="5400000" scaled="0"/>
              </a:gra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23825" y="2133600"/>
            <a:ext cx="1331842" cy="1331844"/>
            <a:chOff x="1223825" y="2133600"/>
            <a:chExt cx="1331842" cy="1331844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3825" y="2133600"/>
              <a:ext cx="1331842" cy="1331844"/>
              <a:chOff x="1133019" y="2416926"/>
              <a:chExt cx="1613394" cy="1613396"/>
            </a:xfrm>
          </p:grpSpPr>
          <p:sp>
            <p:nvSpPr>
              <p:cNvPr id="42" name="椭圆 41"/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Roboto Regular"/>
                    <a:ea typeface="思源黑体 CN Regular"/>
                    <a:cs typeface="Arial" panose="020B0604020202020204" pitchFamily="34" charset="0"/>
                    <a:sym typeface="Wingdings" panose="0500000000000000000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44" name="弧形 43"/>
                <p:cNvSpPr/>
                <p:nvPr/>
              </p:nvSpPr>
              <p:spPr>
                <a:xfrm rot="18364988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Roboto Regular"/>
                      <a:ea typeface="思源黑体 CN Regular"/>
                      <a:cs typeface="Arial" panose="020B0604020202020204" pitchFamily="34" charset="0"/>
                      <a:sym typeface="Wingdings" panose="05000000000000000000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41" name="椭圆 40"/>
            <p:cNvSpPr/>
            <p:nvPr/>
          </p:nvSpPr>
          <p:spPr>
            <a:xfrm>
              <a:off x="1438427" y="2348201"/>
              <a:ext cx="902638" cy="902641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7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 Regular"/>
                  <a:ea typeface="思源黑体 CN Regular"/>
                  <a:cs typeface="Arial" panose="020B0604020202020204" pitchFamily="34" charset="0"/>
                  <a:sym typeface="Wingdings" panose="05000000000000000000"/>
                </a:defRPr>
              </a:lvl9pPr>
            </a:lstStyle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73589" y="4336237"/>
            <a:ext cx="1832315" cy="571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600"/>
            </a:lvl1pPr>
          </a:lstStyle>
          <a:p>
            <a:r>
              <a:rPr lang="zh-CN" altLang="en-US" dirty="0"/>
              <a:t>目标符合</a:t>
            </a:r>
            <a:r>
              <a:rPr lang="en-US" altLang="zh-CN" dirty="0"/>
              <a:t>smart</a:t>
            </a:r>
            <a:r>
              <a:rPr lang="zh-CN" altLang="en-US" dirty="0"/>
              <a:t>原则</a:t>
            </a:r>
            <a:endParaRPr lang="en-US" altLang="zh-CN" dirty="0"/>
          </a:p>
          <a:p>
            <a:r>
              <a:rPr lang="zh-CN" altLang="en-US" dirty="0"/>
              <a:t>确立第一责任人制度</a:t>
            </a:r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654001" y="2563777"/>
            <a:ext cx="461964" cy="461962"/>
            <a:chOff x="-1366838" y="3051175"/>
            <a:chExt cx="538163" cy="538163"/>
          </a:xfrm>
        </p:grpSpPr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-1323975" y="3089275"/>
              <a:ext cx="457200" cy="458788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6"/>
            <p:cNvSpPr>
              <a:spLocks noChangeArrowheads="1"/>
            </p:cNvSpPr>
            <p:nvPr/>
          </p:nvSpPr>
          <p:spPr bwMode="auto">
            <a:xfrm>
              <a:off x="-1204913" y="3213100"/>
              <a:ext cx="214313" cy="214313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"/>
            <p:cNvSpPr>
              <a:spLocks noChangeShapeType="1"/>
            </p:cNvSpPr>
            <p:nvPr/>
          </p:nvSpPr>
          <p:spPr bwMode="auto">
            <a:xfrm>
              <a:off x="-1366838" y="3321050"/>
              <a:ext cx="538163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8"/>
            <p:cNvSpPr>
              <a:spLocks noChangeShapeType="1"/>
            </p:cNvSpPr>
            <p:nvPr/>
          </p:nvSpPr>
          <p:spPr bwMode="auto">
            <a:xfrm>
              <a:off x="-1098550" y="3051175"/>
              <a:ext cx="0" cy="538163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47356" y="2290763"/>
            <a:ext cx="336626" cy="393700"/>
            <a:chOff x="6289675" y="7172325"/>
            <a:chExt cx="458788" cy="536575"/>
          </a:xfrm>
        </p:grpSpPr>
        <p:sp>
          <p:nvSpPr>
            <p:cNvPr id="53" name="Freeform 12"/>
            <p:cNvSpPr/>
            <p:nvPr/>
          </p:nvSpPr>
          <p:spPr bwMode="auto">
            <a:xfrm>
              <a:off x="6289675" y="7172325"/>
              <a:ext cx="431800" cy="536575"/>
            </a:xfrm>
            <a:custGeom>
              <a:avLst/>
              <a:gdLst>
                <a:gd name="T0" fmla="*/ 112 w 112"/>
                <a:gd name="T1" fmla="*/ 66 h 140"/>
                <a:gd name="T2" fmla="*/ 112 w 112"/>
                <a:gd name="T3" fmla="*/ 35 h 140"/>
                <a:gd name="T4" fmla="*/ 81 w 112"/>
                <a:gd name="T5" fmla="*/ 0 h 140"/>
                <a:gd name="T6" fmla="*/ 7 w 112"/>
                <a:gd name="T7" fmla="*/ 0 h 140"/>
                <a:gd name="T8" fmla="*/ 0 w 112"/>
                <a:gd name="T9" fmla="*/ 7 h 140"/>
                <a:gd name="T10" fmla="*/ 0 w 112"/>
                <a:gd name="T11" fmla="*/ 133 h 140"/>
                <a:gd name="T12" fmla="*/ 7 w 112"/>
                <a:gd name="T13" fmla="*/ 140 h 140"/>
                <a:gd name="T14" fmla="*/ 49 w 112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40">
                  <a:moveTo>
                    <a:pt x="112" y="66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7"/>
                    <a:pt x="3" y="140"/>
                    <a:pt x="7" y="140"/>
                  </a:cubicBezTo>
                  <a:cubicBezTo>
                    <a:pt x="49" y="140"/>
                    <a:pt x="49" y="140"/>
                    <a:pt x="49" y="140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6681788" y="7532688"/>
              <a:ext cx="66675" cy="134938"/>
            </a:xfrm>
            <a:custGeom>
              <a:avLst/>
              <a:gdLst>
                <a:gd name="T0" fmla="*/ 0 w 42"/>
                <a:gd name="T1" fmla="*/ 0 h 85"/>
                <a:gd name="T2" fmla="*/ 42 w 42"/>
                <a:gd name="T3" fmla="*/ 44 h 85"/>
                <a:gd name="T4" fmla="*/ 0 w 42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85">
                  <a:moveTo>
                    <a:pt x="0" y="0"/>
                  </a:moveTo>
                  <a:lnTo>
                    <a:pt x="42" y="44"/>
                  </a:lnTo>
                  <a:lnTo>
                    <a:pt x="0" y="85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6532563" y="7532688"/>
              <a:ext cx="68263" cy="134938"/>
            </a:xfrm>
            <a:custGeom>
              <a:avLst/>
              <a:gdLst>
                <a:gd name="T0" fmla="*/ 43 w 43"/>
                <a:gd name="T1" fmla="*/ 0 h 85"/>
                <a:gd name="T2" fmla="*/ 0 w 43"/>
                <a:gd name="T3" fmla="*/ 44 h 85"/>
                <a:gd name="T4" fmla="*/ 43 w 43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85">
                  <a:moveTo>
                    <a:pt x="43" y="0"/>
                  </a:moveTo>
                  <a:lnTo>
                    <a:pt x="0" y="44"/>
                  </a:lnTo>
                  <a:lnTo>
                    <a:pt x="43" y="85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6586538" y="7172325"/>
              <a:ext cx="134938" cy="134938"/>
            </a:xfrm>
            <a:custGeom>
              <a:avLst/>
              <a:gdLst>
                <a:gd name="T0" fmla="*/ 0 w 85"/>
                <a:gd name="T1" fmla="*/ 0 h 85"/>
                <a:gd name="T2" fmla="*/ 0 w 85"/>
                <a:gd name="T3" fmla="*/ 85 h 85"/>
                <a:gd name="T4" fmla="*/ 85 w 8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85">
                  <a:moveTo>
                    <a:pt x="0" y="0"/>
                  </a:moveTo>
                  <a:lnTo>
                    <a:pt x="0" y="85"/>
                  </a:lnTo>
                  <a:lnTo>
                    <a:pt x="85" y="85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98418" y="2603500"/>
            <a:ext cx="397102" cy="397102"/>
            <a:chOff x="13274675" y="3524250"/>
            <a:chExt cx="534988" cy="534988"/>
          </a:xfrm>
        </p:grpSpPr>
        <p:sp>
          <p:nvSpPr>
            <p:cNvPr id="58" name="Freeform 32"/>
            <p:cNvSpPr/>
            <p:nvPr/>
          </p:nvSpPr>
          <p:spPr bwMode="auto">
            <a:xfrm>
              <a:off x="13354050" y="3657600"/>
              <a:ext cx="376238" cy="374650"/>
            </a:xfrm>
            <a:custGeom>
              <a:avLst/>
              <a:gdLst>
                <a:gd name="T0" fmla="*/ 49 w 98"/>
                <a:gd name="T1" fmla="*/ 98 h 98"/>
                <a:gd name="T2" fmla="*/ 98 w 98"/>
                <a:gd name="T3" fmla="*/ 49 h 98"/>
                <a:gd name="T4" fmla="*/ 98 w 98"/>
                <a:gd name="T5" fmla="*/ 0 h 98"/>
                <a:gd name="T6" fmla="*/ 0 w 98"/>
                <a:gd name="T7" fmla="*/ 0 h 98"/>
                <a:gd name="T8" fmla="*/ 0 w 98"/>
                <a:gd name="T9" fmla="*/ 49 h 98"/>
                <a:gd name="T10" fmla="*/ 49 w 98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8">
                  <a:moveTo>
                    <a:pt x="49" y="98"/>
                  </a:moveTo>
                  <a:cubicBezTo>
                    <a:pt x="91" y="98"/>
                    <a:pt x="98" y="61"/>
                    <a:pt x="98" y="49"/>
                  </a:cubicBezTo>
                  <a:cubicBezTo>
                    <a:pt x="98" y="38"/>
                    <a:pt x="98" y="22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28"/>
                    <a:pt x="0" y="49"/>
                  </a:cubicBezTo>
                  <a:cubicBezTo>
                    <a:pt x="0" y="61"/>
                    <a:pt x="7" y="98"/>
                    <a:pt x="49" y="98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33"/>
            <p:cNvSpPr>
              <a:spLocks noChangeShapeType="1"/>
            </p:cNvSpPr>
            <p:nvPr/>
          </p:nvSpPr>
          <p:spPr bwMode="auto">
            <a:xfrm>
              <a:off x="13274675" y="3578225"/>
              <a:ext cx="79375" cy="7937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34"/>
            <p:cNvSpPr>
              <a:spLocks noChangeShapeType="1"/>
            </p:cNvSpPr>
            <p:nvPr/>
          </p:nvSpPr>
          <p:spPr bwMode="auto">
            <a:xfrm flipH="1">
              <a:off x="13730288" y="3578225"/>
              <a:ext cx="79375" cy="7937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35"/>
            <p:cNvSpPr>
              <a:spLocks noChangeShapeType="1"/>
            </p:cNvSpPr>
            <p:nvPr/>
          </p:nvSpPr>
          <p:spPr bwMode="auto">
            <a:xfrm>
              <a:off x="13274675" y="3833813"/>
              <a:ext cx="7937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36"/>
            <p:cNvSpPr>
              <a:spLocks noChangeShapeType="1"/>
            </p:cNvSpPr>
            <p:nvPr/>
          </p:nvSpPr>
          <p:spPr bwMode="auto">
            <a:xfrm flipH="1">
              <a:off x="13730288" y="3833813"/>
              <a:ext cx="7937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37"/>
            <p:cNvSpPr>
              <a:spLocks noChangeShapeType="1"/>
            </p:cNvSpPr>
            <p:nvPr/>
          </p:nvSpPr>
          <p:spPr bwMode="auto">
            <a:xfrm flipV="1">
              <a:off x="13315950" y="3979863"/>
              <a:ext cx="80963" cy="7937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38"/>
            <p:cNvSpPr>
              <a:spLocks noChangeShapeType="1"/>
            </p:cNvSpPr>
            <p:nvPr/>
          </p:nvSpPr>
          <p:spPr bwMode="auto">
            <a:xfrm flipH="1" flipV="1">
              <a:off x="13692188" y="3979863"/>
              <a:ext cx="79375" cy="7937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39"/>
            <p:cNvSpPr>
              <a:spLocks noChangeShapeType="1"/>
            </p:cNvSpPr>
            <p:nvPr/>
          </p:nvSpPr>
          <p:spPr bwMode="auto">
            <a:xfrm flipV="1">
              <a:off x="13542963" y="3657600"/>
              <a:ext cx="0" cy="37465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0"/>
            <p:cNvSpPr/>
            <p:nvPr/>
          </p:nvSpPr>
          <p:spPr bwMode="auto">
            <a:xfrm>
              <a:off x="13419138" y="3994150"/>
              <a:ext cx="246063" cy="38100"/>
            </a:xfrm>
            <a:custGeom>
              <a:avLst/>
              <a:gdLst>
                <a:gd name="T0" fmla="*/ 0 w 64"/>
                <a:gd name="T1" fmla="*/ 0 h 10"/>
                <a:gd name="T2" fmla="*/ 32 w 64"/>
                <a:gd name="T3" fmla="*/ 10 h 10"/>
                <a:gd name="T4" fmla="*/ 64 w 6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0">
                  <a:moveTo>
                    <a:pt x="0" y="0"/>
                  </a:moveTo>
                  <a:cubicBezTo>
                    <a:pt x="8" y="6"/>
                    <a:pt x="18" y="10"/>
                    <a:pt x="32" y="10"/>
                  </a:cubicBezTo>
                  <a:cubicBezTo>
                    <a:pt x="46" y="10"/>
                    <a:pt x="57" y="6"/>
                    <a:pt x="64" y="0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1"/>
            <p:cNvSpPr/>
            <p:nvPr/>
          </p:nvSpPr>
          <p:spPr bwMode="auto">
            <a:xfrm>
              <a:off x="13435013" y="3524250"/>
              <a:ext cx="214313" cy="133350"/>
            </a:xfrm>
            <a:custGeom>
              <a:avLst/>
              <a:gdLst>
                <a:gd name="T0" fmla="*/ 56 w 56"/>
                <a:gd name="T1" fmla="*/ 29 h 35"/>
                <a:gd name="T2" fmla="*/ 28 w 56"/>
                <a:gd name="T3" fmla="*/ 0 h 35"/>
                <a:gd name="T4" fmla="*/ 0 w 56"/>
                <a:gd name="T5" fmla="*/ 29 h 35"/>
                <a:gd name="T6" fmla="*/ 0 w 56"/>
                <a:gd name="T7" fmla="*/ 35 h 35"/>
                <a:gd name="T8" fmla="*/ 56 w 56"/>
                <a:gd name="T9" fmla="*/ 35 h 35"/>
                <a:gd name="T10" fmla="*/ 56 w 56"/>
                <a:gd name="T1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5">
                  <a:moveTo>
                    <a:pt x="56" y="29"/>
                  </a:moveTo>
                  <a:cubicBezTo>
                    <a:pt x="56" y="13"/>
                    <a:pt x="43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6" y="35"/>
                    <a:pt x="56" y="35"/>
                    <a:pt x="56" y="35"/>
                  </a:cubicBezTo>
                  <a:lnTo>
                    <a:pt x="56" y="2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00431" y="2317750"/>
            <a:ext cx="399440" cy="371570"/>
            <a:chOff x="13413736" y="2711480"/>
            <a:chExt cx="440330" cy="409609"/>
          </a:xfrm>
        </p:grpSpPr>
        <p:sp>
          <p:nvSpPr>
            <p:cNvPr id="69" name="Freeform 26"/>
            <p:cNvSpPr/>
            <p:nvPr/>
          </p:nvSpPr>
          <p:spPr bwMode="auto">
            <a:xfrm>
              <a:off x="13611756" y="2898294"/>
              <a:ext cx="242310" cy="222795"/>
            </a:xfrm>
            <a:custGeom>
              <a:avLst/>
              <a:gdLst>
                <a:gd name="T0" fmla="*/ 94 w 186"/>
                <a:gd name="T1" fmla="*/ 135 h 161"/>
                <a:gd name="T2" fmla="*/ 0 w 186"/>
                <a:gd name="T3" fmla="*/ 135 h 161"/>
                <a:gd name="T4" fmla="*/ 0 w 186"/>
                <a:gd name="T5" fmla="*/ 67 h 161"/>
                <a:gd name="T6" fmla="*/ 119 w 186"/>
                <a:gd name="T7" fmla="*/ 67 h 161"/>
                <a:gd name="T8" fmla="*/ 119 w 186"/>
                <a:gd name="T9" fmla="*/ 0 h 161"/>
                <a:gd name="T10" fmla="*/ 186 w 186"/>
                <a:gd name="T11" fmla="*/ 0 h 161"/>
                <a:gd name="T12" fmla="*/ 186 w 186"/>
                <a:gd name="T13" fmla="*/ 135 h 161"/>
                <a:gd name="T14" fmla="*/ 145 w 186"/>
                <a:gd name="T15" fmla="*/ 135 h 161"/>
                <a:gd name="T16" fmla="*/ 119 w 186"/>
                <a:gd name="T17" fmla="*/ 161 h 161"/>
                <a:gd name="T18" fmla="*/ 94 w 186"/>
                <a:gd name="T19" fmla="*/ 13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61">
                  <a:moveTo>
                    <a:pt x="94" y="135"/>
                  </a:moveTo>
                  <a:lnTo>
                    <a:pt x="0" y="135"/>
                  </a:lnTo>
                  <a:lnTo>
                    <a:pt x="0" y="67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86" y="0"/>
                  </a:lnTo>
                  <a:lnTo>
                    <a:pt x="186" y="135"/>
                  </a:lnTo>
                  <a:lnTo>
                    <a:pt x="145" y="135"/>
                  </a:lnTo>
                  <a:lnTo>
                    <a:pt x="119" y="161"/>
                  </a:lnTo>
                  <a:lnTo>
                    <a:pt x="94" y="135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7"/>
            <p:cNvSpPr/>
            <p:nvPr/>
          </p:nvSpPr>
          <p:spPr bwMode="auto">
            <a:xfrm>
              <a:off x="13413736" y="2711480"/>
              <a:ext cx="353044" cy="326581"/>
            </a:xfrm>
            <a:custGeom>
              <a:avLst/>
              <a:gdLst>
                <a:gd name="T0" fmla="*/ 0 w 271"/>
                <a:gd name="T1" fmla="*/ 0 h 236"/>
                <a:gd name="T2" fmla="*/ 271 w 271"/>
                <a:gd name="T3" fmla="*/ 0 h 236"/>
                <a:gd name="T4" fmla="*/ 271 w 271"/>
                <a:gd name="T5" fmla="*/ 202 h 236"/>
                <a:gd name="T6" fmla="*/ 111 w 271"/>
                <a:gd name="T7" fmla="*/ 202 h 236"/>
                <a:gd name="T8" fmla="*/ 77 w 271"/>
                <a:gd name="T9" fmla="*/ 236 h 236"/>
                <a:gd name="T10" fmla="*/ 43 w 271"/>
                <a:gd name="T11" fmla="*/ 202 h 236"/>
                <a:gd name="T12" fmla="*/ 0 w 271"/>
                <a:gd name="T13" fmla="*/ 202 h 236"/>
                <a:gd name="T14" fmla="*/ 0 w 271"/>
                <a:gd name="T1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236">
                  <a:moveTo>
                    <a:pt x="0" y="0"/>
                  </a:moveTo>
                  <a:lnTo>
                    <a:pt x="271" y="0"/>
                  </a:lnTo>
                  <a:lnTo>
                    <a:pt x="271" y="202"/>
                  </a:lnTo>
                  <a:lnTo>
                    <a:pt x="111" y="202"/>
                  </a:lnTo>
                  <a:lnTo>
                    <a:pt x="77" y="236"/>
                  </a:lnTo>
                  <a:lnTo>
                    <a:pt x="43" y="202"/>
                  </a:lnTo>
                  <a:lnTo>
                    <a:pt x="0" y="20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28"/>
            <p:cNvSpPr>
              <a:spLocks noChangeShapeType="1"/>
            </p:cNvSpPr>
            <p:nvPr/>
          </p:nvSpPr>
          <p:spPr bwMode="auto">
            <a:xfrm>
              <a:off x="13580490" y="2851244"/>
              <a:ext cx="9120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29"/>
            <p:cNvSpPr>
              <a:spLocks noChangeShapeType="1"/>
            </p:cNvSpPr>
            <p:nvPr/>
          </p:nvSpPr>
          <p:spPr bwMode="auto">
            <a:xfrm>
              <a:off x="13656049" y="2851244"/>
              <a:ext cx="13027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30"/>
            <p:cNvSpPr>
              <a:spLocks noChangeShapeType="1"/>
            </p:cNvSpPr>
            <p:nvPr/>
          </p:nvSpPr>
          <p:spPr bwMode="auto">
            <a:xfrm>
              <a:off x="13502325" y="2851244"/>
              <a:ext cx="1172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382770">
            <a:off x="11637011" y="5727303"/>
            <a:ext cx="770847" cy="1259286"/>
            <a:chOff x="3101310" y="5364566"/>
            <a:chExt cx="1283371" cy="2096565"/>
          </a:xfrm>
        </p:grpSpPr>
        <p:sp>
          <p:nvSpPr>
            <p:cNvPr id="75" name="Freeform 7"/>
            <p:cNvSpPr/>
            <p:nvPr/>
          </p:nvSpPr>
          <p:spPr bwMode="auto">
            <a:xfrm>
              <a:off x="3924177" y="5364566"/>
              <a:ext cx="219734" cy="371000"/>
            </a:xfrm>
            <a:custGeom>
              <a:avLst/>
              <a:gdLst>
                <a:gd name="T0" fmla="*/ 295 w 295"/>
                <a:gd name="T1" fmla="*/ 497 h 497"/>
                <a:gd name="T2" fmla="*/ 112 w 295"/>
                <a:gd name="T3" fmla="*/ 19 h 497"/>
                <a:gd name="T4" fmla="*/ 295 w 295"/>
                <a:gd name="T5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5" h="497">
                  <a:moveTo>
                    <a:pt x="295" y="497"/>
                  </a:moveTo>
                  <a:cubicBezTo>
                    <a:pt x="295" y="497"/>
                    <a:pt x="224" y="0"/>
                    <a:pt x="112" y="19"/>
                  </a:cubicBezTo>
                  <a:cubicBezTo>
                    <a:pt x="0" y="39"/>
                    <a:pt x="295" y="497"/>
                    <a:pt x="295" y="4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"/>
            <p:cNvSpPr/>
            <p:nvPr/>
          </p:nvSpPr>
          <p:spPr bwMode="auto">
            <a:xfrm>
              <a:off x="3700801" y="5526520"/>
              <a:ext cx="617802" cy="494401"/>
            </a:xfrm>
            <a:custGeom>
              <a:avLst/>
              <a:gdLst>
                <a:gd name="T0" fmla="*/ 828 w 828"/>
                <a:gd name="T1" fmla="*/ 662 h 662"/>
                <a:gd name="T2" fmla="*/ 181 w 828"/>
                <a:gd name="T3" fmla="*/ 86 h 662"/>
                <a:gd name="T4" fmla="*/ 828 w 828"/>
                <a:gd name="T5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8" h="662">
                  <a:moveTo>
                    <a:pt x="828" y="662"/>
                  </a:moveTo>
                  <a:cubicBezTo>
                    <a:pt x="828" y="662"/>
                    <a:pt x="363" y="0"/>
                    <a:pt x="181" y="86"/>
                  </a:cubicBezTo>
                  <a:cubicBezTo>
                    <a:pt x="0" y="172"/>
                    <a:pt x="828" y="662"/>
                    <a:pt x="828" y="6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"/>
            <p:cNvSpPr/>
            <p:nvPr/>
          </p:nvSpPr>
          <p:spPr bwMode="auto">
            <a:xfrm>
              <a:off x="3366424" y="6855272"/>
              <a:ext cx="690250" cy="539780"/>
            </a:xfrm>
            <a:custGeom>
              <a:avLst/>
              <a:gdLst>
                <a:gd name="T0" fmla="*/ 854 w 926"/>
                <a:gd name="T1" fmla="*/ 253 h 723"/>
                <a:gd name="T2" fmla="*/ 726 w 926"/>
                <a:gd name="T3" fmla="*/ 4 h 723"/>
                <a:gd name="T4" fmla="*/ 539 w 926"/>
                <a:gd name="T5" fmla="*/ 44 h 723"/>
                <a:gd name="T6" fmla="*/ 712 w 926"/>
                <a:gd name="T7" fmla="*/ 193 h 723"/>
                <a:gd name="T8" fmla="*/ 502 w 926"/>
                <a:gd name="T9" fmla="*/ 51 h 723"/>
                <a:gd name="T10" fmla="*/ 244 w 926"/>
                <a:gd name="T11" fmla="*/ 210 h 723"/>
                <a:gd name="T12" fmla="*/ 462 w 926"/>
                <a:gd name="T13" fmla="*/ 283 h 723"/>
                <a:gd name="T14" fmla="*/ 169 w 926"/>
                <a:gd name="T15" fmla="*/ 277 h 723"/>
                <a:gd name="T16" fmla="*/ 74 w 926"/>
                <a:gd name="T17" fmla="*/ 521 h 723"/>
                <a:gd name="T18" fmla="*/ 257 w 926"/>
                <a:gd name="T19" fmla="*/ 609 h 723"/>
                <a:gd name="T20" fmla="*/ 430 w 926"/>
                <a:gd name="T21" fmla="*/ 457 h 723"/>
                <a:gd name="T22" fmla="*/ 322 w 926"/>
                <a:gd name="T23" fmla="*/ 651 h 723"/>
                <a:gd name="T24" fmla="*/ 598 w 926"/>
                <a:gd name="T25" fmla="*/ 632 h 723"/>
                <a:gd name="T26" fmla="*/ 673 w 926"/>
                <a:gd name="T27" fmla="*/ 416 h 723"/>
                <a:gd name="T28" fmla="*/ 752 w 926"/>
                <a:gd name="T29" fmla="*/ 373 h 723"/>
                <a:gd name="T30" fmla="*/ 658 w 926"/>
                <a:gd name="T31" fmla="*/ 563 h 723"/>
                <a:gd name="T32" fmla="*/ 733 w 926"/>
                <a:gd name="T33" fmla="*/ 624 h 723"/>
                <a:gd name="T34" fmla="*/ 890 w 926"/>
                <a:gd name="T35" fmla="*/ 332 h 723"/>
                <a:gd name="T36" fmla="*/ 854 w 926"/>
                <a:gd name="T37" fmla="*/ 25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6" h="723">
                  <a:moveTo>
                    <a:pt x="854" y="253"/>
                  </a:moveTo>
                  <a:cubicBezTo>
                    <a:pt x="854" y="253"/>
                    <a:pt x="899" y="32"/>
                    <a:pt x="726" y="4"/>
                  </a:cubicBezTo>
                  <a:cubicBezTo>
                    <a:pt x="726" y="4"/>
                    <a:pt x="608" y="0"/>
                    <a:pt x="539" y="44"/>
                  </a:cubicBezTo>
                  <a:cubicBezTo>
                    <a:pt x="539" y="44"/>
                    <a:pt x="735" y="158"/>
                    <a:pt x="712" y="193"/>
                  </a:cubicBezTo>
                  <a:cubicBezTo>
                    <a:pt x="689" y="228"/>
                    <a:pt x="502" y="51"/>
                    <a:pt x="502" y="51"/>
                  </a:cubicBezTo>
                  <a:cubicBezTo>
                    <a:pt x="502" y="51"/>
                    <a:pt x="291" y="143"/>
                    <a:pt x="244" y="210"/>
                  </a:cubicBezTo>
                  <a:cubicBezTo>
                    <a:pt x="244" y="210"/>
                    <a:pt x="493" y="255"/>
                    <a:pt x="462" y="283"/>
                  </a:cubicBezTo>
                  <a:cubicBezTo>
                    <a:pt x="430" y="311"/>
                    <a:pt x="169" y="277"/>
                    <a:pt x="169" y="277"/>
                  </a:cubicBezTo>
                  <a:cubicBezTo>
                    <a:pt x="169" y="277"/>
                    <a:pt x="0" y="413"/>
                    <a:pt x="74" y="521"/>
                  </a:cubicBezTo>
                  <a:cubicBezTo>
                    <a:pt x="147" y="629"/>
                    <a:pt x="231" y="628"/>
                    <a:pt x="257" y="609"/>
                  </a:cubicBezTo>
                  <a:cubicBezTo>
                    <a:pt x="284" y="591"/>
                    <a:pt x="414" y="436"/>
                    <a:pt x="430" y="457"/>
                  </a:cubicBezTo>
                  <a:cubicBezTo>
                    <a:pt x="447" y="478"/>
                    <a:pt x="390" y="609"/>
                    <a:pt x="322" y="651"/>
                  </a:cubicBezTo>
                  <a:cubicBezTo>
                    <a:pt x="322" y="651"/>
                    <a:pt x="534" y="723"/>
                    <a:pt x="598" y="632"/>
                  </a:cubicBezTo>
                  <a:cubicBezTo>
                    <a:pt x="662" y="542"/>
                    <a:pt x="633" y="471"/>
                    <a:pt x="673" y="416"/>
                  </a:cubicBezTo>
                  <a:cubicBezTo>
                    <a:pt x="714" y="361"/>
                    <a:pt x="760" y="335"/>
                    <a:pt x="752" y="373"/>
                  </a:cubicBezTo>
                  <a:cubicBezTo>
                    <a:pt x="743" y="411"/>
                    <a:pt x="659" y="490"/>
                    <a:pt x="658" y="563"/>
                  </a:cubicBezTo>
                  <a:cubicBezTo>
                    <a:pt x="658" y="635"/>
                    <a:pt x="651" y="688"/>
                    <a:pt x="733" y="624"/>
                  </a:cubicBezTo>
                  <a:cubicBezTo>
                    <a:pt x="816" y="560"/>
                    <a:pt x="926" y="412"/>
                    <a:pt x="890" y="332"/>
                  </a:cubicBezTo>
                  <a:cubicBezTo>
                    <a:pt x="854" y="253"/>
                    <a:pt x="854" y="253"/>
                    <a:pt x="854" y="2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"/>
            <p:cNvSpPr/>
            <p:nvPr/>
          </p:nvSpPr>
          <p:spPr bwMode="auto">
            <a:xfrm>
              <a:off x="3490621" y="6949216"/>
              <a:ext cx="669551" cy="259540"/>
            </a:xfrm>
            <a:custGeom>
              <a:avLst/>
              <a:gdLst>
                <a:gd name="T0" fmla="*/ 0 w 897"/>
                <a:gd name="T1" fmla="*/ 347 h 347"/>
                <a:gd name="T2" fmla="*/ 687 w 897"/>
                <a:gd name="T3" fmla="*/ 127 h 347"/>
                <a:gd name="T4" fmla="*/ 867 w 897"/>
                <a:gd name="T5" fmla="*/ 212 h 347"/>
                <a:gd name="T6" fmla="*/ 897 w 897"/>
                <a:gd name="T7" fmla="*/ 238 h 347"/>
                <a:gd name="T8" fmla="*/ 723 w 897"/>
                <a:gd name="T9" fmla="*/ 206 h 347"/>
                <a:gd name="T10" fmla="*/ 0 w 897"/>
                <a:gd name="T1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7" h="347">
                  <a:moveTo>
                    <a:pt x="0" y="347"/>
                  </a:moveTo>
                  <a:cubicBezTo>
                    <a:pt x="0" y="347"/>
                    <a:pt x="495" y="45"/>
                    <a:pt x="687" y="127"/>
                  </a:cubicBezTo>
                  <a:cubicBezTo>
                    <a:pt x="687" y="127"/>
                    <a:pt x="753" y="187"/>
                    <a:pt x="867" y="212"/>
                  </a:cubicBezTo>
                  <a:cubicBezTo>
                    <a:pt x="897" y="238"/>
                    <a:pt x="897" y="238"/>
                    <a:pt x="897" y="238"/>
                  </a:cubicBezTo>
                  <a:cubicBezTo>
                    <a:pt x="897" y="238"/>
                    <a:pt x="758" y="194"/>
                    <a:pt x="723" y="206"/>
                  </a:cubicBezTo>
                  <a:cubicBezTo>
                    <a:pt x="723" y="206"/>
                    <a:pt x="672" y="0"/>
                    <a:pt x="0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1"/>
            <p:cNvSpPr/>
            <p:nvPr/>
          </p:nvSpPr>
          <p:spPr bwMode="auto">
            <a:xfrm>
              <a:off x="3101310" y="5822683"/>
              <a:ext cx="1283371" cy="972083"/>
            </a:xfrm>
            <a:custGeom>
              <a:avLst/>
              <a:gdLst>
                <a:gd name="T0" fmla="*/ 1361 w 1720"/>
                <a:gd name="T1" fmla="*/ 991 h 1303"/>
                <a:gd name="T2" fmla="*/ 1552 w 1720"/>
                <a:gd name="T3" fmla="*/ 517 h 1303"/>
                <a:gd name="T4" fmla="*/ 1275 w 1720"/>
                <a:gd name="T5" fmla="*/ 306 h 1303"/>
                <a:gd name="T6" fmla="*/ 1275 w 1720"/>
                <a:gd name="T7" fmla="*/ 723 h 1303"/>
                <a:gd name="T8" fmla="*/ 1222 w 1720"/>
                <a:gd name="T9" fmla="*/ 263 h 1303"/>
                <a:gd name="T10" fmla="*/ 695 w 1720"/>
                <a:gd name="T11" fmla="*/ 96 h 1303"/>
                <a:gd name="T12" fmla="*/ 853 w 1720"/>
                <a:gd name="T13" fmla="*/ 484 h 1303"/>
                <a:gd name="T14" fmla="*/ 513 w 1720"/>
                <a:gd name="T15" fmla="*/ 72 h 1303"/>
                <a:gd name="T16" fmla="*/ 62 w 1720"/>
                <a:gd name="T17" fmla="*/ 230 h 1303"/>
                <a:gd name="T18" fmla="*/ 158 w 1720"/>
                <a:gd name="T19" fmla="*/ 589 h 1303"/>
                <a:gd name="T20" fmla="*/ 575 w 1720"/>
                <a:gd name="T21" fmla="*/ 647 h 1303"/>
                <a:gd name="T22" fmla="*/ 177 w 1720"/>
                <a:gd name="T23" fmla="*/ 728 h 1303"/>
                <a:gd name="T24" fmla="*/ 532 w 1720"/>
                <a:gd name="T25" fmla="*/ 1087 h 1303"/>
                <a:gd name="T26" fmla="*/ 920 w 1720"/>
                <a:gd name="T27" fmla="*/ 934 h 1303"/>
                <a:gd name="T28" fmla="*/ 1073 w 1720"/>
                <a:gd name="T29" fmla="*/ 991 h 1303"/>
                <a:gd name="T30" fmla="*/ 700 w 1720"/>
                <a:gd name="T31" fmla="*/ 1088 h 1303"/>
                <a:gd name="T32" fmla="*/ 704 w 1720"/>
                <a:gd name="T33" fmla="*/ 1265 h 1303"/>
                <a:gd name="T34" fmla="*/ 1294 w 1720"/>
                <a:gd name="T35" fmla="*/ 1135 h 1303"/>
                <a:gd name="T36" fmla="*/ 1361 w 1720"/>
                <a:gd name="T37" fmla="*/ 991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0" h="1303">
                  <a:moveTo>
                    <a:pt x="1361" y="991"/>
                  </a:moveTo>
                  <a:cubicBezTo>
                    <a:pt x="1361" y="991"/>
                    <a:pt x="1720" y="790"/>
                    <a:pt x="1552" y="517"/>
                  </a:cubicBezTo>
                  <a:cubicBezTo>
                    <a:pt x="1552" y="517"/>
                    <a:pt x="1418" y="349"/>
                    <a:pt x="1275" y="306"/>
                  </a:cubicBezTo>
                  <a:cubicBezTo>
                    <a:pt x="1275" y="306"/>
                    <a:pt x="1351" y="714"/>
                    <a:pt x="1275" y="723"/>
                  </a:cubicBezTo>
                  <a:cubicBezTo>
                    <a:pt x="1198" y="733"/>
                    <a:pt x="1222" y="263"/>
                    <a:pt x="1222" y="263"/>
                  </a:cubicBezTo>
                  <a:cubicBezTo>
                    <a:pt x="1222" y="263"/>
                    <a:pt x="843" y="81"/>
                    <a:pt x="695" y="96"/>
                  </a:cubicBezTo>
                  <a:cubicBezTo>
                    <a:pt x="695" y="96"/>
                    <a:pt x="930" y="493"/>
                    <a:pt x="853" y="484"/>
                  </a:cubicBezTo>
                  <a:cubicBezTo>
                    <a:pt x="776" y="474"/>
                    <a:pt x="513" y="72"/>
                    <a:pt x="513" y="72"/>
                  </a:cubicBezTo>
                  <a:cubicBezTo>
                    <a:pt x="513" y="72"/>
                    <a:pt x="125" y="0"/>
                    <a:pt x="62" y="230"/>
                  </a:cubicBezTo>
                  <a:cubicBezTo>
                    <a:pt x="0" y="460"/>
                    <a:pt x="101" y="575"/>
                    <a:pt x="158" y="589"/>
                  </a:cubicBezTo>
                  <a:cubicBezTo>
                    <a:pt x="216" y="603"/>
                    <a:pt x="585" y="599"/>
                    <a:pt x="575" y="647"/>
                  </a:cubicBezTo>
                  <a:cubicBezTo>
                    <a:pt x="566" y="694"/>
                    <a:pt x="316" y="771"/>
                    <a:pt x="177" y="728"/>
                  </a:cubicBezTo>
                  <a:cubicBezTo>
                    <a:pt x="177" y="728"/>
                    <a:pt x="331" y="1106"/>
                    <a:pt x="532" y="1087"/>
                  </a:cubicBezTo>
                  <a:cubicBezTo>
                    <a:pt x="733" y="1068"/>
                    <a:pt x="795" y="944"/>
                    <a:pt x="920" y="934"/>
                  </a:cubicBezTo>
                  <a:cubicBezTo>
                    <a:pt x="1045" y="924"/>
                    <a:pt x="1136" y="958"/>
                    <a:pt x="1073" y="991"/>
                  </a:cubicBezTo>
                  <a:cubicBezTo>
                    <a:pt x="1011" y="1025"/>
                    <a:pt x="800" y="1002"/>
                    <a:pt x="700" y="1088"/>
                  </a:cubicBezTo>
                  <a:cubicBezTo>
                    <a:pt x="599" y="1174"/>
                    <a:pt x="518" y="1226"/>
                    <a:pt x="704" y="1265"/>
                  </a:cubicBezTo>
                  <a:cubicBezTo>
                    <a:pt x="891" y="1303"/>
                    <a:pt x="1227" y="1279"/>
                    <a:pt x="1294" y="1135"/>
                  </a:cubicBezTo>
                  <a:cubicBezTo>
                    <a:pt x="1361" y="991"/>
                    <a:pt x="1361" y="991"/>
                    <a:pt x="1361" y="9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2"/>
            <p:cNvSpPr/>
            <p:nvPr/>
          </p:nvSpPr>
          <p:spPr bwMode="auto">
            <a:xfrm>
              <a:off x="3280441" y="6047989"/>
              <a:ext cx="953771" cy="829574"/>
            </a:xfrm>
            <a:custGeom>
              <a:avLst/>
              <a:gdLst>
                <a:gd name="T0" fmla="*/ 0 w 1279"/>
                <a:gd name="T1" fmla="*/ 0 h 1111"/>
                <a:gd name="T2" fmla="*/ 1121 w 1279"/>
                <a:gd name="T3" fmla="*/ 689 h 1111"/>
                <a:gd name="T4" fmla="*/ 1217 w 1279"/>
                <a:gd name="T5" fmla="*/ 1039 h 1111"/>
                <a:gd name="T6" fmla="*/ 1217 w 1279"/>
                <a:gd name="T7" fmla="*/ 1111 h 1111"/>
                <a:gd name="T8" fmla="*/ 1054 w 1279"/>
                <a:gd name="T9" fmla="*/ 833 h 1111"/>
                <a:gd name="T10" fmla="*/ 0 w 1279"/>
                <a:gd name="T11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9" h="1111">
                  <a:moveTo>
                    <a:pt x="0" y="0"/>
                  </a:moveTo>
                  <a:cubicBezTo>
                    <a:pt x="0" y="0"/>
                    <a:pt x="1006" y="325"/>
                    <a:pt x="1121" y="689"/>
                  </a:cubicBezTo>
                  <a:cubicBezTo>
                    <a:pt x="1121" y="689"/>
                    <a:pt x="1116" y="852"/>
                    <a:pt x="1217" y="1039"/>
                  </a:cubicBezTo>
                  <a:cubicBezTo>
                    <a:pt x="1217" y="1111"/>
                    <a:pt x="1217" y="1111"/>
                    <a:pt x="1217" y="1111"/>
                  </a:cubicBezTo>
                  <a:cubicBezTo>
                    <a:pt x="1217" y="1111"/>
                    <a:pt x="1111" y="867"/>
                    <a:pt x="1054" y="833"/>
                  </a:cubicBezTo>
                  <a:cubicBezTo>
                    <a:pt x="1054" y="833"/>
                    <a:pt x="1279" y="5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03"/>
            <p:cNvSpPr/>
            <p:nvPr/>
          </p:nvSpPr>
          <p:spPr bwMode="auto">
            <a:xfrm>
              <a:off x="3122806" y="7246174"/>
              <a:ext cx="265114" cy="214957"/>
            </a:xfrm>
            <a:custGeom>
              <a:avLst/>
              <a:gdLst>
                <a:gd name="T0" fmla="*/ 211 w 355"/>
                <a:gd name="T1" fmla="*/ 275 h 288"/>
                <a:gd name="T2" fmla="*/ 94 w 355"/>
                <a:gd name="T3" fmla="*/ 201 h 288"/>
                <a:gd name="T4" fmla="*/ 206 w 355"/>
                <a:gd name="T5" fmla="*/ 275 h 288"/>
                <a:gd name="T6" fmla="*/ 183 w 355"/>
                <a:gd name="T7" fmla="*/ 273 h 288"/>
                <a:gd name="T8" fmla="*/ 94 w 355"/>
                <a:gd name="T9" fmla="*/ 288 h 288"/>
                <a:gd name="T10" fmla="*/ 355 w 355"/>
                <a:gd name="T11" fmla="*/ 288 h 288"/>
                <a:gd name="T12" fmla="*/ 336 w 355"/>
                <a:gd name="T13" fmla="*/ 264 h 288"/>
                <a:gd name="T14" fmla="*/ 312 w 355"/>
                <a:gd name="T15" fmla="*/ 262 h 288"/>
                <a:gd name="T16" fmla="*/ 295 w 355"/>
                <a:gd name="T17" fmla="*/ 201 h 288"/>
                <a:gd name="T18" fmla="*/ 267 w 355"/>
                <a:gd name="T19" fmla="*/ 268 h 288"/>
                <a:gd name="T20" fmla="*/ 246 w 355"/>
                <a:gd name="T21" fmla="*/ 272 h 288"/>
                <a:gd name="T22" fmla="*/ 94 w 355"/>
                <a:gd name="T23" fmla="*/ 6 h 288"/>
                <a:gd name="T24" fmla="*/ 233 w 355"/>
                <a:gd name="T25" fmla="*/ 273 h 288"/>
                <a:gd name="T26" fmla="*/ 211 w 355"/>
                <a:gd name="T27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288">
                  <a:moveTo>
                    <a:pt x="211" y="275"/>
                  </a:moveTo>
                  <a:cubicBezTo>
                    <a:pt x="197" y="252"/>
                    <a:pt x="153" y="193"/>
                    <a:pt x="94" y="201"/>
                  </a:cubicBezTo>
                  <a:cubicBezTo>
                    <a:pt x="31" y="209"/>
                    <a:pt x="165" y="251"/>
                    <a:pt x="206" y="275"/>
                  </a:cubicBezTo>
                  <a:cubicBezTo>
                    <a:pt x="197" y="276"/>
                    <a:pt x="189" y="275"/>
                    <a:pt x="183" y="273"/>
                  </a:cubicBezTo>
                  <a:cubicBezTo>
                    <a:pt x="156" y="263"/>
                    <a:pt x="109" y="282"/>
                    <a:pt x="94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3" y="282"/>
                    <a:pt x="348" y="272"/>
                    <a:pt x="336" y="264"/>
                  </a:cubicBezTo>
                  <a:cubicBezTo>
                    <a:pt x="332" y="262"/>
                    <a:pt x="323" y="261"/>
                    <a:pt x="312" y="262"/>
                  </a:cubicBezTo>
                  <a:cubicBezTo>
                    <a:pt x="328" y="244"/>
                    <a:pt x="338" y="185"/>
                    <a:pt x="295" y="201"/>
                  </a:cubicBezTo>
                  <a:cubicBezTo>
                    <a:pt x="264" y="212"/>
                    <a:pt x="264" y="247"/>
                    <a:pt x="267" y="268"/>
                  </a:cubicBezTo>
                  <a:cubicBezTo>
                    <a:pt x="260" y="269"/>
                    <a:pt x="253" y="271"/>
                    <a:pt x="246" y="272"/>
                  </a:cubicBezTo>
                  <a:cubicBezTo>
                    <a:pt x="233" y="205"/>
                    <a:pt x="187" y="11"/>
                    <a:pt x="94" y="6"/>
                  </a:cubicBezTo>
                  <a:cubicBezTo>
                    <a:pt x="0" y="0"/>
                    <a:pt x="174" y="207"/>
                    <a:pt x="233" y="273"/>
                  </a:cubicBezTo>
                  <a:cubicBezTo>
                    <a:pt x="225" y="274"/>
                    <a:pt x="218" y="275"/>
                    <a:pt x="211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4998720" y="1569630"/>
            <a:ext cx="1906905" cy="1164861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688036" y="2636430"/>
            <a:ext cx="4789214" cy="1318951"/>
          </a:xfrm>
        </p:spPr>
        <p:txBody>
          <a:bodyPr/>
          <a:lstStyle/>
          <a:p>
            <a:r>
              <a:rPr lang="zh-CN" altLang="en-US" dirty="0"/>
              <a:t>活动形式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>
          <a:xfrm>
            <a:off x="3962401" y="3658055"/>
            <a:ext cx="4124324" cy="286232"/>
          </a:xfrm>
        </p:spPr>
        <p:txBody>
          <a:bodyPr/>
          <a:lstStyle/>
          <a:p>
            <a:r>
              <a:rPr lang="en-US" altLang="zh-CN" dirty="0"/>
              <a:t>Activity form</a:t>
            </a:r>
            <a:endParaRPr lang="en-US" altLang="zh-CN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AS_UNIQUEID" val="12360"/>
</p:tagLst>
</file>

<file path=ppt/tags/tag10.xml><?xml version="1.0" encoding="utf-8"?>
<p:tagLst xmlns:p="http://schemas.openxmlformats.org/presentationml/2006/main">
  <p:tag name="AS_UNIQUEID" val="12361"/>
</p:tagLst>
</file>

<file path=ppt/tags/tag11.xml><?xml version="1.0" encoding="utf-8"?>
<p:tagLst xmlns:p="http://schemas.openxmlformats.org/presentationml/2006/main">
  <p:tag name="AS_UNIQUEID" val="12369"/>
</p:tagLst>
</file>

<file path=ppt/tags/tag12.xml><?xml version="1.0" encoding="utf-8"?>
<p:tagLst xmlns:p="http://schemas.openxmlformats.org/presentationml/2006/main">
  <p:tag name="AS_UNIQUEID" val="12364"/>
</p:tagLst>
</file>

<file path=ppt/tags/tag13.xml><?xml version="1.0" encoding="utf-8"?>
<p:tagLst xmlns:p="http://schemas.openxmlformats.org/presentationml/2006/main">
  <p:tag name="AS_UNIQUEID" val="12358"/>
</p:tagLst>
</file>

<file path=ppt/tags/tag14.xml><?xml version="1.0" encoding="utf-8"?>
<p:tagLst xmlns:p="http://schemas.openxmlformats.org/presentationml/2006/main">
  <p:tag name="AS_UNIQUEID" val="12370"/>
</p:tagLst>
</file>

<file path=ppt/tags/tag15.xml><?xml version="1.0" encoding="utf-8"?>
<p:tagLst xmlns:p="http://schemas.openxmlformats.org/presentationml/2006/main">
  <p:tag name="AS_UNIQUEID" val="13301"/>
</p:tagLst>
</file>

<file path=ppt/tags/tag16.xml><?xml version="1.0" encoding="utf-8"?>
<p:tagLst xmlns:p="http://schemas.openxmlformats.org/presentationml/2006/main">
  <p:tag name="AS_UNIQUEID" val="13301"/>
</p:tagLst>
</file>

<file path=ppt/tags/tag17.xml><?xml version="1.0" encoding="utf-8"?>
<p:tagLst xmlns:p="http://schemas.openxmlformats.org/presentationml/2006/main">
  <p:tag name="AS_UNIQUEID" val="13301"/>
</p:tagLst>
</file>

<file path=ppt/tags/tag18.xml><?xml version="1.0" encoding="utf-8"?>
<p:tagLst xmlns:p="http://schemas.openxmlformats.org/presentationml/2006/main">
  <p:tag name="AS_UNIQUEID" val="13301"/>
</p:tagLst>
</file>

<file path=ppt/tags/tag19.xml><?xml version="1.0" encoding="utf-8"?>
<p:tagLst xmlns:p="http://schemas.openxmlformats.org/presentationml/2006/main">
  <p:tag name="AS_UNIQUEID" val="13301"/>
</p:tagLst>
</file>

<file path=ppt/tags/tag2.xml><?xml version="1.0" encoding="utf-8"?>
<p:tagLst xmlns:p="http://schemas.openxmlformats.org/presentationml/2006/main">
  <p:tag name="AS_UNIQUEID" val="12363"/>
</p:tagLst>
</file>

<file path=ppt/tags/tag20.xml><?xml version="1.0" encoding="utf-8"?>
<p:tagLst xmlns:p="http://schemas.openxmlformats.org/presentationml/2006/main">
  <p:tag name="AS_UNIQUEID" val="12366"/>
</p:tagLst>
</file>

<file path=ppt/tags/tag21.xml><?xml version="1.0" encoding="utf-8"?>
<p:tagLst xmlns:p="http://schemas.openxmlformats.org/presentationml/2006/main">
  <p:tag name="AS_UNIQUEID" val="13301"/>
</p:tagLst>
</file>

<file path=ppt/tags/tag22.xml><?xml version="1.0" encoding="utf-8"?>
<p:tagLst xmlns:p="http://schemas.openxmlformats.org/presentationml/2006/main">
  <p:tag name="AS_UNIQUEID" val="13301"/>
</p:tagLst>
</file>

<file path=ppt/tags/tag23.xml><?xml version="1.0" encoding="utf-8"?>
<p:tagLst xmlns:p="http://schemas.openxmlformats.org/presentationml/2006/main">
  <p:tag name="AS_UNIQUEID" val="13301"/>
</p:tagLst>
</file>

<file path=ppt/tags/tag24.xml><?xml version="1.0" encoding="utf-8"?>
<p:tagLst xmlns:p="http://schemas.openxmlformats.org/presentationml/2006/main">
  <p:tag name="AS_UNIQUEID" val="13301"/>
</p:tagLst>
</file>

<file path=ppt/tags/tag25.xml><?xml version="1.0" encoding="utf-8"?>
<p:tagLst xmlns:p="http://schemas.openxmlformats.org/presentationml/2006/main">
  <p:tag name="AS_UNIQUEID" val="13301"/>
</p:tagLst>
</file>

<file path=ppt/tags/tag26.xml><?xml version="1.0" encoding="utf-8"?>
<p:tagLst xmlns:p="http://schemas.openxmlformats.org/presentationml/2006/main">
  <p:tag name="AS_UNIQUEID" val="7173"/>
</p:tagLst>
</file>

<file path=ppt/tags/tag27.xml><?xml version="1.0" encoding="utf-8"?>
<p:tagLst xmlns:p="http://schemas.openxmlformats.org/presentationml/2006/main">
  <p:tag name="AS_UNIQUEID" val="7174"/>
</p:tagLst>
</file>

<file path=ppt/tags/tag28.xml><?xml version="1.0" encoding="utf-8"?>
<p:tagLst xmlns:p="http://schemas.openxmlformats.org/presentationml/2006/main">
  <p:tag name="AS_UNIQUEID" val="7176"/>
</p:tagLst>
</file>

<file path=ppt/tags/tag29.xml><?xml version="1.0" encoding="utf-8"?>
<p:tagLst xmlns:p="http://schemas.openxmlformats.org/presentationml/2006/main">
  <p:tag name="AS_UNIQUEID" val="13301"/>
</p:tagLst>
</file>

<file path=ppt/tags/tag3.xml><?xml version="1.0" encoding="utf-8"?>
<p:tagLst xmlns:p="http://schemas.openxmlformats.org/presentationml/2006/main">
  <p:tag name="AS_UNIQUEID" val="12366"/>
</p:tagLst>
</file>

<file path=ppt/tags/tag30.xml><?xml version="1.0" encoding="utf-8"?>
<p:tagLst xmlns:p="http://schemas.openxmlformats.org/presentationml/2006/main">
  <p:tag name="AS_UNIQUEID" val="13301"/>
</p:tagLst>
</file>

<file path=ppt/tags/tag31.xml><?xml version="1.0" encoding="utf-8"?>
<p:tagLst xmlns:p="http://schemas.openxmlformats.org/presentationml/2006/main">
  <p:tag name="AS_UNIQUEID" val="13301"/>
</p:tagLst>
</file>

<file path=ppt/tags/tag32.xml><?xml version="1.0" encoding="utf-8"?>
<p:tagLst xmlns:p="http://schemas.openxmlformats.org/presentationml/2006/main">
  <p:tag name="AS_UNIQUEID" val="7173"/>
</p:tagLst>
</file>

<file path=ppt/tags/tag33.xml><?xml version="1.0" encoding="utf-8"?>
<p:tagLst xmlns:p="http://schemas.openxmlformats.org/presentationml/2006/main">
  <p:tag name="AS_UNIQUEID" val="7174"/>
</p:tagLst>
</file>

<file path=ppt/tags/tag34.xml><?xml version="1.0" encoding="utf-8"?>
<p:tagLst xmlns:p="http://schemas.openxmlformats.org/presentationml/2006/main">
  <p:tag name="AS_UNIQUEID" val="7176"/>
</p:tagLst>
</file>

<file path=ppt/tags/tag35.xml><?xml version="1.0" encoding="utf-8"?>
<p:tagLst xmlns:p="http://schemas.openxmlformats.org/presentationml/2006/main">
  <p:tag name="AS_UNIQUEID" val="7123"/>
</p:tagLst>
</file>

<file path=ppt/tags/tag36.xml><?xml version="1.0" encoding="utf-8"?>
<p:tagLst xmlns:p="http://schemas.openxmlformats.org/presentationml/2006/main">
  <p:tag name="AS_UNIQUEID" val="7123"/>
</p:tagLst>
</file>

<file path=ppt/tags/tag37.xml><?xml version="1.0" encoding="utf-8"?>
<p:tagLst xmlns:p="http://schemas.openxmlformats.org/presentationml/2006/main">
  <p:tag name="AS_UNIQUEID" val="7138"/>
</p:tagLst>
</file>

<file path=ppt/tags/tag38.xml><?xml version="1.0" encoding="utf-8"?>
<p:tagLst xmlns:p="http://schemas.openxmlformats.org/presentationml/2006/main">
  <p:tag name="AS_UNIQUEID" val="7139"/>
</p:tagLst>
</file>

<file path=ppt/tags/tag39.xml><?xml version="1.0" encoding="utf-8"?>
<p:tagLst xmlns:p="http://schemas.openxmlformats.org/presentationml/2006/main">
  <p:tag name="AS_UNIQUEID" val="7132"/>
</p:tagLst>
</file>

<file path=ppt/tags/tag4.xml><?xml version="1.0" encoding="utf-8"?>
<p:tagLst xmlns:p="http://schemas.openxmlformats.org/presentationml/2006/main">
  <p:tag name="AS_UNIQUEID" val="12359"/>
</p:tagLst>
</file>

<file path=ppt/tags/tag40.xml><?xml version="1.0" encoding="utf-8"?>
<p:tagLst xmlns:p="http://schemas.openxmlformats.org/presentationml/2006/main">
  <p:tag name="AS_UNIQUEID" val="7137"/>
</p:tagLst>
</file>

<file path=ppt/tags/tag41.xml><?xml version="1.0" encoding="utf-8"?>
<p:tagLst xmlns:p="http://schemas.openxmlformats.org/presentationml/2006/main">
  <p:tag name="AS_UNIQUEID" val="7130"/>
</p:tagLst>
</file>

<file path=ppt/tags/tag42.xml><?xml version="1.0" encoding="utf-8"?>
<p:tagLst xmlns:p="http://schemas.openxmlformats.org/presentationml/2006/main">
  <p:tag name="AS_UNIQUEID" val="7135"/>
</p:tagLst>
</file>

<file path=ppt/tags/tag43.xml><?xml version="1.0" encoding="utf-8"?>
<p:tagLst xmlns:p="http://schemas.openxmlformats.org/presentationml/2006/main">
  <p:tag name="AS_UNIQUEID" val="7173"/>
</p:tagLst>
</file>

<file path=ppt/tags/tag44.xml><?xml version="1.0" encoding="utf-8"?>
<p:tagLst xmlns:p="http://schemas.openxmlformats.org/presentationml/2006/main">
  <p:tag name="AS_UNIQUEID" val="7174"/>
</p:tagLst>
</file>

<file path=ppt/tags/tag45.xml><?xml version="1.0" encoding="utf-8"?>
<p:tagLst xmlns:p="http://schemas.openxmlformats.org/presentationml/2006/main">
  <p:tag name="AS_UNIQUEID" val="7176"/>
</p:tagLst>
</file>

<file path=ppt/tags/tag46.xml><?xml version="1.0" encoding="utf-8"?>
<p:tagLst xmlns:p="http://schemas.openxmlformats.org/presentationml/2006/main">
  <p:tag name="AS_UNIQUEID" val="7133"/>
</p:tagLst>
</file>

<file path=ppt/tags/tag47.xml><?xml version="1.0" encoding="utf-8"?>
<p:tagLst xmlns:p="http://schemas.openxmlformats.org/presentationml/2006/main">
  <p:tag name="AS_UNIQUEID" val="7128"/>
</p:tagLst>
</file>

<file path=ppt/tags/tag48.xml><?xml version="1.0" encoding="utf-8"?>
<p:tagLst xmlns:p="http://schemas.openxmlformats.org/presentationml/2006/main">
  <p:tag name="AS_UNIQUEID" val="7129"/>
</p:tagLst>
</file>

<file path=ppt/tags/tag49.xml><?xml version="1.0" encoding="utf-8"?>
<p:tagLst xmlns:p="http://schemas.openxmlformats.org/presentationml/2006/main">
  <p:tag name="AS_UNIQUEID" val="7134"/>
</p:tagLst>
</file>

<file path=ppt/tags/tag5.xml><?xml version="1.0" encoding="utf-8"?>
<p:tagLst xmlns:p="http://schemas.openxmlformats.org/presentationml/2006/main">
  <p:tag name="AS_UNIQUEID" val="12365"/>
</p:tagLst>
</file>

<file path=ppt/tags/tag50.xml><?xml version="1.0" encoding="utf-8"?>
<p:tagLst xmlns:p="http://schemas.openxmlformats.org/presentationml/2006/main">
  <p:tag name="AS_UNIQUEID" val="7133"/>
</p:tagLst>
</file>

<file path=ppt/tags/tag51.xml><?xml version="1.0" encoding="utf-8"?>
<p:tagLst xmlns:p="http://schemas.openxmlformats.org/presentationml/2006/main">
  <p:tag name="AS_UNIQUEID" val="7128"/>
</p:tagLst>
</file>

<file path=ppt/tags/tag52.xml><?xml version="1.0" encoding="utf-8"?>
<p:tagLst xmlns:p="http://schemas.openxmlformats.org/presentationml/2006/main">
  <p:tag name="AS_UNIQUEID" val="15883"/>
</p:tagLst>
</file>

<file path=ppt/tags/tag53.xml><?xml version="1.0" encoding="utf-8"?>
<p:tagLst xmlns:p="http://schemas.openxmlformats.org/presentationml/2006/main">
  <p:tag name="AS_UNIQUEID" val="15884"/>
</p:tagLst>
</file>

<file path=ppt/tags/tag54.xml><?xml version="1.0" encoding="utf-8"?>
<p:tagLst xmlns:p="http://schemas.openxmlformats.org/presentationml/2006/main">
  <p:tag name="AS_UNIQUEID" val="15883"/>
</p:tagLst>
</file>

<file path=ppt/tags/tag55.xml><?xml version="1.0" encoding="utf-8"?>
<p:tagLst xmlns:p="http://schemas.openxmlformats.org/presentationml/2006/main">
  <p:tag name="AS_UNIQUEID" val="15884"/>
</p:tagLst>
</file>

<file path=ppt/tags/tag56.xml><?xml version="1.0" encoding="utf-8"?>
<p:tagLst xmlns:p="http://schemas.openxmlformats.org/presentationml/2006/main">
  <p:tag name="AS_UNIQUEID" val="15883"/>
</p:tagLst>
</file>

<file path=ppt/tags/tag57.xml><?xml version="1.0" encoding="utf-8"?>
<p:tagLst xmlns:p="http://schemas.openxmlformats.org/presentationml/2006/main">
  <p:tag name="AS_UNIQUEID" val="15884"/>
</p:tagLst>
</file>

<file path=ppt/tags/tag58.xml><?xml version="1.0" encoding="utf-8"?>
<p:tagLst xmlns:p="http://schemas.openxmlformats.org/presentationml/2006/main">
  <p:tag name="AS_UNIQUEID" val="15883"/>
</p:tagLst>
</file>

<file path=ppt/tags/tag59.xml><?xml version="1.0" encoding="utf-8"?>
<p:tagLst xmlns:p="http://schemas.openxmlformats.org/presentationml/2006/main">
  <p:tag name="AS_UNIQUEID" val="15884"/>
</p:tagLst>
</file>

<file path=ppt/tags/tag6.xml><?xml version="1.0" encoding="utf-8"?>
<p:tagLst xmlns:p="http://schemas.openxmlformats.org/presentationml/2006/main">
  <p:tag name="AS_UNIQUEID" val="12367"/>
</p:tagLst>
</file>

<file path=ppt/tags/tag60.xml><?xml version="1.0" encoding="utf-8"?>
<p:tagLst xmlns:p="http://schemas.openxmlformats.org/presentationml/2006/main">
  <p:tag name="AS_UNIQUEID" val="7174"/>
</p:tagLst>
</file>

<file path=ppt/tags/tag61.xml><?xml version="1.0" encoding="utf-8"?>
<p:tagLst xmlns:p="http://schemas.openxmlformats.org/presentationml/2006/main">
  <p:tag name="AS_UNIQUEID" val="7176"/>
</p:tagLst>
</file>

<file path=ppt/tags/tag62.xml><?xml version="1.0" encoding="utf-8"?>
<p:tagLst xmlns:p="http://schemas.openxmlformats.org/presentationml/2006/main">
  <p:tag name="AS_UNIQUEID" val="7176"/>
</p:tagLst>
</file>

<file path=ppt/tags/tag63.xml><?xml version="1.0" encoding="utf-8"?>
<p:tagLst xmlns:p="http://schemas.openxmlformats.org/presentationml/2006/main">
  <p:tag name="AS_UNIQUEID" val="7174"/>
</p:tagLst>
</file>

<file path=ppt/tags/tag64.xml><?xml version="1.0" encoding="utf-8"?>
<p:tagLst xmlns:p="http://schemas.openxmlformats.org/presentationml/2006/main">
  <p:tag name="AS_UNIQUEID" val="7174"/>
</p:tagLst>
</file>

<file path=ppt/tags/tag65.xml><?xml version="1.0" encoding="utf-8"?>
<p:tagLst xmlns:p="http://schemas.openxmlformats.org/presentationml/2006/main">
  <p:tag name="AS_UNIQUEID" val="7176"/>
</p:tagLst>
</file>

<file path=ppt/tags/tag66.xml><?xml version="1.0" encoding="utf-8"?>
<p:tagLst xmlns:p="http://schemas.openxmlformats.org/presentationml/2006/main">
  <p:tag name="AS_UNIQUEID" val="20138"/>
</p:tagLst>
</file>

<file path=ppt/tags/tag67.xml><?xml version="1.0" encoding="utf-8"?>
<p:tagLst xmlns:p="http://schemas.openxmlformats.org/presentationml/2006/main">
  <p:tag name="AS_UNIQUEID" val="20159"/>
</p:tagLst>
</file>

<file path=ppt/tags/tag68.xml><?xml version="1.0" encoding="utf-8"?>
<p:tagLst xmlns:p="http://schemas.openxmlformats.org/presentationml/2006/main">
  <p:tag name="AS_UNIQUEID" val="20160"/>
</p:tagLst>
</file>

<file path=ppt/tags/tag69.xml><?xml version="1.0" encoding="utf-8"?>
<p:tagLst xmlns:p="http://schemas.openxmlformats.org/presentationml/2006/main">
  <p:tag name="AS_UNIQUEID" val="20162"/>
</p:tagLst>
</file>

<file path=ppt/tags/tag7.xml><?xml version="1.0" encoding="utf-8"?>
<p:tagLst xmlns:p="http://schemas.openxmlformats.org/presentationml/2006/main">
  <p:tag name="AS_UNIQUEID" val="12358"/>
</p:tagLst>
</file>

<file path=ppt/tags/tag70.xml><?xml version="1.0" encoding="utf-8"?>
<p:tagLst xmlns:p="http://schemas.openxmlformats.org/presentationml/2006/main">
  <p:tag name="AS_UNIQUEID" val="20163"/>
</p:tagLst>
</file>

<file path=ppt/tags/tag71.xml><?xml version="1.0" encoding="utf-8"?>
<p:tagLst xmlns:p="http://schemas.openxmlformats.org/presentationml/2006/main">
  <p:tag name="AS_UNIQUEID" val="20153"/>
</p:tagLst>
</file>

<file path=ppt/tags/tag72.xml><?xml version="1.0" encoding="utf-8"?>
<p:tagLst xmlns:p="http://schemas.openxmlformats.org/presentationml/2006/main">
  <p:tag name="AS_UNIQUEID" val="20154"/>
</p:tagLst>
</file>

<file path=ppt/tags/tag73.xml><?xml version="1.0" encoding="utf-8"?>
<p:tagLst xmlns:p="http://schemas.openxmlformats.org/presentationml/2006/main">
  <p:tag name="AS_UNIQUEID" val="20164"/>
</p:tagLst>
</file>

<file path=ppt/tags/tag74.xml><?xml version="1.0" encoding="utf-8"?>
<p:tagLst xmlns:p="http://schemas.openxmlformats.org/presentationml/2006/main">
  <p:tag name="AS_UNIQUEID" val="20147"/>
</p:tagLst>
</file>

<file path=ppt/tags/tag75.xml><?xml version="1.0" encoding="utf-8"?>
<p:tagLst xmlns:p="http://schemas.openxmlformats.org/presentationml/2006/main">
  <p:tag name="AS_UNIQUEID" val="20148"/>
</p:tagLst>
</file>

<file path=ppt/tags/tag76.xml><?xml version="1.0" encoding="utf-8"?>
<p:tagLst xmlns:p="http://schemas.openxmlformats.org/presentationml/2006/main">
  <p:tag name="AS_UNIQUEID" val="20165"/>
</p:tagLst>
</file>

<file path=ppt/tags/tag77.xml><?xml version="1.0" encoding="utf-8"?>
<p:tagLst xmlns:p="http://schemas.openxmlformats.org/presentationml/2006/main">
  <p:tag name="AS_UNIQUEID" val="20150"/>
</p:tagLst>
</file>

<file path=ppt/tags/tag78.xml><?xml version="1.0" encoding="utf-8"?>
<p:tagLst xmlns:p="http://schemas.openxmlformats.org/presentationml/2006/main">
  <p:tag name="AS_UNIQUEID" val="20151"/>
</p:tagLst>
</file>

<file path=ppt/tags/tag79.xml><?xml version="1.0" encoding="utf-8"?>
<p:tagLst xmlns:p="http://schemas.openxmlformats.org/presentationml/2006/main">
  <p:tag name="AS_UNIQUEID" val="20166"/>
</p:tagLst>
</file>

<file path=ppt/tags/tag8.xml><?xml version="1.0" encoding="utf-8"?>
<p:tagLst xmlns:p="http://schemas.openxmlformats.org/presentationml/2006/main">
  <p:tag name="AS_UNIQUEID" val="12362"/>
</p:tagLst>
</file>

<file path=ppt/tags/tag80.xml><?xml version="1.0" encoding="utf-8"?>
<p:tagLst xmlns:p="http://schemas.openxmlformats.org/presentationml/2006/main">
  <p:tag name="AS_UNIQUEID" val="20156"/>
</p:tagLst>
</file>

<file path=ppt/tags/tag81.xml><?xml version="1.0" encoding="utf-8"?>
<p:tagLst xmlns:p="http://schemas.openxmlformats.org/presentationml/2006/main">
  <p:tag name="AS_UNIQUEID" val="20157"/>
</p:tagLst>
</file>

<file path=ppt/tags/tag82.xml><?xml version="1.0" encoding="utf-8"?>
<p:tagLst xmlns:p="http://schemas.openxmlformats.org/presentationml/2006/main">
  <p:tag name="AS_UNIQUEID" val="20167"/>
</p:tagLst>
</file>

<file path=ppt/tags/tag83.xml><?xml version="1.0" encoding="utf-8"?>
<p:tagLst xmlns:p="http://schemas.openxmlformats.org/presentationml/2006/main">
  <p:tag name="AS_UNIQUEID" val="20143"/>
</p:tagLst>
</file>

<file path=ppt/tags/tag84.xml><?xml version="1.0" encoding="utf-8"?>
<p:tagLst xmlns:p="http://schemas.openxmlformats.org/presentationml/2006/main">
  <p:tag name="AS_UNIQUEID" val="20144"/>
</p:tagLst>
</file>

<file path=ppt/tags/tag85.xml><?xml version="1.0" encoding="utf-8"?>
<p:tagLst xmlns:p="http://schemas.openxmlformats.org/presentationml/2006/main">
  <p:tag name="AS_UNIQUEID" val="20170"/>
</p:tagLst>
</file>

<file path=ppt/tags/tag86.xml><?xml version="1.0" encoding="utf-8"?>
<p:tagLst xmlns:p="http://schemas.openxmlformats.org/presentationml/2006/main">
  <p:tag name="AS_UNIQUEID" val="20162"/>
</p:tagLst>
</file>

<file path=ppt/tags/tag87.xml><?xml version="1.0" encoding="utf-8"?>
<p:tagLst xmlns:p="http://schemas.openxmlformats.org/presentationml/2006/main">
  <p:tag name="AS_UNIQUEID" val="20162"/>
</p:tagLst>
</file>

<file path=ppt/tags/tag88.xml><?xml version="1.0" encoding="utf-8"?>
<p:tagLst xmlns:p="http://schemas.openxmlformats.org/presentationml/2006/main">
  <p:tag name="AS_UNIQUEID" val="20162"/>
</p:tagLst>
</file>

<file path=ppt/tags/tag89.xml><?xml version="1.0" encoding="utf-8"?>
<p:tagLst xmlns:p="http://schemas.openxmlformats.org/presentationml/2006/main">
  <p:tag name="AS_UNIQUEID" val="20162"/>
</p:tagLst>
</file>

<file path=ppt/tags/tag9.xml><?xml version="1.0" encoding="utf-8"?>
<p:tagLst xmlns:p="http://schemas.openxmlformats.org/presentationml/2006/main">
  <p:tag name="AS_UNIQUEID" val="12368"/>
</p:tagLst>
</file>

<file path=ppt/tags/tag90.xml><?xml version="1.0" encoding="utf-8"?>
<p:tagLst xmlns:p="http://schemas.openxmlformats.org/presentationml/2006/main">
  <p:tag name="AS_UNIQUEID" val="20162"/>
</p:tagLst>
</file>

<file path=ppt/tags/tag91.xml><?xml version="1.0" encoding="utf-8"?>
<p:tagLst xmlns:p="http://schemas.openxmlformats.org/presentationml/2006/main">
  <p:tag name="AS_UNIQUEID" val="20162"/>
</p:tagLst>
</file>

<file path=ppt/tags/tag92.xml><?xml version="1.0" encoding="utf-8"?>
<p:tagLst xmlns:p="http://schemas.openxmlformats.org/presentationml/2006/main">
  <p:tag name="AS_UNIQUEID" val="20162"/>
</p:tagLst>
</file>

<file path=ppt/theme/theme1.xml><?xml version="1.0" encoding="utf-8"?>
<a:theme xmlns:a="http://schemas.openxmlformats.org/drawingml/2006/main" name="Office 主题​​">
  <a:themeElements>
    <a:clrScheme name="lzfgmvme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0396FF"/>
      </a:accent1>
      <a:accent2>
        <a:srgbClr val="ABDCF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模板">
      <a:majorFont>
        <a:latin typeface="优设标题黑"/>
        <a:ea typeface="优设标题黑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77000">
              <a:schemeClr val="accent1"/>
            </a:gs>
          </a:gsLst>
          <a:lin ang="2700000" scaled="0"/>
        </a:gradFill>
        <a:ln>
          <a:noFill/>
        </a:ln>
      </a:spPr>
      <a:bodyPr rtlCol="0" anchor="ctr"/>
      <a:lstStyle>
        <a:defPPr algn="ctr">
          <a:defRPr sz="2400"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 hangingPunct="0">
          <a:lnSpc>
            <a:spcPct val="120000"/>
          </a:lnSpc>
          <a:defRPr sz="16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3933</Words>
  <Application>WPS 演示</Application>
  <PresentationFormat>宽屏</PresentationFormat>
  <Paragraphs>727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7" baseType="lpstr">
      <vt:lpstr>Arial</vt:lpstr>
      <vt:lpstr>宋体</vt:lpstr>
      <vt:lpstr>Wingdings</vt:lpstr>
      <vt:lpstr>思源黑体 CN Light</vt:lpstr>
      <vt:lpstr>思源黑体 CN Regular</vt:lpstr>
      <vt:lpstr>阿里巴巴普惠体 B</vt:lpstr>
      <vt:lpstr>Roboto Regular</vt:lpstr>
      <vt:lpstr>Roboto</vt:lpstr>
      <vt:lpstr>黑体</vt:lpstr>
      <vt:lpstr>Wingdings</vt:lpstr>
      <vt:lpstr>汉仪旗黑X1-55W</vt:lpstr>
      <vt:lpstr>Segoe UI Light</vt:lpstr>
      <vt:lpstr>Segoe UI Light</vt:lpstr>
      <vt:lpstr>Times New Roman</vt:lpstr>
      <vt:lpstr>Roboto</vt:lpstr>
      <vt:lpstr>OPPOSans M</vt:lpstr>
      <vt:lpstr>优设标题黑</vt:lpstr>
      <vt:lpstr>微软雅黑</vt:lpstr>
      <vt:lpstr>Arial Unicode MS</vt:lpstr>
      <vt:lpstr>思源黑体 CN Normal</vt:lpstr>
      <vt:lpstr>Radikal</vt:lpstr>
      <vt:lpstr>OPPOSans B</vt:lpstr>
      <vt:lpstr>汉仪雅酷黑 45W</vt:lpstr>
      <vt:lpstr>Menk Amglang Tig</vt:lpstr>
      <vt:lpstr>思源黑体 CN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简约风新媒体活动策划ppt模板</dc:title>
  <dc:creator>我是bob亲</dc:creator>
  <cp:keywords>P界达人</cp:keywords>
  <dc:description>www.51pptmoban.com</dc:description>
  <cp:lastModifiedBy>铭</cp:lastModifiedBy>
  <cp:revision>509</cp:revision>
  <dcterms:created xsi:type="dcterms:W3CDTF">2021-11-20T09:18:00Z</dcterms:created>
  <dcterms:modified xsi:type="dcterms:W3CDTF">2022-02-09T07:58:29Z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A6C319A2AC0149F68AF31CA4263891D7</vt:lpwstr>
  </property>
  <property fmtid="{D5CDD505-2E9C-101B-9397-08002B2CF9AE}" pid="3" name="KSOProductBuildVer">
    <vt:lpwstr>2052-11.1.0.11194</vt:lpwstr>
  </property>
</Properties>
</file>