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91" r:id="rId4"/>
    <p:sldId id="292" r:id="rId5"/>
    <p:sldId id="313" r:id="rId6"/>
    <p:sldId id="314" r:id="rId7"/>
    <p:sldId id="315" r:id="rId8"/>
    <p:sldId id="316" r:id="rId9"/>
    <p:sldId id="317" r:id="rId10"/>
    <p:sldId id="318" r:id="rId11"/>
    <p:sldId id="319" r:id="rId12"/>
    <p:sldId id="320" r:id="rId13"/>
    <p:sldId id="321" r:id="rId14"/>
    <p:sldId id="322" r:id="rId15"/>
    <p:sldId id="323" r:id="rId16"/>
    <p:sldId id="324" r:id="rId17"/>
    <p:sldId id="325" r:id="rId18"/>
    <p:sldId id="326" r:id="rId19"/>
    <p:sldId id="327" r:id="rId20"/>
    <p:sldId id="328" r:id="rId21"/>
    <p:sldId id="329" r:id="rId22"/>
    <p:sldId id="330" r:id="rId23"/>
    <p:sldId id="332"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80DC"/>
    <a:srgbClr val="0071BC"/>
    <a:srgbClr val="8BCE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2310" y="-1146"/>
      </p:cViewPr>
      <p:guideLst>
        <p:guide orient="horz" pos="2160"/>
        <p:guide pos="3840"/>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5_2#1">
  <dgm:title val=""/>
  <dgm:desc val=""/>
  <dgm:catLst>
    <dgm:cat type="accent5" pri="11200"/>
  </dgm:catLst>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6047DBF-95AA-40BC-A783-377E8F18B84D}" type="doc">
      <dgm:prSet loTypeId="urn:microsoft.com/office/officeart/2008/layout/HorizontalMultiLevelHierarchy#1" loCatId="hierarchy" qsTypeId="urn:microsoft.com/office/officeart/2005/8/quickstyle/simple1#1" qsCatId="simple" csTypeId="urn:microsoft.com/office/officeart/2005/8/colors/accent5_2#1" csCatId="accent1" phldr="0"/>
      <dgm:spPr/>
      <dgm:t>
        <a:bodyPr/>
        <a:lstStyle/>
        <a:p>
          <a:endParaRPr lang="zh-CN" altLang="en-US"/>
        </a:p>
      </dgm:t>
    </dgm:pt>
    <dgm:pt modelId="{9CF950A0-AF63-4EEF-9FFD-96C1F7E7E392}">
      <dgm:prSet phldrT="[文本]" phldr="0" custT="1"/>
      <dgm:spPr/>
      <dgm:t>
        <a:bodyPr vert="horz" wrap="square"/>
        <a:lstStyle/>
        <a:p>
          <a:pPr>
            <a:lnSpc>
              <a:spcPct val="100000"/>
            </a:lnSpc>
            <a:spcBef>
              <a:spcPct val="0"/>
            </a:spcBef>
            <a:spcAft>
              <a:spcPct val="35000"/>
            </a:spcAft>
          </a:pPr>
          <a:r>
            <a:rPr lang="zh-CN" altLang="en-US" sz="1800">
              <a:latin typeface="+mn-lt"/>
              <a:ea typeface="+mn-ea"/>
              <a:cs typeface="+mn-ea"/>
              <a:sym typeface="+mn-lt"/>
            </a:rPr>
            <a:t>信息安全</a:t>
          </a:r>
        </a:p>
      </dgm:t>
    </dgm:pt>
    <dgm:pt modelId="{C208B5D8-5995-4479-A42A-8A55E56C12D9}" cxnId="{EE61F2A7-3E0A-46A3-B8F8-74900F8A62E3}" type="parTrans">
      <dgm:prSet/>
      <dgm:spPr/>
      <dgm:t>
        <a:bodyPr/>
        <a:lstStyle/>
        <a:p>
          <a:endParaRPr lang="zh-CN" altLang="en-US"/>
        </a:p>
      </dgm:t>
    </dgm:pt>
    <dgm:pt modelId="{789CBC20-C209-4F6E-8277-16D1CD2BC23E}" cxnId="{EE61F2A7-3E0A-46A3-B8F8-74900F8A62E3}" type="sibTrans">
      <dgm:prSet/>
      <dgm:spPr/>
      <dgm:t>
        <a:bodyPr/>
        <a:lstStyle/>
        <a:p>
          <a:endParaRPr lang="zh-CN" altLang="en-US"/>
        </a:p>
      </dgm:t>
    </dgm:pt>
    <dgm:pt modelId="{43C98814-3703-4708-9480-0269618948C5}">
      <dgm:prSet phldrT="[文本]" phldr="0" custT="1"/>
      <dgm:spPr/>
      <dgm:t>
        <a:bodyPr vert="horz" wrap="square"/>
        <a:lstStyle/>
        <a:p>
          <a:pPr>
            <a:lnSpc>
              <a:spcPct val="100000"/>
            </a:lnSpc>
            <a:spcBef>
              <a:spcPct val="0"/>
            </a:spcBef>
            <a:spcAft>
              <a:spcPct val="35000"/>
            </a:spcAft>
          </a:pPr>
          <a:r>
            <a:rPr lang="zh-CN" altLang="en-US" sz="1800">
              <a:latin typeface="+mn-lt"/>
              <a:ea typeface="+mn-ea"/>
              <a:cs typeface="+mn-ea"/>
              <a:sym typeface="+mn-lt"/>
            </a:rPr>
            <a:t>技术</a:t>
          </a:r>
        </a:p>
      </dgm:t>
    </dgm:pt>
    <dgm:pt modelId="{CEE48522-27B1-4F7F-84F9-D98425D345C1}" cxnId="{4A009373-0522-44C6-932F-15E23537C792}" type="parTrans">
      <dgm:prSet phldr="0" custT="1"/>
      <dgm:spPr/>
      <dgm:t>
        <a:bodyPr vert="horz" wrap="square"/>
        <a:lstStyle/>
        <a:p>
          <a:pPr>
            <a:lnSpc>
              <a:spcPct val="100000"/>
            </a:lnSpc>
            <a:spcBef>
              <a:spcPct val="0"/>
            </a:spcBef>
            <a:spcAft>
              <a:spcPct val="35000"/>
            </a:spcAft>
          </a:pPr>
          <a:endParaRPr lang="zh-CN" altLang="en-US" sz="1800">
            <a:latin typeface="阿里巴巴普惠体" panose="00020600040101010101" charset="-122"/>
            <a:ea typeface="阿里巴巴普惠体" panose="00020600040101010101" charset="-122"/>
          </a:endParaRPr>
        </a:p>
      </dgm:t>
    </dgm:pt>
    <dgm:pt modelId="{8F8E0805-276C-4375-BEB7-3681B4D5E062}" cxnId="{4A009373-0522-44C6-932F-15E23537C792}" type="sibTrans">
      <dgm:prSet/>
      <dgm:spPr/>
      <dgm:t>
        <a:bodyPr/>
        <a:lstStyle/>
        <a:p>
          <a:endParaRPr lang="zh-CN" altLang="en-US"/>
        </a:p>
      </dgm:t>
    </dgm:pt>
    <dgm:pt modelId="{EEA9BF43-52EA-422D-B843-A7E2D98344F1}">
      <dgm:prSet phldrT="[文本]" phldr="0" custT="1"/>
      <dgm:spPr/>
      <dgm:t>
        <a:bodyPr vert="horz" wrap="square"/>
        <a:lstStyle/>
        <a:p>
          <a:pPr>
            <a:lnSpc>
              <a:spcPct val="100000"/>
            </a:lnSpc>
            <a:spcBef>
              <a:spcPct val="0"/>
            </a:spcBef>
            <a:spcAft>
              <a:spcPct val="35000"/>
            </a:spcAft>
          </a:pPr>
          <a:r>
            <a:rPr lang="zh-CN" altLang="en-US" sz="1800">
              <a:latin typeface="+mn-lt"/>
              <a:ea typeface="+mn-ea"/>
              <a:cs typeface="+mn-ea"/>
              <a:sym typeface="+mn-lt"/>
            </a:rPr>
            <a:t>流程</a:t>
          </a:r>
        </a:p>
      </dgm:t>
    </dgm:pt>
    <dgm:pt modelId="{DD4B9A5E-AF0E-4E40-AE50-8ADA48B6C96E}" cxnId="{3D19EB78-4ECE-488A-9B22-B1D3E4D1D154}" type="parTrans">
      <dgm:prSet phldr="0" custT="1"/>
      <dgm:spPr/>
      <dgm:t>
        <a:bodyPr vert="horz" wrap="square"/>
        <a:lstStyle/>
        <a:p>
          <a:pPr>
            <a:lnSpc>
              <a:spcPct val="100000"/>
            </a:lnSpc>
            <a:spcBef>
              <a:spcPct val="0"/>
            </a:spcBef>
            <a:spcAft>
              <a:spcPct val="35000"/>
            </a:spcAft>
          </a:pPr>
          <a:endParaRPr lang="zh-CN" altLang="en-US" sz="1800">
            <a:latin typeface="阿里巴巴普惠体" panose="00020600040101010101" charset="-122"/>
            <a:ea typeface="阿里巴巴普惠体" panose="00020600040101010101" charset="-122"/>
          </a:endParaRPr>
        </a:p>
      </dgm:t>
    </dgm:pt>
    <dgm:pt modelId="{35829CFD-40BE-4AAC-B481-B24731CD799F}" cxnId="{3D19EB78-4ECE-488A-9B22-B1D3E4D1D154}" type="sibTrans">
      <dgm:prSet/>
      <dgm:spPr/>
      <dgm:t>
        <a:bodyPr/>
        <a:lstStyle/>
        <a:p>
          <a:endParaRPr lang="zh-CN" altLang="en-US"/>
        </a:p>
      </dgm:t>
    </dgm:pt>
    <dgm:pt modelId="{05B7883E-08CA-4B11-978A-0E031766AB04}">
      <dgm:prSet phldrT="[文本]" phldr="0" custT="1"/>
      <dgm:spPr/>
      <dgm:t>
        <a:bodyPr vert="horz" wrap="square"/>
        <a:lstStyle/>
        <a:p>
          <a:pPr>
            <a:lnSpc>
              <a:spcPct val="100000"/>
            </a:lnSpc>
            <a:spcBef>
              <a:spcPct val="0"/>
            </a:spcBef>
            <a:spcAft>
              <a:spcPct val="35000"/>
            </a:spcAft>
          </a:pPr>
          <a:r>
            <a:rPr lang="zh-CN" altLang="en-US" sz="1800">
              <a:latin typeface="+mn-lt"/>
              <a:ea typeface="+mn-ea"/>
              <a:cs typeface="+mn-ea"/>
              <a:sym typeface="+mn-lt"/>
            </a:rPr>
            <a:t>人（最易忽视的高风险领域）</a:t>
          </a:r>
        </a:p>
      </dgm:t>
    </dgm:pt>
    <dgm:pt modelId="{D3AE5FBF-22B8-495D-8175-D008E6DBE25A}" cxnId="{4BBDD54D-4F80-46B4-AC78-607A08F4329F}" type="parTrans">
      <dgm:prSet phldr="0" custT="1"/>
      <dgm:spPr/>
      <dgm:t>
        <a:bodyPr vert="horz" wrap="square"/>
        <a:lstStyle/>
        <a:p>
          <a:pPr>
            <a:lnSpc>
              <a:spcPct val="100000"/>
            </a:lnSpc>
            <a:spcBef>
              <a:spcPct val="0"/>
            </a:spcBef>
            <a:spcAft>
              <a:spcPct val="35000"/>
            </a:spcAft>
          </a:pPr>
          <a:endParaRPr lang="zh-CN" altLang="en-US" sz="1800">
            <a:latin typeface="阿里巴巴普惠体" panose="00020600040101010101" charset="-122"/>
            <a:ea typeface="阿里巴巴普惠体" panose="00020600040101010101" charset="-122"/>
          </a:endParaRPr>
        </a:p>
      </dgm:t>
    </dgm:pt>
    <dgm:pt modelId="{07129F62-24FE-4443-9066-E2A8C0818369}" cxnId="{4BBDD54D-4F80-46B4-AC78-607A08F4329F}" type="sibTrans">
      <dgm:prSet/>
      <dgm:spPr/>
      <dgm:t>
        <a:bodyPr/>
        <a:lstStyle/>
        <a:p>
          <a:endParaRPr lang="zh-CN" altLang="en-US"/>
        </a:p>
      </dgm:t>
    </dgm:pt>
    <dgm:pt modelId="{D46EE152-774F-4CA8-9116-98CB08AEFA88}" type="pres">
      <dgm:prSet presAssocID="{D6047DBF-95AA-40BC-A783-377E8F18B84D}" presName="Name0" presStyleCnt="0">
        <dgm:presLayoutVars>
          <dgm:chPref val="1"/>
          <dgm:dir/>
          <dgm:animOne val="branch"/>
          <dgm:animLvl val="lvl"/>
          <dgm:resizeHandles val="exact"/>
        </dgm:presLayoutVars>
      </dgm:prSet>
      <dgm:spPr/>
      <dgm:t>
        <a:bodyPr/>
        <a:lstStyle/>
        <a:p>
          <a:endParaRPr lang="zh-CN" altLang="en-US"/>
        </a:p>
      </dgm:t>
    </dgm:pt>
    <dgm:pt modelId="{D1C58439-AB41-4D73-94D5-800644F6883C}" type="pres">
      <dgm:prSet presAssocID="{9CF950A0-AF63-4EEF-9FFD-96C1F7E7E392}" presName="root1" presStyleCnt="0"/>
      <dgm:spPr/>
    </dgm:pt>
    <dgm:pt modelId="{9B9BF0AB-5901-4E79-B4D7-EC064A6E4281}" type="pres">
      <dgm:prSet presAssocID="{9CF950A0-AF63-4EEF-9FFD-96C1F7E7E392}" presName="LevelOneTextNode" presStyleLbl="node0" presStyleIdx="0" presStyleCnt="1">
        <dgm:presLayoutVars>
          <dgm:chPref val="3"/>
        </dgm:presLayoutVars>
      </dgm:prSet>
      <dgm:spPr/>
      <dgm:t>
        <a:bodyPr/>
        <a:lstStyle/>
        <a:p>
          <a:endParaRPr lang="zh-CN" altLang="en-US"/>
        </a:p>
      </dgm:t>
    </dgm:pt>
    <dgm:pt modelId="{A6E13702-6C97-4911-A4E2-59EE8E68C431}" type="pres">
      <dgm:prSet presAssocID="{9CF950A0-AF63-4EEF-9FFD-96C1F7E7E392}" presName="level2hierChild" presStyleCnt="0"/>
      <dgm:spPr/>
    </dgm:pt>
    <dgm:pt modelId="{64B430B3-FF1B-406C-9FF2-27BA23788747}" type="pres">
      <dgm:prSet presAssocID="{CEE48522-27B1-4F7F-84F9-D98425D345C1}" presName="conn2-1" presStyleLbl="parChTrans1D2" presStyleIdx="0" presStyleCnt="3"/>
      <dgm:spPr/>
      <dgm:t>
        <a:bodyPr/>
        <a:lstStyle/>
        <a:p>
          <a:endParaRPr lang="zh-CN" altLang="en-US"/>
        </a:p>
      </dgm:t>
    </dgm:pt>
    <dgm:pt modelId="{C069D299-1B39-4BB1-9C27-833B58C46156}" type="pres">
      <dgm:prSet presAssocID="{CEE48522-27B1-4F7F-84F9-D98425D345C1}" presName="connTx" presStyleLbl="parChTrans1D2" presStyleIdx="0" presStyleCnt="3"/>
      <dgm:spPr/>
      <dgm:t>
        <a:bodyPr/>
        <a:lstStyle/>
        <a:p>
          <a:endParaRPr lang="zh-CN" altLang="en-US"/>
        </a:p>
      </dgm:t>
    </dgm:pt>
    <dgm:pt modelId="{9C4BE19C-8DBD-46B6-9067-607184141480}" type="pres">
      <dgm:prSet presAssocID="{43C98814-3703-4708-9480-0269618948C5}" presName="root2" presStyleCnt="0"/>
      <dgm:spPr/>
    </dgm:pt>
    <dgm:pt modelId="{CDA235D6-AC41-4ED3-AF28-D9CD9EDCBAED}" type="pres">
      <dgm:prSet presAssocID="{43C98814-3703-4708-9480-0269618948C5}" presName="LevelTwoTextNode" presStyleLbl="node2" presStyleIdx="0" presStyleCnt="3">
        <dgm:presLayoutVars>
          <dgm:chPref val="3"/>
        </dgm:presLayoutVars>
      </dgm:prSet>
      <dgm:spPr/>
      <dgm:t>
        <a:bodyPr/>
        <a:lstStyle/>
        <a:p>
          <a:endParaRPr lang="zh-CN" altLang="en-US"/>
        </a:p>
      </dgm:t>
    </dgm:pt>
    <dgm:pt modelId="{72E265FC-36E6-4BBF-AC05-214FD6415DAB}" type="pres">
      <dgm:prSet presAssocID="{43C98814-3703-4708-9480-0269618948C5}" presName="level3hierChild" presStyleCnt="0"/>
      <dgm:spPr/>
    </dgm:pt>
    <dgm:pt modelId="{2F66960D-CF7A-443C-8CB9-E7DD0B261214}" type="pres">
      <dgm:prSet presAssocID="{DD4B9A5E-AF0E-4E40-AE50-8ADA48B6C96E}" presName="conn2-1" presStyleLbl="parChTrans1D2" presStyleIdx="1" presStyleCnt="3"/>
      <dgm:spPr/>
      <dgm:t>
        <a:bodyPr/>
        <a:lstStyle/>
        <a:p>
          <a:endParaRPr lang="zh-CN" altLang="en-US"/>
        </a:p>
      </dgm:t>
    </dgm:pt>
    <dgm:pt modelId="{5BBFF12A-A69F-4078-A83D-A1EAB54C5269}" type="pres">
      <dgm:prSet presAssocID="{DD4B9A5E-AF0E-4E40-AE50-8ADA48B6C96E}" presName="connTx" presStyleLbl="parChTrans1D2" presStyleIdx="1" presStyleCnt="3"/>
      <dgm:spPr/>
      <dgm:t>
        <a:bodyPr/>
        <a:lstStyle/>
        <a:p>
          <a:endParaRPr lang="zh-CN" altLang="en-US"/>
        </a:p>
      </dgm:t>
    </dgm:pt>
    <dgm:pt modelId="{C34060C1-0884-4F60-ADDF-610222CEEF01}" type="pres">
      <dgm:prSet presAssocID="{EEA9BF43-52EA-422D-B843-A7E2D98344F1}" presName="root2" presStyleCnt="0"/>
      <dgm:spPr/>
    </dgm:pt>
    <dgm:pt modelId="{3540059A-19CD-4FBD-A598-B7A4BB9DA52D}" type="pres">
      <dgm:prSet presAssocID="{EEA9BF43-52EA-422D-B843-A7E2D98344F1}" presName="LevelTwoTextNode" presStyleLbl="node2" presStyleIdx="1" presStyleCnt="3">
        <dgm:presLayoutVars>
          <dgm:chPref val="3"/>
        </dgm:presLayoutVars>
      </dgm:prSet>
      <dgm:spPr/>
      <dgm:t>
        <a:bodyPr/>
        <a:lstStyle/>
        <a:p>
          <a:endParaRPr lang="zh-CN" altLang="en-US"/>
        </a:p>
      </dgm:t>
    </dgm:pt>
    <dgm:pt modelId="{5F2B1077-175E-4F04-9ED5-8097B74233FF}" type="pres">
      <dgm:prSet presAssocID="{EEA9BF43-52EA-422D-B843-A7E2D98344F1}" presName="level3hierChild" presStyleCnt="0"/>
      <dgm:spPr/>
    </dgm:pt>
    <dgm:pt modelId="{CED1A3A3-B184-469E-86AE-670623BA4E5D}" type="pres">
      <dgm:prSet presAssocID="{D3AE5FBF-22B8-495D-8175-D008E6DBE25A}" presName="conn2-1" presStyleLbl="parChTrans1D2" presStyleIdx="2" presStyleCnt="3"/>
      <dgm:spPr/>
      <dgm:t>
        <a:bodyPr/>
        <a:lstStyle/>
        <a:p>
          <a:endParaRPr lang="zh-CN" altLang="en-US"/>
        </a:p>
      </dgm:t>
    </dgm:pt>
    <dgm:pt modelId="{925CFC76-454F-4CEF-ADE7-B0D5EBC96571}" type="pres">
      <dgm:prSet presAssocID="{D3AE5FBF-22B8-495D-8175-D008E6DBE25A}" presName="connTx" presStyleLbl="parChTrans1D2" presStyleIdx="2" presStyleCnt="3"/>
      <dgm:spPr/>
      <dgm:t>
        <a:bodyPr/>
        <a:lstStyle/>
        <a:p>
          <a:endParaRPr lang="zh-CN" altLang="en-US"/>
        </a:p>
      </dgm:t>
    </dgm:pt>
    <dgm:pt modelId="{FE25D188-752C-49DB-8CF7-81DAD4AA116D}" type="pres">
      <dgm:prSet presAssocID="{05B7883E-08CA-4B11-978A-0E031766AB04}" presName="root2" presStyleCnt="0"/>
      <dgm:spPr/>
    </dgm:pt>
    <dgm:pt modelId="{E8D2105A-5421-473B-835F-F6E08D9D2D9B}" type="pres">
      <dgm:prSet presAssocID="{05B7883E-08CA-4B11-978A-0E031766AB04}" presName="LevelTwoTextNode" presStyleLbl="node2" presStyleIdx="2" presStyleCnt="3">
        <dgm:presLayoutVars>
          <dgm:chPref val="3"/>
        </dgm:presLayoutVars>
      </dgm:prSet>
      <dgm:spPr/>
      <dgm:t>
        <a:bodyPr/>
        <a:lstStyle/>
        <a:p>
          <a:endParaRPr lang="zh-CN" altLang="en-US"/>
        </a:p>
      </dgm:t>
    </dgm:pt>
    <dgm:pt modelId="{8A9817AD-1B7B-4DD1-A786-15A6E30FA3D8}" type="pres">
      <dgm:prSet presAssocID="{05B7883E-08CA-4B11-978A-0E031766AB04}" presName="level3hierChild" presStyleCnt="0"/>
      <dgm:spPr/>
    </dgm:pt>
  </dgm:ptLst>
  <dgm:cxnLst>
    <dgm:cxn modelId="{FE8B55F9-11B2-4C79-A461-3B1B8B0449E6}" type="presOf" srcId="{EEA9BF43-52EA-422D-B843-A7E2D98344F1}" destId="{3540059A-19CD-4FBD-A598-B7A4BB9DA52D}" srcOrd="0" destOrd="0" presId="urn:microsoft.com/office/officeart/2008/layout/HorizontalMultiLevelHierarchy#1"/>
    <dgm:cxn modelId="{57D08899-7EA6-4EAE-96E8-9F026B693346}" type="presOf" srcId="{9CF950A0-AF63-4EEF-9FFD-96C1F7E7E392}" destId="{9B9BF0AB-5901-4E79-B4D7-EC064A6E4281}" srcOrd="0" destOrd="0" presId="urn:microsoft.com/office/officeart/2008/layout/HorizontalMultiLevelHierarchy#1"/>
    <dgm:cxn modelId="{49D560D8-084B-4C14-A17A-D66434727F22}" type="presOf" srcId="{CEE48522-27B1-4F7F-84F9-D98425D345C1}" destId="{C069D299-1B39-4BB1-9C27-833B58C46156}" srcOrd="1" destOrd="0" presId="urn:microsoft.com/office/officeart/2008/layout/HorizontalMultiLevelHierarchy#1"/>
    <dgm:cxn modelId="{2325D618-1E58-4AB5-A17B-55537973FD19}" type="presOf" srcId="{D3AE5FBF-22B8-495D-8175-D008E6DBE25A}" destId="{925CFC76-454F-4CEF-ADE7-B0D5EBC96571}" srcOrd="1" destOrd="0" presId="urn:microsoft.com/office/officeart/2008/layout/HorizontalMultiLevelHierarchy#1"/>
    <dgm:cxn modelId="{C3A6F0EF-C4E7-40B8-A845-3401A2924487}" type="presOf" srcId="{DD4B9A5E-AF0E-4E40-AE50-8ADA48B6C96E}" destId="{5BBFF12A-A69F-4078-A83D-A1EAB54C5269}" srcOrd="1" destOrd="0" presId="urn:microsoft.com/office/officeart/2008/layout/HorizontalMultiLevelHierarchy#1"/>
    <dgm:cxn modelId="{38A35CD9-EE9F-4B5B-B7E2-5A64A8180EF4}" type="presOf" srcId="{05B7883E-08CA-4B11-978A-0E031766AB04}" destId="{E8D2105A-5421-473B-835F-F6E08D9D2D9B}" srcOrd="0" destOrd="0" presId="urn:microsoft.com/office/officeart/2008/layout/HorizontalMultiLevelHierarchy#1"/>
    <dgm:cxn modelId="{98D12532-4161-474A-9BD8-2D05647221AA}" type="presOf" srcId="{D3AE5FBF-22B8-495D-8175-D008E6DBE25A}" destId="{CED1A3A3-B184-469E-86AE-670623BA4E5D}" srcOrd="0" destOrd="0" presId="urn:microsoft.com/office/officeart/2008/layout/HorizontalMultiLevelHierarchy#1"/>
    <dgm:cxn modelId="{4A009373-0522-44C6-932F-15E23537C792}" srcId="{9CF950A0-AF63-4EEF-9FFD-96C1F7E7E392}" destId="{43C98814-3703-4708-9480-0269618948C5}" srcOrd="0" destOrd="0" parTransId="{CEE48522-27B1-4F7F-84F9-D98425D345C1}" sibTransId="{8F8E0805-276C-4375-BEB7-3681B4D5E062}"/>
    <dgm:cxn modelId="{B26C4CF2-71DC-409C-AD6F-7637DA985CD3}" type="presOf" srcId="{D6047DBF-95AA-40BC-A783-377E8F18B84D}" destId="{D46EE152-774F-4CA8-9116-98CB08AEFA88}" srcOrd="0" destOrd="0" presId="urn:microsoft.com/office/officeart/2008/layout/HorizontalMultiLevelHierarchy#1"/>
    <dgm:cxn modelId="{3D19EB78-4ECE-488A-9B22-B1D3E4D1D154}" srcId="{9CF950A0-AF63-4EEF-9FFD-96C1F7E7E392}" destId="{EEA9BF43-52EA-422D-B843-A7E2D98344F1}" srcOrd="1" destOrd="0" parTransId="{DD4B9A5E-AF0E-4E40-AE50-8ADA48B6C96E}" sibTransId="{35829CFD-40BE-4AAC-B481-B24731CD799F}"/>
    <dgm:cxn modelId="{4BBDD54D-4F80-46B4-AC78-607A08F4329F}" srcId="{9CF950A0-AF63-4EEF-9FFD-96C1F7E7E392}" destId="{05B7883E-08CA-4B11-978A-0E031766AB04}" srcOrd="2" destOrd="0" parTransId="{D3AE5FBF-22B8-495D-8175-D008E6DBE25A}" sibTransId="{07129F62-24FE-4443-9066-E2A8C0818369}"/>
    <dgm:cxn modelId="{EE61F2A7-3E0A-46A3-B8F8-74900F8A62E3}" srcId="{D6047DBF-95AA-40BC-A783-377E8F18B84D}" destId="{9CF950A0-AF63-4EEF-9FFD-96C1F7E7E392}" srcOrd="0" destOrd="0" parTransId="{C208B5D8-5995-4479-A42A-8A55E56C12D9}" sibTransId="{789CBC20-C209-4F6E-8277-16D1CD2BC23E}"/>
    <dgm:cxn modelId="{F9722F49-6D5A-4C75-9B1B-B510430DCA48}" type="presOf" srcId="{43C98814-3703-4708-9480-0269618948C5}" destId="{CDA235D6-AC41-4ED3-AF28-D9CD9EDCBAED}" srcOrd="0" destOrd="0" presId="urn:microsoft.com/office/officeart/2008/layout/HorizontalMultiLevelHierarchy#1"/>
    <dgm:cxn modelId="{23F57694-A051-4CC7-BC02-08BD8888B627}" type="presOf" srcId="{DD4B9A5E-AF0E-4E40-AE50-8ADA48B6C96E}" destId="{2F66960D-CF7A-443C-8CB9-E7DD0B261214}" srcOrd="0" destOrd="0" presId="urn:microsoft.com/office/officeart/2008/layout/HorizontalMultiLevelHierarchy#1"/>
    <dgm:cxn modelId="{523991AA-3D1B-4343-8A61-235E9541ED3D}" type="presOf" srcId="{CEE48522-27B1-4F7F-84F9-D98425D345C1}" destId="{64B430B3-FF1B-406C-9FF2-27BA23788747}" srcOrd="0" destOrd="0" presId="urn:microsoft.com/office/officeart/2008/layout/HorizontalMultiLevelHierarchy#1"/>
    <dgm:cxn modelId="{9739BB63-7D4D-49CC-847F-675E3C6220B9}" type="presParOf" srcId="{D46EE152-774F-4CA8-9116-98CB08AEFA88}" destId="{D1C58439-AB41-4D73-94D5-800644F6883C}" srcOrd="0" destOrd="0" presId="urn:microsoft.com/office/officeart/2008/layout/HorizontalMultiLevelHierarchy#1"/>
    <dgm:cxn modelId="{3AA1B5CA-1B43-4BA7-9FD9-17D3736D9C58}" type="presParOf" srcId="{D1C58439-AB41-4D73-94D5-800644F6883C}" destId="{9B9BF0AB-5901-4E79-B4D7-EC064A6E4281}" srcOrd="0" destOrd="0" presId="urn:microsoft.com/office/officeart/2008/layout/HorizontalMultiLevelHierarchy#1"/>
    <dgm:cxn modelId="{BA1347F6-9632-4CC6-BD81-E7A06C7E1C20}" type="presParOf" srcId="{D1C58439-AB41-4D73-94D5-800644F6883C}" destId="{A6E13702-6C97-4911-A4E2-59EE8E68C431}" srcOrd="1" destOrd="0" presId="urn:microsoft.com/office/officeart/2008/layout/HorizontalMultiLevelHierarchy#1"/>
    <dgm:cxn modelId="{D4F9037B-CBBD-4EF9-80C0-A747A0EE5380}" type="presParOf" srcId="{A6E13702-6C97-4911-A4E2-59EE8E68C431}" destId="{64B430B3-FF1B-406C-9FF2-27BA23788747}" srcOrd="0" destOrd="0" presId="urn:microsoft.com/office/officeart/2008/layout/HorizontalMultiLevelHierarchy#1"/>
    <dgm:cxn modelId="{BD1B7CDB-56B6-48FA-9DD3-CD404FA28E81}" type="presParOf" srcId="{64B430B3-FF1B-406C-9FF2-27BA23788747}" destId="{C069D299-1B39-4BB1-9C27-833B58C46156}" srcOrd="0" destOrd="0" presId="urn:microsoft.com/office/officeart/2008/layout/HorizontalMultiLevelHierarchy#1"/>
    <dgm:cxn modelId="{6E42C3EC-BEEB-4B23-B132-376562771C18}" type="presParOf" srcId="{A6E13702-6C97-4911-A4E2-59EE8E68C431}" destId="{9C4BE19C-8DBD-46B6-9067-607184141480}" srcOrd="1" destOrd="0" presId="urn:microsoft.com/office/officeart/2008/layout/HorizontalMultiLevelHierarchy#1"/>
    <dgm:cxn modelId="{906AC470-D982-4596-9209-96D44B01EF36}" type="presParOf" srcId="{9C4BE19C-8DBD-46B6-9067-607184141480}" destId="{CDA235D6-AC41-4ED3-AF28-D9CD9EDCBAED}" srcOrd="0" destOrd="0" presId="urn:microsoft.com/office/officeart/2008/layout/HorizontalMultiLevelHierarchy#1"/>
    <dgm:cxn modelId="{27EC646D-9409-4EEE-8647-26CB60789583}" type="presParOf" srcId="{9C4BE19C-8DBD-46B6-9067-607184141480}" destId="{72E265FC-36E6-4BBF-AC05-214FD6415DAB}" srcOrd="1" destOrd="0" presId="urn:microsoft.com/office/officeart/2008/layout/HorizontalMultiLevelHierarchy#1"/>
    <dgm:cxn modelId="{9BC1AB1A-5913-42B9-94F6-8974BD8D2675}" type="presParOf" srcId="{A6E13702-6C97-4911-A4E2-59EE8E68C431}" destId="{2F66960D-CF7A-443C-8CB9-E7DD0B261214}" srcOrd="2" destOrd="0" presId="urn:microsoft.com/office/officeart/2008/layout/HorizontalMultiLevelHierarchy#1"/>
    <dgm:cxn modelId="{71D42216-EBE4-4154-A72B-6167C0700B95}" type="presParOf" srcId="{2F66960D-CF7A-443C-8CB9-E7DD0B261214}" destId="{5BBFF12A-A69F-4078-A83D-A1EAB54C5269}" srcOrd="0" destOrd="0" presId="urn:microsoft.com/office/officeart/2008/layout/HorizontalMultiLevelHierarchy#1"/>
    <dgm:cxn modelId="{3B7A42CF-2680-4C92-8E9A-DB1E040F2730}" type="presParOf" srcId="{A6E13702-6C97-4911-A4E2-59EE8E68C431}" destId="{C34060C1-0884-4F60-ADDF-610222CEEF01}" srcOrd="3" destOrd="0" presId="urn:microsoft.com/office/officeart/2008/layout/HorizontalMultiLevelHierarchy#1"/>
    <dgm:cxn modelId="{64003B41-4F25-4803-B598-0C86BA20258A}" type="presParOf" srcId="{C34060C1-0884-4F60-ADDF-610222CEEF01}" destId="{3540059A-19CD-4FBD-A598-B7A4BB9DA52D}" srcOrd="0" destOrd="0" presId="urn:microsoft.com/office/officeart/2008/layout/HorizontalMultiLevelHierarchy#1"/>
    <dgm:cxn modelId="{5512AA6F-E2D9-4186-B309-B76A418095AE}" type="presParOf" srcId="{C34060C1-0884-4F60-ADDF-610222CEEF01}" destId="{5F2B1077-175E-4F04-9ED5-8097B74233FF}" srcOrd="1" destOrd="0" presId="urn:microsoft.com/office/officeart/2008/layout/HorizontalMultiLevelHierarchy#1"/>
    <dgm:cxn modelId="{14B007D7-ABE5-452B-9457-9CA319603B86}" type="presParOf" srcId="{A6E13702-6C97-4911-A4E2-59EE8E68C431}" destId="{CED1A3A3-B184-469E-86AE-670623BA4E5D}" srcOrd="4" destOrd="0" presId="urn:microsoft.com/office/officeart/2008/layout/HorizontalMultiLevelHierarchy#1"/>
    <dgm:cxn modelId="{0DE7ABEF-25A5-41C3-966E-1F6E9F25409B}" type="presParOf" srcId="{CED1A3A3-B184-469E-86AE-670623BA4E5D}" destId="{925CFC76-454F-4CEF-ADE7-B0D5EBC96571}" srcOrd="0" destOrd="0" presId="urn:microsoft.com/office/officeart/2008/layout/HorizontalMultiLevelHierarchy#1"/>
    <dgm:cxn modelId="{3FF58760-F60E-4D8F-BDF8-7F23C3DCEEEB}" type="presParOf" srcId="{A6E13702-6C97-4911-A4E2-59EE8E68C431}" destId="{FE25D188-752C-49DB-8CF7-81DAD4AA116D}" srcOrd="5" destOrd="0" presId="urn:microsoft.com/office/officeart/2008/layout/HorizontalMultiLevelHierarchy#1"/>
    <dgm:cxn modelId="{4732A304-D20D-4E48-96A0-4A8AE02F7973}" type="presParOf" srcId="{FE25D188-752C-49DB-8CF7-81DAD4AA116D}" destId="{E8D2105A-5421-473B-835F-F6E08D9D2D9B}" srcOrd="0" destOrd="0" presId="urn:microsoft.com/office/officeart/2008/layout/HorizontalMultiLevelHierarchy#1"/>
    <dgm:cxn modelId="{043BC865-3D93-4B7F-B213-099015417609}" type="presParOf" srcId="{FE25D188-752C-49DB-8CF7-81DAD4AA116D}" destId="{8A9817AD-1B7B-4DD1-A786-15A6E30FA3D8}" srcOrd="1" destOrd="0" presId="urn:microsoft.com/office/officeart/2008/layout/HorizontalMultiLevel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D1A3A3-B184-469E-86AE-670623BA4E5D}">
      <dsp:nvSpPr>
        <dsp:cNvPr id="0" name=""/>
        <dsp:cNvSpPr/>
      </dsp:nvSpPr>
      <dsp:spPr>
        <a:xfrm>
          <a:off x="1847932" y="1760855"/>
          <a:ext cx="438089" cy="834773"/>
        </a:xfrm>
        <a:custGeom>
          <a:avLst/>
          <a:gdLst/>
          <a:ahLst/>
          <a:cxnLst/>
          <a:rect l="0" t="0" r="0" b="0"/>
          <a:pathLst>
            <a:path>
              <a:moveTo>
                <a:pt x="0" y="0"/>
              </a:moveTo>
              <a:lnTo>
                <a:pt x="219044" y="0"/>
              </a:lnTo>
              <a:lnTo>
                <a:pt x="219044" y="834773"/>
              </a:lnTo>
              <a:lnTo>
                <a:pt x="438089" y="834773"/>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100000"/>
            </a:lnSpc>
            <a:spcBef>
              <a:spcPct val="0"/>
            </a:spcBef>
            <a:spcAft>
              <a:spcPct val="35000"/>
            </a:spcAft>
          </a:pPr>
          <a:endParaRPr lang="zh-CN" altLang="en-US" sz="1800" kern="1200">
            <a:latin typeface="阿里巴巴普惠体" panose="00020600040101010101" charset="-122"/>
            <a:ea typeface="阿里巴巴普惠体" panose="00020600040101010101" charset="-122"/>
          </a:endParaRPr>
        </a:p>
      </dsp:txBody>
      <dsp:txXfrm>
        <a:off x="2043408" y="2154673"/>
        <a:ext cx="47137" cy="47137"/>
      </dsp:txXfrm>
    </dsp:sp>
    <dsp:sp modelId="{2F66960D-CF7A-443C-8CB9-E7DD0B261214}">
      <dsp:nvSpPr>
        <dsp:cNvPr id="0" name=""/>
        <dsp:cNvSpPr/>
      </dsp:nvSpPr>
      <dsp:spPr>
        <a:xfrm>
          <a:off x="1847932" y="1715134"/>
          <a:ext cx="438089" cy="91440"/>
        </a:xfrm>
        <a:custGeom>
          <a:avLst/>
          <a:gdLst/>
          <a:ahLst/>
          <a:cxnLst/>
          <a:rect l="0" t="0" r="0" b="0"/>
          <a:pathLst>
            <a:path>
              <a:moveTo>
                <a:pt x="0" y="45720"/>
              </a:moveTo>
              <a:lnTo>
                <a:pt x="438089" y="45720"/>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100000"/>
            </a:lnSpc>
            <a:spcBef>
              <a:spcPct val="0"/>
            </a:spcBef>
            <a:spcAft>
              <a:spcPct val="35000"/>
            </a:spcAft>
          </a:pPr>
          <a:endParaRPr lang="zh-CN" altLang="en-US" sz="1800" kern="1200">
            <a:latin typeface="阿里巴巴普惠体" panose="00020600040101010101" charset="-122"/>
            <a:ea typeface="阿里巴巴普惠体" panose="00020600040101010101" charset="-122"/>
          </a:endParaRPr>
        </a:p>
      </dsp:txBody>
      <dsp:txXfrm>
        <a:off x="2056024" y="1749902"/>
        <a:ext cx="21904" cy="21904"/>
      </dsp:txXfrm>
    </dsp:sp>
    <dsp:sp modelId="{64B430B3-FF1B-406C-9FF2-27BA23788747}">
      <dsp:nvSpPr>
        <dsp:cNvPr id="0" name=""/>
        <dsp:cNvSpPr/>
      </dsp:nvSpPr>
      <dsp:spPr>
        <a:xfrm>
          <a:off x="1847932" y="926081"/>
          <a:ext cx="438089" cy="834773"/>
        </a:xfrm>
        <a:custGeom>
          <a:avLst/>
          <a:gdLst/>
          <a:ahLst/>
          <a:cxnLst/>
          <a:rect l="0" t="0" r="0" b="0"/>
          <a:pathLst>
            <a:path>
              <a:moveTo>
                <a:pt x="0" y="834773"/>
              </a:moveTo>
              <a:lnTo>
                <a:pt x="219044" y="834773"/>
              </a:lnTo>
              <a:lnTo>
                <a:pt x="219044" y="0"/>
              </a:lnTo>
              <a:lnTo>
                <a:pt x="438089" y="0"/>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100000"/>
            </a:lnSpc>
            <a:spcBef>
              <a:spcPct val="0"/>
            </a:spcBef>
            <a:spcAft>
              <a:spcPct val="35000"/>
            </a:spcAft>
          </a:pPr>
          <a:endParaRPr lang="zh-CN" altLang="en-US" sz="1800" kern="1200">
            <a:latin typeface="阿里巴巴普惠体" panose="00020600040101010101" charset="-122"/>
            <a:ea typeface="阿里巴巴普惠体" panose="00020600040101010101" charset="-122"/>
          </a:endParaRPr>
        </a:p>
      </dsp:txBody>
      <dsp:txXfrm>
        <a:off x="2043408" y="1319899"/>
        <a:ext cx="47137" cy="47137"/>
      </dsp:txXfrm>
    </dsp:sp>
    <dsp:sp modelId="{9B9BF0AB-5901-4E79-B4D7-EC064A6E4281}">
      <dsp:nvSpPr>
        <dsp:cNvPr id="0" name=""/>
        <dsp:cNvSpPr/>
      </dsp:nvSpPr>
      <dsp:spPr>
        <a:xfrm rot="16200000">
          <a:off x="-243394" y="1426945"/>
          <a:ext cx="3514835" cy="667818"/>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ct val="35000"/>
            </a:spcAft>
          </a:pPr>
          <a:r>
            <a:rPr lang="zh-CN" altLang="en-US" sz="1800" kern="1200">
              <a:latin typeface="+mn-lt"/>
              <a:ea typeface="+mn-ea"/>
              <a:cs typeface="+mn-ea"/>
              <a:sym typeface="+mn-lt"/>
            </a:rPr>
            <a:t>信息安全</a:t>
          </a:r>
        </a:p>
      </dsp:txBody>
      <dsp:txXfrm>
        <a:off x="-243394" y="1426945"/>
        <a:ext cx="3514835" cy="667818"/>
      </dsp:txXfrm>
    </dsp:sp>
    <dsp:sp modelId="{CDA235D6-AC41-4ED3-AF28-D9CD9EDCBAED}">
      <dsp:nvSpPr>
        <dsp:cNvPr id="0" name=""/>
        <dsp:cNvSpPr/>
      </dsp:nvSpPr>
      <dsp:spPr>
        <a:xfrm>
          <a:off x="2286021" y="592172"/>
          <a:ext cx="2190445" cy="667818"/>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ct val="35000"/>
            </a:spcAft>
          </a:pPr>
          <a:r>
            <a:rPr lang="zh-CN" altLang="en-US" sz="1800" kern="1200">
              <a:latin typeface="+mn-lt"/>
              <a:ea typeface="+mn-ea"/>
              <a:cs typeface="+mn-ea"/>
              <a:sym typeface="+mn-lt"/>
            </a:rPr>
            <a:t>技术</a:t>
          </a:r>
        </a:p>
      </dsp:txBody>
      <dsp:txXfrm>
        <a:off x="2286021" y="592172"/>
        <a:ext cx="2190445" cy="667818"/>
      </dsp:txXfrm>
    </dsp:sp>
    <dsp:sp modelId="{3540059A-19CD-4FBD-A598-B7A4BB9DA52D}">
      <dsp:nvSpPr>
        <dsp:cNvPr id="0" name=""/>
        <dsp:cNvSpPr/>
      </dsp:nvSpPr>
      <dsp:spPr>
        <a:xfrm>
          <a:off x="2286021" y="1426945"/>
          <a:ext cx="2190445" cy="667818"/>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ct val="35000"/>
            </a:spcAft>
          </a:pPr>
          <a:r>
            <a:rPr lang="zh-CN" altLang="en-US" sz="1800" kern="1200">
              <a:latin typeface="+mn-lt"/>
              <a:ea typeface="+mn-ea"/>
              <a:cs typeface="+mn-ea"/>
              <a:sym typeface="+mn-lt"/>
            </a:rPr>
            <a:t>流程</a:t>
          </a:r>
        </a:p>
      </dsp:txBody>
      <dsp:txXfrm>
        <a:off x="2286021" y="1426945"/>
        <a:ext cx="2190445" cy="667818"/>
      </dsp:txXfrm>
    </dsp:sp>
    <dsp:sp modelId="{E8D2105A-5421-473B-835F-F6E08D9D2D9B}">
      <dsp:nvSpPr>
        <dsp:cNvPr id="0" name=""/>
        <dsp:cNvSpPr/>
      </dsp:nvSpPr>
      <dsp:spPr>
        <a:xfrm>
          <a:off x="2286021" y="2261718"/>
          <a:ext cx="2190445" cy="667818"/>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ct val="35000"/>
            </a:spcAft>
          </a:pPr>
          <a:r>
            <a:rPr lang="zh-CN" altLang="en-US" sz="1800" kern="1200">
              <a:latin typeface="+mn-lt"/>
              <a:ea typeface="+mn-ea"/>
              <a:cs typeface="+mn-ea"/>
              <a:sym typeface="+mn-lt"/>
            </a:rPr>
            <a:t>人（最易忽视的高风险领域）</a:t>
          </a:r>
        </a:p>
      </dsp:txBody>
      <dsp:txXfrm>
        <a:off x="2286021" y="2261718"/>
        <a:ext cx="2190445" cy="667818"/>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1">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rSet csTypeId="urn:microsoft.com/office/officeart/2005/8/colors/accent6_5"/>
        </dgm:pt>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type="rect" r:blip="" rot="270">
                  <dgm:adjLst/>
                </dgm:shape>
              </dgm:if>
              <dgm:else name="Name11">
                <dgm:shape xmlns:r="http://schemas.openxmlformats.org/officeDocument/2006/relationships" type="rect" r:blip="" rot="90">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CD689D-6400-4EAA-B7EF-FE9F0AB65177}" type="slidenum">
              <a:rPr lang="zh-CN" altLang="en-US" smtClean="0"/>
            </a:fld>
            <a:endParaRPr lang="zh-CN" altLang="en-US"/>
          </a:p>
        </p:txBody>
      </p:sp>
      <p:sp>
        <p:nvSpPr>
          <p:cNvPr id="11" name="TextBox 10"/>
          <p:cNvSpPr txBox="1"/>
          <p:nvPr userDrawn="1"/>
        </p:nvSpPr>
        <p:spPr>
          <a:xfrm>
            <a:off x="1733533"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02D343-BBAA-4974-B89F-198DA37C01B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CD689D-6400-4EAA-B7EF-FE9F0AB651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wipe dir="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6.png"/><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6.png"/><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6.png"/><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6.png"/><Relationship Id="rId3" Type="http://schemas.openxmlformats.org/officeDocument/2006/relationships/image" Target="../media/image30.png"/><Relationship Id="rId2" Type="http://schemas.openxmlformats.org/officeDocument/2006/relationships/image" Target="../media/image4.pn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6.png"/><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image" Target="../media/image4.png"/><Relationship Id="rId12" Type="http://schemas.openxmlformats.org/officeDocument/2006/relationships/slideLayout" Target="../slideLayouts/slideLayout8.xml"/><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022975" y="1833245"/>
            <a:ext cx="5669280" cy="2527935"/>
          </a:xfrm>
          <a:prstGeom prst="rect">
            <a:avLst/>
          </a:prstGeom>
          <a:noFill/>
        </p:spPr>
        <p:txBody>
          <a:bodyPr wrap="none" rtlCol="0" anchor="t">
            <a:spAutoFit/>
          </a:bodyPr>
          <a:lstStyle/>
          <a:p>
            <a:pPr fontAlgn="auto">
              <a:lnSpc>
                <a:spcPct val="110000"/>
              </a:lnSpc>
            </a:pPr>
            <a:r>
              <a:rPr lang="zh-CN" altLang="en-US" sz="7200" dirty="0" smtClean="0">
                <a:cs typeface="+mn-ea"/>
                <a:sym typeface="+mn-lt"/>
              </a:rPr>
              <a:t>网络信息</a:t>
            </a:r>
            <a:endParaRPr lang="zh-CN" altLang="en-US" sz="7200" dirty="0" smtClean="0">
              <a:cs typeface="+mn-ea"/>
              <a:sym typeface="+mn-lt"/>
            </a:endParaRPr>
          </a:p>
          <a:p>
            <a:pPr fontAlgn="auto">
              <a:lnSpc>
                <a:spcPct val="110000"/>
              </a:lnSpc>
            </a:pPr>
            <a:r>
              <a:rPr lang="zh-CN" altLang="en-US" sz="7200" dirty="0">
                <a:cs typeface="+mn-ea"/>
                <a:sym typeface="+mn-lt"/>
              </a:rPr>
              <a:t>安全意识培训</a:t>
            </a:r>
            <a:endParaRPr lang="zh-CN" altLang="en-US" sz="7200" dirty="0">
              <a:cs typeface="+mn-ea"/>
              <a:sym typeface="+mn-lt"/>
            </a:endParaRPr>
          </a:p>
        </p:txBody>
      </p:sp>
      <p:sp>
        <p:nvSpPr>
          <p:cNvPr id="4" name="文本框 3"/>
          <p:cNvSpPr txBox="1"/>
          <p:nvPr/>
        </p:nvSpPr>
        <p:spPr>
          <a:xfrm>
            <a:off x="6022975" y="980440"/>
            <a:ext cx="3163045" cy="800925"/>
          </a:xfrm>
          <a:prstGeom prst="rect">
            <a:avLst/>
          </a:prstGeom>
          <a:noFill/>
        </p:spPr>
        <p:txBody>
          <a:bodyPr wrap="none" rtlCol="0" anchor="t">
            <a:spAutoFit/>
          </a:bodyPr>
          <a:lstStyle/>
          <a:p>
            <a:pPr fontAlgn="auto">
              <a:lnSpc>
                <a:spcPct val="110000"/>
              </a:lnSpc>
            </a:pPr>
            <a:r>
              <a:rPr lang="en-US" altLang="zh-CN" sz="4500">
                <a:solidFill>
                  <a:srgbClr val="4080DC"/>
                </a:solidFill>
                <a:cs typeface="+mn-ea"/>
                <a:sym typeface="+mn-lt"/>
              </a:rPr>
              <a:t>——</a:t>
            </a:r>
            <a:r>
              <a:rPr lang="zh-CN" altLang="en-US" sz="4500">
                <a:solidFill>
                  <a:srgbClr val="4080DC"/>
                </a:solidFill>
                <a:cs typeface="+mn-ea"/>
                <a:sym typeface="+mn-lt"/>
              </a:rPr>
              <a:t>新员工</a:t>
            </a:r>
            <a:endParaRPr lang="zh-CN" altLang="en-US" sz="4500">
              <a:solidFill>
                <a:srgbClr val="4080DC"/>
              </a:solidFill>
              <a:cs typeface="+mn-ea"/>
              <a:sym typeface="+mn-lt"/>
            </a:endParaRPr>
          </a:p>
        </p:txBody>
      </p:sp>
      <p:sp>
        <p:nvSpPr>
          <p:cNvPr id="5" name="文本框 4"/>
          <p:cNvSpPr txBox="1"/>
          <p:nvPr/>
        </p:nvSpPr>
        <p:spPr>
          <a:xfrm>
            <a:off x="2602865" y="304800"/>
            <a:ext cx="841321" cy="375809"/>
          </a:xfrm>
          <a:prstGeom prst="rect">
            <a:avLst/>
          </a:prstGeom>
          <a:noFill/>
        </p:spPr>
        <p:txBody>
          <a:bodyPr wrap="none" rtlCol="0" anchor="t">
            <a:spAutoFit/>
          </a:bodyPr>
          <a:lstStyle/>
          <a:p>
            <a:pPr fontAlgn="auto">
              <a:lnSpc>
                <a:spcPct val="110000"/>
              </a:lnSpc>
            </a:pPr>
            <a:r>
              <a:rPr lang="en-US" altLang="zh-CN">
                <a:solidFill>
                  <a:srgbClr val="4080DC"/>
                </a:solidFill>
                <a:cs typeface="+mn-ea"/>
                <a:sym typeface="+mn-lt"/>
              </a:rPr>
              <a:t>LOGO</a:t>
            </a:r>
            <a:endParaRPr lang="en-US" altLang="zh-CN">
              <a:solidFill>
                <a:srgbClr val="4080DC"/>
              </a:solidFill>
              <a:cs typeface="+mn-ea"/>
              <a:sym typeface="+mn-lt"/>
            </a:endParaRPr>
          </a:p>
        </p:txBody>
      </p:sp>
      <p:pic>
        <p:nvPicPr>
          <p:cNvPr id="6" name="图片 5" descr="51miz-E841183-64778546"/>
          <p:cNvPicPr>
            <a:picLocks noChangeAspect="1"/>
          </p:cNvPicPr>
          <p:nvPr/>
        </p:nvPicPr>
        <p:blipFill>
          <a:blip r:embed="rId2" cstate="screen"/>
          <a:stretch>
            <a:fillRect/>
          </a:stretch>
        </p:blipFill>
        <p:spPr>
          <a:xfrm>
            <a:off x="10092055" y="1930400"/>
            <a:ext cx="1145540" cy="1145540"/>
          </a:xfrm>
          <a:prstGeom prst="rect">
            <a:avLst/>
          </a:prstGeom>
        </p:spPr>
      </p:pic>
      <p:sp>
        <p:nvSpPr>
          <p:cNvPr id="7" name="文本框 6"/>
          <p:cNvSpPr txBox="1"/>
          <p:nvPr/>
        </p:nvSpPr>
        <p:spPr>
          <a:xfrm>
            <a:off x="6022975" y="4361180"/>
            <a:ext cx="5668645" cy="321945"/>
          </a:xfrm>
          <a:prstGeom prst="rect">
            <a:avLst/>
          </a:prstGeom>
          <a:noFill/>
        </p:spPr>
        <p:txBody>
          <a:bodyPr wrap="square" rtlCol="0" anchor="t">
            <a:spAutoFit/>
          </a:bodyPr>
          <a:lstStyle/>
          <a:p>
            <a:pPr algn="dist"/>
            <a:r>
              <a:rPr lang="zh-CN" altLang="en-US" sz="1500">
                <a:solidFill>
                  <a:schemeClr val="tx1">
                    <a:lumMod val="65000"/>
                    <a:lumOff val="35000"/>
                  </a:schemeClr>
                </a:solidFill>
                <a:cs typeface="+mn-ea"/>
                <a:sym typeface="+mn-lt"/>
              </a:rPr>
              <a:t>Network information security awareness training</a:t>
            </a:r>
            <a:endParaRPr lang="zh-CN" altLang="en-US" sz="1500">
              <a:solidFill>
                <a:schemeClr val="tx1">
                  <a:lumMod val="65000"/>
                  <a:lumOff val="35000"/>
                </a:schemeClr>
              </a:solidFill>
              <a:cs typeface="+mn-ea"/>
              <a:sym typeface="+mn-lt"/>
            </a:endParaRPr>
          </a:p>
        </p:txBody>
      </p:sp>
      <p:sp>
        <p:nvSpPr>
          <p:cNvPr id="8" name="文本框 7"/>
          <p:cNvSpPr txBox="1"/>
          <p:nvPr/>
        </p:nvSpPr>
        <p:spPr>
          <a:xfrm>
            <a:off x="9017000" y="5996940"/>
            <a:ext cx="1539240" cy="395605"/>
          </a:xfrm>
          <a:prstGeom prst="rect">
            <a:avLst/>
          </a:prstGeom>
          <a:noFill/>
        </p:spPr>
        <p:txBody>
          <a:bodyPr wrap="none" rtlCol="0" anchor="t">
            <a:spAutoFit/>
          </a:bodyPr>
          <a:lstStyle/>
          <a:p>
            <a:pPr fontAlgn="auto">
              <a:lnSpc>
                <a:spcPct val="110000"/>
              </a:lnSpc>
            </a:pPr>
            <a:r>
              <a:rPr lang="zh-CN" altLang="en-US" dirty="0">
                <a:solidFill>
                  <a:schemeClr val="bg1"/>
                </a:solidFill>
                <a:cs typeface="+mn-ea"/>
                <a:sym typeface="+mn-lt"/>
              </a:rPr>
              <a:t>汇报人</a:t>
            </a:r>
            <a:r>
              <a:rPr lang="zh-CN" altLang="en-US" dirty="0" smtClean="0">
                <a:solidFill>
                  <a:schemeClr val="bg1"/>
                </a:solidFill>
                <a:cs typeface="+mn-ea"/>
                <a:sym typeface="+mn-lt"/>
              </a:rPr>
              <a:t>：</a:t>
            </a:r>
            <a:r>
              <a:rPr lang="en-US" altLang="zh-CN" dirty="0" smtClean="0">
                <a:solidFill>
                  <a:schemeClr val="bg1"/>
                </a:solidFill>
                <a:cs typeface="+mn-ea"/>
                <a:sym typeface="+mn-lt"/>
              </a:rPr>
              <a:t>XXX</a:t>
            </a:r>
            <a:endParaRPr lang="en-US" altLang="zh-CN" dirty="0" smtClean="0">
              <a:solidFill>
                <a:schemeClr val="bg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42" presetClass="entr" presetSubtype="0" fill="hold" nodeType="withEffect">
                                  <p:stCondLst>
                                    <p:cond delay="0"/>
                                  </p:stCondLst>
                                  <p:childTnLst>
                                    <p:set>
                                      <p:cBhvr>
                                        <p:cTn id="17" dur="500"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par>
                                <p:cTn id="21" presetID="2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par>
                                <p:cTn id="24" presetID="37"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anim calcmode="lin" valueType="num">
                                      <p:cBhvr>
                                        <p:cTn id="27" dur="500" fill="hold"/>
                                        <p:tgtEl>
                                          <p:spTgt spid="8"/>
                                        </p:tgtEl>
                                        <p:attrNameLst>
                                          <p:attrName>ppt_x</p:attrName>
                                        </p:attrNameLst>
                                      </p:cBhvr>
                                      <p:tavLst>
                                        <p:tav tm="0">
                                          <p:val>
                                            <p:strVal val="#ppt_x"/>
                                          </p:val>
                                        </p:tav>
                                        <p:tav tm="100000">
                                          <p:val>
                                            <p:strVal val="#ppt_x"/>
                                          </p:val>
                                        </p:tav>
                                      </p:tavLst>
                                    </p:anim>
                                    <p:anim calcmode="lin" valueType="num">
                                      <p:cBhvr>
                                        <p:cTn id="28" dur="450" decel="100000" fill="hold"/>
                                        <p:tgtEl>
                                          <p:spTgt spid="8"/>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2749471"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如何实现信息安全</a:t>
            </a:r>
            <a:endParaRPr lang="en-US" altLang="zh-CN" sz="2500">
              <a:solidFill>
                <a:schemeClr val="tx1"/>
              </a:solidFill>
              <a:cs typeface="+mn-ea"/>
              <a:sym typeface="+mn-lt"/>
            </a:endParaRPr>
          </a:p>
        </p:txBody>
      </p:sp>
      <p:pic>
        <p:nvPicPr>
          <p:cNvPr id="5" name="图片 4" descr="D:\APPT制作\新员工网络信息安全意识培训\素材\元素\图片\51miz-E198053-FBBD3F65.png51miz-E198053-FBBD3F65"/>
          <p:cNvPicPr>
            <a:picLocks noChangeAspect="1"/>
          </p:cNvPicPr>
          <p:nvPr/>
        </p:nvPicPr>
        <p:blipFill>
          <a:blip r:embed="rId3" cstate="screen"/>
          <a:srcRect t="8488" b="10955"/>
          <a:stretch>
            <a:fillRect/>
          </a:stretch>
        </p:blipFill>
        <p:spPr>
          <a:xfrm>
            <a:off x="589280" y="1668145"/>
            <a:ext cx="5673725" cy="4077335"/>
          </a:xfrm>
          <a:prstGeom prst="rect">
            <a:avLst/>
          </a:prstGeom>
        </p:spPr>
      </p:pic>
      <p:pic>
        <p:nvPicPr>
          <p:cNvPr id="21" name="图片 20" descr="51miz-E559519-7C628F4A"/>
          <p:cNvPicPr>
            <a:picLocks noChangeAspect="1"/>
          </p:cNvPicPr>
          <p:nvPr/>
        </p:nvPicPr>
        <p:blipFill>
          <a:blip r:embed="rId4"/>
          <a:stretch>
            <a:fillRect/>
          </a:stretch>
        </p:blipFill>
        <p:spPr>
          <a:xfrm>
            <a:off x="6766560" y="1668145"/>
            <a:ext cx="3808095" cy="635000"/>
          </a:xfrm>
          <a:prstGeom prst="rect">
            <a:avLst/>
          </a:prstGeom>
        </p:spPr>
      </p:pic>
      <p:sp>
        <p:nvSpPr>
          <p:cNvPr id="22" name="文本框 21"/>
          <p:cNvSpPr txBox="1"/>
          <p:nvPr/>
        </p:nvSpPr>
        <p:spPr>
          <a:xfrm>
            <a:off x="8361899" y="1730375"/>
            <a:ext cx="1005403" cy="344325"/>
          </a:xfrm>
          <a:prstGeom prst="rect">
            <a:avLst/>
          </a:prstGeom>
          <a:noFill/>
        </p:spPr>
        <p:txBody>
          <a:bodyPr wrap="none" rtlCol="0" anchor="t">
            <a:spAutoFit/>
          </a:bodyPr>
          <a:lstStyle/>
          <a:p>
            <a:pPr algn="ctr" fontAlgn="auto">
              <a:lnSpc>
                <a:spcPct val="110000"/>
              </a:lnSpc>
            </a:pPr>
            <a:r>
              <a:rPr lang="en-US" altLang="zh-CN" sz="1600">
                <a:solidFill>
                  <a:schemeClr val="tx1"/>
                </a:solidFill>
                <a:cs typeface="+mn-ea"/>
                <a:sym typeface="+mn-lt"/>
              </a:rPr>
              <a:t>培养意识</a:t>
            </a:r>
            <a:endParaRPr lang="en-US" altLang="zh-CN" sz="1600">
              <a:solidFill>
                <a:schemeClr val="tx1"/>
              </a:solidFill>
              <a:cs typeface="+mn-ea"/>
              <a:sym typeface="+mn-lt"/>
            </a:endParaRPr>
          </a:p>
        </p:txBody>
      </p:sp>
      <p:sp>
        <p:nvSpPr>
          <p:cNvPr id="7" name="文本框 6"/>
          <p:cNvSpPr txBox="1"/>
          <p:nvPr/>
        </p:nvSpPr>
        <p:spPr>
          <a:xfrm>
            <a:off x="6766560" y="2172970"/>
            <a:ext cx="3972560" cy="787523"/>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▲知道如何去识别一个潜在的问题</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利用正确的判断力</a:t>
            </a:r>
            <a:endParaRPr lang="en-US" altLang="zh-CN" sz="1600">
              <a:solidFill>
                <a:schemeClr val="tx1"/>
              </a:solidFill>
              <a:cs typeface="+mn-ea"/>
              <a:sym typeface="+mn-lt"/>
            </a:endParaRPr>
          </a:p>
        </p:txBody>
      </p:sp>
      <p:pic>
        <p:nvPicPr>
          <p:cNvPr id="10" name="图片 9" descr="D:\APPT制作\新员工网络信息安全意识培训\素材\元素\图片\51miz-E559519-1.png51miz-E559519-1"/>
          <p:cNvPicPr>
            <a:picLocks noChangeAspect="1"/>
          </p:cNvPicPr>
          <p:nvPr/>
        </p:nvPicPr>
        <p:blipFill>
          <a:blip r:embed="rId5"/>
          <a:srcRect/>
          <a:stretch>
            <a:fillRect/>
          </a:stretch>
        </p:blipFill>
        <p:spPr>
          <a:xfrm>
            <a:off x="6766560" y="3161665"/>
            <a:ext cx="3808730" cy="635000"/>
          </a:xfrm>
          <a:prstGeom prst="rect">
            <a:avLst/>
          </a:prstGeom>
        </p:spPr>
      </p:pic>
      <p:sp>
        <p:nvSpPr>
          <p:cNvPr id="11" name="文本框 10"/>
          <p:cNvSpPr txBox="1"/>
          <p:nvPr/>
        </p:nvSpPr>
        <p:spPr>
          <a:xfrm>
            <a:off x="7541161" y="3223895"/>
            <a:ext cx="2646878" cy="344325"/>
          </a:xfrm>
          <a:prstGeom prst="rect">
            <a:avLst/>
          </a:prstGeom>
          <a:noFill/>
        </p:spPr>
        <p:txBody>
          <a:bodyPr wrap="none" rtlCol="0" anchor="t">
            <a:spAutoFit/>
          </a:bodyPr>
          <a:lstStyle/>
          <a:p>
            <a:pPr algn="ctr" fontAlgn="auto">
              <a:lnSpc>
                <a:spcPct val="110000"/>
              </a:lnSpc>
            </a:pPr>
            <a:r>
              <a:rPr lang="en-US" altLang="zh-CN" sz="1600">
                <a:solidFill>
                  <a:schemeClr val="bg1"/>
                </a:solidFill>
                <a:cs typeface="+mn-ea"/>
                <a:sym typeface="+mn-lt"/>
              </a:rPr>
              <a:t>掌握和实行良好的安全习惯</a:t>
            </a:r>
            <a:endParaRPr lang="en-US" altLang="zh-CN" sz="1600">
              <a:solidFill>
                <a:schemeClr val="bg1"/>
              </a:solidFill>
              <a:cs typeface="+mn-ea"/>
              <a:sym typeface="+mn-lt"/>
            </a:endParaRPr>
          </a:p>
        </p:txBody>
      </p:sp>
      <p:sp>
        <p:nvSpPr>
          <p:cNvPr id="12" name="文本框 11"/>
          <p:cNvSpPr txBox="1"/>
          <p:nvPr/>
        </p:nvSpPr>
        <p:spPr>
          <a:xfrm>
            <a:off x="6766560" y="3666490"/>
            <a:ext cx="3972560" cy="787523"/>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▲在日常事务中将养成良好的习惯</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同时鼓励其他人也这么做</a:t>
            </a:r>
            <a:endParaRPr lang="en-US" altLang="zh-CN" sz="1600">
              <a:solidFill>
                <a:schemeClr val="tx1"/>
              </a:solidFill>
              <a:cs typeface="+mn-ea"/>
              <a:sym typeface="+mn-lt"/>
            </a:endParaRPr>
          </a:p>
        </p:txBody>
      </p:sp>
      <p:pic>
        <p:nvPicPr>
          <p:cNvPr id="13" name="图片 12" descr="51miz-E559519-7C628F4A"/>
          <p:cNvPicPr>
            <a:picLocks noChangeAspect="1"/>
          </p:cNvPicPr>
          <p:nvPr/>
        </p:nvPicPr>
        <p:blipFill>
          <a:blip r:embed="rId4"/>
          <a:stretch>
            <a:fillRect/>
          </a:stretch>
        </p:blipFill>
        <p:spPr>
          <a:xfrm>
            <a:off x="6766560" y="4577080"/>
            <a:ext cx="3808095" cy="635000"/>
          </a:xfrm>
          <a:prstGeom prst="rect">
            <a:avLst/>
          </a:prstGeom>
        </p:spPr>
      </p:pic>
      <p:sp>
        <p:nvSpPr>
          <p:cNvPr id="14" name="文本框 13"/>
          <p:cNvSpPr txBox="1"/>
          <p:nvPr/>
        </p:nvSpPr>
        <p:spPr>
          <a:xfrm>
            <a:off x="7951530" y="4639310"/>
            <a:ext cx="1826141" cy="344325"/>
          </a:xfrm>
          <a:prstGeom prst="rect">
            <a:avLst/>
          </a:prstGeom>
          <a:noFill/>
        </p:spPr>
        <p:txBody>
          <a:bodyPr wrap="none" rtlCol="0" anchor="t">
            <a:spAutoFit/>
          </a:bodyPr>
          <a:lstStyle/>
          <a:p>
            <a:pPr algn="ctr" fontAlgn="auto">
              <a:lnSpc>
                <a:spcPct val="110000"/>
              </a:lnSpc>
            </a:pPr>
            <a:r>
              <a:rPr lang="en-US" altLang="zh-CN" sz="1600">
                <a:solidFill>
                  <a:schemeClr val="tx1"/>
                </a:solidFill>
                <a:cs typeface="+mn-ea"/>
                <a:sym typeface="+mn-lt"/>
              </a:rPr>
              <a:t>报告任何异常事件</a:t>
            </a:r>
            <a:endParaRPr lang="en-US" altLang="zh-CN" sz="1600">
              <a:solidFill>
                <a:schemeClr val="tx1"/>
              </a:solidFill>
              <a:cs typeface="+mn-ea"/>
              <a:sym typeface="+mn-lt"/>
            </a:endParaRPr>
          </a:p>
        </p:txBody>
      </p:sp>
      <p:sp>
        <p:nvSpPr>
          <p:cNvPr id="15" name="文本框 14"/>
          <p:cNvSpPr txBox="1"/>
          <p:nvPr/>
        </p:nvSpPr>
        <p:spPr>
          <a:xfrm>
            <a:off x="6766560" y="5081905"/>
            <a:ext cx="4921250" cy="418191"/>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▲如果您发现了某件安全事件,通知适当的联系人</a:t>
            </a:r>
            <a:endParaRPr lang="en-US" altLang="zh-CN" sz="1600">
              <a:solidFill>
                <a:schemeClr val="tx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500"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500"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500"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500"/>
                            </p:stCondLst>
                            <p:childTnLst>
                              <p:par>
                                <p:cTn id="50" presetID="22" presetClass="entr" presetSubtype="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4000"/>
                            </p:stCondLst>
                            <p:childTnLst>
                              <p:par>
                                <p:cTn id="54" presetID="42" presetClass="entr" presetSubtype="0" fill="hold" grpId="0" nodeType="afterEffect">
                                  <p:stCondLst>
                                    <p:cond delay="0"/>
                                  </p:stCondLst>
                                  <p:childTnLst>
                                    <p:set>
                                      <p:cBhvr>
                                        <p:cTn id="55" dur="500"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anim calcmode="lin" valueType="num">
                                      <p:cBhvr>
                                        <p:cTn id="57" dur="500" fill="hold"/>
                                        <p:tgtEl>
                                          <p:spTgt spid="14"/>
                                        </p:tgtEl>
                                        <p:attrNameLst>
                                          <p:attrName>ppt_x</p:attrName>
                                        </p:attrNameLst>
                                      </p:cBhvr>
                                      <p:tavLst>
                                        <p:tav tm="0">
                                          <p:val>
                                            <p:strVal val="#ppt_x"/>
                                          </p:val>
                                        </p:tav>
                                        <p:tav tm="100000">
                                          <p:val>
                                            <p:strVal val="#ppt_x"/>
                                          </p:val>
                                        </p:tav>
                                      </p:tavLst>
                                    </p:anim>
                                    <p:anim calcmode="lin" valueType="num">
                                      <p:cBhvr>
                                        <p:cTn id="58" dur="500" fill="hold"/>
                                        <p:tgtEl>
                                          <p:spTgt spid="14"/>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7" grpId="0"/>
      <p:bldP spid="11" grpId="0"/>
      <p:bldP spid="12"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2749471"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如何实现信息安全</a:t>
            </a:r>
            <a:endParaRPr lang="en-US" altLang="zh-CN" sz="2500">
              <a:solidFill>
                <a:schemeClr val="tx1"/>
              </a:solidFill>
              <a:cs typeface="+mn-ea"/>
              <a:sym typeface="+mn-lt"/>
            </a:endParaRPr>
          </a:p>
        </p:txBody>
      </p:sp>
      <p:pic>
        <p:nvPicPr>
          <p:cNvPr id="5" name="图片 4" descr="D:\APPT制作\新员工网络信息安全意识培训\素材\元素\图片\51miz-E881546-45332125.png51miz-E881546-45332125"/>
          <p:cNvPicPr>
            <a:picLocks noChangeAspect="1"/>
          </p:cNvPicPr>
          <p:nvPr/>
        </p:nvPicPr>
        <p:blipFill>
          <a:blip r:embed="rId3" cstate="screen"/>
          <a:srcRect/>
          <a:stretch>
            <a:fillRect/>
          </a:stretch>
        </p:blipFill>
        <p:spPr>
          <a:xfrm>
            <a:off x="4057650" y="1568133"/>
            <a:ext cx="4077335" cy="3721100"/>
          </a:xfrm>
          <a:prstGeom prst="rect">
            <a:avLst/>
          </a:prstGeom>
        </p:spPr>
      </p:pic>
      <p:pic>
        <p:nvPicPr>
          <p:cNvPr id="2" name="图片 1" descr="51miz-E559519-7C628F4A"/>
          <p:cNvPicPr>
            <a:picLocks noChangeAspect="1"/>
          </p:cNvPicPr>
          <p:nvPr/>
        </p:nvPicPr>
        <p:blipFill>
          <a:blip r:embed="rId4"/>
          <a:stretch>
            <a:fillRect/>
          </a:stretch>
        </p:blipFill>
        <p:spPr>
          <a:xfrm>
            <a:off x="1308100" y="2459990"/>
            <a:ext cx="1798320" cy="539750"/>
          </a:xfrm>
          <a:prstGeom prst="rect">
            <a:avLst/>
          </a:prstGeom>
        </p:spPr>
      </p:pic>
      <p:sp>
        <p:nvSpPr>
          <p:cNvPr id="3" name="文本框 2"/>
          <p:cNvSpPr txBox="1"/>
          <p:nvPr/>
        </p:nvSpPr>
        <p:spPr>
          <a:xfrm>
            <a:off x="1212215" y="3184525"/>
            <a:ext cx="2258695" cy="1568450"/>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▲物理安全</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计算机使用的安全</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网络访问的安全</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社会工程学病</a:t>
            </a:r>
            <a:endParaRPr lang="en-US" altLang="zh-CN" sz="1600">
              <a:solidFill>
                <a:schemeClr val="tx1"/>
              </a:solidFill>
              <a:cs typeface="+mn-ea"/>
              <a:sym typeface="+mn-lt"/>
            </a:endParaRPr>
          </a:p>
        </p:txBody>
      </p:sp>
      <p:pic>
        <p:nvPicPr>
          <p:cNvPr id="4" name="图片 3" descr="D:\APPT制作\新员工网络信息安全意识培训\素材\元素\图片\51miz-E559519-1.png51miz-E559519-1"/>
          <p:cNvPicPr>
            <a:picLocks noChangeAspect="1"/>
          </p:cNvPicPr>
          <p:nvPr/>
        </p:nvPicPr>
        <p:blipFill>
          <a:blip r:embed="rId5"/>
          <a:srcRect/>
          <a:stretch>
            <a:fillRect/>
          </a:stretch>
        </p:blipFill>
        <p:spPr>
          <a:xfrm>
            <a:off x="9086215" y="2461895"/>
            <a:ext cx="1798320" cy="535940"/>
          </a:xfrm>
          <a:prstGeom prst="rect">
            <a:avLst/>
          </a:prstGeom>
        </p:spPr>
      </p:pic>
      <p:sp>
        <p:nvSpPr>
          <p:cNvPr id="6" name="文本框 5"/>
          <p:cNvSpPr txBox="1"/>
          <p:nvPr/>
        </p:nvSpPr>
        <p:spPr>
          <a:xfrm>
            <a:off x="8990330" y="2999740"/>
            <a:ext cx="2258695" cy="1938020"/>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▲毒和恶意代码</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账号安全</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电子邮件安全</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重要信息的保密</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应急响应</a:t>
            </a:r>
            <a:endParaRPr lang="en-US" altLang="zh-CN" sz="1600">
              <a:solidFill>
                <a:schemeClr val="tx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500"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2749471"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如何实现信息安全</a:t>
            </a:r>
            <a:endParaRPr lang="en-US" altLang="zh-CN" sz="2500">
              <a:solidFill>
                <a:schemeClr val="tx1"/>
              </a:solidFill>
              <a:cs typeface="+mn-ea"/>
              <a:sym typeface="+mn-lt"/>
            </a:endParaRPr>
          </a:p>
        </p:txBody>
      </p:sp>
      <p:pic>
        <p:nvPicPr>
          <p:cNvPr id="7" name="图片 6" descr="资源 1"/>
          <p:cNvPicPr>
            <a:picLocks noChangeAspect="1"/>
          </p:cNvPicPr>
          <p:nvPr/>
        </p:nvPicPr>
        <p:blipFill>
          <a:blip r:embed="rId3" cstate="screen"/>
          <a:stretch>
            <a:fillRect/>
          </a:stretch>
        </p:blipFill>
        <p:spPr>
          <a:xfrm>
            <a:off x="830580" y="2738755"/>
            <a:ext cx="1379220" cy="1084580"/>
          </a:xfrm>
          <a:prstGeom prst="rect">
            <a:avLst/>
          </a:prstGeom>
        </p:spPr>
      </p:pic>
      <p:sp>
        <p:nvSpPr>
          <p:cNvPr id="22" name="文本框 21"/>
          <p:cNvSpPr txBox="1"/>
          <p:nvPr/>
        </p:nvSpPr>
        <p:spPr>
          <a:xfrm>
            <a:off x="1590230" y="2879090"/>
            <a:ext cx="486030" cy="407291"/>
          </a:xfrm>
          <a:prstGeom prst="rect">
            <a:avLst/>
          </a:prstGeom>
          <a:noFill/>
        </p:spPr>
        <p:txBody>
          <a:bodyPr wrap="none" rtlCol="0" anchor="t">
            <a:spAutoFit/>
          </a:bodyPr>
          <a:lstStyle/>
          <a:p>
            <a:pPr algn="ctr" fontAlgn="auto">
              <a:lnSpc>
                <a:spcPct val="110000"/>
              </a:lnSpc>
            </a:pPr>
            <a:r>
              <a:rPr lang="en-US" altLang="zh-CN" sz="2000">
                <a:solidFill>
                  <a:srgbClr val="8BCEF9"/>
                </a:solidFill>
                <a:cs typeface="+mn-ea"/>
                <a:sym typeface="+mn-lt"/>
              </a:rPr>
              <a:t>01</a:t>
            </a:r>
            <a:endParaRPr lang="en-US" altLang="zh-CN" sz="2000">
              <a:solidFill>
                <a:srgbClr val="8BCEF9"/>
              </a:solidFill>
              <a:cs typeface="+mn-ea"/>
              <a:sym typeface="+mn-lt"/>
            </a:endParaRPr>
          </a:p>
        </p:txBody>
      </p:sp>
      <p:sp>
        <p:nvSpPr>
          <p:cNvPr id="8" name="文本框 7"/>
          <p:cNvSpPr txBox="1"/>
          <p:nvPr/>
        </p:nvSpPr>
        <p:spPr>
          <a:xfrm>
            <a:off x="1134110" y="1840865"/>
            <a:ext cx="1502410" cy="397801"/>
          </a:xfrm>
          <a:prstGeom prst="rect">
            <a:avLst/>
          </a:prstGeom>
          <a:noFill/>
        </p:spPr>
        <p:txBody>
          <a:bodyPr wrap="square" rtlCol="0" anchor="t">
            <a:spAutoFit/>
          </a:bodyPr>
          <a:lstStyle/>
          <a:p>
            <a:pPr algn="l" fontAlgn="auto">
              <a:lnSpc>
                <a:spcPct val="150000"/>
              </a:lnSpc>
            </a:pPr>
            <a:r>
              <a:rPr lang="en-US" altLang="zh-CN" sz="1500">
                <a:solidFill>
                  <a:schemeClr val="tx1"/>
                </a:solidFill>
                <a:cs typeface="+mn-ea"/>
                <a:sym typeface="+mn-lt"/>
              </a:rPr>
              <a:t>文件分类分级</a:t>
            </a:r>
            <a:endParaRPr lang="en-US" altLang="zh-CN" sz="1500">
              <a:solidFill>
                <a:schemeClr val="tx1"/>
              </a:solidFill>
              <a:cs typeface="+mn-ea"/>
              <a:sym typeface="+mn-lt"/>
            </a:endParaRPr>
          </a:p>
        </p:txBody>
      </p:sp>
      <p:pic>
        <p:nvPicPr>
          <p:cNvPr id="9" name="图片 8" descr="D:\APPT制作\新员工网络信息安全意识培训\素材\元素\图片\资源 2.png资源 2"/>
          <p:cNvPicPr>
            <a:picLocks noChangeAspect="1"/>
          </p:cNvPicPr>
          <p:nvPr/>
        </p:nvPicPr>
        <p:blipFill>
          <a:blip r:embed="rId4" cstate="screen"/>
          <a:srcRect/>
          <a:stretch>
            <a:fillRect/>
          </a:stretch>
        </p:blipFill>
        <p:spPr>
          <a:xfrm>
            <a:off x="2299018" y="3657600"/>
            <a:ext cx="1297305" cy="1084580"/>
          </a:xfrm>
          <a:prstGeom prst="rect">
            <a:avLst/>
          </a:prstGeom>
        </p:spPr>
      </p:pic>
      <p:sp>
        <p:nvSpPr>
          <p:cNvPr id="12" name="文本框 11"/>
          <p:cNvSpPr txBox="1"/>
          <p:nvPr/>
        </p:nvSpPr>
        <p:spPr>
          <a:xfrm>
            <a:off x="2960560" y="4137660"/>
            <a:ext cx="486030" cy="407291"/>
          </a:xfrm>
          <a:prstGeom prst="rect">
            <a:avLst/>
          </a:prstGeom>
          <a:noFill/>
        </p:spPr>
        <p:txBody>
          <a:bodyPr wrap="none" rtlCol="0" anchor="t">
            <a:spAutoFit/>
          </a:bodyPr>
          <a:lstStyle/>
          <a:p>
            <a:pPr algn="ctr" fontAlgn="auto">
              <a:lnSpc>
                <a:spcPct val="110000"/>
              </a:lnSpc>
            </a:pPr>
            <a:r>
              <a:rPr lang="en-US" altLang="zh-CN" sz="2000">
                <a:solidFill>
                  <a:srgbClr val="4080DC"/>
                </a:solidFill>
                <a:cs typeface="+mn-ea"/>
                <a:sym typeface="+mn-lt"/>
              </a:rPr>
              <a:t>02</a:t>
            </a:r>
            <a:endParaRPr lang="en-US" altLang="zh-CN" sz="2000">
              <a:solidFill>
                <a:srgbClr val="4080DC"/>
              </a:solidFill>
              <a:cs typeface="+mn-ea"/>
              <a:sym typeface="+mn-lt"/>
            </a:endParaRPr>
          </a:p>
        </p:txBody>
      </p:sp>
      <p:sp>
        <p:nvSpPr>
          <p:cNvPr id="13" name="文本框 12"/>
          <p:cNvSpPr txBox="1"/>
          <p:nvPr/>
        </p:nvSpPr>
        <p:spPr>
          <a:xfrm>
            <a:off x="2090420" y="4742180"/>
            <a:ext cx="2195830" cy="1129665"/>
          </a:xfrm>
          <a:prstGeom prst="rect">
            <a:avLst/>
          </a:prstGeom>
          <a:noFill/>
        </p:spPr>
        <p:txBody>
          <a:bodyPr wrap="square" rtlCol="0" anchor="t">
            <a:spAutoFit/>
          </a:bodyPr>
          <a:lstStyle/>
          <a:p>
            <a:pPr algn="l" fontAlgn="auto">
              <a:lnSpc>
                <a:spcPct val="150000"/>
              </a:lnSpc>
            </a:pPr>
            <a:r>
              <a:rPr lang="en-US" altLang="zh-CN" sz="1500">
                <a:solidFill>
                  <a:schemeClr val="tx1"/>
                </a:solidFill>
                <a:cs typeface="+mn-ea"/>
                <a:sym typeface="+mn-lt"/>
              </a:rPr>
              <a:t>使用过的重要文件及时销毁，不要扔在废纸篓里，也不要重复利用</a:t>
            </a:r>
            <a:endParaRPr lang="en-US" altLang="zh-CN" sz="1500">
              <a:solidFill>
                <a:schemeClr val="tx1"/>
              </a:solidFill>
              <a:cs typeface="+mn-ea"/>
              <a:sym typeface="+mn-lt"/>
            </a:endParaRPr>
          </a:p>
        </p:txBody>
      </p:sp>
      <p:pic>
        <p:nvPicPr>
          <p:cNvPr id="14" name="图片 13" descr="D:\APPT制作\新员工网络信息安全意识培训\素材\元素\图片\资源 3.png资源 3"/>
          <p:cNvPicPr>
            <a:picLocks noChangeAspect="1"/>
          </p:cNvPicPr>
          <p:nvPr/>
        </p:nvPicPr>
        <p:blipFill>
          <a:blip r:embed="rId5" cstate="screen"/>
          <a:srcRect/>
          <a:stretch>
            <a:fillRect/>
          </a:stretch>
        </p:blipFill>
        <p:spPr>
          <a:xfrm>
            <a:off x="3686175" y="2738755"/>
            <a:ext cx="1228090" cy="980440"/>
          </a:xfrm>
          <a:prstGeom prst="rect">
            <a:avLst/>
          </a:prstGeom>
        </p:spPr>
      </p:pic>
      <p:sp>
        <p:nvSpPr>
          <p:cNvPr id="16" name="文本框 15"/>
          <p:cNvSpPr txBox="1"/>
          <p:nvPr/>
        </p:nvSpPr>
        <p:spPr>
          <a:xfrm>
            <a:off x="4283265" y="2878455"/>
            <a:ext cx="486030" cy="407291"/>
          </a:xfrm>
          <a:prstGeom prst="rect">
            <a:avLst/>
          </a:prstGeom>
          <a:noFill/>
        </p:spPr>
        <p:txBody>
          <a:bodyPr wrap="none" rtlCol="0" anchor="t">
            <a:spAutoFit/>
          </a:bodyPr>
          <a:lstStyle/>
          <a:p>
            <a:pPr algn="ctr" fontAlgn="auto">
              <a:lnSpc>
                <a:spcPct val="110000"/>
              </a:lnSpc>
            </a:pPr>
            <a:r>
              <a:rPr lang="en-US" altLang="zh-CN" sz="2000">
                <a:solidFill>
                  <a:srgbClr val="8BCEF9"/>
                </a:solidFill>
                <a:cs typeface="+mn-ea"/>
                <a:sym typeface="+mn-lt"/>
              </a:rPr>
              <a:t>03</a:t>
            </a:r>
            <a:endParaRPr lang="en-US" altLang="zh-CN" sz="2000">
              <a:solidFill>
                <a:srgbClr val="8BCEF9"/>
              </a:solidFill>
              <a:cs typeface="+mn-ea"/>
              <a:sym typeface="+mn-lt"/>
            </a:endParaRPr>
          </a:p>
        </p:txBody>
      </p:sp>
      <p:sp>
        <p:nvSpPr>
          <p:cNvPr id="19" name="文本框 18"/>
          <p:cNvSpPr txBox="1"/>
          <p:nvPr/>
        </p:nvSpPr>
        <p:spPr>
          <a:xfrm>
            <a:off x="3585210" y="1461770"/>
            <a:ext cx="1823085" cy="1129665"/>
          </a:xfrm>
          <a:prstGeom prst="rect">
            <a:avLst/>
          </a:prstGeom>
          <a:noFill/>
        </p:spPr>
        <p:txBody>
          <a:bodyPr wrap="square" rtlCol="0" anchor="t">
            <a:spAutoFit/>
          </a:bodyPr>
          <a:lstStyle/>
          <a:p>
            <a:pPr algn="l" fontAlgn="auto">
              <a:lnSpc>
                <a:spcPct val="150000"/>
              </a:lnSpc>
            </a:pPr>
            <a:r>
              <a:rPr lang="en-US" altLang="zh-CN" sz="1500">
                <a:solidFill>
                  <a:schemeClr val="tx1"/>
                </a:solidFill>
                <a:cs typeface="+mn-ea"/>
                <a:sym typeface="+mn-lt"/>
              </a:rPr>
              <a:t>不在电话中说工作敏感信息，电话回叫要确认身份</a:t>
            </a:r>
            <a:endParaRPr lang="en-US" altLang="zh-CN" sz="1500">
              <a:solidFill>
                <a:schemeClr val="tx1"/>
              </a:solidFill>
              <a:cs typeface="+mn-ea"/>
              <a:sym typeface="+mn-lt"/>
            </a:endParaRPr>
          </a:p>
        </p:txBody>
      </p:sp>
      <p:pic>
        <p:nvPicPr>
          <p:cNvPr id="20" name="图片 19" descr="D:\APPT制作\新员工网络信息安全意识培训\素材\元素\图片\资源 2.png资源 2"/>
          <p:cNvPicPr>
            <a:picLocks noChangeAspect="1"/>
          </p:cNvPicPr>
          <p:nvPr/>
        </p:nvPicPr>
        <p:blipFill>
          <a:blip r:embed="rId4" cstate="screen"/>
          <a:srcRect/>
          <a:stretch>
            <a:fillRect/>
          </a:stretch>
        </p:blipFill>
        <p:spPr>
          <a:xfrm>
            <a:off x="5003483" y="3657600"/>
            <a:ext cx="1297305" cy="1084580"/>
          </a:xfrm>
          <a:prstGeom prst="rect">
            <a:avLst/>
          </a:prstGeom>
        </p:spPr>
      </p:pic>
      <p:sp>
        <p:nvSpPr>
          <p:cNvPr id="21" name="文本框 20"/>
          <p:cNvSpPr txBox="1"/>
          <p:nvPr/>
        </p:nvSpPr>
        <p:spPr>
          <a:xfrm>
            <a:off x="5665025" y="4137660"/>
            <a:ext cx="486030" cy="407291"/>
          </a:xfrm>
          <a:prstGeom prst="rect">
            <a:avLst/>
          </a:prstGeom>
          <a:noFill/>
        </p:spPr>
        <p:txBody>
          <a:bodyPr wrap="none" rtlCol="0" anchor="t">
            <a:spAutoFit/>
          </a:bodyPr>
          <a:lstStyle/>
          <a:p>
            <a:pPr algn="ctr" fontAlgn="auto">
              <a:lnSpc>
                <a:spcPct val="110000"/>
              </a:lnSpc>
            </a:pPr>
            <a:r>
              <a:rPr lang="en-US" altLang="zh-CN" sz="2000">
                <a:solidFill>
                  <a:srgbClr val="4080DC"/>
                </a:solidFill>
                <a:cs typeface="+mn-ea"/>
                <a:sym typeface="+mn-lt"/>
              </a:rPr>
              <a:t>04</a:t>
            </a:r>
            <a:endParaRPr lang="en-US" altLang="zh-CN" sz="2000">
              <a:solidFill>
                <a:srgbClr val="4080DC"/>
              </a:solidFill>
              <a:cs typeface="+mn-ea"/>
              <a:sym typeface="+mn-lt"/>
            </a:endParaRPr>
          </a:p>
        </p:txBody>
      </p:sp>
      <p:sp>
        <p:nvSpPr>
          <p:cNvPr id="23" name="文本框 22"/>
          <p:cNvSpPr txBox="1"/>
          <p:nvPr/>
        </p:nvSpPr>
        <p:spPr>
          <a:xfrm>
            <a:off x="4860290" y="4742180"/>
            <a:ext cx="2012315" cy="1129665"/>
          </a:xfrm>
          <a:prstGeom prst="rect">
            <a:avLst/>
          </a:prstGeom>
          <a:noFill/>
        </p:spPr>
        <p:txBody>
          <a:bodyPr wrap="square" rtlCol="0" anchor="t">
            <a:spAutoFit/>
          </a:bodyPr>
          <a:lstStyle/>
          <a:p>
            <a:pPr algn="l" fontAlgn="auto">
              <a:lnSpc>
                <a:spcPct val="150000"/>
              </a:lnSpc>
            </a:pPr>
            <a:r>
              <a:rPr lang="en-US" altLang="zh-CN" sz="1500">
                <a:solidFill>
                  <a:schemeClr val="tx1"/>
                </a:solidFill>
                <a:cs typeface="+mn-ea"/>
                <a:sym typeface="+mn-lt"/>
              </a:rPr>
              <a:t>不随意下载安装软件，防止恶意程序、病毒及后门等黑客程序</a:t>
            </a:r>
            <a:endParaRPr lang="en-US" altLang="zh-CN" sz="1500">
              <a:solidFill>
                <a:schemeClr val="tx1"/>
              </a:solidFill>
              <a:cs typeface="+mn-ea"/>
              <a:sym typeface="+mn-lt"/>
            </a:endParaRPr>
          </a:p>
        </p:txBody>
      </p:sp>
      <p:pic>
        <p:nvPicPr>
          <p:cNvPr id="24" name="图片 23" descr="D:\APPT制作\新员工网络信息安全意识培训\素材\元素\图片\资源 3.png资源 3"/>
          <p:cNvPicPr>
            <a:picLocks noChangeAspect="1"/>
          </p:cNvPicPr>
          <p:nvPr/>
        </p:nvPicPr>
        <p:blipFill>
          <a:blip r:embed="rId5" cstate="screen"/>
          <a:srcRect/>
          <a:stretch>
            <a:fillRect/>
          </a:stretch>
        </p:blipFill>
        <p:spPr>
          <a:xfrm>
            <a:off x="6359525" y="2712720"/>
            <a:ext cx="1228090" cy="980440"/>
          </a:xfrm>
          <a:prstGeom prst="rect">
            <a:avLst/>
          </a:prstGeom>
        </p:spPr>
      </p:pic>
      <p:sp>
        <p:nvSpPr>
          <p:cNvPr id="25" name="文本框 24"/>
          <p:cNvSpPr txBox="1"/>
          <p:nvPr/>
        </p:nvSpPr>
        <p:spPr>
          <a:xfrm>
            <a:off x="6954710" y="2852420"/>
            <a:ext cx="486030" cy="407291"/>
          </a:xfrm>
          <a:prstGeom prst="rect">
            <a:avLst/>
          </a:prstGeom>
          <a:noFill/>
        </p:spPr>
        <p:txBody>
          <a:bodyPr wrap="none" rtlCol="0" anchor="t">
            <a:spAutoFit/>
          </a:bodyPr>
          <a:lstStyle/>
          <a:p>
            <a:pPr algn="ctr" fontAlgn="auto">
              <a:lnSpc>
                <a:spcPct val="110000"/>
              </a:lnSpc>
            </a:pPr>
            <a:r>
              <a:rPr lang="en-US" altLang="zh-CN" sz="2000">
                <a:solidFill>
                  <a:srgbClr val="8BCEF9"/>
                </a:solidFill>
                <a:cs typeface="+mn-ea"/>
                <a:sym typeface="+mn-lt"/>
              </a:rPr>
              <a:t>05</a:t>
            </a:r>
            <a:endParaRPr lang="en-US" altLang="zh-CN" sz="2000">
              <a:solidFill>
                <a:srgbClr val="8BCEF9"/>
              </a:solidFill>
              <a:cs typeface="+mn-ea"/>
              <a:sym typeface="+mn-lt"/>
            </a:endParaRPr>
          </a:p>
        </p:txBody>
      </p:sp>
      <p:sp>
        <p:nvSpPr>
          <p:cNvPr id="26" name="文本框 25"/>
          <p:cNvSpPr txBox="1"/>
          <p:nvPr/>
        </p:nvSpPr>
        <p:spPr>
          <a:xfrm>
            <a:off x="6144895" y="1089025"/>
            <a:ext cx="2110105" cy="1476375"/>
          </a:xfrm>
          <a:prstGeom prst="rect">
            <a:avLst/>
          </a:prstGeom>
          <a:noFill/>
        </p:spPr>
        <p:txBody>
          <a:bodyPr wrap="square" rtlCol="0" anchor="t">
            <a:spAutoFit/>
          </a:bodyPr>
          <a:lstStyle/>
          <a:p>
            <a:pPr algn="l" fontAlgn="auto">
              <a:lnSpc>
                <a:spcPct val="150000"/>
              </a:lnSpc>
            </a:pPr>
            <a:r>
              <a:rPr lang="en-US" altLang="zh-CN" sz="1500">
                <a:solidFill>
                  <a:schemeClr val="tx1"/>
                </a:solidFill>
                <a:cs typeface="+mn-ea"/>
                <a:sym typeface="+mn-lt"/>
              </a:rPr>
              <a:t>前来拜访的外来人员应做身份验证(登记），见到未佩戴身份识别卡的人应主动询问</a:t>
            </a:r>
            <a:endParaRPr lang="en-US" altLang="zh-CN" sz="1500">
              <a:solidFill>
                <a:schemeClr val="tx1"/>
              </a:solidFill>
              <a:cs typeface="+mn-ea"/>
              <a:sym typeface="+mn-lt"/>
            </a:endParaRPr>
          </a:p>
        </p:txBody>
      </p:sp>
      <p:pic>
        <p:nvPicPr>
          <p:cNvPr id="27" name="图片 26" descr="D:\APPT制作\新员工网络信息安全意识培训\素材\元素\图片\资源 2.png资源 2"/>
          <p:cNvPicPr>
            <a:picLocks noChangeAspect="1"/>
          </p:cNvPicPr>
          <p:nvPr/>
        </p:nvPicPr>
        <p:blipFill>
          <a:blip r:embed="rId4" cstate="screen"/>
          <a:srcRect/>
          <a:stretch>
            <a:fillRect/>
          </a:stretch>
        </p:blipFill>
        <p:spPr>
          <a:xfrm>
            <a:off x="7645718" y="3657600"/>
            <a:ext cx="1297305" cy="1084580"/>
          </a:xfrm>
          <a:prstGeom prst="rect">
            <a:avLst/>
          </a:prstGeom>
        </p:spPr>
      </p:pic>
      <p:sp>
        <p:nvSpPr>
          <p:cNvPr id="28" name="文本框 27"/>
          <p:cNvSpPr txBox="1"/>
          <p:nvPr/>
        </p:nvSpPr>
        <p:spPr>
          <a:xfrm>
            <a:off x="8307260" y="4137660"/>
            <a:ext cx="486030" cy="407291"/>
          </a:xfrm>
          <a:prstGeom prst="rect">
            <a:avLst/>
          </a:prstGeom>
          <a:noFill/>
        </p:spPr>
        <p:txBody>
          <a:bodyPr wrap="none" rtlCol="0" anchor="t">
            <a:spAutoFit/>
          </a:bodyPr>
          <a:lstStyle/>
          <a:p>
            <a:pPr algn="ctr" fontAlgn="auto">
              <a:lnSpc>
                <a:spcPct val="110000"/>
              </a:lnSpc>
            </a:pPr>
            <a:r>
              <a:rPr lang="en-US" altLang="zh-CN" sz="2000">
                <a:solidFill>
                  <a:srgbClr val="4080DC"/>
                </a:solidFill>
                <a:cs typeface="+mn-ea"/>
                <a:sym typeface="+mn-lt"/>
              </a:rPr>
              <a:t>06</a:t>
            </a:r>
            <a:endParaRPr lang="en-US" altLang="zh-CN" sz="2000">
              <a:solidFill>
                <a:srgbClr val="4080DC"/>
              </a:solidFill>
              <a:cs typeface="+mn-ea"/>
              <a:sym typeface="+mn-lt"/>
            </a:endParaRPr>
          </a:p>
        </p:txBody>
      </p:sp>
      <p:sp>
        <p:nvSpPr>
          <p:cNvPr id="29" name="文本框 28"/>
          <p:cNvSpPr txBox="1"/>
          <p:nvPr/>
        </p:nvSpPr>
        <p:spPr>
          <a:xfrm>
            <a:off x="7562215" y="4742180"/>
            <a:ext cx="1976120" cy="744050"/>
          </a:xfrm>
          <a:prstGeom prst="rect">
            <a:avLst/>
          </a:prstGeom>
          <a:noFill/>
        </p:spPr>
        <p:txBody>
          <a:bodyPr wrap="square" rtlCol="0" anchor="t">
            <a:spAutoFit/>
          </a:bodyPr>
          <a:lstStyle/>
          <a:p>
            <a:pPr algn="l" fontAlgn="auto">
              <a:lnSpc>
                <a:spcPct val="150000"/>
              </a:lnSpc>
            </a:pPr>
            <a:r>
              <a:rPr lang="en-US" altLang="zh-CN" sz="1500">
                <a:solidFill>
                  <a:schemeClr val="tx1"/>
                </a:solidFill>
                <a:cs typeface="+mn-ea"/>
                <a:sym typeface="+mn-lt"/>
              </a:rPr>
              <a:t>加强对移动计算机的安全保护,防止丢失</a:t>
            </a:r>
            <a:endParaRPr lang="en-US" altLang="zh-CN" sz="1500">
              <a:solidFill>
                <a:schemeClr val="tx1"/>
              </a:solidFill>
              <a:cs typeface="+mn-ea"/>
              <a:sym typeface="+mn-lt"/>
            </a:endParaRPr>
          </a:p>
        </p:txBody>
      </p:sp>
      <p:pic>
        <p:nvPicPr>
          <p:cNvPr id="30" name="图片 29" descr="D:\APPT制作\新员工网络信息安全意识培训\素材\元素\图片\资源 3.png资源 3"/>
          <p:cNvPicPr>
            <a:picLocks noChangeAspect="1"/>
          </p:cNvPicPr>
          <p:nvPr/>
        </p:nvPicPr>
        <p:blipFill>
          <a:blip r:embed="rId5" cstate="screen"/>
          <a:srcRect/>
          <a:stretch>
            <a:fillRect/>
          </a:stretch>
        </p:blipFill>
        <p:spPr>
          <a:xfrm>
            <a:off x="8994140" y="2738755"/>
            <a:ext cx="1228090" cy="980440"/>
          </a:xfrm>
          <a:prstGeom prst="rect">
            <a:avLst/>
          </a:prstGeom>
        </p:spPr>
      </p:pic>
      <p:sp>
        <p:nvSpPr>
          <p:cNvPr id="31" name="文本框 30"/>
          <p:cNvSpPr txBox="1"/>
          <p:nvPr/>
        </p:nvSpPr>
        <p:spPr>
          <a:xfrm>
            <a:off x="9591230" y="2878455"/>
            <a:ext cx="486030" cy="407291"/>
          </a:xfrm>
          <a:prstGeom prst="rect">
            <a:avLst/>
          </a:prstGeom>
          <a:noFill/>
        </p:spPr>
        <p:txBody>
          <a:bodyPr wrap="none" rtlCol="0" anchor="t">
            <a:spAutoFit/>
          </a:bodyPr>
          <a:lstStyle/>
          <a:p>
            <a:pPr algn="ctr" fontAlgn="auto">
              <a:lnSpc>
                <a:spcPct val="110000"/>
              </a:lnSpc>
            </a:pPr>
            <a:r>
              <a:rPr lang="en-US" altLang="zh-CN" sz="2000">
                <a:solidFill>
                  <a:srgbClr val="8BCEF9"/>
                </a:solidFill>
                <a:cs typeface="+mn-ea"/>
                <a:sym typeface="+mn-lt"/>
              </a:rPr>
              <a:t>07</a:t>
            </a:r>
            <a:endParaRPr lang="en-US" altLang="zh-CN" sz="2000">
              <a:solidFill>
                <a:srgbClr val="8BCEF9"/>
              </a:solidFill>
              <a:cs typeface="+mn-ea"/>
              <a:sym typeface="+mn-lt"/>
            </a:endParaRPr>
          </a:p>
        </p:txBody>
      </p:sp>
      <p:sp>
        <p:nvSpPr>
          <p:cNvPr id="32" name="文本框 31"/>
          <p:cNvSpPr txBox="1"/>
          <p:nvPr/>
        </p:nvSpPr>
        <p:spPr>
          <a:xfrm>
            <a:off x="8994140" y="1807845"/>
            <a:ext cx="1814830" cy="397801"/>
          </a:xfrm>
          <a:prstGeom prst="rect">
            <a:avLst/>
          </a:prstGeom>
          <a:noFill/>
        </p:spPr>
        <p:txBody>
          <a:bodyPr wrap="square" rtlCol="0" anchor="t">
            <a:spAutoFit/>
          </a:bodyPr>
          <a:lstStyle/>
          <a:p>
            <a:pPr algn="l" fontAlgn="auto">
              <a:lnSpc>
                <a:spcPct val="150000"/>
              </a:lnSpc>
            </a:pPr>
            <a:r>
              <a:rPr lang="en-US" altLang="zh-CN" sz="1500">
                <a:solidFill>
                  <a:schemeClr val="tx1"/>
                </a:solidFill>
                <a:cs typeface="+mn-ea"/>
                <a:sym typeface="+mn-lt"/>
              </a:rPr>
              <a:t>重要文件做好备份</a:t>
            </a:r>
            <a:endParaRPr lang="en-US" altLang="zh-CN" sz="1500">
              <a:solidFill>
                <a:schemeClr val="tx1"/>
              </a:solidFill>
              <a:cs typeface="+mn-ea"/>
              <a:sym typeface="+mn-lt"/>
            </a:endParaRPr>
          </a:p>
        </p:txBody>
      </p:sp>
      <p:pic>
        <p:nvPicPr>
          <p:cNvPr id="33" name="图片 32" descr="D:\APPT制作\新员工网络信息安全意识培训\素材\元素\图片\资源 4.png资源 4"/>
          <p:cNvPicPr>
            <a:picLocks noChangeAspect="1"/>
          </p:cNvPicPr>
          <p:nvPr/>
        </p:nvPicPr>
        <p:blipFill>
          <a:blip r:embed="rId6" cstate="screen"/>
          <a:srcRect/>
          <a:stretch>
            <a:fillRect/>
          </a:stretch>
        </p:blipFill>
        <p:spPr>
          <a:xfrm>
            <a:off x="10237470" y="3522345"/>
            <a:ext cx="1228090" cy="300990"/>
          </a:xfrm>
          <a:prstGeom prst="rect">
            <a:avLst/>
          </a:prstGeom>
        </p:spPr>
      </p:pic>
      <p:sp>
        <p:nvSpPr>
          <p:cNvPr id="35" name="TextBox 34"/>
          <p:cNvSpPr txBox="1"/>
          <p:nvPr/>
        </p:nvSpPr>
        <p:spPr>
          <a:xfrm>
            <a:off x="10241424" y="6459925"/>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500"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anim calcmode="lin" valueType="num">
                                      <p:cBhvr>
                                        <p:cTn id="23" dur="500" fill="hold"/>
                                        <p:tgtEl>
                                          <p:spTgt spid="22"/>
                                        </p:tgtEl>
                                        <p:attrNameLst>
                                          <p:attrName>ppt_x</p:attrName>
                                        </p:attrNameLst>
                                      </p:cBhvr>
                                      <p:tavLst>
                                        <p:tav tm="0">
                                          <p:val>
                                            <p:strVal val="#ppt_x"/>
                                          </p:val>
                                        </p:tav>
                                        <p:tav tm="100000">
                                          <p:val>
                                            <p:strVal val="#ppt_x"/>
                                          </p:val>
                                        </p:tav>
                                      </p:tavLst>
                                    </p:anim>
                                    <p:anim calcmode="lin" valueType="num">
                                      <p:cBhvr>
                                        <p:cTn id="24" dur="5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500"/>
                            </p:stCondLst>
                            <p:childTnLst>
                              <p:par>
                                <p:cTn id="35" presetID="42" presetClass="entr" presetSubtype="0" fill="hold" grpId="0" nodeType="afterEffect">
                                  <p:stCondLst>
                                    <p:cond delay="0"/>
                                  </p:stCondLst>
                                  <p:childTnLst>
                                    <p:set>
                                      <p:cBhvr>
                                        <p:cTn id="36" dur="500"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500"/>
                            </p:stCondLst>
                            <p:childTnLst>
                              <p:par>
                                <p:cTn id="50" presetID="42" presetClass="entr" presetSubtype="0" fill="hold" grpId="0" nodeType="afterEffect">
                                  <p:stCondLst>
                                    <p:cond delay="0"/>
                                  </p:stCondLst>
                                  <p:childTnLst>
                                    <p:set>
                                      <p:cBhvr>
                                        <p:cTn id="51" dur="500"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anim calcmode="lin" valueType="num">
                                      <p:cBhvr>
                                        <p:cTn id="53" dur="500" fill="hold"/>
                                        <p:tgtEl>
                                          <p:spTgt spid="16"/>
                                        </p:tgtEl>
                                        <p:attrNameLst>
                                          <p:attrName>ppt_x</p:attrName>
                                        </p:attrNameLst>
                                      </p:cBhvr>
                                      <p:tavLst>
                                        <p:tav tm="0">
                                          <p:val>
                                            <p:strVal val="#ppt_x"/>
                                          </p:val>
                                        </p:tav>
                                        <p:tav tm="100000">
                                          <p:val>
                                            <p:strVal val="#ppt_x"/>
                                          </p:val>
                                        </p:tav>
                                      </p:tavLst>
                                    </p:anim>
                                    <p:anim calcmode="lin" valueType="num">
                                      <p:cBhvr>
                                        <p:cTn id="54" dur="500" fill="hold"/>
                                        <p:tgtEl>
                                          <p:spTgt spid="16"/>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500"/>
                            </p:stCondLst>
                            <p:childTnLst>
                              <p:par>
                                <p:cTn id="65" presetID="42" presetClass="entr" presetSubtype="0" fill="hold" grpId="0" nodeType="afterEffect">
                                  <p:stCondLst>
                                    <p:cond delay="0"/>
                                  </p:stCondLst>
                                  <p:childTnLst>
                                    <p:set>
                                      <p:cBhvr>
                                        <p:cTn id="66" dur="500"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anim calcmode="lin" valueType="num">
                                      <p:cBhvr>
                                        <p:cTn id="68" dur="500" fill="hold"/>
                                        <p:tgtEl>
                                          <p:spTgt spid="21"/>
                                        </p:tgtEl>
                                        <p:attrNameLst>
                                          <p:attrName>ppt_x</p:attrName>
                                        </p:attrNameLst>
                                      </p:cBhvr>
                                      <p:tavLst>
                                        <p:tav tm="0">
                                          <p:val>
                                            <p:strVal val="#ppt_x"/>
                                          </p:val>
                                        </p:tav>
                                        <p:tav tm="100000">
                                          <p:val>
                                            <p:strVal val="#ppt_x"/>
                                          </p:val>
                                        </p:tav>
                                      </p:tavLst>
                                    </p:anim>
                                    <p:anim calcmode="lin" valueType="num">
                                      <p:cBhvr>
                                        <p:cTn id="69" dur="50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22" presetClass="entr" presetSubtype="8"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left)">
                                      <p:cBhvr>
                                        <p:cTn id="73" dur="500"/>
                                        <p:tgtEl>
                                          <p:spTgt spid="23"/>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childTnLst>
                          </p:cTn>
                        </p:par>
                        <p:par>
                          <p:cTn id="79" fill="hold">
                            <p:stCondLst>
                              <p:cond delay="500"/>
                            </p:stCondLst>
                            <p:childTnLst>
                              <p:par>
                                <p:cTn id="80" presetID="42" presetClass="entr" presetSubtype="0" fill="hold" grpId="0" nodeType="afterEffect">
                                  <p:stCondLst>
                                    <p:cond delay="0"/>
                                  </p:stCondLst>
                                  <p:childTnLst>
                                    <p:set>
                                      <p:cBhvr>
                                        <p:cTn id="81" dur="500"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anim calcmode="lin" valueType="num">
                                      <p:cBhvr>
                                        <p:cTn id="83" dur="500" fill="hold"/>
                                        <p:tgtEl>
                                          <p:spTgt spid="25"/>
                                        </p:tgtEl>
                                        <p:attrNameLst>
                                          <p:attrName>ppt_x</p:attrName>
                                        </p:attrNameLst>
                                      </p:cBhvr>
                                      <p:tavLst>
                                        <p:tav tm="0">
                                          <p:val>
                                            <p:strVal val="#ppt_x"/>
                                          </p:val>
                                        </p:tav>
                                        <p:tav tm="100000">
                                          <p:val>
                                            <p:strVal val="#ppt_x"/>
                                          </p:val>
                                        </p:tav>
                                      </p:tavLst>
                                    </p:anim>
                                    <p:anim calcmode="lin" valueType="num">
                                      <p:cBhvr>
                                        <p:cTn id="84" dur="500" fill="hold"/>
                                        <p:tgtEl>
                                          <p:spTgt spid="25"/>
                                        </p:tgtEl>
                                        <p:attrNameLst>
                                          <p:attrName>ppt_y</p:attrName>
                                        </p:attrNameLst>
                                      </p:cBhvr>
                                      <p:tavLst>
                                        <p:tav tm="0">
                                          <p:val>
                                            <p:strVal val="#ppt_y+.1"/>
                                          </p:val>
                                        </p:tav>
                                        <p:tav tm="100000">
                                          <p:val>
                                            <p:strVal val="#ppt_y"/>
                                          </p:val>
                                        </p:tav>
                                      </p:tavLst>
                                    </p:anim>
                                  </p:childTnLst>
                                </p:cTn>
                              </p:par>
                            </p:childTnLst>
                          </p:cTn>
                        </p:par>
                        <p:par>
                          <p:cTn id="85" fill="hold">
                            <p:stCondLst>
                              <p:cond delay="1000"/>
                            </p:stCondLst>
                            <p:childTnLst>
                              <p:par>
                                <p:cTn id="86" presetID="22" presetClass="entr" presetSubtype="8"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left)">
                                      <p:cBhvr>
                                        <p:cTn id="88" dur="500"/>
                                        <p:tgtEl>
                                          <p:spTgt spid="26"/>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left)">
                                      <p:cBhvr>
                                        <p:cTn id="93" dur="500"/>
                                        <p:tgtEl>
                                          <p:spTgt spid="27"/>
                                        </p:tgtEl>
                                      </p:cBhvr>
                                    </p:animEffect>
                                  </p:childTnLst>
                                </p:cTn>
                              </p:par>
                            </p:childTnLst>
                          </p:cTn>
                        </p:par>
                        <p:par>
                          <p:cTn id="94" fill="hold">
                            <p:stCondLst>
                              <p:cond delay="500"/>
                            </p:stCondLst>
                            <p:childTnLst>
                              <p:par>
                                <p:cTn id="95" presetID="42" presetClass="entr" presetSubtype="0" fill="hold" grpId="0" nodeType="afterEffect">
                                  <p:stCondLst>
                                    <p:cond delay="0"/>
                                  </p:stCondLst>
                                  <p:childTnLst>
                                    <p:set>
                                      <p:cBhvr>
                                        <p:cTn id="96" dur="500"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anim calcmode="lin" valueType="num">
                                      <p:cBhvr>
                                        <p:cTn id="98" dur="500" fill="hold"/>
                                        <p:tgtEl>
                                          <p:spTgt spid="28"/>
                                        </p:tgtEl>
                                        <p:attrNameLst>
                                          <p:attrName>ppt_x</p:attrName>
                                        </p:attrNameLst>
                                      </p:cBhvr>
                                      <p:tavLst>
                                        <p:tav tm="0">
                                          <p:val>
                                            <p:strVal val="#ppt_x"/>
                                          </p:val>
                                        </p:tav>
                                        <p:tav tm="100000">
                                          <p:val>
                                            <p:strVal val="#ppt_x"/>
                                          </p:val>
                                        </p:tav>
                                      </p:tavLst>
                                    </p:anim>
                                    <p:anim calcmode="lin" valueType="num">
                                      <p:cBhvr>
                                        <p:cTn id="99" dur="500" fill="hold"/>
                                        <p:tgtEl>
                                          <p:spTgt spid="28"/>
                                        </p:tgtEl>
                                        <p:attrNameLst>
                                          <p:attrName>ppt_y</p:attrName>
                                        </p:attrNameLst>
                                      </p:cBhvr>
                                      <p:tavLst>
                                        <p:tav tm="0">
                                          <p:val>
                                            <p:strVal val="#ppt_y+.1"/>
                                          </p:val>
                                        </p:tav>
                                        <p:tav tm="100000">
                                          <p:val>
                                            <p:strVal val="#ppt_y"/>
                                          </p:val>
                                        </p:tav>
                                      </p:tavLst>
                                    </p:anim>
                                  </p:childTnLst>
                                </p:cTn>
                              </p:par>
                            </p:childTnLst>
                          </p:cTn>
                        </p:par>
                        <p:par>
                          <p:cTn id="100" fill="hold">
                            <p:stCondLst>
                              <p:cond delay="1000"/>
                            </p:stCondLst>
                            <p:childTnLst>
                              <p:par>
                                <p:cTn id="101" presetID="22" presetClass="entr" presetSubtype="8"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wipe(left)">
                                      <p:cBhvr>
                                        <p:cTn id="103" dur="500"/>
                                        <p:tgtEl>
                                          <p:spTgt spid="29"/>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nodeType="click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wipe(left)">
                                      <p:cBhvr>
                                        <p:cTn id="108" dur="500"/>
                                        <p:tgtEl>
                                          <p:spTgt spid="30"/>
                                        </p:tgtEl>
                                      </p:cBhvr>
                                    </p:animEffect>
                                  </p:childTnLst>
                                </p:cTn>
                              </p:par>
                            </p:childTnLst>
                          </p:cTn>
                        </p:par>
                        <p:par>
                          <p:cTn id="109" fill="hold">
                            <p:stCondLst>
                              <p:cond delay="500"/>
                            </p:stCondLst>
                            <p:childTnLst>
                              <p:par>
                                <p:cTn id="110" presetID="42" presetClass="entr" presetSubtype="0" fill="hold" grpId="0" nodeType="afterEffect">
                                  <p:stCondLst>
                                    <p:cond delay="0"/>
                                  </p:stCondLst>
                                  <p:childTnLst>
                                    <p:set>
                                      <p:cBhvr>
                                        <p:cTn id="111" dur="500"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anim calcmode="lin" valueType="num">
                                      <p:cBhvr>
                                        <p:cTn id="113" dur="500" fill="hold"/>
                                        <p:tgtEl>
                                          <p:spTgt spid="31"/>
                                        </p:tgtEl>
                                        <p:attrNameLst>
                                          <p:attrName>ppt_x</p:attrName>
                                        </p:attrNameLst>
                                      </p:cBhvr>
                                      <p:tavLst>
                                        <p:tav tm="0">
                                          <p:val>
                                            <p:strVal val="#ppt_x"/>
                                          </p:val>
                                        </p:tav>
                                        <p:tav tm="100000">
                                          <p:val>
                                            <p:strVal val="#ppt_x"/>
                                          </p:val>
                                        </p:tav>
                                      </p:tavLst>
                                    </p:anim>
                                    <p:anim calcmode="lin" valueType="num">
                                      <p:cBhvr>
                                        <p:cTn id="114" dur="500" fill="hold"/>
                                        <p:tgtEl>
                                          <p:spTgt spid="31"/>
                                        </p:tgtEl>
                                        <p:attrNameLst>
                                          <p:attrName>ppt_y</p:attrName>
                                        </p:attrNameLst>
                                      </p:cBhvr>
                                      <p:tavLst>
                                        <p:tav tm="0">
                                          <p:val>
                                            <p:strVal val="#ppt_y+.1"/>
                                          </p:val>
                                        </p:tav>
                                        <p:tav tm="100000">
                                          <p:val>
                                            <p:strVal val="#ppt_y"/>
                                          </p:val>
                                        </p:tav>
                                      </p:tavLst>
                                    </p:anim>
                                  </p:childTnLst>
                                </p:cTn>
                              </p:par>
                            </p:childTnLst>
                          </p:cTn>
                        </p:par>
                        <p:par>
                          <p:cTn id="115" fill="hold">
                            <p:stCondLst>
                              <p:cond delay="1000"/>
                            </p:stCondLst>
                            <p:childTnLst>
                              <p:par>
                                <p:cTn id="116" presetID="22" presetClass="entr" presetSubtype="8" fill="hold" grpId="0" nodeType="after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wipe(left)">
                                      <p:cBhvr>
                                        <p:cTn id="118" dur="500"/>
                                        <p:tgtEl>
                                          <p:spTgt spid="32"/>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33"/>
                                        </p:tgtEl>
                                        <p:attrNameLst>
                                          <p:attrName>style.visibility</p:attrName>
                                        </p:attrNameLst>
                                      </p:cBhvr>
                                      <p:to>
                                        <p:strVal val="visible"/>
                                      </p:to>
                                    </p:set>
                                    <p:animEffect transition="in" filter="wipe(left)">
                                      <p:cBhvr>
                                        <p:cTn id="1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8" grpId="0"/>
      <p:bldP spid="12" grpId="0"/>
      <p:bldP spid="13" grpId="0"/>
      <p:bldP spid="16" grpId="0"/>
      <p:bldP spid="19" grpId="0"/>
      <p:bldP spid="21" grpId="0"/>
      <p:bldP spid="23" grpId="0"/>
      <p:bldP spid="25" grpId="0"/>
      <p:bldP spid="26" grpId="0"/>
      <p:bldP spid="28" grpId="0"/>
      <p:bldP spid="29"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2749471"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如何实现信息安全</a:t>
            </a:r>
            <a:endParaRPr lang="en-US" altLang="zh-CN" sz="2500">
              <a:solidFill>
                <a:schemeClr val="tx1"/>
              </a:solidFill>
              <a:cs typeface="+mn-ea"/>
              <a:sym typeface="+mn-lt"/>
            </a:endParaRPr>
          </a:p>
        </p:txBody>
      </p:sp>
      <p:pic>
        <p:nvPicPr>
          <p:cNvPr id="5" name="图片 4" descr="D:\APPT制作\新员工网络信息安全意识培训\素材\元素\图片\51miz-E844810-4B6E6448.png51miz-E844810-4B6E6448"/>
          <p:cNvPicPr>
            <a:picLocks noChangeAspect="1"/>
          </p:cNvPicPr>
          <p:nvPr/>
        </p:nvPicPr>
        <p:blipFill>
          <a:blip r:embed="rId3" cstate="screen"/>
          <a:srcRect/>
          <a:stretch>
            <a:fillRect/>
          </a:stretch>
        </p:blipFill>
        <p:spPr>
          <a:xfrm>
            <a:off x="6637655" y="1591945"/>
            <a:ext cx="5208270" cy="4105275"/>
          </a:xfrm>
          <a:prstGeom prst="rect">
            <a:avLst/>
          </a:prstGeom>
        </p:spPr>
      </p:pic>
      <p:pic>
        <p:nvPicPr>
          <p:cNvPr id="2" name="图片 1" descr="51miz-E559519-7C628F4A"/>
          <p:cNvPicPr>
            <a:picLocks noChangeAspect="1"/>
          </p:cNvPicPr>
          <p:nvPr/>
        </p:nvPicPr>
        <p:blipFill>
          <a:blip r:embed="rId4"/>
          <a:stretch>
            <a:fillRect/>
          </a:stretch>
        </p:blipFill>
        <p:spPr>
          <a:xfrm>
            <a:off x="965200" y="1966595"/>
            <a:ext cx="3408680" cy="635000"/>
          </a:xfrm>
          <a:prstGeom prst="rect">
            <a:avLst/>
          </a:prstGeom>
        </p:spPr>
      </p:pic>
      <p:sp>
        <p:nvSpPr>
          <p:cNvPr id="3" name="文本框 2"/>
          <p:cNvSpPr txBox="1"/>
          <p:nvPr/>
        </p:nvSpPr>
        <p:spPr>
          <a:xfrm>
            <a:off x="1839933" y="2037715"/>
            <a:ext cx="2031325" cy="344325"/>
          </a:xfrm>
          <a:prstGeom prst="rect">
            <a:avLst/>
          </a:prstGeom>
          <a:noFill/>
        </p:spPr>
        <p:txBody>
          <a:bodyPr wrap="none" rtlCol="0" anchor="t">
            <a:spAutoFit/>
          </a:bodyPr>
          <a:lstStyle/>
          <a:p>
            <a:pPr algn="ctr" fontAlgn="auto">
              <a:lnSpc>
                <a:spcPct val="110000"/>
              </a:lnSpc>
            </a:pPr>
            <a:r>
              <a:rPr lang="en-US" altLang="zh-CN" sz="1600">
                <a:solidFill>
                  <a:schemeClr val="tx1"/>
                </a:solidFill>
                <a:cs typeface="+mn-ea"/>
                <a:sym typeface="+mn-lt"/>
              </a:rPr>
              <a:t>防范社会工程学攻击</a:t>
            </a:r>
            <a:endParaRPr lang="en-US" altLang="zh-CN" sz="1600">
              <a:solidFill>
                <a:schemeClr val="tx1"/>
              </a:solidFill>
              <a:cs typeface="+mn-ea"/>
              <a:sym typeface="+mn-lt"/>
            </a:endParaRPr>
          </a:p>
        </p:txBody>
      </p:sp>
      <p:sp>
        <p:nvSpPr>
          <p:cNvPr id="4" name="文本框 3"/>
          <p:cNvSpPr txBox="1"/>
          <p:nvPr/>
        </p:nvSpPr>
        <p:spPr>
          <a:xfrm>
            <a:off x="965200" y="2656205"/>
            <a:ext cx="5541645" cy="1198880"/>
          </a:xfrm>
          <a:prstGeom prst="rect">
            <a:avLst/>
          </a:prstGeom>
          <a:noFill/>
        </p:spPr>
        <p:txBody>
          <a:bodyPr wrap="square" rtlCol="0" anchor="t">
            <a:spAutoFit/>
          </a:bodyPr>
          <a:lstStyle/>
          <a:p>
            <a:pPr algn="l" fontAlgn="auto">
              <a:lnSpc>
                <a:spcPct val="150000"/>
              </a:lnSpc>
            </a:pPr>
            <a:r>
              <a:rPr lang="en-US" altLang="zh-CN" sz="1600">
                <a:solidFill>
                  <a:srgbClr val="0071BC"/>
                </a:solidFill>
                <a:cs typeface="+mn-ea"/>
                <a:sym typeface="+mn-lt"/>
              </a:rPr>
              <a:t>社会工程学是一种通过对受害者心理弱点、本能反应、好奇心、信任、贪婪等心理陷阱进行诸如欺骗、伤害等危害手段,取得自身利益的手法.</a:t>
            </a:r>
            <a:endParaRPr lang="en-US" altLang="zh-CN" sz="1600">
              <a:solidFill>
                <a:srgbClr val="0071BC"/>
              </a:solidFill>
              <a:cs typeface="+mn-ea"/>
              <a:sym typeface="+mn-lt"/>
            </a:endParaRPr>
          </a:p>
        </p:txBody>
      </p:sp>
      <p:sp>
        <p:nvSpPr>
          <p:cNvPr id="6" name="文本框 5"/>
          <p:cNvSpPr txBox="1"/>
          <p:nvPr/>
        </p:nvSpPr>
        <p:spPr>
          <a:xfrm>
            <a:off x="965200" y="3909695"/>
            <a:ext cx="5375910" cy="1198880"/>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▲步骤:信息收集—信任建立——反追查</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典型攻击方式:</a:t>
            </a:r>
            <a:endParaRPr lang="en-US" altLang="zh-CN" sz="1600">
              <a:solidFill>
                <a:schemeClr val="tx1"/>
              </a:solidFill>
              <a:cs typeface="+mn-ea"/>
              <a:sym typeface="+mn-lt"/>
            </a:endParaRPr>
          </a:p>
          <a:p>
            <a:pPr algn="l" fontAlgn="auto">
              <a:lnSpc>
                <a:spcPct val="150000"/>
              </a:lnSpc>
            </a:pPr>
            <a:r>
              <a:rPr lang="en-US" altLang="zh-CN" sz="1600">
                <a:solidFill>
                  <a:schemeClr val="tx1"/>
                </a:solidFill>
                <a:cs typeface="+mn-ea"/>
                <a:sym typeface="+mn-lt"/>
              </a:rPr>
              <a:t>环境渗透、身份伪造、冒名电话、信件伪造等</a:t>
            </a:r>
            <a:endParaRPr lang="en-US" altLang="zh-CN" sz="1600">
              <a:solidFill>
                <a:schemeClr val="tx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500"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500"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P spid="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040755" y="2102485"/>
            <a:ext cx="5718810" cy="2122805"/>
          </a:xfrm>
          <a:prstGeom prst="rect">
            <a:avLst/>
          </a:prstGeom>
          <a:noFill/>
        </p:spPr>
        <p:txBody>
          <a:bodyPr wrap="square" rtlCol="0" anchor="t">
            <a:spAutoFit/>
          </a:bodyPr>
          <a:lstStyle/>
          <a:p>
            <a:pPr fontAlgn="auto">
              <a:lnSpc>
                <a:spcPct val="110000"/>
              </a:lnSpc>
            </a:pPr>
            <a:r>
              <a:rPr lang="zh-CN" altLang="en-US" sz="6000" dirty="0">
                <a:cs typeface="+mn-ea"/>
                <a:sym typeface="+mn-lt"/>
              </a:rPr>
              <a:t>信息安全管理</a:t>
            </a:r>
            <a:endParaRPr lang="zh-CN" altLang="en-US" sz="6000" dirty="0">
              <a:cs typeface="+mn-ea"/>
              <a:sym typeface="+mn-lt"/>
            </a:endParaRPr>
          </a:p>
          <a:p>
            <a:pPr fontAlgn="auto">
              <a:lnSpc>
                <a:spcPct val="110000"/>
              </a:lnSpc>
            </a:pPr>
            <a:r>
              <a:rPr lang="zh-CN" altLang="en-US" sz="6000" dirty="0">
                <a:cs typeface="+mn-ea"/>
                <a:sym typeface="+mn-lt"/>
              </a:rPr>
              <a:t>制度和法律法规</a:t>
            </a:r>
            <a:endParaRPr lang="zh-CN" altLang="en-US" sz="6000" dirty="0">
              <a:cs typeface="+mn-ea"/>
              <a:sym typeface="+mn-lt"/>
            </a:endParaRPr>
          </a:p>
        </p:txBody>
      </p:sp>
      <p:sp>
        <p:nvSpPr>
          <p:cNvPr id="4" name="文本框 3"/>
          <p:cNvSpPr txBox="1"/>
          <p:nvPr/>
        </p:nvSpPr>
        <p:spPr>
          <a:xfrm>
            <a:off x="6092825" y="1197610"/>
            <a:ext cx="3852273" cy="800925"/>
          </a:xfrm>
          <a:prstGeom prst="rect">
            <a:avLst/>
          </a:prstGeom>
          <a:noFill/>
        </p:spPr>
        <p:txBody>
          <a:bodyPr wrap="none" rtlCol="0" anchor="t">
            <a:spAutoFit/>
          </a:bodyPr>
          <a:lstStyle/>
          <a:p>
            <a:pPr fontAlgn="auto">
              <a:lnSpc>
                <a:spcPct val="110000"/>
              </a:lnSpc>
            </a:pPr>
            <a:r>
              <a:rPr lang="en-US" altLang="zh-CN" sz="4500">
                <a:solidFill>
                  <a:srgbClr val="4080DC"/>
                </a:solidFill>
                <a:cs typeface="+mn-ea"/>
                <a:sym typeface="+mn-lt"/>
              </a:rPr>
              <a:t>——PART  04</a:t>
            </a:r>
            <a:endParaRPr lang="en-US" altLang="zh-CN" sz="4500">
              <a:solidFill>
                <a:srgbClr val="4080DC"/>
              </a:solidFill>
              <a:cs typeface="+mn-ea"/>
              <a:sym typeface="+mn-lt"/>
            </a:endParaRPr>
          </a:p>
        </p:txBody>
      </p:sp>
      <p:sp>
        <p:nvSpPr>
          <p:cNvPr id="5" name="文本框 4"/>
          <p:cNvSpPr txBox="1"/>
          <p:nvPr/>
        </p:nvSpPr>
        <p:spPr>
          <a:xfrm>
            <a:off x="2602865" y="304800"/>
            <a:ext cx="841321" cy="375809"/>
          </a:xfrm>
          <a:prstGeom prst="rect">
            <a:avLst/>
          </a:prstGeom>
          <a:noFill/>
        </p:spPr>
        <p:txBody>
          <a:bodyPr wrap="none" rtlCol="0" anchor="t">
            <a:spAutoFit/>
          </a:bodyPr>
          <a:lstStyle/>
          <a:p>
            <a:pPr fontAlgn="auto">
              <a:lnSpc>
                <a:spcPct val="110000"/>
              </a:lnSpc>
            </a:pPr>
            <a:r>
              <a:rPr lang="en-US" altLang="zh-CN">
                <a:solidFill>
                  <a:srgbClr val="4080DC"/>
                </a:solidFill>
                <a:cs typeface="+mn-ea"/>
                <a:sym typeface="+mn-lt"/>
              </a:rPr>
              <a:t>LOGO</a:t>
            </a:r>
            <a:endParaRPr lang="en-US" altLang="zh-CN">
              <a:solidFill>
                <a:srgbClr val="4080DC"/>
              </a:solidFill>
              <a:cs typeface="+mn-ea"/>
              <a:sym typeface="+mn-lt"/>
            </a:endParaRPr>
          </a:p>
        </p:txBody>
      </p:sp>
      <p:sp>
        <p:nvSpPr>
          <p:cNvPr id="7" name="文本框 6"/>
          <p:cNvSpPr txBox="1"/>
          <p:nvPr/>
        </p:nvSpPr>
        <p:spPr>
          <a:xfrm>
            <a:off x="6092825" y="4277360"/>
            <a:ext cx="5503545" cy="276999"/>
          </a:xfrm>
          <a:prstGeom prst="rect">
            <a:avLst/>
          </a:prstGeom>
          <a:noFill/>
        </p:spPr>
        <p:txBody>
          <a:bodyPr wrap="square" rtlCol="0" anchor="t">
            <a:spAutoFit/>
          </a:bodyPr>
          <a:lstStyle/>
          <a:p>
            <a:pPr algn="dist"/>
            <a:r>
              <a:rPr lang="zh-CN" altLang="en-US" sz="1200">
                <a:solidFill>
                  <a:schemeClr val="tx1">
                    <a:lumMod val="65000"/>
                    <a:lumOff val="35000"/>
                  </a:schemeClr>
                </a:solidFill>
                <a:cs typeface="+mn-ea"/>
                <a:sym typeface="+mn-lt"/>
              </a:rPr>
              <a:t>Information security management system and laws and regulations</a:t>
            </a:r>
            <a:endParaRPr lang="zh-CN" altLang="en-US" sz="1200">
              <a:solidFill>
                <a:schemeClr val="tx1">
                  <a:lumMod val="65000"/>
                  <a:lumOff val="35000"/>
                </a:schemeClr>
              </a:solidFill>
              <a:cs typeface="+mn-ea"/>
              <a:sym typeface="+mn-lt"/>
            </a:endParaRPr>
          </a:p>
        </p:txBody>
      </p:sp>
      <p:sp>
        <p:nvSpPr>
          <p:cNvPr id="8" name="文本框 7"/>
          <p:cNvSpPr txBox="1"/>
          <p:nvPr/>
        </p:nvSpPr>
        <p:spPr>
          <a:xfrm>
            <a:off x="9017000" y="5996940"/>
            <a:ext cx="1539240" cy="395605"/>
          </a:xfrm>
          <a:prstGeom prst="rect">
            <a:avLst/>
          </a:prstGeom>
          <a:noFill/>
        </p:spPr>
        <p:txBody>
          <a:bodyPr wrap="none" rtlCol="0" anchor="t">
            <a:spAutoFit/>
          </a:bodyPr>
          <a:lstStyle/>
          <a:p>
            <a:pPr algn="l" fontAlgn="auto">
              <a:lnSpc>
                <a:spcPct val="110000"/>
              </a:lnSpc>
            </a:pPr>
            <a:r>
              <a:rPr lang="zh-CN" altLang="en-US" dirty="0">
                <a:solidFill>
                  <a:schemeClr val="bg1"/>
                </a:solidFill>
                <a:cs typeface="+mn-ea"/>
                <a:sym typeface="+mn-lt"/>
              </a:rPr>
              <a:t>汇报人</a:t>
            </a:r>
            <a:r>
              <a:rPr lang="zh-CN" altLang="en-US" dirty="0" smtClean="0">
                <a:solidFill>
                  <a:schemeClr val="bg1"/>
                </a:solidFill>
                <a:cs typeface="+mn-ea"/>
                <a:sym typeface="+mn-lt"/>
              </a:rPr>
              <a:t>：</a:t>
            </a:r>
            <a:r>
              <a:rPr lang="en-US" altLang="zh-CN" dirty="0" smtClean="0">
                <a:solidFill>
                  <a:schemeClr val="bg1"/>
                </a:solidFill>
                <a:cs typeface="+mn-ea"/>
                <a:sym typeface="+mn-lt"/>
              </a:rPr>
              <a:t>XXX</a:t>
            </a:r>
            <a:endParaRPr lang="zh-CN" altLang="en-US" dirty="0">
              <a:solidFill>
                <a:schemeClr val="bg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37"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450" decel="100000" fill="hold"/>
                                        <p:tgtEl>
                                          <p:spTgt spid="8"/>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4352474"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信息安全管理制度和法律法规</a:t>
            </a:r>
            <a:endParaRPr lang="en-US" altLang="zh-CN" sz="2500">
              <a:solidFill>
                <a:schemeClr val="tx1"/>
              </a:solidFill>
              <a:cs typeface="+mn-ea"/>
              <a:sym typeface="+mn-lt"/>
            </a:endParaRPr>
          </a:p>
        </p:txBody>
      </p:sp>
      <p:pic>
        <p:nvPicPr>
          <p:cNvPr id="7" name="图片 6" descr="D:\APPT制作\新员工网络信息安全意识培训\素材\元素\图片\51miz-E793399-84DBF85B.png51miz-E793399-84DBF85B"/>
          <p:cNvPicPr>
            <a:picLocks noChangeAspect="1"/>
          </p:cNvPicPr>
          <p:nvPr/>
        </p:nvPicPr>
        <p:blipFill>
          <a:blip r:embed="rId3" cstate="screen"/>
          <a:srcRect/>
          <a:stretch>
            <a:fillRect/>
          </a:stretch>
        </p:blipFill>
        <p:spPr>
          <a:xfrm>
            <a:off x="1439545" y="1847215"/>
            <a:ext cx="6801485" cy="4533900"/>
          </a:xfrm>
          <a:prstGeom prst="rect">
            <a:avLst/>
          </a:prstGeom>
        </p:spPr>
      </p:pic>
      <p:sp>
        <p:nvSpPr>
          <p:cNvPr id="22" name="文本框 21"/>
          <p:cNvSpPr txBox="1"/>
          <p:nvPr/>
        </p:nvSpPr>
        <p:spPr>
          <a:xfrm>
            <a:off x="3793045" y="2339340"/>
            <a:ext cx="486030" cy="407291"/>
          </a:xfrm>
          <a:prstGeom prst="rect">
            <a:avLst/>
          </a:prstGeom>
          <a:noFill/>
        </p:spPr>
        <p:txBody>
          <a:bodyPr wrap="none" rtlCol="0" anchor="t">
            <a:spAutoFit/>
          </a:bodyPr>
          <a:lstStyle/>
          <a:p>
            <a:pPr algn="ctr" fontAlgn="auto">
              <a:lnSpc>
                <a:spcPct val="110000"/>
              </a:lnSpc>
            </a:pPr>
            <a:r>
              <a:rPr lang="en-US" altLang="zh-CN" sz="2000">
                <a:solidFill>
                  <a:srgbClr val="8BCEF9"/>
                </a:solidFill>
                <a:cs typeface="+mn-ea"/>
                <a:sym typeface="+mn-lt"/>
              </a:rPr>
              <a:t>01</a:t>
            </a:r>
            <a:endParaRPr lang="en-US" altLang="zh-CN" sz="2000">
              <a:solidFill>
                <a:srgbClr val="8BCEF9"/>
              </a:solidFill>
              <a:cs typeface="+mn-ea"/>
              <a:sym typeface="+mn-lt"/>
            </a:endParaRPr>
          </a:p>
        </p:txBody>
      </p:sp>
      <p:sp>
        <p:nvSpPr>
          <p:cNvPr id="8" name="文本框 7"/>
          <p:cNvSpPr txBox="1"/>
          <p:nvPr/>
        </p:nvSpPr>
        <p:spPr>
          <a:xfrm>
            <a:off x="845185" y="1847215"/>
            <a:ext cx="2755900" cy="2030095"/>
          </a:xfrm>
          <a:prstGeom prst="rect">
            <a:avLst/>
          </a:prstGeom>
          <a:noFill/>
        </p:spPr>
        <p:txBody>
          <a:bodyPr wrap="square" rtlCol="0" anchor="t">
            <a:spAutoFit/>
          </a:bodyPr>
          <a:lstStyle/>
          <a:p>
            <a:pPr algn="l" fontAlgn="auto">
              <a:lnSpc>
                <a:spcPct val="150000"/>
              </a:lnSpc>
            </a:pPr>
            <a:r>
              <a:rPr lang="en-US" altLang="zh-CN" sz="1400">
                <a:solidFill>
                  <a:schemeClr val="tx1"/>
                </a:solidFill>
                <a:cs typeface="+mn-ea"/>
                <a:sym typeface="+mn-lt"/>
              </a:rPr>
              <a:t>公司内计算机严格限制使用包括移动硬盘、U盘、MP3、带存储卡的设备等的移动存i设备，除工作必须要长期使用移动存储的可申请开通外，公司内的计算机禁止使用移i存储设备。</a:t>
            </a:r>
            <a:endParaRPr lang="en-US" altLang="zh-CN" sz="1400">
              <a:solidFill>
                <a:schemeClr val="tx1"/>
              </a:solidFill>
              <a:cs typeface="+mn-ea"/>
              <a:sym typeface="+mn-lt"/>
            </a:endParaRPr>
          </a:p>
        </p:txBody>
      </p:sp>
      <p:sp>
        <p:nvSpPr>
          <p:cNvPr id="9" name="文本框 8"/>
          <p:cNvSpPr txBox="1"/>
          <p:nvPr/>
        </p:nvSpPr>
        <p:spPr>
          <a:xfrm>
            <a:off x="6331140" y="1543685"/>
            <a:ext cx="486030" cy="407291"/>
          </a:xfrm>
          <a:prstGeom prst="rect">
            <a:avLst/>
          </a:prstGeom>
          <a:noFill/>
        </p:spPr>
        <p:txBody>
          <a:bodyPr wrap="none" rtlCol="0" anchor="t">
            <a:spAutoFit/>
          </a:bodyPr>
          <a:lstStyle/>
          <a:p>
            <a:pPr algn="ctr" fontAlgn="auto">
              <a:lnSpc>
                <a:spcPct val="110000"/>
              </a:lnSpc>
            </a:pPr>
            <a:r>
              <a:rPr lang="en-US" altLang="zh-CN" sz="2000">
                <a:solidFill>
                  <a:srgbClr val="4080DC"/>
                </a:solidFill>
                <a:cs typeface="+mn-ea"/>
                <a:sym typeface="+mn-lt"/>
              </a:rPr>
              <a:t>02</a:t>
            </a:r>
            <a:endParaRPr lang="en-US" altLang="zh-CN" sz="2000">
              <a:solidFill>
                <a:srgbClr val="4080DC"/>
              </a:solidFill>
              <a:cs typeface="+mn-ea"/>
              <a:sym typeface="+mn-lt"/>
            </a:endParaRPr>
          </a:p>
        </p:txBody>
      </p:sp>
      <p:sp>
        <p:nvSpPr>
          <p:cNvPr id="10" name="文本框 9"/>
          <p:cNvSpPr txBox="1"/>
          <p:nvPr/>
        </p:nvSpPr>
        <p:spPr>
          <a:xfrm>
            <a:off x="7038340" y="1228090"/>
            <a:ext cx="4409440" cy="1060450"/>
          </a:xfrm>
          <a:prstGeom prst="rect">
            <a:avLst/>
          </a:prstGeom>
          <a:noFill/>
        </p:spPr>
        <p:txBody>
          <a:bodyPr wrap="square" rtlCol="0" anchor="t">
            <a:spAutoFit/>
          </a:bodyPr>
          <a:lstStyle/>
          <a:p>
            <a:pPr algn="l" fontAlgn="auto">
              <a:lnSpc>
                <a:spcPct val="150000"/>
              </a:lnSpc>
            </a:pPr>
            <a:r>
              <a:rPr lang="en-US" altLang="zh-CN" sz="1400">
                <a:solidFill>
                  <a:schemeClr val="tx1"/>
                </a:solidFill>
                <a:cs typeface="+mn-ea"/>
                <a:sym typeface="+mn-lt"/>
              </a:rPr>
              <a:t>原则上外来设备不允许接入公司内部网络，如有业务需要，需申请审批通过后方可使。外来设备包括外部人员带到公司的笔记本电脑、演示机、测试机等。</a:t>
            </a:r>
            <a:endParaRPr lang="en-US" altLang="zh-CN" sz="1400">
              <a:solidFill>
                <a:schemeClr val="tx1"/>
              </a:solidFill>
              <a:cs typeface="+mn-ea"/>
              <a:sym typeface="+mn-lt"/>
            </a:endParaRPr>
          </a:p>
        </p:txBody>
      </p:sp>
      <p:sp>
        <p:nvSpPr>
          <p:cNvPr id="11" name="文本框 10"/>
          <p:cNvSpPr txBox="1"/>
          <p:nvPr/>
        </p:nvSpPr>
        <p:spPr>
          <a:xfrm>
            <a:off x="7165530" y="3397885"/>
            <a:ext cx="486030" cy="407291"/>
          </a:xfrm>
          <a:prstGeom prst="rect">
            <a:avLst/>
          </a:prstGeom>
          <a:noFill/>
        </p:spPr>
        <p:txBody>
          <a:bodyPr wrap="none" rtlCol="0" anchor="t">
            <a:spAutoFit/>
          </a:bodyPr>
          <a:lstStyle/>
          <a:p>
            <a:pPr algn="ctr" fontAlgn="auto">
              <a:lnSpc>
                <a:spcPct val="110000"/>
              </a:lnSpc>
            </a:pPr>
            <a:r>
              <a:rPr lang="en-US" altLang="zh-CN" sz="2000">
                <a:solidFill>
                  <a:srgbClr val="8BCEF9"/>
                </a:solidFill>
                <a:cs typeface="+mn-ea"/>
                <a:sym typeface="+mn-lt"/>
              </a:rPr>
              <a:t>03</a:t>
            </a:r>
            <a:endParaRPr lang="en-US" altLang="zh-CN" sz="2000">
              <a:solidFill>
                <a:srgbClr val="8BCEF9"/>
              </a:solidFill>
              <a:cs typeface="+mn-ea"/>
              <a:sym typeface="+mn-lt"/>
            </a:endParaRPr>
          </a:p>
        </p:txBody>
      </p:sp>
      <p:sp>
        <p:nvSpPr>
          <p:cNvPr id="12" name="文本框 11"/>
          <p:cNvSpPr txBox="1"/>
          <p:nvPr/>
        </p:nvSpPr>
        <p:spPr>
          <a:xfrm>
            <a:off x="7648575" y="3244215"/>
            <a:ext cx="3995420" cy="700576"/>
          </a:xfrm>
          <a:prstGeom prst="rect">
            <a:avLst/>
          </a:prstGeom>
          <a:noFill/>
        </p:spPr>
        <p:txBody>
          <a:bodyPr wrap="square" rtlCol="0" anchor="t">
            <a:spAutoFit/>
          </a:bodyPr>
          <a:lstStyle/>
          <a:p>
            <a:pPr algn="l" fontAlgn="auto">
              <a:lnSpc>
                <a:spcPct val="150000"/>
              </a:lnSpc>
            </a:pPr>
            <a:r>
              <a:rPr lang="en-US" altLang="zh-CN" sz="1400">
                <a:solidFill>
                  <a:schemeClr val="tx1"/>
                </a:solidFill>
                <a:cs typeface="+mn-ea"/>
                <a:sym typeface="+mn-lt"/>
              </a:rPr>
              <a:t>公司内严禁使用盗版软件和破解工具，如有工作需要，应通过公司采购正版软件或使免费软件</a:t>
            </a:r>
            <a:r>
              <a:rPr lang="zh-CN" altLang="en-US" sz="1400">
                <a:solidFill>
                  <a:schemeClr val="tx1"/>
                </a:solidFill>
                <a:cs typeface="+mn-ea"/>
                <a:sym typeface="+mn-lt"/>
              </a:rPr>
              <a:t>。</a:t>
            </a:r>
            <a:endParaRPr lang="zh-CN" altLang="en-US" sz="1400">
              <a:solidFill>
                <a:schemeClr val="tx1"/>
              </a:solidFill>
              <a:cs typeface="+mn-ea"/>
              <a:sym typeface="+mn-lt"/>
            </a:endParaRPr>
          </a:p>
        </p:txBody>
      </p:sp>
      <p:sp>
        <p:nvSpPr>
          <p:cNvPr id="13" name="文本框 12"/>
          <p:cNvSpPr txBox="1"/>
          <p:nvPr/>
        </p:nvSpPr>
        <p:spPr>
          <a:xfrm>
            <a:off x="5969825" y="5186680"/>
            <a:ext cx="486030" cy="407291"/>
          </a:xfrm>
          <a:prstGeom prst="rect">
            <a:avLst/>
          </a:prstGeom>
          <a:noFill/>
        </p:spPr>
        <p:txBody>
          <a:bodyPr wrap="none" rtlCol="0" anchor="t">
            <a:spAutoFit/>
          </a:bodyPr>
          <a:lstStyle/>
          <a:p>
            <a:pPr algn="ctr" fontAlgn="auto">
              <a:lnSpc>
                <a:spcPct val="110000"/>
              </a:lnSpc>
            </a:pPr>
            <a:r>
              <a:rPr lang="en-US" altLang="zh-CN" sz="2000">
                <a:solidFill>
                  <a:srgbClr val="4080DC"/>
                </a:solidFill>
                <a:cs typeface="+mn-ea"/>
                <a:sym typeface="+mn-lt"/>
              </a:rPr>
              <a:t>04</a:t>
            </a:r>
            <a:endParaRPr lang="en-US" altLang="zh-CN" sz="2000">
              <a:solidFill>
                <a:srgbClr val="4080DC"/>
              </a:solidFill>
              <a:cs typeface="+mn-ea"/>
              <a:sym typeface="+mn-lt"/>
            </a:endParaRPr>
          </a:p>
        </p:txBody>
      </p:sp>
      <p:sp>
        <p:nvSpPr>
          <p:cNvPr id="14" name="文本框 13"/>
          <p:cNvSpPr txBox="1"/>
          <p:nvPr/>
        </p:nvSpPr>
        <p:spPr>
          <a:xfrm>
            <a:off x="6452870" y="5186680"/>
            <a:ext cx="4994910" cy="377411"/>
          </a:xfrm>
          <a:prstGeom prst="rect">
            <a:avLst/>
          </a:prstGeom>
          <a:noFill/>
        </p:spPr>
        <p:txBody>
          <a:bodyPr wrap="square" rtlCol="0" anchor="t">
            <a:spAutoFit/>
          </a:bodyPr>
          <a:lstStyle/>
          <a:p>
            <a:pPr algn="l" fontAlgn="auto">
              <a:lnSpc>
                <a:spcPct val="150000"/>
              </a:lnSpc>
            </a:pPr>
            <a:r>
              <a:rPr lang="en-US" altLang="zh-CN" sz="1400">
                <a:solidFill>
                  <a:schemeClr val="tx1"/>
                </a:solidFill>
                <a:cs typeface="+mn-ea"/>
                <a:sym typeface="+mn-lt"/>
              </a:rPr>
              <a:t>不经批准，严禁在公司内部架设FTP ,DHCP,DNS等服务器</a:t>
            </a:r>
            <a:r>
              <a:rPr lang="zh-CN" altLang="en-US" sz="1400">
                <a:solidFill>
                  <a:schemeClr val="tx1"/>
                </a:solidFill>
                <a:cs typeface="+mn-ea"/>
                <a:sym typeface="+mn-lt"/>
              </a:rPr>
              <a:t>。</a:t>
            </a:r>
            <a:endParaRPr lang="zh-CN" altLang="en-US" sz="1400">
              <a:solidFill>
                <a:schemeClr val="tx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500"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anim calcmode="lin" valueType="num">
                                      <p:cBhvr>
                                        <p:cTn id="23" dur="500" fill="hold"/>
                                        <p:tgtEl>
                                          <p:spTgt spid="22"/>
                                        </p:tgtEl>
                                        <p:attrNameLst>
                                          <p:attrName>ppt_x</p:attrName>
                                        </p:attrNameLst>
                                      </p:cBhvr>
                                      <p:tavLst>
                                        <p:tav tm="0">
                                          <p:val>
                                            <p:strVal val="#ppt_x"/>
                                          </p:val>
                                        </p:tav>
                                        <p:tav tm="100000">
                                          <p:val>
                                            <p:strVal val="#ppt_x"/>
                                          </p:val>
                                        </p:tav>
                                      </p:tavLst>
                                    </p:anim>
                                    <p:anim calcmode="lin" valueType="num">
                                      <p:cBhvr>
                                        <p:cTn id="24" dur="5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500"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500"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500"/>
                            </p:stCondLst>
                            <p:childTnLst>
                              <p:par>
                                <p:cTn id="50" presetID="42" presetClass="entr" presetSubtype="0" fill="hold" grpId="0" nodeType="afterEffect">
                                  <p:stCondLst>
                                    <p:cond delay="0"/>
                                  </p:stCondLst>
                                  <p:childTnLst>
                                    <p:set>
                                      <p:cBhvr>
                                        <p:cTn id="51" dur="500"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8" grpId="0"/>
      <p:bldP spid="9" grpId="0"/>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4352474"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信息安全管理制度和法律法规</a:t>
            </a:r>
            <a:endParaRPr lang="en-US" altLang="zh-CN" sz="2500">
              <a:solidFill>
                <a:schemeClr val="tx1"/>
              </a:solidFill>
              <a:cs typeface="+mn-ea"/>
              <a:sym typeface="+mn-lt"/>
            </a:endParaRPr>
          </a:p>
        </p:txBody>
      </p:sp>
      <p:pic>
        <p:nvPicPr>
          <p:cNvPr id="5" name="图片 4" descr="D:\APPT制作\新员工网络信息安全意识培训\素材\元素\图片\51miz-E980424-09A7B931.png51miz-E980424-09A7B931"/>
          <p:cNvPicPr>
            <a:picLocks noChangeAspect="1"/>
          </p:cNvPicPr>
          <p:nvPr/>
        </p:nvPicPr>
        <p:blipFill>
          <a:blip r:embed="rId3" cstate="screen"/>
          <a:srcRect/>
          <a:stretch>
            <a:fillRect/>
          </a:stretch>
        </p:blipFill>
        <p:spPr>
          <a:xfrm flipH="1">
            <a:off x="7257415" y="1062990"/>
            <a:ext cx="4732020" cy="4732020"/>
          </a:xfrm>
          <a:prstGeom prst="rect">
            <a:avLst/>
          </a:prstGeom>
        </p:spPr>
      </p:pic>
      <p:sp>
        <p:nvSpPr>
          <p:cNvPr id="6" name="文本框 5"/>
          <p:cNvSpPr txBox="1"/>
          <p:nvPr/>
        </p:nvSpPr>
        <p:spPr>
          <a:xfrm>
            <a:off x="747395" y="1847850"/>
            <a:ext cx="6644640" cy="3372846"/>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▲研发用机未经批准，严禁转移到公司办公网络、或将办公电脑转移到研发内网使用。</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《研发规定》</a:t>
            </a:r>
            <a:r>
              <a:rPr lang="zh-CN" altLang="en-US" sz="1600">
                <a:solidFill>
                  <a:schemeClr val="tx1"/>
                </a:solidFill>
                <a:cs typeface="+mn-ea"/>
                <a:sym typeface="+mn-lt"/>
              </a:rPr>
              <a:t>。</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任何部门和个人不得私自将包括HUB、交换机、路由器等的网络设备接入公司网络中。</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原则上不得使用网络共享，如因工作原因需要使用的，必须遵循最小化授权原则，删除ADif给所有人(everyone)的共享权限，只共享给需要访问的人员，升且仕1史用口M即人iJb aiu</a:t>
            </a:r>
            <a:r>
              <a:rPr lang="zh-CN" altLang="en-US" sz="1600">
                <a:solidFill>
                  <a:schemeClr val="tx1"/>
                </a:solidFill>
                <a:cs typeface="+mn-ea"/>
                <a:sym typeface="+mn-lt"/>
              </a:rPr>
              <a:t>。</a:t>
            </a:r>
            <a:endParaRPr lang="en-US" altLang="zh-CN" sz="1600">
              <a:solidFill>
                <a:schemeClr val="tx1"/>
              </a:solidFill>
              <a:cs typeface="+mn-ea"/>
              <a:sym typeface="+mn-lt"/>
            </a:endParaRPr>
          </a:p>
          <a:p>
            <a:pPr algn="l" fontAlgn="auto">
              <a:lnSpc>
                <a:spcPct val="150000"/>
              </a:lnSpc>
            </a:pPr>
            <a:r>
              <a:rPr lang="en-US" altLang="zh-CN" sz="1600">
                <a:cs typeface="+mn-ea"/>
                <a:sym typeface="+mn-lt"/>
              </a:rPr>
              <a:t>▲</a:t>
            </a:r>
            <a:r>
              <a:rPr lang="en-US" altLang="zh-CN" sz="1600">
                <a:solidFill>
                  <a:schemeClr val="tx1"/>
                </a:solidFill>
                <a:cs typeface="+mn-ea"/>
                <a:sym typeface="+mn-lt"/>
              </a:rPr>
              <a:t>发现中毒后要断开网络，并及时报告IT服务热线，等待IT工程师来处理。</a:t>
            </a:r>
            <a:endParaRPr lang="en-US" altLang="zh-CN" sz="1600">
              <a:solidFill>
                <a:schemeClr val="tx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500"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4352474"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信息安全管理制度和法律法规</a:t>
            </a:r>
            <a:endParaRPr lang="en-US" altLang="zh-CN" sz="2500">
              <a:solidFill>
                <a:schemeClr val="tx1"/>
              </a:solidFill>
              <a:cs typeface="+mn-ea"/>
              <a:sym typeface="+mn-lt"/>
            </a:endParaRPr>
          </a:p>
        </p:txBody>
      </p:sp>
      <p:pic>
        <p:nvPicPr>
          <p:cNvPr id="3" name="图片 2" descr="D:\APPT制作\新员工网络信息安全意识培训\素材\元素\图片\51miz-E916063-38C5FEDC.png51miz-E916063-38C5FEDC"/>
          <p:cNvPicPr>
            <a:picLocks noChangeAspect="1"/>
          </p:cNvPicPr>
          <p:nvPr/>
        </p:nvPicPr>
        <p:blipFill>
          <a:blip r:embed="rId3">
            <a:lum bright="-6000"/>
          </a:blip>
          <a:srcRect/>
          <a:stretch>
            <a:fillRect/>
          </a:stretch>
        </p:blipFill>
        <p:spPr>
          <a:xfrm>
            <a:off x="4411980" y="3169285"/>
            <a:ext cx="3129915" cy="3131185"/>
          </a:xfrm>
          <a:prstGeom prst="rect">
            <a:avLst/>
          </a:prstGeom>
        </p:spPr>
      </p:pic>
      <p:pic>
        <p:nvPicPr>
          <p:cNvPr id="4" name="图片 3" descr="51miz-E559519-7C628F4A"/>
          <p:cNvPicPr>
            <a:picLocks noChangeAspect="1"/>
          </p:cNvPicPr>
          <p:nvPr/>
        </p:nvPicPr>
        <p:blipFill>
          <a:blip r:embed="rId4" cstate="screen"/>
          <a:stretch>
            <a:fillRect/>
          </a:stretch>
        </p:blipFill>
        <p:spPr>
          <a:xfrm>
            <a:off x="800100" y="3989070"/>
            <a:ext cx="1015365" cy="243840"/>
          </a:xfrm>
          <a:prstGeom prst="rect">
            <a:avLst/>
          </a:prstGeom>
        </p:spPr>
      </p:pic>
      <p:sp>
        <p:nvSpPr>
          <p:cNvPr id="8" name="文本框 7"/>
          <p:cNvSpPr txBox="1"/>
          <p:nvPr/>
        </p:nvSpPr>
        <p:spPr>
          <a:xfrm>
            <a:off x="713105" y="4417060"/>
            <a:ext cx="3330575" cy="787523"/>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严禁使用扫描工具对网络进行扫描和在网络使用黑客工具</a:t>
            </a:r>
            <a:r>
              <a:rPr lang="zh-CN" altLang="en-US" sz="1600">
                <a:solidFill>
                  <a:schemeClr val="tx1"/>
                </a:solidFill>
                <a:cs typeface="+mn-ea"/>
                <a:sym typeface="+mn-lt"/>
              </a:rPr>
              <a:t>。</a:t>
            </a:r>
            <a:endParaRPr lang="zh-CN" altLang="en-US" sz="1600">
              <a:solidFill>
                <a:schemeClr val="tx1"/>
              </a:solidFill>
              <a:cs typeface="+mn-ea"/>
              <a:sym typeface="+mn-lt"/>
            </a:endParaRPr>
          </a:p>
        </p:txBody>
      </p:sp>
      <p:pic>
        <p:nvPicPr>
          <p:cNvPr id="9" name="图片 8" descr="D:\APPT制作\新员工网络信息安全意识培训\素材\元素\图片\51miz-E559519-1.png51miz-E559519-1"/>
          <p:cNvPicPr/>
          <p:nvPr/>
        </p:nvPicPr>
        <p:blipFill>
          <a:blip r:embed="rId5" cstate="screen"/>
          <a:srcRect/>
          <a:stretch>
            <a:fillRect/>
          </a:stretch>
        </p:blipFill>
        <p:spPr>
          <a:xfrm>
            <a:off x="2783205" y="1461770"/>
            <a:ext cx="1015200" cy="243840"/>
          </a:xfrm>
          <a:prstGeom prst="rect">
            <a:avLst/>
          </a:prstGeom>
        </p:spPr>
      </p:pic>
      <p:sp>
        <p:nvSpPr>
          <p:cNvPr id="10" name="文本框 9"/>
          <p:cNvSpPr txBox="1"/>
          <p:nvPr/>
        </p:nvSpPr>
        <p:spPr>
          <a:xfrm>
            <a:off x="2701925" y="1705610"/>
            <a:ext cx="6550025" cy="1198880"/>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内部计算机的操作系统、IIS,数据库、FTP以及所有企业应用（如电子邮件系统、即时通讯工具等）中，必须设置用户口令，严禁使用空口令、弱口令或缺省口令。一经发现将被行政处罚。</a:t>
            </a:r>
            <a:endParaRPr lang="en-US" altLang="zh-CN" sz="1600">
              <a:solidFill>
                <a:schemeClr val="tx1"/>
              </a:solidFill>
              <a:cs typeface="+mn-ea"/>
              <a:sym typeface="+mn-lt"/>
            </a:endParaRPr>
          </a:p>
        </p:txBody>
      </p:sp>
      <p:pic>
        <p:nvPicPr>
          <p:cNvPr id="11" name="图片 10" descr="51miz-E559519-7C628F4A"/>
          <p:cNvPicPr>
            <a:picLocks noChangeAspect="1"/>
          </p:cNvPicPr>
          <p:nvPr/>
        </p:nvPicPr>
        <p:blipFill>
          <a:blip r:embed="rId4" cstate="screen"/>
          <a:stretch>
            <a:fillRect/>
          </a:stretch>
        </p:blipFill>
        <p:spPr>
          <a:xfrm>
            <a:off x="8148320" y="3989070"/>
            <a:ext cx="1015365" cy="243840"/>
          </a:xfrm>
          <a:prstGeom prst="rect">
            <a:avLst/>
          </a:prstGeom>
        </p:spPr>
      </p:pic>
      <p:sp>
        <p:nvSpPr>
          <p:cNvPr id="12" name="文本框 11"/>
          <p:cNvSpPr txBox="1"/>
          <p:nvPr/>
        </p:nvSpPr>
        <p:spPr>
          <a:xfrm>
            <a:off x="8061325" y="4232910"/>
            <a:ext cx="3330575" cy="1198880"/>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不得以任何方式将公司信息（包括网络拓扑、IP地址、安全策略、帐号，口令等）告知不相关的人员</a:t>
            </a:r>
            <a:r>
              <a:rPr lang="zh-CN" altLang="en-US" sz="1600">
                <a:solidFill>
                  <a:schemeClr val="tx1"/>
                </a:solidFill>
                <a:cs typeface="+mn-ea"/>
                <a:sym typeface="+mn-lt"/>
              </a:rPr>
              <a:t>。</a:t>
            </a:r>
            <a:endParaRPr lang="zh-CN" altLang="en-US" sz="1600">
              <a:solidFill>
                <a:schemeClr val="tx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500"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8"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4352474"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信息安全管理制度和法律法规</a:t>
            </a:r>
            <a:endParaRPr lang="en-US" altLang="zh-CN" sz="2500">
              <a:solidFill>
                <a:schemeClr val="tx1"/>
              </a:solidFill>
              <a:cs typeface="+mn-ea"/>
              <a:sym typeface="+mn-lt"/>
            </a:endParaRPr>
          </a:p>
        </p:txBody>
      </p:sp>
      <p:pic>
        <p:nvPicPr>
          <p:cNvPr id="5" name="图片 4" descr="D:\APPT制作\新员工网络信息安全意识培训\素材\元素\图片\51miz-E410752-C436D64C.png51miz-E410752-C436D64C"/>
          <p:cNvPicPr>
            <a:picLocks noChangeAspect="1"/>
          </p:cNvPicPr>
          <p:nvPr/>
        </p:nvPicPr>
        <p:blipFill>
          <a:blip r:embed="rId3"/>
          <a:srcRect/>
          <a:stretch>
            <a:fillRect/>
          </a:stretch>
        </p:blipFill>
        <p:spPr>
          <a:xfrm>
            <a:off x="963295" y="1871345"/>
            <a:ext cx="3818255" cy="3818255"/>
          </a:xfrm>
          <a:prstGeom prst="rect">
            <a:avLst/>
          </a:prstGeom>
        </p:spPr>
      </p:pic>
      <p:sp>
        <p:nvSpPr>
          <p:cNvPr id="6" name="文本框 5"/>
          <p:cNvSpPr txBox="1"/>
          <p:nvPr/>
        </p:nvSpPr>
        <p:spPr>
          <a:xfrm>
            <a:off x="5821045" y="2240280"/>
            <a:ext cx="5618480" cy="1198880"/>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口令长度应在8个字符以上，还应包括大小写字母，特殊符号和数字。口令应该在三个月内更换,重要的和使用频繁的口令视情况缩短更改周期。不允许使用前3次用过的口令</a:t>
            </a:r>
            <a:r>
              <a:rPr lang="zh-CN" altLang="en-US" sz="1600">
                <a:solidFill>
                  <a:schemeClr val="tx1"/>
                </a:solidFill>
                <a:cs typeface="+mn-ea"/>
                <a:sym typeface="+mn-lt"/>
              </a:rPr>
              <a:t>。</a:t>
            </a:r>
            <a:endParaRPr lang="zh-CN" altLang="en-US" sz="1600">
              <a:solidFill>
                <a:schemeClr val="tx1"/>
              </a:solidFill>
              <a:cs typeface="+mn-ea"/>
              <a:sym typeface="+mn-lt"/>
            </a:endParaRPr>
          </a:p>
        </p:txBody>
      </p:sp>
      <p:pic>
        <p:nvPicPr>
          <p:cNvPr id="2" name="图片 1" descr="51miz-E787635-94E06D173"/>
          <p:cNvPicPr>
            <a:picLocks noChangeAspect="1"/>
          </p:cNvPicPr>
          <p:nvPr/>
        </p:nvPicPr>
        <p:blipFill>
          <a:blip r:embed="rId4" cstate="screen"/>
          <a:stretch>
            <a:fillRect/>
          </a:stretch>
        </p:blipFill>
        <p:spPr>
          <a:xfrm>
            <a:off x="5398770" y="2367280"/>
            <a:ext cx="325755" cy="325120"/>
          </a:xfrm>
          <a:prstGeom prst="rect">
            <a:avLst/>
          </a:prstGeom>
        </p:spPr>
      </p:pic>
      <p:sp>
        <p:nvSpPr>
          <p:cNvPr id="7" name="文本框 6"/>
          <p:cNvSpPr txBox="1"/>
          <p:nvPr/>
        </p:nvSpPr>
        <p:spPr>
          <a:xfrm>
            <a:off x="5821045" y="3646805"/>
            <a:ext cx="5618480" cy="787523"/>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严禁卸载或关闭安全防护软件和防病毒软件，如有系统补丁必须及时安装。</a:t>
            </a:r>
            <a:endParaRPr lang="en-US" altLang="zh-CN" sz="1600">
              <a:solidFill>
                <a:schemeClr val="tx1"/>
              </a:solidFill>
              <a:cs typeface="+mn-ea"/>
              <a:sym typeface="+mn-lt"/>
            </a:endParaRPr>
          </a:p>
        </p:txBody>
      </p:sp>
      <p:pic>
        <p:nvPicPr>
          <p:cNvPr id="13" name="图片 12" descr="D:\APPT制作\新员工网络信息安全意识培训\素材\元素\图片\51miz-E787635-94E06D17.png51miz-E787635-94E06D17"/>
          <p:cNvPicPr>
            <a:picLocks noChangeAspect="1"/>
          </p:cNvPicPr>
          <p:nvPr/>
        </p:nvPicPr>
        <p:blipFill>
          <a:blip r:embed="rId5" cstate="screen"/>
          <a:srcRect/>
          <a:stretch>
            <a:fillRect/>
          </a:stretch>
        </p:blipFill>
        <p:spPr>
          <a:xfrm>
            <a:off x="5399723" y="3773805"/>
            <a:ext cx="323850" cy="325120"/>
          </a:xfrm>
          <a:prstGeom prst="rect">
            <a:avLst/>
          </a:prstGeom>
        </p:spPr>
      </p:pic>
      <p:sp>
        <p:nvSpPr>
          <p:cNvPr id="14" name="文本框 13"/>
          <p:cNvSpPr txBox="1"/>
          <p:nvPr/>
        </p:nvSpPr>
        <p:spPr>
          <a:xfrm>
            <a:off x="5822315" y="4690745"/>
            <a:ext cx="2172335" cy="418191"/>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离开电脑要锁屏。</a:t>
            </a:r>
            <a:endParaRPr lang="en-US" altLang="zh-CN" sz="1600">
              <a:solidFill>
                <a:schemeClr val="tx1"/>
              </a:solidFill>
              <a:cs typeface="+mn-ea"/>
              <a:sym typeface="+mn-lt"/>
            </a:endParaRPr>
          </a:p>
        </p:txBody>
      </p:sp>
      <p:pic>
        <p:nvPicPr>
          <p:cNvPr id="15" name="图片 14" descr="D:\APPT制作\新员工网络信息安全意识培训\素材\元素\图片\51miz-E787635-94E06D175.png51miz-E787635-94E06D175"/>
          <p:cNvPicPr>
            <a:picLocks noChangeAspect="1"/>
          </p:cNvPicPr>
          <p:nvPr/>
        </p:nvPicPr>
        <p:blipFill>
          <a:blip r:embed="rId6" cstate="screen"/>
          <a:srcRect/>
          <a:stretch>
            <a:fillRect/>
          </a:stretch>
        </p:blipFill>
        <p:spPr>
          <a:xfrm>
            <a:off x="5400993" y="4817745"/>
            <a:ext cx="323850" cy="32512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500"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p:bldP spid="7"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4352474"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信息安全管理制度和法律法规</a:t>
            </a:r>
            <a:endParaRPr lang="en-US" altLang="zh-CN" sz="2500">
              <a:solidFill>
                <a:schemeClr val="tx1"/>
              </a:solidFill>
              <a:cs typeface="+mn-ea"/>
              <a:sym typeface="+mn-lt"/>
            </a:endParaRPr>
          </a:p>
        </p:txBody>
      </p:sp>
      <p:pic>
        <p:nvPicPr>
          <p:cNvPr id="3" name="图片 2" descr="D:\APPT制作\新员工网络信息安全意识培训\素材\元素\图片\51miz-E410671-7845A856.png51miz-E410671-7845A856"/>
          <p:cNvPicPr>
            <a:picLocks noChangeAspect="1"/>
          </p:cNvPicPr>
          <p:nvPr/>
        </p:nvPicPr>
        <p:blipFill>
          <a:blip r:embed="rId3"/>
          <a:srcRect/>
          <a:stretch>
            <a:fillRect/>
          </a:stretch>
        </p:blipFill>
        <p:spPr>
          <a:xfrm>
            <a:off x="4625975" y="1903095"/>
            <a:ext cx="3435350" cy="3435350"/>
          </a:xfrm>
          <a:prstGeom prst="rect">
            <a:avLst/>
          </a:prstGeom>
        </p:spPr>
      </p:pic>
      <p:pic>
        <p:nvPicPr>
          <p:cNvPr id="4" name="图片 3" descr="51miz-E559519-7C628F4A"/>
          <p:cNvPicPr>
            <a:picLocks noChangeAspect="1"/>
          </p:cNvPicPr>
          <p:nvPr/>
        </p:nvPicPr>
        <p:blipFill>
          <a:blip r:embed="rId4"/>
          <a:stretch>
            <a:fillRect/>
          </a:stretch>
        </p:blipFill>
        <p:spPr>
          <a:xfrm>
            <a:off x="1518285" y="1903095"/>
            <a:ext cx="2172970" cy="635000"/>
          </a:xfrm>
          <a:prstGeom prst="rect">
            <a:avLst/>
          </a:prstGeom>
        </p:spPr>
      </p:pic>
      <p:sp>
        <p:nvSpPr>
          <p:cNvPr id="8" name="文本框 7"/>
          <p:cNvSpPr txBox="1"/>
          <p:nvPr/>
        </p:nvSpPr>
        <p:spPr>
          <a:xfrm>
            <a:off x="2188677" y="1956435"/>
            <a:ext cx="954107" cy="328551"/>
          </a:xfrm>
          <a:prstGeom prst="rect">
            <a:avLst/>
          </a:prstGeom>
          <a:noFill/>
        </p:spPr>
        <p:txBody>
          <a:bodyPr wrap="none" rtlCol="0" anchor="t">
            <a:spAutoFit/>
          </a:bodyPr>
          <a:lstStyle/>
          <a:p>
            <a:pPr algn="ctr" fontAlgn="auto">
              <a:lnSpc>
                <a:spcPct val="110000"/>
              </a:lnSpc>
            </a:pPr>
            <a:r>
              <a:rPr lang="en-US" altLang="zh-CN" sz="1500">
                <a:solidFill>
                  <a:schemeClr val="tx1"/>
                </a:solidFill>
                <a:cs typeface="+mn-ea"/>
                <a:sym typeface="+mn-lt"/>
              </a:rPr>
              <a:t>系统保护</a:t>
            </a:r>
            <a:endParaRPr lang="en-US" altLang="zh-CN" sz="1500">
              <a:solidFill>
                <a:schemeClr val="tx1"/>
              </a:solidFill>
              <a:cs typeface="+mn-ea"/>
              <a:sym typeface="+mn-lt"/>
            </a:endParaRPr>
          </a:p>
        </p:txBody>
      </p:sp>
      <p:sp>
        <p:nvSpPr>
          <p:cNvPr id="9" name="文本框 8"/>
          <p:cNvSpPr txBox="1"/>
          <p:nvPr/>
        </p:nvSpPr>
        <p:spPr>
          <a:xfrm>
            <a:off x="626745" y="2538095"/>
            <a:ext cx="3956050" cy="700576"/>
          </a:xfrm>
          <a:prstGeom prst="rect">
            <a:avLst/>
          </a:prstGeom>
          <a:noFill/>
        </p:spPr>
        <p:txBody>
          <a:bodyPr wrap="square" rtlCol="0" anchor="t">
            <a:spAutoFit/>
          </a:bodyPr>
          <a:lstStyle/>
          <a:p>
            <a:pPr algn="l" fontAlgn="auto">
              <a:lnSpc>
                <a:spcPct val="150000"/>
              </a:lnSpc>
            </a:pPr>
            <a:r>
              <a:rPr sz="1400">
                <a:solidFill>
                  <a:schemeClr val="tx1"/>
                </a:solidFill>
                <a:cs typeface="+mn-ea"/>
                <a:sym typeface="+mn-lt"/>
              </a:rPr>
              <a:t>▲中华人民共和国计算机信息系统安全保护条例</a:t>
            </a:r>
            <a:endParaRPr sz="1400">
              <a:solidFill>
                <a:schemeClr val="tx1"/>
              </a:solidFill>
              <a:cs typeface="+mn-ea"/>
              <a:sym typeface="+mn-lt"/>
            </a:endParaRPr>
          </a:p>
          <a:p>
            <a:pPr algn="l" fontAlgn="auto">
              <a:lnSpc>
                <a:spcPct val="150000"/>
              </a:lnSpc>
            </a:pPr>
            <a:r>
              <a:rPr sz="1400">
                <a:cs typeface="+mn-ea"/>
                <a:sym typeface="+mn-lt"/>
              </a:rPr>
              <a:t>▲</a:t>
            </a:r>
            <a:r>
              <a:rPr sz="1400">
                <a:solidFill>
                  <a:schemeClr val="tx1"/>
                </a:solidFill>
                <a:cs typeface="+mn-ea"/>
                <a:sym typeface="+mn-lt"/>
              </a:rPr>
              <a:t>计算机信息网络国际联网安全保护管理办法</a:t>
            </a:r>
            <a:endParaRPr lang="zh-CN" altLang="en-US" sz="1400">
              <a:solidFill>
                <a:schemeClr val="tx1"/>
              </a:solidFill>
              <a:cs typeface="+mn-ea"/>
              <a:sym typeface="+mn-lt"/>
            </a:endParaRPr>
          </a:p>
        </p:txBody>
      </p:sp>
      <p:pic>
        <p:nvPicPr>
          <p:cNvPr id="10" name="图片 9" descr="D:\APPT制作\新员工网络信息安全意识培训\素材\元素\图片\51miz-E559519-1.png51miz-E559519-1"/>
          <p:cNvPicPr>
            <a:picLocks noChangeAspect="1"/>
          </p:cNvPicPr>
          <p:nvPr/>
        </p:nvPicPr>
        <p:blipFill>
          <a:blip r:embed="rId5"/>
          <a:srcRect/>
          <a:stretch>
            <a:fillRect/>
          </a:stretch>
        </p:blipFill>
        <p:spPr>
          <a:xfrm>
            <a:off x="8630285" y="1903095"/>
            <a:ext cx="2128520" cy="635000"/>
          </a:xfrm>
          <a:prstGeom prst="rect">
            <a:avLst/>
          </a:prstGeom>
        </p:spPr>
      </p:pic>
      <p:sp>
        <p:nvSpPr>
          <p:cNvPr id="11" name="文本框 10"/>
          <p:cNvSpPr txBox="1"/>
          <p:nvPr/>
        </p:nvSpPr>
        <p:spPr>
          <a:xfrm>
            <a:off x="9278452" y="1956435"/>
            <a:ext cx="954107" cy="328551"/>
          </a:xfrm>
          <a:prstGeom prst="rect">
            <a:avLst/>
          </a:prstGeom>
          <a:noFill/>
        </p:spPr>
        <p:txBody>
          <a:bodyPr wrap="none" rtlCol="0" anchor="t">
            <a:spAutoFit/>
          </a:bodyPr>
          <a:lstStyle/>
          <a:p>
            <a:pPr algn="ctr" fontAlgn="auto">
              <a:lnSpc>
                <a:spcPct val="110000"/>
              </a:lnSpc>
            </a:pPr>
            <a:r>
              <a:rPr lang="en-US" altLang="zh-CN" sz="1500">
                <a:solidFill>
                  <a:schemeClr val="bg1"/>
                </a:solidFill>
                <a:cs typeface="+mn-ea"/>
                <a:sym typeface="+mn-lt"/>
              </a:rPr>
              <a:t>安全产品</a:t>
            </a:r>
            <a:endParaRPr lang="en-US" altLang="zh-CN" sz="1500">
              <a:solidFill>
                <a:schemeClr val="bg1"/>
              </a:solidFill>
              <a:cs typeface="+mn-ea"/>
              <a:sym typeface="+mn-lt"/>
            </a:endParaRPr>
          </a:p>
        </p:txBody>
      </p:sp>
      <p:sp>
        <p:nvSpPr>
          <p:cNvPr id="12" name="文本框 11"/>
          <p:cNvSpPr txBox="1"/>
          <p:nvPr/>
        </p:nvSpPr>
        <p:spPr>
          <a:xfrm>
            <a:off x="8769350" y="2699385"/>
            <a:ext cx="1850390" cy="377411"/>
          </a:xfrm>
          <a:prstGeom prst="rect">
            <a:avLst/>
          </a:prstGeom>
          <a:noFill/>
        </p:spPr>
        <p:txBody>
          <a:bodyPr wrap="square" rtlCol="0" anchor="t">
            <a:spAutoFit/>
          </a:bodyPr>
          <a:lstStyle/>
          <a:p>
            <a:pPr algn="l" fontAlgn="auto">
              <a:lnSpc>
                <a:spcPct val="150000"/>
              </a:lnSpc>
            </a:pPr>
            <a:r>
              <a:rPr sz="1400">
                <a:solidFill>
                  <a:schemeClr val="tx1"/>
                </a:solidFill>
                <a:cs typeface="+mn-ea"/>
                <a:sym typeface="+mn-lt"/>
              </a:rPr>
              <a:t>▲商用密码管理条例</a:t>
            </a:r>
            <a:endParaRPr sz="1400">
              <a:solidFill>
                <a:schemeClr val="tx1"/>
              </a:solidFill>
              <a:cs typeface="+mn-ea"/>
              <a:sym typeface="+mn-lt"/>
            </a:endParaRPr>
          </a:p>
        </p:txBody>
      </p:sp>
      <p:pic>
        <p:nvPicPr>
          <p:cNvPr id="16" name="图片 15" descr="D:\APPT制作\新员工网络信息安全意识培训\素材\元素\图片\51miz-E559519-1.png51miz-E559519-1"/>
          <p:cNvPicPr>
            <a:picLocks noChangeAspect="1"/>
          </p:cNvPicPr>
          <p:nvPr/>
        </p:nvPicPr>
        <p:blipFill>
          <a:blip r:embed="rId5"/>
          <a:srcRect/>
          <a:stretch>
            <a:fillRect/>
          </a:stretch>
        </p:blipFill>
        <p:spPr>
          <a:xfrm>
            <a:off x="1518285" y="3860165"/>
            <a:ext cx="2128520" cy="635000"/>
          </a:xfrm>
          <a:prstGeom prst="rect">
            <a:avLst/>
          </a:prstGeom>
        </p:spPr>
      </p:pic>
      <p:sp>
        <p:nvSpPr>
          <p:cNvPr id="19" name="文本框 18"/>
          <p:cNvSpPr txBox="1"/>
          <p:nvPr/>
        </p:nvSpPr>
        <p:spPr>
          <a:xfrm>
            <a:off x="2070271" y="3913505"/>
            <a:ext cx="1146468" cy="328551"/>
          </a:xfrm>
          <a:prstGeom prst="rect">
            <a:avLst/>
          </a:prstGeom>
          <a:noFill/>
        </p:spPr>
        <p:txBody>
          <a:bodyPr wrap="none" rtlCol="0" anchor="t">
            <a:spAutoFit/>
          </a:bodyPr>
          <a:lstStyle/>
          <a:p>
            <a:pPr algn="ctr" fontAlgn="auto">
              <a:lnSpc>
                <a:spcPct val="110000"/>
              </a:lnSpc>
            </a:pPr>
            <a:r>
              <a:rPr lang="en-US" altLang="zh-CN" sz="1500">
                <a:solidFill>
                  <a:schemeClr val="bg1"/>
                </a:solidFill>
                <a:cs typeface="+mn-ea"/>
                <a:sym typeface="+mn-lt"/>
              </a:rPr>
              <a:t>计算机犯罪</a:t>
            </a:r>
            <a:endParaRPr lang="en-US" altLang="zh-CN" sz="1500">
              <a:solidFill>
                <a:schemeClr val="bg1"/>
              </a:solidFill>
              <a:cs typeface="+mn-ea"/>
              <a:sym typeface="+mn-lt"/>
            </a:endParaRPr>
          </a:p>
        </p:txBody>
      </p:sp>
      <p:sp>
        <p:nvSpPr>
          <p:cNvPr id="20" name="文本框 19"/>
          <p:cNvSpPr txBox="1"/>
          <p:nvPr/>
        </p:nvSpPr>
        <p:spPr>
          <a:xfrm>
            <a:off x="1270635" y="4661535"/>
            <a:ext cx="2651125" cy="700576"/>
          </a:xfrm>
          <a:prstGeom prst="rect">
            <a:avLst/>
          </a:prstGeom>
          <a:noFill/>
        </p:spPr>
        <p:txBody>
          <a:bodyPr wrap="square" rtlCol="0" anchor="t">
            <a:spAutoFit/>
          </a:bodyPr>
          <a:lstStyle/>
          <a:p>
            <a:pPr algn="l" fontAlgn="auto">
              <a:lnSpc>
                <a:spcPct val="150000"/>
              </a:lnSpc>
            </a:pPr>
            <a:r>
              <a:rPr sz="1400">
                <a:solidFill>
                  <a:schemeClr val="tx1"/>
                </a:solidFill>
                <a:cs typeface="+mn-ea"/>
                <a:sym typeface="+mn-lt"/>
              </a:rPr>
              <a:t>▲中华人民共和国刑法(摘录)</a:t>
            </a:r>
            <a:endParaRPr sz="1400">
              <a:solidFill>
                <a:schemeClr val="tx1"/>
              </a:solidFill>
              <a:cs typeface="+mn-ea"/>
              <a:sym typeface="+mn-lt"/>
            </a:endParaRPr>
          </a:p>
          <a:p>
            <a:pPr algn="l" fontAlgn="auto">
              <a:lnSpc>
                <a:spcPct val="150000"/>
              </a:lnSpc>
            </a:pPr>
            <a:r>
              <a:rPr sz="1400">
                <a:cs typeface="+mn-ea"/>
                <a:sym typeface="+mn-lt"/>
              </a:rPr>
              <a:t>▲</a:t>
            </a:r>
            <a:r>
              <a:rPr sz="1400">
                <a:solidFill>
                  <a:schemeClr val="tx1"/>
                </a:solidFill>
                <a:cs typeface="+mn-ea"/>
                <a:sym typeface="+mn-lt"/>
              </a:rPr>
              <a:t>网络犯罪的法律问题研究</a:t>
            </a:r>
            <a:endParaRPr sz="1400">
              <a:solidFill>
                <a:schemeClr val="tx1"/>
              </a:solidFill>
              <a:cs typeface="+mn-ea"/>
              <a:sym typeface="+mn-lt"/>
            </a:endParaRPr>
          </a:p>
        </p:txBody>
      </p:sp>
      <p:pic>
        <p:nvPicPr>
          <p:cNvPr id="21" name="图片 20" descr="51miz-E559519-7C628F4A"/>
          <p:cNvPicPr>
            <a:picLocks noChangeAspect="1"/>
          </p:cNvPicPr>
          <p:nvPr/>
        </p:nvPicPr>
        <p:blipFill>
          <a:blip r:embed="rId4"/>
          <a:stretch>
            <a:fillRect/>
          </a:stretch>
        </p:blipFill>
        <p:spPr>
          <a:xfrm>
            <a:off x="8592820" y="3860165"/>
            <a:ext cx="2172970" cy="635000"/>
          </a:xfrm>
          <a:prstGeom prst="rect">
            <a:avLst/>
          </a:prstGeom>
        </p:spPr>
      </p:pic>
      <p:sp>
        <p:nvSpPr>
          <p:cNvPr id="22" name="文本框 21"/>
          <p:cNvSpPr txBox="1"/>
          <p:nvPr/>
        </p:nvSpPr>
        <p:spPr>
          <a:xfrm>
            <a:off x="9263212" y="3913505"/>
            <a:ext cx="954107" cy="328551"/>
          </a:xfrm>
          <a:prstGeom prst="rect">
            <a:avLst/>
          </a:prstGeom>
          <a:noFill/>
        </p:spPr>
        <p:txBody>
          <a:bodyPr wrap="none" rtlCol="0" anchor="t">
            <a:spAutoFit/>
          </a:bodyPr>
          <a:lstStyle/>
          <a:p>
            <a:pPr algn="ctr" fontAlgn="auto">
              <a:lnSpc>
                <a:spcPct val="110000"/>
              </a:lnSpc>
            </a:pPr>
            <a:r>
              <a:rPr lang="en-US" altLang="zh-CN" sz="1500">
                <a:solidFill>
                  <a:schemeClr val="tx1"/>
                </a:solidFill>
                <a:cs typeface="+mn-ea"/>
                <a:sym typeface="+mn-lt"/>
              </a:rPr>
              <a:t>电子证据</a:t>
            </a:r>
            <a:endParaRPr lang="en-US" altLang="zh-CN" sz="1500">
              <a:solidFill>
                <a:schemeClr val="tx1"/>
              </a:solidFill>
              <a:cs typeface="+mn-ea"/>
              <a:sym typeface="+mn-lt"/>
            </a:endParaRPr>
          </a:p>
        </p:txBody>
      </p:sp>
      <p:sp>
        <p:nvSpPr>
          <p:cNvPr id="23" name="文本框 22"/>
          <p:cNvSpPr txBox="1"/>
          <p:nvPr/>
        </p:nvSpPr>
        <p:spPr>
          <a:xfrm>
            <a:off x="8387080" y="4495165"/>
            <a:ext cx="2737485" cy="700576"/>
          </a:xfrm>
          <a:prstGeom prst="rect">
            <a:avLst/>
          </a:prstGeom>
          <a:noFill/>
        </p:spPr>
        <p:txBody>
          <a:bodyPr wrap="square" rtlCol="0" anchor="t">
            <a:spAutoFit/>
          </a:bodyPr>
          <a:lstStyle/>
          <a:p>
            <a:pPr algn="l" fontAlgn="auto">
              <a:lnSpc>
                <a:spcPct val="150000"/>
              </a:lnSpc>
            </a:pPr>
            <a:r>
              <a:rPr sz="1400">
                <a:solidFill>
                  <a:schemeClr val="tx1"/>
                </a:solidFill>
                <a:cs typeface="+mn-ea"/>
                <a:sym typeface="+mn-lt"/>
              </a:rPr>
              <a:t>▲中华人民共和国电子签名法</a:t>
            </a:r>
            <a:endParaRPr sz="1400">
              <a:solidFill>
                <a:schemeClr val="tx1"/>
              </a:solidFill>
              <a:cs typeface="+mn-ea"/>
              <a:sym typeface="+mn-lt"/>
            </a:endParaRPr>
          </a:p>
          <a:p>
            <a:pPr algn="l" fontAlgn="auto">
              <a:lnSpc>
                <a:spcPct val="150000"/>
              </a:lnSpc>
            </a:pPr>
            <a:r>
              <a:rPr sz="1400">
                <a:cs typeface="+mn-ea"/>
                <a:sym typeface="+mn-lt"/>
              </a:rPr>
              <a:t>▲</a:t>
            </a:r>
            <a:r>
              <a:rPr sz="1400">
                <a:solidFill>
                  <a:schemeClr val="tx1"/>
                </a:solidFill>
                <a:cs typeface="+mn-ea"/>
                <a:sym typeface="+mn-lt"/>
              </a:rPr>
              <a:t>电子认证服务管理办法</a:t>
            </a:r>
            <a:endParaRPr sz="1400">
              <a:solidFill>
                <a:schemeClr val="tx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500"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500"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anim calcmode="lin" valueType="num">
                                      <p:cBhvr>
                                        <p:cTn id="29" dur="500" fill="hold"/>
                                        <p:tgtEl>
                                          <p:spTgt spid="8"/>
                                        </p:tgtEl>
                                        <p:attrNameLst>
                                          <p:attrName>ppt_x</p:attrName>
                                        </p:attrNameLst>
                                      </p:cBhvr>
                                      <p:tavLst>
                                        <p:tav tm="0">
                                          <p:val>
                                            <p:strVal val="#ppt_x"/>
                                          </p:val>
                                        </p:tav>
                                        <p:tav tm="100000">
                                          <p:val>
                                            <p:strVal val="#ppt_x"/>
                                          </p:val>
                                        </p:tav>
                                      </p:tavLst>
                                    </p:anim>
                                    <p:anim calcmode="lin" valueType="num">
                                      <p:cBhvr>
                                        <p:cTn id="30" dur="5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500"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500"/>
                            </p:stCondLst>
                            <p:childTnLst>
                              <p:par>
                                <p:cTn id="50" presetID="22" presetClass="entr" presetSubtype="8"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par>
                          <p:cTn id="53" fill="hold">
                            <p:stCondLst>
                              <p:cond delay="4000"/>
                            </p:stCondLst>
                            <p:childTnLst>
                              <p:par>
                                <p:cTn id="54" presetID="42" presetClass="entr" presetSubtype="0" fill="hold" grpId="0" nodeType="afterEffect">
                                  <p:stCondLst>
                                    <p:cond delay="0"/>
                                  </p:stCondLst>
                                  <p:childTnLst>
                                    <p:set>
                                      <p:cBhvr>
                                        <p:cTn id="55" dur="500"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anim calcmode="lin" valueType="num">
                                      <p:cBhvr>
                                        <p:cTn id="57" dur="500" fill="hold"/>
                                        <p:tgtEl>
                                          <p:spTgt spid="19"/>
                                        </p:tgtEl>
                                        <p:attrNameLst>
                                          <p:attrName>ppt_x</p:attrName>
                                        </p:attrNameLst>
                                      </p:cBhvr>
                                      <p:tavLst>
                                        <p:tav tm="0">
                                          <p:val>
                                            <p:strVal val="#ppt_x"/>
                                          </p:val>
                                        </p:tav>
                                        <p:tav tm="100000">
                                          <p:val>
                                            <p:strVal val="#ppt_x"/>
                                          </p:val>
                                        </p:tav>
                                      </p:tavLst>
                                    </p:anim>
                                    <p:anim calcmode="lin" valueType="num">
                                      <p:cBhvr>
                                        <p:cTn id="58" dur="500" fill="hold"/>
                                        <p:tgtEl>
                                          <p:spTgt spid="19"/>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left)">
                                      <p:cBhvr>
                                        <p:cTn id="62" dur="500"/>
                                        <p:tgtEl>
                                          <p:spTgt spid="20"/>
                                        </p:tgtEl>
                                      </p:cBhvr>
                                    </p:animEffect>
                                  </p:childTnLst>
                                </p:cTn>
                              </p:par>
                            </p:childTnLst>
                          </p:cTn>
                        </p:par>
                        <p:par>
                          <p:cTn id="63" fill="hold">
                            <p:stCondLst>
                              <p:cond delay="5000"/>
                            </p:stCondLst>
                            <p:childTnLst>
                              <p:par>
                                <p:cTn id="64" presetID="22" presetClass="entr" presetSubtype="8"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left)">
                                      <p:cBhvr>
                                        <p:cTn id="66" dur="500"/>
                                        <p:tgtEl>
                                          <p:spTgt spid="21"/>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500"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anim calcmode="lin" valueType="num">
                                      <p:cBhvr>
                                        <p:cTn id="71" dur="500" fill="hold"/>
                                        <p:tgtEl>
                                          <p:spTgt spid="22"/>
                                        </p:tgtEl>
                                        <p:attrNameLst>
                                          <p:attrName>ppt_x</p:attrName>
                                        </p:attrNameLst>
                                      </p:cBhvr>
                                      <p:tavLst>
                                        <p:tav tm="0">
                                          <p:val>
                                            <p:strVal val="#ppt_x"/>
                                          </p:val>
                                        </p:tav>
                                        <p:tav tm="100000">
                                          <p:val>
                                            <p:strVal val="#ppt_x"/>
                                          </p:val>
                                        </p:tav>
                                      </p:tavLst>
                                    </p:anim>
                                    <p:anim calcmode="lin" valueType="num">
                                      <p:cBhvr>
                                        <p:cTn id="72" dur="500" fill="hold"/>
                                        <p:tgtEl>
                                          <p:spTgt spid="22"/>
                                        </p:tgtEl>
                                        <p:attrNameLst>
                                          <p:attrName>ppt_y</p:attrName>
                                        </p:attrNameLst>
                                      </p:cBhvr>
                                      <p:tavLst>
                                        <p:tav tm="0">
                                          <p:val>
                                            <p:strVal val="#ppt_y+.1"/>
                                          </p:val>
                                        </p:tav>
                                        <p:tav tm="100000">
                                          <p:val>
                                            <p:strVal val="#ppt_y"/>
                                          </p:val>
                                        </p:tav>
                                      </p:tavLst>
                                    </p:anim>
                                  </p:childTnLst>
                                </p:cTn>
                              </p:par>
                            </p:childTnLst>
                          </p:cTn>
                        </p:par>
                        <p:par>
                          <p:cTn id="73" fill="hold">
                            <p:stCondLst>
                              <p:cond delay="6000"/>
                            </p:stCondLst>
                            <p:childTnLst>
                              <p:par>
                                <p:cTn id="74" presetID="22" presetClass="entr" presetSubtype="8"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left)">
                                      <p:cBhvr>
                                        <p:cTn id="7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8" grpId="0"/>
      <p:bldP spid="9" grpId="0"/>
      <p:bldP spid="11" grpId="0"/>
      <p:bldP spid="12" grpId="0"/>
      <p:bldP spid="19" grpId="0"/>
      <p:bldP spid="20"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2366010" y="2418080"/>
            <a:ext cx="7544435" cy="1548765"/>
            <a:chOff x="3726" y="3808"/>
            <a:chExt cx="11881" cy="2439"/>
          </a:xfrm>
        </p:grpSpPr>
        <p:sp>
          <p:nvSpPr>
            <p:cNvPr id="15" name="文本框 14"/>
            <p:cNvSpPr txBox="1"/>
            <p:nvPr/>
          </p:nvSpPr>
          <p:spPr>
            <a:xfrm>
              <a:off x="3831" y="3919"/>
              <a:ext cx="11776" cy="2328"/>
            </a:xfrm>
            <a:prstGeom prst="rect">
              <a:avLst/>
            </a:prstGeom>
            <a:noFill/>
          </p:spPr>
          <p:txBody>
            <a:bodyPr wrap="square" rtlCol="0" anchor="t">
              <a:spAutoFit/>
            </a:bodyPr>
            <a:lstStyle/>
            <a:p>
              <a:pPr algn="dist" fontAlgn="auto">
                <a:lnSpc>
                  <a:spcPct val="110000"/>
                </a:lnSpc>
              </a:pPr>
              <a:r>
                <a:rPr lang="en-US" sz="8800">
                  <a:solidFill>
                    <a:schemeClr val="tx1"/>
                  </a:solidFill>
                  <a:cs typeface="+mn-ea"/>
                  <a:sym typeface="+mn-lt"/>
                </a:rPr>
                <a:t>CONTENTS</a:t>
              </a:r>
              <a:endParaRPr lang="en-US" sz="8800">
                <a:solidFill>
                  <a:schemeClr val="tx1"/>
                </a:solidFill>
                <a:cs typeface="+mn-ea"/>
                <a:sym typeface="+mn-lt"/>
              </a:endParaRPr>
            </a:p>
          </p:txBody>
        </p:sp>
        <p:sp>
          <p:nvSpPr>
            <p:cNvPr id="4" name="文本框 3"/>
            <p:cNvSpPr txBox="1"/>
            <p:nvPr/>
          </p:nvSpPr>
          <p:spPr>
            <a:xfrm>
              <a:off x="3726" y="3808"/>
              <a:ext cx="11776" cy="2328"/>
            </a:xfrm>
            <a:prstGeom prst="rect">
              <a:avLst/>
            </a:prstGeom>
            <a:noFill/>
          </p:spPr>
          <p:txBody>
            <a:bodyPr wrap="square" rtlCol="0" anchor="t">
              <a:spAutoFit/>
            </a:bodyPr>
            <a:lstStyle/>
            <a:p>
              <a:pPr algn="dist" fontAlgn="auto">
                <a:lnSpc>
                  <a:spcPct val="110000"/>
                </a:lnSpc>
              </a:pPr>
              <a:r>
                <a:rPr lang="en-US" sz="8800">
                  <a:solidFill>
                    <a:srgbClr val="4080DC"/>
                  </a:solidFill>
                  <a:cs typeface="+mn-ea"/>
                  <a:sym typeface="+mn-lt"/>
                </a:rPr>
                <a:t>CONTENTS</a:t>
              </a:r>
              <a:endParaRPr lang="en-US" sz="8800">
                <a:solidFill>
                  <a:srgbClr val="4080DC"/>
                </a:solidFill>
                <a:cs typeface="+mn-ea"/>
                <a:sym typeface="+mn-lt"/>
              </a:endParaRPr>
            </a:p>
          </p:txBody>
        </p:sp>
      </p:grpSp>
      <p:sp>
        <p:nvSpPr>
          <p:cNvPr id="5" name="文本框 4"/>
          <p:cNvSpPr txBox="1"/>
          <p:nvPr/>
        </p:nvSpPr>
        <p:spPr>
          <a:xfrm>
            <a:off x="2995295" y="1423035"/>
            <a:ext cx="710451" cy="643509"/>
          </a:xfrm>
          <a:prstGeom prst="rect">
            <a:avLst/>
          </a:prstGeom>
          <a:noFill/>
        </p:spPr>
        <p:txBody>
          <a:bodyPr wrap="none" rtlCol="0" anchor="t">
            <a:spAutoFit/>
          </a:bodyPr>
          <a:lstStyle/>
          <a:p>
            <a:pPr fontAlgn="auto">
              <a:lnSpc>
                <a:spcPct val="110000"/>
              </a:lnSpc>
            </a:pPr>
            <a:r>
              <a:rPr lang="en-US" altLang="zh-CN" sz="3500">
                <a:solidFill>
                  <a:srgbClr val="4080DC"/>
                </a:solidFill>
                <a:cs typeface="+mn-ea"/>
                <a:sym typeface="+mn-lt"/>
              </a:rPr>
              <a:t>01</a:t>
            </a:r>
            <a:endParaRPr lang="en-US" altLang="zh-CN" sz="3500">
              <a:solidFill>
                <a:srgbClr val="4080DC"/>
              </a:solidFill>
              <a:cs typeface="+mn-ea"/>
              <a:sym typeface="+mn-lt"/>
            </a:endParaRPr>
          </a:p>
        </p:txBody>
      </p:sp>
      <p:sp>
        <p:nvSpPr>
          <p:cNvPr id="2" name="文本框 1"/>
          <p:cNvSpPr txBox="1"/>
          <p:nvPr/>
        </p:nvSpPr>
        <p:spPr>
          <a:xfrm>
            <a:off x="3855720" y="1423035"/>
            <a:ext cx="2584362" cy="515526"/>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什么是信息安全?</a:t>
            </a:r>
            <a:endParaRPr lang="en-US" altLang="zh-CN" sz="2500">
              <a:solidFill>
                <a:schemeClr val="tx1"/>
              </a:solidFill>
              <a:cs typeface="+mn-ea"/>
              <a:sym typeface="+mn-lt"/>
            </a:endParaRPr>
          </a:p>
        </p:txBody>
      </p:sp>
      <p:sp>
        <p:nvSpPr>
          <p:cNvPr id="7" name="文本框 6"/>
          <p:cNvSpPr txBox="1"/>
          <p:nvPr/>
        </p:nvSpPr>
        <p:spPr>
          <a:xfrm>
            <a:off x="3855720" y="1892935"/>
            <a:ext cx="2545715" cy="213995"/>
          </a:xfrm>
          <a:prstGeom prst="rect">
            <a:avLst/>
          </a:prstGeom>
          <a:noFill/>
        </p:spPr>
        <p:txBody>
          <a:bodyPr wrap="square" rtlCol="0" anchor="t">
            <a:spAutoFit/>
          </a:bodyPr>
          <a:lstStyle/>
          <a:p>
            <a:pPr algn="dist"/>
            <a:r>
              <a:rPr lang="zh-CN" altLang="en-US" sz="800">
                <a:solidFill>
                  <a:schemeClr val="tx1">
                    <a:lumMod val="65000"/>
                    <a:lumOff val="35000"/>
                  </a:schemeClr>
                </a:solidFill>
                <a:cs typeface="+mn-ea"/>
                <a:sym typeface="+mn-lt"/>
              </a:rPr>
              <a:t>What is information security?</a:t>
            </a:r>
            <a:endParaRPr lang="zh-CN" altLang="en-US" sz="800">
              <a:solidFill>
                <a:schemeClr val="tx1">
                  <a:lumMod val="65000"/>
                  <a:lumOff val="35000"/>
                </a:schemeClr>
              </a:solidFill>
              <a:cs typeface="+mn-ea"/>
              <a:sym typeface="+mn-lt"/>
            </a:endParaRPr>
          </a:p>
        </p:txBody>
      </p:sp>
      <p:sp>
        <p:nvSpPr>
          <p:cNvPr id="3" name="文本框 2"/>
          <p:cNvSpPr txBox="1"/>
          <p:nvPr/>
        </p:nvSpPr>
        <p:spPr>
          <a:xfrm>
            <a:off x="7185025" y="1423035"/>
            <a:ext cx="710451" cy="643509"/>
          </a:xfrm>
          <a:prstGeom prst="rect">
            <a:avLst/>
          </a:prstGeom>
          <a:noFill/>
        </p:spPr>
        <p:txBody>
          <a:bodyPr wrap="none" rtlCol="0" anchor="t">
            <a:spAutoFit/>
          </a:bodyPr>
          <a:lstStyle/>
          <a:p>
            <a:pPr fontAlgn="auto">
              <a:lnSpc>
                <a:spcPct val="110000"/>
              </a:lnSpc>
            </a:pPr>
            <a:r>
              <a:rPr lang="en-US" altLang="zh-CN" sz="3500">
                <a:solidFill>
                  <a:srgbClr val="4080DC"/>
                </a:solidFill>
                <a:cs typeface="+mn-ea"/>
                <a:sym typeface="+mn-lt"/>
              </a:rPr>
              <a:t>02</a:t>
            </a:r>
            <a:endParaRPr lang="en-US" altLang="zh-CN" sz="3500">
              <a:solidFill>
                <a:srgbClr val="4080DC"/>
              </a:solidFill>
              <a:cs typeface="+mn-ea"/>
              <a:sym typeface="+mn-lt"/>
            </a:endParaRPr>
          </a:p>
        </p:txBody>
      </p:sp>
      <p:sp>
        <p:nvSpPr>
          <p:cNvPr id="6" name="文本框 5"/>
          <p:cNvSpPr txBox="1"/>
          <p:nvPr/>
        </p:nvSpPr>
        <p:spPr>
          <a:xfrm>
            <a:off x="8045450" y="1423035"/>
            <a:ext cx="3225563"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信息安全与我的关系?</a:t>
            </a:r>
            <a:endParaRPr lang="en-US" altLang="zh-CN" sz="2500">
              <a:solidFill>
                <a:schemeClr val="tx1"/>
              </a:solidFill>
              <a:cs typeface="+mn-ea"/>
              <a:sym typeface="+mn-lt"/>
            </a:endParaRPr>
          </a:p>
        </p:txBody>
      </p:sp>
      <p:sp>
        <p:nvSpPr>
          <p:cNvPr id="8" name="文本框 7"/>
          <p:cNvSpPr txBox="1"/>
          <p:nvPr/>
        </p:nvSpPr>
        <p:spPr>
          <a:xfrm>
            <a:off x="8045450" y="1892935"/>
            <a:ext cx="3181350" cy="338554"/>
          </a:xfrm>
          <a:prstGeom prst="rect">
            <a:avLst/>
          </a:prstGeom>
          <a:noFill/>
        </p:spPr>
        <p:txBody>
          <a:bodyPr wrap="square" rtlCol="0" anchor="t">
            <a:spAutoFit/>
          </a:bodyPr>
          <a:lstStyle/>
          <a:p>
            <a:pPr algn="dist"/>
            <a:r>
              <a:rPr lang="zh-CN" altLang="en-US" sz="800">
                <a:solidFill>
                  <a:schemeClr val="tx1">
                    <a:lumMod val="65000"/>
                    <a:lumOff val="35000"/>
                  </a:schemeClr>
                </a:solidFill>
                <a:cs typeface="+mn-ea"/>
                <a:sym typeface="+mn-lt"/>
              </a:rPr>
              <a:t>What is the relationship between information security and me?</a:t>
            </a:r>
            <a:endParaRPr lang="zh-CN" altLang="en-US" sz="800">
              <a:solidFill>
                <a:schemeClr val="tx1">
                  <a:lumMod val="65000"/>
                  <a:lumOff val="35000"/>
                </a:schemeClr>
              </a:solidFill>
              <a:cs typeface="+mn-ea"/>
              <a:sym typeface="+mn-lt"/>
            </a:endParaRPr>
          </a:p>
        </p:txBody>
      </p:sp>
      <p:sp>
        <p:nvSpPr>
          <p:cNvPr id="9" name="文本框 8"/>
          <p:cNvSpPr txBox="1"/>
          <p:nvPr/>
        </p:nvSpPr>
        <p:spPr>
          <a:xfrm>
            <a:off x="1214120" y="4450080"/>
            <a:ext cx="710451" cy="643509"/>
          </a:xfrm>
          <a:prstGeom prst="rect">
            <a:avLst/>
          </a:prstGeom>
          <a:noFill/>
        </p:spPr>
        <p:txBody>
          <a:bodyPr wrap="none" rtlCol="0" anchor="t">
            <a:spAutoFit/>
          </a:bodyPr>
          <a:lstStyle/>
          <a:p>
            <a:pPr fontAlgn="auto">
              <a:lnSpc>
                <a:spcPct val="110000"/>
              </a:lnSpc>
            </a:pPr>
            <a:r>
              <a:rPr lang="en-US" altLang="zh-CN" sz="3500">
                <a:solidFill>
                  <a:srgbClr val="4080DC"/>
                </a:solidFill>
                <a:cs typeface="+mn-ea"/>
                <a:sym typeface="+mn-lt"/>
              </a:rPr>
              <a:t>03</a:t>
            </a:r>
            <a:endParaRPr lang="en-US" altLang="zh-CN" sz="3500">
              <a:solidFill>
                <a:srgbClr val="4080DC"/>
              </a:solidFill>
              <a:cs typeface="+mn-ea"/>
              <a:sym typeface="+mn-lt"/>
            </a:endParaRPr>
          </a:p>
        </p:txBody>
      </p:sp>
      <p:sp>
        <p:nvSpPr>
          <p:cNvPr id="10" name="文本框 9"/>
          <p:cNvSpPr txBox="1"/>
          <p:nvPr/>
        </p:nvSpPr>
        <p:spPr>
          <a:xfrm>
            <a:off x="2074545" y="4450080"/>
            <a:ext cx="2904962"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如何实现信息安全?</a:t>
            </a:r>
            <a:endParaRPr lang="en-US" altLang="zh-CN" sz="2500">
              <a:solidFill>
                <a:schemeClr val="tx1"/>
              </a:solidFill>
              <a:cs typeface="+mn-ea"/>
              <a:sym typeface="+mn-lt"/>
            </a:endParaRPr>
          </a:p>
        </p:txBody>
      </p:sp>
      <p:sp>
        <p:nvSpPr>
          <p:cNvPr id="11" name="文本框 10"/>
          <p:cNvSpPr txBox="1"/>
          <p:nvPr/>
        </p:nvSpPr>
        <p:spPr>
          <a:xfrm>
            <a:off x="2074545" y="4919980"/>
            <a:ext cx="2781935" cy="213995"/>
          </a:xfrm>
          <a:prstGeom prst="rect">
            <a:avLst/>
          </a:prstGeom>
          <a:noFill/>
        </p:spPr>
        <p:txBody>
          <a:bodyPr wrap="square" rtlCol="0" anchor="t">
            <a:spAutoFit/>
          </a:bodyPr>
          <a:lstStyle/>
          <a:p>
            <a:pPr algn="dist"/>
            <a:r>
              <a:rPr lang="zh-CN" altLang="en-US" sz="800">
                <a:solidFill>
                  <a:schemeClr val="tx1">
                    <a:lumMod val="65000"/>
                    <a:lumOff val="35000"/>
                  </a:schemeClr>
                </a:solidFill>
                <a:cs typeface="+mn-ea"/>
                <a:sym typeface="+mn-lt"/>
              </a:rPr>
              <a:t>How to achieve information security?</a:t>
            </a:r>
            <a:endParaRPr lang="zh-CN" altLang="en-US" sz="800">
              <a:solidFill>
                <a:schemeClr val="tx1">
                  <a:lumMod val="65000"/>
                  <a:lumOff val="35000"/>
                </a:schemeClr>
              </a:solidFill>
              <a:cs typeface="+mn-ea"/>
              <a:sym typeface="+mn-lt"/>
            </a:endParaRPr>
          </a:p>
        </p:txBody>
      </p:sp>
      <p:sp>
        <p:nvSpPr>
          <p:cNvPr id="12" name="文本框 11"/>
          <p:cNvSpPr txBox="1"/>
          <p:nvPr/>
        </p:nvSpPr>
        <p:spPr>
          <a:xfrm>
            <a:off x="5403850" y="4450080"/>
            <a:ext cx="710451" cy="643509"/>
          </a:xfrm>
          <a:prstGeom prst="rect">
            <a:avLst/>
          </a:prstGeom>
          <a:noFill/>
        </p:spPr>
        <p:txBody>
          <a:bodyPr wrap="none" rtlCol="0" anchor="t">
            <a:spAutoFit/>
          </a:bodyPr>
          <a:lstStyle/>
          <a:p>
            <a:pPr fontAlgn="auto">
              <a:lnSpc>
                <a:spcPct val="110000"/>
              </a:lnSpc>
            </a:pPr>
            <a:r>
              <a:rPr lang="en-US" altLang="zh-CN" sz="3500">
                <a:solidFill>
                  <a:srgbClr val="4080DC"/>
                </a:solidFill>
                <a:cs typeface="+mn-ea"/>
                <a:sym typeface="+mn-lt"/>
              </a:rPr>
              <a:t>04</a:t>
            </a:r>
            <a:endParaRPr lang="en-US" altLang="zh-CN" sz="3500">
              <a:solidFill>
                <a:srgbClr val="4080DC"/>
              </a:solidFill>
              <a:cs typeface="+mn-ea"/>
              <a:sym typeface="+mn-lt"/>
            </a:endParaRPr>
          </a:p>
        </p:txBody>
      </p:sp>
      <p:sp>
        <p:nvSpPr>
          <p:cNvPr id="13" name="文本框 12"/>
          <p:cNvSpPr txBox="1"/>
          <p:nvPr/>
        </p:nvSpPr>
        <p:spPr>
          <a:xfrm>
            <a:off x="6264275" y="4450080"/>
            <a:ext cx="4453463"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信息安全管理制度和法律法规!</a:t>
            </a:r>
            <a:endParaRPr lang="en-US" altLang="zh-CN" sz="2500">
              <a:solidFill>
                <a:schemeClr val="tx1"/>
              </a:solidFill>
              <a:cs typeface="+mn-ea"/>
              <a:sym typeface="+mn-lt"/>
            </a:endParaRPr>
          </a:p>
        </p:txBody>
      </p:sp>
      <p:sp>
        <p:nvSpPr>
          <p:cNvPr id="14" name="文本框 13"/>
          <p:cNvSpPr txBox="1"/>
          <p:nvPr/>
        </p:nvSpPr>
        <p:spPr>
          <a:xfrm>
            <a:off x="6264275" y="4919980"/>
            <a:ext cx="4427855" cy="213995"/>
          </a:xfrm>
          <a:prstGeom prst="rect">
            <a:avLst/>
          </a:prstGeom>
          <a:noFill/>
        </p:spPr>
        <p:txBody>
          <a:bodyPr wrap="square" rtlCol="0" anchor="t">
            <a:spAutoFit/>
          </a:bodyPr>
          <a:lstStyle/>
          <a:p>
            <a:pPr algn="dist"/>
            <a:r>
              <a:rPr lang="zh-CN" altLang="en-US" sz="800">
                <a:solidFill>
                  <a:schemeClr val="tx1">
                    <a:lumMod val="65000"/>
                    <a:lumOff val="35000"/>
                  </a:schemeClr>
                </a:solidFill>
                <a:cs typeface="+mn-ea"/>
                <a:sym typeface="+mn-lt"/>
              </a:rPr>
              <a:t>Information security management system and laws and regulations!</a:t>
            </a:r>
            <a:endParaRPr lang="zh-CN" altLang="en-US" sz="800">
              <a:solidFill>
                <a:schemeClr val="tx1">
                  <a:lumMod val="65000"/>
                  <a:lumOff val="35000"/>
                </a:schemeClr>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500"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500"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5000"/>
                            </p:stCondLst>
                            <p:childTnLst>
                              <p:par>
                                <p:cTn id="53" presetID="42" presetClass="entr" presetSubtype="0" fill="hold" grpId="0" nodeType="afterEffect">
                                  <p:stCondLst>
                                    <p:cond delay="0"/>
                                  </p:stCondLst>
                                  <p:childTnLst>
                                    <p:set>
                                      <p:cBhvr>
                                        <p:cTn id="54" dur="500"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7" grpId="0"/>
      <p:bldP spid="3" grpId="0"/>
      <p:bldP spid="6" grpId="0"/>
      <p:bldP spid="8" grpId="0"/>
      <p:bldP spid="9" grpId="0"/>
      <p:bldP spid="10" grpId="0"/>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4352474"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信息安全管理制度和法律法规</a:t>
            </a:r>
            <a:endParaRPr lang="en-US" altLang="zh-CN" sz="2500">
              <a:solidFill>
                <a:schemeClr val="tx1"/>
              </a:solidFill>
              <a:cs typeface="+mn-ea"/>
              <a:sym typeface="+mn-lt"/>
            </a:endParaRPr>
          </a:p>
        </p:txBody>
      </p:sp>
      <p:pic>
        <p:nvPicPr>
          <p:cNvPr id="5" name="图片 4" descr="D:\APPT制作\新员工网络信息安全意识培训\素材\元素\图片\51miz-E410641-0F215396.png51miz-E410641-0F215396"/>
          <p:cNvPicPr>
            <a:picLocks noChangeAspect="1"/>
          </p:cNvPicPr>
          <p:nvPr/>
        </p:nvPicPr>
        <p:blipFill>
          <a:blip r:embed="rId3"/>
          <a:srcRect/>
          <a:stretch>
            <a:fillRect/>
          </a:stretch>
        </p:blipFill>
        <p:spPr>
          <a:xfrm flipH="1">
            <a:off x="6864985" y="1615440"/>
            <a:ext cx="4436110" cy="4436110"/>
          </a:xfrm>
          <a:prstGeom prst="rect">
            <a:avLst/>
          </a:prstGeom>
        </p:spPr>
      </p:pic>
      <p:pic>
        <p:nvPicPr>
          <p:cNvPr id="21" name="图片 20" descr="51miz-E559519-7C628F4A"/>
          <p:cNvPicPr>
            <a:picLocks noChangeAspect="1"/>
          </p:cNvPicPr>
          <p:nvPr/>
        </p:nvPicPr>
        <p:blipFill>
          <a:blip r:embed="rId4"/>
          <a:stretch>
            <a:fillRect/>
          </a:stretch>
        </p:blipFill>
        <p:spPr>
          <a:xfrm>
            <a:off x="1334135" y="1615440"/>
            <a:ext cx="2172970" cy="635000"/>
          </a:xfrm>
          <a:prstGeom prst="rect">
            <a:avLst/>
          </a:prstGeom>
        </p:spPr>
      </p:pic>
      <p:sp>
        <p:nvSpPr>
          <p:cNvPr id="22" name="文本框 21"/>
          <p:cNvSpPr txBox="1"/>
          <p:nvPr/>
        </p:nvSpPr>
        <p:spPr>
          <a:xfrm>
            <a:off x="2004527" y="1668780"/>
            <a:ext cx="954107" cy="328551"/>
          </a:xfrm>
          <a:prstGeom prst="rect">
            <a:avLst/>
          </a:prstGeom>
          <a:noFill/>
        </p:spPr>
        <p:txBody>
          <a:bodyPr wrap="none" rtlCol="0" anchor="t">
            <a:spAutoFit/>
          </a:bodyPr>
          <a:lstStyle/>
          <a:p>
            <a:pPr algn="ctr" fontAlgn="auto">
              <a:lnSpc>
                <a:spcPct val="110000"/>
              </a:lnSpc>
            </a:pPr>
            <a:r>
              <a:rPr lang="en-US" altLang="zh-CN" sz="1500">
                <a:solidFill>
                  <a:schemeClr val="tx1"/>
                </a:solidFill>
                <a:cs typeface="+mn-ea"/>
                <a:sym typeface="+mn-lt"/>
              </a:rPr>
              <a:t>国家秘密</a:t>
            </a:r>
            <a:endParaRPr lang="en-US" altLang="zh-CN" sz="1500">
              <a:solidFill>
                <a:schemeClr val="tx1"/>
              </a:solidFill>
              <a:cs typeface="+mn-ea"/>
              <a:sym typeface="+mn-lt"/>
            </a:endParaRPr>
          </a:p>
        </p:txBody>
      </p:sp>
      <p:sp>
        <p:nvSpPr>
          <p:cNvPr id="23" name="文本框 22"/>
          <p:cNvSpPr txBox="1"/>
          <p:nvPr/>
        </p:nvSpPr>
        <p:spPr>
          <a:xfrm>
            <a:off x="1334135" y="2250440"/>
            <a:ext cx="3799840" cy="700576"/>
          </a:xfrm>
          <a:prstGeom prst="rect">
            <a:avLst/>
          </a:prstGeom>
          <a:noFill/>
        </p:spPr>
        <p:txBody>
          <a:bodyPr wrap="square" rtlCol="0" anchor="t">
            <a:spAutoFit/>
          </a:bodyPr>
          <a:lstStyle/>
          <a:p>
            <a:pPr algn="l" fontAlgn="auto">
              <a:lnSpc>
                <a:spcPct val="150000"/>
              </a:lnSpc>
            </a:pPr>
            <a:r>
              <a:rPr sz="1400">
                <a:solidFill>
                  <a:schemeClr val="tx1"/>
                </a:solidFill>
                <a:cs typeface="+mn-ea"/>
                <a:sym typeface="+mn-lt"/>
              </a:rPr>
              <a:t>▲中华人民共和国保守国家秘密法</a:t>
            </a:r>
            <a:endParaRPr sz="1400">
              <a:solidFill>
                <a:schemeClr val="tx1"/>
              </a:solidFill>
              <a:cs typeface="+mn-ea"/>
              <a:sym typeface="+mn-lt"/>
            </a:endParaRPr>
          </a:p>
          <a:p>
            <a:pPr algn="l" fontAlgn="auto">
              <a:lnSpc>
                <a:spcPct val="150000"/>
              </a:lnSpc>
            </a:pPr>
            <a:r>
              <a:rPr sz="1400">
                <a:cs typeface="+mn-ea"/>
                <a:sym typeface="+mn-lt"/>
              </a:rPr>
              <a:t>▲</a:t>
            </a:r>
            <a:r>
              <a:rPr sz="1400">
                <a:solidFill>
                  <a:schemeClr val="tx1"/>
                </a:solidFill>
                <a:cs typeface="+mn-ea"/>
                <a:sym typeface="+mn-lt"/>
              </a:rPr>
              <a:t>计算机信息系统国际联网保密管理规定</a:t>
            </a:r>
            <a:endParaRPr sz="1400">
              <a:solidFill>
                <a:schemeClr val="tx1"/>
              </a:solidFill>
              <a:cs typeface="+mn-ea"/>
              <a:sym typeface="+mn-lt"/>
            </a:endParaRPr>
          </a:p>
        </p:txBody>
      </p:sp>
      <p:pic>
        <p:nvPicPr>
          <p:cNvPr id="2" name="图片 1" descr="D:\APPT制作\新员工网络信息安全意识培训\素材\元素\图片\51miz-E559519-1.png51miz-E559519-1"/>
          <p:cNvPicPr>
            <a:picLocks noChangeAspect="1"/>
          </p:cNvPicPr>
          <p:nvPr/>
        </p:nvPicPr>
        <p:blipFill>
          <a:blip r:embed="rId5"/>
          <a:srcRect/>
          <a:stretch>
            <a:fillRect/>
          </a:stretch>
        </p:blipFill>
        <p:spPr>
          <a:xfrm>
            <a:off x="1334135" y="3300095"/>
            <a:ext cx="2173605" cy="635000"/>
          </a:xfrm>
          <a:prstGeom prst="rect">
            <a:avLst/>
          </a:prstGeom>
        </p:spPr>
      </p:pic>
      <p:sp>
        <p:nvSpPr>
          <p:cNvPr id="3" name="文本框 2"/>
          <p:cNvSpPr txBox="1"/>
          <p:nvPr/>
        </p:nvSpPr>
        <p:spPr>
          <a:xfrm>
            <a:off x="2004527" y="3353435"/>
            <a:ext cx="954107" cy="328551"/>
          </a:xfrm>
          <a:prstGeom prst="rect">
            <a:avLst/>
          </a:prstGeom>
          <a:noFill/>
        </p:spPr>
        <p:txBody>
          <a:bodyPr wrap="none" rtlCol="0" anchor="t">
            <a:spAutoFit/>
          </a:bodyPr>
          <a:lstStyle/>
          <a:p>
            <a:pPr algn="ctr" fontAlgn="auto">
              <a:lnSpc>
                <a:spcPct val="110000"/>
              </a:lnSpc>
            </a:pPr>
            <a:r>
              <a:rPr lang="en-US" altLang="zh-CN" sz="1500">
                <a:solidFill>
                  <a:schemeClr val="bg1"/>
                </a:solidFill>
                <a:cs typeface="+mn-ea"/>
                <a:sym typeface="+mn-lt"/>
              </a:rPr>
              <a:t>知识产权</a:t>
            </a:r>
            <a:endParaRPr lang="en-US" altLang="zh-CN" sz="1500">
              <a:solidFill>
                <a:schemeClr val="bg1"/>
              </a:solidFill>
              <a:cs typeface="+mn-ea"/>
              <a:sym typeface="+mn-lt"/>
            </a:endParaRPr>
          </a:p>
        </p:txBody>
      </p:sp>
      <p:sp>
        <p:nvSpPr>
          <p:cNvPr id="4" name="文本框 3"/>
          <p:cNvSpPr txBox="1"/>
          <p:nvPr/>
        </p:nvSpPr>
        <p:spPr>
          <a:xfrm>
            <a:off x="1334135" y="3935095"/>
            <a:ext cx="5007610" cy="1706880"/>
          </a:xfrm>
          <a:prstGeom prst="rect">
            <a:avLst/>
          </a:prstGeom>
          <a:noFill/>
        </p:spPr>
        <p:txBody>
          <a:bodyPr wrap="square" rtlCol="0" anchor="t">
            <a:spAutoFit/>
          </a:bodyPr>
          <a:lstStyle/>
          <a:p>
            <a:pPr algn="l" fontAlgn="auto">
              <a:lnSpc>
                <a:spcPct val="150000"/>
              </a:lnSpc>
            </a:pPr>
            <a:r>
              <a:rPr sz="1400">
                <a:solidFill>
                  <a:schemeClr val="tx1"/>
                </a:solidFill>
                <a:cs typeface="+mn-ea"/>
                <a:sym typeface="+mn-lt"/>
              </a:rPr>
              <a:t>▲中华人民共和国著作权法</a:t>
            </a:r>
            <a:endParaRPr sz="1400">
              <a:solidFill>
                <a:schemeClr val="tx1"/>
              </a:solidFill>
              <a:cs typeface="+mn-ea"/>
              <a:sym typeface="+mn-lt"/>
            </a:endParaRPr>
          </a:p>
          <a:p>
            <a:pPr algn="l" fontAlgn="auto">
              <a:lnSpc>
                <a:spcPct val="150000"/>
              </a:lnSpc>
            </a:pPr>
            <a:r>
              <a:rPr sz="1400">
                <a:cs typeface="+mn-ea"/>
                <a:sym typeface="+mn-lt"/>
              </a:rPr>
              <a:t>▲</a:t>
            </a:r>
            <a:r>
              <a:rPr sz="1400">
                <a:solidFill>
                  <a:schemeClr val="tx1"/>
                </a:solidFill>
                <a:cs typeface="+mn-ea"/>
                <a:sym typeface="+mn-lt"/>
              </a:rPr>
              <a:t>最高人民法院关于审理涉及计算机网络著作权纠纷案件适用法律若干问题的解释</a:t>
            </a:r>
            <a:endParaRPr sz="1400">
              <a:solidFill>
                <a:schemeClr val="tx1"/>
              </a:solidFill>
              <a:cs typeface="+mn-ea"/>
              <a:sym typeface="+mn-lt"/>
            </a:endParaRPr>
          </a:p>
          <a:p>
            <a:pPr algn="l" fontAlgn="auto">
              <a:lnSpc>
                <a:spcPct val="150000"/>
              </a:lnSpc>
            </a:pPr>
            <a:r>
              <a:rPr sz="1400">
                <a:cs typeface="+mn-ea"/>
                <a:sym typeface="+mn-lt"/>
              </a:rPr>
              <a:t>▲</a:t>
            </a:r>
            <a:r>
              <a:rPr sz="1400">
                <a:solidFill>
                  <a:schemeClr val="tx1"/>
                </a:solidFill>
                <a:cs typeface="+mn-ea"/>
                <a:sym typeface="+mn-lt"/>
              </a:rPr>
              <a:t>计算机软件保护条例</a:t>
            </a:r>
            <a:endParaRPr sz="1400">
              <a:solidFill>
                <a:schemeClr val="tx1"/>
              </a:solidFill>
              <a:cs typeface="+mn-ea"/>
              <a:sym typeface="+mn-lt"/>
            </a:endParaRPr>
          </a:p>
          <a:p>
            <a:pPr algn="l" fontAlgn="auto">
              <a:lnSpc>
                <a:spcPct val="150000"/>
              </a:lnSpc>
            </a:pPr>
            <a:r>
              <a:rPr sz="1400">
                <a:cs typeface="+mn-ea"/>
                <a:sym typeface="+mn-lt"/>
              </a:rPr>
              <a:t>▲</a:t>
            </a:r>
            <a:r>
              <a:rPr sz="1400">
                <a:solidFill>
                  <a:schemeClr val="tx1"/>
                </a:solidFill>
                <a:cs typeface="+mn-ea"/>
                <a:sym typeface="+mn-lt"/>
              </a:rPr>
              <a:t>中华人民共和国专利法</a:t>
            </a:r>
            <a:endParaRPr sz="1400">
              <a:solidFill>
                <a:schemeClr val="tx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500"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500"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left)">
                                      <p:cBhvr>
                                        <p:cTn id="38" dur="500"/>
                                        <p:tgtEl>
                                          <p:spTgt spid="2"/>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500"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anim calcmode="lin" valueType="num">
                                      <p:cBhvr>
                                        <p:cTn id="43" dur="500" fill="hold"/>
                                        <p:tgtEl>
                                          <p:spTgt spid="3"/>
                                        </p:tgtEl>
                                        <p:attrNameLst>
                                          <p:attrName>ppt_x</p:attrName>
                                        </p:attrNameLst>
                                      </p:cBhvr>
                                      <p:tavLst>
                                        <p:tav tm="0">
                                          <p:val>
                                            <p:strVal val="#ppt_x"/>
                                          </p:val>
                                        </p:tav>
                                        <p:tav tm="100000">
                                          <p:val>
                                            <p:strVal val="#ppt_x"/>
                                          </p:val>
                                        </p:tav>
                                      </p:tavLst>
                                    </p:anim>
                                    <p:anim calcmode="lin" valueType="num">
                                      <p:cBhvr>
                                        <p:cTn id="44" dur="500" fill="hold"/>
                                        <p:tgtEl>
                                          <p:spTgt spid="3"/>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3" grpId="0"/>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996940" y="2555240"/>
            <a:ext cx="5724644" cy="1226170"/>
          </a:xfrm>
          <a:prstGeom prst="rect">
            <a:avLst/>
          </a:prstGeom>
          <a:noFill/>
        </p:spPr>
        <p:txBody>
          <a:bodyPr wrap="none" rtlCol="0" anchor="t">
            <a:spAutoFit/>
          </a:bodyPr>
          <a:lstStyle/>
          <a:p>
            <a:pPr fontAlgn="auto">
              <a:lnSpc>
                <a:spcPct val="110000"/>
              </a:lnSpc>
            </a:pPr>
            <a:r>
              <a:rPr lang="zh-CN" altLang="en-US" sz="7200" dirty="0" smtClean="0">
                <a:cs typeface="+mn-ea"/>
                <a:sym typeface="+mn-lt"/>
              </a:rPr>
              <a:t>感谢您的观看</a:t>
            </a:r>
            <a:endParaRPr lang="zh-CN" altLang="en-US" sz="7200">
              <a:cs typeface="+mn-ea"/>
              <a:sym typeface="+mn-lt"/>
            </a:endParaRPr>
          </a:p>
        </p:txBody>
      </p:sp>
      <p:sp>
        <p:nvSpPr>
          <p:cNvPr id="4" name="文本框 3"/>
          <p:cNvSpPr txBox="1"/>
          <p:nvPr/>
        </p:nvSpPr>
        <p:spPr>
          <a:xfrm>
            <a:off x="5996940" y="1459230"/>
            <a:ext cx="4894289" cy="800925"/>
          </a:xfrm>
          <a:prstGeom prst="rect">
            <a:avLst/>
          </a:prstGeom>
          <a:noFill/>
        </p:spPr>
        <p:txBody>
          <a:bodyPr wrap="none" rtlCol="0" anchor="t">
            <a:spAutoFit/>
          </a:bodyPr>
          <a:lstStyle/>
          <a:p>
            <a:pPr fontAlgn="auto">
              <a:lnSpc>
                <a:spcPct val="110000"/>
              </a:lnSpc>
            </a:pPr>
            <a:r>
              <a:rPr lang="en-US" altLang="zh-CN" sz="4500">
                <a:solidFill>
                  <a:srgbClr val="4080DC"/>
                </a:solidFill>
                <a:cs typeface="+mn-ea"/>
                <a:sym typeface="+mn-lt"/>
              </a:rPr>
              <a:t>——</a:t>
            </a:r>
            <a:r>
              <a:rPr lang="zh-CN" altLang="en-US" sz="4500">
                <a:solidFill>
                  <a:srgbClr val="4080DC"/>
                </a:solidFill>
                <a:cs typeface="+mn-ea"/>
                <a:sym typeface="+mn-lt"/>
              </a:rPr>
              <a:t>培训到此结束</a:t>
            </a:r>
            <a:endParaRPr lang="zh-CN" altLang="en-US" sz="4500">
              <a:solidFill>
                <a:srgbClr val="4080DC"/>
              </a:solidFill>
              <a:cs typeface="+mn-ea"/>
              <a:sym typeface="+mn-lt"/>
            </a:endParaRPr>
          </a:p>
        </p:txBody>
      </p:sp>
      <p:sp>
        <p:nvSpPr>
          <p:cNvPr id="5" name="文本框 4"/>
          <p:cNvSpPr txBox="1"/>
          <p:nvPr/>
        </p:nvSpPr>
        <p:spPr>
          <a:xfrm>
            <a:off x="2602865" y="304800"/>
            <a:ext cx="841321" cy="375809"/>
          </a:xfrm>
          <a:prstGeom prst="rect">
            <a:avLst/>
          </a:prstGeom>
          <a:noFill/>
        </p:spPr>
        <p:txBody>
          <a:bodyPr wrap="none" rtlCol="0" anchor="t">
            <a:spAutoFit/>
          </a:bodyPr>
          <a:lstStyle/>
          <a:p>
            <a:pPr fontAlgn="auto">
              <a:lnSpc>
                <a:spcPct val="110000"/>
              </a:lnSpc>
            </a:pPr>
            <a:r>
              <a:rPr lang="en-US" altLang="zh-CN">
                <a:solidFill>
                  <a:srgbClr val="4080DC"/>
                </a:solidFill>
                <a:cs typeface="+mn-ea"/>
                <a:sym typeface="+mn-lt"/>
              </a:rPr>
              <a:t>LOGO</a:t>
            </a:r>
            <a:endParaRPr lang="en-US" altLang="zh-CN">
              <a:solidFill>
                <a:srgbClr val="4080DC"/>
              </a:solidFill>
              <a:cs typeface="+mn-ea"/>
              <a:sym typeface="+mn-lt"/>
            </a:endParaRPr>
          </a:p>
        </p:txBody>
      </p:sp>
      <p:sp>
        <p:nvSpPr>
          <p:cNvPr id="7" name="文本框 6"/>
          <p:cNvSpPr txBox="1"/>
          <p:nvPr/>
        </p:nvSpPr>
        <p:spPr>
          <a:xfrm>
            <a:off x="5997575" y="4107815"/>
            <a:ext cx="5668645" cy="321945"/>
          </a:xfrm>
          <a:prstGeom prst="rect">
            <a:avLst/>
          </a:prstGeom>
          <a:noFill/>
        </p:spPr>
        <p:txBody>
          <a:bodyPr wrap="square" rtlCol="0" anchor="t">
            <a:spAutoFit/>
          </a:bodyPr>
          <a:lstStyle/>
          <a:p>
            <a:pPr algn="dist"/>
            <a:r>
              <a:rPr lang="zh-CN" altLang="en-US" sz="1500">
                <a:solidFill>
                  <a:schemeClr val="tx1">
                    <a:lumMod val="65000"/>
                    <a:lumOff val="35000"/>
                  </a:schemeClr>
                </a:solidFill>
                <a:cs typeface="+mn-ea"/>
                <a:sym typeface="+mn-lt"/>
              </a:rPr>
              <a:t>Network information security awareness training</a:t>
            </a:r>
            <a:endParaRPr lang="zh-CN" altLang="en-US" sz="1500">
              <a:solidFill>
                <a:schemeClr val="tx1">
                  <a:lumMod val="65000"/>
                  <a:lumOff val="35000"/>
                </a:schemeClr>
              </a:solidFill>
              <a:cs typeface="+mn-ea"/>
              <a:sym typeface="+mn-lt"/>
            </a:endParaRPr>
          </a:p>
        </p:txBody>
      </p:sp>
      <p:sp>
        <p:nvSpPr>
          <p:cNvPr id="8" name="文本框 7"/>
          <p:cNvSpPr txBox="1"/>
          <p:nvPr/>
        </p:nvSpPr>
        <p:spPr>
          <a:xfrm>
            <a:off x="9017000" y="5996940"/>
            <a:ext cx="1539240" cy="395605"/>
          </a:xfrm>
          <a:prstGeom prst="rect">
            <a:avLst/>
          </a:prstGeom>
          <a:noFill/>
        </p:spPr>
        <p:txBody>
          <a:bodyPr wrap="none" rtlCol="0" anchor="t">
            <a:spAutoFit/>
          </a:bodyPr>
          <a:lstStyle/>
          <a:p>
            <a:pPr fontAlgn="auto">
              <a:lnSpc>
                <a:spcPct val="110000"/>
              </a:lnSpc>
            </a:pPr>
            <a:r>
              <a:rPr lang="zh-CN" altLang="en-US" dirty="0">
                <a:solidFill>
                  <a:schemeClr val="bg1"/>
                </a:solidFill>
                <a:cs typeface="+mn-ea"/>
                <a:sym typeface="+mn-lt"/>
              </a:rPr>
              <a:t>汇报人</a:t>
            </a:r>
            <a:r>
              <a:rPr lang="zh-CN" altLang="en-US" dirty="0" smtClean="0">
                <a:solidFill>
                  <a:schemeClr val="bg1"/>
                </a:solidFill>
                <a:cs typeface="+mn-ea"/>
                <a:sym typeface="+mn-lt"/>
              </a:rPr>
              <a:t>：</a:t>
            </a:r>
            <a:r>
              <a:rPr lang="en-US" altLang="zh-CN" dirty="0" smtClean="0">
                <a:solidFill>
                  <a:schemeClr val="bg1"/>
                </a:solidFill>
                <a:cs typeface="+mn-ea"/>
                <a:sym typeface="+mn-lt"/>
              </a:rPr>
              <a:t>XXX</a:t>
            </a:r>
            <a:endParaRPr lang="en-US" altLang="zh-CN" dirty="0" smtClean="0">
              <a:solidFill>
                <a:schemeClr val="bg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37"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450" decel="100000" fill="hold"/>
                                        <p:tgtEl>
                                          <p:spTgt spid="8"/>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022975" y="2459355"/>
            <a:ext cx="5614670" cy="1037207"/>
          </a:xfrm>
          <a:prstGeom prst="rect">
            <a:avLst/>
          </a:prstGeom>
          <a:noFill/>
        </p:spPr>
        <p:txBody>
          <a:bodyPr wrap="square" rtlCol="0" anchor="t">
            <a:spAutoFit/>
          </a:bodyPr>
          <a:lstStyle/>
          <a:p>
            <a:pPr fontAlgn="auto">
              <a:lnSpc>
                <a:spcPct val="110000"/>
              </a:lnSpc>
            </a:pPr>
            <a:r>
              <a:rPr lang="zh-CN" altLang="en-US" sz="6000" dirty="0" smtClean="0">
                <a:cs typeface="+mn-ea"/>
                <a:sym typeface="+mn-lt"/>
              </a:rPr>
              <a:t>什么是</a:t>
            </a:r>
            <a:r>
              <a:rPr lang="zh-CN" altLang="en-US" sz="6000" dirty="0">
                <a:cs typeface="+mn-ea"/>
                <a:sym typeface="+mn-lt"/>
              </a:rPr>
              <a:t>信息安全</a:t>
            </a:r>
            <a:endParaRPr lang="zh-CN" altLang="en-US" sz="6000" dirty="0">
              <a:cs typeface="+mn-ea"/>
              <a:sym typeface="+mn-lt"/>
            </a:endParaRPr>
          </a:p>
        </p:txBody>
      </p:sp>
      <p:sp>
        <p:nvSpPr>
          <p:cNvPr id="4" name="文本框 3"/>
          <p:cNvSpPr txBox="1"/>
          <p:nvPr/>
        </p:nvSpPr>
        <p:spPr>
          <a:xfrm>
            <a:off x="6022975" y="1554480"/>
            <a:ext cx="3852273" cy="800925"/>
          </a:xfrm>
          <a:prstGeom prst="rect">
            <a:avLst/>
          </a:prstGeom>
          <a:noFill/>
        </p:spPr>
        <p:txBody>
          <a:bodyPr wrap="none" rtlCol="0" anchor="t">
            <a:spAutoFit/>
          </a:bodyPr>
          <a:lstStyle/>
          <a:p>
            <a:pPr fontAlgn="auto">
              <a:lnSpc>
                <a:spcPct val="110000"/>
              </a:lnSpc>
            </a:pPr>
            <a:r>
              <a:rPr lang="en-US" altLang="zh-CN" sz="4500">
                <a:solidFill>
                  <a:srgbClr val="4080DC"/>
                </a:solidFill>
                <a:cs typeface="+mn-ea"/>
                <a:sym typeface="+mn-lt"/>
              </a:rPr>
              <a:t>——PART  01</a:t>
            </a:r>
            <a:endParaRPr lang="en-US" altLang="zh-CN" sz="4500">
              <a:solidFill>
                <a:srgbClr val="4080DC"/>
              </a:solidFill>
              <a:cs typeface="+mn-ea"/>
              <a:sym typeface="+mn-lt"/>
            </a:endParaRPr>
          </a:p>
        </p:txBody>
      </p:sp>
      <p:sp>
        <p:nvSpPr>
          <p:cNvPr id="5" name="文本框 4"/>
          <p:cNvSpPr txBox="1"/>
          <p:nvPr/>
        </p:nvSpPr>
        <p:spPr>
          <a:xfrm>
            <a:off x="2602865" y="304800"/>
            <a:ext cx="841321" cy="375809"/>
          </a:xfrm>
          <a:prstGeom prst="rect">
            <a:avLst/>
          </a:prstGeom>
          <a:noFill/>
        </p:spPr>
        <p:txBody>
          <a:bodyPr wrap="none" rtlCol="0" anchor="t">
            <a:spAutoFit/>
          </a:bodyPr>
          <a:lstStyle/>
          <a:p>
            <a:pPr fontAlgn="auto">
              <a:lnSpc>
                <a:spcPct val="110000"/>
              </a:lnSpc>
            </a:pPr>
            <a:r>
              <a:rPr lang="en-US" altLang="zh-CN">
                <a:solidFill>
                  <a:srgbClr val="4080DC"/>
                </a:solidFill>
                <a:cs typeface="+mn-ea"/>
                <a:sym typeface="+mn-lt"/>
              </a:rPr>
              <a:t>LOGO</a:t>
            </a:r>
            <a:endParaRPr lang="en-US" altLang="zh-CN">
              <a:solidFill>
                <a:srgbClr val="4080DC"/>
              </a:solidFill>
              <a:cs typeface="+mn-ea"/>
              <a:sym typeface="+mn-lt"/>
            </a:endParaRPr>
          </a:p>
        </p:txBody>
      </p:sp>
      <p:sp>
        <p:nvSpPr>
          <p:cNvPr id="7" name="文本框 6"/>
          <p:cNvSpPr txBox="1"/>
          <p:nvPr/>
        </p:nvSpPr>
        <p:spPr>
          <a:xfrm>
            <a:off x="6022975" y="3841750"/>
            <a:ext cx="5503545" cy="321945"/>
          </a:xfrm>
          <a:prstGeom prst="rect">
            <a:avLst/>
          </a:prstGeom>
          <a:noFill/>
        </p:spPr>
        <p:txBody>
          <a:bodyPr wrap="square" rtlCol="0" anchor="t">
            <a:spAutoFit/>
          </a:bodyPr>
          <a:lstStyle/>
          <a:p>
            <a:pPr algn="dist"/>
            <a:r>
              <a:rPr lang="zh-CN" altLang="en-US" sz="1500">
                <a:solidFill>
                  <a:schemeClr val="tx1">
                    <a:lumMod val="65000"/>
                    <a:lumOff val="35000"/>
                  </a:schemeClr>
                </a:solidFill>
                <a:cs typeface="+mn-ea"/>
                <a:sym typeface="+mn-lt"/>
              </a:rPr>
              <a:t>What is information security?</a:t>
            </a:r>
            <a:endParaRPr lang="zh-CN" altLang="en-US" sz="1500">
              <a:solidFill>
                <a:schemeClr val="tx1">
                  <a:lumMod val="65000"/>
                  <a:lumOff val="35000"/>
                </a:schemeClr>
              </a:solidFill>
              <a:cs typeface="+mn-ea"/>
              <a:sym typeface="+mn-lt"/>
            </a:endParaRPr>
          </a:p>
        </p:txBody>
      </p:sp>
      <p:sp>
        <p:nvSpPr>
          <p:cNvPr id="8" name="文本框 7"/>
          <p:cNvSpPr txBox="1"/>
          <p:nvPr/>
        </p:nvSpPr>
        <p:spPr>
          <a:xfrm>
            <a:off x="9017000" y="5996940"/>
            <a:ext cx="1539240" cy="395605"/>
          </a:xfrm>
          <a:prstGeom prst="rect">
            <a:avLst/>
          </a:prstGeom>
          <a:noFill/>
        </p:spPr>
        <p:txBody>
          <a:bodyPr wrap="none" rtlCol="0" anchor="t">
            <a:spAutoFit/>
          </a:bodyPr>
          <a:lstStyle/>
          <a:p>
            <a:pPr fontAlgn="auto">
              <a:lnSpc>
                <a:spcPct val="110000"/>
              </a:lnSpc>
            </a:pPr>
            <a:r>
              <a:rPr lang="zh-CN" altLang="en-US" dirty="0">
                <a:solidFill>
                  <a:schemeClr val="bg1"/>
                </a:solidFill>
                <a:cs typeface="+mn-ea"/>
                <a:sym typeface="+mn-lt"/>
              </a:rPr>
              <a:t>汇报人</a:t>
            </a:r>
            <a:r>
              <a:rPr lang="zh-CN" altLang="en-US" dirty="0" smtClean="0">
                <a:solidFill>
                  <a:schemeClr val="bg1"/>
                </a:solidFill>
                <a:cs typeface="+mn-ea"/>
                <a:sym typeface="+mn-lt"/>
              </a:rPr>
              <a:t>：</a:t>
            </a:r>
            <a:r>
              <a:rPr lang="en-US" altLang="zh-CN" dirty="0" smtClean="0">
                <a:solidFill>
                  <a:schemeClr val="bg1"/>
                </a:solidFill>
                <a:cs typeface="+mn-ea"/>
                <a:sym typeface="+mn-lt"/>
              </a:rPr>
              <a:t>XXX</a:t>
            </a:r>
            <a:endParaRPr lang="en-US" altLang="zh-CN" dirty="0" smtClean="0">
              <a:solidFill>
                <a:schemeClr val="bg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37"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450" decel="100000" fill="hold"/>
                                        <p:tgtEl>
                                          <p:spTgt spid="8"/>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2584362"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什么是信息安全?</a:t>
            </a:r>
            <a:endParaRPr lang="en-US" altLang="zh-CN" sz="2500">
              <a:solidFill>
                <a:schemeClr val="tx1"/>
              </a:solidFill>
              <a:cs typeface="+mn-ea"/>
              <a:sym typeface="+mn-lt"/>
            </a:endParaRPr>
          </a:p>
        </p:txBody>
      </p:sp>
      <p:pic>
        <p:nvPicPr>
          <p:cNvPr id="19" name="图片 18" descr="51miz-E884079-259A38C4"/>
          <p:cNvPicPr>
            <a:picLocks noChangeAspect="1"/>
          </p:cNvPicPr>
          <p:nvPr/>
        </p:nvPicPr>
        <p:blipFill>
          <a:blip r:embed="rId3" cstate="screen"/>
          <a:stretch>
            <a:fillRect/>
          </a:stretch>
        </p:blipFill>
        <p:spPr>
          <a:xfrm>
            <a:off x="768985" y="1964055"/>
            <a:ext cx="4695190" cy="3187700"/>
          </a:xfrm>
          <a:prstGeom prst="rect">
            <a:avLst/>
          </a:prstGeom>
        </p:spPr>
      </p:pic>
      <p:pic>
        <p:nvPicPr>
          <p:cNvPr id="21" name="图片 20" descr="51miz-E559519-7C628F4A"/>
          <p:cNvPicPr>
            <a:picLocks noChangeAspect="1"/>
          </p:cNvPicPr>
          <p:nvPr/>
        </p:nvPicPr>
        <p:blipFill>
          <a:blip r:embed="rId4"/>
          <a:stretch>
            <a:fillRect/>
          </a:stretch>
        </p:blipFill>
        <p:spPr>
          <a:xfrm>
            <a:off x="6504305" y="2237105"/>
            <a:ext cx="2390140" cy="713105"/>
          </a:xfrm>
          <a:prstGeom prst="rect">
            <a:avLst/>
          </a:prstGeom>
        </p:spPr>
      </p:pic>
      <p:sp>
        <p:nvSpPr>
          <p:cNvPr id="22" name="文本框 21"/>
          <p:cNvSpPr txBox="1"/>
          <p:nvPr/>
        </p:nvSpPr>
        <p:spPr>
          <a:xfrm>
            <a:off x="7092315" y="2308225"/>
            <a:ext cx="1451038" cy="375809"/>
          </a:xfrm>
          <a:prstGeom prst="rect">
            <a:avLst/>
          </a:prstGeom>
          <a:noFill/>
        </p:spPr>
        <p:txBody>
          <a:bodyPr wrap="none" rtlCol="0" anchor="t">
            <a:spAutoFit/>
          </a:bodyPr>
          <a:lstStyle/>
          <a:p>
            <a:pPr algn="l" fontAlgn="auto">
              <a:lnSpc>
                <a:spcPct val="110000"/>
              </a:lnSpc>
            </a:pPr>
            <a:r>
              <a:rPr lang="en-US" altLang="zh-CN">
                <a:solidFill>
                  <a:schemeClr val="tx1"/>
                </a:solidFill>
                <a:cs typeface="+mn-ea"/>
                <a:sym typeface="+mn-lt"/>
              </a:rPr>
              <a:t>什么是信息?</a:t>
            </a:r>
            <a:endParaRPr lang="en-US" altLang="zh-CN">
              <a:solidFill>
                <a:schemeClr val="tx1"/>
              </a:solidFill>
              <a:cs typeface="+mn-ea"/>
              <a:sym typeface="+mn-lt"/>
            </a:endParaRPr>
          </a:p>
        </p:txBody>
      </p:sp>
      <p:sp>
        <p:nvSpPr>
          <p:cNvPr id="23" name="文本框 22"/>
          <p:cNvSpPr txBox="1"/>
          <p:nvPr/>
        </p:nvSpPr>
        <p:spPr>
          <a:xfrm>
            <a:off x="6504305" y="3148965"/>
            <a:ext cx="4389755" cy="1753235"/>
          </a:xfrm>
          <a:prstGeom prst="rect">
            <a:avLst/>
          </a:prstGeom>
          <a:noFill/>
        </p:spPr>
        <p:txBody>
          <a:bodyPr wrap="square" rtlCol="0" anchor="t">
            <a:spAutoFit/>
          </a:bodyPr>
          <a:lstStyle/>
          <a:p>
            <a:pPr algn="l" fontAlgn="auto">
              <a:lnSpc>
                <a:spcPct val="150000"/>
              </a:lnSpc>
            </a:pPr>
            <a:r>
              <a:rPr lang="en-US" altLang="zh-CN">
                <a:solidFill>
                  <a:schemeClr val="tx1"/>
                </a:solidFill>
                <a:cs typeface="+mn-ea"/>
                <a:sym typeface="+mn-lt"/>
              </a:rPr>
              <a:t>▲有意义的内容</a:t>
            </a:r>
            <a:endParaRPr lang="en-US" altLang="zh-CN">
              <a:solidFill>
                <a:schemeClr val="tx1"/>
              </a:solidFill>
              <a:cs typeface="+mn-ea"/>
              <a:sym typeface="+mn-lt"/>
            </a:endParaRPr>
          </a:p>
          <a:p>
            <a:pPr algn="l" fontAlgn="auto">
              <a:lnSpc>
                <a:spcPct val="150000"/>
              </a:lnSpc>
            </a:pPr>
            <a:r>
              <a:rPr lang="en-US" altLang="zh-CN">
                <a:cs typeface="+mn-ea"/>
                <a:sym typeface="+mn-lt"/>
              </a:rPr>
              <a:t>▲</a:t>
            </a:r>
            <a:r>
              <a:rPr lang="en-US" altLang="zh-CN">
                <a:solidFill>
                  <a:schemeClr val="tx1"/>
                </a:solidFill>
                <a:cs typeface="+mn-ea"/>
                <a:sym typeface="+mn-lt"/>
              </a:rPr>
              <a:t>对企业具有价值的信息,称为信息资产;</a:t>
            </a:r>
            <a:endParaRPr lang="en-US" altLang="zh-CN">
              <a:solidFill>
                <a:schemeClr val="tx1"/>
              </a:solidFill>
              <a:cs typeface="+mn-ea"/>
              <a:sym typeface="+mn-lt"/>
            </a:endParaRPr>
          </a:p>
          <a:p>
            <a:pPr algn="l" fontAlgn="auto">
              <a:lnSpc>
                <a:spcPct val="150000"/>
              </a:lnSpc>
            </a:pPr>
            <a:r>
              <a:rPr lang="en-US" altLang="zh-CN">
                <a:cs typeface="+mn-ea"/>
                <a:sym typeface="+mn-lt"/>
              </a:rPr>
              <a:t>▲</a:t>
            </a:r>
            <a:r>
              <a:rPr lang="en-US" altLang="zh-CN">
                <a:solidFill>
                  <a:schemeClr val="tx1"/>
                </a:solidFill>
                <a:cs typeface="+mn-ea"/>
                <a:sym typeface="+mn-lt"/>
              </a:rPr>
              <a:t>对企业正常发展具有影响作用,敏感信息，不论是否属于有用信息。</a:t>
            </a:r>
            <a:endParaRPr lang="en-US" altLang="zh-CN">
              <a:solidFill>
                <a:schemeClr val="tx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500"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anim calcmode="lin" valueType="num">
                                      <p:cBhvr>
                                        <p:cTn id="19" dur="500" fill="hold"/>
                                        <p:tgtEl>
                                          <p:spTgt spid="19"/>
                                        </p:tgtEl>
                                        <p:attrNameLst>
                                          <p:attrName>ppt_x</p:attrName>
                                        </p:attrNameLst>
                                      </p:cBhvr>
                                      <p:tavLst>
                                        <p:tav tm="0">
                                          <p:val>
                                            <p:strVal val="#ppt_x"/>
                                          </p:val>
                                        </p:tav>
                                        <p:tav tm="100000">
                                          <p:val>
                                            <p:strVal val="#ppt_x"/>
                                          </p:val>
                                        </p:tav>
                                      </p:tavLst>
                                    </p:anim>
                                    <p:anim calcmode="lin" valueType="num">
                                      <p:cBhvr>
                                        <p:cTn id="20" dur="500" fill="hold"/>
                                        <p:tgtEl>
                                          <p:spTgt spid="1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500"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2584362"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什么是信息安全?</a:t>
            </a:r>
            <a:endParaRPr lang="en-US" altLang="zh-CN" sz="2500">
              <a:solidFill>
                <a:schemeClr val="tx1"/>
              </a:solidFill>
              <a:cs typeface="+mn-ea"/>
              <a:sym typeface="+mn-lt"/>
            </a:endParaRPr>
          </a:p>
        </p:txBody>
      </p:sp>
      <p:pic>
        <p:nvPicPr>
          <p:cNvPr id="19" name="图片 18" descr="D:\APPT制作\新员工网络信息安全意识培训\素材\元素\图片\51miz-E850815-01D69F5C.png51miz-E850815-01D69F5C"/>
          <p:cNvPicPr>
            <a:picLocks noChangeAspect="1"/>
          </p:cNvPicPr>
          <p:nvPr/>
        </p:nvPicPr>
        <p:blipFill>
          <a:blip r:embed="rId3" cstate="screen"/>
          <a:srcRect/>
          <a:stretch>
            <a:fillRect/>
          </a:stretch>
        </p:blipFill>
        <p:spPr>
          <a:xfrm>
            <a:off x="7205980" y="1532255"/>
            <a:ext cx="3814445" cy="3793490"/>
          </a:xfrm>
          <a:prstGeom prst="rect">
            <a:avLst/>
          </a:prstGeom>
        </p:spPr>
      </p:pic>
      <p:pic>
        <p:nvPicPr>
          <p:cNvPr id="2" name="图片 1" descr="D:\APPT制作\新员工网络信息安全意识培训\素材\元素\图片\51miz-E559519-1.png51miz-E559519-1"/>
          <p:cNvPicPr>
            <a:picLocks noChangeAspect="1"/>
          </p:cNvPicPr>
          <p:nvPr/>
        </p:nvPicPr>
        <p:blipFill>
          <a:blip r:embed="rId4"/>
          <a:srcRect/>
          <a:stretch>
            <a:fillRect/>
          </a:stretch>
        </p:blipFill>
        <p:spPr>
          <a:xfrm>
            <a:off x="1056005" y="2359025"/>
            <a:ext cx="2807970" cy="712470"/>
          </a:xfrm>
          <a:prstGeom prst="rect">
            <a:avLst/>
          </a:prstGeom>
        </p:spPr>
      </p:pic>
      <p:sp>
        <p:nvSpPr>
          <p:cNvPr id="3" name="文本框 2"/>
          <p:cNvSpPr txBox="1"/>
          <p:nvPr/>
        </p:nvSpPr>
        <p:spPr>
          <a:xfrm>
            <a:off x="1644015" y="2429510"/>
            <a:ext cx="1935145" cy="375809"/>
          </a:xfrm>
          <a:prstGeom prst="rect">
            <a:avLst/>
          </a:prstGeom>
          <a:noFill/>
        </p:spPr>
        <p:txBody>
          <a:bodyPr wrap="none" rtlCol="0" anchor="t">
            <a:spAutoFit/>
          </a:bodyPr>
          <a:lstStyle/>
          <a:p>
            <a:pPr algn="l" fontAlgn="auto">
              <a:lnSpc>
                <a:spcPct val="110000"/>
              </a:lnSpc>
            </a:pPr>
            <a:r>
              <a:rPr lang="en-US" altLang="zh-CN">
                <a:solidFill>
                  <a:schemeClr val="bg1"/>
                </a:solidFill>
                <a:cs typeface="+mn-ea"/>
                <a:sym typeface="+mn-lt"/>
              </a:rPr>
              <a:t>信息安全的3要素</a:t>
            </a:r>
            <a:endParaRPr lang="en-US" altLang="zh-CN">
              <a:solidFill>
                <a:schemeClr val="bg1"/>
              </a:solidFill>
              <a:cs typeface="+mn-ea"/>
              <a:sym typeface="+mn-lt"/>
            </a:endParaRPr>
          </a:p>
        </p:txBody>
      </p:sp>
      <p:sp>
        <p:nvSpPr>
          <p:cNvPr id="4" name="文本框 3"/>
          <p:cNvSpPr txBox="1"/>
          <p:nvPr/>
        </p:nvSpPr>
        <p:spPr>
          <a:xfrm>
            <a:off x="1056005" y="3134995"/>
            <a:ext cx="5573395" cy="874407"/>
          </a:xfrm>
          <a:prstGeom prst="rect">
            <a:avLst/>
          </a:prstGeom>
          <a:noFill/>
        </p:spPr>
        <p:txBody>
          <a:bodyPr wrap="square" rtlCol="0" anchor="t">
            <a:spAutoFit/>
          </a:bodyPr>
          <a:lstStyle/>
          <a:p>
            <a:pPr algn="l" fontAlgn="auto">
              <a:lnSpc>
                <a:spcPct val="150000"/>
              </a:lnSpc>
            </a:pPr>
            <a:r>
              <a:rPr lang="en-US" altLang="zh-CN">
                <a:solidFill>
                  <a:schemeClr val="tx1"/>
                </a:solidFill>
                <a:cs typeface="+mn-ea"/>
                <a:sym typeface="+mn-lt"/>
              </a:rPr>
              <a:t>▲CIA&gt;Confidentiality, Integrity,Availability</a:t>
            </a:r>
            <a:endParaRPr lang="en-US" altLang="zh-CN">
              <a:solidFill>
                <a:schemeClr val="tx1"/>
              </a:solidFill>
              <a:cs typeface="+mn-ea"/>
              <a:sym typeface="+mn-lt"/>
            </a:endParaRPr>
          </a:p>
          <a:p>
            <a:pPr algn="l" fontAlgn="auto">
              <a:lnSpc>
                <a:spcPct val="150000"/>
              </a:lnSpc>
            </a:pPr>
            <a:r>
              <a:rPr lang="en-US" altLang="zh-CN">
                <a:cs typeface="+mn-ea"/>
                <a:sym typeface="+mn-lt"/>
              </a:rPr>
              <a:t>▲</a:t>
            </a:r>
            <a:r>
              <a:rPr lang="en-US" altLang="zh-CN">
                <a:solidFill>
                  <a:schemeClr val="tx1"/>
                </a:solidFill>
                <a:cs typeface="+mn-ea"/>
                <a:sym typeface="+mn-lt"/>
              </a:rPr>
              <a:t>保密性、完整性、可用性</a:t>
            </a:r>
            <a:endParaRPr lang="en-US" altLang="zh-CN">
              <a:solidFill>
                <a:schemeClr val="tx1"/>
              </a:solidFill>
              <a:cs typeface="+mn-ea"/>
              <a:sym typeface="+mn-lt"/>
            </a:endParaRPr>
          </a:p>
        </p:txBody>
      </p:sp>
      <p:sp>
        <p:nvSpPr>
          <p:cNvPr id="5" name="文本框 4"/>
          <p:cNvSpPr txBox="1"/>
          <p:nvPr/>
        </p:nvSpPr>
        <p:spPr>
          <a:xfrm>
            <a:off x="1056005" y="4120515"/>
            <a:ext cx="5573395" cy="874407"/>
          </a:xfrm>
          <a:prstGeom prst="rect">
            <a:avLst/>
          </a:prstGeom>
          <a:noFill/>
        </p:spPr>
        <p:txBody>
          <a:bodyPr wrap="square" rtlCol="0" anchor="t">
            <a:spAutoFit/>
          </a:bodyPr>
          <a:lstStyle/>
          <a:p>
            <a:pPr algn="l" fontAlgn="auto">
              <a:lnSpc>
                <a:spcPct val="150000"/>
              </a:lnSpc>
            </a:pPr>
            <a:r>
              <a:rPr lang="en-US" altLang="zh-CN">
                <a:solidFill>
                  <a:srgbClr val="0071BC"/>
                </a:solidFill>
                <a:cs typeface="+mn-ea"/>
                <a:sym typeface="+mn-lt"/>
              </a:rPr>
              <a:t>采取合适的信息安全措施使安全事件对业务造成的影响降低最小,保障组织内业务运行的连续性。</a:t>
            </a:r>
            <a:endParaRPr lang="en-US" altLang="zh-CN">
              <a:solidFill>
                <a:srgbClr val="0071BC"/>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500"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anim calcmode="lin" valueType="num">
                                      <p:cBhvr>
                                        <p:cTn id="19" dur="500" fill="hold"/>
                                        <p:tgtEl>
                                          <p:spTgt spid="19"/>
                                        </p:tgtEl>
                                        <p:attrNameLst>
                                          <p:attrName>ppt_x</p:attrName>
                                        </p:attrNameLst>
                                      </p:cBhvr>
                                      <p:tavLst>
                                        <p:tav tm="0">
                                          <p:val>
                                            <p:strVal val="#ppt_x"/>
                                          </p:val>
                                        </p:tav>
                                        <p:tav tm="100000">
                                          <p:val>
                                            <p:strVal val="#ppt_x"/>
                                          </p:val>
                                        </p:tav>
                                      </p:tavLst>
                                    </p:anim>
                                    <p:anim calcmode="lin" valueType="num">
                                      <p:cBhvr>
                                        <p:cTn id="20" dur="500" fill="hold"/>
                                        <p:tgtEl>
                                          <p:spTgt spid="1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500"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249670" y="2102485"/>
            <a:ext cx="4709160" cy="2122805"/>
          </a:xfrm>
          <a:prstGeom prst="rect">
            <a:avLst/>
          </a:prstGeom>
          <a:noFill/>
        </p:spPr>
        <p:txBody>
          <a:bodyPr wrap="square" rtlCol="0" anchor="t">
            <a:spAutoFit/>
          </a:bodyPr>
          <a:lstStyle/>
          <a:p>
            <a:pPr fontAlgn="auto">
              <a:lnSpc>
                <a:spcPct val="110000"/>
              </a:lnSpc>
            </a:pPr>
            <a:r>
              <a:rPr lang="zh-CN" altLang="en-US" sz="6000" dirty="0">
                <a:cs typeface="+mn-ea"/>
                <a:sym typeface="+mn-lt"/>
              </a:rPr>
              <a:t>信息安全</a:t>
            </a:r>
            <a:endParaRPr lang="zh-CN" altLang="en-US" sz="6000" dirty="0">
              <a:cs typeface="+mn-ea"/>
              <a:sym typeface="+mn-lt"/>
            </a:endParaRPr>
          </a:p>
          <a:p>
            <a:pPr fontAlgn="auto">
              <a:lnSpc>
                <a:spcPct val="110000"/>
              </a:lnSpc>
            </a:pPr>
            <a:r>
              <a:rPr lang="zh-CN" altLang="en-US" sz="6000" dirty="0">
                <a:cs typeface="+mn-ea"/>
                <a:sym typeface="+mn-lt"/>
              </a:rPr>
              <a:t>与我的关系</a:t>
            </a:r>
            <a:endParaRPr lang="zh-CN" altLang="en-US" sz="6000" dirty="0">
              <a:cs typeface="+mn-ea"/>
              <a:sym typeface="+mn-lt"/>
            </a:endParaRPr>
          </a:p>
        </p:txBody>
      </p:sp>
      <p:sp>
        <p:nvSpPr>
          <p:cNvPr id="4" name="文本框 3"/>
          <p:cNvSpPr txBox="1"/>
          <p:nvPr/>
        </p:nvSpPr>
        <p:spPr>
          <a:xfrm>
            <a:off x="6301740" y="1197610"/>
            <a:ext cx="3852273" cy="800925"/>
          </a:xfrm>
          <a:prstGeom prst="rect">
            <a:avLst/>
          </a:prstGeom>
          <a:noFill/>
        </p:spPr>
        <p:txBody>
          <a:bodyPr wrap="none" rtlCol="0" anchor="t">
            <a:spAutoFit/>
          </a:bodyPr>
          <a:lstStyle/>
          <a:p>
            <a:pPr fontAlgn="auto">
              <a:lnSpc>
                <a:spcPct val="110000"/>
              </a:lnSpc>
            </a:pPr>
            <a:r>
              <a:rPr lang="en-US" altLang="zh-CN" sz="4500">
                <a:solidFill>
                  <a:srgbClr val="4080DC"/>
                </a:solidFill>
                <a:cs typeface="+mn-ea"/>
                <a:sym typeface="+mn-lt"/>
              </a:rPr>
              <a:t>——PART  02</a:t>
            </a:r>
            <a:endParaRPr lang="en-US" altLang="zh-CN" sz="4500">
              <a:solidFill>
                <a:srgbClr val="4080DC"/>
              </a:solidFill>
              <a:cs typeface="+mn-ea"/>
              <a:sym typeface="+mn-lt"/>
            </a:endParaRPr>
          </a:p>
        </p:txBody>
      </p:sp>
      <p:sp>
        <p:nvSpPr>
          <p:cNvPr id="5" name="文本框 4"/>
          <p:cNvSpPr txBox="1"/>
          <p:nvPr/>
        </p:nvSpPr>
        <p:spPr>
          <a:xfrm>
            <a:off x="2602865" y="304800"/>
            <a:ext cx="841321" cy="375809"/>
          </a:xfrm>
          <a:prstGeom prst="rect">
            <a:avLst/>
          </a:prstGeom>
          <a:noFill/>
        </p:spPr>
        <p:txBody>
          <a:bodyPr wrap="none" rtlCol="0" anchor="t">
            <a:spAutoFit/>
          </a:bodyPr>
          <a:lstStyle/>
          <a:p>
            <a:pPr fontAlgn="auto">
              <a:lnSpc>
                <a:spcPct val="110000"/>
              </a:lnSpc>
            </a:pPr>
            <a:r>
              <a:rPr lang="en-US" altLang="zh-CN">
                <a:solidFill>
                  <a:srgbClr val="4080DC"/>
                </a:solidFill>
                <a:cs typeface="+mn-ea"/>
                <a:sym typeface="+mn-lt"/>
              </a:rPr>
              <a:t>LOGO</a:t>
            </a:r>
            <a:endParaRPr lang="en-US" altLang="zh-CN">
              <a:solidFill>
                <a:srgbClr val="4080DC"/>
              </a:solidFill>
              <a:cs typeface="+mn-ea"/>
              <a:sym typeface="+mn-lt"/>
            </a:endParaRPr>
          </a:p>
        </p:txBody>
      </p:sp>
      <p:sp>
        <p:nvSpPr>
          <p:cNvPr id="7" name="文本框 6"/>
          <p:cNvSpPr txBox="1"/>
          <p:nvPr/>
        </p:nvSpPr>
        <p:spPr>
          <a:xfrm>
            <a:off x="6301740" y="4277360"/>
            <a:ext cx="5503545" cy="307777"/>
          </a:xfrm>
          <a:prstGeom prst="rect">
            <a:avLst/>
          </a:prstGeom>
          <a:noFill/>
        </p:spPr>
        <p:txBody>
          <a:bodyPr wrap="square" rtlCol="0" anchor="t">
            <a:spAutoFit/>
          </a:bodyPr>
          <a:lstStyle/>
          <a:p>
            <a:pPr algn="dist"/>
            <a:r>
              <a:rPr lang="zh-CN" altLang="en-US" sz="1400">
                <a:solidFill>
                  <a:schemeClr val="tx1">
                    <a:lumMod val="65000"/>
                    <a:lumOff val="35000"/>
                  </a:schemeClr>
                </a:solidFill>
                <a:cs typeface="+mn-ea"/>
                <a:sym typeface="+mn-lt"/>
              </a:rPr>
              <a:t>What is the relationship between information security and me?</a:t>
            </a:r>
            <a:endParaRPr lang="zh-CN" altLang="en-US" sz="1400">
              <a:solidFill>
                <a:schemeClr val="tx1">
                  <a:lumMod val="65000"/>
                  <a:lumOff val="35000"/>
                </a:schemeClr>
              </a:solidFill>
              <a:cs typeface="+mn-ea"/>
              <a:sym typeface="+mn-lt"/>
            </a:endParaRPr>
          </a:p>
        </p:txBody>
      </p:sp>
      <p:sp>
        <p:nvSpPr>
          <p:cNvPr id="8" name="文本框 7"/>
          <p:cNvSpPr txBox="1"/>
          <p:nvPr/>
        </p:nvSpPr>
        <p:spPr>
          <a:xfrm>
            <a:off x="9017000" y="5996940"/>
            <a:ext cx="1539240" cy="395605"/>
          </a:xfrm>
          <a:prstGeom prst="rect">
            <a:avLst/>
          </a:prstGeom>
          <a:noFill/>
        </p:spPr>
        <p:txBody>
          <a:bodyPr wrap="none" rtlCol="0" anchor="t">
            <a:spAutoFit/>
          </a:bodyPr>
          <a:lstStyle/>
          <a:p>
            <a:pPr fontAlgn="auto">
              <a:lnSpc>
                <a:spcPct val="110000"/>
              </a:lnSpc>
            </a:pPr>
            <a:r>
              <a:rPr lang="zh-CN" altLang="en-US" dirty="0">
                <a:solidFill>
                  <a:schemeClr val="bg1"/>
                </a:solidFill>
                <a:cs typeface="+mn-ea"/>
                <a:sym typeface="+mn-lt"/>
              </a:rPr>
              <a:t>汇报人</a:t>
            </a:r>
            <a:r>
              <a:rPr lang="zh-CN" altLang="en-US" dirty="0" smtClean="0">
                <a:solidFill>
                  <a:schemeClr val="bg1"/>
                </a:solidFill>
                <a:cs typeface="+mn-ea"/>
                <a:sym typeface="+mn-lt"/>
              </a:rPr>
              <a:t>：</a:t>
            </a:r>
            <a:r>
              <a:rPr lang="en-US" altLang="zh-CN" dirty="0" smtClean="0">
                <a:solidFill>
                  <a:schemeClr val="bg1"/>
                </a:solidFill>
                <a:cs typeface="+mn-ea"/>
                <a:sym typeface="+mn-lt"/>
              </a:rPr>
              <a:t>XXX</a:t>
            </a:r>
            <a:endParaRPr lang="en-US" altLang="zh-CN" dirty="0" smtClean="0">
              <a:solidFill>
                <a:schemeClr val="bg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37"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450" decel="100000" fill="hold"/>
                                        <p:tgtEl>
                                          <p:spTgt spid="8"/>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3070071"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信息安全与我的关系</a:t>
            </a:r>
            <a:endParaRPr lang="en-US" altLang="zh-CN" sz="2500">
              <a:solidFill>
                <a:schemeClr val="tx1"/>
              </a:solidFill>
              <a:cs typeface="+mn-ea"/>
              <a:sym typeface="+mn-lt"/>
            </a:endParaRPr>
          </a:p>
        </p:txBody>
      </p:sp>
      <p:graphicFrame>
        <p:nvGraphicFramePr>
          <p:cNvPr id="6" name="图示 5"/>
          <p:cNvGraphicFramePr/>
          <p:nvPr/>
        </p:nvGraphicFramePr>
        <p:xfrm>
          <a:off x="221615" y="1920240"/>
          <a:ext cx="5656580" cy="35217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文本框 6"/>
          <p:cNvSpPr txBox="1"/>
          <p:nvPr/>
        </p:nvSpPr>
        <p:spPr>
          <a:xfrm>
            <a:off x="6662420" y="1911985"/>
            <a:ext cx="3972560" cy="418191"/>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▲以企业为目标的攻击威胁数字上升;</a:t>
            </a:r>
            <a:endParaRPr lang="en-US" altLang="zh-CN" sz="1600">
              <a:solidFill>
                <a:schemeClr val="tx1"/>
              </a:solidFill>
              <a:cs typeface="+mn-ea"/>
              <a:sym typeface="+mn-lt"/>
            </a:endParaRPr>
          </a:p>
        </p:txBody>
      </p:sp>
      <p:pic>
        <p:nvPicPr>
          <p:cNvPr id="8" name="图片 7" descr="51miz-E787635-94E06D171"/>
          <p:cNvPicPr>
            <a:picLocks noChangeAspect="1"/>
          </p:cNvPicPr>
          <p:nvPr/>
        </p:nvPicPr>
        <p:blipFill>
          <a:blip r:embed="rId8" cstate="screen"/>
          <a:stretch>
            <a:fillRect/>
          </a:stretch>
        </p:blipFill>
        <p:spPr>
          <a:xfrm>
            <a:off x="5878195" y="1718310"/>
            <a:ext cx="652145" cy="654050"/>
          </a:xfrm>
          <a:prstGeom prst="rect">
            <a:avLst/>
          </a:prstGeom>
        </p:spPr>
      </p:pic>
      <p:sp>
        <p:nvSpPr>
          <p:cNvPr id="9" name="文本框 8"/>
          <p:cNvSpPr txBox="1"/>
          <p:nvPr/>
        </p:nvSpPr>
        <p:spPr>
          <a:xfrm>
            <a:off x="6662420" y="1595120"/>
            <a:ext cx="1206500" cy="418191"/>
          </a:xfrm>
          <a:prstGeom prst="rect">
            <a:avLst/>
          </a:prstGeom>
          <a:noFill/>
        </p:spPr>
        <p:txBody>
          <a:bodyPr wrap="square" rtlCol="0" anchor="t">
            <a:spAutoFit/>
          </a:bodyPr>
          <a:lstStyle/>
          <a:p>
            <a:pPr algn="l" fontAlgn="auto">
              <a:lnSpc>
                <a:spcPct val="150000"/>
              </a:lnSpc>
            </a:pPr>
            <a:r>
              <a:rPr lang="zh-CN" altLang="en-US" sz="1600">
                <a:solidFill>
                  <a:srgbClr val="8BCEF9"/>
                </a:solidFill>
                <a:cs typeface="+mn-ea"/>
                <a:sym typeface="+mn-lt"/>
              </a:rPr>
              <a:t>信息安全</a:t>
            </a:r>
            <a:endParaRPr lang="zh-CN" altLang="en-US" sz="1600">
              <a:solidFill>
                <a:srgbClr val="8BCEF9"/>
              </a:solidFill>
              <a:cs typeface="+mn-ea"/>
              <a:sym typeface="+mn-lt"/>
            </a:endParaRPr>
          </a:p>
        </p:txBody>
      </p:sp>
      <p:sp>
        <p:nvSpPr>
          <p:cNvPr id="10" name="文本框 9"/>
          <p:cNvSpPr txBox="1"/>
          <p:nvPr/>
        </p:nvSpPr>
        <p:spPr>
          <a:xfrm>
            <a:off x="6662420" y="2718435"/>
            <a:ext cx="4764405" cy="418191"/>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▲攻击工具的普及使网路罪行较以往变得更轻易;</a:t>
            </a:r>
            <a:endParaRPr lang="en-US" altLang="zh-CN" sz="1600">
              <a:solidFill>
                <a:schemeClr val="tx1"/>
              </a:solidFill>
              <a:cs typeface="+mn-ea"/>
              <a:sym typeface="+mn-lt"/>
            </a:endParaRPr>
          </a:p>
        </p:txBody>
      </p:sp>
      <p:pic>
        <p:nvPicPr>
          <p:cNvPr id="11" name="图片 10" descr="D:\APPT制作\新员工网络信息安全意识培训\素材\元素\图片\51miz-E787635-94E06D172.png51miz-E787635-94E06D172"/>
          <p:cNvPicPr>
            <a:picLocks noChangeAspect="1"/>
          </p:cNvPicPr>
          <p:nvPr/>
        </p:nvPicPr>
        <p:blipFill>
          <a:blip r:embed="rId9" cstate="screen"/>
          <a:srcRect/>
          <a:stretch>
            <a:fillRect/>
          </a:stretch>
        </p:blipFill>
        <p:spPr>
          <a:xfrm>
            <a:off x="5878195" y="2525078"/>
            <a:ext cx="652145" cy="653415"/>
          </a:xfrm>
          <a:prstGeom prst="rect">
            <a:avLst/>
          </a:prstGeom>
        </p:spPr>
      </p:pic>
      <p:sp>
        <p:nvSpPr>
          <p:cNvPr id="12" name="文本框 11"/>
          <p:cNvSpPr txBox="1"/>
          <p:nvPr/>
        </p:nvSpPr>
        <p:spPr>
          <a:xfrm>
            <a:off x="6662420" y="2401570"/>
            <a:ext cx="1206500" cy="418191"/>
          </a:xfrm>
          <a:prstGeom prst="rect">
            <a:avLst/>
          </a:prstGeom>
          <a:noFill/>
        </p:spPr>
        <p:txBody>
          <a:bodyPr wrap="square" rtlCol="0" anchor="t">
            <a:spAutoFit/>
          </a:bodyPr>
          <a:lstStyle/>
          <a:p>
            <a:pPr algn="l" fontAlgn="auto">
              <a:lnSpc>
                <a:spcPct val="150000"/>
              </a:lnSpc>
            </a:pPr>
            <a:r>
              <a:rPr lang="zh-CN" altLang="en-US" sz="1600">
                <a:solidFill>
                  <a:srgbClr val="4080DC"/>
                </a:solidFill>
                <a:cs typeface="+mn-ea"/>
                <a:sym typeface="+mn-lt"/>
              </a:rPr>
              <a:t>信息安全</a:t>
            </a:r>
            <a:endParaRPr lang="zh-CN" altLang="en-US" sz="1600">
              <a:solidFill>
                <a:srgbClr val="4080DC"/>
              </a:solidFill>
              <a:cs typeface="+mn-ea"/>
              <a:sym typeface="+mn-lt"/>
            </a:endParaRPr>
          </a:p>
        </p:txBody>
      </p:sp>
      <p:sp>
        <p:nvSpPr>
          <p:cNvPr id="13" name="文本框 12"/>
          <p:cNvSpPr txBox="1"/>
          <p:nvPr/>
        </p:nvSpPr>
        <p:spPr>
          <a:xfrm>
            <a:off x="6662420" y="3551555"/>
            <a:ext cx="3972560" cy="418191"/>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▲基于网站的攻击有增无减</a:t>
            </a:r>
            <a:endParaRPr lang="en-US" altLang="zh-CN" sz="1600">
              <a:solidFill>
                <a:schemeClr val="tx1"/>
              </a:solidFill>
              <a:cs typeface="+mn-ea"/>
              <a:sym typeface="+mn-lt"/>
            </a:endParaRPr>
          </a:p>
        </p:txBody>
      </p:sp>
      <p:pic>
        <p:nvPicPr>
          <p:cNvPr id="14" name="图片 13" descr="D:\APPT制作\新员工网络信息安全意识培训\素材\元素\图片\51miz-E787635-94E06D173.png51miz-E787635-94E06D173"/>
          <p:cNvPicPr>
            <a:picLocks noChangeAspect="1"/>
          </p:cNvPicPr>
          <p:nvPr/>
        </p:nvPicPr>
        <p:blipFill>
          <a:blip r:embed="rId10" cstate="screen"/>
          <a:srcRect/>
          <a:stretch>
            <a:fillRect/>
          </a:stretch>
        </p:blipFill>
        <p:spPr>
          <a:xfrm>
            <a:off x="5878513" y="3359785"/>
            <a:ext cx="651510" cy="650240"/>
          </a:xfrm>
          <a:prstGeom prst="rect">
            <a:avLst/>
          </a:prstGeom>
        </p:spPr>
      </p:pic>
      <p:sp>
        <p:nvSpPr>
          <p:cNvPr id="15" name="文本框 14"/>
          <p:cNvSpPr txBox="1"/>
          <p:nvPr/>
        </p:nvSpPr>
        <p:spPr>
          <a:xfrm>
            <a:off x="6662420" y="3234690"/>
            <a:ext cx="1206500" cy="418191"/>
          </a:xfrm>
          <a:prstGeom prst="rect">
            <a:avLst/>
          </a:prstGeom>
          <a:noFill/>
        </p:spPr>
        <p:txBody>
          <a:bodyPr wrap="square" rtlCol="0" anchor="t">
            <a:spAutoFit/>
          </a:bodyPr>
          <a:lstStyle/>
          <a:p>
            <a:pPr algn="l" fontAlgn="auto">
              <a:lnSpc>
                <a:spcPct val="150000"/>
              </a:lnSpc>
            </a:pPr>
            <a:r>
              <a:rPr lang="zh-CN" altLang="en-US" sz="1600">
                <a:solidFill>
                  <a:srgbClr val="8BCEF9"/>
                </a:solidFill>
                <a:cs typeface="+mn-ea"/>
                <a:sym typeface="+mn-lt"/>
              </a:rPr>
              <a:t>信息安全</a:t>
            </a:r>
            <a:endParaRPr lang="zh-CN" altLang="en-US" sz="1600">
              <a:solidFill>
                <a:srgbClr val="8BCEF9"/>
              </a:solidFill>
              <a:cs typeface="+mn-ea"/>
              <a:sym typeface="+mn-lt"/>
            </a:endParaRPr>
          </a:p>
        </p:txBody>
      </p:sp>
      <p:sp>
        <p:nvSpPr>
          <p:cNvPr id="16" name="文本框 15"/>
          <p:cNvSpPr txBox="1"/>
          <p:nvPr/>
        </p:nvSpPr>
        <p:spPr>
          <a:xfrm>
            <a:off x="6662420" y="4384040"/>
            <a:ext cx="4764405" cy="418191"/>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▲针对个人身份资讯的安全威胁持续增长。</a:t>
            </a:r>
            <a:endParaRPr lang="en-US" altLang="zh-CN" sz="1600">
              <a:solidFill>
                <a:schemeClr val="tx1"/>
              </a:solidFill>
              <a:cs typeface="+mn-ea"/>
              <a:sym typeface="+mn-lt"/>
            </a:endParaRPr>
          </a:p>
        </p:txBody>
      </p:sp>
      <p:pic>
        <p:nvPicPr>
          <p:cNvPr id="20" name="图片 19" descr="D:\APPT制作\新员工网络信息安全意识培训\素材\元素\图片\51miz-E787635-94E06D17.png51miz-E787635-94E06D17"/>
          <p:cNvPicPr>
            <a:picLocks noChangeAspect="1"/>
          </p:cNvPicPr>
          <p:nvPr/>
        </p:nvPicPr>
        <p:blipFill>
          <a:blip r:embed="rId11" cstate="screen"/>
          <a:srcRect/>
          <a:stretch>
            <a:fillRect/>
          </a:stretch>
        </p:blipFill>
        <p:spPr>
          <a:xfrm>
            <a:off x="5878830" y="4191001"/>
            <a:ext cx="650875" cy="652780"/>
          </a:xfrm>
          <a:prstGeom prst="rect">
            <a:avLst/>
          </a:prstGeom>
        </p:spPr>
      </p:pic>
      <p:sp>
        <p:nvSpPr>
          <p:cNvPr id="21" name="文本框 20"/>
          <p:cNvSpPr txBox="1"/>
          <p:nvPr/>
        </p:nvSpPr>
        <p:spPr>
          <a:xfrm>
            <a:off x="6662420" y="4067175"/>
            <a:ext cx="1206500" cy="418191"/>
          </a:xfrm>
          <a:prstGeom prst="rect">
            <a:avLst/>
          </a:prstGeom>
          <a:noFill/>
        </p:spPr>
        <p:txBody>
          <a:bodyPr wrap="square" rtlCol="0" anchor="t">
            <a:spAutoFit/>
          </a:bodyPr>
          <a:lstStyle/>
          <a:p>
            <a:pPr algn="l" fontAlgn="auto">
              <a:lnSpc>
                <a:spcPct val="150000"/>
              </a:lnSpc>
            </a:pPr>
            <a:r>
              <a:rPr lang="zh-CN" altLang="en-US" sz="1600">
                <a:solidFill>
                  <a:srgbClr val="4080DC"/>
                </a:solidFill>
                <a:cs typeface="+mn-ea"/>
                <a:sym typeface="+mn-lt"/>
              </a:rPr>
              <a:t>信息安全</a:t>
            </a:r>
            <a:endParaRPr lang="zh-CN" altLang="en-US" sz="1600">
              <a:solidFill>
                <a:srgbClr val="4080DC"/>
              </a:solidFill>
              <a:cs typeface="+mn-ea"/>
              <a:sym typeface="+mn-lt"/>
            </a:endParaRPr>
          </a:p>
        </p:txBody>
      </p:sp>
      <p:sp>
        <p:nvSpPr>
          <p:cNvPr id="22" name="文本框 21"/>
          <p:cNvSpPr txBox="1"/>
          <p:nvPr/>
        </p:nvSpPr>
        <p:spPr>
          <a:xfrm>
            <a:off x="6662420" y="5191125"/>
            <a:ext cx="3972560" cy="418191"/>
          </a:xfrm>
          <a:prstGeom prst="rect">
            <a:avLst/>
          </a:prstGeom>
          <a:noFill/>
        </p:spPr>
        <p:txBody>
          <a:bodyPr wrap="square" rtlCol="0" anchor="t">
            <a:spAutoFit/>
          </a:bodyPr>
          <a:lstStyle/>
          <a:p>
            <a:pPr algn="l" fontAlgn="auto">
              <a:lnSpc>
                <a:spcPct val="150000"/>
              </a:lnSpc>
            </a:pPr>
            <a:r>
              <a:rPr lang="en-US" altLang="zh-CN" sz="1600">
                <a:solidFill>
                  <a:schemeClr val="tx1"/>
                </a:solidFill>
                <a:cs typeface="+mn-ea"/>
                <a:sym typeface="+mn-lt"/>
              </a:rPr>
              <a:t>▲以企业为目标的攻击威胁数字上升;</a:t>
            </a:r>
            <a:endParaRPr lang="en-US" altLang="zh-CN" sz="1600">
              <a:solidFill>
                <a:schemeClr val="tx1"/>
              </a:solidFill>
              <a:cs typeface="+mn-ea"/>
              <a:sym typeface="+mn-lt"/>
            </a:endParaRPr>
          </a:p>
        </p:txBody>
      </p:sp>
      <p:pic>
        <p:nvPicPr>
          <p:cNvPr id="23" name="图片 22" descr="51miz-E787635-94E06D171"/>
          <p:cNvPicPr>
            <a:picLocks noChangeAspect="1"/>
          </p:cNvPicPr>
          <p:nvPr/>
        </p:nvPicPr>
        <p:blipFill>
          <a:blip r:embed="rId8" cstate="screen"/>
          <a:stretch>
            <a:fillRect/>
          </a:stretch>
        </p:blipFill>
        <p:spPr>
          <a:xfrm>
            <a:off x="5878195" y="4997450"/>
            <a:ext cx="652145" cy="654050"/>
          </a:xfrm>
          <a:prstGeom prst="rect">
            <a:avLst/>
          </a:prstGeom>
        </p:spPr>
      </p:pic>
      <p:sp>
        <p:nvSpPr>
          <p:cNvPr id="24" name="文本框 23"/>
          <p:cNvSpPr txBox="1"/>
          <p:nvPr/>
        </p:nvSpPr>
        <p:spPr>
          <a:xfrm>
            <a:off x="6662420" y="4874260"/>
            <a:ext cx="1206500" cy="418191"/>
          </a:xfrm>
          <a:prstGeom prst="rect">
            <a:avLst/>
          </a:prstGeom>
          <a:noFill/>
        </p:spPr>
        <p:txBody>
          <a:bodyPr wrap="square" rtlCol="0" anchor="t">
            <a:spAutoFit/>
          </a:bodyPr>
          <a:lstStyle/>
          <a:p>
            <a:pPr algn="l" fontAlgn="auto">
              <a:lnSpc>
                <a:spcPct val="150000"/>
              </a:lnSpc>
            </a:pPr>
            <a:r>
              <a:rPr lang="zh-CN" altLang="en-US" sz="1600">
                <a:solidFill>
                  <a:srgbClr val="8BCEF9"/>
                </a:solidFill>
                <a:cs typeface="+mn-ea"/>
                <a:sym typeface="+mn-lt"/>
              </a:rPr>
              <a:t>信息安全</a:t>
            </a:r>
            <a:endParaRPr lang="zh-CN" altLang="en-US" sz="1600">
              <a:solidFill>
                <a:srgbClr val="8BCEF9"/>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500" fill="hold">
                                          <p:stCondLst>
                                            <p:cond delay="0"/>
                                          </p:stCondLst>
                                        </p:cTn>
                                        <p:tgtEl>
                                          <p:spTgt spid="8"/>
                                        </p:tgtEl>
                                        <p:attrNameLst>
                                          <p:attrName>style.visibility</p:attrName>
                                        </p:attrNameLst>
                                      </p:cBhvr>
                                      <p:to>
                                        <p:strVal val="visible"/>
                                      </p:to>
                                    </p:set>
                                    <p:animEffect transition="in" filter="diamond(in)">
                                      <p:cBhvr>
                                        <p:cTn id="23" dur="500"/>
                                        <p:tgtEl>
                                          <p:spTgt spid="8"/>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nodeType="clickEffect">
                                  <p:stCondLst>
                                    <p:cond delay="0"/>
                                  </p:stCondLst>
                                  <p:childTnLst>
                                    <p:set>
                                      <p:cBhvr>
                                        <p:cTn id="35" dur="500" fill="hold">
                                          <p:stCondLst>
                                            <p:cond delay="0"/>
                                          </p:stCondLst>
                                        </p:cTn>
                                        <p:tgtEl>
                                          <p:spTgt spid="11"/>
                                        </p:tgtEl>
                                        <p:attrNameLst>
                                          <p:attrName>style.visibility</p:attrName>
                                        </p:attrNameLst>
                                      </p:cBhvr>
                                      <p:to>
                                        <p:strVal val="visible"/>
                                      </p:to>
                                    </p:set>
                                    <p:animEffect transition="in" filter="diamond(in)">
                                      <p:cBhvr>
                                        <p:cTn id="36" dur="500"/>
                                        <p:tgtEl>
                                          <p:spTgt spid="11"/>
                                        </p:tgtEl>
                                      </p:cBhvr>
                                    </p:animEffect>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8" presetClass="entr" presetSubtype="16" fill="hold" nodeType="clickEffect">
                                  <p:stCondLst>
                                    <p:cond delay="0"/>
                                  </p:stCondLst>
                                  <p:childTnLst>
                                    <p:set>
                                      <p:cBhvr>
                                        <p:cTn id="48" dur="500" fill="hold">
                                          <p:stCondLst>
                                            <p:cond delay="0"/>
                                          </p:stCondLst>
                                        </p:cTn>
                                        <p:tgtEl>
                                          <p:spTgt spid="14"/>
                                        </p:tgtEl>
                                        <p:attrNameLst>
                                          <p:attrName>style.visibility</p:attrName>
                                        </p:attrNameLst>
                                      </p:cBhvr>
                                      <p:to>
                                        <p:strVal val="visible"/>
                                      </p:to>
                                    </p:set>
                                    <p:animEffect transition="in" filter="diamond(in)">
                                      <p:cBhvr>
                                        <p:cTn id="49" dur="500"/>
                                        <p:tgtEl>
                                          <p:spTgt spid="14"/>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1000"/>
                            </p:stCondLst>
                            <p:childTnLst>
                              <p:par>
                                <p:cTn id="55" presetID="22" presetClass="entr" presetSubtype="8"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nodeType="clickEffect">
                                  <p:stCondLst>
                                    <p:cond delay="0"/>
                                  </p:stCondLst>
                                  <p:childTnLst>
                                    <p:set>
                                      <p:cBhvr>
                                        <p:cTn id="61" dur="500" fill="hold">
                                          <p:stCondLst>
                                            <p:cond delay="0"/>
                                          </p:stCondLst>
                                        </p:cTn>
                                        <p:tgtEl>
                                          <p:spTgt spid="20"/>
                                        </p:tgtEl>
                                        <p:attrNameLst>
                                          <p:attrName>style.visibility</p:attrName>
                                        </p:attrNameLst>
                                      </p:cBhvr>
                                      <p:to>
                                        <p:strVal val="visible"/>
                                      </p:to>
                                    </p:set>
                                    <p:animEffect transition="in" filter="diamond(in)">
                                      <p:cBhvr>
                                        <p:cTn id="62" dur="500"/>
                                        <p:tgtEl>
                                          <p:spTgt spid="20"/>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left)">
                                      <p:cBhvr>
                                        <p:cTn id="66" dur="500"/>
                                        <p:tgtEl>
                                          <p:spTgt spid="21"/>
                                        </p:tgtEl>
                                      </p:cBhvr>
                                    </p:animEffect>
                                  </p:childTnLst>
                                </p:cTn>
                              </p:par>
                            </p:childTnLst>
                          </p:cTn>
                        </p:par>
                        <p:par>
                          <p:cTn id="67" fill="hold">
                            <p:stCondLst>
                              <p:cond delay="1000"/>
                            </p:stCondLst>
                            <p:childTnLst>
                              <p:par>
                                <p:cTn id="68" presetID="2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8" presetClass="entr" presetSubtype="16" fill="hold" nodeType="clickEffect">
                                  <p:stCondLst>
                                    <p:cond delay="0"/>
                                  </p:stCondLst>
                                  <p:childTnLst>
                                    <p:set>
                                      <p:cBhvr>
                                        <p:cTn id="74" dur="500" fill="hold">
                                          <p:stCondLst>
                                            <p:cond delay="0"/>
                                          </p:stCondLst>
                                        </p:cTn>
                                        <p:tgtEl>
                                          <p:spTgt spid="23"/>
                                        </p:tgtEl>
                                        <p:attrNameLst>
                                          <p:attrName>style.visibility</p:attrName>
                                        </p:attrNameLst>
                                      </p:cBhvr>
                                      <p:to>
                                        <p:strVal val="visible"/>
                                      </p:to>
                                    </p:set>
                                    <p:animEffect transition="in" filter="diamond(in)">
                                      <p:cBhvr>
                                        <p:cTn id="75" dur="500"/>
                                        <p:tgtEl>
                                          <p:spTgt spid="23"/>
                                        </p:tgtEl>
                                      </p:cBhvr>
                                    </p:animEffect>
                                  </p:childTnLst>
                                </p:cTn>
                              </p:par>
                            </p:childTnLst>
                          </p:cTn>
                        </p:par>
                        <p:par>
                          <p:cTn id="76" fill="hold">
                            <p:stCondLst>
                              <p:cond delay="500"/>
                            </p:stCondLst>
                            <p:childTnLst>
                              <p:par>
                                <p:cTn id="77" presetID="22" presetClass="entr" presetSubtype="8"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left)">
                                      <p:cBhvr>
                                        <p:cTn id="79" dur="500"/>
                                        <p:tgtEl>
                                          <p:spTgt spid="24"/>
                                        </p:tgtEl>
                                      </p:cBhvr>
                                    </p:animEffect>
                                  </p:childTnLst>
                                </p:cTn>
                              </p:par>
                            </p:childTnLst>
                          </p:cTn>
                        </p:par>
                        <p:par>
                          <p:cTn id="80" fill="hold">
                            <p:stCondLst>
                              <p:cond delay="1000"/>
                            </p:stCondLst>
                            <p:childTnLst>
                              <p:par>
                                <p:cTn id="81" presetID="22" presetClass="entr" presetSubtype="8"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7" grpId="0"/>
      <p:bldP spid="9" grpId="0"/>
      <p:bldP spid="10" grpId="0"/>
      <p:bldP spid="12" grpId="0"/>
      <p:bldP spid="13" grpId="0"/>
      <p:bldP spid="15" grpId="0"/>
      <p:bldP spid="16" grpId="0"/>
      <p:bldP spid="21" grpId="0"/>
      <p:bldP spid="22"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426210"/>
            <a:ext cx="11766550" cy="1836420"/>
          </a:xfrm>
          <a:prstGeom prst="rect">
            <a:avLst/>
          </a:prstGeom>
          <a:solidFill>
            <a:srgbClr val="8BCE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descr="51miz-E841183-64778546"/>
          <p:cNvPicPr>
            <a:picLocks noChangeAspect="1"/>
          </p:cNvPicPr>
          <p:nvPr/>
        </p:nvPicPr>
        <p:blipFill>
          <a:blip r:embed="rId2" cstate="screen"/>
          <a:stretch>
            <a:fillRect/>
          </a:stretch>
        </p:blipFill>
        <p:spPr>
          <a:xfrm>
            <a:off x="589280" y="448310"/>
            <a:ext cx="545465" cy="545465"/>
          </a:xfrm>
          <a:prstGeom prst="rect">
            <a:avLst/>
          </a:prstGeom>
        </p:spPr>
      </p:pic>
      <p:sp>
        <p:nvSpPr>
          <p:cNvPr id="18" name="文本框 17"/>
          <p:cNvSpPr txBox="1"/>
          <p:nvPr/>
        </p:nvSpPr>
        <p:spPr>
          <a:xfrm>
            <a:off x="1308100" y="448310"/>
            <a:ext cx="3070071" cy="486030"/>
          </a:xfrm>
          <a:prstGeom prst="rect">
            <a:avLst/>
          </a:prstGeom>
          <a:noFill/>
        </p:spPr>
        <p:txBody>
          <a:bodyPr wrap="none" rtlCol="0" anchor="t">
            <a:spAutoFit/>
          </a:bodyPr>
          <a:lstStyle/>
          <a:p>
            <a:pPr algn="l" fontAlgn="auto">
              <a:lnSpc>
                <a:spcPct val="110000"/>
              </a:lnSpc>
            </a:pPr>
            <a:r>
              <a:rPr lang="en-US" altLang="zh-CN" sz="2500">
                <a:solidFill>
                  <a:schemeClr val="tx1"/>
                </a:solidFill>
                <a:cs typeface="+mn-ea"/>
                <a:sym typeface="+mn-lt"/>
              </a:rPr>
              <a:t>信息安全与我的关系</a:t>
            </a:r>
            <a:endParaRPr lang="en-US" altLang="zh-CN" sz="2500">
              <a:solidFill>
                <a:schemeClr val="tx1"/>
              </a:solidFill>
              <a:cs typeface="+mn-ea"/>
              <a:sym typeface="+mn-lt"/>
            </a:endParaRPr>
          </a:p>
        </p:txBody>
      </p:sp>
      <p:pic>
        <p:nvPicPr>
          <p:cNvPr id="2" name="图片 1" descr="51miz-E748918-B62DDC90"/>
          <p:cNvPicPr>
            <a:picLocks noChangeAspect="1"/>
          </p:cNvPicPr>
          <p:nvPr/>
        </p:nvPicPr>
        <p:blipFill>
          <a:blip r:embed="rId3"/>
          <a:stretch>
            <a:fillRect/>
          </a:stretch>
        </p:blipFill>
        <p:spPr>
          <a:xfrm>
            <a:off x="2809240" y="3415030"/>
            <a:ext cx="6573520" cy="3162300"/>
          </a:xfrm>
          <a:prstGeom prst="rect">
            <a:avLst/>
          </a:prstGeom>
        </p:spPr>
      </p:pic>
      <p:sp>
        <p:nvSpPr>
          <p:cNvPr id="3" name="文本框 2"/>
          <p:cNvSpPr txBox="1"/>
          <p:nvPr/>
        </p:nvSpPr>
        <p:spPr>
          <a:xfrm>
            <a:off x="4109720" y="1606550"/>
            <a:ext cx="3972560" cy="1476375"/>
          </a:xfrm>
          <a:prstGeom prst="rect">
            <a:avLst/>
          </a:prstGeom>
          <a:noFill/>
        </p:spPr>
        <p:txBody>
          <a:bodyPr wrap="square" rtlCol="0" anchor="t">
            <a:spAutoFit/>
          </a:bodyPr>
          <a:lstStyle/>
          <a:p>
            <a:pPr algn="ctr" fontAlgn="auto">
              <a:lnSpc>
                <a:spcPct val="150000"/>
              </a:lnSpc>
            </a:pPr>
            <a:r>
              <a:rPr lang="en-US" altLang="zh-CN" sz="2000">
                <a:solidFill>
                  <a:schemeClr val="tx1"/>
                </a:solidFill>
                <a:cs typeface="+mn-ea"/>
                <a:sym typeface="+mn-lt"/>
              </a:rPr>
              <a:t>信息安全就在我们身边!</a:t>
            </a:r>
            <a:endParaRPr lang="en-US" altLang="zh-CN" sz="2000">
              <a:solidFill>
                <a:schemeClr val="tx1"/>
              </a:solidFill>
              <a:cs typeface="+mn-ea"/>
              <a:sym typeface="+mn-lt"/>
            </a:endParaRPr>
          </a:p>
          <a:p>
            <a:pPr algn="ctr" fontAlgn="auto">
              <a:lnSpc>
                <a:spcPct val="150000"/>
              </a:lnSpc>
            </a:pPr>
            <a:r>
              <a:rPr lang="en-US" altLang="zh-CN" sz="2000">
                <a:solidFill>
                  <a:schemeClr val="tx1"/>
                </a:solidFill>
                <a:cs typeface="+mn-ea"/>
                <a:sym typeface="+mn-lt"/>
              </a:rPr>
              <a:t>信息安全需要我们每个人的参与!</a:t>
            </a:r>
            <a:endParaRPr lang="en-US" altLang="zh-CN" sz="2000">
              <a:solidFill>
                <a:schemeClr val="tx1"/>
              </a:solidFill>
              <a:cs typeface="+mn-ea"/>
              <a:sym typeface="+mn-lt"/>
            </a:endParaRPr>
          </a:p>
          <a:p>
            <a:pPr algn="ctr" fontAlgn="auto">
              <a:lnSpc>
                <a:spcPct val="150000"/>
              </a:lnSpc>
            </a:pPr>
            <a:r>
              <a:rPr lang="en-US" altLang="zh-CN" sz="2000">
                <a:solidFill>
                  <a:schemeClr val="tx1"/>
                </a:solidFill>
                <a:cs typeface="+mn-ea"/>
                <a:sym typeface="+mn-lt"/>
              </a:rPr>
              <a:t>你该怎么办?</a:t>
            </a:r>
            <a:endParaRPr lang="en-US" altLang="zh-CN" sz="2000">
              <a:solidFill>
                <a:schemeClr val="tx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500"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anim calcmode="lin" valueType="num">
                                      <p:cBhvr>
                                        <p:cTn id="19" dur="500" fill="hold"/>
                                        <p:tgtEl>
                                          <p:spTgt spid="2"/>
                                        </p:tgtEl>
                                        <p:attrNameLst>
                                          <p:attrName>ppt_x</p:attrName>
                                        </p:attrNameLst>
                                      </p:cBhvr>
                                      <p:tavLst>
                                        <p:tav tm="0">
                                          <p:val>
                                            <p:strVal val="#ppt_x"/>
                                          </p:val>
                                        </p:tav>
                                        <p:tav tm="100000">
                                          <p:val>
                                            <p:strVal val="#ppt_x"/>
                                          </p:val>
                                        </p:tav>
                                      </p:tavLst>
                                    </p:anim>
                                    <p:anim calcmode="lin" valueType="num">
                                      <p:cBhvr>
                                        <p:cTn id="20" dur="5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541645" y="2503170"/>
            <a:ext cx="6299835" cy="1037207"/>
          </a:xfrm>
          <a:prstGeom prst="rect">
            <a:avLst/>
          </a:prstGeom>
          <a:noFill/>
        </p:spPr>
        <p:txBody>
          <a:bodyPr wrap="square" rtlCol="0" anchor="t">
            <a:spAutoFit/>
          </a:bodyPr>
          <a:lstStyle/>
          <a:p>
            <a:pPr fontAlgn="auto">
              <a:lnSpc>
                <a:spcPct val="110000"/>
              </a:lnSpc>
            </a:pPr>
            <a:r>
              <a:rPr lang="zh-CN" altLang="en-US" sz="6000" dirty="0">
                <a:cs typeface="+mn-ea"/>
                <a:sym typeface="+mn-lt"/>
              </a:rPr>
              <a:t>如何实现信息安全</a:t>
            </a:r>
            <a:endParaRPr lang="zh-CN" altLang="en-US" sz="6000" dirty="0">
              <a:cs typeface="+mn-ea"/>
              <a:sym typeface="+mn-lt"/>
            </a:endParaRPr>
          </a:p>
        </p:txBody>
      </p:sp>
      <p:sp>
        <p:nvSpPr>
          <p:cNvPr id="4" name="文本框 3"/>
          <p:cNvSpPr txBox="1"/>
          <p:nvPr/>
        </p:nvSpPr>
        <p:spPr>
          <a:xfrm>
            <a:off x="5614035" y="1598295"/>
            <a:ext cx="3852273" cy="800925"/>
          </a:xfrm>
          <a:prstGeom prst="rect">
            <a:avLst/>
          </a:prstGeom>
          <a:noFill/>
        </p:spPr>
        <p:txBody>
          <a:bodyPr wrap="none" rtlCol="0" anchor="t">
            <a:spAutoFit/>
          </a:bodyPr>
          <a:lstStyle/>
          <a:p>
            <a:pPr fontAlgn="auto">
              <a:lnSpc>
                <a:spcPct val="110000"/>
              </a:lnSpc>
            </a:pPr>
            <a:r>
              <a:rPr lang="en-US" altLang="zh-CN" sz="4500">
                <a:solidFill>
                  <a:srgbClr val="4080DC"/>
                </a:solidFill>
                <a:cs typeface="+mn-ea"/>
                <a:sym typeface="+mn-lt"/>
              </a:rPr>
              <a:t>——PART  03</a:t>
            </a:r>
            <a:endParaRPr lang="en-US" altLang="zh-CN" sz="4500">
              <a:solidFill>
                <a:srgbClr val="4080DC"/>
              </a:solidFill>
              <a:cs typeface="+mn-ea"/>
              <a:sym typeface="+mn-lt"/>
            </a:endParaRPr>
          </a:p>
        </p:txBody>
      </p:sp>
      <p:sp>
        <p:nvSpPr>
          <p:cNvPr id="5" name="文本框 4"/>
          <p:cNvSpPr txBox="1"/>
          <p:nvPr/>
        </p:nvSpPr>
        <p:spPr>
          <a:xfrm>
            <a:off x="2602865" y="304800"/>
            <a:ext cx="841321" cy="375809"/>
          </a:xfrm>
          <a:prstGeom prst="rect">
            <a:avLst/>
          </a:prstGeom>
          <a:noFill/>
        </p:spPr>
        <p:txBody>
          <a:bodyPr wrap="none" rtlCol="0" anchor="t">
            <a:spAutoFit/>
          </a:bodyPr>
          <a:lstStyle/>
          <a:p>
            <a:pPr fontAlgn="auto">
              <a:lnSpc>
                <a:spcPct val="110000"/>
              </a:lnSpc>
            </a:pPr>
            <a:r>
              <a:rPr lang="en-US" altLang="zh-CN">
                <a:solidFill>
                  <a:srgbClr val="4080DC"/>
                </a:solidFill>
                <a:cs typeface="+mn-ea"/>
                <a:sym typeface="+mn-lt"/>
              </a:rPr>
              <a:t>LOGO</a:t>
            </a:r>
            <a:endParaRPr lang="en-US" altLang="zh-CN">
              <a:solidFill>
                <a:srgbClr val="4080DC"/>
              </a:solidFill>
              <a:cs typeface="+mn-ea"/>
              <a:sym typeface="+mn-lt"/>
            </a:endParaRPr>
          </a:p>
        </p:txBody>
      </p:sp>
      <p:sp>
        <p:nvSpPr>
          <p:cNvPr id="7" name="文本框 6"/>
          <p:cNvSpPr txBox="1"/>
          <p:nvPr/>
        </p:nvSpPr>
        <p:spPr>
          <a:xfrm>
            <a:off x="5614035" y="3800475"/>
            <a:ext cx="6155690" cy="321945"/>
          </a:xfrm>
          <a:prstGeom prst="rect">
            <a:avLst/>
          </a:prstGeom>
          <a:noFill/>
        </p:spPr>
        <p:txBody>
          <a:bodyPr wrap="square" rtlCol="0" anchor="t">
            <a:spAutoFit/>
          </a:bodyPr>
          <a:lstStyle/>
          <a:p>
            <a:pPr algn="dist"/>
            <a:r>
              <a:rPr lang="zh-CN" altLang="en-US" sz="1500">
                <a:solidFill>
                  <a:schemeClr val="tx1">
                    <a:lumMod val="65000"/>
                    <a:lumOff val="35000"/>
                  </a:schemeClr>
                </a:solidFill>
                <a:cs typeface="+mn-ea"/>
                <a:sym typeface="+mn-lt"/>
              </a:rPr>
              <a:t>How to achieve information security?</a:t>
            </a:r>
            <a:endParaRPr lang="zh-CN" altLang="en-US" sz="1500">
              <a:solidFill>
                <a:schemeClr val="tx1">
                  <a:lumMod val="65000"/>
                  <a:lumOff val="35000"/>
                </a:schemeClr>
              </a:solidFill>
              <a:cs typeface="+mn-ea"/>
              <a:sym typeface="+mn-lt"/>
            </a:endParaRPr>
          </a:p>
        </p:txBody>
      </p:sp>
      <p:sp>
        <p:nvSpPr>
          <p:cNvPr id="8" name="文本框 7"/>
          <p:cNvSpPr txBox="1"/>
          <p:nvPr/>
        </p:nvSpPr>
        <p:spPr>
          <a:xfrm>
            <a:off x="9017000" y="5996940"/>
            <a:ext cx="1539240" cy="395605"/>
          </a:xfrm>
          <a:prstGeom prst="rect">
            <a:avLst/>
          </a:prstGeom>
          <a:noFill/>
        </p:spPr>
        <p:txBody>
          <a:bodyPr wrap="none" rtlCol="0" anchor="t">
            <a:spAutoFit/>
          </a:bodyPr>
          <a:lstStyle/>
          <a:p>
            <a:pPr algn="l" fontAlgn="auto">
              <a:lnSpc>
                <a:spcPct val="110000"/>
              </a:lnSpc>
            </a:pPr>
            <a:r>
              <a:rPr lang="zh-CN" altLang="en-US" dirty="0">
                <a:solidFill>
                  <a:schemeClr val="bg1"/>
                </a:solidFill>
                <a:cs typeface="+mn-ea"/>
                <a:sym typeface="+mn-lt"/>
              </a:rPr>
              <a:t>汇报人</a:t>
            </a:r>
            <a:r>
              <a:rPr lang="zh-CN" altLang="en-US" dirty="0" smtClean="0">
                <a:solidFill>
                  <a:schemeClr val="bg1"/>
                </a:solidFill>
                <a:cs typeface="+mn-ea"/>
                <a:sym typeface="+mn-lt"/>
              </a:rPr>
              <a:t>：</a:t>
            </a:r>
            <a:r>
              <a:rPr lang="en-US" altLang="zh-CN" dirty="0" smtClean="0">
                <a:solidFill>
                  <a:schemeClr val="bg1"/>
                </a:solidFill>
                <a:cs typeface="+mn-ea"/>
                <a:sym typeface="+mn-lt"/>
              </a:rPr>
              <a:t>XXX</a:t>
            </a:r>
            <a:endParaRPr lang="zh-CN" altLang="en-US" dirty="0">
              <a:solidFill>
                <a:schemeClr val="bg1"/>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37"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450" decel="100000" fill="hold"/>
                                        <p:tgtEl>
                                          <p:spTgt spid="8"/>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P spid="8" grpId="0"/>
    </p:bldLst>
  </p:timing>
</p:sld>
</file>

<file path=ppt/theme/theme1.xml><?xml version="1.0" encoding="utf-8"?>
<a:theme xmlns:a="http://schemas.openxmlformats.org/drawingml/2006/main" name="网络安全">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qdtzti4">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2583</Words>
  <Application>WPS 演示</Application>
  <PresentationFormat>自定义</PresentationFormat>
  <Paragraphs>284</Paragraphs>
  <Slides>21</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21</vt:i4>
      </vt:variant>
    </vt:vector>
  </HeadingPairs>
  <TitlesOfParts>
    <vt:vector size="30" baseType="lpstr">
      <vt:lpstr>Arial</vt:lpstr>
      <vt:lpstr>宋体</vt:lpstr>
      <vt:lpstr>Wingdings</vt:lpstr>
      <vt:lpstr>阿里巴巴普惠体</vt:lpstr>
      <vt:lpstr>微软雅黑</vt:lpstr>
      <vt:lpstr>Arial Unicode MS</vt:lpstr>
      <vt:lpstr>Calibri</vt:lpstr>
      <vt:lpstr>网络安全</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新员工信息安全意识培训</dc:title>
  <dc:creator>第一PPT</dc:creator>
  <cp:keywords>www.1ppt.com</cp:keywords>
  <dc:description>www.1ppt.com</dc:description>
  <cp:lastModifiedBy>铭</cp:lastModifiedBy>
  <cp:revision>38</cp:revision>
  <dcterms:created xsi:type="dcterms:W3CDTF">2021-07-14T13:37:00Z</dcterms:created>
  <dcterms:modified xsi:type="dcterms:W3CDTF">2022-03-01T06:11:13Z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0CCEBB57699445EA93D56A2181455255</vt:lpwstr>
  </property>
  <property fmtid="{D5CDD505-2E9C-101B-9397-08002B2CF9AE}" pid="3" name="KSOProductBuildVer">
    <vt:lpwstr>2052-11.1.0.11045</vt:lpwstr>
  </property>
</Properties>
</file>