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33"/>
  </p:handoutMasterIdLst>
  <p:sldIdLst>
    <p:sldId id="334" r:id="rId3"/>
    <p:sldId id="335" r:id="rId5"/>
    <p:sldId id="336" r:id="rId6"/>
    <p:sldId id="337" r:id="rId7"/>
    <p:sldId id="338" r:id="rId8"/>
    <p:sldId id="339" r:id="rId9"/>
    <p:sldId id="340" r:id="rId10"/>
    <p:sldId id="341" r:id="rId11"/>
    <p:sldId id="342" r:id="rId12"/>
    <p:sldId id="343" r:id="rId13"/>
    <p:sldId id="344" r:id="rId14"/>
    <p:sldId id="345" r:id="rId15"/>
    <p:sldId id="346" r:id="rId16"/>
    <p:sldId id="347" r:id="rId17"/>
    <p:sldId id="348" r:id="rId18"/>
    <p:sldId id="349" r:id="rId19"/>
    <p:sldId id="350" r:id="rId20"/>
    <p:sldId id="351" r:id="rId21"/>
    <p:sldId id="352" r:id="rId22"/>
    <p:sldId id="353" r:id="rId23"/>
    <p:sldId id="354" r:id="rId24"/>
    <p:sldId id="355" r:id="rId25"/>
    <p:sldId id="356" r:id="rId26"/>
    <p:sldId id="357" r:id="rId27"/>
    <p:sldId id="358" r:id="rId28"/>
    <p:sldId id="359" r:id="rId29"/>
    <p:sldId id="360" r:id="rId30"/>
    <p:sldId id="361" r:id="rId31"/>
    <p:sldId id="365" r:id="rId32"/>
  </p:sldIdLst>
  <p:sldSz cx="12190095" cy="6858000"/>
  <p:notesSz cx="6858000" cy="9144000"/>
  <p:embeddedFontLst>
    <p:embeddedFont>
      <p:font typeface="汉仪雅酷黑 95W" panose="020B0A04020202020204" charset="-122"/>
      <p:bold r:id="rId37"/>
    </p:embeddedFont>
    <p:embeddedFont>
      <p:font typeface="微软雅黑" panose="020B0503020204020204" pitchFamily="34" charset="-122"/>
      <p:regular r:id="rId38"/>
    </p:embeddedFont>
    <p:embeddedFont>
      <p:font typeface="汉仪旗黑-55简" panose="00020600040101010101" charset="-128"/>
      <p:regular r:id="rId39"/>
    </p:embeddedFont>
    <p:embeddedFont>
      <p:font typeface="汉仪雅酷黑 75W" panose="020B0804020202020204" charset="-122"/>
      <p:bold r:id="rId40"/>
    </p:embeddedFont>
    <p:embeddedFont>
      <p:font typeface="Calibri" panose="020F0502020204030204" charset="0"/>
      <p:regular r:id="rId41"/>
      <p:bold r:id="rId42"/>
      <p:italic r:id="rId43"/>
      <p:boldItalic r:id="rId4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690" y="774"/>
      </p:cViewPr>
      <p:guideLst>
        <p:guide orient="horz" pos="2160"/>
        <p:guide pos="386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font" Target="fonts/font8.fntdata"/><Relationship Id="rId43" Type="http://schemas.openxmlformats.org/officeDocument/2006/relationships/font" Target="fonts/font7.fntdata"/><Relationship Id="rId42" Type="http://schemas.openxmlformats.org/officeDocument/2006/relationships/font" Target="fonts/font6.fntdata"/><Relationship Id="rId41" Type="http://schemas.openxmlformats.org/officeDocument/2006/relationships/font" Target="fonts/font5.fntdata"/><Relationship Id="rId40" Type="http://schemas.openxmlformats.org/officeDocument/2006/relationships/font" Target="fonts/font4.fntdata"/><Relationship Id="rId4" Type="http://schemas.openxmlformats.org/officeDocument/2006/relationships/notesMaster" Target="notesMasters/notesMaster1.xml"/><Relationship Id="rId39" Type="http://schemas.openxmlformats.org/officeDocument/2006/relationships/font" Target="fonts/font3.fntdata"/><Relationship Id="rId38" Type="http://schemas.openxmlformats.org/officeDocument/2006/relationships/font" Target="fonts/font2.fntdata"/><Relationship Id="rId37" Type="http://schemas.openxmlformats.org/officeDocument/2006/relationships/font" Target="fonts/font1.fntdata"/><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A1CE96-08C6-42D7-B379-E7E2C33EDA0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D70F90-389E-466C-8615-31552286E93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073DC0-A50E-44F8-944C-FDD24772A7A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073DC0-A50E-44F8-944C-FDD24772A7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073DC0-A50E-44F8-944C-FDD24772A7A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7073DC0-A50E-44F8-944C-FDD24772A7A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D70F90-389E-466C-8615-31552286E93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bg>
      <p:bgRef idx="1001">
        <a:schemeClr val="bg1"/>
      </p:bgRef>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EDC72-D62C-4D16-9D5B-243C8506EAE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0036B8-8462-4878-923D-D9379E4716C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EDC72-D62C-4D16-9D5B-243C8506EAEF}" type="datetimeFigureOut">
              <a:rPr lang="zh-CN" altLang="en-US" smtClean="0"/>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0036B8-8462-4878-923D-D9379E4716C5}" type="slidenum">
              <a:rPr lang="zh-CN" altLang="en-US" smtClean="0"/>
            </a:fld>
            <a:endParaRPr lang="zh-CN" altLang="en-US"/>
          </a:p>
        </p:txBody>
      </p:sp>
      <p:pic>
        <p:nvPicPr>
          <p:cNvPr id="7" name="图片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0413"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26.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2.xml"/><Relationship Id="rId1"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925" y="0"/>
            <a:ext cx="12188952" cy="6858000"/>
          </a:xfrm>
          <a:prstGeom prst="rect">
            <a:avLst/>
          </a:prstGeom>
        </p:spPr>
      </p:pic>
      <p:sp>
        <p:nvSpPr>
          <p:cNvPr id="10" name="TextBox 9"/>
          <p:cNvSpPr txBox="1"/>
          <p:nvPr/>
        </p:nvSpPr>
        <p:spPr>
          <a:xfrm>
            <a:off x="2382362" y="2060381"/>
            <a:ext cx="7498080" cy="1198880"/>
          </a:xfrm>
          <a:prstGeom prst="rect">
            <a:avLst/>
          </a:prstGeom>
          <a:noFill/>
        </p:spPr>
        <p:txBody>
          <a:bodyPr wrap="none" rtlCol="0">
            <a:spAutoFit/>
          </a:bodyPr>
          <a:lstStyle/>
          <a:p>
            <a:pPr algn="ctr"/>
            <a:r>
              <a:rPr lang="zh-CN" altLang="en-US" sz="7200" dirty="0" smtClean="0">
                <a:solidFill>
                  <a:schemeClr val="bg1"/>
                </a:solidFill>
                <a:effectLst>
                  <a:outerShdw blurRad="38100" dist="38100" dir="2700000" algn="tl">
                    <a:srgbClr val="000000">
                      <a:alpha val="43137"/>
                    </a:srgbClr>
                  </a:outerShdw>
                </a:effectLst>
                <a:latin typeface="汉仪雅酷黑 95W" panose="020B0A04020202020204" charset="-122"/>
                <a:ea typeface="汉仪雅酷黑 95W" panose="020B0A04020202020204" charset="-122"/>
                <a:cs typeface="汉仪雅酷黑 95W" panose="020B0A04020202020204" charset="-122"/>
                <a:sym typeface="微软雅黑" panose="020B0503020204020204" pitchFamily="34" charset="-122"/>
              </a:rPr>
              <a:t>学校消防安全知识</a:t>
            </a:r>
            <a:endParaRPr lang="zh-CN" altLang="en-US" sz="7200" dirty="0">
              <a:solidFill>
                <a:schemeClr val="bg1"/>
              </a:solidFill>
              <a:effectLst>
                <a:outerShdw blurRad="38100" dist="38100" dir="2700000" algn="tl">
                  <a:srgbClr val="000000">
                    <a:alpha val="43137"/>
                  </a:srgbClr>
                </a:outerShdw>
              </a:effectLst>
              <a:latin typeface="汉仪雅酷黑 95W" panose="020B0A04020202020204" charset="-122"/>
              <a:ea typeface="汉仪雅酷黑 95W" panose="020B0A04020202020204" charset="-122"/>
              <a:cs typeface="汉仪雅酷黑 95W" panose="020B0A04020202020204" charset="-122"/>
              <a:sym typeface="微软雅黑" panose="020B0503020204020204" pitchFamily="34" charset="-122"/>
            </a:endParaRPr>
          </a:p>
        </p:txBody>
      </p:sp>
      <p:sp>
        <p:nvSpPr>
          <p:cNvPr id="12" name="TextBox 11"/>
          <p:cNvSpPr txBox="1"/>
          <p:nvPr/>
        </p:nvSpPr>
        <p:spPr>
          <a:xfrm>
            <a:off x="5108099" y="4004814"/>
            <a:ext cx="2046605" cy="398780"/>
          </a:xfrm>
          <a:prstGeom prst="rect">
            <a:avLst/>
          </a:prstGeom>
          <a:noFill/>
        </p:spPr>
        <p:txBody>
          <a:bodyPr wrap="none" rtlCol="0">
            <a:spAutoFit/>
          </a:bodyPr>
          <a:lstStyle/>
          <a:p>
            <a:pPr algn="ctr"/>
            <a:r>
              <a:rPr lang="zh-CN" altLang="en-US" sz="2000" dirty="0" smtClean="0">
                <a:latin typeface="Arial" panose="020B0604020202020204" pitchFamily="34" charset="0"/>
                <a:ea typeface="汉仪旗黑-55简" panose="00020600040101010101" charset="-128"/>
                <a:cs typeface="+mn-ea"/>
                <a:sym typeface="微软雅黑" panose="020B0503020204020204" pitchFamily="34" charset="-122"/>
              </a:rPr>
              <a:t>演讲人：</a:t>
            </a:r>
            <a:r>
              <a:rPr lang="en-US" altLang="zh-CN" sz="2000" dirty="0" smtClean="0">
                <a:latin typeface="Arial" panose="020B0604020202020204" pitchFamily="34" charset="0"/>
                <a:ea typeface="汉仪旗黑-55简" panose="00020600040101010101" charset="-128"/>
                <a:cs typeface="+mn-ea"/>
                <a:sym typeface="微软雅黑" panose="020B0503020204020204" pitchFamily="34" charset="-122"/>
              </a:rPr>
              <a:t>XXXXX</a:t>
            </a:r>
            <a:endParaRPr lang="zh-CN" altLang="en-US" sz="2000" dirty="0">
              <a:latin typeface="Arial" panose="020B0604020202020204" pitchFamily="34" charset="0"/>
              <a:ea typeface="汉仪旗黑-55简" panose="00020600040101010101" charset="-128"/>
              <a:cs typeface="+mn-ea"/>
              <a:sym typeface="微软雅黑" panose="020B0503020204020204" pitchFamily="34" charset="-122"/>
            </a:endParaRPr>
          </a:p>
        </p:txBody>
      </p:sp>
      <p:pic>
        <p:nvPicPr>
          <p:cNvPr id="2" name="Puremix-Get Up And Dance (纯音乐).mp3">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10576" y="-1395536"/>
            <a:ext cx="609600" cy="609600"/>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42306" y="4149080"/>
            <a:ext cx="2340489" cy="2340489"/>
          </a:xfrm>
          <a:prstGeom prst="rect">
            <a:avLst/>
          </a:prstGeom>
        </p:spPr>
      </p:pic>
      <p:sp>
        <p:nvSpPr>
          <p:cNvPr id="17" name="TextBox 9"/>
          <p:cNvSpPr txBox="1"/>
          <p:nvPr/>
        </p:nvSpPr>
        <p:spPr>
          <a:xfrm>
            <a:off x="3095784" y="3356717"/>
            <a:ext cx="6071235" cy="521970"/>
          </a:xfrm>
          <a:prstGeom prst="rect">
            <a:avLst/>
          </a:prstGeom>
          <a:noFill/>
        </p:spPr>
        <p:txBody>
          <a:bodyPr wrap="none" rtlCol="0">
            <a:spAutoFit/>
          </a:bodyPr>
          <a:lstStyle/>
          <a:p>
            <a:pPr algn="ctr"/>
            <a:r>
              <a:rPr lang="en-US" altLang="zh-CN" sz="2800" b="1" dirty="0">
                <a:solidFill>
                  <a:schemeClr val="bg1"/>
                </a:solidFill>
                <a:effectLst>
                  <a:outerShdw blurRad="38100" dist="38100" dir="2700000" algn="tl">
                    <a:srgbClr val="000000">
                      <a:alpha val="43137"/>
                    </a:srgbClr>
                  </a:outerShdw>
                </a:effectLst>
                <a:latin typeface="Arial" panose="020B0604020202020204" pitchFamily="34" charset="0"/>
                <a:ea typeface="汉仪旗黑-55简" panose="00020600040101010101" charset="-128"/>
                <a:cs typeface="+mn-ea"/>
                <a:sym typeface="微软雅黑" panose="020B0503020204020204" pitchFamily="34" charset="-122"/>
              </a:rPr>
              <a:t>School Fire Safety Knowledge PPT</a:t>
            </a:r>
            <a:endParaRPr lang="en-US" altLang="zh-CN" sz="2800" b="1" dirty="0">
              <a:solidFill>
                <a:schemeClr val="bg1"/>
              </a:solidFill>
              <a:effectLst>
                <a:outerShdw blurRad="38100" dist="38100" dir="2700000" algn="tl">
                  <a:srgbClr val="000000">
                    <a:alpha val="43137"/>
                  </a:srgbClr>
                </a:outerShdw>
              </a:effectLst>
              <a:latin typeface="Arial" panose="020B0604020202020204" pitchFamily="34" charset="0"/>
              <a:ea typeface="汉仪旗黑-55简" panose="00020600040101010101" charset="-128"/>
              <a:cs typeface="+mn-ea"/>
              <a:sym typeface="微软雅黑" panose="020B0503020204020204" pitchFamily="34" charset="-122"/>
            </a:endParaRPr>
          </a:p>
        </p:txBody>
      </p:sp>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224" y="4253962"/>
            <a:ext cx="3605791"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
                                      <p:cBhvr>
                                        <p:cTn id="6" dur="1" fill="hold"/>
                                        <p:tgtEl>
                                          <p:spTgt spid="2"/>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0"/>
                                        </p:tgtEl>
                                        <p:attrNameLst>
                                          <p:attrName>ppt_y</p:attrName>
                                        </p:attrNameLst>
                                      </p:cBhvr>
                                      <p:tavLst>
                                        <p:tav tm="0">
                                          <p:val>
                                            <p:strVal val="#ppt_y"/>
                                          </p:val>
                                        </p:tav>
                                        <p:tav tm="100000">
                                          <p:val>
                                            <p:strVal val="#ppt_y"/>
                                          </p:val>
                                        </p:tav>
                                      </p:tavLst>
                                    </p:anim>
                                    <p:anim calcmode="lin" valueType="num">
                                      <p:cBhvr>
                                        <p:cTn id="1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0"/>
                                        </p:tgtEl>
                                      </p:cBhvr>
                                    </p:animEffect>
                                  </p:childTnLst>
                                </p:cTn>
                              </p:par>
                              <p:par>
                                <p:cTn id="15" presetID="26" presetClass="emph" presetSubtype="0" fill="hold" grpId="1" nodeType="withEffect">
                                  <p:stCondLst>
                                    <p:cond delay="0"/>
                                  </p:stCondLst>
                                  <p:iterate type="lt">
                                    <p:tmPct val="0"/>
                                  </p:iterate>
                                  <p:childTnLst>
                                    <p:animEffect transition="out" filter="fade">
                                      <p:cBhvr>
                                        <p:cTn id="16" dur="500" tmFilter="0, 0; .2, .5; .8, .5; 1, 0"/>
                                        <p:tgtEl>
                                          <p:spTgt spid="10"/>
                                        </p:tgtEl>
                                      </p:cBhvr>
                                    </p:animEffect>
                                    <p:animScale>
                                      <p:cBhvr>
                                        <p:cTn id="17" dur="250" autoRev="1" fill="hold"/>
                                        <p:tgtEl>
                                          <p:spTgt spid="10"/>
                                        </p:tgtEl>
                                      </p:cBhvr>
                                      <p:by x="105000" y="105000"/>
                                    </p:animScale>
                                  </p:childTnLst>
                                </p:cTn>
                              </p:par>
                            </p:childTnLst>
                          </p:cTn>
                        </p:par>
                        <p:par>
                          <p:cTn id="18" fill="hold">
                            <p:stCondLst>
                              <p:cond delay="8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7"/>
                                        </p:tgtEl>
                                        <p:attrNameLst>
                                          <p:attrName>ppt_y</p:attrName>
                                        </p:attrNameLst>
                                      </p:cBhvr>
                                      <p:tavLst>
                                        <p:tav tm="0">
                                          <p:val>
                                            <p:strVal val="#ppt_y"/>
                                          </p:val>
                                        </p:tav>
                                        <p:tav tm="100000">
                                          <p:val>
                                            <p:strVal val="#ppt_y"/>
                                          </p:val>
                                        </p:tav>
                                      </p:tavLst>
                                    </p:anim>
                                    <p:anim calcmode="lin" valueType="num">
                                      <p:cBhvr>
                                        <p:cTn id="2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7"/>
                                        </p:tgtEl>
                                      </p:cBhvr>
                                    </p:animEffect>
                                  </p:childTnLst>
                                </p:cTn>
                              </p:par>
                              <p:par>
                                <p:cTn id="26" presetID="26" presetClass="emph" presetSubtype="0" fill="hold" grpId="1" nodeType="withEffect">
                                  <p:stCondLst>
                                    <p:cond delay="0"/>
                                  </p:stCondLst>
                                  <p:iterate type="lt">
                                    <p:tmPct val="0"/>
                                  </p:iterate>
                                  <p:childTnLst>
                                    <p:animEffect transition="out" filter="fade">
                                      <p:cBhvr>
                                        <p:cTn id="27" dur="500" tmFilter="0, 0; .2, .5; .8, .5; 1, 0"/>
                                        <p:tgtEl>
                                          <p:spTgt spid="17"/>
                                        </p:tgtEl>
                                      </p:cBhvr>
                                    </p:animEffect>
                                    <p:animScale>
                                      <p:cBhvr>
                                        <p:cTn id="28" dur="250" autoRev="1" fill="hold"/>
                                        <p:tgtEl>
                                          <p:spTgt spid="17"/>
                                        </p:tgtEl>
                                      </p:cBhvr>
                                      <p:by x="105000" y="105000"/>
                                    </p:animScale>
                                  </p:childTnLst>
                                </p:cTn>
                              </p:par>
                            </p:childTnLst>
                          </p:cTn>
                        </p:par>
                        <p:par>
                          <p:cTn id="29" fill="hold">
                            <p:stCondLst>
                              <p:cond delay="29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35" repeatCount="indefinite" fill="hold" display="0">
                  <p:stCondLst>
                    <p:cond delay="indefinite"/>
                  </p:stCondLst>
                  <p:endCondLst>
                    <p:cond evt="onStopAudio" delay="0">
                      <p:tgtEl>
                        <p:sldTgt/>
                      </p:tgtEl>
                    </p:cond>
                  </p:endCondLst>
                </p:cTn>
                <p:tgtEl>
                  <p:spTgt spid="2"/>
                </p:tgtEl>
              </p:cMediaNode>
            </p:audio>
          </p:childTnLst>
        </p:cTn>
      </p:par>
    </p:tnLst>
    <p:bldLst>
      <p:bldP spid="10" grpId="0"/>
      <p:bldP spid="10" grpId="1"/>
      <p:bldP spid="12" grpId="0"/>
      <p:bldP spid="17" grpId="0"/>
      <p:bldP spid="1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982497" y="1789694"/>
            <a:ext cx="10369293" cy="1442791"/>
          </a:xfrm>
          <a:prstGeom prst="rect">
            <a:avLst/>
          </a:prstGeom>
          <a:solidFill>
            <a:schemeClr val="accent2">
              <a:lumMod val="40000"/>
              <a:lumOff val="60000"/>
              <a:alpha val="24000"/>
            </a:schemeClr>
          </a:solidFill>
          <a:ln w="12700" cmpd="sng">
            <a:noFill/>
            <a:miter lim="800000"/>
          </a:ln>
        </p:spPr>
        <p:txBody>
          <a:bodyPr lIns="121963" tIns="60981" rIns="121963" bIns="60981" anchor="ctr"/>
          <a:lstStyle/>
          <a:p>
            <a:pPr algn="ct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6" name="矩形 45"/>
          <p:cNvSpPr/>
          <p:nvPr/>
        </p:nvSpPr>
        <p:spPr>
          <a:xfrm>
            <a:off x="982497" y="1575915"/>
            <a:ext cx="10369293"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r>
              <a:rPr lang="zh-CN" altLang="en-US" sz="2400" b="1" dirty="0">
                <a:solidFill>
                  <a:schemeClr val="bg1"/>
                </a:soli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rPr>
              <a:t>伤亡巨大</a:t>
            </a:r>
            <a:r>
              <a:rPr lang="en-US" altLang="zh-CN" sz="2400" b="1" dirty="0">
                <a:solidFill>
                  <a:schemeClr val="bg1"/>
                </a:soli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rPr>
              <a:t>,</a:t>
            </a:r>
            <a:r>
              <a:rPr lang="zh-CN" altLang="en-US" sz="2400" b="1" dirty="0">
                <a:solidFill>
                  <a:schemeClr val="bg1"/>
                </a:soli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rPr>
              <a:t>造成的影响大。</a:t>
            </a:r>
            <a:endParaRPr lang="zh-CN" altLang="en-US" sz="2400" b="1" dirty="0">
              <a:solidFill>
                <a:schemeClr val="bg1"/>
              </a:soli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endParaRPr>
          </a:p>
        </p:txBody>
      </p:sp>
      <p:sp>
        <p:nvSpPr>
          <p:cNvPr id="51" name="TextBox 50"/>
          <p:cNvSpPr txBox="1"/>
          <p:nvPr/>
        </p:nvSpPr>
        <p:spPr>
          <a:xfrm>
            <a:off x="1270670" y="2296113"/>
            <a:ext cx="9793088" cy="730885"/>
          </a:xfrm>
          <a:prstGeom prst="rect">
            <a:avLst/>
          </a:prstGeom>
          <a:noFill/>
        </p:spPr>
        <p:txBody>
          <a:bodyPr wrap="square" lIns="91455" tIns="45728" rIns="91455" bIns="45728" rtlCol="0">
            <a:spAutoFit/>
          </a:bodyPr>
          <a:lstStyle/>
          <a:p>
            <a:pPr algn="ctr">
              <a:lnSpc>
                <a:spcPct val="130000"/>
              </a:lnSpc>
            </a:pPr>
            <a:r>
              <a:rPr lang="zh-CN" altLang="en-US" sz="1600" dirty="0">
                <a:latin typeface="Arial" panose="020B0604020202020204" pitchFamily="34" charset="0"/>
                <a:ea typeface="汉仪旗黑-55简" panose="00020600040101010101" charset="-128"/>
                <a:cs typeface="+mn-ea"/>
                <a:sym typeface="微软雅黑" panose="020B0503020204020204" pitchFamily="34" charset="-122"/>
              </a:rPr>
              <a:t>学校是人员集中场所，一旦发生火灾，极易造成群死群伤的严重后果。 </a:t>
            </a:r>
            <a:r>
              <a:rPr lang="en-US" altLang="zh-CN" sz="1600" dirty="0">
                <a:latin typeface="Arial" panose="020B0604020202020204" pitchFamily="34" charset="0"/>
                <a:ea typeface="汉仪旗黑-55简" panose="00020600040101010101" charset="-128"/>
                <a:cs typeface="+mn-ea"/>
                <a:sym typeface="微软雅黑" panose="020B0503020204020204" pitchFamily="34" charset="-122"/>
              </a:rPr>
              <a:t>2000</a:t>
            </a:r>
            <a:r>
              <a:rPr lang="zh-CN" altLang="en-US" sz="1600" dirty="0">
                <a:latin typeface="Arial" panose="020B0604020202020204" pitchFamily="34" charset="0"/>
                <a:ea typeface="汉仪旗黑-55简" panose="00020600040101010101" charset="-128"/>
                <a:cs typeface="+mn-ea"/>
                <a:sym typeface="微软雅黑" panose="020B0503020204020204" pitchFamily="34" charset="-122"/>
              </a:rPr>
              <a:t>年以来，全国学校（含幼儿园）共发生</a:t>
            </a:r>
            <a:r>
              <a:rPr lang="zh-CN" altLang="en-US" sz="1600" dirty="0" smtClean="0">
                <a:latin typeface="Arial" panose="020B0604020202020204" pitchFamily="34" charset="0"/>
                <a:ea typeface="汉仪旗黑-55简" panose="00020600040101010101" charset="-128"/>
                <a:cs typeface="+mn-ea"/>
                <a:sym typeface="微软雅黑" panose="020B0503020204020204" pitchFamily="34" charset="-122"/>
              </a:rPr>
              <a:t>火灾</a:t>
            </a:r>
            <a:r>
              <a:rPr lang="en-US" altLang="zh-CN" sz="1600" dirty="0">
                <a:latin typeface="Arial" panose="020B0604020202020204" pitchFamily="34" charset="0"/>
                <a:ea typeface="汉仪旗黑-55简" panose="00020600040101010101" charset="-128"/>
                <a:cs typeface="+mn-ea"/>
                <a:sym typeface="微软雅黑" panose="020B0503020204020204" pitchFamily="34" charset="-122"/>
              </a:rPr>
              <a:t>3700</a:t>
            </a:r>
            <a:r>
              <a:rPr lang="zh-CN" altLang="en-US" sz="1600" dirty="0">
                <a:latin typeface="Arial" panose="020B0604020202020204" pitchFamily="34" charset="0"/>
                <a:ea typeface="汉仪旗黑-55简" panose="00020600040101010101" charset="-128"/>
                <a:cs typeface="+mn-ea"/>
                <a:sym typeface="微软雅黑" panose="020B0503020204020204" pitchFamily="34" charset="-122"/>
              </a:rPr>
              <a:t>余起，共造成</a:t>
            </a:r>
            <a:r>
              <a:rPr lang="en-US" altLang="zh-CN" sz="1600" dirty="0">
                <a:latin typeface="Arial" panose="020B0604020202020204" pitchFamily="34" charset="0"/>
                <a:ea typeface="汉仪旗黑-55简" panose="00020600040101010101" charset="-128"/>
                <a:cs typeface="+mn-ea"/>
                <a:sym typeface="微软雅黑" panose="020B0503020204020204" pitchFamily="34" charset="-122"/>
              </a:rPr>
              <a:t>63</a:t>
            </a:r>
            <a:r>
              <a:rPr lang="zh-CN" altLang="en-US" sz="1600" dirty="0">
                <a:latin typeface="Arial" panose="020B0604020202020204" pitchFamily="34" charset="0"/>
                <a:ea typeface="汉仪旗黑-55简" panose="00020600040101010101" charset="-128"/>
                <a:cs typeface="+mn-ea"/>
                <a:sym typeface="微软雅黑" panose="020B0503020204020204" pitchFamily="34" charset="-122"/>
              </a:rPr>
              <a:t>人死亡，</a:t>
            </a:r>
            <a:r>
              <a:rPr lang="en-US" altLang="zh-CN" sz="1600" dirty="0">
                <a:latin typeface="Arial" panose="020B0604020202020204" pitchFamily="34" charset="0"/>
                <a:ea typeface="汉仪旗黑-55简" panose="00020600040101010101" charset="-128"/>
                <a:cs typeface="+mn-ea"/>
                <a:sym typeface="微软雅黑" panose="020B0503020204020204" pitchFamily="34" charset="-122"/>
              </a:rPr>
              <a:t>143</a:t>
            </a:r>
            <a:r>
              <a:rPr lang="zh-CN" altLang="en-US" sz="1600" dirty="0">
                <a:latin typeface="Arial" panose="020B0604020202020204" pitchFamily="34" charset="0"/>
                <a:ea typeface="汉仪旗黑-55简" panose="00020600040101010101" charset="-128"/>
                <a:cs typeface="+mn-ea"/>
                <a:sym typeface="微软雅黑" panose="020B0503020204020204" pitchFamily="34" charset="-122"/>
              </a:rPr>
              <a:t>人受伤，直接经济损失</a:t>
            </a:r>
            <a:r>
              <a:rPr lang="en-US" altLang="zh-CN" sz="1600" dirty="0">
                <a:latin typeface="Arial" panose="020B0604020202020204" pitchFamily="34" charset="0"/>
                <a:ea typeface="汉仪旗黑-55简" panose="00020600040101010101" charset="-128"/>
                <a:cs typeface="+mn-ea"/>
                <a:sym typeface="微软雅黑" panose="020B0503020204020204" pitchFamily="34" charset="-122"/>
              </a:rPr>
              <a:t>8200</a:t>
            </a:r>
            <a:r>
              <a:rPr lang="zh-CN" altLang="en-US" sz="1600" dirty="0">
                <a:latin typeface="Arial" panose="020B0604020202020204" pitchFamily="34" charset="0"/>
                <a:ea typeface="汉仪旗黑-55简" panose="00020600040101010101" charset="-128"/>
                <a:cs typeface="+mn-ea"/>
                <a:sym typeface="微软雅黑" panose="020B0503020204020204" pitchFamily="34" charset="-122"/>
              </a:rPr>
              <a:t>余万元。</a:t>
            </a:r>
            <a:endParaRPr lang="zh-CN" altLang="en-US" sz="1600" dirty="0">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52" name="矩形 51"/>
          <p:cNvSpPr/>
          <p:nvPr/>
        </p:nvSpPr>
        <p:spPr>
          <a:xfrm>
            <a:off x="982497" y="3590311"/>
            <a:ext cx="10369293" cy="1731240"/>
          </a:xfrm>
          <a:prstGeom prst="rect">
            <a:avLst/>
          </a:prstGeom>
          <a:solidFill>
            <a:schemeClr val="accent2">
              <a:lumMod val="40000"/>
              <a:lumOff val="60000"/>
              <a:alpha val="24000"/>
            </a:schemeClr>
          </a:solidFill>
          <a:ln w="12700" cmpd="sng">
            <a:noFill/>
            <a:miter lim="800000"/>
          </a:ln>
        </p:spPr>
        <p:txBody>
          <a:bodyPr lIns="121963" tIns="60981" rIns="121963" bIns="60981" anchor="ctr"/>
          <a:lstStyle/>
          <a:p>
            <a:pPr algn="ctr"/>
            <a:endParaRPr lang="zh-CN" altLang="en-US" sz="19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矩形 52"/>
          <p:cNvSpPr/>
          <p:nvPr/>
        </p:nvSpPr>
        <p:spPr>
          <a:xfrm>
            <a:off x="982497" y="3376532"/>
            <a:ext cx="10369293" cy="4636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5" tIns="45728" rIns="91455" bIns="45728" rtlCol="0" anchor="ctr"/>
          <a:lstStyle/>
          <a:p>
            <a:pPr algn="ctr"/>
            <a:r>
              <a:rPr lang="zh-CN" altLang="en-US" sz="2400" b="1"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时间多在夜晚，易发部位多为学生宿舍。</a:t>
            </a:r>
            <a:endParaRPr lang="zh-CN" altLang="en-US" sz="2400" b="1"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54" name="TextBox 53"/>
          <p:cNvSpPr txBox="1"/>
          <p:nvPr/>
        </p:nvSpPr>
        <p:spPr>
          <a:xfrm>
            <a:off x="1444253" y="4051813"/>
            <a:ext cx="9577064" cy="1050925"/>
          </a:xfrm>
          <a:prstGeom prst="rect">
            <a:avLst/>
          </a:prstGeom>
          <a:noFill/>
        </p:spPr>
        <p:txBody>
          <a:bodyPr wrap="square" lIns="91455" tIns="45728" rIns="91455" bIns="45728" rtlCol="0">
            <a:spAutoFit/>
          </a:bodyPr>
          <a:lstStyle/>
          <a:p>
            <a:pPr algn="ctr">
              <a:lnSpc>
                <a:spcPct val="130000"/>
              </a:lnSpc>
            </a:pPr>
            <a:r>
              <a:rPr lang="zh-CN" altLang="en-US" sz="1600" dirty="0">
                <a:latin typeface="Arial" panose="020B0604020202020204" pitchFamily="34" charset="0"/>
                <a:ea typeface="汉仪旗黑-55简" panose="00020600040101010101" charset="-128"/>
                <a:cs typeface="+mn-ea"/>
                <a:sym typeface="微软雅黑" panose="020B0503020204020204" pitchFamily="34" charset="-122"/>
              </a:rPr>
              <a:t>学校为防盗或治安需要，给学生宿舍的窗户加装防护栏，楼道出口安装防护用的铁栅栏。学生宿舍是学校火灾隐患最突出所在，一些学校的学生宿舍存在乱拉乱接电线、违章用电、宿舍内吸烟、蜡烛照明、熏蚊、楼道不畅通和消防器材配备不齐全等问题。</a:t>
            </a:r>
            <a:endParaRPr lang="zh-CN" altLang="en-US" sz="1600" dirty="0">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55" name="矩形 54"/>
          <p:cNvSpPr/>
          <p:nvPr/>
        </p:nvSpPr>
        <p:spPr>
          <a:xfrm>
            <a:off x="982497" y="5537575"/>
            <a:ext cx="10369293" cy="555721"/>
          </a:xfrm>
          <a:prstGeom prst="rect">
            <a:avLst/>
          </a:prstGeom>
          <a:solidFill>
            <a:schemeClr val="accent1"/>
          </a:solidFill>
          <a:ln w="12700" cmpd="sng">
            <a:noFill/>
            <a:miter lim="800000"/>
          </a:ln>
        </p:spPr>
        <p:txBody>
          <a:bodyPr lIns="121963" tIns="60981" rIns="121963" bIns="60981" anchor="ctr"/>
          <a:lstStyle/>
          <a:p>
            <a:pPr algn="ctr"/>
            <a:endParaRPr lang="zh-CN" altLang="en-US" sz="40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7" name="TextBox 56"/>
          <p:cNvSpPr txBox="1"/>
          <p:nvPr/>
        </p:nvSpPr>
        <p:spPr>
          <a:xfrm>
            <a:off x="1846734" y="5520815"/>
            <a:ext cx="9649072" cy="570865"/>
          </a:xfrm>
          <a:prstGeom prst="rect">
            <a:avLst/>
          </a:prstGeom>
          <a:noFill/>
        </p:spPr>
        <p:txBody>
          <a:bodyPr wrap="square" lIns="91455" tIns="45728" rIns="91455" bIns="45728" rtlCol="0">
            <a:spAutoFit/>
          </a:bodyPr>
          <a:lstStyle/>
          <a:p>
            <a:pPr>
              <a:lnSpc>
                <a:spcPct val="130000"/>
              </a:lnSpc>
            </a:pPr>
            <a:r>
              <a:rPr lang="zh-CN" altLang="en-US" sz="2400" b="1"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学校防火安全宣传教育不到位，师生员工缺乏逃生自救训练。</a:t>
            </a:r>
            <a:endParaRPr lang="zh-CN" altLang="en-US" sz="2400" b="1"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 name="矩形 1"/>
          <p:cNvSpPr/>
          <p:nvPr/>
        </p:nvSpPr>
        <p:spPr>
          <a:xfrm>
            <a:off x="1349327" y="442491"/>
            <a:ext cx="3434080" cy="583565"/>
          </a:xfrm>
          <a:prstGeom prst="rect">
            <a:avLst/>
          </a:prstGeom>
        </p:spPr>
        <p:txBody>
          <a:bodyPr wrap="none">
            <a:spAutoFit/>
          </a:bodyPr>
          <a:lstStyle/>
          <a:p>
            <a:pPr algn="ctr">
              <a:spcBef>
                <a:spcPct val="0"/>
              </a:spcBef>
            </a:pPr>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学校火灾事故特点</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3" name="矩形 12"/>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conveyor dir="l"/>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outVertical)">
                                          <p:cBhvr>
                                            <p:cTn id="7" dur="500"/>
                                            <p:tgtEl>
                                              <p:spTgt spid="46"/>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51"/>
                                            </p:tgtEl>
                                            <p:attrNameLst>
                                              <p:attrName>style.visibility</p:attrName>
                                            </p:attrNameLst>
                                          </p:cBhvr>
                                          <p:to>
                                            <p:strVal val="visible"/>
                                          </p:to>
                                        </p:set>
                                        <p:animEffect transition="in" filter="wipe(left)">
                                          <p:cBhvr>
                                            <p:cTn id="16" dur="100"/>
                                            <p:tgtEl>
                                              <p:spTgt spid="51"/>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51"/>
                                            </p:tgtEl>
                                          </p:cBhvr>
                                          <p:to x="80000" y="100000"/>
                                        </p:animScale>
                                        <p:anim by="(#ppt_w*0.10)" calcmode="lin" valueType="num">
                                          <p:cBhvr>
                                            <p:cTn id="19" dur="50" autoRev="1" fill="hold">
                                              <p:stCondLst>
                                                <p:cond delay="0"/>
                                              </p:stCondLst>
                                            </p:cTn>
                                            <p:tgtEl>
                                              <p:spTgt spid="51"/>
                                            </p:tgtEl>
                                            <p:attrNameLst>
                                              <p:attrName>ppt_x</p:attrName>
                                            </p:attrNameLst>
                                          </p:cBhvr>
                                        </p:anim>
                                        <p:anim by="(-#ppt_w*0.10)" calcmode="lin" valueType="num">
                                          <p:cBhvr>
                                            <p:cTn id="20" dur="50" autoRev="1" fill="hold">
                                              <p:stCondLst>
                                                <p:cond delay="0"/>
                                              </p:stCondLst>
                                            </p:cTn>
                                            <p:tgtEl>
                                              <p:spTgt spid="51"/>
                                            </p:tgtEl>
                                            <p:attrNameLst>
                                              <p:attrName>ppt_y</p:attrName>
                                            </p:attrNameLst>
                                          </p:cBhvr>
                                        </p:anim>
                                        <p:animRot by="-480000">
                                          <p:cBhvr>
                                            <p:cTn id="21" dur="50" autoRev="1" fill="hold">
                                              <p:stCondLst>
                                                <p:cond delay="0"/>
                                              </p:stCondLst>
                                            </p:cTn>
                                            <p:tgtEl>
                                              <p:spTgt spid="51"/>
                                            </p:tgtEl>
                                            <p:attrNameLst>
                                              <p:attrName>r</p:attrName>
                                            </p:attrNameLst>
                                          </p:cBhvr>
                                        </p:animRot>
                                      </p:childTnLst>
                                    </p:cTn>
                                  </p:par>
                                </p:childTnLst>
                              </p:cTn>
                            </p:par>
                            <p:par>
                              <p:cTn id="22" fill="hold">
                                <p:stCondLst>
                                  <p:cond delay="3829"/>
                                </p:stCondLst>
                                <p:childTnLst>
                                  <p:par>
                                    <p:cTn id="23" presetID="16" presetClass="entr" presetSubtype="37"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4329"/>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14:bounceEnd="50000">
                                          <p:cBhvr additive="base">
                                            <p:cTn id="29" dur="500" fill="hold"/>
                                            <p:tgtEl>
                                              <p:spTgt spid="52"/>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52"/>
                                            </p:tgtEl>
                                            <p:attrNameLst>
                                              <p:attrName>ppt_y</p:attrName>
                                            </p:attrNameLst>
                                          </p:cBhvr>
                                          <p:tavLst>
                                            <p:tav tm="0">
                                              <p:val>
                                                <p:strVal val="0-#ppt_h/2"/>
                                              </p:val>
                                            </p:tav>
                                            <p:tav tm="100000">
                                              <p:val>
                                                <p:strVal val="#ppt_y"/>
                                              </p:val>
                                            </p:tav>
                                          </p:tavLst>
                                        </p:anim>
                                      </p:childTnLst>
                                    </p:cTn>
                                  </p:par>
                                </p:childTnLst>
                              </p:cTn>
                            </p:par>
                            <p:par>
                              <p:cTn id="31" fill="hold">
                                <p:stCondLst>
                                  <p:cond delay="4829"/>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54"/>
                                            </p:tgtEl>
                                            <p:attrNameLst>
                                              <p:attrName>style.visibility</p:attrName>
                                            </p:attrNameLst>
                                          </p:cBhvr>
                                          <p:to>
                                            <p:strVal val="visible"/>
                                          </p:to>
                                        </p:set>
                                        <p:animEffect transition="in" filter="wipe(left)">
                                          <p:cBhvr>
                                            <p:cTn id="34" dur="100"/>
                                            <p:tgtEl>
                                              <p:spTgt spid="54"/>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54"/>
                                            </p:tgtEl>
                                          </p:cBhvr>
                                          <p:to x="80000" y="100000"/>
                                        </p:animScale>
                                        <p:anim by="(#ppt_w*0.10)" calcmode="lin" valueType="num">
                                          <p:cBhvr>
                                            <p:cTn id="37" dur="50" autoRev="1" fill="hold">
                                              <p:stCondLst>
                                                <p:cond delay="0"/>
                                              </p:stCondLst>
                                            </p:cTn>
                                            <p:tgtEl>
                                              <p:spTgt spid="54"/>
                                            </p:tgtEl>
                                            <p:attrNameLst>
                                              <p:attrName>ppt_x</p:attrName>
                                            </p:attrNameLst>
                                          </p:cBhvr>
                                        </p:anim>
                                        <p:anim by="(-#ppt_w*0.10)" calcmode="lin" valueType="num">
                                          <p:cBhvr>
                                            <p:cTn id="38" dur="50" autoRev="1" fill="hold">
                                              <p:stCondLst>
                                                <p:cond delay="0"/>
                                              </p:stCondLst>
                                            </p:cTn>
                                            <p:tgtEl>
                                              <p:spTgt spid="54"/>
                                            </p:tgtEl>
                                            <p:attrNameLst>
                                              <p:attrName>ppt_y</p:attrName>
                                            </p:attrNameLst>
                                          </p:cBhvr>
                                        </p:anim>
                                        <p:animRot by="-480000">
                                          <p:cBhvr>
                                            <p:cTn id="39" dur="50" autoRev="1" fill="hold">
                                              <p:stCondLst>
                                                <p:cond delay="0"/>
                                              </p:stCondLst>
                                            </p:cTn>
                                            <p:tgtEl>
                                              <p:spTgt spid="54"/>
                                            </p:tgtEl>
                                            <p:attrNameLst>
                                              <p:attrName>r</p:attrName>
                                            </p:attrNameLst>
                                          </p:cBhvr>
                                        </p:animRot>
                                      </p:childTnLst>
                                    </p:cTn>
                                  </p:par>
                                </p:childTnLst>
                              </p:cTn>
                            </p:par>
                            <p:par>
                              <p:cTn id="40" fill="hold">
                                <p:stCondLst>
                                  <p:cond delay="826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14:bounceEnd="50000">
                                          <p:cBhvr additive="base">
                                            <p:cTn id="43" dur="500" fill="hold"/>
                                            <p:tgtEl>
                                              <p:spTgt spid="55"/>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55"/>
                                            </p:tgtEl>
                                            <p:attrNameLst>
                                              <p:attrName>ppt_y</p:attrName>
                                            </p:attrNameLst>
                                          </p:cBhvr>
                                          <p:tavLst>
                                            <p:tav tm="0">
                                              <p:val>
                                                <p:strVal val="0-#ppt_h/2"/>
                                              </p:val>
                                            </p:tav>
                                            <p:tav tm="100000">
                                              <p:val>
                                                <p:strVal val="#ppt_y"/>
                                              </p:val>
                                            </p:tav>
                                          </p:tavLst>
                                        </p:anim>
                                      </p:childTnLst>
                                    </p:cTn>
                                  </p:par>
                                </p:childTnLst>
                              </p:cTn>
                            </p:par>
                            <p:par>
                              <p:cTn id="45" fill="hold">
                                <p:stCondLst>
                                  <p:cond delay="876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57"/>
                                            </p:tgtEl>
                                            <p:attrNameLst>
                                              <p:attrName>style.visibility</p:attrName>
                                            </p:attrNameLst>
                                          </p:cBhvr>
                                          <p:to>
                                            <p:strVal val="visible"/>
                                          </p:to>
                                        </p:set>
                                        <p:animEffect transition="in" filter="wipe(left)">
                                          <p:cBhvr>
                                            <p:cTn id="48" dur="100"/>
                                            <p:tgtEl>
                                              <p:spTgt spid="57"/>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57"/>
                                            </p:tgtEl>
                                          </p:cBhvr>
                                          <p:to x="80000" y="100000"/>
                                        </p:animScale>
                                        <p:anim by="(#ppt_w*0.10)" calcmode="lin" valueType="num">
                                          <p:cBhvr>
                                            <p:cTn id="51" dur="50" autoRev="1" fill="hold">
                                              <p:stCondLst>
                                                <p:cond delay="0"/>
                                              </p:stCondLst>
                                            </p:cTn>
                                            <p:tgtEl>
                                              <p:spTgt spid="57"/>
                                            </p:tgtEl>
                                            <p:attrNameLst>
                                              <p:attrName>ppt_x</p:attrName>
                                            </p:attrNameLst>
                                          </p:cBhvr>
                                        </p:anim>
                                        <p:anim by="(-#ppt_w*0.10)" calcmode="lin" valueType="num">
                                          <p:cBhvr>
                                            <p:cTn id="52" dur="50" autoRev="1" fill="hold">
                                              <p:stCondLst>
                                                <p:cond delay="0"/>
                                              </p:stCondLst>
                                            </p:cTn>
                                            <p:tgtEl>
                                              <p:spTgt spid="57"/>
                                            </p:tgtEl>
                                            <p:attrNameLst>
                                              <p:attrName>ppt_y</p:attrName>
                                            </p:attrNameLst>
                                          </p:cBhvr>
                                        </p:anim>
                                        <p:animRot by="-480000">
                                          <p:cBhvr>
                                            <p:cTn id="53" dur="50" autoRev="1" fill="hold">
                                              <p:stCondLst>
                                                <p:cond delay="0"/>
                                              </p:stCondLst>
                                            </p:cTn>
                                            <p:tgtEl>
                                              <p:spTgt spid="5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51" grpId="0"/>
          <p:bldP spid="51" grpId="1"/>
          <p:bldP spid="52" grpId="0" bldLvl="0" animBg="1"/>
          <p:bldP spid="53" grpId="0" bldLvl="0" animBg="1"/>
          <p:bldP spid="54" grpId="0"/>
          <p:bldP spid="54" grpId="1"/>
          <p:bldP spid="55" grpId="0" bldLvl="0" animBg="1"/>
          <p:bldP spid="57" grpId="0"/>
          <p:bldP spid="57"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outVertical)">
                                          <p:cBhvr>
                                            <p:cTn id="7" dur="500"/>
                                            <p:tgtEl>
                                              <p:spTgt spid="4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51"/>
                                            </p:tgtEl>
                                            <p:attrNameLst>
                                              <p:attrName>style.visibility</p:attrName>
                                            </p:attrNameLst>
                                          </p:cBhvr>
                                          <p:to>
                                            <p:strVal val="visible"/>
                                          </p:to>
                                        </p:set>
                                        <p:animEffect transition="in" filter="wipe(left)">
                                          <p:cBhvr>
                                            <p:cTn id="16" dur="100"/>
                                            <p:tgtEl>
                                              <p:spTgt spid="51"/>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51"/>
                                            </p:tgtEl>
                                          </p:cBhvr>
                                          <p:to x="80000" y="100000"/>
                                        </p:animScale>
                                        <p:anim by="(#ppt_w*0.10)" calcmode="lin" valueType="num">
                                          <p:cBhvr>
                                            <p:cTn id="19" dur="50" autoRev="1" fill="hold">
                                              <p:stCondLst>
                                                <p:cond delay="0"/>
                                              </p:stCondLst>
                                            </p:cTn>
                                            <p:tgtEl>
                                              <p:spTgt spid="51"/>
                                            </p:tgtEl>
                                            <p:attrNameLst>
                                              <p:attrName>ppt_x</p:attrName>
                                            </p:attrNameLst>
                                          </p:cBhvr>
                                        </p:anim>
                                        <p:anim by="(-#ppt_w*0.10)" calcmode="lin" valueType="num">
                                          <p:cBhvr>
                                            <p:cTn id="20" dur="50" autoRev="1" fill="hold">
                                              <p:stCondLst>
                                                <p:cond delay="0"/>
                                              </p:stCondLst>
                                            </p:cTn>
                                            <p:tgtEl>
                                              <p:spTgt spid="51"/>
                                            </p:tgtEl>
                                            <p:attrNameLst>
                                              <p:attrName>ppt_y</p:attrName>
                                            </p:attrNameLst>
                                          </p:cBhvr>
                                        </p:anim>
                                        <p:animRot by="-480000">
                                          <p:cBhvr>
                                            <p:cTn id="21" dur="50" autoRev="1" fill="hold">
                                              <p:stCondLst>
                                                <p:cond delay="0"/>
                                              </p:stCondLst>
                                            </p:cTn>
                                            <p:tgtEl>
                                              <p:spTgt spid="51"/>
                                            </p:tgtEl>
                                            <p:attrNameLst>
                                              <p:attrName>r</p:attrName>
                                            </p:attrNameLst>
                                          </p:cBhvr>
                                        </p:animRot>
                                      </p:childTnLst>
                                    </p:cTn>
                                  </p:par>
                                </p:childTnLst>
                              </p:cTn>
                            </p:par>
                            <p:par>
                              <p:cTn id="22" fill="hold">
                                <p:stCondLst>
                                  <p:cond delay="3829"/>
                                </p:stCondLst>
                                <p:childTnLst>
                                  <p:par>
                                    <p:cTn id="23" presetID="16" presetClass="entr" presetSubtype="37"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4329"/>
                                </p:stCondLst>
                                <p:childTnLst>
                                  <p:par>
                                    <p:cTn id="27" presetID="2" presetClass="entr" presetSubtype="1"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500" fill="hold"/>
                                            <p:tgtEl>
                                              <p:spTgt spid="52"/>
                                            </p:tgtEl>
                                            <p:attrNameLst>
                                              <p:attrName>ppt_x</p:attrName>
                                            </p:attrNameLst>
                                          </p:cBhvr>
                                          <p:tavLst>
                                            <p:tav tm="0">
                                              <p:val>
                                                <p:strVal val="#ppt_x"/>
                                              </p:val>
                                            </p:tav>
                                            <p:tav tm="100000">
                                              <p:val>
                                                <p:strVal val="#ppt_x"/>
                                              </p:val>
                                            </p:tav>
                                          </p:tavLst>
                                        </p:anim>
                                        <p:anim calcmode="lin" valueType="num">
                                          <p:cBhvr additive="base">
                                            <p:cTn id="30" dur="500" fill="hold"/>
                                            <p:tgtEl>
                                              <p:spTgt spid="52"/>
                                            </p:tgtEl>
                                            <p:attrNameLst>
                                              <p:attrName>ppt_y</p:attrName>
                                            </p:attrNameLst>
                                          </p:cBhvr>
                                          <p:tavLst>
                                            <p:tav tm="0">
                                              <p:val>
                                                <p:strVal val="0-#ppt_h/2"/>
                                              </p:val>
                                            </p:tav>
                                            <p:tav tm="100000">
                                              <p:val>
                                                <p:strVal val="#ppt_y"/>
                                              </p:val>
                                            </p:tav>
                                          </p:tavLst>
                                        </p:anim>
                                      </p:childTnLst>
                                    </p:cTn>
                                  </p:par>
                                </p:childTnLst>
                              </p:cTn>
                            </p:par>
                            <p:par>
                              <p:cTn id="31" fill="hold">
                                <p:stCondLst>
                                  <p:cond delay="4829"/>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54"/>
                                            </p:tgtEl>
                                            <p:attrNameLst>
                                              <p:attrName>style.visibility</p:attrName>
                                            </p:attrNameLst>
                                          </p:cBhvr>
                                          <p:to>
                                            <p:strVal val="visible"/>
                                          </p:to>
                                        </p:set>
                                        <p:animEffect transition="in" filter="wipe(left)">
                                          <p:cBhvr>
                                            <p:cTn id="34" dur="100"/>
                                            <p:tgtEl>
                                              <p:spTgt spid="54"/>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54"/>
                                            </p:tgtEl>
                                          </p:cBhvr>
                                          <p:to x="80000" y="100000"/>
                                        </p:animScale>
                                        <p:anim by="(#ppt_w*0.10)" calcmode="lin" valueType="num">
                                          <p:cBhvr>
                                            <p:cTn id="37" dur="50" autoRev="1" fill="hold">
                                              <p:stCondLst>
                                                <p:cond delay="0"/>
                                              </p:stCondLst>
                                            </p:cTn>
                                            <p:tgtEl>
                                              <p:spTgt spid="54"/>
                                            </p:tgtEl>
                                            <p:attrNameLst>
                                              <p:attrName>ppt_x</p:attrName>
                                            </p:attrNameLst>
                                          </p:cBhvr>
                                        </p:anim>
                                        <p:anim by="(-#ppt_w*0.10)" calcmode="lin" valueType="num">
                                          <p:cBhvr>
                                            <p:cTn id="38" dur="50" autoRev="1" fill="hold">
                                              <p:stCondLst>
                                                <p:cond delay="0"/>
                                              </p:stCondLst>
                                            </p:cTn>
                                            <p:tgtEl>
                                              <p:spTgt spid="54"/>
                                            </p:tgtEl>
                                            <p:attrNameLst>
                                              <p:attrName>ppt_y</p:attrName>
                                            </p:attrNameLst>
                                          </p:cBhvr>
                                        </p:anim>
                                        <p:animRot by="-480000">
                                          <p:cBhvr>
                                            <p:cTn id="39" dur="50" autoRev="1" fill="hold">
                                              <p:stCondLst>
                                                <p:cond delay="0"/>
                                              </p:stCondLst>
                                            </p:cTn>
                                            <p:tgtEl>
                                              <p:spTgt spid="54"/>
                                            </p:tgtEl>
                                            <p:attrNameLst>
                                              <p:attrName>r</p:attrName>
                                            </p:attrNameLst>
                                          </p:cBhvr>
                                        </p:animRot>
                                      </p:childTnLst>
                                    </p:cTn>
                                  </p:par>
                                </p:childTnLst>
                              </p:cTn>
                            </p:par>
                            <p:par>
                              <p:cTn id="40" fill="hold">
                                <p:stCondLst>
                                  <p:cond delay="8260"/>
                                </p:stCondLst>
                                <p:childTnLst>
                                  <p:par>
                                    <p:cTn id="41" presetID="2" presetClass="entr" presetSubtype="1"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ppt_x"/>
                                              </p:val>
                                            </p:tav>
                                            <p:tav tm="100000">
                                              <p:val>
                                                <p:strVal val="#ppt_x"/>
                                              </p:val>
                                            </p:tav>
                                          </p:tavLst>
                                        </p:anim>
                                        <p:anim calcmode="lin" valueType="num">
                                          <p:cBhvr additive="base">
                                            <p:cTn id="44" dur="500" fill="hold"/>
                                            <p:tgtEl>
                                              <p:spTgt spid="55"/>
                                            </p:tgtEl>
                                            <p:attrNameLst>
                                              <p:attrName>ppt_y</p:attrName>
                                            </p:attrNameLst>
                                          </p:cBhvr>
                                          <p:tavLst>
                                            <p:tav tm="0">
                                              <p:val>
                                                <p:strVal val="0-#ppt_h/2"/>
                                              </p:val>
                                            </p:tav>
                                            <p:tav tm="100000">
                                              <p:val>
                                                <p:strVal val="#ppt_y"/>
                                              </p:val>
                                            </p:tav>
                                          </p:tavLst>
                                        </p:anim>
                                      </p:childTnLst>
                                    </p:cTn>
                                  </p:par>
                                </p:childTnLst>
                              </p:cTn>
                            </p:par>
                            <p:par>
                              <p:cTn id="45" fill="hold">
                                <p:stCondLst>
                                  <p:cond delay="876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57"/>
                                            </p:tgtEl>
                                            <p:attrNameLst>
                                              <p:attrName>style.visibility</p:attrName>
                                            </p:attrNameLst>
                                          </p:cBhvr>
                                          <p:to>
                                            <p:strVal val="visible"/>
                                          </p:to>
                                        </p:set>
                                        <p:animEffect transition="in" filter="wipe(left)">
                                          <p:cBhvr>
                                            <p:cTn id="48" dur="100"/>
                                            <p:tgtEl>
                                              <p:spTgt spid="57"/>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57"/>
                                            </p:tgtEl>
                                          </p:cBhvr>
                                          <p:to x="80000" y="100000"/>
                                        </p:animScale>
                                        <p:anim by="(#ppt_w*0.10)" calcmode="lin" valueType="num">
                                          <p:cBhvr>
                                            <p:cTn id="51" dur="50" autoRev="1" fill="hold">
                                              <p:stCondLst>
                                                <p:cond delay="0"/>
                                              </p:stCondLst>
                                            </p:cTn>
                                            <p:tgtEl>
                                              <p:spTgt spid="57"/>
                                            </p:tgtEl>
                                            <p:attrNameLst>
                                              <p:attrName>ppt_x</p:attrName>
                                            </p:attrNameLst>
                                          </p:cBhvr>
                                        </p:anim>
                                        <p:anim by="(-#ppt_w*0.10)" calcmode="lin" valueType="num">
                                          <p:cBhvr>
                                            <p:cTn id="52" dur="50" autoRev="1" fill="hold">
                                              <p:stCondLst>
                                                <p:cond delay="0"/>
                                              </p:stCondLst>
                                            </p:cTn>
                                            <p:tgtEl>
                                              <p:spTgt spid="57"/>
                                            </p:tgtEl>
                                            <p:attrNameLst>
                                              <p:attrName>ppt_y</p:attrName>
                                            </p:attrNameLst>
                                          </p:cBhvr>
                                        </p:anim>
                                        <p:animRot by="-480000">
                                          <p:cBhvr>
                                            <p:cTn id="53" dur="50" autoRev="1" fill="hold">
                                              <p:stCondLst>
                                                <p:cond delay="0"/>
                                              </p:stCondLst>
                                            </p:cTn>
                                            <p:tgtEl>
                                              <p:spTgt spid="5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46" grpId="0" bldLvl="0" animBg="1"/>
          <p:bldP spid="51" grpId="0"/>
          <p:bldP spid="51" grpId="1"/>
          <p:bldP spid="52" grpId="0" bldLvl="0" animBg="1"/>
          <p:bldP spid="53" grpId="0" bldLvl="0" animBg="1"/>
          <p:bldP spid="54" grpId="0"/>
          <p:bldP spid="54" grpId="1"/>
          <p:bldP spid="55" grpId="0" bldLvl="0" animBg="1"/>
          <p:bldP spid="57" grpId="0"/>
          <p:bldP spid="57" grpId="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569458"/>
            <a:ext cx="12190413" cy="3413316"/>
          </a:xfrm>
          <a:prstGeom prst="rect">
            <a:avLst/>
          </a:prstGeom>
        </p:spPr>
      </p:pic>
      <p:sp>
        <p:nvSpPr>
          <p:cNvPr id="16" name="TextBox 91"/>
          <p:cNvSpPr txBox="1">
            <a:spLocks noChangeArrowheads="1"/>
          </p:cNvSpPr>
          <p:nvPr/>
        </p:nvSpPr>
        <p:spPr bwMode="auto">
          <a:xfrm>
            <a:off x="1736369" y="3356992"/>
            <a:ext cx="8717674" cy="101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校园防火、灭火常识</a:t>
            </a:r>
            <a:endParaRPr lang="zh-CN" altLang="en-US" sz="60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7" name="TextBox 91"/>
          <p:cNvSpPr txBox="1">
            <a:spLocks noChangeArrowheads="1"/>
          </p:cNvSpPr>
          <p:nvPr/>
        </p:nvSpPr>
        <p:spPr bwMode="auto">
          <a:xfrm>
            <a:off x="4439022" y="4524116"/>
            <a:ext cx="3312368" cy="82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rPr>
              <a:t>PRAT 03</a:t>
            </a:r>
            <a:endPar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 name="椭圆 1"/>
          <p:cNvSpPr/>
          <p:nvPr/>
        </p:nvSpPr>
        <p:spPr>
          <a:xfrm>
            <a:off x="5194300" y="1484630"/>
            <a:ext cx="1656715" cy="16567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600">
                <a:latin typeface="汉仪雅酷黑 95W" panose="020B0A04020202020204" charset="-122"/>
                <a:ea typeface="汉仪雅酷黑 95W" panose="020B0A04020202020204" charset="-122"/>
              </a:rPr>
              <a:t>3</a:t>
            </a:r>
            <a:endParaRPr lang="en-US" altLang="zh-CN" sz="6600">
              <a:latin typeface="汉仪雅酷黑 95W" panose="020B0A04020202020204" charset="-122"/>
              <a:ea typeface="汉仪雅酷黑 95W" panose="020B0A04020202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7169"/>
          <p:cNvSpPr txBox="1">
            <a:spLocks noChangeArrowheads="1"/>
          </p:cNvSpPr>
          <p:nvPr/>
        </p:nvSpPr>
        <p:spPr>
          <a:xfrm>
            <a:off x="1342678" y="523528"/>
            <a:ext cx="6552728" cy="457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当你第一个发现起火后怎么办？？？</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4" name="Text Box 3"/>
          <p:cNvSpPr txBox="1">
            <a:spLocks noChangeArrowheads="1"/>
          </p:cNvSpPr>
          <p:nvPr/>
        </p:nvSpPr>
        <p:spPr bwMode="auto">
          <a:xfrm>
            <a:off x="1854994" y="3356992"/>
            <a:ext cx="220980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
                <a:schemeClr val="tx1"/>
              </a:buClr>
              <a:buSzPct val="75000"/>
              <a:buFont typeface="微软雅黑" panose="020B0503020204020204" pitchFamily="34" charset="-122"/>
              <a:buNone/>
            </a:pPr>
            <a:r>
              <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大声呼喊</a:t>
            </a:r>
            <a:endPar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5" name="Text Box 4"/>
          <p:cNvSpPr txBox="1">
            <a:spLocks noChangeArrowheads="1"/>
          </p:cNvSpPr>
          <p:nvPr/>
        </p:nvSpPr>
        <p:spPr bwMode="auto">
          <a:xfrm>
            <a:off x="4850655" y="3430017"/>
            <a:ext cx="2344738"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
                <a:schemeClr val="tx1"/>
              </a:buClr>
              <a:buSzPct val="75000"/>
              <a:buFont typeface="微软雅黑" panose="020B0503020204020204" pitchFamily="34" charset="-122"/>
              <a:buNone/>
            </a:pPr>
            <a:r>
              <a:rPr lang="zh-CN" altLang="en-US" sz="2400" b="1">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打电话报警</a:t>
            </a:r>
            <a:endParaRPr lang="zh-CN" altLang="en-US" sz="2400" b="1">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6" name="Text Box 5"/>
          <p:cNvSpPr txBox="1">
            <a:spLocks noChangeArrowheads="1"/>
          </p:cNvSpPr>
          <p:nvPr/>
        </p:nvSpPr>
        <p:spPr bwMode="auto">
          <a:xfrm>
            <a:off x="8034733" y="3412554"/>
            <a:ext cx="205740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
                <a:schemeClr val="tx1"/>
              </a:buClr>
              <a:buSzPct val="75000"/>
              <a:buFont typeface="微软雅黑" panose="020B0503020204020204" pitchFamily="34" charset="-122"/>
              <a:buNone/>
            </a:pPr>
            <a:r>
              <a:rPr lang="zh-CN" altLang="en-US" sz="2400" b="1">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小火灭火</a:t>
            </a:r>
            <a:endParaRPr lang="zh-CN" altLang="en-US" sz="2400" b="1">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7" name="Text Box 6"/>
          <p:cNvSpPr txBox="1">
            <a:spLocks noChangeArrowheads="1"/>
          </p:cNvSpPr>
          <p:nvPr/>
        </p:nvSpPr>
        <p:spPr bwMode="auto">
          <a:xfrm>
            <a:off x="1893094" y="5733256"/>
            <a:ext cx="213360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
                <a:schemeClr val="tx1"/>
              </a:buClr>
              <a:buSzPct val="75000"/>
              <a:buFont typeface="微软雅黑" panose="020B0503020204020204" pitchFamily="34" charset="-122"/>
              <a:buNone/>
            </a:pPr>
            <a:r>
              <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共同灭火</a:t>
            </a:r>
            <a:endPar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8" name="Text Box 7"/>
          <p:cNvSpPr txBox="1">
            <a:spLocks noChangeArrowheads="1"/>
          </p:cNvSpPr>
          <p:nvPr/>
        </p:nvSpPr>
        <p:spPr bwMode="auto">
          <a:xfrm>
            <a:off x="4994324" y="5733256"/>
            <a:ext cx="205740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
                <a:schemeClr val="tx1"/>
              </a:buClr>
              <a:buSzPct val="75000"/>
              <a:buFont typeface="微软雅黑" panose="020B0503020204020204" pitchFamily="34" charset="-122"/>
              <a:buNone/>
            </a:pPr>
            <a:r>
              <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迅速撤离</a:t>
            </a:r>
            <a:endPar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9" name="Text Box 8"/>
          <p:cNvSpPr txBox="1">
            <a:spLocks noChangeArrowheads="1"/>
          </p:cNvSpPr>
          <p:nvPr/>
        </p:nvSpPr>
        <p:spPr bwMode="auto">
          <a:xfrm>
            <a:off x="7917258" y="5761396"/>
            <a:ext cx="22923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
                <a:schemeClr val="tx1"/>
              </a:buClr>
              <a:buSzPct val="75000"/>
              <a:buFont typeface="微软雅黑" panose="020B0503020204020204" pitchFamily="34" charset="-122"/>
              <a:buNone/>
            </a:pPr>
            <a:r>
              <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搬走贵重物件</a:t>
            </a:r>
            <a:endParaRPr lang="zh-CN" altLang="en-US" sz="2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0" name="AutoShape 9" descr="图片1"/>
          <p:cNvSpPr>
            <a:spLocks noChangeArrowheads="1"/>
          </p:cNvSpPr>
          <p:nvPr/>
        </p:nvSpPr>
        <p:spPr bwMode="auto">
          <a:xfrm>
            <a:off x="1746397" y="1828949"/>
            <a:ext cx="2419412" cy="1511300"/>
          </a:xfrm>
          <a:prstGeom prst="roundRect">
            <a:avLst>
              <a:gd name="adj" fmla="val 16667"/>
            </a:avLst>
          </a:prstGeom>
          <a:blipFill dpi="0" rotWithShape="1">
            <a:blip r:embed="rId1"/>
            <a:srcRect/>
            <a:stretch>
              <a:fillRect/>
            </a:stretch>
          </a:blipFill>
          <a:ln w="9525">
            <a:solidFill>
              <a:schemeClr val="accent1"/>
            </a:solidFill>
            <a:rou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endParaRPr lang="zh-CN" altLang="en-US" sz="180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1" name="AutoShape 10" descr="图片2"/>
          <p:cNvSpPr>
            <a:spLocks noChangeArrowheads="1"/>
          </p:cNvSpPr>
          <p:nvPr/>
        </p:nvSpPr>
        <p:spPr bwMode="auto">
          <a:xfrm>
            <a:off x="4799062" y="1828949"/>
            <a:ext cx="2447925" cy="1511300"/>
          </a:xfrm>
          <a:prstGeom prst="roundRect">
            <a:avLst>
              <a:gd name="adj" fmla="val 16667"/>
            </a:avLst>
          </a:prstGeom>
          <a:blipFill dpi="0" rotWithShape="1">
            <a:blip r:embed="rId2"/>
            <a:srcRect/>
            <a:stretch>
              <a:fillRect/>
            </a:stretch>
          </a:blipFill>
          <a:ln w="9525">
            <a:solidFill>
              <a:schemeClr val="accent1"/>
            </a:solidFill>
            <a:rou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endParaRPr lang="zh-CN" altLang="en-US" sz="180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2" name="AutoShape 11" descr="图片3"/>
          <p:cNvSpPr>
            <a:spLocks noChangeArrowheads="1"/>
          </p:cNvSpPr>
          <p:nvPr/>
        </p:nvSpPr>
        <p:spPr bwMode="auto">
          <a:xfrm>
            <a:off x="7839471" y="1828949"/>
            <a:ext cx="2447925" cy="1511300"/>
          </a:xfrm>
          <a:prstGeom prst="roundRect">
            <a:avLst>
              <a:gd name="adj" fmla="val 16667"/>
            </a:avLst>
          </a:prstGeom>
          <a:blipFill dpi="0" rotWithShape="1">
            <a:blip r:embed="rId3"/>
            <a:srcRect/>
            <a:stretch>
              <a:fillRect/>
            </a:stretch>
          </a:blipFill>
          <a:ln w="9525">
            <a:solidFill>
              <a:schemeClr val="accent1"/>
            </a:solidFill>
            <a:rou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endParaRPr lang="zh-CN" altLang="en-US" sz="180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3" name="AutoShape 12" descr="图片4"/>
          <p:cNvSpPr>
            <a:spLocks noChangeArrowheads="1"/>
          </p:cNvSpPr>
          <p:nvPr/>
        </p:nvSpPr>
        <p:spPr bwMode="auto">
          <a:xfrm>
            <a:off x="1735932" y="4149874"/>
            <a:ext cx="2447925" cy="1511300"/>
          </a:xfrm>
          <a:prstGeom prst="roundRect">
            <a:avLst>
              <a:gd name="adj" fmla="val 16667"/>
            </a:avLst>
          </a:prstGeom>
          <a:blipFill dpi="0" rotWithShape="1">
            <a:blip r:embed="rId4"/>
            <a:srcRect/>
            <a:stretch>
              <a:fillRect/>
            </a:stretch>
          </a:blipFill>
          <a:ln w="9525">
            <a:solidFill>
              <a:schemeClr val="accent1"/>
            </a:solidFill>
            <a:rou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endParaRPr lang="zh-CN" altLang="en-US" sz="180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4" name="AutoShape 13" descr="图片5"/>
          <p:cNvSpPr>
            <a:spLocks noChangeArrowheads="1"/>
          </p:cNvSpPr>
          <p:nvPr/>
        </p:nvSpPr>
        <p:spPr bwMode="auto">
          <a:xfrm>
            <a:off x="4799062" y="4149874"/>
            <a:ext cx="2447925" cy="1511300"/>
          </a:xfrm>
          <a:prstGeom prst="roundRect">
            <a:avLst>
              <a:gd name="adj" fmla="val 16667"/>
            </a:avLst>
          </a:prstGeom>
          <a:blipFill dpi="0" rotWithShape="1">
            <a:blip r:embed="rId5"/>
            <a:srcRect/>
            <a:stretch>
              <a:fillRect/>
            </a:stretch>
          </a:blipFill>
          <a:ln w="9525">
            <a:solidFill>
              <a:schemeClr val="accent1"/>
            </a:solidFill>
            <a:rou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endParaRPr lang="zh-CN" altLang="en-US" sz="180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5" name="AutoShape 14" descr="图片6"/>
          <p:cNvSpPr>
            <a:spLocks noChangeArrowheads="1"/>
          </p:cNvSpPr>
          <p:nvPr/>
        </p:nvSpPr>
        <p:spPr bwMode="auto">
          <a:xfrm>
            <a:off x="7839471" y="4149874"/>
            <a:ext cx="2447925" cy="1511300"/>
          </a:xfrm>
          <a:prstGeom prst="roundRect">
            <a:avLst>
              <a:gd name="adj" fmla="val 16667"/>
            </a:avLst>
          </a:prstGeom>
          <a:blipFill dpi="0" rotWithShape="1">
            <a:blip r:embed="rId6"/>
            <a:srcRect/>
            <a:stretch>
              <a:fillRect/>
            </a:stretch>
          </a:blipFill>
          <a:ln w="9525">
            <a:solidFill>
              <a:schemeClr val="accent1"/>
            </a:solidFill>
            <a:round/>
          </a:ln>
        </p:spPr>
        <p:txBody>
          <a:bodyPr wrap="none" anchor="ct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algn="ctr" eaLnBrk="1" hangingPunct="1"/>
            <a:endParaRPr lang="zh-CN" altLang="en-US" sz="180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7" name="矩形 16"/>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雅酷黑 75W" panose="020B0804020202020204" charset="-122"/>
              <a:ea typeface="汉仪雅酷黑 75W" panose="020B0804020202020204" charset="-122"/>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1250"/>
                            </p:stCondLst>
                            <p:childTnLst>
                              <p:par>
                                <p:cTn id="13" presetID="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2" presetClass="entr" presetSubtype="12"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0-#ppt_w/2"/>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8"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childTnLst>
                          </p:cTn>
                        </p:par>
                        <p:par>
                          <p:cTn id="27" fill="hold">
                            <p:stCondLst>
                              <p:cond delay="2750"/>
                            </p:stCondLst>
                            <p:childTnLst>
                              <p:par>
                                <p:cTn id="28" presetID="2" presetClass="entr" presetSubtype="1"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0-#ppt_h/2"/>
                                          </p:val>
                                        </p:tav>
                                        <p:tav tm="100000">
                                          <p:val>
                                            <p:strVal val="#ppt_y"/>
                                          </p:val>
                                        </p:tav>
                                      </p:tavLst>
                                    </p:anim>
                                  </p:childTnLst>
                                </p:cTn>
                              </p:par>
                            </p:childTnLst>
                          </p:cTn>
                        </p:par>
                        <p:par>
                          <p:cTn id="32" fill="hold">
                            <p:stCondLst>
                              <p:cond delay="3250"/>
                            </p:stCondLst>
                            <p:childTnLst>
                              <p:par>
                                <p:cTn id="33" presetID="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childTnLst>
                          </p:cTn>
                        </p:par>
                        <p:par>
                          <p:cTn id="37" fill="hold">
                            <p:stCondLst>
                              <p:cond delay="3750"/>
                            </p:stCondLst>
                            <p:childTnLst>
                              <p:par>
                                <p:cTn id="38" presetID="2" presetClass="entr" presetSubtype="4"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1+#ppt_h/2"/>
                                          </p:val>
                                        </p:tav>
                                        <p:tav tm="100000">
                                          <p:val>
                                            <p:strVal val="#ppt_y"/>
                                          </p:val>
                                        </p:tav>
                                      </p:tavLst>
                                    </p:anim>
                                  </p:childTnLst>
                                </p:cTn>
                              </p:par>
                            </p:childTnLst>
                          </p:cTn>
                        </p:par>
                        <p:par>
                          <p:cTn id="42" fill="hold">
                            <p:stCondLst>
                              <p:cond delay="4250"/>
                            </p:stCondLst>
                            <p:childTnLst>
                              <p:par>
                                <p:cTn id="43" presetID="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0-#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childTnLst>
                          </p:cTn>
                        </p:par>
                        <p:par>
                          <p:cTn id="47" fill="hold">
                            <p:stCondLst>
                              <p:cond delay="4750"/>
                            </p:stCondLst>
                            <p:childTnLst>
                              <p:par>
                                <p:cTn id="48" presetID="2" presetClass="entr" presetSubtype="2"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1+#ppt_w/2"/>
                                          </p:val>
                                        </p:tav>
                                        <p:tav tm="100000">
                                          <p:val>
                                            <p:strVal val="#ppt_x"/>
                                          </p:val>
                                        </p:tav>
                                      </p:tavLst>
                                    </p:anim>
                                    <p:anim calcmode="lin" valueType="num">
                                      <p:cBhvr additive="base">
                                        <p:cTn id="51" dur="500" fill="hold"/>
                                        <p:tgtEl>
                                          <p:spTgt spid="33"/>
                                        </p:tgtEl>
                                        <p:attrNameLst>
                                          <p:attrName>ppt_y</p:attrName>
                                        </p:attrNameLst>
                                      </p:cBhvr>
                                      <p:tavLst>
                                        <p:tav tm="0">
                                          <p:val>
                                            <p:strVal val="#ppt_y"/>
                                          </p:val>
                                        </p:tav>
                                        <p:tav tm="100000">
                                          <p:val>
                                            <p:strVal val="#ppt_y"/>
                                          </p:val>
                                        </p:tav>
                                      </p:tavLst>
                                    </p:anim>
                                  </p:childTnLst>
                                </p:cTn>
                              </p:par>
                            </p:childTnLst>
                          </p:cTn>
                        </p:par>
                        <p:par>
                          <p:cTn id="52" fill="hold">
                            <p:stCondLst>
                              <p:cond delay="5250"/>
                            </p:stCondLst>
                            <p:childTnLst>
                              <p:par>
                                <p:cTn id="53" presetID="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0-#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childTnLst>
                          </p:cTn>
                        </p:par>
                        <p:par>
                          <p:cTn id="57" fill="hold">
                            <p:stCondLst>
                              <p:cond delay="5750"/>
                            </p:stCondLst>
                            <p:childTnLst>
                              <p:par>
                                <p:cTn id="58" presetID="2" presetClass="entr" presetSubtype="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fill="hold"/>
                                        <p:tgtEl>
                                          <p:spTgt spid="34"/>
                                        </p:tgtEl>
                                        <p:attrNameLst>
                                          <p:attrName>ppt_x</p:attrName>
                                        </p:attrNameLst>
                                      </p:cBhvr>
                                      <p:tavLst>
                                        <p:tav tm="0">
                                          <p:val>
                                            <p:strVal val="1+#ppt_w/2"/>
                                          </p:val>
                                        </p:tav>
                                        <p:tav tm="100000">
                                          <p:val>
                                            <p:strVal val="#ppt_x"/>
                                          </p:val>
                                        </p:tav>
                                      </p:tavLst>
                                    </p:anim>
                                    <p:anim calcmode="lin" valueType="num">
                                      <p:cBhvr additive="base">
                                        <p:cTn id="61" dur="500" fill="hold"/>
                                        <p:tgtEl>
                                          <p:spTgt spid="34"/>
                                        </p:tgtEl>
                                        <p:attrNameLst>
                                          <p:attrName>ppt_y</p:attrName>
                                        </p:attrNameLst>
                                      </p:cBhvr>
                                      <p:tavLst>
                                        <p:tav tm="0">
                                          <p:val>
                                            <p:strVal val="1+#ppt_h/2"/>
                                          </p:val>
                                        </p:tav>
                                        <p:tav tm="100000">
                                          <p:val>
                                            <p:strVal val="#ppt_y"/>
                                          </p:val>
                                        </p:tav>
                                      </p:tavLst>
                                    </p:anim>
                                  </p:childTnLst>
                                </p:cTn>
                              </p:par>
                            </p:childTnLst>
                          </p:cTn>
                        </p:par>
                        <p:par>
                          <p:cTn id="62" fill="hold">
                            <p:stCondLst>
                              <p:cond delay="6250"/>
                            </p:stCondLst>
                            <p:childTnLst>
                              <p:par>
                                <p:cTn id="63" presetID="2" presetClass="entr" presetSubtype="4"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ppt_x"/>
                                          </p:val>
                                        </p:tav>
                                        <p:tav tm="100000">
                                          <p:val>
                                            <p:strVal val="#ppt_x"/>
                                          </p:val>
                                        </p:tav>
                                      </p:tavLst>
                                    </p:anim>
                                    <p:anim calcmode="lin" valueType="num">
                                      <p:cBhvr additive="base">
                                        <p:cTn id="66" dur="500" fill="hold"/>
                                        <p:tgtEl>
                                          <p:spTgt spid="29"/>
                                        </p:tgtEl>
                                        <p:attrNameLst>
                                          <p:attrName>ppt_y</p:attrName>
                                        </p:attrNameLst>
                                      </p:cBhvr>
                                      <p:tavLst>
                                        <p:tav tm="0">
                                          <p:val>
                                            <p:strVal val="1+#ppt_h/2"/>
                                          </p:val>
                                        </p:tav>
                                        <p:tav tm="100000">
                                          <p:val>
                                            <p:strVal val="#ppt_y"/>
                                          </p:val>
                                        </p:tav>
                                      </p:tavLst>
                                    </p:anim>
                                  </p:childTnLst>
                                </p:cTn>
                              </p:par>
                            </p:childTnLst>
                          </p:cTn>
                        </p:par>
                        <p:par>
                          <p:cTn id="67" fill="hold">
                            <p:stCondLst>
                              <p:cond delay="6750"/>
                            </p:stCondLst>
                            <p:childTnLst>
                              <p:par>
                                <p:cTn id="68" presetID="2" presetClass="entr" presetSubtype="9"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0-#ppt_w/2"/>
                                          </p:val>
                                        </p:tav>
                                        <p:tav tm="100000">
                                          <p:val>
                                            <p:strVal val="#ppt_x"/>
                                          </p:val>
                                        </p:tav>
                                      </p:tavLst>
                                    </p:anim>
                                    <p:anim calcmode="lin" valueType="num">
                                      <p:cBhvr additive="base">
                                        <p:cTn id="71" dur="500" fill="hold"/>
                                        <p:tgtEl>
                                          <p:spTgt spid="35"/>
                                        </p:tgtEl>
                                        <p:attrNameLst>
                                          <p:attrName>ppt_y</p:attrName>
                                        </p:attrNameLst>
                                      </p:cBhvr>
                                      <p:tavLst>
                                        <p:tav tm="0">
                                          <p:val>
                                            <p:strVal val="0-#ppt_h/2"/>
                                          </p:val>
                                        </p:tav>
                                        <p:tav tm="100000">
                                          <p:val>
                                            <p:strVal val="#ppt_y"/>
                                          </p:val>
                                        </p:tav>
                                      </p:tavLst>
                                    </p:anim>
                                  </p:childTnLst>
                                </p:cTn>
                              </p:par>
                            </p:childTnLst>
                          </p:cTn>
                        </p:par>
                        <p:par>
                          <p:cTn id="72" fill="hold">
                            <p:stCondLst>
                              <p:cond delay="7250"/>
                            </p:stCondLst>
                            <p:childTnLst>
                              <p:par>
                                <p:cTn id="73" presetID="26" presetClass="emph" presetSubtype="0" fill="hold" grpId="1" nodeType="afterEffect">
                                  <p:stCondLst>
                                    <p:cond delay="0"/>
                                  </p:stCondLst>
                                  <p:childTnLst>
                                    <p:animEffect transition="out" filter="fade">
                                      <p:cBhvr>
                                        <p:cTn id="74" dur="500" tmFilter="0, 0; .2, .5; .8, .5; 1, 0"/>
                                        <p:tgtEl>
                                          <p:spTgt spid="30"/>
                                        </p:tgtEl>
                                      </p:cBhvr>
                                    </p:animEffect>
                                    <p:animScale>
                                      <p:cBhvr>
                                        <p:cTn id="75" dur="250" autoRev="1" fill="hold"/>
                                        <p:tgtEl>
                                          <p:spTgt spid="30"/>
                                        </p:tgtEl>
                                      </p:cBhvr>
                                      <p:by x="105000" y="105000"/>
                                    </p:animScale>
                                  </p:childTnLst>
                                </p:cTn>
                              </p:par>
                              <p:par>
                                <p:cTn id="76" presetID="26" presetClass="emph" presetSubtype="0" fill="hold" grpId="1" nodeType="withEffect">
                                  <p:stCondLst>
                                    <p:cond delay="0"/>
                                  </p:stCondLst>
                                  <p:childTnLst>
                                    <p:animEffect transition="out" filter="fade">
                                      <p:cBhvr>
                                        <p:cTn id="77" dur="500" tmFilter="0, 0; .2, .5; .8, .5; 1, 0"/>
                                        <p:tgtEl>
                                          <p:spTgt spid="31"/>
                                        </p:tgtEl>
                                      </p:cBhvr>
                                    </p:animEffect>
                                    <p:animScale>
                                      <p:cBhvr>
                                        <p:cTn id="78" dur="250" autoRev="1" fill="hold"/>
                                        <p:tgtEl>
                                          <p:spTgt spid="31"/>
                                        </p:tgtEl>
                                      </p:cBhvr>
                                      <p:by x="105000" y="105000"/>
                                    </p:animScale>
                                  </p:childTnLst>
                                </p:cTn>
                              </p:par>
                              <p:par>
                                <p:cTn id="79" presetID="26" presetClass="emph" presetSubtype="0" fill="hold" grpId="1" nodeType="withEffect">
                                  <p:stCondLst>
                                    <p:cond delay="0"/>
                                  </p:stCondLst>
                                  <p:childTnLst>
                                    <p:animEffect transition="out" filter="fade">
                                      <p:cBhvr>
                                        <p:cTn id="80" dur="500" tmFilter="0, 0; .2, .5; .8, .5; 1, 0"/>
                                        <p:tgtEl>
                                          <p:spTgt spid="32"/>
                                        </p:tgtEl>
                                      </p:cBhvr>
                                    </p:animEffect>
                                    <p:animScale>
                                      <p:cBhvr>
                                        <p:cTn id="81" dur="250" autoRev="1" fill="hold"/>
                                        <p:tgtEl>
                                          <p:spTgt spid="32"/>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33"/>
                                        </p:tgtEl>
                                      </p:cBhvr>
                                    </p:animEffect>
                                    <p:animScale>
                                      <p:cBhvr>
                                        <p:cTn id="84" dur="250" autoRev="1" fill="hold"/>
                                        <p:tgtEl>
                                          <p:spTgt spid="33"/>
                                        </p:tgtEl>
                                      </p:cBhvr>
                                      <p:by x="105000" y="105000"/>
                                    </p:animScale>
                                  </p:childTnLst>
                                </p:cTn>
                              </p:par>
                              <p:par>
                                <p:cTn id="85" presetID="26" presetClass="emph" presetSubtype="0" fill="hold" grpId="1" nodeType="withEffect">
                                  <p:stCondLst>
                                    <p:cond delay="0"/>
                                  </p:stCondLst>
                                  <p:childTnLst>
                                    <p:animEffect transition="out" filter="fade">
                                      <p:cBhvr>
                                        <p:cTn id="86" dur="500" tmFilter="0, 0; .2, .5; .8, .5; 1, 0"/>
                                        <p:tgtEl>
                                          <p:spTgt spid="34"/>
                                        </p:tgtEl>
                                      </p:cBhvr>
                                    </p:animEffect>
                                    <p:animScale>
                                      <p:cBhvr>
                                        <p:cTn id="87" dur="250" autoRev="1" fill="hold"/>
                                        <p:tgtEl>
                                          <p:spTgt spid="34"/>
                                        </p:tgtEl>
                                      </p:cBhvr>
                                      <p:by x="105000" y="105000"/>
                                    </p:animScale>
                                  </p:childTnLst>
                                </p:cTn>
                              </p:par>
                              <p:par>
                                <p:cTn id="88" presetID="26" presetClass="emph" presetSubtype="0" fill="hold" grpId="1" nodeType="withEffect">
                                  <p:stCondLst>
                                    <p:cond delay="0"/>
                                  </p:stCondLst>
                                  <p:childTnLst>
                                    <p:animEffect transition="out" filter="fade">
                                      <p:cBhvr>
                                        <p:cTn id="89" dur="500" tmFilter="0, 0; .2, .5; .8, .5; 1, 0"/>
                                        <p:tgtEl>
                                          <p:spTgt spid="35"/>
                                        </p:tgtEl>
                                      </p:cBhvr>
                                    </p:animEffect>
                                    <p:animScale>
                                      <p:cBhvr>
                                        <p:cTn id="90"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bldLvl="0"/>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bldLvl="0" animBg="1"/>
      <p:bldP spid="34" grpId="1" bldLvl="0" animBg="1"/>
      <p:bldP spid="35" grpId="0" bldLvl="0" animBg="1"/>
      <p:bldP spid="35" grpId="1"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71"/>
          <p:cNvSpPr txBox="1">
            <a:spLocks noChangeArrowheads="1"/>
          </p:cNvSpPr>
          <p:nvPr/>
        </p:nvSpPr>
        <p:spPr>
          <a:xfrm>
            <a:off x="1365177" y="556967"/>
            <a:ext cx="6552728" cy="457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下面我们来认识一些安全提示标志</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36" name="图片 16" descr="xin_520502241938218241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6694" y="1795511"/>
            <a:ext cx="9034657" cy="4219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菱形 1"/>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1200"/>
                            </p:stCondLst>
                            <p:childTnLst>
                              <p:par>
                                <p:cTn id="13" presetID="26"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80">
                                          <p:stCondLst>
                                            <p:cond delay="0"/>
                                          </p:stCondLst>
                                        </p:cTn>
                                        <p:tgtEl>
                                          <p:spTgt spid="36"/>
                                        </p:tgtEl>
                                      </p:cBhvr>
                                    </p:animEffect>
                                    <p:anim calcmode="lin" valueType="num">
                                      <p:cBhvr>
                                        <p:cTn id="16"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1" dur="26">
                                          <p:stCondLst>
                                            <p:cond delay="650"/>
                                          </p:stCondLst>
                                        </p:cTn>
                                        <p:tgtEl>
                                          <p:spTgt spid="36"/>
                                        </p:tgtEl>
                                      </p:cBhvr>
                                      <p:to x="100000" y="60000"/>
                                    </p:animScale>
                                    <p:animScale>
                                      <p:cBhvr>
                                        <p:cTn id="22" dur="166" decel="50000">
                                          <p:stCondLst>
                                            <p:cond delay="676"/>
                                          </p:stCondLst>
                                        </p:cTn>
                                        <p:tgtEl>
                                          <p:spTgt spid="36"/>
                                        </p:tgtEl>
                                      </p:cBhvr>
                                      <p:to x="100000" y="100000"/>
                                    </p:animScale>
                                    <p:animScale>
                                      <p:cBhvr>
                                        <p:cTn id="23" dur="26">
                                          <p:stCondLst>
                                            <p:cond delay="1312"/>
                                          </p:stCondLst>
                                        </p:cTn>
                                        <p:tgtEl>
                                          <p:spTgt spid="36"/>
                                        </p:tgtEl>
                                      </p:cBhvr>
                                      <p:to x="100000" y="80000"/>
                                    </p:animScale>
                                    <p:animScale>
                                      <p:cBhvr>
                                        <p:cTn id="24" dur="166" decel="50000">
                                          <p:stCondLst>
                                            <p:cond delay="1338"/>
                                          </p:stCondLst>
                                        </p:cTn>
                                        <p:tgtEl>
                                          <p:spTgt spid="36"/>
                                        </p:tgtEl>
                                      </p:cBhvr>
                                      <p:to x="100000" y="100000"/>
                                    </p:animScale>
                                    <p:animScale>
                                      <p:cBhvr>
                                        <p:cTn id="25" dur="26">
                                          <p:stCondLst>
                                            <p:cond delay="1642"/>
                                          </p:stCondLst>
                                        </p:cTn>
                                        <p:tgtEl>
                                          <p:spTgt spid="36"/>
                                        </p:tgtEl>
                                      </p:cBhvr>
                                      <p:to x="100000" y="90000"/>
                                    </p:animScale>
                                    <p:animScale>
                                      <p:cBhvr>
                                        <p:cTn id="26" dur="166" decel="50000">
                                          <p:stCondLst>
                                            <p:cond delay="1668"/>
                                          </p:stCondLst>
                                        </p:cTn>
                                        <p:tgtEl>
                                          <p:spTgt spid="36"/>
                                        </p:tgtEl>
                                      </p:cBhvr>
                                      <p:to x="100000" y="100000"/>
                                    </p:animScale>
                                    <p:animScale>
                                      <p:cBhvr>
                                        <p:cTn id="27" dur="26">
                                          <p:stCondLst>
                                            <p:cond delay="1808"/>
                                          </p:stCondLst>
                                        </p:cTn>
                                        <p:tgtEl>
                                          <p:spTgt spid="36"/>
                                        </p:tgtEl>
                                      </p:cBhvr>
                                      <p:to x="100000" y="95000"/>
                                    </p:animScale>
                                    <p:animScale>
                                      <p:cBhvr>
                                        <p:cTn id="28" dur="166" decel="50000">
                                          <p:stCondLst>
                                            <p:cond delay="1834"/>
                                          </p:stCondLst>
                                        </p:cTn>
                                        <p:tgtEl>
                                          <p:spTgt spid="36"/>
                                        </p:tgtEl>
                                      </p:cBhvr>
                                      <p:to x="100000" y="100000"/>
                                    </p:animScale>
                                  </p:childTnLst>
                                </p:cTn>
                              </p:par>
                            </p:childTnLst>
                          </p:cTn>
                        </p:par>
                        <p:par>
                          <p:cTn id="29" fill="hold">
                            <p:stCondLst>
                              <p:cond delay="3200"/>
                            </p:stCondLst>
                            <p:childTnLst>
                              <p:par>
                                <p:cTn id="30" presetID="26" presetClass="emph" presetSubtype="0" fill="hold" nodeType="afterEffect">
                                  <p:stCondLst>
                                    <p:cond delay="0"/>
                                  </p:stCondLst>
                                  <p:childTnLst>
                                    <p:animEffect transition="out" filter="fade">
                                      <p:cBhvr>
                                        <p:cTn id="31" dur="500" tmFilter="0, 0; .2, .5; .8, .5; 1, 0"/>
                                        <p:tgtEl>
                                          <p:spTgt spid="36"/>
                                        </p:tgtEl>
                                      </p:cBhvr>
                                    </p:animEffect>
                                    <p:animScale>
                                      <p:cBhvr>
                                        <p:cTn id="32"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1" cstate="print">
            <a:extLst>
              <a:ext uri="{28A0092B-C50C-407E-A947-70E740481C1C}">
                <a14:useLocalDpi xmlns:a14="http://schemas.microsoft.com/office/drawing/2010/main" val="0"/>
              </a:ext>
            </a:extLst>
          </a:blip>
          <a:srcRect r="-1008" b="-13367"/>
          <a:stretch>
            <a:fillRect/>
          </a:stretch>
        </p:blipFill>
        <p:spPr>
          <a:xfrm>
            <a:off x="3705838" y="2563411"/>
            <a:ext cx="4202081" cy="3974941"/>
          </a:xfrm>
          <a:prstGeom prst="rect">
            <a:avLst/>
          </a:prstGeom>
        </p:spPr>
      </p:pic>
      <p:sp>
        <p:nvSpPr>
          <p:cNvPr id="23" name="标题 7169"/>
          <p:cNvSpPr txBox="1">
            <a:spLocks noChangeArrowheads="1"/>
          </p:cNvSpPr>
          <p:nvPr/>
        </p:nvSpPr>
        <p:spPr>
          <a:xfrm>
            <a:off x="1338487" y="498582"/>
            <a:ext cx="2952724" cy="457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报火警的方法</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9" name="标题 7169"/>
          <p:cNvSpPr txBox="1">
            <a:spLocks noChangeArrowheads="1"/>
          </p:cNvSpPr>
          <p:nvPr/>
        </p:nvSpPr>
        <p:spPr>
          <a:xfrm>
            <a:off x="1126484" y="1107005"/>
            <a:ext cx="10306512" cy="130518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发现火灾后应立即拨打</a:t>
            </a:r>
            <a:r>
              <a:rPr lang="en-US" altLang="zh-CN" sz="4000" b="1" dirty="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119</a:t>
            </a: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向公安消防队报警或向单位和周围的人群报警。</a:t>
            </a:r>
            <a:endPar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
        <p:nvSpPr>
          <p:cNvPr id="15" name="Shape 6926"/>
          <p:cNvSpPr/>
          <p:nvPr/>
        </p:nvSpPr>
        <p:spPr>
          <a:xfrm>
            <a:off x="3674675" y="3694194"/>
            <a:ext cx="957017" cy="4461"/>
          </a:xfrm>
          <a:prstGeom prst="line">
            <a:avLst/>
          </a:prstGeom>
          <a:ln w="6350">
            <a:solidFill>
              <a:srgbClr val="C00000"/>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sz="18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6" name="Shape 6927"/>
          <p:cNvSpPr/>
          <p:nvPr/>
        </p:nvSpPr>
        <p:spPr>
          <a:xfrm>
            <a:off x="3674674" y="5377045"/>
            <a:ext cx="525089" cy="152"/>
          </a:xfrm>
          <a:prstGeom prst="line">
            <a:avLst/>
          </a:prstGeom>
          <a:ln w="6350">
            <a:solidFill>
              <a:srgbClr val="C00000"/>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sz="18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Shape 6928"/>
          <p:cNvSpPr/>
          <p:nvPr/>
        </p:nvSpPr>
        <p:spPr>
          <a:xfrm flipH="1">
            <a:off x="7062129" y="3666187"/>
            <a:ext cx="879165" cy="1"/>
          </a:xfrm>
          <a:prstGeom prst="line">
            <a:avLst/>
          </a:prstGeom>
          <a:ln w="6350">
            <a:solidFill>
              <a:srgbClr val="C00000"/>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sz="18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Shape 6929"/>
          <p:cNvSpPr/>
          <p:nvPr/>
        </p:nvSpPr>
        <p:spPr>
          <a:xfrm flipH="1">
            <a:off x="7215157" y="5377047"/>
            <a:ext cx="726137" cy="1"/>
          </a:xfrm>
          <a:prstGeom prst="line">
            <a:avLst/>
          </a:prstGeom>
          <a:ln w="6350">
            <a:solidFill>
              <a:srgbClr val="C00000"/>
            </a:solidFill>
            <a:prstDash val="dash"/>
            <a:miter lim="400000"/>
            <a:headEnd type="triangle"/>
          </a:ln>
        </p:spPr>
        <p:txBody>
          <a:bodyPr lIns="0" tIns="0" rIns="0" bIns="0"/>
          <a:lstStyle/>
          <a:p>
            <a:pPr defTabSz="431800">
              <a:buClrTx/>
              <a:defRPr sz="1200">
                <a:uFillTx/>
                <a:latin typeface="Helvetica"/>
                <a:ea typeface="Helvetica"/>
                <a:cs typeface="Helvetica"/>
                <a:sym typeface="Helvetica"/>
              </a:defRPr>
            </a:pPr>
            <a:endParaRPr sz="180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4" name="Content Placeholder 2"/>
          <p:cNvSpPr txBox="1"/>
          <p:nvPr/>
        </p:nvSpPr>
        <p:spPr>
          <a:xfrm>
            <a:off x="1676598" y="3355499"/>
            <a:ext cx="1975380" cy="610329"/>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1800" dirty="0">
                <a:latin typeface="Arial" panose="020B0604020202020204" pitchFamily="34" charset="0"/>
                <a:ea typeface="汉仪旗黑-55简" panose="00020600040101010101" charset="-128"/>
                <a:cs typeface="+mn-ea"/>
                <a:sym typeface="微软雅黑" panose="020B0503020204020204" pitchFamily="34" charset="-122"/>
              </a:rPr>
              <a:t>发生火灾单位或个人的详细地址</a:t>
            </a:r>
            <a:r>
              <a:rPr lang="zh-CN" altLang="en-US" sz="1800" dirty="0" smtClean="0">
                <a:latin typeface="Arial" panose="020B0604020202020204" pitchFamily="34" charset="0"/>
                <a:ea typeface="汉仪旗黑-55简" panose="00020600040101010101" charset="-128"/>
                <a:cs typeface="+mn-ea"/>
                <a:sym typeface="微软雅黑" panose="020B0503020204020204" pitchFamily="34" charset="-122"/>
              </a:rPr>
              <a:t>。</a:t>
            </a:r>
            <a:endParaRPr lang="zh-CN" altLang="en-US" sz="1800" dirty="0">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25" name="Content Placeholder 2"/>
          <p:cNvSpPr txBox="1"/>
          <p:nvPr/>
        </p:nvSpPr>
        <p:spPr>
          <a:xfrm>
            <a:off x="2664288" y="5263169"/>
            <a:ext cx="956526" cy="44497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1800" dirty="0">
                <a:latin typeface="Arial" panose="020B0604020202020204" pitchFamily="34" charset="0"/>
                <a:ea typeface="汉仪旗黑-55简" panose="00020600040101010101" charset="-128"/>
                <a:cs typeface="+mn-ea"/>
                <a:sym typeface="微软雅黑" panose="020B0503020204020204" pitchFamily="34" charset="-122"/>
              </a:rPr>
              <a:t>起火物</a:t>
            </a:r>
            <a:endParaRPr lang="zh-CN" altLang="en-US" sz="1800" dirty="0">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26" name="Content Placeholder 2"/>
          <p:cNvSpPr txBox="1"/>
          <p:nvPr/>
        </p:nvSpPr>
        <p:spPr>
          <a:xfrm>
            <a:off x="8013302" y="3512010"/>
            <a:ext cx="1975380" cy="33653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800" dirty="0">
                <a:latin typeface="Arial" panose="020B0604020202020204" pitchFamily="34" charset="0"/>
                <a:ea typeface="汉仪旗黑-55简" panose="00020600040101010101" charset="-128"/>
                <a:cs typeface="+mn-ea"/>
                <a:sym typeface="微软雅黑" panose="020B0503020204020204" pitchFamily="34" charset="-122"/>
              </a:rPr>
              <a:t>火势情况</a:t>
            </a:r>
            <a:endParaRPr lang="zh-CN" altLang="en-US" sz="1800" dirty="0" smtClean="0">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27" name="Content Placeholder 2"/>
          <p:cNvSpPr txBox="1"/>
          <p:nvPr/>
        </p:nvSpPr>
        <p:spPr>
          <a:xfrm>
            <a:off x="8013302" y="5084297"/>
            <a:ext cx="1975380" cy="62384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1800" dirty="0">
                <a:latin typeface="Arial" panose="020B0604020202020204" pitchFamily="34" charset="0"/>
                <a:ea typeface="汉仪旗黑-55简" panose="00020600040101010101" charset="-128"/>
                <a:cs typeface="+mn-ea"/>
                <a:sym typeface="微软雅黑" panose="020B0503020204020204" pitchFamily="34" charset="-122"/>
              </a:rPr>
              <a:t>报警人的姓名及所用的电话号码</a:t>
            </a:r>
            <a:endParaRPr lang="zh-CN" altLang="en-US" sz="1800" dirty="0">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28" name="标题 7169"/>
          <p:cNvSpPr txBox="1">
            <a:spLocks noChangeArrowheads="1"/>
          </p:cNvSpPr>
          <p:nvPr/>
        </p:nvSpPr>
        <p:spPr>
          <a:xfrm>
            <a:off x="4420189" y="2231655"/>
            <a:ext cx="2773378" cy="11238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报警应讲明情况</a:t>
            </a:r>
            <a:endParaRPr lang="zh-CN" altLang="en-US" sz="2400" b="1" dirty="0" smtClean="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0" name="矩形 19"/>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29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8"/>
                                        </p:tgtEl>
                                        <p:attrNameLst>
                                          <p:attrName>ppt_y</p:attrName>
                                        </p:attrNameLst>
                                      </p:cBhvr>
                                      <p:tavLst>
                                        <p:tav tm="0">
                                          <p:val>
                                            <p:strVal val="#ppt_y"/>
                                          </p:val>
                                        </p:tav>
                                        <p:tav tm="100000">
                                          <p:val>
                                            <p:strVal val="#ppt_y"/>
                                          </p:val>
                                        </p:tav>
                                      </p:tavLst>
                                    </p:anim>
                                    <p:anim calcmode="lin" valueType="num">
                                      <p:cBhvr>
                                        <p:cTn id="25"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8"/>
                                        </p:tgtEl>
                                      </p:cBhvr>
                                    </p:animEffect>
                                  </p:childTnLst>
                                </p:cTn>
                              </p:par>
                            </p:childTnLst>
                          </p:cTn>
                        </p:par>
                        <p:par>
                          <p:cTn id="28" fill="hold">
                            <p:stCondLst>
                              <p:cond delay="3700"/>
                            </p:stCondLst>
                            <p:childTnLst>
                              <p:par>
                                <p:cTn id="29" presetID="22" presetClass="entr" presetSubtype="2"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right)">
                                      <p:cBhvr>
                                        <p:cTn id="31" dur="500"/>
                                        <p:tgtEl>
                                          <p:spTgt spid="15"/>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right)">
                                      <p:cBhvr>
                                        <p:cTn id="34" dur="500"/>
                                        <p:tgtEl>
                                          <p:spTgt spid="16"/>
                                        </p:tgtEl>
                                      </p:cBhvr>
                                    </p:animEffect>
                                  </p:childTnLst>
                                </p:cTn>
                              </p:par>
                            </p:childTnLst>
                          </p:cTn>
                        </p:par>
                        <p:par>
                          <p:cTn id="35" fill="hold">
                            <p:stCondLst>
                              <p:cond delay="42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childTnLst>
                          </p:cTn>
                        </p:par>
                        <p:par>
                          <p:cTn id="41" fill="hold">
                            <p:stCondLst>
                              <p:cond delay="52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par>
                          <p:cTn id="48" fill="hold">
                            <p:stCondLst>
                              <p:cond delay="5700"/>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6700"/>
                            </p:stCondLst>
                            <p:childTnLst>
                              <p:par>
                                <p:cTn id="55" presetID="42" presetClass="entr" presetSubtype="0"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par>
                          <p:cTn id="60" fill="hold">
                            <p:stCondLst>
                              <p:cond delay="7700"/>
                            </p:stCondLst>
                            <p:childTnLst>
                              <p:par>
                                <p:cTn id="61" presetID="42" presetClass="entr" presetSubtype="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anim calcmode="lin" valueType="num">
                                      <p:cBhvr>
                                        <p:cTn id="64" dur="1000" fill="hold"/>
                                        <p:tgtEl>
                                          <p:spTgt spid="27"/>
                                        </p:tgtEl>
                                        <p:attrNameLst>
                                          <p:attrName>ppt_x</p:attrName>
                                        </p:attrNameLst>
                                      </p:cBhvr>
                                      <p:tavLst>
                                        <p:tav tm="0">
                                          <p:val>
                                            <p:strVal val="#ppt_x"/>
                                          </p:val>
                                        </p:tav>
                                        <p:tav tm="100000">
                                          <p:val>
                                            <p:strVal val="#ppt_x"/>
                                          </p:val>
                                        </p:tav>
                                      </p:tavLst>
                                    </p:anim>
                                    <p:anim calcmode="lin" valueType="num">
                                      <p:cBhvr>
                                        <p:cTn id="6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5" grpId="0" bldLvl="0" animBg="1"/>
      <p:bldP spid="16" grpId="0" bldLvl="0" animBg="1"/>
      <p:bldP spid="17" grpId="0" bldLvl="0" animBg="1"/>
      <p:bldP spid="18" grpId="0" bldLvl="0" animBg="1"/>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7169"/>
          <p:cNvSpPr txBox="1">
            <a:spLocks noChangeArrowheads="1"/>
          </p:cNvSpPr>
          <p:nvPr/>
        </p:nvSpPr>
        <p:spPr>
          <a:xfrm>
            <a:off x="1217686" y="548680"/>
            <a:ext cx="2952724" cy="457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a:t>
            </a:r>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报警歌谣</a:t>
            </a:r>
            <a:r>
              <a:rPr lang="en-US" altLang="zh-CN"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9" name="标题 7169"/>
          <p:cNvSpPr txBox="1">
            <a:spLocks noChangeArrowheads="1"/>
          </p:cNvSpPr>
          <p:nvPr/>
        </p:nvSpPr>
        <p:spPr>
          <a:xfrm>
            <a:off x="4789550" y="2351355"/>
            <a:ext cx="7776864" cy="30963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报警早，损失小，“</a:t>
            </a:r>
            <a:r>
              <a:rPr lang="en-US" altLang="zh-CN"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119”</a:t>
            </a:r>
            <a:r>
              <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电话要记牢。</a:t>
            </a:r>
            <a:endPar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社会主义制度好，救火分文都不要。</a:t>
            </a:r>
            <a:endPar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报清门牌和号码，说明火势大和小，</a:t>
            </a:r>
            <a:endPar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跑到马路等车来，救火时间能提早。</a:t>
            </a:r>
            <a:endParaRPr lang="zh-CN" altLang="en-US" sz="28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
        <p:nvSpPr>
          <p:cNvPr id="7" name="矩形 6"/>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20328" y="2639387"/>
            <a:ext cx="3506710" cy="2520280"/>
          </a:xfrm>
          <a:prstGeom prst="rect">
            <a:avLst/>
          </a:prstGeom>
        </p:spPr>
      </p:pic>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9"/>
                                        </p:tgtEl>
                                        <p:attrNameLst>
                                          <p:attrName>style.visibility</p:attrName>
                                        </p:attrNameLst>
                                      </p:cBhvr>
                                      <p:to>
                                        <p:strVal val="visible"/>
                                      </p:to>
                                    </p:set>
                                    <p:anim calcmode="lin" valueType="num">
                                      <p:cBhvr>
                                        <p:cTn id="15"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9"/>
                                        </p:tgtEl>
                                        <p:attrNameLst>
                                          <p:attrName>ppt_y</p:attrName>
                                        </p:attrNameLst>
                                      </p:cBhvr>
                                      <p:tavLst>
                                        <p:tav tm="0">
                                          <p:val>
                                            <p:strVal val="#ppt_y"/>
                                          </p:val>
                                        </p:tav>
                                        <p:tav tm="100000">
                                          <p:val>
                                            <p:strVal val="#ppt_y"/>
                                          </p:val>
                                        </p:tav>
                                      </p:tavLst>
                                    </p:anim>
                                    <p:anim calcmode="lin" valueType="num">
                                      <p:cBhvr>
                                        <p:cTn id="17"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8816" y="5481159"/>
            <a:ext cx="6081858" cy="46037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所以，室内外消火栓系统也是扑救火灾的重要消防设施之一。</a:t>
            </a:r>
            <a:endPar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7" name="矩形 6"/>
          <p:cNvSpPr/>
          <p:nvPr/>
        </p:nvSpPr>
        <p:spPr>
          <a:xfrm>
            <a:off x="1365177" y="1600200"/>
            <a:ext cx="3328690" cy="607695"/>
          </a:xfrm>
          <a:prstGeom prst="rect">
            <a:avLst/>
          </a:prstGeom>
          <a:solidFill>
            <a:srgbClr val="B41219"/>
          </a:solidFill>
        </p:spPr>
        <p:txBody>
          <a:bodyPr wrap="square">
            <a:spAutoFit/>
          </a:bodyPr>
          <a:lstStyle/>
          <a:p>
            <a:pPr algn="ctr">
              <a:lnSpc>
                <a:spcPct val="120000"/>
              </a:lnSpc>
            </a:pPr>
            <a:r>
              <a:rPr lang="zh-CN" altLang="en-US" sz="2800" b="1"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消防系统介绍</a:t>
            </a:r>
            <a:endParaRPr lang="zh-CN" altLang="en-US" sz="2800" b="1"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8" name="矩形 7"/>
          <p:cNvSpPr/>
          <p:nvPr/>
        </p:nvSpPr>
        <p:spPr>
          <a:xfrm>
            <a:off x="1348816" y="2475277"/>
            <a:ext cx="5948392" cy="119888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消防系统包括，室外消火栓系统，室内消火栓系统，灭火器系统，有的还会有自动喷淋系统，水炮系统，气体灭火系统，火探系统，水雾系统等。</a:t>
            </a:r>
            <a:endPar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9" name="矩形 8"/>
          <p:cNvSpPr/>
          <p:nvPr/>
        </p:nvSpPr>
        <p:spPr>
          <a:xfrm>
            <a:off x="1348816" y="3964097"/>
            <a:ext cx="5948393" cy="1198880"/>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消火栓套装一般由消防箱</a:t>
            </a:r>
            <a:r>
              <a:rPr lang="en-US" altLang="zh-CN"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消防水带</a:t>
            </a:r>
            <a:r>
              <a:rPr lang="en-US" altLang="zh-CN"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水枪</a:t>
            </a:r>
            <a:r>
              <a:rPr lang="en-US" altLang="zh-CN"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接扣</a:t>
            </a:r>
            <a:r>
              <a:rPr lang="en-US" altLang="zh-CN"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栓</a:t>
            </a:r>
            <a:r>
              <a:rPr lang="en-US" altLang="zh-CN"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卡子等组合而成，消火栓主要供消防车从市政给水管网或室外消防给水管网取水实施灭火，也可以直接连接水带、水枪出水灭火。</a:t>
            </a:r>
            <a:endParaRPr lang="en-US" altLang="zh-CN" sz="16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pic>
        <p:nvPicPr>
          <p:cNvPr id="10" name="图片 9" descr="图片包含 LEGO, 玩具&#10;&#10;自动生成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64368" y="3964097"/>
            <a:ext cx="3727631" cy="2618661"/>
          </a:xfrm>
          <a:prstGeom prst="rect">
            <a:avLst/>
          </a:prstGeom>
        </p:spPr>
      </p:pic>
      <p:pic>
        <p:nvPicPr>
          <p:cNvPr id="11" name="图片 10" descr="图片包含 消防栓, 户外艺术系列&#10;&#10;自动生成的说明"/>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7352" y="1600200"/>
            <a:ext cx="2021664" cy="1924625"/>
          </a:xfrm>
          <a:prstGeom prst="rect">
            <a:avLst/>
          </a:prstGeom>
        </p:spPr>
      </p:pic>
      <p:sp>
        <p:nvSpPr>
          <p:cNvPr id="13" name="矩形 12"/>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361615" y="435013"/>
            <a:ext cx="2621280" cy="681990"/>
          </a:xfrm>
          <a:prstGeom prst="rect">
            <a:avLst/>
          </a:prstGeom>
        </p:spPr>
        <p:txBody>
          <a:bodyPr wrap="none">
            <a:spAutoFit/>
          </a:bodyPr>
          <a:lstStyle/>
          <a:p>
            <a:pPr algn="ctr">
              <a:lnSpc>
                <a:spcPct val="120000"/>
              </a:lnSpc>
            </a:pPr>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消防系统介绍</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5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5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056703" y="1916832"/>
            <a:ext cx="4725239" cy="506730"/>
          </a:xfrm>
          <a:prstGeom prst="rect">
            <a:avLst/>
          </a:prstGeom>
          <a:solidFill>
            <a:srgbClr val="C00000"/>
          </a:solidFill>
        </p:spPr>
        <p:txBody>
          <a:bodyPr wrap="square">
            <a:spAutoFit/>
          </a:bodyPr>
          <a:lstStyle/>
          <a:p>
            <a:pPr>
              <a:lnSpc>
                <a:spcPct val="150000"/>
              </a:lnSpc>
            </a:pPr>
            <a:r>
              <a:rPr lang="en-US" altLang="zh-CN"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 </a:t>
            </a:r>
            <a:r>
              <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打开或击碎箱门， 取出消防水带</a:t>
            </a:r>
            <a:endPar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
        <p:nvSpPr>
          <p:cNvPr id="7" name="矩形 6"/>
          <p:cNvSpPr/>
          <p:nvPr/>
        </p:nvSpPr>
        <p:spPr>
          <a:xfrm>
            <a:off x="6056703" y="3029583"/>
            <a:ext cx="4699511" cy="506730"/>
          </a:xfrm>
          <a:prstGeom prst="rect">
            <a:avLst/>
          </a:prstGeom>
          <a:solidFill>
            <a:srgbClr val="C00000"/>
          </a:solidFill>
        </p:spPr>
        <p:txBody>
          <a:bodyPr wrap="square">
            <a:spAutoFit/>
          </a:bodyPr>
          <a:lstStyle/>
          <a:p>
            <a:pPr>
              <a:lnSpc>
                <a:spcPct val="150000"/>
              </a:lnSpc>
            </a:pPr>
            <a:r>
              <a:rPr lang="en-US" altLang="zh-CN"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  </a:t>
            </a:r>
            <a:r>
              <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水带一头接在消火 栓接口上</a:t>
            </a:r>
            <a:endPar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8" name="图片 7" descr="图片包含 人员&#10;&#10;已生成极高可信度的说明"/>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39810" y="1916832"/>
            <a:ext cx="1722676" cy="1742141"/>
          </a:xfrm>
          <a:prstGeom prst="rect">
            <a:avLst/>
          </a:prstGeom>
        </p:spPr>
      </p:pic>
      <p:pic>
        <p:nvPicPr>
          <p:cNvPr id="9" name="图片 8" descr="图片包含 天空&#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0950" y="1916832"/>
            <a:ext cx="1732409" cy="1732409"/>
          </a:xfrm>
          <a:prstGeom prst="rect">
            <a:avLst/>
          </a:prstGeom>
        </p:spPr>
      </p:pic>
      <p:sp>
        <p:nvSpPr>
          <p:cNvPr id="10" name="矩形 9"/>
          <p:cNvSpPr/>
          <p:nvPr/>
        </p:nvSpPr>
        <p:spPr>
          <a:xfrm>
            <a:off x="6056703" y="4142334"/>
            <a:ext cx="4725239" cy="506730"/>
          </a:xfrm>
          <a:prstGeom prst="rect">
            <a:avLst/>
          </a:prstGeom>
          <a:solidFill>
            <a:srgbClr val="C00000"/>
          </a:solidFill>
        </p:spPr>
        <p:txBody>
          <a:bodyPr wrap="square">
            <a:spAutoFit/>
          </a:bodyPr>
          <a:lstStyle/>
          <a:p>
            <a:pPr>
              <a:lnSpc>
                <a:spcPct val="150000"/>
              </a:lnSpc>
            </a:pPr>
            <a:r>
              <a:rPr lang="en-US" altLang="zh-CN"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3  </a:t>
            </a:r>
            <a:r>
              <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另一头接上消防水枪</a:t>
            </a:r>
            <a:endPar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
        <p:nvSpPr>
          <p:cNvPr id="11" name="矩形 10"/>
          <p:cNvSpPr/>
          <p:nvPr/>
        </p:nvSpPr>
        <p:spPr>
          <a:xfrm>
            <a:off x="6056703" y="5255084"/>
            <a:ext cx="4699511" cy="506730"/>
          </a:xfrm>
          <a:prstGeom prst="rect">
            <a:avLst/>
          </a:prstGeom>
          <a:solidFill>
            <a:srgbClr val="C00000"/>
          </a:solidFill>
        </p:spPr>
        <p:txBody>
          <a:bodyPr wrap="square">
            <a:spAutoFit/>
          </a:bodyPr>
          <a:lstStyle/>
          <a:p>
            <a:pPr>
              <a:lnSpc>
                <a:spcPct val="150000"/>
              </a:lnSpc>
            </a:pPr>
            <a:r>
              <a:rPr lang="en-US" altLang="zh-CN"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4  </a:t>
            </a:r>
            <a:r>
              <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按下箱内消火栓 报警按钮</a:t>
            </a:r>
            <a:endParaRPr lang="zh-CN" altLang="en-US" dirty="0">
              <a:solidFill>
                <a:schemeClr val="bg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12" name="图片 11" descr="图片包含 人员, 播放器&#10;&#10;已生成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9810" y="4030506"/>
            <a:ext cx="1742142" cy="1732409"/>
          </a:xfrm>
          <a:prstGeom prst="rect">
            <a:avLst/>
          </a:prstGeom>
        </p:spPr>
      </p:pic>
      <p:pic>
        <p:nvPicPr>
          <p:cNvPr id="13" name="图片 12" descr="图片包含 人员, 室内, 天空&#10;&#10;已生成高可信度的说明"/>
          <p:cNvPicPr>
            <a:picLocks noChangeAspect="1"/>
          </p:cNvPicPr>
          <p:nvPr/>
        </p:nvPicPr>
        <p:blipFill rotWithShape="1">
          <a:blip r:embed="rId4">
            <a:extLst>
              <a:ext uri="{28A0092B-C50C-407E-A947-70E740481C1C}">
                <a14:useLocalDpi xmlns:a14="http://schemas.microsoft.com/office/drawing/2010/main" val="0"/>
              </a:ext>
            </a:extLst>
          </a:blip>
          <a:srcRect r="66768"/>
          <a:stretch>
            <a:fillRect/>
          </a:stretch>
        </p:blipFill>
        <p:spPr>
          <a:xfrm>
            <a:off x="3803871" y="4030506"/>
            <a:ext cx="1930912" cy="1742142"/>
          </a:xfrm>
          <a:prstGeom prst="rect">
            <a:avLst/>
          </a:prstGeom>
        </p:spPr>
      </p:pic>
      <p:sp>
        <p:nvSpPr>
          <p:cNvPr id="16" name="矩形 15"/>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p:cNvSpPr/>
          <p:nvPr/>
        </p:nvSpPr>
        <p:spPr>
          <a:xfrm>
            <a:off x="1342317" y="476923"/>
            <a:ext cx="3027680" cy="583565"/>
          </a:xfrm>
          <a:prstGeom prst="rect">
            <a:avLst/>
          </a:prstGeom>
        </p:spPr>
        <p:txBody>
          <a:bodyPr wrap="none">
            <a:spAutoFit/>
          </a:bodyPr>
          <a:lstStyle/>
          <a:p>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消防栓使用方法</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5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50"/>
                                        <p:tgtEl>
                                          <p:spTgt spid="1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10" grpId="0" bldLvl="0" animBg="1"/>
      <p:bldP spid="1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76" t="9484" r="19155" b="10516"/>
          <a:stretch>
            <a:fillRect/>
          </a:stretch>
        </p:blipFill>
        <p:spPr>
          <a:xfrm>
            <a:off x="7219971" y="2188612"/>
            <a:ext cx="2267128" cy="3033263"/>
          </a:xfrm>
          <a:prstGeom prst="rect">
            <a:avLst/>
          </a:prstGeom>
        </p:spPr>
      </p:pic>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30085" t="9465" r="23664" b="12688"/>
          <a:stretch>
            <a:fillRect/>
          </a:stretch>
        </p:blipFill>
        <p:spPr>
          <a:xfrm>
            <a:off x="2705840" y="2099403"/>
            <a:ext cx="1525994" cy="3211683"/>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5575" t="9236" r="27782" b="15097"/>
          <a:stretch>
            <a:fillRect/>
          </a:stretch>
        </p:blipFill>
        <p:spPr>
          <a:xfrm>
            <a:off x="5159102" y="2132856"/>
            <a:ext cx="1522755" cy="3089019"/>
          </a:xfrm>
          <a:prstGeom prst="rect">
            <a:avLst/>
          </a:prstGeom>
        </p:spPr>
      </p:pic>
      <p:sp>
        <p:nvSpPr>
          <p:cNvPr id="18" name="文本框 17"/>
          <p:cNvSpPr txBox="1"/>
          <p:nvPr/>
        </p:nvSpPr>
        <p:spPr>
          <a:xfrm>
            <a:off x="7638421" y="5311086"/>
            <a:ext cx="1845310" cy="378460"/>
          </a:xfrm>
          <a:prstGeom prst="rect">
            <a:avLst/>
          </a:prstGeom>
          <a:noFill/>
        </p:spPr>
        <p:txBody>
          <a:bodyPr wrap="none" rtlCol="0">
            <a:spAutoFit/>
          </a:bodyPr>
          <a:lstStyle/>
          <a:p>
            <a:pPr defTabSz="914400"/>
            <a:r>
              <a:rPr lang="zh-CN" altLang="en-US" sz="1865"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二氧化碳灭火器</a:t>
            </a:r>
            <a:endParaRPr lang="zh-CN" altLang="en-US" sz="1865"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9" name="文本框 18"/>
          <p:cNvSpPr txBox="1"/>
          <p:nvPr/>
        </p:nvSpPr>
        <p:spPr>
          <a:xfrm>
            <a:off x="5295237" y="5311086"/>
            <a:ext cx="1373505" cy="378460"/>
          </a:xfrm>
          <a:prstGeom prst="rect">
            <a:avLst/>
          </a:prstGeom>
          <a:noFill/>
        </p:spPr>
        <p:txBody>
          <a:bodyPr wrap="none" rtlCol="0">
            <a:spAutoFit/>
          </a:bodyPr>
          <a:lstStyle/>
          <a:p>
            <a:pPr defTabSz="914400"/>
            <a:r>
              <a:rPr lang="zh-CN" altLang="en-US" sz="1865"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泡沫灭火器</a:t>
            </a:r>
            <a:endParaRPr lang="zh-CN" altLang="en-US" sz="1865"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0" name="文本框 19"/>
          <p:cNvSpPr txBox="1"/>
          <p:nvPr/>
        </p:nvSpPr>
        <p:spPr>
          <a:xfrm>
            <a:off x="2609075" y="5311086"/>
            <a:ext cx="1373505" cy="378460"/>
          </a:xfrm>
          <a:prstGeom prst="rect">
            <a:avLst/>
          </a:prstGeom>
          <a:noFill/>
        </p:spPr>
        <p:txBody>
          <a:bodyPr wrap="none" rtlCol="0">
            <a:spAutoFit/>
          </a:bodyPr>
          <a:lstStyle/>
          <a:p>
            <a:pPr defTabSz="914400"/>
            <a:r>
              <a:rPr lang="zh-CN" altLang="en-US" sz="1865"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干粉灭火器</a:t>
            </a:r>
            <a:endParaRPr lang="zh-CN" altLang="en-US" sz="1865"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2" name="矩形 11"/>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1377738" y="476672"/>
            <a:ext cx="3032125" cy="583565"/>
          </a:xfrm>
          <a:prstGeom prst="rect">
            <a:avLst/>
          </a:prstGeom>
        </p:spPr>
        <p:txBody>
          <a:bodyPr wrap="none">
            <a:spAutoFit/>
          </a:bodyPr>
          <a:lstStyle/>
          <a:p>
            <a:pPr algn="ctr"/>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常用灭火器介绍</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5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1365177" y="476672"/>
            <a:ext cx="4246880" cy="583565"/>
          </a:xfrm>
          <a:prstGeom prst="rect">
            <a:avLst/>
          </a:prstGeom>
        </p:spPr>
        <p:txBody>
          <a:bodyPr wrap="none">
            <a:spAutoFit/>
          </a:bodyPr>
          <a:lstStyle/>
          <a:p>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干粉灭火器的使用方法</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17686" y="3345178"/>
            <a:ext cx="4495654" cy="2420409"/>
          </a:xfrm>
          <a:prstGeom prst="rect">
            <a:avLst/>
          </a:prstGeom>
        </p:spPr>
      </p:pic>
      <p:sp>
        <p:nvSpPr>
          <p:cNvPr id="5" name="矩形 4"/>
          <p:cNvSpPr/>
          <p:nvPr/>
        </p:nvSpPr>
        <p:spPr>
          <a:xfrm>
            <a:off x="1486694" y="1524864"/>
            <a:ext cx="9266534" cy="1198880"/>
          </a:xfrm>
          <a:prstGeom prst="rect">
            <a:avLst/>
          </a:prstGeom>
        </p:spPr>
        <p:txBody>
          <a:bodyPr wrap="square">
            <a:spAutoFit/>
          </a:bodyPr>
          <a:lstStyle/>
          <a:p>
            <a:pPr>
              <a:lnSpc>
                <a:spcPct val="150000"/>
              </a:lnSpc>
            </a:pPr>
            <a:r>
              <a:rPr lang="zh-CN" altLang="en-US" sz="2400" b="1" dirty="0" smtClean="0">
                <a:latin typeface="Arial" panose="020B0604020202020204" pitchFamily="34" charset="0"/>
                <a:ea typeface="汉仪旗黑-55简" panose="00020600040101010101" charset="-128"/>
                <a:cs typeface="+mn-ea"/>
                <a:sym typeface="微软雅黑" panose="020B0503020204020204" pitchFamily="34" charset="-122"/>
              </a:rPr>
              <a:t>       适用范围</a:t>
            </a:r>
            <a:r>
              <a:rPr lang="zh-CN" altLang="en-US" sz="2400" dirty="0">
                <a:latin typeface="Arial" panose="020B0604020202020204" pitchFamily="34" charset="0"/>
                <a:ea typeface="汉仪旗黑-55简" panose="00020600040101010101" charset="-128"/>
                <a:cs typeface="+mn-ea"/>
                <a:sym typeface="微软雅黑" panose="020B0503020204020204" pitchFamily="34" charset="-122"/>
              </a:rPr>
              <a:t>：适用于扑救各种易燃、可燃液体和易燃、可燃气体火灾，以及电器设备火灾</a:t>
            </a:r>
            <a:r>
              <a:rPr lang="en-US" altLang="zh-CN" sz="2400" dirty="0">
                <a:latin typeface="Arial" panose="020B0604020202020204" pitchFamily="34" charset="0"/>
                <a:ea typeface="汉仪旗黑-55简" panose="00020600040101010101" charset="-128"/>
                <a:cs typeface="+mn-ea"/>
                <a:sym typeface="微软雅黑" panose="020B0503020204020204" pitchFamily="34" charset="-122"/>
              </a:rPr>
              <a:t>. </a:t>
            </a:r>
            <a:endParaRPr lang="en-US" altLang="zh-CN" sz="2400" dirty="0">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16" name="矩形 15"/>
          <p:cNvSpPr/>
          <p:nvPr/>
        </p:nvSpPr>
        <p:spPr>
          <a:xfrm>
            <a:off x="7463359" y="2871215"/>
            <a:ext cx="3456383" cy="922020"/>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右</a:t>
            </a: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手握着压把，左手托着灭火器底部，轻轻地去下灭火器</a:t>
            </a:r>
            <a:endPar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17" name="椭圆 16"/>
          <p:cNvSpPr/>
          <p:nvPr/>
        </p:nvSpPr>
        <p:spPr>
          <a:xfrm>
            <a:off x="6887294" y="3057146"/>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1</a:t>
            </a:r>
            <a:endParaRPr lang="en-US" altLang="zh-CN" dirty="0" smtClean="0">
              <a:latin typeface="汉仪旗黑-55简" panose="00020600040101010101" charset="-128"/>
              <a:ea typeface="汉仪旗黑-55简" panose="00020600040101010101" charset="-128"/>
            </a:endParaRPr>
          </a:p>
        </p:txBody>
      </p:sp>
      <p:sp>
        <p:nvSpPr>
          <p:cNvPr id="18" name="矩形 17"/>
          <p:cNvSpPr/>
          <p:nvPr/>
        </p:nvSpPr>
        <p:spPr>
          <a:xfrm>
            <a:off x="7463359" y="4263190"/>
            <a:ext cx="4552627"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右手提着灭火器到现场</a:t>
            </a:r>
            <a:endPar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19" name="椭圆 18"/>
          <p:cNvSpPr/>
          <p:nvPr/>
        </p:nvSpPr>
        <p:spPr>
          <a:xfrm>
            <a:off x="6887294" y="4227786"/>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2</a:t>
            </a:r>
            <a:endParaRPr lang="en-US" altLang="zh-CN" dirty="0" smtClean="0">
              <a:latin typeface="汉仪旗黑-55简" panose="00020600040101010101" charset="-128"/>
              <a:ea typeface="汉仪旗黑-55简" panose="00020600040101010101" charset="-128"/>
            </a:endParaRPr>
          </a:p>
        </p:txBody>
      </p:sp>
      <p:sp>
        <p:nvSpPr>
          <p:cNvPr id="20" name="矩形 19"/>
          <p:cNvSpPr/>
          <p:nvPr/>
        </p:nvSpPr>
        <p:spPr>
          <a:xfrm>
            <a:off x="7463359" y="5306679"/>
            <a:ext cx="4552627"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除掉铅封</a:t>
            </a:r>
            <a:endPar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21" name="椭圆 20"/>
          <p:cNvSpPr/>
          <p:nvPr/>
        </p:nvSpPr>
        <p:spPr>
          <a:xfrm>
            <a:off x="6887294" y="5271275"/>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3</a:t>
            </a:r>
            <a:endParaRPr lang="en-US" altLang="zh-CN" dirty="0" smtClean="0">
              <a:latin typeface="汉仪旗黑-55简" panose="00020600040101010101" charset="-128"/>
              <a:ea typeface="汉仪旗黑-55简" panose="00020600040101010101" charset="-128"/>
            </a:endParaRPr>
          </a:p>
        </p:txBody>
      </p:sp>
      <p:sp>
        <p:nvSpPr>
          <p:cNvPr id="2" name="菱形 1"/>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菱形 2"/>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5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2" y="3398731"/>
            <a:ext cx="7797687" cy="2882047"/>
          </a:xfrm>
          <a:prstGeom prst="rect">
            <a:avLst/>
          </a:prstGeom>
        </p:spPr>
      </p:pic>
      <p:sp>
        <p:nvSpPr>
          <p:cNvPr id="37" name="Freeform 10"/>
          <p:cNvSpPr/>
          <p:nvPr/>
        </p:nvSpPr>
        <p:spPr bwMode="auto">
          <a:xfrm>
            <a:off x="5951190" y="1808054"/>
            <a:ext cx="5112568" cy="857062"/>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solidFill>
              <a:schemeClr val="bg1">
                <a:lumMod val="95000"/>
              </a:schemeClr>
            </a:solidFill>
          </a:ln>
          <a:effectLst/>
        </p:spPr>
        <p:txBody>
          <a:bodyPr lIns="90082" tIns="45040" rIns="90082" bIns="4504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a:solidFill>
                <a:sysClr val="windowText" lastClr="0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grpSp>
        <p:nvGrpSpPr>
          <p:cNvPr id="38" name="组合 37"/>
          <p:cNvGrpSpPr/>
          <p:nvPr/>
        </p:nvGrpSpPr>
        <p:grpSpPr bwMode="auto">
          <a:xfrm>
            <a:off x="6096000" y="1903916"/>
            <a:ext cx="681544" cy="699693"/>
            <a:chOff x="0" y="27890"/>
            <a:chExt cx="588963" cy="590550"/>
          </a:xfrm>
          <a:solidFill>
            <a:schemeClr val="bg1"/>
          </a:solidFill>
        </p:grpSpPr>
        <p:sp>
          <p:nvSpPr>
            <p:cNvPr id="39" name="Oval 16"/>
            <p:cNvSpPr>
              <a:spLocks noChangeArrowheads="1"/>
            </p:cNvSpPr>
            <p:nvPr/>
          </p:nvSpPr>
          <p:spPr bwMode="auto">
            <a:xfrm>
              <a:off x="0" y="27890"/>
              <a:ext cx="588963" cy="590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600" ker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40" name="TextBox 60"/>
            <p:cNvSpPr txBox="1">
              <a:spLocks noChangeArrowheads="1"/>
            </p:cNvSpPr>
            <p:nvPr/>
          </p:nvSpPr>
          <p:spPr bwMode="auto">
            <a:xfrm>
              <a:off x="91404" y="50409"/>
              <a:ext cx="406155" cy="5455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US" altLang="zh-CN" sz="3600" b="1" kern="0"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1</a:t>
              </a:r>
              <a:endParaRPr lang="en-US" altLang="zh-CN" sz="3600" b="1" kern="0"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grpSp>
      <p:sp>
        <p:nvSpPr>
          <p:cNvPr id="41" name="TextBox 91"/>
          <p:cNvSpPr txBox="1">
            <a:spLocks noChangeArrowheads="1"/>
          </p:cNvSpPr>
          <p:nvPr/>
        </p:nvSpPr>
        <p:spPr bwMode="auto">
          <a:xfrm>
            <a:off x="6899544" y="2070323"/>
            <a:ext cx="3372126" cy="39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学生了解校园火灾的</a:t>
            </a:r>
            <a:r>
              <a:rPr lang="zh-CN" altLang="en-US" sz="2000" dirty="0" smtClean="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危害性</a:t>
            </a:r>
            <a:endParaRPr lang="zh-CN" altLang="en-US" sz="2000"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42" name="Freeform 10"/>
          <p:cNvSpPr/>
          <p:nvPr/>
        </p:nvSpPr>
        <p:spPr bwMode="auto">
          <a:xfrm>
            <a:off x="5951190" y="3229378"/>
            <a:ext cx="5112568" cy="857062"/>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solidFill>
              <a:schemeClr val="bg1">
                <a:lumMod val="95000"/>
              </a:schemeClr>
            </a:solidFill>
          </a:ln>
          <a:effectLst/>
        </p:spPr>
        <p:txBody>
          <a:bodyPr lIns="90082" tIns="45040" rIns="90082" bIns="4504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a:solidFill>
                <a:sysClr val="windowText" lastClr="0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grpSp>
        <p:nvGrpSpPr>
          <p:cNvPr id="43" name="组合 42"/>
          <p:cNvGrpSpPr/>
          <p:nvPr/>
        </p:nvGrpSpPr>
        <p:grpSpPr bwMode="auto">
          <a:xfrm>
            <a:off x="6096000" y="3325240"/>
            <a:ext cx="681544" cy="699693"/>
            <a:chOff x="0" y="27890"/>
            <a:chExt cx="588963" cy="590550"/>
          </a:xfrm>
          <a:solidFill>
            <a:schemeClr val="bg1"/>
          </a:solidFill>
        </p:grpSpPr>
        <p:sp>
          <p:nvSpPr>
            <p:cNvPr id="44" name="Oval 16"/>
            <p:cNvSpPr>
              <a:spLocks noChangeArrowheads="1"/>
            </p:cNvSpPr>
            <p:nvPr/>
          </p:nvSpPr>
          <p:spPr bwMode="auto">
            <a:xfrm>
              <a:off x="0" y="27890"/>
              <a:ext cx="588963" cy="590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600" ker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45" name="TextBox 60"/>
            <p:cNvSpPr txBox="1">
              <a:spLocks noChangeArrowheads="1"/>
            </p:cNvSpPr>
            <p:nvPr/>
          </p:nvSpPr>
          <p:spPr bwMode="auto">
            <a:xfrm>
              <a:off x="91404" y="35911"/>
              <a:ext cx="406155" cy="5455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US" altLang="zh-CN" sz="3600" b="1" kern="0" dirty="0" smtClea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2</a:t>
              </a:r>
              <a:endParaRPr lang="en-US" altLang="zh-CN" sz="3600" b="1" kern="0" dirty="0" smtClea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grpSp>
      <p:sp>
        <p:nvSpPr>
          <p:cNvPr id="46" name="TextBox 91"/>
          <p:cNvSpPr txBox="1">
            <a:spLocks noChangeArrowheads="1"/>
          </p:cNvSpPr>
          <p:nvPr/>
        </p:nvSpPr>
        <p:spPr bwMode="auto">
          <a:xfrm>
            <a:off x="6887294" y="3493881"/>
            <a:ext cx="3660158"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atinLnBrk="1">
              <a:lnSpc>
                <a:spcPct val="90000"/>
              </a:lnSpc>
            </a:pPr>
            <a:r>
              <a:rPr lang="zh-CN" altLang="en-US" sz="2000"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学生知道校园防火、灭火</a:t>
            </a:r>
            <a:r>
              <a:rPr lang="zh-CN" altLang="en-US" sz="2000" dirty="0" smtClean="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常识</a:t>
            </a:r>
            <a:endParaRPr lang="en-US" altLang="zh-CN" sz="2000"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47" name="Freeform 10"/>
          <p:cNvSpPr/>
          <p:nvPr/>
        </p:nvSpPr>
        <p:spPr bwMode="auto">
          <a:xfrm>
            <a:off x="5951190" y="4646420"/>
            <a:ext cx="5112568" cy="857062"/>
          </a:xfrm>
          <a:custGeom>
            <a:avLst/>
            <a:gdLst>
              <a:gd name="T0" fmla="*/ 64938 w 6425"/>
              <a:gd name="T1" fmla="*/ 0 h 911"/>
              <a:gd name="T2" fmla="*/ 4420639 w 6425"/>
              <a:gd name="T3" fmla="*/ 0 h 911"/>
              <a:gd name="T4" fmla="*/ 4486275 w 6425"/>
              <a:gd name="T5" fmla="*/ 65148 h 911"/>
              <a:gd name="T6" fmla="*/ 4486275 w 6425"/>
              <a:gd name="T7" fmla="*/ 573027 h 911"/>
              <a:gd name="T8" fmla="*/ 4420639 w 6425"/>
              <a:gd name="T9" fmla="*/ 638175 h 911"/>
              <a:gd name="T10" fmla="*/ 64938 w 6425"/>
              <a:gd name="T11" fmla="*/ 638175 h 911"/>
              <a:gd name="T12" fmla="*/ 0 w 6425"/>
              <a:gd name="T13" fmla="*/ 573027 h 911"/>
              <a:gd name="T14" fmla="*/ 0 w 6425"/>
              <a:gd name="T15" fmla="*/ 65148 h 911"/>
              <a:gd name="T16" fmla="*/ 64938 w 6425"/>
              <a:gd name="T17" fmla="*/ 0 h 9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425" h="911">
                <a:moveTo>
                  <a:pt x="93" y="0"/>
                </a:moveTo>
                <a:lnTo>
                  <a:pt x="6331" y="0"/>
                </a:lnTo>
                <a:cubicBezTo>
                  <a:pt x="6383" y="0"/>
                  <a:pt x="6425" y="42"/>
                  <a:pt x="6425" y="93"/>
                </a:cubicBezTo>
                <a:lnTo>
                  <a:pt x="6425" y="818"/>
                </a:lnTo>
                <a:cubicBezTo>
                  <a:pt x="6425" y="869"/>
                  <a:pt x="6383" y="911"/>
                  <a:pt x="6331" y="911"/>
                </a:cubicBezTo>
                <a:lnTo>
                  <a:pt x="93" y="911"/>
                </a:lnTo>
                <a:cubicBezTo>
                  <a:pt x="42" y="911"/>
                  <a:pt x="0" y="869"/>
                  <a:pt x="0" y="818"/>
                </a:cubicBezTo>
                <a:lnTo>
                  <a:pt x="0" y="93"/>
                </a:lnTo>
                <a:cubicBezTo>
                  <a:pt x="0" y="42"/>
                  <a:pt x="42" y="0"/>
                  <a:pt x="93" y="0"/>
                </a:cubicBezTo>
                <a:close/>
              </a:path>
            </a:pathLst>
          </a:custGeom>
          <a:solidFill>
            <a:srgbClr val="C00000"/>
          </a:solidFill>
          <a:ln>
            <a:solidFill>
              <a:schemeClr val="bg1">
                <a:lumMod val="95000"/>
              </a:schemeClr>
            </a:solidFill>
          </a:ln>
          <a:effectLst/>
        </p:spPr>
        <p:txBody>
          <a:bodyPr lIns="90082" tIns="45040" rIns="90082" bIns="4504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kern="0">
              <a:solidFill>
                <a:sysClr val="windowText" lastClr="0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grpSp>
        <p:nvGrpSpPr>
          <p:cNvPr id="48" name="组合 47"/>
          <p:cNvGrpSpPr/>
          <p:nvPr/>
        </p:nvGrpSpPr>
        <p:grpSpPr bwMode="auto">
          <a:xfrm>
            <a:off x="6096000" y="4742282"/>
            <a:ext cx="681544" cy="699693"/>
            <a:chOff x="0" y="27890"/>
            <a:chExt cx="588963" cy="590550"/>
          </a:xfrm>
          <a:solidFill>
            <a:schemeClr val="bg1"/>
          </a:solidFill>
        </p:grpSpPr>
        <p:sp>
          <p:nvSpPr>
            <p:cNvPr id="49" name="Oval 16"/>
            <p:cNvSpPr>
              <a:spLocks noChangeArrowheads="1"/>
            </p:cNvSpPr>
            <p:nvPr/>
          </p:nvSpPr>
          <p:spPr bwMode="auto">
            <a:xfrm>
              <a:off x="0" y="27890"/>
              <a:ext cx="588963" cy="590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3600" ker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50" name="TextBox 60"/>
            <p:cNvSpPr txBox="1">
              <a:spLocks noChangeArrowheads="1"/>
            </p:cNvSpPr>
            <p:nvPr/>
          </p:nvSpPr>
          <p:spPr bwMode="auto">
            <a:xfrm>
              <a:off x="91404" y="50409"/>
              <a:ext cx="406155" cy="5455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en-US" altLang="zh-CN" sz="3600" b="1" kern="0" dirty="0" smtClea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3</a:t>
              </a:r>
              <a:endParaRPr lang="en-US" altLang="zh-CN" sz="3600" b="1" kern="0" dirty="0" smtClea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grpSp>
      <p:sp>
        <p:nvSpPr>
          <p:cNvPr id="51" name="TextBox 91"/>
          <p:cNvSpPr txBox="1">
            <a:spLocks noChangeArrowheads="1"/>
          </p:cNvSpPr>
          <p:nvPr/>
        </p:nvSpPr>
        <p:spPr bwMode="auto">
          <a:xfrm>
            <a:off x="6899543" y="4770335"/>
            <a:ext cx="4096067" cy="64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atinLnBrk="1">
              <a:lnSpc>
                <a:spcPct val="90000"/>
              </a:lnSpc>
            </a:pPr>
            <a:r>
              <a:rPr lang="zh-CN" altLang="en-US" sz="2000"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学生懂得火场逃生技巧，学会</a:t>
            </a:r>
            <a:r>
              <a:rPr lang="zh-CN" altLang="en-US" sz="2000" dirty="0" smtClean="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报火警</a:t>
            </a:r>
            <a:r>
              <a:rPr lang="zh-CN" altLang="en-US" sz="2000"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、使用灭火器、会逃生</a:t>
            </a:r>
            <a:r>
              <a:rPr lang="zh-CN" altLang="en-US" sz="2000" dirty="0" smtClean="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rPr>
              <a:t>自救</a:t>
            </a:r>
            <a:endParaRPr lang="zh-CN" altLang="en-US" sz="2000" dirty="0">
              <a:solidFill>
                <a:schemeClr val="bg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0" name="文本框 19"/>
          <p:cNvSpPr txBox="1"/>
          <p:nvPr/>
        </p:nvSpPr>
        <p:spPr>
          <a:xfrm>
            <a:off x="2134766" y="1254651"/>
            <a:ext cx="2092325" cy="1106805"/>
          </a:xfrm>
          <a:prstGeom prst="rect">
            <a:avLst/>
          </a:prstGeom>
          <a:noFill/>
        </p:spPr>
        <p:txBody>
          <a:bodyPr wrap="none" rtlCol="0">
            <a:spAutoFit/>
          </a:bodyPr>
          <a:lstStyle/>
          <a:p>
            <a:r>
              <a:rPr lang="zh-CN" altLang="en-US" sz="66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rPr>
              <a:t>目 录</a:t>
            </a:r>
            <a:endParaRPr lang="zh-CN" altLang="en-US" sz="6600" dirty="0" smtClean="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endParaRPr>
          </a:p>
        </p:txBody>
      </p:sp>
      <p:sp>
        <p:nvSpPr>
          <p:cNvPr id="21" name="文本框 20"/>
          <p:cNvSpPr txBox="1"/>
          <p:nvPr/>
        </p:nvSpPr>
        <p:spPr>
          <a:xfrm>
            <a:off x="2872686" y="2416319"/>
            <a:ext cx="2673127" cy="521970"/>
          </a:xfrm>
          <a:prstGeom prst="rect">
            <a:avLst/>
          </a:prstGeom>
          <a:noFill/>
        </p:spPr>
        <p:txBody>
          <a:bodyPr wrap="square" rtlCol="0">
            <a:spAutoFit/>
            <a:scene3d>
              <a:camera prst="orthographicFront"/>
              <a:lightRig rig="threePt" dir="t"/>
            </a:scene3d>
            <a:sp3d contourW="12700"/>
          </a:bodyPr>
          <a:lstStyle/>
          <a:p>
            <a:pPr algn="ctr"/>
            <a:r>
              <a:rPr lang="en-US" altLang="zh-CN" sz="28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汉仪雅酷黑 75W" panose="020B0804020202020204" charset="-122"/>
                <a:ea typeface="汉仪雅酷黑 75W" panose="020B0804020202020204" charset="-122"/>
                <a:cs typeface="+mn-ea"/>
                <a:sym typeface="微软雅黑" panose="020B0503020204020204" pitchFamily="34" charset="-122"/>
              </a:rPr>
              <a:t>CONTENTS</a:t>
            </a:r>
            <a:endParaRPr lang="en-US" altLang="zh-CN" sz="2800" dirty="0">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a:latin typeface="汉仪雅酷黑 75W" panose="020B0804020202020204" charset="-122"/>
              <a:ea typeface="汉仪雅酷黑 75W" panose="020B0804020202020204" charset="-122"/>
              <a:cs typeface="+mn-ea"/>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inVertical)">
                                      <p:cBhvr>
                                        <p:cTn id="7" dur="500"/>
                                        <p:tgtEl>
                                          <p:spTgt spid="3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animEffect transition="in" filter="fade">
                                      <p:cBhvr>
                                        <p:cTn id="13" dur="500"/>
                                        <p:tgtEl>
                                          <p:spTgt spid="38"/>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1"/>
                                        </p:tgtEl>
                                        <p:attrNameLst>
                                          <p:attrName>ppt_y</p:attrName>
                                        </p:attrNameLst>
                                      </p:cBhvr>
                                      <p:tavLst>
                                        <p:tav tm="0">
                                          <p:val>
                                            <p:strVal val="#ppt_y"/>
                                          </p:val>
                                        </p:tav>
                                        <p:tav tm="100000">
                                          <p:val>
                                            <p:strVal val="#ppt_y"/>
                                          </p:val>
                                        </p:tav>
                                      </p:tavLst>
                                    </p:anim>
                                    <p:anim calcmode="lin" valueType="num">
                                      <p:cBhvr>
                                        <p:cTn id="1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1"/>
                                        </p:tgtEl>
                                      </p:cBhvr>
                                    </p:animEffect>
                                  </p:childTnLst>
                                </p:cTn>
                              </p:par>
                            </p:childTnLst>
                          </p:cTn>
                        </p:par>
                        <p:par>
                          <p:cTn id="22" fill="hold">
                            <p:stCondLst>
                              <p:cond delay="2049"/>
                            </p:stCondLst>
                            <p:childTnLst>
                              <p:par>
                                <p:cTn id="23" presetID="16" presetClass="entr" presetSubtype="21"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arn(inVertical)">
                                      <p:cBhvr>
                                        <p:cTn id="25" dur="500"/>
                                        <p:tgtEl>
                                          <p:spTgt spid="42"/>
                                        </p:tgtEl>
                                      </p:cBhvr>
                                    </p:animEffect>
                                  </p:childTnLst>
                                </p:cTn>
                              </p:par>
                            </p:childTnLst>
                          </p:cTn>
                        </p:par>
                        <p:par>
                          <p:cTn id="26" fill="hold">
                            <p:stCondLst>
                              <p:cond delay="2549"/>
                            </p:stCondLst>
                            <p:childTnLst>
                              <p:par>
                                <p:cTn id="27" presetID="53" presetClass="entr" presetSubtype="16"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500" fill="hold"/>
                                        <p:tgtEl>
                                          <p:spTgt spid="43"/>
                                        </p:tgtEl>
                                        <p:attrNameLst>
                                          <p:attrName>ppt_w</p:attrName>
                                        </p:attrNameLst>
                                      </p:cBhvr>
                                      <p:tavLst>
                                        <p:tav tm="0">
                                          <p:val>
                                            <p:fltVal val="0"/>
                                          </p:val>
                                        </p:tav>
                                        <p:tav tm="100000">
                                          <p:val>
                                            <p:strVal val="#ppt_w"/>
                                          </p:val>
                                        </p:tav>
                                      </p:tavLst>
                                    </p:anim>
                                    <p:anim calcmode="lin" valueType="num">
                                      <p:cBhvr>
                                        <p:cTn id="30" dur="500" fill="hold"/>
                                        <p:tgtEl>
                                          <p:spTgt spid="43"/>
                                        </p:tgtEl>
                                        <p:attrNameLst>
                                          <p:attrName>ppt_h</p:attrName>
                                        </p:attrNameLst>
                                      </p:cBhvr>
                                      <p:tavLst>
                                        <p:tav tm="0">
                                          <p:val>
                                            <p:fltVal val="0"/>
                                          </p:val>
                                        </p:tav>
                                        <p:tav tm="100000">
                                          <p:val>
                                            <p:strVal val="#ppt_h"/>
                                          </p:val>
                                        </p:tav>
                                      </p:tavLst>
                                    </p:anim>
                                    <p:animEffect transition="in" filter="fade">
                                      <p:cBhvr>
                                        <p:cTn id="31" dur="500"/>
                                        <p:tgtEl>
                                          <p:spTgt spid="43"/>
                                        </p:tgtEl>
                                      </p:cBhvr>
                                    </p:animEffect>
                                  </p:childTnLst>
                                </p:cTn>
                              </p:par>
                            </p:childTnLst>
                          </p:cTn>
                        </p:par>
                        <p:par>
                          <p:cTn id="32" fill="hold">
                            <p:stCondLst>
                              <p:cond delay="30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6"/>
                                        </p:tgtEl>
                                        <p:attrNameLst>
                                          <p:attrName>ppt_y</p:attrName>
                                        </p:attrNameLst>
                                      </p:cBhvr>
                                      <p:tavLst>
                                        <p:tav tm="0">
                                          <p:val>
                                            <p:strVal val="#ppt_y"/>
                                          </p:val>
                                        </p:tav>
                                        <p:tav tm="100000">
                                          <p:val>
                                            <p:strVal val="#ppt_y"/>
                                          </p:val>
                                        </p:tav>
                                      </p:tavLst>
                                    </p:anim>
                                    <p:anim calcmode="lin" valueType="num">
                                      <p:cBhvr>
                                        <p:cTn id="37"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6"/>
                                        </p:tgtEl>
                                      </p:cBhvr>
                                    </p:animEffect>
                                  </p:childTnLst>
                                </p:cTn>
                              </p:par>
                            </p:childTnLst>
                          </p:cTn>
                        </p:par>
                        <p:par>
                          <p:cTn id="40" fill="hold">
                            <p:stCondLst>
                              <p:cond delay="4149"/>
                            </p:stCondLst>
                            <p:childTnLst>
                              <p:par>
                                <p:cTn id="41" presetID="16" presetClass="entr" presetSubtype="21"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barn(inVertical)">
                                      <p:cBhvr>
                                        <p:cTn id="43" dur="500"/>
                                        <p:tgtEl>
                                          <p:spTgt spid="47"/>
                                        </p:tgtEl>
                                      </p:cBhvr>
                                    </p:animEffect>
                                  </p:childTnLst>
                                </p:cTn>
                              </p:par>
                            </p:childTnLst>
                          </p:cTn>
                        </p:par>
                        <p:par>
                          <p:cTn id="44" fill="hold">
                            <p:stCondLst>
                              <p:cond delay="4649"/>
                            </p:stCondLst>
                            <p:childTnLst>
                              <p:par>
                                <p:cTn id="45" presetID="53" presetClass="entr" presetSubtype="16"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childTnLst>
                          </p:cTn>
                        </p:par>
                        <p:par>
                          <p:cTn id="50" fill="hold">
                            <p:stCondLst>
                              <p:cond delay="51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51"/>
                                        </p:tgtEl>
                                        <p:attrNameLst>
                                          <p:attrName>ppt_y</p:attrName>
                                        </p:attrNameLst>
                                      </p:cBhvr>
                                      <p:tavLst>
                                        <p:tav tm="0">
                                          <p:val>
                                            <p:strVal val="#ppt_y"/>
                                          </p:val>
                                        </p:tav>
                                        <p:tav tm="100000">
                                          <p:val>
                                            <p:strVal val="#ppt_y"/>
                                          </p:val>
                                        </p:tav>
                                      </p:tavLst>
                                    </p:anim>
                                    <p:anim calcmode="lin" valueType="num">
                                      <p:cBhvr>
                                        <p:cTn id="55"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51"/>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1000"/>
                                        <p:tgtEl>
                                          <p:spTgt spid="20"/>
                                        </p:tgtEl>
                                      </p:cBhvr>
                                    </p:animEffect>
                                    <p:anim calcmode="lin" valueType="num">
                                      <p:cBhvr>
                                        <p:cTn id="63" dur="1000" fill="hold"/>
                                        <p:tgtEl>
                                          <p:spTgt spid="20"/>
                                        </p:tgtEl>
                                        <p:attrNameLst>
                                          <p:attrName>ppt_x</p:attrName>
                                        </p:attrNameLst>
                                      </p:cBhvr>
                                      <p:tavLst>
                                        <p:tav tm="0">
                                          <p:val>
                                            <p:strVal val="#ppt_x"/>
                                          </p:val>
                                        </p:tav>
                                        <p:tav tm="100000">
                                          <p:val>
                                            <p:strVal val="#ppt_x"/>
                                          </p:val>
                                        </p:tav>
                                      </p:tavLst>
                                    </p:anim>
                                    <p:anim calcmode="lin" valueType="num">
                                      <p:cBhvr>
                                        <p:cTn id="64" dur="1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41" grpId="0"/>
      <p:bldP spid="42" grpId="0" bldLvl="0" animBg="1"/>
      <p:bldP spid="46" grpId="0"/>
      <p:bldP spid="47" grpId="0" bldLvl="0" animBg="1"/>
      <p:bldP spid="51"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1365177" y="476672"/>
            <a:ext cx="4246880" cy="583565"/>
          </a:xfrm>
          <a:prstGeom prst="rect">
            <a:avLst/>
          </a:prstGeom>
        </p:spPr>
        <p:txBody>
          <a:bodyPr wrap="none">
            <a:spAutoFit/>
          </a:bodyPr>
          <a:lstStyle/>
          <a:p>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干粉灭火器的使用方法</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r="25281"/>
          <a:stretch>
            <a:fillRect/>
          </a:stretch>
        </p:blipFill>
        <p:spPr>
          <a:xfrm>
            <a:off x="7607374" y="2794859"/>
            <a:ext cx="3359105" cy="2420409"/>
          </a:xfrm>
          <a:prstGeom prst="rect">
            <a:avLst/>
          </a:prstGeom>
        </p:spPr>
      </p:pic>
      <p:sp>
        <p:nvSpPr>
          <p:cNvPr id="16" name="矩形 15"/>
          <p:cNvSpPr/>
          <p:nvPr/>
        </p:nvSpPr>
        <p:spPr>
          <a:xfrm>
            <a:off x="1941242" y="2575162"/>
            <a:ext cx="3456383"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拔掉保险销。</a:t>
            </a:r>
            <a:endPar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17" name="椭圆 16"/>
          <p:cNvSpPr/>
          <p:nvPr/>
        </p:nvSpPr>
        <p:spPr>
          <a:xfrm>
            <a:off x="1365177" y="2546392"/>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4</a:t>
            </a:r>
            <a:endParaRPr lang="en-US" altLang="zh-CN" dirty="0" smtClean="0">
              <a:latin typeface="汉仪旗黑-55简" panose="00020600040101010101" charset="-128"/>
              <a:ea typeface="汉仪旗黑-55简" panose="00020600040101010101" charset="-128"/>
            </a:endParaRPr>
          </a:p>
        </p:txBody>
      </p:sp>
      <p:sp>
        <p:nvSpPr>
          <p:cNvPr id="18" name="矩形 17"/>
          <p:cNvSpPr/>
          <p:nvPr/>
        </p:nvSpPr>
        <p:spPr>
          <a:xfrm>
            <a:off x="1941242" y="3752436"/>
            <a:ext cx="4552627"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左手握着喷管，右手提着压把。</a:t>
            </a:r>
            <a:endPar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19" name="椭圆 18"/>
          <p:cNvSpPr/>
          <p:nvPr/>
        </p:nvSpPr>
        <p:spPr>
          <a:xfrm>
            <a:off x="1365177" y="3717032"/>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5</a:t>
            </a:r>
            <a:endParaRPr lang="en-US" altLang="zh-CN" dirty="0" smtClean="0">
              <a:latin typeface="汉仪旗黑-55简" panose="00020600040101010101" charset="-128"/>
              <a:ea typeface="汉仪旗黑-55简" panose="00020600040101010101" charset="-128"/>
            </a:endParaRPr>
          </a:p>
        </p:txBody>
      </p:sp>
      <p:sp>
        <p:nvSpPr>
          <p:cNvPr id="20" name="矩形 19"/>
          <p:cNvSpPr/>
          <p:nvPr/>
        </p:nvSpPr>
        <p:spPr>
          <a:xfrm>
            <a:off x="1941242" y="4691632"/>
            <a:ext cx="5272708" cy="922020"/>
          </a:xfrm>
          <a:prstGeom prst="rect">
            <a:avLst/>
          </a:prstGeom>
        </p:spPr>
        <p:txBody>
          <a:bodyPr wrap="square">
            <a:spAutoFit/>
          </a:bodyPr>
          <a:lstStyle/>
          <a:p>
            <a:pPr>
              <a:lnSpc>
                <a:spcPct val="150000"/>
              </a:lnSpc>
            </a:pP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在距离火焰二米的地方，右手用力压下压把，左手拿着喷管左右摆动，喷射干粉覆盖整个燃烧区。</a:t>
            </a:r>
            <a:endPar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21" name="椭圆 20"/>
          <p:cNvSpPr/>
          <p:nvPr/>
        </p:nvSpPr>
        <p:spPr>
          <a:xfrm>
            <a:off x="1365177" y="4760521"/>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6</a:t>
            </a:r>
            <a:endParaRPr lang="en-US" altLang="zh-CN" dirty="0" smtClean="0">
              <a:latin typeface="汉仪旗黑-55简" panose="00020600040101010101" charset="-128"/>
              <a:ea typeface="汉仪旗黑-55简" panose="00020600040101010101" charset="-128"/>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菱形 1"/>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5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569458"/>
            <a:ext cx="12190413" cy="3413316"/>
          </a:xfrm>
          <a:prstGeom prst="rect">
            <a:avLst/>
          </a:prstGeom>
        </p:spPr>
      </p:pic>
      <p:sp>
        <p:nvSpPr>
          <p:cNvPr id="16" name="TextBox 91"/>
          <p:cNvSpPr txBox="1">
            <a:spLocks noChangeArrowheads="1"/>
          </p:cNvSpPr>
          <p:nvPr/>
        </p:nvSpPr>
        <p:spPr bwMode="auto">
          <a:xfrm>
            <a:off x="1664061" y="3429000"/>
            <a:ext cx="8717674" cy="101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火场逃生技巧</a:t>
            </a:r>
            <a:endParaRPr lang="zh-CN" altLang="en-US" sz="60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7" name="TextBox 91"/>
          <p:cNvSpPr txBox="1">
            <a:spLocks noChangeArrowheads="1"/>
          </p:cNvSpPr>
          <p:nvPr/>
        </p:nvSpPr>
        <p:spPr bwMode="auto">
          <a:xfrm>
            <a:off x="4366714" y="4532696"/>
            <a:ext cx="3312368" cy="82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rPr>
              <a:t>PRAT 04</a:t>
            </a:r>
            <a:endPar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 name="椭圆 1"/>
          <p:cNvSpPr/>
          <p:nvPr/>
        </p:nvSpPr>
        <p:spPr>
          <a:xfrm>
            <a:off x="5194300" y="1484630"/>
            <a:ext cx="1656715" cy="16567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600">
                <a:latin typeface="汉仪雅酷黑 95W" panose="020B0A04020202020204" charset="-122"/>
                <a:ea typeface="汉仪雅酷黑 95W" panose="020B0A04020202020204" charset="-122"/>
              </a:rPr>
              <a:t>4</a:t>
            </a:r>
            <a:endParaRPr lang="en-US" altLang="zh-CN" sz="6600">
              <a:latin typeface="汉仪雅酷黑 95W" panose="020B0A04020202020204" charset="-122"/>
              <a:ea typeface="汉仪雅酷黑 95W" panose="020B0A04020202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365177" y="2357083"/>
            <a:ext cx="3614612" cy="521970"/>
          </a:xfrm>
          <a:prstGeom prst="rect">
            <a:avLst/>
          </a:prstGeom>
        </p:spPr>
        <p:txBody>
          <a:bodyPr wrap="square">
            <a:spAutoFit/>
          </a:bodyPr>
          <a:lstStyle/>
          <a:p>
            <a:r>
              <a:rPr lang="zh-CN" altLang="en-US" sz="28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火灾逃生自救十二招</a:t>
            </a:r>
            <a:endParaRPr lang="zh-CN" altLang="en-US" sz="28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 name="矩形 2"/>
          <p:cNvSpPr/>
          <p:nvPr/>
        </p:nvSpPr>
        <p:spPr>
          <a:xfrm>
            <a:off x="337486" y="3024567"/>
            <a:ext cx="7529032" cy="2491740"/>
          </a:xfrm>
          <a:prstGeom prst="rect">
            <a:avLst/>
          </a:prstGeom>
        </p:spPr>
        <p:txBody>
          <a:bodyPr wrap="square">
            <a:spAutoFit/>
          </a:bodyPr>
          <a:lstStyle/>
          <a:p>
            <a:pPr marL="342900" indent="-342900" algn="ctr">
              <a:lnSpc>
                <a:spcPct val="130000"/>
              </a:lnSpc>
              <a:buClr>
                <a:srgbClr val="C00000"/>
              </a:buClr>
              <a:buFont typeface="Arial" panose="020B0604020202020204" pitchFamily="34" charset="0"/>
              <a:buChar char="•"/>
            </a:pPr>
            <a:r>
              <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逃生预演，临危不乱        熟悉环境，牢记出口</a:t>
            </a:r>
            <a:endPar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a:p>
            <a:pPr marL="342900" indent="-342900" algn="ctr">
              <a:lnSpc>
                <a:spcPct val="130000"/>
              </a:lnSpc>
              <a:buClr>
                <a:srgbClr val="C00000"/>
              </a:buClr>
              <a:buFont typeface="Arial" panose="020B0604020202020204" pitchFamily="34" charset="0"/>
              <a:buChar char="•"/>
            </a:pPr>
            <a:r>
              <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通道出口，畅通无阻        扑灭小火，惠及他人</a:t>
            </a:r>
            <a:endPar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a:p>
            <a:pPr marL="342900" indent="-342900" algn="ctr">
              <a:lnSpc>
                <a:spcPct val="130000"/>
              </a:lnSpc>
              <a:buClr>
                <a:srgbClr val="C00000"/>
              </a:buClr>
              <a:buFont typeface="Arial" panose="020B0604020202020204" pitchFamily="34" charset="0"/>
              <a:buChar char="•"/>
            </a:pPr>
            <a:r>
              <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镇静辨向，讯速撤离        不入险地，不贪财物</a:t>
            </a:r>
            <a:endPar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a:p>
            <a:pPr marL="342900" indent="-342900" algn="ctr">
              <a:lnSpc>
                <a:spcPct val="130000"/>
              </a:lnSpc>
              <a:buClr>
                <a:srgbClr val="C00000"/>
              </a:buClr>
              <a:buFont typeface="Arial" panose="020B0604020202020204" pitchFamily="34" charset="0"/>
              <a:buChar char="•"/>
            </a:pPr>
            <a:r>
              <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简易防护，蒙鼻匍匐        善用通道，莫入电梯</a:t>
            </a:r>
            <a:endPar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a:p>
            <a:pPr marL="342900" indent="-342900" algn="ctr">
              <a:lnSpc>
                <a:spcPct val="130000"/>
              </a:lnSpc>
              <a:buClr>
                <a:srgbClr val="C00000"/>
              </a:buClr>
              <a:buFont typeface="Arial" panose="020B0604020202020204" pitchFamily="34" charset="0"/>
              <a:buChar char="•"/>
            </a:pPr>
            <a:r>
              <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缓降逃生，滑绳自救        避难逃生，固守待援</a:t>
            </a:r>
            <a:endPar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a:p>
            <a:pPr marL="342900" indent="-342900" algn="ctr">
              <a:lnSpc>
                <a:spcPct val="130000"/>
              </a:lnSpc>
              <a:buClr>
                <a:srgbClr val="C00000"/>
              </a:buClr>
              <a:buFont typeface="Arial" panose="020B0604020202020204" pitchFamily="34" charset="0"/>
              <a:buChar char="•"/>
            </a:pPr>
            <a:r>
              <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缓晃轻抛，寻求援助        火已及身，切勿惊跑</a:t>
            </a:r>
            <a:endParaRPr lang="zh-CN" altLang="en-US" sz="2000"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16224" y="2132856"/>
            <a:ext cx="4126716" cy="3576487"/>
          </a:xfrm>
          <a:prstGeom prst="rect">
            <a:avLst/>
          </a:prstGeom>
        </p:spPr>
      </p:pic>
      <p:sp>
        <p:nvSpPr>
          <p:cNvPr id="8" name="矩形 7"/>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1365177" y="476672"/>
            <a:ext cx="3846195" cy="583565"/>
          </a:xfrm>
          <a:prstGeom prst="rect">
            <a:avLst/>
          </a:prstGeom>
        </p:spPr>
        <p:txBody>
          <a:bodyPr wrap="none">
            <a:spAutoFit/>
          </a:bodyPr>
          <a:lstStyle/>
          <a:p>
            <a:r>
              <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火灾逃生自救十二招</a:t>
            </a:r>
            <a:endPar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菱形 5"/>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5207" y="2672316"/>
            <a:ext cx="5976664"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平时</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要想好几条不同方向的逄生路线。</a:t>
            </a:r>
            <a:endPar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3" name="矩形 2"/>
          <p:cNvSpPr/>
          <p:nvPr/>
        </p:nvSpPr>
        <p:spPr>
          <a:xfrm>
            <a:off x="6095206" y="3651717"/>
            <a:ext cx="6095206" cy="506730"/>
          </a:xfrm>
          <a:prstGeom prst="rect">
            <a:avLst/>
          </a:prstGeom>
        </p:spPr>
        <p:txBody>
          <a:bodyPr>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躲避</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烟火不要往阁楼、床底、大橱内钻。</a:t>
            </a:r>
            <a:endPar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4" name="矩形 3"/>
          <p:cNvSpPr/>
          <p:nvPr/>
        </p:nvSpPr>
        <p:spPr>
          <a:xfrm>
            <a:off x="6095206" y="4495566"/>
            <a:ext cx="5184576" cy="92202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火势</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不大要当机立断拐上浸湿的衣服或批上湿</a:t>
            </a: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毛毯</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、湿被勇敢地冲出去</a:t>
            </a:r>
            <a:r>
              <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但千万不要技塑料面衣。</a:t>
            </a:r>
            <a:endPar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10" name="矩形 9"/>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a:off x="1365177" y="476672"/>
            <a:ext cx="3840480" cy="583565"/>
          </a:xfrm>
          <a:prstGeom prst="rect">
            <a:avLst/>
          </a:prstGeom>
        </p:spPr>
        <p:txBody>
          <a:bodyPr wrap="none">
            <a:spAutoFit/>
          </a:bodyPr>
          <a:lstStyle/>
          <a:p>
            <a:r>
              <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火灾逃生自救十二招</a:t>
            </a:r>
            <a:endPar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b="-3577"/>
          <a:stretch>
            <a:fillRect/>
          </a:stretch>
        </p:blipFill>
        <p:spPr>
          <a:xfrm>
            <a:off x="1041080" y="2052330"/>
            <a:ext cx="4202081" cy="3974941"/>
          </a:xfrm>
          <a:prstGeom prst="rect">
            <a:avLst/>
          </a:prstGeom>
        </p:spPr>
      </p:pic>
      <p:sp>
        <p:nvSpPr>
          <p:cNvPr id="13" name="椭圆 12"/>
          <p:cNvSpPr/>
          <p:nvPr/>
        </p:nvSpPr>
        <p:spPr>
          <a:xfrm>
            <a:off x="5519142" y="2636912"/>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1</a:t>
            </a:r>
            <a:endParaRPr lang="en-US" altLang="zh-CN" dirty="0" smtClean="0">
              <a:latin typeface="汉仪旗黑-55简" panose="00020600040101010101" charset="-128"/>
              <a:ea typeface="汉仪旗黑-55简" panose="00020600040101010101" charset="-128"/>
            </a:endParaRPr>
          </a:p>
        </p:txBody>
      </p:sp>
      <p:sp>
        <p:nvSpPr>
          <p:cNvPr id="14" name="椭圆 13"/>
          <p:cNvSpPr/>
          <p:nvPr/>
        </p:nvSpPr>
        <p:spPr>
          <a:xfrm>
            <a:off x="5519142" y="3634240"/>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2</a:t>
            </a:r>
            <a:endParaRPr lang="en-US" altLang="zh-CN" dirty="0" smtClean="0">
              <a:latin typeface="汉仪旗黑-55简" panose="00020600040101010101" charset="-128"/>
              <a:ea typeface="汉仪旗黑-55简" panose="00020600040101010101" charset="-128"/>
            </a:endParaRPr>
          </a:p>
        </p:txBody>
      </p:sp>
      <p:sp>
        <p:nvSpPr>
          <p:cNvPr id="15" name="椭圆 14"/>
          <p:cNvSpPr/>
          <p:nvPr/>
        </p:nvSpPr>
        <p:spPr>
          <a:xfrm>
            <a:off x="5519142" y="4669199"/>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3</a:t>
            </a:r>
            <a:endParaRPr lang="en-US" altLang="zh-CN" dirty="0" smtClean="0">
              <a:latin typeface="汉仪旗黑-55简" panose="00020600040101010101" charset="-128"/>
              <a:ea typeface="汉仪旗黑-55简" panose="00020600040101010101" charset="-128"/>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菱形 5"/>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5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48114" y="2654965"/>
            <a:ext cx="6819800"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不要</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留恋财物</a:t>
            </a:r>
            <a:r>
              <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尽快逃出火场；十万记住</a:t>
            </a:r>
            <a:r>
              <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既已逃出决不回头跑。</a:t>
            </a:r>
            <a:endPar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3" name="矩形 2"/>
          <p:cNvSpPr/>
          <p:nvPr/>
        </p:nvSpPr>
        <p:spPr>
          <a:xfrm>
            <a:off x="4548114" y="3649433"/>
            <a:ext cx="6819800"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在</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浓烟中避难逃生</a:t>
            </a:r>
            <a:r>
              <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要尽量放低身体，并用湿毛巾捂住住嘴鼻。</a:t>
            </a:r>
            <a:endPar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4" name="矩形 3"/>
          <p:cNvSpPr/>
          <p:nvPr/>
        </p:nvSpPr>
        <p:spPr>
          <a:xfrm>
            <a:off x="4500409" y="4687252"/>
            <a:ext cx="6819800"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如果</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身上着火</a:t>
            </a:r>
            <a:r>
              <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千万不要奔跑</a:t>
            </a:r>
            <a:r>
              <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要就地打滚</a:t>
            </a:r>
            <a:r>
              <a:rPr lang="en-US" altLang="zh-CN"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rPr>
              <a:t>压灭身上火苗。</a:t>
            </a:r>
            <a:endParaRPr lang="zh-CN" altLang="en-US" dirty="0">
              <a:solidFill>
                <a:schemeClr val="tx1">
                  <a:lumMod val="85000"/>
                  <a:lumOff val="15000"/>
                </a:schemeClr>
              </a:solidFill>
              <a:latin typeface="Arial" panose="020B0604020202020204" pitchFamily="34" charset="0"/>
              <a:ea typeface="汉仪旗黑-55简" panose="00020600040101010101" charset="-128"/>
              <a:cs typeface="+mn-ea"/>
              <a:sym typeface="微软雅黑" panose="020B0503020204020204" pitchFamily="34" charset="-122"/>
            </a:endParaRPr>
          </a:p>
        </p:txBody>
      </p:sp>
      <p:sp>
        <p:nvSpPr>
          <p:cNvPr id="9" name="矩形 8"/>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365177" y="476672"/>
            <a:ext cx="3840480" cy="583565"/>
          </a:xfrm>
          <a:prstGeom prst="rect">
            <a:avLst/>
          </a:prstGeom>
        </p:spPr>
        <p:txBody>
          <a:bodyPr wrap="none">
            <a:spAutoFit/>
          </a:bodyPr>
          <a:lstStyle/>
          <a:p>
            <a:r>
              <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火灾逃生自救十二招</a:t>
            </a:r>
            <a:endPar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3500" b="-5505"/>
          <a:stretch>
            <a:fillRect/>
          </a:stretch>
        </p:blipFill>
        <p:spPr>
          <a:xfrm>
            <a:off x="550590" y="1915877"/>
            <a:ext cx="4202081" cy="3974941"/>
          </a:xfrm>
          <a:prstGeom prst="rect">
            <a:avLst/>
          </a:prstGeom>
        </p:spPr>
      </p:pic>
      <p:sp>
        <p:nvSpPr>
          <p:cNvPr id="12" name="椭圆 11"/>
          <p:cNvSpPr/>
          <p:nvPr/>
        </p:nvSpPr>
        <p:spPr>
          <a:xfrm>
            <a:off x="3934966" y="2620849"/>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4</a:t>
            </a:r>
            <a:endParaRPr lang="en-US" altLang="zh-CN" dirty="0" smtClean="0">
              <a:latin typeface="汉仪旗黑-55简" panose="00020600040101010101" charset="-128"/>
              <a:ea typeface="汉仪旗黑-55简" panose="00020600040101010101" charset="-128"/>
            </a:endParaRPr>
          </a:p>
        </p:txBody>
      </p:sp>
      <p:sp>
        <p:nvSpPr>
          <p:cNvPr id="13" name="椭圆 12"/>
          <p:cNvSpPr/>
          <p:nvPr/>
        </p:nvSpPr>
        <p:spPr>
          <a:xfrm>
            <a:off x="3934966" y="3618177"/>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5</a:t>
            </a:r>
            <a:endParaRPr lang="en-US" altLang="zh-CN" dirty="0" smtClean="0">
              <a:latin typeface="汉仪旗黑-55简" panose="00020600040101010101" charset="-128"/>
              <a:ea typeface="汉仪旗黑-55简" panose="00020600040101010101" charset="-128"/>
            </a:endParaRPr>
          </a:p>
        </p:txBody>
      </p:sp>
      <p:sp>
        <p:nvSpPr>
          <p:cNvPr id="14" name="椭圆 13"/>
          <p:cNvSpPr/>
          <p:nvPr/>
        </p:nvSpPr>
        <p:spPr>
          <a:xfrm>
            <a:off x="3934966" y="4653136"/>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6</a:t>
            </a:r>
            <a:endParaRPr lang="en-US" altLang="zh-CN" dirty="0" smtClean="0">
              <a:latin typeface="汉仪旗黑-55简" panose="00020600040101010101" charset="-128"/>
              <a:ea typeface="汉仪旗黑-55简" panose="00020600040101010101" charset="-128"/>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菱形 5"/>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365177" y="476672"/>
            <a:ext cx="3840480" cy="583565"/>
          </a:xfrm>
          <a:prstGeom prst="rect">
            <a:avLst/>
          </a:prstGeom>
        </p:spPr>
        <p:txBody>
          <a:bodyPr wrap="none">
            <a:spAutoFit/>
          </a:bodyPr>
          <a:lstStyle/>
          <a:p>
            <a:r>
              <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火灾逃生自救十二招</a:t>
            </a:r>
            <a:endParaRPr lang="zh-CN" altLang="en-US" sz="3200" b="1" dirty="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b="-3577"/>
          <a:stretch>
            <a:fillRect/>
          </a:stretch>
        </p:blipFill>
        <p:spPr>
          <a:xfrm>
            <a:off x="478582" y="1900375"/>
            <a:ext cx="4202081" cy="3974941"/>
          </a:xfrm>
          <a:prstGeom prst="rect">
            <a:avLst/>
          </a:prstGeom>
        </p:spPr>
      </p:pic>
      <p:sp>
        <p:nvSpPr>
          <p:cNvPr id="12" name="椭圆 11"/>
          <p:cNvSpPr/>
          <p:nvPr/>
        </p:nvSpPr>
        <p:spPr>
          <a:xfrm>
            <a:off x="3934966" y="2620849"/>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7</a:t>
            </a:r>
            <a:endParaRPr lang="en-US" altLang="zh-CN" dirty="0" smtClean="0">
              <a:latin typeface="汉仪旗黑-55简" panose="00020600040101010101" charset="-128"/>
              <a:ea typeface="汉仪旗黑-55简" panose="00020600040101010101" charset="-128"/>
            </a:endParaRPr>
          </a:p>
        </p:txBody>
      </p:sp>
      <p:sp>
        <p:nvSpPr>
          <p:cNvPr id="13" name="椭圆 12"/>
          <p:cNvSpPr/>
          <p:nvPr/>
        </p:nvSpPr>
        <p:spPr>
          <a:xfrm>
            <a:off x="3934966" y="3618177"/>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8</a:t>
            </a:r>
            <a:endParaRPr lang="en-US" altLang="zh-CN" dirty="0" smtClean="0">
              <a:latin typeface="汉仪旗黑-55简" panose="00020600040101010101" charset="-128"/>
              <a:ea typeface="汉仪旗黑-55简" panose="00020600040101010101" charset="-128"/>
            </a:endParaRPr>
          </a:p>
        </p:txBody>
      </p:sp>
      <p:sp>
        <p:nvSpPr>
          <p:cNvPr id="14" name="椭圆 13"/>
          <p:cNvSpPr/>
          <p:nvPr/>
        </p:nvSpPr>
        <p:spPr>
          <a:xfrm>
            <a:off x="3934966" y="4653136"/>
            <a:ext cx="576064" cy="5760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汉仪旗黑-55简" panose="00020600040101010101" charset="-128"/>
                <a:ea typeface="汉仪旗黑-55简" panose="00020600040101010101" charset="-128"/>
              </a:rPr>
              <a:t>9</a:t>
            </a:r>
            <a:endParaRPr lang="en-US" altLang="zh-CN" dirty="0" smtClean="0">
              <a:latin typeface="汉仪旗黑-55简" panose="00020600040101010101" charset="-128"/>
              <a:ea typeface="汉仪旗黑-55简" panose="00020600040101010101" charset="-128"/>
            </a:endParaRPr>
          </a:p>
        </p:txBody>
      </p:sp>
      <p:sp>
        <p:nvSpPr>
          <p:cNvPr id="15" name="矩形 14"/>
          <p:cNvSpPr/>
          <p:nvPr/>
        </p:nvSpPr>
        <p:spPr>
          <a:xfrm>
            <a:off x="4485952" y="2447441"/>
            <a:ext cx="6783485" cy="92202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不要</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盲目跳楼</a:t>
            </a:r>
            <a:r>
              <a:rPr lang="en-US" altLang="zh-CN"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可用编子或把床单撕成条状连起来</a:t>
            </a:r>
            <a:r>
              <a:rPr lang="en-US" altLang="zh-CN"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紧栓在门窗档和重物上</a:t>
            </a:r>
            <a:r>
              <a:rPr lang="en-US" altLang="zh-CN"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顺势滑下。</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endParaRPr>
          </a:p>
        </p:txBody>
      </p:sp>
      <p:sp>
        <p:nvSpPr>
          <p:cNvPr id="16" name="矩形 15"/>
          <p:cNvSpPr/>
          <p:nvPr/>
        </p:nvSpPr>
        <p:spPr>
          <a:xfrm>
            <a:off x="4494811" y="3633931"/>
            <a:ext cx="6941329" cy="50673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充分</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利用房内的大窗、阳台、水落管或竹竿等逃生自救。</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endParaRPr>
          </a:p>
        </p:txBody>
      </p:sp>
      <p:sp>
        <p:nvSpPr>
          <p:cNvPr id="17" name="矩形 16"/>
          <p:cNvSpPr/>
          <p:nvPr/>
        </p:nvSpPr>
        <p:spPr>
          <a:xfrm>
            <a:off x="4494812" y="4479503"/>
            <a:ext cx="6774626" cy="922020"/>
          </a:xfrm>
          <a:prstGeom prst="rect">
            <a:avLst/>
          </a:prstGeom>
        </p:spPr>
        <p:txBody>
          <a:bodyPr wrap="square">
            <a:spAutoFit/>
          </a:bodyPr>
          <a:lstStyle/>
          <a:p>
            <a:pPr>
              <a:lnSpc>
                <a:spcPct val="150000"/>
              </a:lnSpc>
            </a:pPr>
            <a:r>
              <a:rPr lang="zh-CN" altLang="en-US" dirty="0" smtClean="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楼上</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如被火围困</a:t>
            </a:r>
            <a:r>
              <a:rPr lang="en-US" altLang="zh-CN"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快向室外扔抛沙发垫、枕头等软物或其它小物品</a:t>
            </a:r>
            <a:r>
              <a:rPr lang="en-US" altLang="zh-CN"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夜间则可打手申</a:t>
            </a:r>
            <a:r>
              <a:rPr lang="en-US" altLang="zh-CN"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a:t>
            </a:r>
            <a:r>
              <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rPr>
              <a:t>发出求救信号。</a:t>
            </a:r>
            <a:endParaRPr lang="zh-CN" altLang="en-US" dirty="0">
              <a:solidFill>
                <a:schemeClr val="tx1">
                  <a:lumMod val="85000"/>
                  <a:lumOff val="15000"/>
                </a:schemeClr>
              </a:solidFill>
              <a:latin typeface="Arial" panose="020B0604020202020204" pitchFamily="34" charset="0"/>
              <a:ea typeface="微软雅黑" panose="020B0503020204020204" pitchFamily="34" charset="-122"/>
              <a:cs typeface="+mn-ea"/>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5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5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7169"/>
          <p:cNvSpPr txBox="1">
            <a:spLocks noChangeArrowheads="1"/>
          </p:cNvSpPr>
          <p:nvPr/>
        </p:nvSpPr>
        <p:spPr>
          <a:xfrm>
            <a:off x="5231110" y="-963488"/>
            <a:ext cx="2952724" cy="457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zh-CN" altLang="en-US" sz="32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标题 7169"/>
          <p:cNvSpPr txBox="1">
            <a:spLocks noChangeArrowheads="1"/>
          </p:cNvSpPr>
          <p:nvPr/>
        </p:nvSpPr>
        <p:spPr>
          <a:xfrm>
            <a:off x="4583038" y="2276872"/>
            <a:ext cx="6228494" cy="30963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rPr>
              <a:t>火场逃生要有序</a:t>
            </a:r>
            <a:r>
              <a:rPr lang="zh-CN" altLang="en-US" sz="2800" dirty="0" smtClean="0">
                <a:latin typeface="Arial" panose="020B0604020202020204" pitchFamily="34" charset="0"/>
                <a:ea typeface="微软雅黑" panose="020B0503020204020204" pitchFamily="34" charset="-122"/>
                <a:cs typeface="+mn-ea"/>
                <a:sym typeface="微软雅黑" panose="020B0503020204020204" pitchFamily="34" charset="-122"/>
              </a:rPr>
              <a:t>，原</a:t>
            </a:r>
            <a:r>
              <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rPr>
              <a:t>路逃脱不可取，</a:t>
            </a:r>
            <a:endPar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endParaRPr>
          </a:p>
          <a:p>
            <a:pPr algn="l">
              <a:lnSpc>
                <a:spcPct val="150000"/>
              </a:lnSpc>
            </a:pPr>
            <a:r>
              <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rPr>
              <a:t>事先了解线路图，关键时刻有底气，</a:t>
            </a:r>
            <a:endPar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endParaRPr>
          </a:p>
          <a:p>
            <a:pPr algn="l">
              <a:lnSpc>
                <a:spcPct val="150000"/>
              </a:lnSpc>
            </a:pPr>
            <a:r>
              <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rPr>
              <a:t>光亮处也不能去，正是火魔肆虐地，</a:t>
            </a:r>
            <a:endPar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endParaRPr>
          </a:p>
          <a:p>
            <a:pPr algn="l">
              <a:lnSpc>
                <a:spcPct val="150000"/>
              </a:lnSpc>
            </a:pPr>
            <a:r>
              <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rPr>
              <a:t>盲目追随太愚蠢，慌忙跳楼更不宜，</a:t>
            </a:r>
            <a:endPar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endParaRPr>
          </a:p>
          <a:p>
            <a:pPr algn="l">
              <a:lnSpc>
                <a:spcPct val="150000"/>
              </a:lnSpc>
            </a:pPr>
            <a:r>
              <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rPr>
              <a:t>等待救援并自救，理性逃生才可取。</a:t>
            </a:r>
            <a:endParaRPr lang="zh-CN" altLang="en-US" sz="2800" dirty="0">
              <a:latin typeface="Arial" panose="020B0604020202020204" pitchFamily="34" charset="0"/>
              <a:ea typeface="微软雅黑" panose="020B0503020204020204" pitchFamily="34" charset="-122"/>
              <a:cs typeface="+mn-ea"/>
              <a:sym typeface="微软雅黑" panose="020B0503020204020204" pitchFamily="34" charset="-122"/>
            </a:endParaRPr>
          </a:p>
        </p:txBody>
      </p:sp>
      <p:sp>
        <p:nvSpPr>
          <p:cNvPr id="13" name="矩形 12"/>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p:nvSpPr>
        <p:spPr>
          <a:xfrm>
            <a:off x="1365177" y="476672"/>
            <a:ext cx="2748280" cy="583565"/>
          </a:xfrm>
          <a:prstGeom prst="rect">
            <a:avLst/>
          </a:prstGeom>
        </p:spPr>
        <p:txBody>
          <a:bodyPr wrap="none">
            <a:spAutoFit/>
          </a:bodyPr>
          <a:lstStyle/>
          <a:p>
            <a:r>
              <a:rPr lang="zh-CN" altLang="en-US" sz="3200" b="1" dirty="0">
                <a:solidFill>
                  <a:schemeClr val="accent1"/>
                </a:soli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rPr>
              <a:t>火场逃生口诀 </a:t>
            </a:r>
            <a:endParaRPr lang="zh-CN" altLang="en-US" sz="3200" b="1" dirty="0">
              <a:solidFill>
                <a:schemeClr val="accent1"/>
              </a:solidFill>
              <a:latin typeface="汉仪雅酷黑 75W" panose="020B0804020202020204" charset="-122"/>
              <a:ea typeface="汉仪雅酷黑 75W" panose="020B0804020202020204" charset="-122"/>
              <a:cs typeface="汉仪雅酷黑 75W" panose="020B0804020202020204" charset="-122"/>
              <a:sym typeface="微软雅黑" panose="020B0503020204020204" pitchFamily="34" charset="-122"/>
            </a:endParaRPr>
          </a:p>
        </p:txBody>
      </p:sp>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478582" y="1916832"/>
            <a:ext cx="4202081" cy="3974941"/>
          </a:xfrm>
          <a:prstGeom prst="rect">
            <a:avLst/>
          </a:prstGeom>
        </p:spPr>
      </p:pic>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 calcmode="lin" valueType="num">
                                      <p:cBhvr>
                                        <p:cTn id="1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7169"/>
          <p:cNvSpPr txBox="1">
            <a:spLocks noChangeArrowheads="1"/>
          </p:cNvSpPr>
          <p:nvPr/>
        </p:nvSpPr>
        <p:spPr>
          <a:xfrm>
            <a:off x="837193" y="1844824"/>
            <a:ext cx="12673408" cy="413248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2400" dirty="0" smtClean="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发生</a:t>
            </a: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火灾时，我们应沉着冷静，采用科学的自救措施逃生。</a:t>
            </a:r>
            <a:endPar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 </a:t>
            </a: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井然有序撤离火场，不要大声喊叫，以防吸入烟雾窒息。</a:t>
            </a:r>
            <a:endPar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 </a:t>
            </a: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弄清楼层通道出口，不要盲目乱跑、不要盲目开门。</a:t>
            </a:r>
            <a:endPar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3. </a:t>
            </a: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冲出楼房时，要用湿毛巾捂住口鼻，低势跑行。</a:t>
            </a:r>
            <a:endPar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4. </a:t>
            </a: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楼梯火小，就冲出去，火大就用绳子、被单等从窗口、凉台上滑下。</a:t>
            </a:r>
            <a:endPar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5. </a:t>
            </a:r>
            <a:r>
              <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身上着火，要脱掉衣服，或在地上打滚压灭火等。</a:t>
            </a:r>
            <a:endParaRPr lang="zh-CN" altLang="en-US" sz="24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
        <p:nvSpPr>
          <p:cNvPr id="8" name="矩形 7"/>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a:off x="1365177" y="476672"/>
            <a:ext cx="4246880" cy="583565"/>
          </a:xfrm>
          <a:prstGeom prst="rect">
            <a:avLst/>
          </a:prstGeom>
        </p:spPr>
        <p:txBody>
          <a:bodyPr wrap="none">
            <a:spAutoFit/>
          </a:bodyPr>
          <a:lstStyle/>
          <a:p>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学校消防安全常识小结</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7169"/>
          <p:cNvSpPr txBox="1">
            <a:spLocks noChangeArrowheads="1"/>
          </p:cNvSpPr>
          <p:nvPr/>
        </p:nvSpPr>
        <p:spPr>
          <a:xfrm>
            <a:off x="4727054" y="-603448"/>
            <a:ext cx="3582497" cy="4572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zh-CN" altLang="en-US" sz="32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标题 7169"/>
          <p:cNvSpPr txBox="1">
            <a:spLocks noChangeArrowheads="1"/>
          </p:cNvSpPr>
          <p:nvPr/>
        </p:nvSpPr>
        <p:spPr>
          <a:xfrm>
            <a:off x="5303118" y="1708651"/>
            <a:ext cx="5758284" cy="413248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新</a:t>
            </a:r>
            <a:r>
              <a:rPr lang="en-US" altLang="zh-CN"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a:t>
            </a:r>
            <a:r>
              <a:rPr lang="zh-CN" altLang="en-US"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中华人民共和国消防法</a:t>
            </a:r>
            <a:r>
              <a:rPr lang="en-US" altLang="zh-CN"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》2008</a:t>
            </a:r>
            <a:r>
              <a:rPr lang="zh-CN" altLang="en-US"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10</a:t>
            </a:r>
            <a:r>
              <a:rPr lang="zh-CN" altLang="en-US"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28</a:t>
            </a:r>
            <a:r>
              <a:rPr lang="zh-CN" altLang="en-US"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日第十一届全国人民代表大会常务委员会第五次会议修订，自</a:t>
            </a:r>
            <a:r>
              <a:rPr lang="en-US" altLang="zh-CN" sz="4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2009</a:t>
            </a:r>
            <a:r>
              <a:rPr lang="zh-CN" altLang="en-US" sz="4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4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5</a:t>
            </a:r>
            <a:r>
              <a:rPr lang="zh-CN" altLang="en-US" sz="4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4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a:t>
            </a:r>
            <a:r>
              <a:rPr lang="zh-CN" altLang="en-US" sz="4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a:t>
            </a:r>
            <a:r>
              <a:rPr lang="zh-CN" altLang="en-US"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起施行。</a:t>
            </a:r>
            <a:endParaRPr lang="zh-CN" altLang="en-US" sz="2000"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
        <p:nvSpPr>
          <p:cNvPr id="12" name="矩形 11"/>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1365177" y="476672"/>
            <a:ext cx="3434080" cy="583565"/>
          </a:xfrm>
          <a:prstGeom prst="rect">
            <a:avLst/>
          </a:prstGeom>
        </p:spPr>
        <p:txBody>
          <a:bodyPr wrap="none">
            <a:spAutoFit/>
          </a:bodyPr>
          <a:lstStyle/>
          <a:p>
            <a:r>
              <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知识拓展：消防法</a:t>
            </a:r>
            <a:endParaRPr lang="zh-CN" altLang="en-US" sz="32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50660" y="2060848"/>
            <a:ext cx="3676394" cy="3676394"/>
          </a:xfrm>
          <a:prstGeom prst="rect">
            <a:avLst/>
          </a:prstGeom>
        </p:spPr>
      </p:pic>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 calcmode="lin" valueType="num">
                                      <p:cBhvr>
                                        <p:cTn id="1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925" y="0"/>
            <a:ext cx="12188952" cy="6858000"/>
          </a:xfrm>
          <a:prstGeom prst="rect">
            <a:avLst/>
          </a:prstGeom>
        </p:spPr>
      </p:pic>
      <p:sp>
        <p:nvSpPr>
          <p:cNvPr id="10" name="TextBox 9"/>
          <p:cNvSpPr txBox="1"/>
          <p:nvPr/>
        </p:nvSpPr>
        <p:spPr>
          <a:xfrm>
            <a:off x="2382362" y="2060381"/>
            <a:ext cx="7498080" cy="1198880"/>
          </a:xfrm>
          <a:prstGeom prst="rect">
            <a:avLst/>
          </a:prstGeom>
          <a:noFill/>
        </p:spPr>
        <p:txBody>
          <a:bodyPr wrap="none" rtlCol="0">
            <a:spAutoFit/>
          </a:bodyPr>
          <a:lstStyle/>
          <a:p>
            <a:pPr algn="ctr"/>
            <a:r>
              <a:rPr lang="zh-CN" altLang="en-US" sz="7200" dirty="0" smtClean="0">
                <a:solidFill>
                  <a:schemeClr val="bg1"/>
                </a:solidFill>
                <a:effectLst>
                  <a:outerShdw blurRad="38100" dist="38100" dir="2700000" algn="tl">
                    <a:srgbClr val="000000">
                      <a:alpha val="43137"/>
                    </a:srgbClr>
                  </a:outerShdw>
                </a:effectLst>
                <a:latin typeface="汉仪雅酷黑 95W" panose="020B0A04020202020204" charset="-122"/>
                <a:ea typeface="汉仪雅酷黑 95W" panose="020B0A04020202020204" charset="-122"/>
                <a:cs typeface="汉仪雅酷黑 95W" panose="020B0A04020202020204" charset="-122"/>
                <a:sym typeface="微软雅黑" panose="020B0503020204020204" pitchFamily="34" charset="-122"/>
              </a:rPr>
              <a:t>学校消防安全知识</a:t>
            </a:r>
            <a:endParaRPr lang="zh-CN" altLang="en-US" sz="7200" dirty="0">
              <a:solidFill>
                <a:schemeClr val="bg1"/>
              </a:solidFill>
              <a:effectLst>
                <a:outerShdw blurRad="38100" dist="38100" dir="2700000" algn="tl">
                  <a:srgbClr val="000000">
                    <a:alpha val="43137"/>
                  </a:srgbClr>
                </a:outerShdw>
              </a:effectLst>
              <a:latin typeface="汉仪雅酷黑 95W" panose="020B0A04020202020204" charset="-122"/>
              <a:ea typeface="汉仪雅酷黑 95W" panose="020B0A04020202020204" charset="-122"/>
              <a:cs typeface="汉仪雅酷黑 95W" panose="020B0A04020202020204" charset="-122"/>
              <a:sym typeface="微软雅黑" panose="020B0503020204020204" pitchFamily="34" charset="-122"/>
            </a:endParaRPr>
          </a:p>
        </p:txBody>
      </p:sp>
      <p:sp>
        <p:nvSpPr>
          <p:cNvPr id="12" name="TextBox 11"/>
          <p:cNvSpPr txBox="1"/>
          <p:nvPr/>
        </p:nvSpPr>
        <p:spPr>
          <a:xfrm>
            <a:off x="5108099" y="4004814"/>
            <a:ext cx="2046605" cy="398780"/>
          </a:xfrm>
          <a:prstGeom prst="rect">
            <a:avLst/>
          </a:prstGeom>
          <a:noFill/>
        </p:spPr>
        <p:txBody>
          <a:bodyPr wrap="none" rtlCol="0">
            <a:spAutoFit/>
          </a:bodyPr>
          <a:lstStyle/>
          <a:p>
            <a:pPr algn="ctr"/>
            <a:r>
              <a:rPr lang="zh-CN" altLang="en-US" sz="2000" dirty="0" smtClean="0">
                <a:latin typeface="Arial" panose="020B0604020202020204" pitchFamily="34" charset="0"/>
                <a:ea typeface="汉仪旗黑-55简" panose="00020600040101010101" charset="-128"/>
                <a:cs typeface="+mn-ea"/>
                <a:sym typeface="微软雅黑" panose="020B0503020204020204" pitchFamily="34" charset="-122"/>
              </a:rPr>
              <a:t>演讲人：</a:t>
            </a:r>
            <a:r>
              <a:rPr lang="en-US" altLang="zh-CN" sz="2000" dirty="0" smtClean="0">
                <a:latin typeface="Arial" panose="020B0604020202020204" pitchFamily="34" charset="0"/>
                <a:ea typeface="汉仪旗黑-55简" panose="00020600040101010101" charset="-128"/>
                <a:cs typeface="+mn-ea"/>
                <a:sym typeface="微软雅黑" panose="020B0503020204020204" pitchFamily="34" charset="-122"/>
              </a:rPr>
              <a:t>XXXXX</a:t>
            </a:r>
            <a:endParaRPr lang="zh-CN" altLang="en-US" sz="2000" dirty="0">
              <a:latin typeface="Arial" panose="020B0604020202020204" pitchFamily="34" charset="0"/>
              <a:ea typeface="汉仪旗黑-55简" panose="00020600040101010101" charset="-128"/>
              <a:cs typeface="+mn-ea"/>
              <a:sym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42306" y="4149080"/>
            <a:ext cx="2340489" cy="2340489"/>
          </a:xfrm>
          <a:prstGeom prst="rect">
            <a:avLst/>
          </a:prstGeom>
        </p:spPr>
      </p:pic>
      <p:sp>
        <p:nvSpPr>
          <p:cNvPr id="17" name="TextBox 9"/>
          <p:cNvSpPr txBox="1"/>
          <p:nvPr/>
        </p:nvSpPr>
        <p:spPr>
          <a:xfrm>
            <a:off x="3095784" y="3356717"/>
            <a:ext cx="6071235" cy="521970"/>
          </a:xfrm>
          <a:prstGeom prst="rect">
            <a:avLst/>
          </a:prstGeom>
          <a:noFill/>
        </p:spPr>
        <p:txBody>
          <a:bodyPr wrap="none" rtlCol="0">
            <a:spAutoFit/>
          </a:bodyPr>
          <a:lstStyle/>
          <a:p>
            <a:pPr algn="ctr"/>
            <a:r>
              <a:rPr lang="en-US" altLang="zh-CN" sz="2800" b="1" dirty="0">
                <a:solidFill>
                  <a:schemeClr val="bg1"/>
                </a:solidFill>
                <a:effectLst>
                  <a:outerShdw blurRad="38100" dist="38100" dir="2700000" algn="tl">
                    <a:srgbClr val="000000">
                      <a:alpha val="43137"/>
                    </a:srgbClr>
                  </a:outerShdw>
                </a:effectLst>
                <a:latin typeface="Arial" panose="020B0604020202020204" pitchFamily="34" charset="0"/>
                <a:ea typeface="汉仪旗黑-55简" panose="00020600040101010101" charset="-128"/>
                <a:cs typeface="+mn-ea"/>
                <a:sym typeface="微软雅黑" panose="020B0503020204020204" pitchFamily="34" charset="-122"/>
              </a:rPr>
              <a:t>School Fire Safety Knowledge PPT</a:t>
            </a:r>
            <a:endParaRPr lang="en-US" altLang="zh-CN" sz="2800" b="1" dirty="0">
              <a:solidFill>
                <a:schemeClr val="bg1"/>
              </a:solidFill>
              <a:effectLst>
                <a:outerShdw blurRad="38100" dist="38100" dir="2700000" algn="tl">
                  <a:srgbClr val="000000">
                    <a:alpha val="43137"/>
                  </a:srgbClr>
                </a:outerShdw>
              </a:effectLst>
              <a:latin typeface="Arial" panose="020B0604020202020204" pitchFamily="34" charset="0"/>
              <a:ea typeface="汉仪旗黑-55简" panose="00020600040101010101" charset="-128"/>
              <a:cs typeface="+mn-ea"/>
              <a:sym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4224" y="4253962"/>
            <a:ext cx="3605791" cy="2173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par>
                                <p:cTn id="12" presetID="26" presetClass="emph" presetSubtype="0" fill="hold" grpId="1" nodeType="withEffect">
                                  <p:stCondLst>
                                    <p:cond delay="0"/>
                                  </p:stCondLst>
                                  <p:iterate type="lt">
                                    <p:tmPct val="0"/>
                                  </p:iterate>
                                  <p:childTnLst>
                                    <p:animEffect transition="out" filter="fade">
                                      <p:cBhvr>
                                        <p:cTn id="13" dur="500" tmFilter="0, 0; .2, .5; .8, .5; 1, 0"/>
                                        <p:tgtEl>
                                          <p:spTgt spid="10"/>
                                        </p:tgtEl>
                                      </p:cBhvr>
                                    </p:animEffect>
                                    <p:animScale>
                                      <p:cBhvr>
                                        <p:cTn id="14" dur="250" autoRev="1" fill="hold"/>
                                        <p:tgtEl>
                                          <p:spTgt spid="10"/>
                                        </p:tgtEl>
                                      </p:cBhvr>
                                      <p:by x="105000" y="105000"/>
                                    </p:animScale>
                                  </p:childTnLst>
                                </p:cTn>
                              </p:par>
                            </p:childTnLst>
                          </p:cTn>
                        </p:par>
                        <p:par>
                          <p:cTn id="15" fill="hold">
                            <p:stCondLst>
                              <p:cond delay="8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7"/>
                                        </p:tgtEl>
                                        <p:attrNameLst>
                                          <p:attrName>ppt_y</p:attrName>
                                        </p:attrNameLst>
                                      </p:cBhvr>
                                      <p:tavLst>
                                        <p:tav tm="0">
                                          <p:val>
                                            <p:strVal val="#ppt_y"/>
                                          </p:val>
                                        </p:tav>
                                        <p:tav tm="100000">
                                          <p:val>
                                            <p:strVal val="#ppt_y"/>
                                          </p:val>
                                        </p:tav>
                                      </p:tavLst>
                                    </p:anim>
                                    <p:anim calcmode="lin" valueType="num">
                                      <p:cBhvr>
                                        <p:cTn id="2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7"/>
                                        </p:tgtEl>
                                      </p:cBhvr>
                                    </p:animEffect>
                                  </p:childTnLst>
                                </p:cTn>
                              </p:par>
                              <p:par>
                                <p:cTn id="23" presetID="26" presetClass="emph" presetSubtype="0" fill="hold" grpId="1" nodeType="withEffect">
                                  <p:stCondLst>
                                    <p:cond delay="0"/>
                                  </p:stCondLst>
                                  <p:iterate type="lt">
                                    <p:tmPct val="0"/>
                                  </p:iterate>
                                  <p:childTnLst>
                                    <p:animEffect transition="out" filter="fade">
                                      <p:cBhvr>
                                        <p:cTn id="24" dur="500" tmFilter="0, 0; .2, .5; .8, .5; 1, 0"/>
                                        <p:tgtEl>
                                          <p:spTgt spid="17"/>
                                        </p:tgtEl>
                                      </p:cBhvr>
                                    </p:animEffect>
                                    <p:animScale>
                                      <p:cBhvr>
                                        <p:cTn id="25" dur="250" autoRev="1" fill="hold"/>
                                        <p:tgtEl>
                                          <p:spTgt spid="17"/>
                                        </p:tgtEl>
                                      </p:cBhvr>
                                      <p:by x="105000" y="105000"/>
                                    </p:animScale>
                                  </p:childTnLst>
                                </p:cTn>
                              </p:par>
                            </p:childTnLst>
                          </p:cTn>
                        </p:par>
                        <p:par>
                          <p:cTn id="26" fill="hold">
                            <p:stCondLst>
                              <p:cond delay="2900"/>
                            </p:stCondLst>
                            <p:childTnLst>
                              <p:par>
                                <p:cTn id="27" presetID="5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7" grpId="0"/>
      <p:bldP spid="17"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0413" cy="6982774"/>
          </a:xfrm>
          <a:prstGeom prst="rect">
            <a:avLst/>
          </a:prstGeom>
        </p:spPr>
      </p:pic>
      <p:sp>
        <p:nvSpPr>
          <p:cNvPr id="31" name="矩形 7"/>
          <p:cNvSpPr>
            <a:spLocks noChangeAspect="1" noChangeArrowheads="1" noTextEdit="1"/>
          </p:cNvSpPr>
          <p:nvPr/>
        </p:nvSpPr>
        <p:spPr bwMode="auto">
          <a:xfrm>
            <a:off x="2120107" y="3663477"/>
            <a:ext cx="6007100" cy="1249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矩形 6145"/>
          <p:cNvSpPr>
            <a:spLocks noChangeArrowheads="1"/>
          </p:cNvSpPr>
          <p:nvPr/>
        </p:nvSpPr>
        <p:spPr bwMode="auto">
          <a:xfrm>
            <a:off x="2710604" y="2204452"/>
            <a:ext cx="756084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Arial" panose="020B0604020202020204" pitchFamily="34" charset="0"/>
              </a:defRPr>
            </a:lvl9pPr>
          </a:lstStyle>
          <a:p>
            <a:pPr eaLnBrk="1" hangingPunct="1">
              <a:lnSpc>
                <a:spcPct val="150000"/>
              </a:lnSpc>
            </a:pPr>
            <a:r>
              <a:rPr lang="zh-CN" altLang="en-US" sz="2400" b="1" dirty="0">
                <a:ea typeface="汉仪旗黑-55简" panose="00020600040101010101" charset="-128"/>
                <a:cs typeface="+mn-ea"/>
                <a:sym typeface="微软雅黑" panose="020B0503020204020204" pitchFamily="34" charset="-122"/>
              </a:rPr>
              <a:t>  </a:t>
            </a:r>
            <a:r>
              <a:rPr lang="zh-CN" altLang="en-US" sz="2400" b="1" dirty="0" smtClean="0">
                <a:ea typeface="汉仪旗黑-55简" panose="00020600040101010101" charset="-128"/>
                <a:cs typeface="+mn-ea"/>
                <a:sym typeface="微软雅黑" panose="020B0503020204020204" pitchFamily="34" charset="-122"/>
              </a:rPr>
              <a:t>  </a:t>
            </a:r>
            <a:r>
              <a:rPr lang="zh-CN" altLang="en-US" sz="2400" dirty="0" smtClean="0">
                <a:ea typeface="汉仪旗黑-55简" panose="00020600040101010101" charset="-128"/>
                <a:cs typeface="+mn-ea"/>
                <a:sym typeface="微软雅黑" panose="020B0503020204020204" pitchFamily="34" charset="-122"/>
              </a:rPr>
              <a:t>火</a:t>
            </a:r>
            <a:r>
              <a:rPr lang="zh-CN" altLang="en-US" sz="2400" dirty="0">
                <a:ea typeface="汉仪旗黑-55简" panose="00020600040101010101" charset="-128"/>
                <a:cs typeface="+mn-ea"/>
                <a:sym typeface="微软雅黑" panose="020B0503020204020204" pitchFamily="34" charset="-122"/>
              </a:rPr>
              <a:t>象征着温暖，象征着吉祥，象征着喜庆，火为人类带来了光明，推动了社会的进步。但是，火一旦失去控制，它可以毁坏物质财富，破坏生态环境，使人造成伤残，甚至夺去生命，给人类造成巨大的灾难。</a:t>
            </a:r>
            <a:endParaRPr lang="zh-CN" altLang="en-US" sz="2400" dirty="0">
              <a:ea typeface="汉仪旗黑-55简" panose="00020600040101010101" charset="-128"/>
              <a:cs typeface="+mn-ea"/>
              <a:sym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69458"/>
            <a:ext cx="12190413" cy="3413316"/>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774" y="1124504"/>
            <a:ext cx="2974445" cy="864096"/>
          </a:xfrm>
          <a:prstGeom prst="rect">
            <a:avLst/>
          </a:prstGeom>
        </p:spPr>
      </p:pic>
      <p:pic>
        <p:nvPicPr>
          <p:cNvPr id="14" name="图片 13"/>
          <p:cNvPicPr>
            <a:picLocks noChangeAspect="1"/>
          </p:cNvPicPr>
          <p:nvPr/>
        </p:nvPicPr>
        <p:blipFill rotWithShape="1">
          <a:blip r:embed="rId4">
            <a:extLst>
              <a:ext uri="{28A0092B-C50C-407E-A947-70E740481C1C}">
                <a14:useLocalDpi xmlns:a14="http://schemas.microsoft.com/office/drawing/2010/main" val="0"/>
              </a:ext>
            </a:extLst>
          </a:blip>
          <a:srcRect t="34642" r="72446"/>
          <a:stretch>
            <a:fillRect/>
          </a:stretch>
        </p:blipFill>
        <p:spPr>
          <a:xfrm>
            <a:off x="541513" y="4336201"/>
            <a:ext cx="1980481" cy="23488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 calcmode="lin" valueType="num">
                                      <p:cBhvr additive="base">
                                        <p:cTn id="7" dur="500"/>
                                        <p:tgtEl>
                                          <p:spTgt spid="3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569458"/>
            <a:ext cx="12190413" cy="3413316"/>
          </a:xfrm>
          <a:prstGeom prst="rect">
            <a:avLst/>
          </a:prstGeom>
        </p:spPr>
      </p:pic>
      <p:sp>
        <p:nvSpPr>
          <p:cNvPr id="16" name="TextBox 91"/>
          <p:cNvSpPr txBox="1">
            <a:spLocks noChangeArrowheads="1"/>
          </p:cNvSpPr>
          <p:nvPr/>
        </p:nvSpPr>
        <p:spPr bwMode="auto">
          <a:xfrm>
            <a:off x="3472739" y="3370152"/>
            <a:ext cx="5100318" cy="1012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000" b="1" dirty="0" smtClea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rPr>
              <a:t>学校火灾案例</a:t>
            </a:r>
            <a:endParaRPr lang="zh-CN" altLang="en-US" sz="6000" b="1" dirty="0" smtClean="0">
              <a:solidFill>
                <a:srgbClr val="C00000"/>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7" name="TextBox 91"/>
          <p:cNvSpPr txBox="1">
            <a:spLocks noChangeArrowheads="1"/>
          </p:cNvSpPr>
          <p:nvPr/>
        </p:nvSpPr>
        <p:spPr bwMode="auto">
          <a:xfrm>
            <a:off x="4366714" y="4409841"/>
            <a:ext cx="3312368" cy="82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rPr>
              <a:t>PRAT 01</a:t>
            </a:r>
            <a:endPar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 name="椭圆 1"/>
          <p:cNvSpPr/>
          <p:nvPr/>
        </p:nvSpPr>
        <p:spPr>
          <a:xfrm>
            <a:off x="5194300" y="1484630"/>
            <a:ext cx="1656715" cy="16567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600">
                <a:latin typeface="汉仪雅酷黑 95W" panose="020B0A04020202020204" charset="-122"/>
                <a:ea typeface="汉仪雅酷黑 95W" panose="020B0A04020202020204" charset="-122"/>
              </a:rPr>
              <a:t>1</a:t>
            </a:r>
            <a:endParaRPr lang="en-US" altLang="zh-CN" sz="6600">
              <a:latin typeface="汉仪雅酷黑 95W" panose="020B0A04020202020204" charset="-122"/>
              <a:ea typeface="汉仪雅酷黑 95W" panose="020B0A04020202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170"/>
          <p:cNvSpPr txBox="1">
            <a:spLocks noChangeArrowheads="1"/>
          </p:cNvSpPr>
          <p:nvPr/>
        </p:nvSpPr>
        <p:spPr>
          <a:xfrm>
            <a:off x="4461047" y="2163209"/>
            <a:ext cx="7610822" cy="124200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60000"/>
              </a:lnSpc>
            </a:pP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死亡</a:t>
            </a:r>
            <a:r>
              <a:rPr lang="en-US" altLang="zh-CN" sz="44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325</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人</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，烧伤</a:t>
            </a:r>
            <a:r>
              <a:rPr lang="en-US" altLang="zh-CN" sz="44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130</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人</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，大多</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为</a:t>
            </a:r>
            <a:r>
              <a:rPr lang="zh-CN" altLang="en-US" sz="44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小学生</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a:t>
            </a: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8622" y="980728"/>
            <a:ext cx="3312368" cy="2212662"/>
          </a:xfrm>
          <a:prstGeom prst="rect">
            <a:avLst/>
          </a:prstGeom>
        </p:spPr>
      </p:pic>
      <p:sp>
        <p:nvSpPr>
          <p:cNvPr id="3" name="矩形 2"/>
          <p:cNvSpPr/>
          <p:nvPr/>
        </p:nvSpPr>
        <p:spPr>
          <a:xfrm>
            <a:off x="4439021" y="1034774"/>
            <a:ext cx="4153535" cy="1272540"/>
          </a:xfrm>
          <a:prstGeom prst="rect">
            <a:avLst/>
          </a:prstGeom>
        </p:spPr>
        <p:txBody>
          <a:bodyPr wrap="none">
            <a:spAutoFit/>
          </a:bodyPr>
          <a:lstStyle/>
          <a:p>
            <a:pPr>
              <a:lnSpc>
                <a:spcPct val="160000"/>
              </a:lnSpc>
            </a:pPr>
            <a:r>
              <a:rPr lang="en-US" altLang="zh-CN"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1994</a:t>
            </a:r>
            <a:r>
              <a:rPr lang="zh-CN" altLang="en-US"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12</a:t>
            </a:r>
            <a:r>
              <a:rPr lang="zh-CN" altLang="en-US"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8</a:t>
            </a:r>
            <a:r>
              <a:rPr lang="zh-CN" altLang="en-US"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a:t>
            </a:r>
            <a:r>
              <a:rPr lang="en-US" altLang="zh-CN"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endParaRPr lang="en-US" altLang="zh-CN" sz="2400" b="1" dirty="0" smtClean="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nSpc>
                <a:spcPct val="160000"/>
              </a:lnSpc>
            </a:pPr>
            <a:r>
              <a:rPr lang="zh-CN" altLang="en-US" sz="2400" b="1" dirty="0" smtClean="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新疆克拉玛依友谊馆</a:t>
            </a:r>
            <a:r>
              <a:rPr lang="zh-CN" altLang="en-US" sz="2400" b="1" dirty="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发生</a:t>
            </a:r>
            <a:r>
              <a:rPr lang="zh-CN" altLang="en-US" sz="2400" b="1" dirty="0" smtClean="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火灾</a:t>
            </a:r>
            <a:endParaRPr lang="zh-CN" altLang="en-US" sz="2400" b="1" dirty="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
        <p:nvSpPr>
          <p:cNvPr id="13" name="文本占位符 7170"/>
          <p:cNvSpPr txBox="1">
            <a:spLocks noChangeArrowheads="1"/>
          </p:cNvSpPr>
          <p:nvPr/>
        </p:nvSpPr>
        <p:spPr>
          <a:xfrm>
            <a:off x="4583037" y="4855805"/>
            <a:ext cx="7200800" cy="1353105"/>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60000"/>
              </a:lnSpc>
            </a:pP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烧毁</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校舍</a:t>
            </a:r>
            <a:r>
              <a:rPr lang="en-US" altLang="zh-CN" sz="44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11</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间</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，造成</a:t>
            </a:r>
            <a:r>
              <a:rPr lang="en-US" altLang="zh-CN" sz="44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8</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名</a:t>
            </a:r>
            <a:r>
              <a:rPr lang="zh-CN" altLang="en-US" sz="44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小学生</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死亡。</a:t>
            </a: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r="14563" b="12297"/>
          <a:stretch>
            <a:fillRect/>
          </a:stretch>
        </p:blipFill>
        <p:spPr>
          <a:xfrm>
            <a:off x="838623" y="3909273"/>
            <a:ext cx="3312368" cy="2077317"/>
          </a:xfrm>
          <a:prstGeom prst="rect">
            <a:avLst/>
          </a:prstGeom>
        </p:spPr>
      </p:pic>
      <p:sp>
        <p:nvSpPr>
          <p:cNvPr id="15" name="矩形 14"/>
          <p:cNvSpPr/>
          <p:nvPr/>
        </p:nvSpPr>
        <p:spPr>
          <a:xfrm>
            <a:off x="4583037" y="4197305"/>
            <a:ext cx="9793088" cy="829945"/>
          </a:xfrm>
          <a:prstGeom prst="rect">
            <a:avLst/>
          </a:prstGeom>
        </p:spPr>
        <p:txBody>
          <a:bodyPr wrap="square">
            <a:spAutoFit/>
          </a:bodyPr>
          <a:lstStyle/>
          <a:p>
            <a:r>
              <a:rPr lang="en-US" altLang="zh-CN"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2002</a:t>
            </a:r>
            <a:r>
              <a:rPr lang="zh-CN" altLang="en-US"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6</a:t>
            </a:r>
            <a:r>
              <a:rPr lang="zh-CN" altLang="en-US"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9</a:t>
            </a:r>
            <a:r>
              <a:rPr lang="zh-CN" altLang="en-US" sz="2400" b="1" dirty="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a:t>
            </a:r>
            <a:r>
              <a:rPr lang="zh-CN" altLang="en-US" sz="2400" b="1" dirty="0" smtClean="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a:t>
            </a:r>
            <a:endParaRPr lang="en-US" altLang="zh-CN" sz="2400" b="1" dirty="0" smtClean="0">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r>
              <a:rPr lang="zh-CN" altLang="en-US" sz="2400" b="1" dirty="0" smtClean="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云南省</a:t>
            </a:r>
            <a:r>
              <a:rPr lang="zh-CN" altLang="en-US" sz="2400" b="1" dirty="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寻甸县三元庄回民小学发生一起严重</a:t>
            </a:r>
            <a:r>
              <a:rPr lang="zh-CN" altLang="en-US" sz="2400" b="1" dirty="0" smtClean="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火灾事故</a:t>
            </a:r>
            <a:endParaRPr lang="zh-CN" altLang="en-US" sz="2400" b="1" dirty="0">
              <a:solidFill>
                <a:schemeClr val="accent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p:tgtEl>
                                          <p:spTgt spid="8">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8">
                                            <p:txEl>
                                              <p:pRg st="0" end="0"/>
                                            </p:txEl>
                                          </p:spTgt>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7170"/>
          <p:cNvSpPr txBox="1">
            <a:spLocks noChangeArrowheads="1"/>
          </p:cNvSpPr>
          <p:nvPr/>
        </p:nvSpPr>
        <p:spPr>
          <a:xfrm>
            <a:off x="4943078" y="1246766"/>
            <a:ext cx="5948114" cy="293363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2003</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19</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日晨，     武汉大学信息学部校区学生宿舍楼第</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4</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栋发生火灾。火灾使三层全部房屋被烧毁，过火面积</a:t>
            </a:r>
            <a:r>
              <a:rPr lang="en-US" altLang="zh-CN" sz="2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450</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平方米。火灾虽未造成人员伤亡，但造成了</a:t>
            </a:r>
            <a:r>
              <a:rPr lang="zh-CN" altLang="en-US" sz="2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学校和学生</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的财产损失，严重影响学校的学习、生活和教学秩序。 </a:t>
            </a: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0630" y="1268491"/>
            <a:ext cx="3691256" cy="2417773"/>
          </a:xfrm>
          <a:prstGeom prst="rect">
            <a:avLst/>
          </a:prstGeom>
        </p:spPr>
      </p:pic>
      <p:sp>
        <p:nvSpPr>
          <p:cNvPr id="14" name="文本占位符 7170"/>
          <p:cNvSpPr txBox="1">
            <a:spLocks noChangeArrowheads="1"/>
          </p:cNvSpPr>
          <p:nvPr/>
        </p:nvSpPr>
        <p:spPr>
          <a:xfrm>
            <a:off x="792197" y="4437112"/>
            <a:ext cx="6167105" cy="1944216"/>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2004</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7</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14</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日印度南部泰米尔纳德邦的一所中学发生火灾，造成</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175</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名师生伤亡，数名教师也在火灾中死亡。另外还有</a:t>
            </a:r>
            <a:r>
              <a:rPr lang="en-US" altLang="zh-CN" sz="20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100</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人受伤。</a:t>
            </a: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1310" y="3726466"/>
            <a:ext cx="4064000" cy="243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p:tgtEl>
                                          <p:spTgt spid="1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2">
                                            <p:txEl>
                                              <p:pRg st="0" end="0"/>
                                            </p:txEl>
                                          </p:spTgt>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 calcmode="lin" valueType="num">
                                      <p:cBhvr additive="base">
                                        <p:cTn id="12" dur="500"/>
                                        <p:tgtEl>
                                          <p:spTgt spid="14">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7170"/>
          <p:cNvSpPr txBox="1">
            <a:spLocks noChangeArrowheads="1"/>
          </p:cNvSpPr>
          <p:nvPr/>
        </p:nvSpPr>
        <p:spPr>
          <a:xfrm>
            <a:off x="5417415" y="1556793"/>
            <a:ext cx="5328592" cy="18002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 </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2008</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27</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 </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10:31</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深圳当代艺术创作库</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发生</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特大火灾</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死</a:t>
            </a:r>
            <a:r>
              <a:rPr lang="en-US" altLang="zh-CN" sz="28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28</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人</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，伤</a:t>
            </a:r>
            <a:r>
              <a:rPr lang="en-US" altLang="zh-CN" sz="28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12</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人。整个大楼</a:t>
            </a:r>
            <a:r>
              <a:rPr lang="zh-CN" altLang="en-US"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火势</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被浓烟包围！损失不计其数。</a:t>
            </a: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l">
              <a:lnSpc>
                <a:spcPct val="150000"/>
              </a:lnSpc>
            </a:pP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10630" y="836712"/>
            <a:ext cx="4215102" cy="2808312"/>
          </a:xfrm>
          <a:prstGeom prst="rect">
            <a:avLst/>
          </a:prstGeom>
        </p:spPr>
      </p:pic>
      <p:sp>
        <p:nvSpPr>
          <p:cNvPr id="12" name="文本占位符 7170"/>
          <p:cNvSpPr txBox="1">
            <a:spLocks noChangeArrowheads="1"/>
          </p:cNvSpPr>
          <p:nvPr/>
        </p:nvSpPr>
        <p:spPr>
          <a:xfrm>
            <a:off x="1126654" y="4471390"/>
            <a:ext cx="5832648" cy="151562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lnSpc>
                <a:spcPct val="150000"/>
              </a:lnSpc>
            </a:pPr>
            <a:r>
              <a:rPr lang="en-US" altLang="zh-CN" sz="2000" dirty="0" smtClean="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2008</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年</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3</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月</a:t>
            </a:r>
            <a:r>
              <a:rPr lang="en-US" altLang="zh-CN"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14</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日，南京东南大学一办公楼发生火灾，受灾面积达</a:t>
            </a:r>
            <a:r>
              <a:rPr lang="en-US" altLang="zh-CN" sz="28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1000</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平方米，消防部门出动</a:t>
            </a:r>
            <a:r>
              <a:rPr lang="en-US" altLang="zh-CN" sz="28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10</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余辆消防车，</a:t>
            </a:r>
            <a:r>
              <a:rPr lang="en-US" altLang="zh-CN" sz="28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150</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人扑救，大火经过</a:t>
            </a:r>
            <a:r>
              <a:rPr lang="en-US" altLang="zh-CN" sz="2800" b="1" dirty="0">
                <a:solidFill>
                  <a:srgbClr val="C00000"/>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7</a:t>
            </a:r>
            <a:r>
              <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rPr>
              <a:t>个多小时被扑灭。</a:t>
            </a: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a:p>
            <a:pPr algn="r">
              <a:lnSpc>
                <a:spcPct val="150000"/>
              </a:lnSpc>
            </a:pPr>
            <a:endParaRPr lang="zh-CN" altLang="en-US" sz="2000" dirty="0">
              <a:solidFill>
                <a:schemeClr val="tx1"/>
              </a:solidFill>
              <a:latin typeface="汉仪旗黑-55简" panose="00020600040101010101" charset="-128"/>
              <a:ea typeface="汉仪旗黑-55简" panose="00020600040101010101" charset="-128"/>
              <a:cs typeface="汉仪旗黑-55简" panose="00020600040101010101" charset="-128"/>
              <a:sym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0985" y="4005064"/>
            <a:ext cx="3750835" cy="2448272"/>
          </a:xfrm>
          <a:prstGeom prst="rect">
            <a:avLst/>
          </a:prstGeom>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p:tgtEl>
                                          <p:spTgt spid="16">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16">
                                            <p:txEl>
                                              <p:pRg st="0" end="0"/>
                                            </p:txEl>
                                          </p:spTgt>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 calcmode="lin" valueType="num">
                                      <p:cBhvr additive="base">
                                        <p:cTn id="12" dur="500"/>
                                        <p:tgtEl>
                                          <p:spTgt spid="12">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3569458"/>
            <a:ext cx="12190413" cy="3413316"/>
          </a:xfrm>
          <a:prstGeom prst="rect">
            <a:avLst/>
          </a:prstGeom>
        </p:spPr>
      </p:pic>
      <p:sp>
        <p:nvSpPr>
          <p:cNvPr id="16" name="TextBox 91"/>
          <p:cNvSpPr txBox="1">
            <a:spLocks noChangeArrowheads="1"/>
          </p:cNvSpPr>
          <p:nvPr/>
        </p:nvSpPr>
        <p:spPr bwMode="auto">
          <a:xfrm>
            <a:off x="1736369" y="2924944"/>
            <a:ext cx="8717674" cy="175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请思考学校发生火灾事故</a:t>
            </a:r>
            <a:endParaRPr lang="en-US" altLang="zh-CN" sz="5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a:p>
            <a:pPr algn="ctr"/>
            <a:r>
              <a:rPr lang="zh-CN" altLang="en-US" sz="5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rPr>
              <a:t>主要原因是什么？</a:t>
            </a:r>
            <a:endParaRPr lang="zh-CN" altLang="en-US" sz="5400" b="1" dirty="0">
              <a:solidFill>
                <a:schemeClr val="accent1"/>
              </a:solidFill>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17" name="TextBox 91"/>
          <p:cNvSpPr txBox="1">
            <a:spLocks noChangeArrowheads="1"/>
          </p:cNvSpPr>
          <p:nvPr/>
        </p:nvSpPr>
        <p:spPr bwMode="auto">
          <a:xfrm>
            <a:off x="4439022" y="4743194"/>
            <a:ext cx="3312368" cy="827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82" tIns="45040" rIns="90082" bIns="4504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rPr>
              <a:t>PRAT 02</a:t>
            </a:r>
            <a:endParaRPr lang="en-US" altLang="zh-CN" sz="4800" b="1" dirty="0" smtClean="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2" name="椭圆 1"/>
          <p:cNvSpPr/>
          <p:nvPr/>
        </p:nvSpPr>
        <p:spPr>
          <a:xfrm>
            <a:off x="5158740" y="1124585"/>
            <a:ext cx="1656715" cy="16567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6600">
                <a:latin typeface="汉仪雅酷黑 95W" panose="020B0A04020202020204" charset="-122"/>
                <a:ea typeface="汉仪雅酷黑 95W" panose="020B0A04020202020204" charset="-122"/>
              </a:rPr>
              <a:t>2</a:t>
            </a:r>
            <a:endParaRPr lang="en-US" altLang="zh-CN" sz="6600">
              <a:latin typeface="汉仪雅酷黑 95W" panose="020B0A04020202020204" charset="-122"/>
              <a:ea typeface="汉仪雅酷黑 95W" panose="020B0A04020202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菱形 4"/>
          <p:cNvSpPr/>
          <p:nvPr/>
        </p:nvSpPr>
        <p:spPr>
          <a:xfrm>
            <a:off x="474345" y="544195"/>
            <a:ext cx="475615" cy="475615"/>
          </a:xfrm>
          <a:prstGeom prst="diamond">
            <a:avLst/>
          </a:prstGeom>
          <a:solidFill>
            <a:schemeClr val="accent2"/>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Oval 6"/>
          <p:cNvSpPr>
            <a:spLocks noChangeArrowheads="1"/>
          </p:cNvSpPr>
          <p:nvPr/>
        </p:nvSpPr>
        <p:spPr bwMode="auto">
          <a:xfrm>
            <a:off x="1596232" y="764704"/>
            <a:ext cx="5026025" cy="5027613"/>
          </a:xfrm>
          <a:prstGeom prst="ellipse">
            <a:avLst/>
          </a:prstGeom>
          <a:noFill/>
          <a:ln w="9">
            <a:solidFill>
              <a:schemeClr val="bg1"/>
            </a:solidFill>
            <a:prstDash val="dash"/>
            <a:rou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b="1">
              <a:solidFill>
                <a:schemeClr val="tx1"/>
              </a:solidFill>
              <a:latin typeface="微软雅黑" panose="020B0503020204020204" pitchFamily="34" charset="-122"/>
              <a:cs typeface="+mn-ea"/>
              <a:sym typeface="微软雅黑" panose="020B0503020204020204" pitchFamily="34" charset="-122"/>
            </a:endParaRPr>
          </a:p>
        </p:txBody>
      </p:sp>
      <p:sp>
        <p:nvSpPr>
          <p:cNvPr id="14" name="Oval 10"/>
          <p:cNvSpPr>
            <a:spLocks noChangeArrowheads="1"/>
          </p:cNvSpPr>
          <p:nvPr/>
        </p:nvSpPr>
        <p:spPr bwMode="auto">
          <a:xfrm>
            <a:off x="5535266" y="1730971"/>
            <a:ext cx="585788" cy="585788"/>
          </a:xfrm>
          <a:prstGeom prst="ellipse">
            <a:avLst/>
          </a:prstGeom>
          <a:solidFill>
            <a:srgbClr val="C00000"/>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chemeClr val="bg1"/>
                </a:solidFill>
                <a:latin typeface="微软雅黑" panose="020B0503020204020204" pitchFamily="34" charset="-122"/>
                <a:cs typeface="+mn-ea"/>
                <a:sym typeface="微软雅黑" panose="020B0503020204020204" pitchFamily="34" charset="-122"/>
              </a:rPr>
              <a:t>1</a:t>
            </a:r>
            <a:endParaRPr lang="zh-CN" altLang="en-US" sz="2400" b="1" dirty="0">
              <a:solidFill>
                <a:schemeClr val="bg1"/>
              </a:solidFill>
              <a:latin typeface="微软雅黑" panose="020B0503020204020204" pitchFamily="34" charset="-122"/>
              <a:cs typeface="+mn-ea"/>
              <a:sym typeface="微软雅黑" panose="020B0503020204020204" pitchFamily="34" charset="-122"/>
            </a:endParaRPr>
          </a:p>
        </p:txBody>
      </p:sp>
      <p:sp>
        <p:nvSpPr>
          <p:cNvPr id="15" name="Oval 11"/>
          <p:cNvSpPr>
            <a:spLocks noChangeArrowheads="1"/>
          </p:cNvSpPr>
          <p:nvPr/>
        </p:nvSpPr>
        <p:spPr bwMode="auto">
          <a:xfrm>
            <a:off x="5535266" y="5715596"/>
            <a:ext cx="585788" cy="585788"/>
          </a:xfrm>
          <a:prstGeom prst="ellipse">
            <a:avLst/>
          </a:prstGeom>
          <a:solidFill>
            <a:srgbClr val="C00000"/>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chemeClr val="bg1"/>
                </a:solidFill>
                <a:latin typeface="微软雅黑" panose="020B0503020204020204" pitchFamily="34" charset="-122"/>
                <a:cs typeface="+mn-ea"/>
                <a:sym typeface="微软雅黑" panose="020B0503020204020204" pitchFamily="34" charset="-122"/>
              </a:rPr>
              <a:t>5</a:t>
            </a:r>
            <a:endParaRPr lang="zh-CN" altLang="en-US" sz="2400" b="1" dirty="0">
              <a:solidFill>
                <a:schemeClr val="bg1"/>
              </a:solidFill>
              <a:latin typeface="微软雅黑" panose="020B0503020204020204" pitchFamily="34" charset="-122"/>
              <a:cs typeface="+mn-ea"/>
              <a:sym typeface="微软雅黑" panose="020B0503020204020204" pitchFamily="34" charset="-122"/>
            </a:endParaRPr>
          </a:p>
        </p:txBody>
      </p:sp>
      <p:sp>
        <p:nvSpPr>
          <p:cNvPr id="17" name="Oval 12"/>
          <p:cNvSpPr>
            <a:spLocks noChangeArrowheads="1"/>
          </p:cNvSpPr>
          <p:nvPr/>
        </p:nvSpPr>
        <p:spPr bwMode="auto">
          <a:xfrm>
            <a:off x="5535266" y="4719440"/>
            <a:ext cx="587375" cy="585787"/>
          </a:xfrm>
          <a:prstGeom prst="ellipse">
            <a:avLst/>
          </a:prstGeom>
          <a:solidFill>
            <a:srgbClr val="C00000"/>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chemeClr val="bg1"/>
                </a:solidFill>
                <a:latin typeface="微软雅黑" panose="020B0503020204020204" pitchFamily="34" charset="-122"/>
                <a:cs typeface="+mn-ea"/>
                <a:sym typeface="微软雅黑" panose="020B0503020204020204" pitchFamily="34" charset="-122"/>
              </a:rPr>
              <a:t>4</a:t>
            </a:r>
            <a:endParaRPr lang="zh-CN" altLang="en-US" sz="2400" b="1" dirty="0">
              <a:solidFill>
                <a:schemeClr val="bg1"/>
              </a:solidFill>
              <a:latin typeface="微软雅黑" panose="020B0503020204020204" pitchFamily="34" charset="-122"/>
              <a:cs typeface="+mn-ea"/>
              <a:sym typeface="微软雅黑" panose="020B0503020204020204" pitchFamily="34" charset="-122"/>
            </a:endParaRPr>
          </a:p>
        </p:txBody>
      </p:sp>
      <p:sp>
        <p:nvSpPr>
          <p:cNvPr id="18" name="Oval 13"/>
          <p:cNvSpPr>
            <a:spLocks noChangeArrowheads="1"/>
          </p:cNvSpPr>
          <p:nvPr/>
        </p:nvSpPr>
        <p:spPr bwMode="auto">
          <a:xfrm>
            <a:off x="5535266" y="2727128"/>
            <a:ext cx="587375" cy="585787"/>
          </a:xfrm>
          <a:prstGeom prst="ellipse">
            <a:avLst/>
          </a:prstGeom>
          <a:solidFill>
            <a:srgbClr val="C00000"/>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chemeClr val="bg1"/>
                </a:solidFill>
                <a:latin typeface="微软雅黑" panose="020B0503020204020204" pitchFamily="34" charset="-122"/>
                <a:cs typeface="+mn-ea"/>
                <a:sym typeface="微软雅黑" panose="020B0503020204020204" pitchFamily="34" charset="-122"/>
              </a:rPr>
              <a:t>2</a:t>
            </a:r>
            <a:endParaRPr lang="zh-CN" altLang="en-US" sz="2400" b="1" dirty="0">
              <a:solidFill>
                <a:schemeClr val="bg1"/>
              </a:solidFill>
              <a:latin typeface="微软雅黑" panose="020B0503020204020204" pitchFamily="34" charset="-122"/>
              <a:cs typeface="+mn-ea"/>
              <a:sym typeface="微软雅黑" panose="020B0503020204020204" pitchFamily="34" charset="-122"/>
            </a:endParaRPr>
          </a:p>
        </p:txBody>
      </p:sp>
      <p:sp>
        <p:nvSpPr>
          <p:cNvPr id="19" name="Oval 14"/>
          <p:cNvSpPr>
            <a:spLocks noChangeArrowheads="1"/>
          </p:cNvSpPr>
          <p:nvPr/>
        </p:nvSpPr>
        <p:spPr bwMode="auto">
          <a:xfrm>
            <a:off x="5535266" y="3723284"/>
            <a:ext cx="585788" cy="585787"/>
          </a:xfrm>
          <a:prstGeom prst="ellipse">
            <a:avLst/>
          </a:prstGeom>
          <a:solidFill>
            <a:srgbClr val="C00000"/>
          </a:solidFill>
          <a:ln>
            <a:noFill/>
          </a:ln>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b="1" dirty="0">
                <a:solidFill>
                  <a:schemeClr val="bg1"/>
                </a:solidFill>
                <a:latin typeface="微软雅黑" panose="020B0503020204020204" pitchFamily="34" charset="-122"/>
                <a:cs typeface="+mn-ea"/>
                <a:sym typeface="微软雅黑" panose="020B0503020204020204" pitchFamily="34" charset="-122"/>
              </a:rPr>
              <a:t>3</a:t>
            </a:r>
            <a:endParaRPr lang="zh-CN" altLang="en-US" sz="2400" b="1" dirty="0">
              <a:solidFill>
                <a:schemeClr val="bg1"/>
              </a:solidFill>
              <a:latin typeface="微软雅黑" panose="020B0503020204020204" pitchFamily="34" charset="-122"/>
              <a:cs typeface="+mn-ea"/>
              <a:sym typeface="微软雅黑" panose="020B0503020204020204" pitchFamily="34" charset="-122"/>
            </a:endParaRPr>
          </a:p>
        </p:txBody>
      </p:sp>
      <p:sp>
        <p:nvSpPr>
          <p:cNvPr id="23" name="TextBox 19"/>
          <p:cNvSpPr txBox="1">
            <a:spLocks noChangeArrowheads="1"/>
          </p:cNvSpPr>
          <p:nvPr/>
        </p:nvSpPr>
        <p:spPr bwMode="auto">
          <a:xfrm>
            <a:off x="6167214" y="1700808"/>
            <a:ext cx="4840659"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ea typeface="汉仪旗黑-55简" panose="00020600040101010101" charset="-128"/>
                <a:cs typeface="+mn-ea"/>
                <a:sym typeface="微软雅黑" panose="020B0503020204020204" pitchFamily="34" charset="-122"/>
              </a:rPr>
              <a:t>违章使用电热器具，如：电夹板、热得快、造成电路超负荷引起火灾；</a:t>
            </a:r>
            <a:endParaRPr lang="zh-CN" altLang="en-US" sz="1800" dirty="0">
              <a:solidFill>
                <a:schemeClr val="tx1"/>
              </a:solidFill>
              <a:ea typeface="汉仪旗黑-55简" panose="00020600040101010101" charset="-128"/>
              <a:cs typeface="+mn-ea"/>
              <a:sym typeface="微软雅黑" panose="020B0503020204020204" pitchFamily="34" charset="-122"/>
            </a:endParaRPr>
          </a:p>
        </p:txBody>
      </p:sp>
      <p:sp>
        <p:nvSpPr>
          <p:cNvPr id="24" name="TextBox 20"/>
          <p:cNvSpPr txBox="1">
            <a:spLocks noChangeArrowheads="1"/>
          </p:cNvSpPr>
          <p:nvPr/>
        </p:nvSpPr>
        <p:spPr bwMode="auto">
          <a:xfrm>
            <a:off x="6165628" y="2680742"/>
            <a:ext cx="4842246"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ea typeface="汉仪旗黑-55简" panose="00020600040101010101" charset="-128"/>
                <a:cs typeface="+mn-ea"/>
                <a:sym typeface="微软雅黑" panose="020B0503020204020204" pitchFamily="34" charset="-122"/>
              </a:rPr>
              <a:t>焚烧杂物，失去控制或遗留火种，引燃周围可燃物造成火灾； </a:t>
            </a:r>
            <a:endParaRPr lang="zh-CN" altLang="en-US" sz="1800" dirty="0">
              <a:solidFill>
                <a:schemeClr val="tx1"/>
              </a:solidFill>
              <a:ea typeface="汉仪旗黑-55简" panose="00020600040101010101" charset="-128"/>
              <a:cs typeface="+mn-ea"/>
              <a:sym typeface="微软雅黑" panose="020B0503020204020204" pitchFamily="34" charset="-122"/>
            </a:endParaRPr>
          </a:p>
        </p:txBody>
      </p:sp>
      <p:sp>
        <p:nvSpPr>
          <p:cNvPr id="25" name="TextBox 21"/>
          <p:cNvSpPr txBox="1">
            <a:spLocks noChangeArrowheads="1"/>
          </p:cNvSpPr>
          <p:nvPr/>
        </p:nvSpPr>
        <p:spPr bwMode="auto">
          <a:xfrm>
            <a:off x="6165628" y="3831511"/>
            <a:ext cx="386829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ea typeface="汉仪旗黑-55简" panose="00020600040101010101" charset="-128"/>
                <a:cs typeface="+mn-ea"/>
                <a:sym typeface="微软雅黑" panose="020B0503020204020204" pitchFamily="34" charset="-122"/>
              </a:rPr>
              <a:t>电气设备老化，超负荷用电造成火灾； </a:t>
            </a:r>
            <a:endParaRPr lang="zh-CN" altLang="en-US" sz="1800" dirty="0">
              <a:solidFill>
                <a:schemeClr val="tx1"/>
              </a:solidFill>
              <a:ea typeface="汉仪旗黑-55简" panose="00020600040101010101" charset="-128"/>
              <a:cs typeface="+mn-ea"/>
              <a:sym typeface="微软雅黑" panose="020B0503020204020204" pitchFamily="34" charset="-122"/>
            </a:endParaRPr>
          </a:p>
        </p:txBody>
      </p:sp>
      <p:sp>
        <p:nvSpPr>
          <p:cNvPr id="26" name="TextBox 22"/>
          <p:cNvSpPr txBox="1">
            <a:spLocks noChangeArrowheads="1"/>
          </p:cNvSpPr>
          <p:nvPr/>
        </p:nvSpPr>
        <p:spPr bwMode="auto">
          <a:xfrm>
            <a:off x="6165628" y="4702039"/>
            <a:ext cx="5202286"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ea typeface="汉仪旗黑-55简" panose="00020600040101010101" charset="-128"/>
                <a:cs typeface="+mn-ea"/>
                <a:sym typeface="微软雅黑" panose="020B0503020204020204" pitchFamily="34" charset="-122"/>
              </a:rPr>
              <a:t>实验课实验中违反实验操作规程，导致电气设备或线路超负荷，造成火灾；</a:t>
            </a:r>
            <a:endParaRPr lang="zh-CN" altLang="en-US" sz="1800" dirty="0">
              <a:solidFill>
                <a:schemeClr val="tx1"/>
              </a:solidFill>
              <a:ea typeface="汉仪旗黑-55简" panose="00020600040101010101" charset="-128"/>
              <a:cs typeface="+mn-ea"/>
              <a:sym typeface="微软雅黑" panose="020B0503020204020204" pitchFamily="34" charset="-122"/>
            </a:endParaRPr>
          </a:p>
        </p:txBody>
      </p:sp>
      <p:sp>
        <p:nvSpPr>
          <p:cNvPr id="27" name="TextBox 23"/>
          <p:cNvSpPr txBox="1">
            <a:spLocks noChangeArrowheads="1"/>
          </p:cNvSpPr>
          <p:nvPr/>
        </p:nvSpPr>
        <p:spPr bwMode="auto">
          <a:xfrm>
            <a:off x="6185373" y="5812787"/>
            <a:ext cx="41894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1800" dirty="0">
                <a:solidFill>
                  <a:schemeClr val="tx1"/>
                </a:solidFill>
                <a:ea typeface="汉仪旗黑-55简" panose="00020600040101010101" charset="-128"/>
                <a:cs typeface="+mn-ea"/>
                <a:sym typeface="微软雅黑" panose="020B0503020204020204" pitchFamily="34" charset="-122"/>
              </a:rPr>
              <a:t>建筑物或设备接地不良，雷击引起火灾</a:t>
            </a:r>
            <a:endParaRPr lang="zh-CN" altLang="en-US" sz="1800" dirty="0">
              <a:solidFill>
                <a:schemeClr val="tx1"/>
              </a:solidFill>
              <a:ea typeface="汉仪旗黑-55简" panose="00020600040101010101" charset="-128"/>
              <a:cs typeface="+mn-ea"/>
              <a:sym typeface="微软雅黑" panose="020B0503020204020204" pitchFamily="34" charset="-122"/>
            </a:endParaRPr>
          </a:p>
        </p:txBody>
      </p:sp>
      <p:sp>
        <p:nvSpPr>
          <p:cNvPr id="31" name="TextBox 18"/>
          <p:cNvSpPr txBox="1">
            <a:spLocks noChangeArrowheads="1"/>
          </p:cNvSpPr>
          <p:nvPr/>
        </p:nvSpPr>
        <p:spPr bwMode="auto">
          <a:xfrm>
            <a:off x="1365177" y="476672"/>
            <a:ext cx="5290417"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anose="02010609030101010101"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3200" b="1" dirty="0" smtClean="0">
                <a:latin typeface="汉仪雅酷黑 75W" panose="020B0804020202020204" charset="-122"/>
                <a:ea typeface="汉仪雅酷黑 75W" panose="020B0804020202020204" charset="-122"/>
                <a:cs typeface="+mn-ea"/>
                <a:sym typeface="微软雅黑" panose="020B0503020204020204" pitchFamily="34" charset="-122"/>
              </a:rPr>
              <a:t>学校发生火灾的主要原因</a:t>
            </a:r>
            <a:endParaRPr lang="zh-CN" altLang="en-US" sz="3200" b="1" dirty="0" smtClean="0">
              <a:latin typeface="汉仪雅酷黑 75W" panose="020B0804020202020204" charset="-122"/>
              <a:ea typeface="汉仪雅酷黑 75W" panose="020B0804020202020204" charset="-122"/>
              <a:cs typeface="+mn-ea"/>
              <a:sym typeface="微软雅黑" panose="020B0503020204020204" pitchFamily="34" charset="-122"/>
            </a:endParaRPr>
          </a:p>
        </p:txBody>
      </p:sp>
      <p:pic>
        <p:nvPicPr>
          <p:cNvPr id="32" name="图片 3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32870" y="2893793"/>
            <a:ext cx="3236167" cy="3236167"/>
          </a:xfrm>
          <a:prstGeom prst="rect">
            <a:avLst/>
          </a:prstGeom>
        </p:spPr>
      </p:pic>
      <p:sp>
        <p:nvSpPr>
          <p:cNvPr id="2" name="矩形 1"/>
          <p:cNvSpPr/>
          <p:nvPr/>
        </p:nvSpPr>
        <p:spPr>
          <a:xfrm>
            <a:off x="2035290" y="1800862"/>
            <a:ext cx="2011680" cy="645160"/>
          </a:xfrm>
          <a:prstGeom prst="rect">
            <a:avLst/>
          </a:prstGeom>
        </p:spPr>
        <p:txBody>
          <a:bodyPr wrap="none">
            <a:spAutoFit/>
          </a:bodyPr>
          <a:lstStyle/>
          <a:p>
            <a:pPr>
              <a:spcBef>
                <a:spcPct val="0"/>
              </a:spcBef>
            </a:pPr>
            <a:r>
              <a:rPr lang="zh-CN" altLang="en-US" sz="3600" b="1" dirty="0">
                <a:latin typeface="汉仪雅酷黑 75W" panose="020B0804020202020204" charset="-122"/>
                <a:ea typeface="汉仪雅酷黑 75W" panose="020B0804020202020204" charset="-122"/>
                <a:cs typeface="+mn-ea"/>
                <a:sym typeface="微软雅黑" panose="020B0503020204020204" pitchFamily="34" charset="-122"/>
              </a:rPr>
              <a:t>主要原因</a:t>
            </a:r>
            <a:endParaRPr lang="zh-CN" altLang="en-US" sz="3600" b="1" dirty="0">
              <a:latin typeface="汉仪雅酷黑 75W" panose="020B0804020202020204" charset="-122"/>
              <a:ea typeface="汉仪雅酷黑 75W" panose="020B0804020202020204" charset="-122"/>
              <a:cs typeface="+mn-ea"/>
              <a:sym typeface="微软雅黑" panose="020B0503020204020204" pitchFamily="34" charset="-122"/>
            </a:endParaRPr>
          </a:p>
        </p:txBody>
      </p:sp>
      <p:sp>
        <p:nvSpPr>
          <p:cNvPr id="3" name="矩形 2"/>
          <p:cNvSpPr/>
          <p:nvPr/>
        </p:nvSpPr>
        <p:spPr>
          <a:xfrm flipV="1">
            <a:off x="1365177" y="1083347"/>
            <a:ext cx="10002737" cy="532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菱形 3"/>
          <p:cNvSpPr/>
          <p:nvPr/>
        </p:nvSpPr>
        <p:spPr>
          <a:xfrm>
            <a:off x="690245" y="544195"/>
            <a:ext cx="475615" cy="475615"/>
          </a:xfrm>
          <a:prstGeom prst="diamond">
            <a:avLst/>
          </a:prstGeom>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14:prism isContent="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Scale>
                                      <p:cBhvr>
                                        <p:cTn id="1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1"/>
                                        </p:tgtEl>
                                        <p:attrNameLst>
                                          <p:attrName>ppt_x</p:attrName>
                                          <p:attrName>ppt_y</p:attrName>
                                        </p:attrNameLst>
                                      </p:cBhvr>
                                      <p:rCtr x="0" y="0"/>
                                    </p:animMotion>
                                    <p:animEffect transition="in" filter="fade">
                                      <p:cBhvr>
                                        <p:cTn id="14" dur="1000"/>
                                        <p:tgtEl>
                                          <p:spTgt spid="31"/>
                                        </p:tgtEl>
                                      </p:cBhvr>
                                    </p:animEffec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par>
                          <p:cTn id="18" fill="hold">
                            <p:stCondLst>
                              <p:cond delay="500"/>
                            </p:stCondLst>
                            <p:childTnLst>
                              <p:par>
                                <p:cTn id="19" presetID="35" presetClass="path" presetSubtype="0" accel="50000" decel="50000" fill="hold" grpId="1" nodeType="afterEffect">
                                  <p:stCondLst>
                                    <p:cond delay="0"/>
                                  </p:stCondLst>
                                  <p:childTnLst>
                                    <p:animMotion origin="layout" path="M 2.96132E-6 2.59259E-6 L -0.17359 0.29051 " pathEditMode="relative" rAng="0" ptsTypes="AA">
                                      <p:cBhvr>
                                        <p:cTn id="20" dur="500" spd="-99900" fill="hold"/>
                                        <p:tgtEl>
                                          <p:spTgt spid="14"/>
                                        </p:tgtEl>
                                        <p:attrNameLst>
                                          <p:attrName>ppt_x</p:attrName>
                                          <p:attrName>ppt_y</p:attrName>
                                        </p:attrNameLst>
                                      </p:cBhvr>
                                      <p:rCtr x="-8686" y="14514"/>
                                    </p:animMotion>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1500"/>
                            </p:stCondLst>
                            <p:childTnLst>
                              <p:par>
                                <p:cTn id="26" presetID="1"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childTnLst>
                          </p:cTn>
                        </p:par>
                        <p:par>
                          <p:cTn id="28" fill="hold">
                            <p:stCondLst>
                              <p:cond delay="1500"/>
                            </p:stCondLst>
                            <p:childTnLst>
                              <p:par>
                                <p:cTn id="29" presetID="35" presetClass="path" presetSubtype="0" accel="50000" decel="50000" fill="hold" grpId="1" nodeType="afterEffect">
                                  <p:stCondLst>
                                    <p:cond delay="0"/>
                                  </p:stCondLst>
                                  <p:childTnLst>
                                    <p:animMotion origin="layout" path="M 2.73603E-6 2.22222E-6 L -0.23141 0.15555 " pathEditMode="relative" rAng="0" ptsTypes="AA">
                                      <p:cBhvr>
                                        <p:cTn id="30" dur="500" spd="-99900" fill="hold"/>
                                        <p:tgtEl>
                                          <p:spTgt spid="18"/>
                                        </p:tgtEl>
                                        <p:attrNameLst>
                                          <p:attrName>ppt_x</p:attrName>
                                          <p:attrName>ppt_y</p:attrName>
                                        </p:attrNameLst>
                                      </p:cBhvr>
                                      <p:rCtr x="-11577" y="7778"/>
                                    </p:animMotion>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2500"/>
                            </p:stCondLst>
                            <p:childTnLst>
                              <p:par>
                                <p:cTn id="36" presetID="1"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childTnLst>
                          </p:cTn>
                        </p:par>
                        <p:par>
                          <p:cTn id="38" fill="hold">
                            <p:stCondLst>
                              <p:cond delay="2500"/>
                            </p:stCondLst>
                            <p:childTnLst>
                              <p:par>
                                <p:cTn id="39" presetID="35" presetClass="path" presetSubtype="0" accel="50000" decel="50000" fill="hold" grpId="1" nodeType="afterEffect">
                                  <p:stCondLst>
                                    <p:cond delay="0"/>
                                  </p:stCondLst>
                                  <p:childTnLst>
                                    <p:animMotion origin="layout" path="M 2.96132E-6 3.33333E-6 L -0.25004 3.33333E-6 " pathEditMode="relative" rAng="0" ptsTypes="AA">
                                      <p:cBhvr>
                                        <p:cTn id="40" dur="500" spd="-99900" fill="hold"/>
                                        <p:tgtEl>
                                          <p:spTgt spid="19"/>
                                        </p:tgtEl>
                                        <p:attrNameLst>
                                          <p:attrName>ppt_x</p:attrName>
                                          <p:attrName>ppt_y</p:attrName>
                                        </p:attrNameLst>
                                      </p:cBhvr>
                                      <p:rCtr x="-12502" y="0"/>
                                    </p:animMotion>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par>
                          <p:cTn id="45" fill="hold">
                            <p:stCondLst>
                              <p:cond delay="3500"/>
                            </p:stCondLst>
                            <p:childTnLst>
                              <p:par>
                                <p:cTn id="46" presetID="1"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childTnLst>
                                </p:cTn>
                              </p:par>
                            </p:childTnLst>
                          </p:cTn>
                        </p:par>
                        <p:par>
                          <p:cTn id="48" fill="hold">
                            <p:stCondLst>
                              <p:cond delay="3500"/>
                            </p:stCondLst>
                            <p:childTnLst>
                              <p:par>
                                <p:cTn id="49" presetID="35" presetClass="path" presetSubtype="0" accel="50000" decel="50000" fill="hold" grpId="1" nodeType="afterEffect">
                                  <p:stCondLst>
                                    <p:cond delay="0"/>
                                  </p:stCondLst>
                                  <p:childTnLst>
                                    <p:animMotion origin="layout" path="M 2.73603E-6 2.96296E-6 L -0.23141 -0.15556 " pathEditMode="relative" rAng="0" ptsTypes="AA">
                                      <p:cBhvr>
                                        <p:cTn id="50" dur="500" spd="-99900" fill="hold"/>
                                        <p:tgtEl>
                                          <p:spTgt spid="17"/>
                                        </p:tgtEl>
                                        <p:attrNameLst>
                                          <p:attrName>ppt_x</p:attrName>
                                          <p:attrName>ppt_y</p:attrName>
                                        </p:attrNameLst>
                                      </p:cBhvr>
                                      <p:rCtr x="-11577" y="-7778"/>
                                    </p:animMotion>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par>
                          <p:cTn id="55" fill="hold">
                            <p:stCondLst>
                              <p:cond delay="4500"/>
                            </p:stCondLst>
                            <p:childTnLst>
                              <p:par>
                                <p:cTn id="56" presetID="1"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childTnLst>
                          </p:cTn>
                        </p:par>
                        <p:par>
                          <p:cTn id="58" fill="hold">
                            <p:stCondLst>
                              <p:cond delay="4500"/>
                            </p:stCondLst>
                            <p:childTnLst>
                              <p:par>
                                <p:cTn id="59" presetID="35" presetClass="path" presetSubtype="0" accel="50000" decel="50000" fill="hold" grpId="1" nodeType="afterEffect">
                                  <p:stCondLst>
                                    <p:cond delay="0"/>
                                  </p:stCondLst>
                                  <p:childTnLst>
                                    <p:animMotion origin="layout" path="M 2.96132E-6 4.07407E-6 L -0.17359 -0.29051 " pathEditMode="relative" rAng="0" ptsTypes="AA">
                                      <p:cBhvr>
                                        <p:cTn id="60" dur="500" spd="-99900" fill="hold"/>
                                        <p:tgtEl>
                                          <p:spTgt spid="15"/>
                                        </p:tgtEl>
                                        <p:attrNameLst>
                                          <p:attrName>ppt_x</p:attrName>
                                          <p:attrName>ppt_y</p:attrName>
                                        </p:attrNameLst>
                                      </p:cBhvr>
                                      <p:rCtr x="-8686" y="-14537"/>
                                    </p:animMotion>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left)">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autoUpdateAnimBg="0"/>
      <p:bldP spid="14" grpId="1" bldLvl="0" animBg="1" autoUpdateAnimBg="0"/>
      <p:bldP spid="15" grpId="0" bldLvl="0" animBg="1" autoUpdateAnimBg="0"/>
      <p:bldP spid="15" grpId="1" bldLvl="0" animBg="1" autoUpdateAnimBg="0"/>
      <p:bldP spid="17" grpId="0" bldLvl="0" animBg="1" autoUpdateAnimBg="0"/>
      <p:bldP spid="17" grpId="1" bldLvl="0" animBg="1" autoUpdateAnimBg="0"/>
      <p:bldP spid="18" grpId="0" bldLvl="0" animBg="1" autoUpdateAnimBg="0"/>
      <p:bldP spid="18" grpId="1" bldLvl="0" animBg="1" autoUpdateAnimBg="0"/>
      <p:bldP spid="19" grpId="0" bldLvl="0" animBg="1" autoUpdateAnimBg="0"/>
      <p:bldP spid="19" grpId="1" bldLvl="0" animBg="1" autoUpdateAnimBg="0"/>
      <p:bldP spid="23" grpId="0" autoUpdateAnimBg="0"/>
      <p:bldP spid="24" grpId="0" autoUpdateAnimBg="0"/>
      <p:bldP spid="25" grpId="0" autoUpdateAnimBg="0"/>
      <p:bldP spid="26" grpId="0" autoUpdateAnimBg="0"/>
      <p:bldP spid="27" grpId="0" autoUpdateAnimBg="0"/>
      <p:bldP spid="31" grpId="0" autoUpdateAnimBg="0"/>
    </p:bldLst>
  </p:timing>
</p:sld>
</file>

<file path=ppt/theme/theme1.xml><?xml version="1.0" encoding="utf-8"?>
<a:theme xmlns:a="http://schemas.openxmlformats.org/drawingml/2006/main" name="Office 主题​​">
  <a:themeElements>
    <a:clrScheme name="自定义 132">
      <a:dk1>
        <a:sysClr val="windowText" lastClr="000000"/>
      </a:dk1>
      <a:lt1>
        <a:sysClr val="window" lastClr="FFFFFF"/>
      </a:lt1>
      <a:dk2>
        <a:srgbClr val="44546A"/>
      </a:dk2>
      <a:lt2>
        <a:srgbClr val="E7E6E6"/>
      </a:lt2>
      <a:accent1>
        <a:srgbClr val="C00000"/>
      </a:accent1>
      <a:accent2>
        <a:srgbClr val="ED7D31"/>
      </a:accent2>
      <a:accent3>
        <a:srgbClr val="C00000"/>
      </a:accent3>
      <a:accent4>
        <a:srgbClr val="ED7D31"/>
      </a:accent4>
      <a:accent5>
        <a:srgbClr val="C00000"/>
      </a:accent5>
      <a:accent6>
        <a:srgbClr val="ED7D31"/>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2666</Words>
  <Application>WPS 演示</Application>
  <PresentationFormat>自定义</PresentationFormat>
  <Paragraphs>280</Paragraphs>
  <Slides>29</Slides>
  <Notes>28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29</vt:i4>
      </vt:variant>
    </vt:vector>
  </HeadingPairs>
  <TitlesOfParts>
    <vt:vector size="42" baseType="lpstr">
      <vt:lpstr>Arial</vt:lpstr>
      <vt:lpstr>宋体</vt:lpstr>
      <vt:lpstr>Wingdings</vt:lpstr>
      <vt:lpstr>汉仪雅酷黑 95W</vt:lpstr>
      <vt:lpstr>微软雅黑</vt:lpstr>
      <vt:lpstr>汉仪旗黑-55简</vt:lpstr>
      <vt:lpstr>汉仪雅酷黑 75W</vt:lpstr>
      <vt:lpstr>仿宋_GB2312</vt:lpstr>
      <vt:lpstr>Calibri</vt:lpstr>
      <vt:lpstr>Arial Unicode MS</vt:lpstr>
      <vt:lpstr>Helvetica</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c:creator>
  <cp:lastModifiedBy>铭</cp:lastModifiedBy>
  <cp:revision>54</cp:revision>
  <dcterms:created xsi:type="dcterms:W3CDTF">2016-11-16T10:00:00Z</dcterms:created>
  <dcterms:modified xsi:type="dcterms:W3CDTF">2022-03-10T09:05:33Z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769E72E742E14EBEA1FA5F0E1A898618</vt:lpwstr>
  </property>
  <property fmtid="{D5CDD505-2E9C-101B-9397-08002B2CF9AE}" pid="3" name="KSOProductBuildVer">
    <vt:lpwstr>2052-11.1.0.11045</vt:lpwstr>
  </property>
  <property fmtid="{D5CDD505-2E9C-101B-9397-08002B2CF9AE}" pid="4" name="KSOTemplateUUID">
    <vt:lpwstr>v1.0_mb_08QNUAmgGfErfoqSlvevwg==</vt:lpwstr>
  </property>
</Properties>
</file>