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10.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50" r:id="rId3"/>
    <p:sldMasterId id="2147483652" r:id="rId4"/>
    <p:sldMasterId id="2147483654" r:id="rId5"/>
    <p:sldMasterId id="2147483656" r:id="rId6"/>
    <p:sldMasterId id="2147483658" r:id="rId7"/>
    <p:sldMasterId id="2147483660" r:id="rId8"/>
    <p:sldMasterId id="2147483662" r:id="rId9"/>
    <p:sldMasterId id="2147483664" r:id="rId10"/>
    <p:sldMasterId id="2147483666" r:id="rId11"/>
  </p:sldMasterIdLst>
  <p:sldIdLst>
    <p:sldId id="257" r:id="rId12"/>
    <p:sldId id="258" r:id="rId13"/>
    <p:sldId id="259" r:id="rId14"/>
    <p:sldId id="260" r:id="rId15"/>
    <p:sldId id="262" r:id="rId16"/>
    <p:sldId id="308" r:id="rId17"/>
    <p:sldId id="309" r:id="rId18"/>
    <p:sldId id="310" r:id="rId19"/>
    <p:sldId id="311" r:id="rId20"/>
    <p:sldId id="273" r:id="rId21"/>
    <p:sldId id="274" r:id="rId22"/>
    <p:sldId id="312" r:id="rId23"/>
    <p:sldId id="313" r:id="rId24"/>
    <p:sldId id="277" r:id="rId25"/>
    <p:sldId id="314" r:id="rId26"/>
    <p:sldId id="315" r:id="rId27"/>
    <p:sldId id="316" r:id="rId28"/>
    <p:sldId id="306" r:id="rId29"/>
    <p:sldId id="299" r:id="rId30"/>
    <p:sldId id="317" r:id="rId31"/>
    <p:sldId id="318" r:id="rId32"/>
    <p:sldId id="319" r:id="rId33"/>
    <p:sldId id="320" r:id="rId34"/>
    <p:sldId id="321" r:id="rId35"/>
  </p:sldIdLst>
  <p:sldSz cx="12192000" cy="6858000"/>
  <p:notesSz cx="6858000" cy="9144000"/>
  <p:embeddedFontLst>
    <p:embeddedFont>
      <p:font typeface="Calibri Light" panose="020F0302020204030204" pitchFamily="34" charset="0"/>
      <p:regular r:id="rId39"/>
      <p:italic r:id="rId40"/>
    </p:embeddedFont>
    <p:embeddedFont>
      <p:font typeface="Calibri" panose="020F0502020204030204" pitchFamily="34" charset="0"/>
      <p:regular r:id="rId41"/>
      <p:bold r:id="rId42"/>
      <p:italic r:id="rId43"/>
      <p:boldItalic r:id="rId44"/>
    </p:embeddedFont>
    <p:embeddedFont>
      <p:font typeface="华文中宋" panose="02010600040101010101" charset="-122"/>
      <p:regular r:id="rId45"/>
    </p:embeddedFont>
    <p:embeddedFont>
      <p:font typeface="等线 Light" panose="02010600030101010101" charset="-122"/>
      <p:regular r:id="rId46"/>
    </p:embeddedFont>
    <p:embeddedFont>
      <p:font typeface="等线" panose="02010600030101010101" charset="-122"/>
      <p:regular r:id="rId47"/>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D7D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showGuides="1">
      <p:cViewPr>
        <p:scale>
          <a:sx n="50" d="100"/>
          <a:sy n="50" d="100"/>
        </p:scale>
        <p:origin x="672" y="42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7" Type="http://schemas.openxmlformats.org/officeDocument/2006/relationships/font" Target="fonts/font9.fntdata"/><Relationship Id="rId46" Type="http://schemas.openxmlformats.org/officeDocument/2006/relationships/font" Target="fonts/font8.fntdata"/><Relationship Id="rId45" Type="http://schemas.openxmlformats.org/officeDocument/2006/relationships/font" Target="fonts/font7.fntdata"/><Relationship Id="rId44" Type="http://schemas.openxmlformats.org/officeDocument/2006/relationships/font" Target="fonts/font6.fntdata"/><Relationship Id="rId43" Type="http://schemas.openxmlformats.org/officeDocument/2006/relationships/font" Target="fonts/font5.fntdata"/><Relationship Id="rId42" Type="http://schemas.openxmlformats.org/officeDocument/2006/relationships/font" Target="fonts/font4.fntdata"/><Relationship Id="rId41" Type="http://schemas.openxmlformats.org/officeDocument/2006/relationships/font" Target="fonts/font3.fntdata"/><Relationship Id="rId40" Type="http://schemas.openxmlformats.org/officeDocument/2006/relationships/font" Target="fonts/font2.fntdata"/><Relationship Id="rId4" Type="http://schemas.openxmlformats.org/officeDocument/2006/relationships/slideMaster" Target="slideMasters/slideMaster3.xml"/><Relationship Id="rId39" Type="http://schemas.openxmlformats.org/officeDocument/2006/relationships/font" Target="fonts/font1.fntdata"/><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24.xml"/><Relationship Id="rId34" Type="http://schemas.openxmlformats.org/officeDocument/2006/relationships/slide" Target="slides/slide23.xml"/><Relationship Id="rId33" Type="http://schemas.openxmlformats.org/officeDocument/2006/relationships/slide" Target="slides/slide22.xml"/><Relationship Id="rId32" Type="http://schemas.openxmlformats.org/officeDocument/2006/relationships/slide" Target="slides/slide21.xml"/><Relationship Id="rId31" Type="http://schemas.openxmlformats.org/officeDocument/2006/relationships/slide" Target="slides/slide20.xml"/><Relationship Id="rId30" Type="http://schemas.openxmlformats.org/officeDocument/2006/relationships/slide" Target="slides/slide19.xml"/><Relationship Id="rId3" Type="http://schemas.openxmlformats.org/officeDocument/2006/relationships/slideMaster" Target="slideMasters/slideMaster2.xml"/><Relationship Id="rId29" Type="http://schemas.openxmlformats.org/officeDocument/2006/relationships/slide" Target="slides/slide18.xml"/><Relationship Id="rId28" Type="http://schemas.openxmlformats.org/officeDocument/2006/relationships/slide" Target="slides/slide17.xml"/><Relationship Id="rId27" Type="http://schemas.openxmlformats.org/officeDocument/2006/relationships/slide" Target="slides/slide16.xml"/><Relationship Id="rId26" Type="http://schemas.openxmlformats.org/officeDocument/2006/relationships/slide" Target="slides/slide15.xml"/><Relationship Id="rId25" Type="http://schemas.openxmlformats.org/officeDocument/2006/relationships/slide" Target="slides/slide14.xml"/><Relationship Id="rId24" Type="http://schemas.openxmlformats.org/officeDocument/2006/relationships/slide" Target="slides/slide13.xml"/><Relationship Id="rId23" Type="http://schemas.openxmlformats.org/officeDocument/2006/relationships/slide" Target="slides/slide12.xml"/><Relationship Id="rId22" Type="http://schemas.openxmlformats.org/officeDocument/2006/relationships/slide" Target="slides/slide11.xml"/><Relationship Id="rId21" Type="http://schemas.openxmlformats.org/officeDocument/2006/relationships/slide" Target="slides/slide10.xml"/><Relationship Id="rId20" Type="http://schemas.openxmlformats.org/officeDocument/2006/relationships/slide" Target="slides/slide9.xml"/><Relationship Id="rId2" Type="http://schemas.openxmlformats.org/officeDocument/2006/relationships/theme" Target="theme/theme1.xml"/><Relationship Id="rId19" Type="http://schemas.openxmlformats.org/officeDocument/2006/relationships/slide" Target="slides/slide8.xml"/><Relationship Id="rId18" Type="http://schemas.openxmlformats.org/officeDocument/2006/relationships/slide" Target="slides/slide7.xml"/><Relationship Id="rId17" Type="http://schemas.openxmlformats.org/officeDocument/2006/relationships/slide" Target="slides/slide6.xml"/><Relationship Id="rId16" Type="http://schemas.openxmlformats.org/officeDocument/2006/relationships/slide" Target="slides/slide5.xml"/><Relationship Id="rId15" Type="http://schemas.openxmlformats.org/officeDocument/2006/relationships/slide" Target="slides/slide4.xml"/><Relationship Id="rId14" Type="http://schemas.openxmlformats.org/officeDocument/2006/relationships/slide" Target="slides/slide3.xml"/><Relationship Id="rId13" Type="http://schemas.openxmlformats.org/officeDocument/2006/relationships/slide" Target="slides/slide2.xml"/><Relationship Id="rId12" Type="http://schemas.openxmlformats.org/officeDocument/2006/relationships/slide" Target="slides/slide1.xml"/><Relationship Id="rId11" Type="http://schemas.openxmlformats.org/officeDocument/2006/relationships/slideMaster" Target="slideMasters/slideMaster10.xml"/><Relationship Id="rId10" Type="http://schemas.openxmlformats.org/officeDocument/2006/relationships/slideMaster" Target="slideMasters/slideMaster9.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lvl1pPr>
              <a:defRPr/>
            </a:lvl1pPr>
          </a:lstStyle>
          <a:p>
            <a:pPr>
              <a:defRPr/>
            </a:pPr>
            <a:fld id="{444F9921-C415-4AA9-B06D-387248DF3278}"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4959B1E-5F93-49FB-99ED-08256E933496}" type="slidenum">
              <a:rPr lang="zh-CN" altLang="en-US"/>
            </a:fld>
            <a:endParaRPr lang="zh-CN" altLang="en-US" sz="1800">
              <a:solidFill>
                <a:schemeClr val="tx1"/>
              </a:solidFill>
            </a:endParaRPr>
          </a:p>
        </p:txBody>
      </p:sp>
    </p:spTree>
  </p:cSld>
  <p:clrMapOvr>
    <a:masterClrMapping/>
  </p:clrMapOvr>
  <p:transition spd="med">
    <p:fade/>
  </p:transition>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10.xml.rels><?xml version="1.0" encoding="UTF-8" standalone="yes"?>
<Relationships xmlns="http://schemas.openxmlformats.org/package/2006/relationships"><Relationship Id="rId2" Type="http://schemas.openxmlformats.org/officeDocument/2006/relationships/theme" Target="../theme/theme10.xml"/><Relationship Id="rId1"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3.xml"/></Relationships>
</file>

<file path=ppt/slideMasters/_rels/slideMaster4.xml.rels><?xml version="1.0" encoding="UTF-8" standalone="yes"?>
<Relationships xmlns="http://schemas.openxmlformats.org/package/2006/relationships"><Relationship Id="rId2" Type="http://schemas.openxmlformats.org/officeDocument/2006/relationships/theme" Target="../theme/theme4.xml"/><Relationship Id="rId1" Type="http://schemas.openxmlformats.org/officeDocument/2006/relationships/slideLayout" Target="../slideLayouts/slideLayout4.xml"/></Relationships>
</file>

<file path=ppt/slideMasters/_rels/slideMaster5.xml.rels><?xml version="1.0" encoding="UTF-8" standalone="yes"?>
<Relationships xmlns="http://schemas.openxmlformats.org/package/2006/relationships"><Relationship Id="rId2" Type="http://schemas.openxmlformats.org/officeDocument/2006/relationships/theme" Target="../theme/theme5.xml"/><Relationship Id="rId1" Type="http://schemas.openxmlformats.org/officeDocument/2006/relationships/slideLayout" Target="../slideLayouts/slideLayout5.xml"/></Relationships>
</file>

<file path=ppt/slideMasters/_rels/slideMaster6.xml.rels><?xml version="1.0" encoding="UTF-8" standalone="yes"?>
<Relationships xmlns="http://schemas.openxmlformats.org/package/2006/relationships"><Relationship Id="rId2" Type="http://schemas.openxmlformats.org/officeDocument/2006/relationships/theme" Target="../theme/theme6.xml"/><Relationship Id="rId1" Type="http://schemas.openxmlformats.org/officeDocument/2006/relationships/slideLayout" Target="../slideLayouts/slideLayout6.xml"/></Relationships>
</file>

<file path=ppt/slideMasters/_rels/slideMaster7.xml.rels><?xml version="1.0" encoding="UTF-8" standalone="yes"?>
<Relationships xmlns="http://schemas.openxmlformats.org/package/2006/relationships"><Relationship Id="rId2" Type="http://schemas.openxmlformats.org/officeDocument/2006/relationships/theme" Target="../theme/theme7.xml"/><Relationship Id="rId1" Type="http://schemas.openxmlformats.org/officeDocument/2006/relationships/slideLayout" Target="../slideLayouts/slideLayout7.xml"/></Relationships>
</file>

<file path=ppt/slideMasters/_rels/slideMaster8.xml.rels><?xml version="1.0" encoding="UTF-8" standalone="yes"?>
<Relationships xmlns="http://schemas.openxmlformats.org/package/2006/relationships"><Relationship Id="rId2" Type="http://schemas.openxmlformats.org/officeDocument/2006/relationships/theme" Target="../theme/theme8.xml"/><Relationship Id="rId1" Type="http://schemas.openxmlformats.org/officeDocument/2006/relationships/slideLayout" Target="../slideLayouts/slideLayout8.xml"/></Relationships>
</file>

<file path=ppt/slideMasters/_rels/slideMaster9.xml.rels><?xml version="1.0" encoding="UTF-8" standalone="yes"?>
<Relationships xmlns="http://schemas.openxmlformats.org/package/2006/relationships"><Relationship Id="rId2" Type="http://schemas.openxmlformats.org/officeDocument/2006/relationships/theme" Target="../theme/theme9.xml"/><Relationship Id="rId1"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7"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1"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3"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5"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7"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59"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1"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3"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noChangeArrowheads="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zh-CN" altLang="en-US"/>
              <a:t>单击此处编辑母版标题样式</a:t>
            </a:r>
            <a:endParaRPr lang="zh-CN" altLang="en-US"/>
          </a:p>
        </p:txBody>
      </p:sp>
      <p:sp>
        <p:nvSpPr>
          <p:cNvPr id="1027" name="Text Placeholder 2"/>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smtClean="0">
                <a:solidFill>
                  <a:schemeClr val="tx1">
                    <a:tint val="75000"/>
                  </a:schemeClr>
                </a:solidFill>
                <a:latin typeface="+mn-lt"/>
              </a:defRPr>
            </a:lvl1pPr>
          </a:lstStyle>
          <a:p>
            <a:pPr>
              <a:defRPr/>
            </a:pPr>
            <a:fld id="{34395DC5-FA23-4815-BF32-FD8C707C34D1}" type="datetime8">
              <a:rPr lang="zh-CN" altLang="en-US"/>
            </a:fld>
            <a:fld id="{8C99C022-C6C3-47E8-AA00-C9795DBA03AE}" type="datetime1">
              <a:rPr lang="zh-CN" altLang="en-US"/>
            </a:fld>
            <a:endParaRPr lang="zh-CN" altLang="en-US" sz="1800">
              <a:solidFill>
                <a:schemeClr val="tx1"/>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smtClean="0">
                <a:solidFill>
                  <a:schemeClr val="tx1">
                    <a:tint val="75000"/>
                  </a:schemeClr>
                </a:solidFill>
                <a:latin typeface="+mn-lt"/>
              </a:defRPr>
            </a:lvl1pPr>
          </a:lstStyle>
          <a:p>
            <a:pPr>
              <a:defRPr/>
            </a:pPr>
            <a:fld id="{167FCE9A-F432-42B9-B75E-1A054FCE611E}" type="slidenum">
              <a:rPr lang="zh-CN" altLang="en-US"/>
            </a:fld>
            <a:endParaRPr lang="zh-CN" altLang="en-US" sz="1800">
              <a:solidFill>
                <a:schemeClr val="tx1"/>
              </a:solidFill>
            </a:endParaRPr>
          </a:p>
        </p:txBody>
      </p:sp>
    </p:spTree>
  </p:cSld>
  <p:clrMap bg1="lt1" tx1="dk1" bg2="lt2" tx2="dk2" accent1="accent1" accent2="accent2" accent3="accent3" accent4="accent4" accent5="accent5" accent6="accent6" hlink="hlink" folHlink="folHlink"/>
  <p:sldLayoutIdLst>
    <p:sldLayoutId id="2147483665" r:id="rId1"/>
  </p:sldLayoutIdLst>
  <p:transition spd="med">
    <p:fade/>
  </p:transition>
  <p:txStyles>
    <p:titleStyle>
      <a:lvl1pPr algn="l" rtl="0" fontAlgn="base">
        <a:lnSpc>
          <a:spcPct val="90000"/>
        </a:lnSpc>
        <a:spcBef>
          <a:spcPct val="0"/>
        </a:spcBef>
        <a:spcAft>
          <a:spcPct val="0"/>
        </a:spcAft>
        <a:defRPr sz="4400" kern="1200">
          <a:solidFill>
            <a:schemeClr val="tx1"/>
          </a:solidFill>
          <a:latin typeface="+mj-lt"/>
          <a:ea typeface="+mj-ea"/>
          <a:cs typeface="+mj-cs"/>
        </a:defRPr>
      </a:lvl1pPr>
      <a:lvl2pPr algn="l" rtl="0" fontAlgn="base">
        <a:lnSpc>
          <a:spcPct val="90000"/>
        </a:lnSpc>
        <a:spcBef>
          <a:spcPct val="0"/>
        </a:spcBef>
        <a:spcAft>
          <a:spcPct val="0"/>
        </a:spcAft>
        <a:defRPr sz="4400">
          <a:solidFill>
            <a:schemeClr val="tx1"/>
          </a:solidFill>
          <a:latin typeface="Calibri Light" panose="020F0302020204030204" pitchFamily="34" charset="0"/>
        </a:defRPr>
      </a:lvl2pPr>
      <a:lvl3pPr algn="l" rtl="0" fontAlgn="base">
        <a:lnSpc>
          <a:spcPct val="90000"/>
        </a:lnSpc>
        <a:spcBef>
          <a:spcPct val="0"/>
        </a:spcBef>
        <a:spcAft>
          <a:spcPct val="0"/>
        </a:spcAft>
        <a:defRPr sz="4400">
          <a:solidFill>
            <a:schemeClr val="tx1"/>
          </a:solidFill>
          <a:latin typeface="Calibri Light" panose="020F0302020204030204" pitchFamily="34" charset="0"/>
        </a:defRPr>
      </a:lvl3pPr>
      <a:lvl4pPr algn="l" rtl="0" fontAlgn="base">
        <a:lnSpc>
          <a:spcPct val="90000"/>
        </a:lnSpc>
        <a:spcBef>
          <a:spcPct val="0"/>
        </a:spcBef>
        <a:spcAft>
          <a:spcPct val="0"/>
        </a:spcAft>
        <a:defRPr sz="4400">
          <a:solidFill>
            <a:schemeClr val="tx1"/>
          </a:solidFill>
          <a:latin typeface="Calibri Light" panose="020F0302020204030204" pitchFamily="34" charset="0"/>
        </a:defRPr>
      </a:lvl4pPr>
      <a:lvl5pPr algn="l" rtl="0" fontAlgn="base">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8.png"/><Relationship Id="rId1"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4.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5.png"/><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2.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xml"/><Relationship Id="rId2" Type="http://schemas.openxmlformats.org/officeDocument/2006/relationships/image" Target="../media/image4.png"/><Relationship Id="rId1"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6.emf"/><Relationship Id="rId2" Type="http://schemas.openxmlformats.org/officeDocument/2006/relationships/image" Target="../media/image5.png"/><Relationship Id="rId1"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image" Target="../media/image7.png"/><Relationship Id="rId1"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a:srcRect t="94" r="14667" b="3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6" name="任意多边形: 形状 15"/>
          <p:cNvSpPr/>
          <p:nvPr/>
        </p:nvSpPr>
        <p:spPr>
          <a:xfrm flipH="1">
            <a:off x="6870492" y="0"/>
            <a:ext cx="5321508" cy="6858000"/>
          </a:xfrm>
          <a:custGeom>
            <a:avLst/>
            <a:gdLst>
              <a:gd name="connsiteX0" fmla="*/ 0 w 5321508"/>
              <a:gd name="connsiteY0" fmla="*/ 0 h 6858000"/>
              <a:gd name="connsiteX1" fmla="*/ 3468124 w 5321508"/>
              <a:gd name="connsiteY1" fmla="*/ 0 h 6858000"/>
              <a:gd name="connsiteX2" fmla="*/ 3513941 w 5321508"/>
              <a:gd name="connsiteY2" fmla="*/ 29373 h 6858000"/>
              <a:gd name="connsiteX3" fmla="*/ 5321508 w 5321508"/>
              <a:gd name="connsiteY3" fmla="*/ 3429000 h 6858000"/>
              <a:gd name="connsiteX4" fmla="*/ 3513941 w 5321508"/>
              <a:gd name="connsiteY4" fmla="*/ 6828627 h 6858000"/>
              <a:gd name="connsiteX5" fmla="*/ 3468124 w 5321508"/>
              <a:gd name="connsiteY5" fmla="*/ 6858000 h 6858000"/>
              <a:gd name="connsiteX6" fmla="*/ 0 w 532150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1508" h="6858000">
                <a:moveTo>
                  <a:pt x="0" y="0"/>
                </a:moveTo>
                <a:lnTo>
                  <a:pt x="3468124" y="0"/>
                </a:lnTo>
                <a:lnTo>
                  <a:pt x="3513941" y="29373"/>
                </a:lnTo>
                <a:cubicBezTo>
                  <a:pt x="4604498" y="766139"/>
                  <a:pt x="5321508" y="2013836"/>
                  <a:pt x="5321508" y="3429000"/>
                </a:cubicBezTo>
                <a:cubicBezTo>
                  <a:pt x="5321508" y="4844165"/>
                  <a:pt x="4604498" y="6091862"/>
                  <a:pt x="3513941" y="6828627"/>
                </a:cubicBezTo>
                <a:lnTo>
                  <a:pt x="3468124" y="6858000"/>
                </a:lnTo>
                <a:lnTo>
                  <a:pt x="0" y="6858000"/>
                </a:lnTo>
                <a:close/>
              </a:path>
            </a:pathLst>
          </a:cu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7" name="图片 6" descr="电脑萤幕&#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0" y="831272"/>
            <a:ext cx="5570468" cy="5756564"/>
          </a:xfrm>
          <a:prstGeom prst="rect">
            <a:avLst/>
          </a:prstGeom>
        </p:spPr>
      </p:pic>
      <p:grpSp>
        <p:nvGrpSpPr>
          <p:cNvPr id="19" name="组合 18"/>
          <p:cNvGrpSpPr/>
          <p:nvPr/>
        </p:nvGrpSpPr>
        <p:grpSpPr>
          <a:xfrm>
            <a:off x="1015244" y="2396765"/>
            <a:ext cx="1240415" cy="523220"/>
            <a:chOff x="831273" y="2182449"/>
            <a:chExt cx="1240415" cy="523220"/>
          </a:xfrm>
        </p:grpSpPr>
        <p:sp>
          <p:nvSpPr>
            <p:cNvPr id="17" name="矩形: 圆角 16"/>
            <p:cNvSpPr/>
            <p:nvPr/>
          </p:nvSpPr>
          <p:spPr>
            <a:xfrm>
              <a:off x="831273" y="2182449"/>
              <a:ext cx="1240415" cy="523220"/>
            </a:xfrm>
            <a:prstGeom prst="roundRect">
              <a:avLst>
                <a:gd name="adj" fmla="val 50000"/>
              </a:avLst>
            </a:prstGeom>
            <a:gradFill>
              <a:gsLst>
                <a:gs pos="0">
                  <a:schemeClr val="accent2">
                    <a:alpha val="48000"/>
                  </a:schemeClr>
                </a:gs>
                <a:gs pos="100000">
                  <a:schemeClr val="accent2"/>
                </a:gs>
              </a:gsLst>
              <a:lin ang="87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5" name="文本框 14"/>
            <p:cNvSpPr txBox="1"/>
            <p:nvPr/>
          </p:nvSpPr>
          <p:spPr>
            <a:xfrm>
              <a:off x="1009866" y="2234118"/>
              <a:ext cx="883228" cy="400110"/>
            </a:xfrm>
            <a:prstGeom prst="rect">
              <a:avLst/>
            </a:prstGeom>
            <a:noFill/>
          </p:spPr>
          <p:txBody>
            <a:bodyPr wrap="square" rtlCol="0">
              <a:spAutoFit/>
            </a:bodyPr>
            <a:lstStyle/>
            <a:p>
              <a:pPr algn="dist"/>
              <a:r>
                <a:rPr lang="zh-CN" altLang="en-US" sz="2000"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专题</a:t>
              </a:r>
              <a:endParaRPr lang="zh-CN" altLang="en-US" sz="2000"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sp>
        <p:nvSpPr>
          <p:cNvPr id="18" name="文本框 17"/>
          <p:cNvSpPr txBox="1"/>
          <p:nvPr/>
        </p:nvSpPr>
        <p:spPr>
          <a:xfrm>
            <a:off x="972379" y="3013501"/>
            <a:ext cx="5570468" cy="830997"/>
          </a:xfrm>
          <a:prstGeom prst="rect">
            <a:avLst/>
          </a:prstGeom>
          <a:noFill/>
        </p:spPr>
        <p:txBody>
          <a:bodyPr wrap="square" rtlCol="0">
            <a:spAutoFit/>
          </a:bodyPr>
          <a:lstStyle/>
          <a:p>
            <a:pPr algn="dist"/>
            <a:r>
              <a:rPr lang="zh-CN" altLang="en-US" sz="4800"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公文基础写作教育</a:t>
            </a:r>
            <a:endParaRPr lang="zh-CN" altLang="en-US" sz="4800"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27" name="文本框 26"/>
          <p:cNvSpPr txBox="1"/>
          <p:nvPr/>
        </p:nvSpPr>
        <p:spPr>
          <a:xfrm>
            <a:off x="2255658" y="2501069"/>
            <a:ext cx="4230409" cy="369332"/>
          </a:xfrm>
          <a:prstGeom prst="rect">
            <a:avLst/>
          </a:prstGeom>
          <a:noFill/>
        </p:spPr>
        <p:txBody>
          <a:bodyPr wrap="square" rtlCol="0">
            <a:spAutoFit/>
          </a:bodyPr>
          <a:lstStyle/>
          <a:p>
            <a:pPr algn="dist"/>
            <a:r>
              <a:rPr lang="en-US" altLang="zh-CN"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Document basic writing education</a:t>
            </a:r>
            <a:endParaRPr lang="zh-CN" altLang="en-US"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20" name="矩形 19"/>
          <p:cNvSpPr/>
          <p:nvPr/>
        </p:nvSpPr>
        <p:spPr>
          <a:xfrm>
            <a:off x="1081143" y="3844498"/>
            <a:ext cx="2563776" cy="10117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29" name="文本框 28"/>
          <p:cNvSpPr txBox="1"/>
          <p:nvPr/>
        </p:nvSpPr>
        <p:spPr>
          <a:xfrm>
            <a:off x="1015244" y="4106988"/>
            <a:ext cx="5321509" cy="646331"/>
          </a:xfrm>
          <a:prstGeom prst="rect">
            <a:avLst/>
          </a:prstGeom>
          <a:noFill/>
        </p:spPr>
        <p:txBody>
          <a:bodyPr wrap="square" rtlCol="0">
            <a:spAutoFit/>
          </a:bodyPr>
          <a:lstStyle/>
          <a:p>
            <a:pPr algn="dist"/>
            <a:r>
              <a:rPr lang="zh-CN" altLang="en-US" dirty="0">
                <a:solidFill>
                  <a:schemeClr val="bg2">
                    <a:lumMod val="9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公文写作，是指公务文书的起草与修改，是撰写者代机关立言，体现机关领导意图和愿望的写作活动</a:t>
            </a:r>
            <a:endParaRPr lang="zh-CN" altLang="en-US" dirty="0">
              <a:solidFill>
                <a:schemeClr val="bg2">
                  <a:lumMod val="9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7410" name="直接连接符 11"/>
          <p:cNvSpPr>
            <a:spLocks noChangeShapeType="1"/>
          </p:cNvSpPr>
          <p:nvPr/>
        </p:nvSpPr>
        <p:spPr bwMode="auto">
          <a:xfrm>
            <a:off x="4521200" y="1866107"/>
            <a:ext cx="3146425" cy="0"/>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7412" name="矩形 2"/>
          <p:cNvSpPr>
            <a:spLocks noChangeArrowheads="1"/>
          </p:cNvSpPr>
          <p:nvPr/>
        </p:nvSpPr>
        <p:spPr bwMode="auto">
          <a:xfrm>
            <a:off x="4375943" y="1006350"/>
            <a:ext cx="3263107" cy="7330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主体、版记、公文纸型</a:t>
            </a:r>
            <a:endPar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nvGrpSpPr>
          <p:cNvPr id="6" name="组合 5"/>
          <p:cNvGrpSpPr/>
          <p:nvPr/>
        </p:nvGrpSpPr>
        <p:grpSpPr>
          <a:xfrm>
            <a:off x="1227703" y="2316400"/>
            <a:ext cx="3055481" cy="4214160"/>
            <a:chOff x="471488" y="2316400"/>
            <a:chExt cx="3055481" cy="4214160"/>
          </a:xfrm>
        </p:grpSpPr>
        <p:sp>
          <p:nvSpPr>
            <p:cNvPr id="17415" name="Rectangle 7"/>
            <p:cNvSpPr>
              <a:spLocks noChangeArrowheads="1"/>
            </p:cNvSpPr>
            <p:nvPr/>
          </p:nvSpPr>
          <p:spPr bwMode="auto">
            <a:xfrm>
              <a:off x="471488" y="2714394"/>
              <a:ext cx="3055481" cy="3816166"/>
            </a:xfrm>
            <a:prstGeom prst="rect">
              <a:avLst/>
            </a:prstGeom>
            <a:noFill/>
            <a:ln w="9525">
              <a:solidFill>
                <a:srgbClr val="808080"/>
              </a:solid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7416" name="Rectangle 8"/>
            <p:cNvSpPr>
              <a:spLocks noChangeArrowheads="1"/>
            </p:cNvSpPr>
            <p:nvPr/>
          </p:nvSpPr>
          <p:spPr bwMode="auto">
            <a:xfrm>
              <a:off x="1130975" y="2316400"/>
              <a:ext cx="1738312" cy="6281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主体</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7421" name="矩形 2"/>
            <p:cNvSpPr>
              <a:spLocks noChangeArrowheads="1"/>
            </p:cNvSpPr>
            <p:nvPr/>
          </p:nvSpPr>
          <p:spPr bwMode="auto">
            <a:xfrm>
              <a:off x="643386" y="3043006"/>
              <a:ext cx="2428427" cy="33774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标题</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主送机关</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正文</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成文时间</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公文生效识</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附注</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02/</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3" y="140702"/>
            <a:ext cx="1583645"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公文版式</a:t>
            </a:r>
            <a:endParaRPr lang="zh-CN" altLang="en-US" sz="2400" dirty="0"/>
          </a:p>
        </p:txBody>
      </p:sp>
      <p:grpSp>
        <p:nvGrpSpPr>
          <p:cNvPr id="29" name="组合 28"/>
          <p:cNvGrpSpPr/>
          <p:nvPr/>
        </p:nvGrpSpPr>
        <p:grpSpPr>
          <a:xfrm>
            <a:off x="4568259" y="2316400"/>
            <a:ext cx="3055481" cy="4214160"/>
            <a:chOff x="471488" y="2316400"/>
            <a:chExt cx="3055481" cy="4214160"/>
          </a:xfrm>
        </p:grpSpPr>
        <p:sp>
          <p:nvSpPr>
            <p:cNvPr id="30" name="Rectangle 7"/>
            <p:cNvSpPr>
              <a:spLocks noChangeArrowheads="1"/>
            </p:cNvSpPr>
            <p:nvPr/>
          </p:nvSpPr>
          <p:spPr bwMode="auto">
            <a:xfrm>
              <a:off x="471488" y="2714394"/>
              <a:ext cx="3055481" cy="3816166"/>
            </a:xfrm>
            <a:prstGeom prst="rect">
              <a:avLst/>
            </a:prstGeom>
            <a:noFill/>
            <a:ln w="9525">
              <a:solidFill>
                <a:srgbClr val="808080"/>
              </a:solid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31" name="Rectangle 8"/>
            <p:cNvSpPr>
              <a:spLocks noChangeArrowheads="1"/>
            </p:cNvSpPr>
            <p:nvPr/>
          </p:nvSpPr>
          <p:spPr bwMode="auto">
            <a:xfrm>
              <a:off x="1130975" y="2316400"/>
              <a:ext cx="1738312" cy="6281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版记</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32" name="矩形 2"/>
            <p:cNvSpPr>
              <a:spLocks noChangeArrowheads="1"/>
            </p:cNvSpPr>
            <p:nvPr/>
          </p:nvSpPr>
          <p:spPr bwMode="auto">
            <a:xfrm>
              <a:off x="643386" y="3043006"/>
              <a:ext cx="2428427" cy="12999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抄送</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印发机关和印发</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时间</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grpSp>
        <p:nvGrpSpPr>
          <p:cNvPr id="37" name="组合 36"/>
          <p:cNvGrpSpPr/>
          <p:nvPr/>
        </p:nvGrpSpPr>
        <p:grpSpPr>
          <a:xfrm>
            <a:off x="7893507" y="2316400"/>
            <a:ext cx="3055481" cy="4214160"/>
            <a:chOff x="471488" y="2316400"/>
            <a:chExt cx="3055481" cy="4214160"/>
          </a:xfrm>
        </p:grpSpPr>
        <p:sp>
          <p:nvSpPr>
            <p:cNvPr id="38" name="Rectangle 7"/>
            <p:cNvSpPr>
              <a:spLocks noChangeArrowheads="1"/>
            </p:cNvSpPr>
            <p:nvPr/>
          </p:nvSpPr>
          <p:spPr bwMode="auto">
            <a:xfrm>
              <a:off x="471488" y="2714394"/>
              <a:ext cx="3055481" cy="3816166"/>
            </a:xfrm>
            <a:prstGeom prst="rect">
              <a:avLst/>
            </a:prstGeom>
            <a:noFill/>
            <a:ln w="9525">
              <a:solidFill>
                <a:srgbClr val="808080"/>
              </a:solid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39" name="Rectangle 8"/>
            <p:cNvSpPr>
              <a:spLocks noChangeArrowheads="1"/>
            </p:cNvSpPr>
            <p:nvPr/>
          </p:nvSpPr>
          <p:spPr bwMode="auto">
            <a:xfrm>
              <a:off x="1130975" y="2316400"/>
              <a:ext cx="1738312" cy="6281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版记</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0" name="矩形 2"/>
            <p:cNvSpPr>
              <a:spLocks noChangeArrowheads="1"/>
            </p:cNvSpPr>
            <p:nvPr/>
          </p:nvSpPr>
          <p:spPr bwMode="auto">
            <a:xfrm>
              <a:off x="643386" y="3043006"/>
              <a:ext cx="2428427" cy="17154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公文用纸采用国</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际标准</a:t>
              </a:r>
              <a:r>
                <a:rPr lang="en-US" altLang="zh-CN"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A4</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型。</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公文一律采取左</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侧装订的形式。</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4" name="矩形: 圆角 13"/>
          <p:cNvSpPr/>
          <p:nvPr/>
        </p:nvSpPr>
        <p:spPr>
          <a:xfrm>
            <a:off x="4457700" y="1461089"/>
            <a:ext cx="7388452" cy="4444412"/>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 name="图片 22" descr="手机屏幕截图&#10;&#10;描述已自动生成"/>
          <p:cNvPicPr>
            <a:picLocks noChangeAspect="1"/>
          </p:cNvPicPr>
          <p:nvPr/>
        </p:nvPicPr>
        <p:blipFill>
          <a:blip r:embed="rId1">
            <a:extLst>
              <a:ext uri="{28A0092B-C50C-407E-A947-70E740481C1C}">
                <a14:useLocalDpi xmlns:a14="http://schemas.microsoft.com/office/drawing/2010/main" val="0"/>
              </a:ext>
            </a:extLst>
          </a:blip>
          <a:srcRect l="10420" t="10339"/>
          <a:stretch>
            <a:fillRect/>
          </a:stretch>
        </p:blipFill>
        <p:spPr>
          <a:xfrm rot="19697006">
            <a:off x="-1774916" y="294722"/>
            <a:ext cx="4342788" cy="6148946"/>
          </a:xfrm>
          <a:custGeom>
            <a:avLst/>
            <a:gdLst>
              <a:gd name="connsiteX0" fmla="*/ 3605372 w 4342788"/>
              <a:gd name="connsiteY0" fmla="*/ 0 h 6148946"/>
              <a:gd name="connsiteX1" fmla="*/ 4342788 w 4342788"/>
              <a:gd name="connsiteY1" fmla="*/ 455733 h 6148946"/>
              <a:gd name="connsiteX2" fmla="*/ 4342788 w 4342788"/>
              <a:gd name="connsiteY2" fmla="*/ 6148946 h 6148946"/>
              <a:gd name="connsiteX3" fmla="*/ 509902 w 4342788"/>
              <a:gd name="connsiteY3" fmla="*/ 6148946 h 6148946"/>
              <a:gd name="connsiteX4" fmla="*/ 0 w 4342788"/>
              <a:gd name="connsiteY4" fmla="*/ 5833821 h 61489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2788" h="6148946">
                <a:moveTo>
                  <a:pt x="3605372" y="0"/>
                </a:moveTo>
                <a:lnTo>
                  <a:pt x="4342788" y="455733"/>
                </a:lnTo>
                <a:lnTo>
                  <a:pt x="4342788" y="6148946"/>
                </a:lnTo>
                <a:lnTo>
                  <a:pt x="509902" y="6148946"/>
                </a:lnTo>
                <a:lnTo>
                  <a:pt x="0" y="5833821"/>
                </a:lnTo>
                <a:close/>
              </a:path>
            </a:pathLst>
          </a:custGeom>
          <a:ln>
            <a:noFill/>
          </a:ln>
          <a:effectLst>
            <a:outerShdw blurRad="292100" dist="139700" dir="2700000" algn="tl" rotWithShape="0">
              <a:srgbClr val="333333">
                <a:alpha val="65000"/>
              </a:srgbClr>
            </a:outerShdw>
          </a:effectLst>
        </p:spPr>
      </p:pic>
      <p:sp>
        <p:nvSpPr>
          <p:cNvPr id="18437" name="矩形 2"/>
          <p:cNvSpPr>
            <a:spLocks noChangeArrowheads="1"/>
          </p:cNvSpPr>
          <p:nvPr/>
        </p:nvSpPr>
        <p:spPr bwMode="auto">
          <a:xfrm>
            <a:off x="4914900" y="2452688"/>
            <a:ext cx="6807200" cy="2788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安排在文件末尾，落款之下；</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没有落款的公文，日期就直接写在写在正文右下方；</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成文日期与落款要上下对称，年月日的第一个数字不宜超越落款第一个字，日字靠右以空四个字为宜。</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成文日期必须写明年月日，使用阿拉伯数字（</a:t>
            </a:r>
            <a:r>
              <a:rPr lang="en-US" altLang="zh-CN"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2x</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年05月X</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2">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02/</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公文格式</a:t>
            </a:r>
            <a:endParaRPr lang="zh-CN" altLang="en-US" sz="2400" dirty="0"/>
          </a:p>
        </p:txBody>
      </p:sp>
      <p:sp>
        <p:nvSpPr>
          <p:cNvPr id="6" name="矩形 5"/>
          <p:cNvSpPr/>
          <p:nvPr/>
        </p:nvSpPr>
        <p:spPr>
          <a:xfrm>
            <a:off x="5053013" y="2449669"/>
            <a:ext cx="1343025" cy="45719"/>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5053013" y="1665451"/>
            <a:ext cx="1685925" cy="733021"/>
          </a:xfrm>
          <a:prstGeom prst="rect">
            <a:avLst/>
          </a:prstGeom>
          <a:noFill/>
        </p:spPr>
        <p:txBody>
          <a:bodyPr wrap="square">
            <a:spAutoFit/>
          </a:bodyPr>
          <a:lstStyle/>
          <a:p>
            <a:pPr marL="0" indent="0" algn="dist" eaLnBrk="1" hangingPunct="1">
              <a:lnSpc>
                <a:spcPct val="200000"/>
              </a:lnSpc>
              <a:spcBef>
                <a:spcPct val="0"/>
              </a:spcBef>
              <a:buClr>
                <a:schemeClr val="accent1"/>
              </a:buClr>
              <a:buNone/>
            </a:pPr>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成文日期</a:t>
            </a:r>
            <a:endPar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 name="任意多边形: 形状 10"/>
          <p:cNvSpPr/>
          <p:nvPr/>
        </p:nvSpPr>
        <p:spPr>
          <a:xfrm flipH="1">
            <a:off x="6870492" y="0"/>
            <a:ext cx="5321508" cy="6858000"/>
          </a:xfrm>
          <a:custGeom>
            <a:avLst/>
            <a:gdLst>
              <a:gd name="connsiteX0" fmla="*/ 0 w 5321508"/>
              <a:gd name="connsiteY0" fmla="*/ 0 h 6858000"/>
              <a:gd name="connsiteX1" fmla="*/ 3468124 w 5321508"/>
              <a:gd name="connsiteY1" fmla="*/ 0 h 6858000"/>
              <a:gd name="connsiteX2" fmla="*/ 3513941 w 5321508"/>
              <a:gd name="connsiteY2" fmla="*/ 29373 h 6858000"/>
              <a:gd name="connsiteX3" fmla="*/ 5321508 w 5321508"/>
              <a:gd name="connsiteY3" fmla="*/ 3429000 h 6858000"/>
              <a:gd name="connsiteX4" fmla="*/ 3513941 w 5321508"/>
              <a:gd name="connsiteY4" fmla="*/ 6828627 h 6858000"/>
              <a:gd name="connsiteX5" fmla="*/ 3468124 w 5321508"/>
              <a:gd name="connsiteY5" fmla="*/ 6858000 h 6858000"/>
              <a:gd name="connsiteX6" fmla="*/ 0 w 5321508"/>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21508" h="6858000">
                <a:moveTo>
                  <a:pt x="0" y="0"/>
                </a:moveTo>
                <a:lnTo>
                  <a:pt x="3468124" y="0"/>
                </a:lnTo>
                <a:lnTo>
                  <a:pt x="3513941" y="29373"/>
                </a:lnTo>
                <a:cubicBezTo>
                  <a:pt x="4604498" y="766139"/>
                  <a:pt x="5321508" y="2013836"/>
                  <a:pt x="5321508" y="3429000"/>
                </a:cubicBezTo>
                <a:cubicBezTo>
                  <a:pt x="5321508" y="4844165"/>
                  <a:pt x="4604498" y="6091862"/>
                  <a:pt x="3513941" y="6828627"/>
                </a:cubicBezTo>
                <a:lnTo>
                  <a:pt x="3468124" y="6858000"/>
                </a:lnTo>
                <a:lnTo>
                  <a:pt x="0" y="6858000"/>
                </a:lnTo>
                <a:close/>
              </a:path>
            </a:pathLst>
          </a:cu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4" name="矩形: 圆角 13"/>
          <p:cNvSpPr/>
          <p:nvPr/>
        </p:nvSpPr>
        <p:spPr>
          <a:xfrm>
            <a:off x="627278" y="1517951"/>
            <a:ext cx="7388452" cy="4444412"/>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437" name="矩形 2"/>
          <p:cNvSpPr>
            <a:spLocks noChangeArrowheads="1"/>
          </p:cNvSpPr>
          <p:nvPr/>
        </p:nvSpPr>
        <p:spPr bwMode="auto">
          <a:xfrm>
            <a:off x="1084478" y="2509550"/>
            <a:ext cx="6807200" cy="3342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用印和签署：除“会议纪要”外，公文均应加盖印章。</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一般用印方法：居中下压发文机关署名和成文日期，使发文机关署名和成文日期居印章中心偏下位置，印章顶端应当上距正文（或附件说明）一行之内。</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联合行文用印：主办机关印章在前，两个印章均压成文时间，排列整齐，不相交或相切，相距不超过</a:t>
            </a:r>
            <a:r>
              <a:rPr lang="en-US" altLang="zh-CN"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3</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毫米。</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02/</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用印和签署</a:t>
            </a:r>
            <a:endParaRPr lang="zh-CN" altLang="en-US" sz="2400" dirty="0"/>
          </a:p>
        </p:txBody>
      </p:sp>
      <p:sp>
        <p:nvSpPr>
          <p:cNvPr id="6" name="矩形 5"/>
          <p:cNvSpPr/>
          <p:nvPr/>
        </p:nvSpPr>
        <p:spPr>
          <a:xfrm>
            <a:off x="1222591" y="2509550"/>
            <a:ext cx="1343025" cy="45719"/>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1222591" y="1722313"/>
            <a:ext cx="1685925" cy="733021"/>
          </a:xfrm>
          <a:prstGeom prst="rect">
            <a:avLst/>
          </a:prstGeom>
          <a:noFill/>
        </p:spPr>
        <p:txBody>
          <a:bodyPr wrap="square">
            <a:spAutoFit/>
          </a:bodyPr>
          <a:lstStyle/>
          <a:p>
            <a:pPr marL="0" indent="0" algn="dist" eaLnBrk="1" hangingPunct="1">
              <a:lnSpc>
                <a:spcPct val="200000"/>
              </a:lnSpc>
              <a:spcBef>
                <a:spcPct val="0"/>
              </a:spcBef>
              <a:buClr>
                <a:schemeClr val="accent1"/>
              </a:buClr>
              <a:buNone/>
            </a:pPr>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用印规范</a:t>
            </a:r>
            <a:endPar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0" name="图片 9" descr="图片包含 游戏机&#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14035" y="1359802"/>
            <a:ext cx="3365366" cy="4760710"/>
          </a:xfrm>
          <a:prstGeom prst="rect">
            <a:avLst/>
          </a:prstGeom>
          <a:effectLst>
            <a:outerShdw blurRad="50800" dist="38100" dir="5400000" algn="t"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t="94" r="14667" b="3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p:cNvGrpSpPr/>
          <p:nvPr/>
        </p:nvGrpSpPr>
        <p:grpSpPr>
          <a:xfrm>
            <a:off x="2069079" y="1233715"/>
            <a:ext cx="8053842" cy="4996996"/>
            <a:chOff x="2612571" y="1233715"/>
            <a:chExt cx="8053842" cy="4996996"/>
          </a:xfrm>
        </p:grpSpPr>
        <p:sp>
          <p:nvSpPr>
            <p:cNvPr id="4" name="菱形 3"/>
            <p:cNvSpPr/>
            <p:nvPr/>
          </p:nvSpPr>
          <p:spPr>
            <a:xfrm>
              <a:off x="2612571"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3699556"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 y="2438400"/>
            <a:ext cx="12192000" cy="226422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8" name="Rectangle 5"/>
          <p:cNvSpPr>
            <a:spLocks noGrp="1" noChangeArrowheads="1"/>
          </p:cNvSpPr>
          <p:nvPr/>
        </p:nvSpPr>
        <p:spPr bwMode="auto">
          <a:xfrm>
            <a:off x="3944372" y="2986314"/>
            <a:ext cx="4416992" cy="147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spcBef>
                <a:spcPct val="0"/>
              </a:spcBef>
              <a:buFontTx/>
              <a:buNone/>
            </a:pPr>
            <a:r>
              <a:rPr lang="zh-CN" altLang="en-US" sz="36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行文风格</a:t>
            </a:r>
            <a:endPar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099" name="直接连接符 11"/>
          <p:cNvSpPr>
            <a:spLocks noChangeShapeType="1"/>
          </p:cNvSpPr>
          <p:nvPr/>
        </p:nvSpPr>
        <p:spPr bwMode="auto">
          <a:xfrm>
            <a:off x="527561" y="3711575"/>
            <a:ext cx="2889250" cy="1588"/>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100" name="直接连接符 11"/>
          <p:cNvSpPr>
            <a:spLocks noChangeShapeType="1"/>
          </p:cNvSpPr>
          <p:nvPr/>
        </p:nvSpPr>
        <p:spPr bwMode="auto">
          <a:xfrm>
            <a:off x="9035936" y="3732213"/>
            <a:ext cx="2627313"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6" name="文本框 15"/>
          <p:cNvSpPr txBox="1"/>
          <p:nvPr/>
        </p:nvSpPr>
        <p:spPr>
          <a:xfrm>
            <a:off x="4950958" y="2572388"/>
            <a:ext cx="6154056" cy="707886"/>
          </a:xfrm>
          <a:prstGeom prst="rect">
            <a:avLst/>
          </a:prstGeom>
          <a:noFill/>
        </p:spPr>
        <p:txBody>
          <a:bodyPr wrap="square">
            <a:spAutoFit/>
          </a:bodyPr>
          <a:lstStyle/>
          <a:p>
            <a:r>
              <a:rPr lang="zh-CN" altLang="en-US" sz="30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Chapter</a:t>
            </a:r>
            <a:r>
              <a:rPr lang="en-US" altLang="zh-CN"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03</a:t>
            </a:r>
            <a:r>
              <a:rPr lang="zh-CN" altLang="en-US"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3000" dirty="0">
              <a:solidFill>
                <a:schemeClr val="accent1"/>
              </a:solidFill>
            </a:endParaRPr>
          </a:p>
        </p:txBody>
      </p:sp>
      <p:sp>
        <p:nvSpPr>
          <p:cNvPr id="19" name="任意多边形: 形状 18"/>
          <p:cNvSpPr/>
          <p:nvPr/>
        </p:nvSpPr>
        <p:spPr>
          <a:xfrm>
            <a:off x="5145890" y="4454413"/>
            <a:ext cx="1764837" cy="248217"/>
          </a:xfrm>
          <a:custGeom>
            <a:avLst/>
            <a:gdLst>
              <a:gd name="connsiteX0" fmla="*/ 882418 w 1764837"/>
              <a:gd name="connsiteY0" fmla="*/ 0 h 248217"/>
              <a:gd name="connsiteX1" fmla="*/ 1751708 w 1764837"/>
              <a:gd name="connsiteY1" fmla="*/ 231244 h 248217"/>
              <a:gd name="connsiteX2" fmla="*/ 1764837 w 1764837"/>
              <a:gd name="connsiteY2" fmla="*/ 248217 h 248217"/>
              <a:gd name="connsiteX3" fmla="*/ 0 w 1764837"/>
              <a:gd name="connsiteY3" fmla="*/ 248217 h 248217"/>
              <a:gd name="connsiteX4" fmla="*/ 13129 w 1764837"/>
              <a:gd name="connsiteY4" fmla="*/ 231244 h 248217"/>
              <a:gd name="connsiteX5" fmla="*/ 882418 w 1764837"/>
              <a:gd name="connsiteY5" fmla="*/ 0 h 24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4837" h="248217">
                <a:moveTo>
                  <a:pt x="882418" y="0"/>
                </a:moveTo>
                <a:cubicBezTo>
                  <a:pt x="1273199" y="0"/>
                  <a:pt x="1608487" y="95352"/>
                  <a:pt x="1751708" y="231244"/>
                </a:cubicBezTo>
                <a:lnTo>
                  <a:pt x="1764837" y="248217"/>
                </a:lnTo>
                <a:lnTo>
                  <a:pt x="0" y="248217"/>
                </a:lnTo>
                <a:lnTo>
                  <a:pt x="13129" y="231244"/>
                </a:lnTo>
                <a:cubicBezTo>
                  <a:pt x="156349" y="95352"/>
                  <a:pt x="491638" y="0"/>
                  <a:pt x="882418" y="0"/>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p:cNvSpPr/>
          <p:nvPr/>
        </p:nvSpPr>
        <p:spPr>
          <a:xfrm>
            <a:off x="0" y="2806473"/>
            <a:ext cx="198153" cy="1528082"/>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圆角 8"/>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510" name="矩形 2"/>
          <p:cNvSpPr>
            <a:spLocks noChangeArrowheads="1"/>
          </p:cNvSpPr>
          <p:nvPr/>
        </p:nvSpPr>
        <p:spPr bwMode="auto">
          <a:xfrm>
            <a:off x="5588962" y="1973262"/>
            <a:ext cx="5783888" cy="33428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spcBef>
                <a:spcPct val="0"/>
              </a:spcBef>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文种一般是</a:t>
            </a:r>
            <a:r>
              <a:rPr lang="zh-CN" altLang="en-US" sz="18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请示、报告和上报的意见</a:t>
            </a:r>
            <a:r>
              <a:rPr lang="zh-CN" altLang="en-US" sz="1800"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总结、计划</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等可另加“</a:t>
            </a:r>
            <a:r>
              <a:rPr lang="zh-CN" altLang="en-US" sz="18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文头</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一般不能越级。</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不能交叉向上级机关行文请示、报告或提出意见。</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受双重领导的机关，在向上级请示时，应主送一个上级机关，同时抄送另一个上级机关，不可一并报送。</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03/</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行文风格</a:t>
            </a:r>
            <a:endParaRPr lang="zh-CN" altLang="en-US" sz="2400" dirty="0"/>
          </a:p>
        </p:txBody>
      </p:sp>
      <p:grpSp>
        <p:nvGrpSpPr>
          <p:cNvPr id="10" name="组合 9"/>
          <p:cNvGrpSpPr/>
          <p:nvPr/>
        </p:nvGrpSpPr>
        <p:grpSpPr>
          <a:xfrm>
            <a:off x="1161484" y="1993900"/>
            <a:ext cx="3410516" cy="3234164"/>
            <a:chOff x="1732984" y="1993900"/>
            <a:chExt cx="3410516" cy="3234164"/>
          </a:xfrm>
        </p:grpSpPr>
        <p:sp>
          <p:nvSpPr>
            <p:cNvPr id="7" name="Rectangle 7"/>
            <p:cNvSpPr>
              <a:spLocks noChangeArrowheads="1"/>
            </p:cNvSpPr>
            <p:nvPr/>
          </p:nvSpPr>
          <p:spPr bwMode="auto">
            <a:xfrm>
              <a:off x="1732984" y="2671235"/>
              <a:ext cx="3410516" cy="2556829"/>
            </a:xfrm>
            <a:prstGeom prst="rect">
              <a:avLst/>
            </a:prstGeom>
            <a:solidFill>
              <a:schemeClr val="bg1"/>
            </a:solidFill>
            <a:ln w="9525">
              <a:solidFill>
                <a:srgbClr val="808080"/>
              </a:solidFill>
              <a:prstDash val="dash"/>
              <a:miter lim="800000"/>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21509" name="矩形 2"/>
            <p:cNvSpPr>
              <a:spLocks noChangeArrowheads="1"/>
            </p:cNvSpPr>
            <p:nvPr/>
          </p:nvSpPr>
          <p:spPr bwMode="auto">
            <a:xfrm>
              <a:off x="1908857" y="2856786"/>
              <a:ext cx="3144606" cy="22348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200000"/>
                </a:lnSpc>
                <a:spcBef>
                  <a:spcPct val="0"/>
                </a:spcBef>
                <a:buNone/>
              </a:pPr>
              <a:r>
                <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上行文是下级机关向上级领导机关（包括有业务指导关系的上级机关在内）的行文。</a:t>
              </a:r>
              <a:endPar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marL="0" indent="0" algn="just" eaLnBrk="1" hangingPunct="1">
                <a:lnSpc>
                  <a:spcPct val="200000"/>
                </a:lnSpc>
                <a:spcBef>
                  <a:spcPct val="0"/>
                </a:spcBef>
                <a:buNone/>
              </a:pPr>
              <a:endPar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6" name="Rectangle 8"/>
            <p:cNvSpPr>
              <a:spLocks noChangeArrowheads="1"/>
            </p:cNvSpPr>
            <p:nvPr/>
          </p:nvSpPr>
          <p:spPr bwMode="auto">
            <a:xfrm>
              <a:off x="2597662" y="1993900"/>
              <a:ext cx="1738312" cy="4299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上行文</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圆角 8"/>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descr="手机屏幕截图&#10;&#10;描述已自动生成"/>
          <p:cNvPicPr>
            <a:picLocks noChangeAspect="1"/>
          </p:cNvPicPr>
          <p:nvPr/>
        </p:nvPicPr>
        <p:blipFill>
          <a:blip r:embed="rId1">
            <a:extLst>
              <a:ext uri="{28A0092B-C50C-407E-A947-70E740481C1C}">
                <a14:useLocalDpi xmlns:a14="http://schemas.microsoft.com/office/drawing/2010/main" val="0"/>
              </a:ext>
            </a:extLst>
          </a:blip>
          <a:srcRect l="3565" t="54350"/>
          <a:stretch>
            <a:fillRect/>
          </a:stretch>
        </p:blipFill>
        <p:spPr>
          <a:xfrm rot="947708">
            <a:off x="561998" y="-370014"/>
            <a:ext cx="4915988" cy="3130707"/>
          </a:xfrm>
          <a:custGeom>
            <a:avLst/>
            <a:gdLst>
              <a:gd name="connsiteX0" fmla="*/ 239445 w 4915988"/>
              <a:gd name="connsiteY0" fmla="*/ 1579121 h 3130707"/>
              <a:gd name="connsiteX1" fmla="*/ 4915988 w 4915988"/>
              <a:gd name="connsiteY1" fmla="*/ 0 h 3130707"/>
              <a:gd name="connsiteX2" fmla="*/ 4915988 w 4915988"/>
              <a:gd name="connsiteY2" fmla="*/ 3130707 h 3130707"/>
              <a:gd name="connsiteX3" fmla="*/ 391901 w 4915988"/>
              <a:gd name="connsiteY3" fmla="*/ 3130707 h 3130707"/>
              <a:gd name="connsiteX4" fmla="*/ 18593 w 4915988"/>
              <a:gd name="connsiteY4" fmla="*/ 2025161 h 3130707"/>
              <a:gd name="connsiteX5" fmla="*/ 239445 w 4915988"/>
              <a:gd name="connsiteY5" fmla="*/ 1579121 h 3130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15988" h="3130707">
                <a:moveTo>
                  <a:pt x="239445" y="1579121"/>
                </a:moveTo>
                <a:lnTo>
                  <a:pt x="4915988" y="0"/>
                </a:lnTo>
                <a:lnTo>
                  <a:pt x="4915988" y="3130707"/>
                </a:lnTo>
                <a:lnTo>
                  <a:pt x="391901" y="3130707"/>
                </a:lnTo>
                <a:lnTo>
                  <a:pt x="18593" y="2025161"/>
                </a:lnTo>
                <a:cubicBezTo>
                  <a:pt x="-43591" y="1841004"/>
                  <a:pt x="55288" y="1641305"/>
                  <a:pt x="239445" y="1579121"/>
                </a:cubicBezTo>
                <a:close/>
              </a:path>
            </a:pathLst>
          </a:custGeom>
          <a:effectLst>
            <a:outerShdw blurRad="50800" dist="38100" algn="l" rotWithShape="0">
              <a:prstClr val="black">
                <a:alpha val="40000"/>
              </a:prstClr>
            </a:outerShdw>
          </a:effectLst>
        </p:spPr>
      </p:pic>
      <p:pic>
        <p:nvPicPr>
          <p:cNvPr id="2" name="图片 1" descr="男人拿着笔记本电脑&#10;&#10;描述已自动生成"/>
          <p:cNvPicPr>
            <a:picLocks noChangeAspect="1"/>
          </p:cNvPicPr>
          <p:nvPr/>
        </p:nvPicPr>
        <p:blipFill rotWithShape="1">
          <a:blip r:embed="rId2">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03/</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行文风格</a:t>
            </a:r>
            <a:endParaRPr lang="zh-CN" altLang="en-US" sz="2400" dirty="0"/>
          </a:p>
        </p:txBody>
      </p:sp>
      <p:sp>
        <p:nvSpPr>
          <p:cNvPr id="21509" name="矩形 2"/>
          <p:cNvSpPr>
            <a:spLocks noChangeArrowheads="1"/>
          </p:cNvSpPr>
          <p:nvPr/>
        </p:nvSpPr>
        <p:spPr bwMode="auto">
          <a:xfrm>
            <a:off x="5677921" y="1991504"/>
            <a:ext cx="5720848" cy="5728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dist" eaLnBrk="1" hangingPunct="1">
              <a:lnSpc>
                <a:spcPct val="200000"/>
              </a:lnSpc>
              <a:spcBef>
                <a:spcPct val="0"/>
              </a:spcBef>
              <a:buNone/>
            </a:pPr>
            <a:r>
              <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下行文是上级机关对所属下级组织的行文。</a:t>
            </a:r>
            <a:endPar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6" name="Rectangle 8"/>
          <p:cNvSpPr>
            <a:spLocks noChangeArrowheads="1"/>
          </p:cNvSpPr>
          <p:nvPr/>
        </p:nvSpPr>
        <p:spPr bwMode="auto">
          <a:xfrm>
            <a:off x="5596676" y="1514659"/>
            <a:ext cx="1738312" cy="4299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下行文</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nvGrpSpPr>
          <p:cNvPr id="13" name="组合 12"/>
          <p:cNvGrpSpPr/>
          <p:nvPr/>
        </p:nvGrpSpPr>
        <p:grpSpPr>
          <a:xfrm>
            <a:off x="5677921" y="2777673"/>
            <a:ext cx="5720849" cy="3218821"/>
            <a:chOff x="5677921" y="1427844"/>
            <a:chExt cx="5720849" cy="3218821"/>
          </a:xfrm>
        </p:grpSpPr>
        <p:sp>
          <p:nvSpPr>
            <p:cNvPr id="21510" name="矩形 2"/>
            <p:cNvSpPr>
              <a:spLocks noChangeArrowheads="1"/>
            </p:cNvSpPr>
            <p:nvPr/>
          </p:nvSpPr>
          <p:spPr bwMode="auto">
            <a:xfrm>
              <a:off x="5677921" y="1857825"/>
              <a:ext cx="5720849" cy="2788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一般是决定、命令（令）、意见、通知、通报、会议纪要、批复等，另加通知为主件，将下发的应用文作为附件一并下发。</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一般只发直属下级。</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上级机关不可与下属机关联合向基层发文。</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7" name="Rectangle 8"/>
            <p:cNvSpPr>
              <a:spLocks noChangeArrowheads="1"/>
            </p:cNvSpPr>
            <p:nvPr/>
          </p:nvSpPr>
          <p:spPr bwMode="auto">
            <a:xfrm>
              <a:off x="5677921" y="1427844"/>
              <a:ext cx="1738312" cy="4299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特点</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pic>
        <p:nvPicPr>
          <p:cNvPr id="16" name="图片 15" descr="手机屏幕截图&#10;&#10;描述已自动生成"/>
          <p:cNvPicPr>
            <a:picLocks noChangeAspect="1"/>
          </p:cNvPicPr>
          <p:nvPr/>
        </p:nvPicPr>
        <p:blipFill>
          <a:blip r:embed="rId1">
            <a:extLst>
              <a:ext uri="{28A0092B-C50C-407E-A947-70E740481C1C}">
                <a14:useLocalDpi xmlns:a14="http://schemas.microsoft.com/office/drawing/2010/main" val="0"/>
              </a:ext>
            </a:extLst>
          </a:blip>
          <a:srcRect b="56806"/>
          <a:stretch>
            <a:fillRect/>
          </a:stretch>
        </p:blipFill>
        <p:spPr>
          <a:xfrm rot="969813">
            <a:off x="107102" y="4075140"/>
            <a:ext cx="5097727" cy="2962242"/>
          </a:xfrm>
          <a:custGeom>
            <a:avLst/>
            <a:gdLst>
              <a:gd name="connsiteX0" fmla="*/ 0 w 5097727"/>
              <a:gd name="connsiteY0" fmla="*/ 0 h 2962242"/>
              <a:gd name="connsiteX1" fmla="*/ 5097727 w 5097727"/>
              <a:gd name="connsiteY1" fmla="*/ 0 h 2962242"/>
              <a:gd name="connsiteX2" fmla="*/ 5097727 w 5097727"/>
              <a:gd name="connsiteY2" fmla="*/ 1754861 h 2962242"/>
              <a:gd name="connsiteX3" fmla="*/ 980317 w 5097727"/>
              <a:gd name="connsiteY3" fmla="*/ 2948239 h 2962242"/>
              <a:gd name="connsiteX4" fmla="*/ 544312 w 5097727"/>
              <a:gd name="connsiteY4" fmla="*/ 2708182 h 2962242"/>
              <a:gd name="connsiteX5" fmla="*/ 0 w 5097727"/>
              <a:gd name="connsiteY5" fmla="*/ 830191 h 2962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97727" h="2962242">
                <a:moveTo>
                  <a:pt x="0" y="0"/>
                </a:moveTo>
                <a:lnTo>
                  <a:pt x="5097727" y="0"/>
                </a:lnTo>
                <a:lnTo>
                  <a:pt x="5097727" y="1754861"/>
                </a:lnTo>
                <a:lnTo>
                  <a:pt x="980317" y="2948239"/>
                </a:lnTo>
                <a:cubicBezTo>
                  <a:pt x="793627" y="3002349"/>
                  <a:pt x="598421" y="2894872"/>
                  <a:pt x="544312" y="2708182"/>
                </a:cubicBezTo>
                <a:lnTo>
                  <a:pt x="0" y="830191"/>
                </a:lnTo>
                <a:close/>
              </a:path>
            </a:pathLst>
          </a:custGeom>
          <a:effectLst>
            <a:outerShdw blurRad="50800" dist="38100" dir="18900000" algn="bl" rotWithShape="0">
              <a:prstClr val="black">
                <a:alpha val="40000"/>
              </a:prst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 name="矩形: 圆角 8"/>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03/</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行文风格</a:t>
            </a:r>
            <a:endParaRPr lang="zh-CN" altLang="en-US" sz="2400" dirty="0"/>
          </a:p>
        </p:txBody>
      </p:sp>
      <p:sp>
        <p:nvSpPr>
          <p:cNvPr id="21509" name="矩形 2"/>
          <p:cNvSpPr>
            <a:spLocks noChangeArrowheads="1"/>
          </p:cNvSpPr>
          <p:nvPr/>
        </p:nvSpPr>
        <p:spPr bwMode="auto">
          <a:xfrm>
            <a:off x="2629921" y="1744255"/>
            <a:ext cx="5233733" cy="5728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dist" eaLnBrk="1" hangingPunct="1">
              <a:lnSpc>
                <a:spcPct val="200000"/>
              </a:lnSpc>
              <a:spcBef>
                <a:spcPct val="0"/>
              </a:spcBef>
              <a:buNone/>
            </a:pPr>
            <a:r>
              <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平行文是平行机关或不相隶属机关之间的行文。</a:t>
            </a:r>
            <a:endParaRPr lang="zh-CN" altLang="en-US" sz="1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6" name="Rectangle 8"/>
          <p:cNvSpPr>
            <a:spLocks noChangeArrowheads="1"/>
          </p:cNvSpPr>
          <p:nvPr/>
        </p:nvSpPr>
        <p:spPr bwMode="auto">
          <a:xfrm>
            <a:off x="763419" y="1914215"/>
            <a:ext cx="1738312" cy="4299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平行文</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nvGrpSpPr>
          <p:cNvPr id="13" name="组合 12"/>
          <p:cNvGrpSpPr/>
          <p:nvPr/>
        </p:nvGrpSpPr>
        <p:grpSpPr>
          <a:xfrm>
            <a:off x="763419" y="2663439"/>
            <a:ext cx="6568384" cy="2349046"/>
            <a:chOff x="5677921" y="1427844"/>
            <a:chExt cx="6568384" cy="2349046"/>
          </a:xfrm>
        </p:grpSpPr>
        <p:sp>
          <p:nvSpPr>
            <p:cNvPr id="21510" name="矩形 2"/>
            <p:cNvSpPr>
              <a:spLocks noChangeArrowheads="1"/>
            </p:cNvSpPr>
            <p:nvPr/>
          </p:nvSpPr>
          <p:spPr bwMode="auto">
            <a:xfrm>
              <a:off x="5677921" y="2096045"/>
              <a:ext cx="6568384" cy="168084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一般是“函”、“周知性通知”和告知性的“意见”。</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buClr>
                  <a:srgbClr val="ED7D31"/>
                </a:buClr>
                <a:buFont typeface="Wingdings" panose="05000000000000000000" pitchFamily="2" charset="2"/>
                <a:buChar char="l"/>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写法上要做到态度谦和，多用商量的语气，不能强加于人，更不能用指示性的口吻。</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7" name="Rectangle 8"/>
            <p:cNvSpPr>
              <a:spLocks noChangeArrowheads="1"/>
            </p:cNvSpPr>
            <p:nvPr/>
          </p:nvSpPr>
          <p:spPr bwMode="auto">
            <a:xfrm>
              <a:off x="5677921" y="1427844"/>
              <a:ext cx="1738312" cy="429981"/>
            </a:xfrm>
            <a:prstGeom prst="roundRect">
              <a:avLst>
                <a:gd name="adj" fmla="val 48509"/>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特点</a:t>
              </a:r>
              <a:endParaRPr lang="zh-CN" altLang="zh-CN" sz="2400" b="1"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cxnSp>
        <p:nvCxnSpPr>
          <p:cNvPr id="8" name="直接连接符 7"/>
          <p:cNvCxnSpPr/>
          <p:nvPr/>
        </p:nvCxnSpPr>
        <p:spPr>
          <a:xfrm>
            <a:off x="763419" y="1267916"/>
            <a:ext cx="10630295"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8" name="组合 17"/>
          <p:cNvGrpSpPr/>
          <p:nvPr/>
        </p:nvGrpSpPr>
        <p:grpSpPr>
          <a:xfrm>
            <a:off x="7863654" y="2118496"/>
            <a:ext cx="3655645" cy="4185116"/>
            <a:chOff x="2684906" y="2736601"/>
            <a:chExt cx="3100766" cy="3549870"/>
          </a:xfrm>
        </p:grpSpPr>
        <p:pic>
          <p:nvPicPr>
            <p:cNvPr id="19" name="图片 18"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4906" y="2736601"/>
              <a:ext cx="2215072" cy="29799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 name="图片 19"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8516" y="2860781"/>
              <a:ext cx="2347156" cy="31576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1" name="图片 20"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2416" y="3128829"/>
              <a:ext cx="2347156" cy="31576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t="94" r="14667" b="3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p:cNvGrpSpPr/>
          <p:nvPr/>
        </p:nvGrpSpPr>
        <p:grpSpPr>
          <a:xfrm>
            <a:off x="2069079" y="1233715"/>
            <a:ext cx="8053842" cy="4996996"/>
            <a:chOff x="2612571" y="1233715"/>
            <a:chExt cx="8053842" cy="4996996"/>
          </a:xfrm>
        </p:grpSpPr>
        <p:sp>
          <p:nvSpPr>
            <p:cNvPr id="4" name="菱形 3"/>
            <p:cNvSpPr/>
            <p:nvPr/>
          </p:nvSpPr>
          <p:spPr>
            <a:xfrm>
              <a:off x="2612571"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3699556"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 y="2438400"/>
            <a:ext cx="12192000" cy="226422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8" name="Rectangle 5"/>
          <p:cNvSpPr>
            <a:spLocks noGrp="1" noChangeArrowheads="1"/>
          </p:cNvSpPr>
          <p:nvPr/>
        </p:nvSpPr>
        <p:spPr bwMode="auto">
          <a:xfrm>
            <a:off x="3944372" y="2986314"/>
            <a:ext cx="4416992" cy="147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spcBef>
                <a:spcPct val="0"/>
              </a:spcBef>
              <a:buFontTx/>
              <a:buNone/>
            </a:pPr>
            <a:r>
              <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099" name="直接连接符 11"/>
          <p:cNvSpPr>
            <a:spLocks noChangeShapeType="1"/>
          </p:cNvSpPr>
          <p:nvPr/>
        </p:nvSpPr>
        <p:spPr bwMode="auto">
          <a:xfrm>
            <a:off x="527561" y="3711575"/>
            <a:ext cx="2889250" cy="1588"/>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100" name="直接连接符 11"/>
          <p:cNvSpPr>
            <a:spLocks noChangeShapeType="1"/>
          </p:cNvSpPr>
          <p:nvPr/>
        </p:nvSpPr>
        <p:spPr bwMode="auto">
          <a:xfrm>
            <a:off x="9035936" y="3732213"/>
            <a:ext cx="2627313"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6" name="文本框 15"/>
          <p:cNvSpPr txBox="1"/>
          <p:nvPr/>
        </p:nvSpPr>
        <p:spPr>
          <a:xfrm>
            <a:off x="4950958" y="2572388"/>
            <a:ext cx="6154056" cy="707886"/>
          </a:xfrm>
          <a:prstGeom prst="rect">
            <a:avLst/>
          </a:prstGeom>
          <a:noFill/>
        </p:spPr>
        <p:txBody>
          <a:bodyPr wrap="square">
            <a:spAutoFit/>
          </a:bodyPr>
          <a:lstStyle/>
          <a:p>
            <a:r>
              <a:rPr lang="zh-CN" altLang="en-US" sz="30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Chapter</a:t>
            </a:r>
            <a:r>
              <a:rPr lang="en-US" altLang="zh-CN"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04</a:t>
            </a:r>
            <a:r>
              <a:rPr lang="zh-CN" altLang="en-US"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3000" dirty="0">
              <a:solidFill>
                <a:schemeClr val="accent1"/>
              </a:solidFill>
            </a:endParaRPr>
          </a:p>
        </p:txBody>
      </p:sp>
      <p:sp>
        <p:nvSpPr>
          <p:cNvPr id="19" name="任意多边形: 形状 18"/>
          <p:cNvSpPr/>
          <p:nvPr/>
        </p:nvSpPr>
        <p:spPr>
          <a:xfrm>
            <a:off x="5145890" y="4454413"/>
            <a:ext cx="1764837" cy="248217"/>
          </a:xfrm>
          <a:custGeom>
            <a:avLst/>
            <a:gdLst>
              <a:gd name="connsiteX0" fmla="*/ 882418 w 1764837"/>
              <a:gd name="connsiteY0" fmla="*/ 0 h 248217"/>
              <a:gd name="connsiteX1" fmla="*/ 1751708 w 1764837"/>
              <a:gd name="connsiteY1" fmla="*/ 231244 h 248217"/>
              <a:gd name="connsiteX2" fmla="*/ 1764837 w 1764837"/>
              <a:gd name="connsiteY2" fmla="*/ 248217 h 248217"/>
              <a:gd name="connsiteX3" fmla="*/ 0 w 1764837"/>
              <a:gd name="connsiteY3" fmla="*/ 248217 h 248217"/>
              <a:gd name="connsiteX4" fmla="*/ 13129 w 1764837"/>
              <a:gd name="connsiteY4" fmla="*/ 231244 h 248217"/>
              <a:gd name="connsiteX5" fmla="*/ 882418 w 1764837"/>
              <a:gd name="connsiteY5" fmla="*/ 0 h 24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4837" h="248217">
                <a:moveTo>
                  <a:pt x="882418" y="0"/>
                </a:moveTo>
                <a:cubicBezTo>
                  <a:pt x="1273199" y="0"/>
                  <a:pt x="1608487" y="95352"/>
                  <a:pt x="1751708" y="231244"/>
                </a:cubicBezTo>
                <a:lnTo>
                  <a:pt x="1764837" y="248217"/>
                </a:lnTo>
                <a:lnTo>
                  <a:pt x="0" y="248217"/>
                </a:lnTo>
                <a:lnTo>
                  <a:pt x="13129" y="231244"/>
                </a:lnTo>
                <a:cubicBezTo>
                  <a:pt x="156349" y="95352"/>
                  <a:pt x="491638" y="0"/>
                  <a:pt x="882418" y="0"/>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p:cNvSpPr/>
          <p:nvPr/>
        </p:nvSpPr>
        <p:spPr>
          <a:xfrm>
            <a:off x="0" y="2806473"/>
            <a:ext cx="198153" cy="1528082"/>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矩形 2"/>
          <p:cNvSpPr/>
          <p:nvPr/>
        </p:nvSpPr>
        <p:spPr>
          <a:xfrm>
            <a:off x="0" y="3207657"/>
            <a:ext cx="12192000" cy="1706507"/>
          </a:xfrm>
          <a:prstGeom prst="rect">
            <a:avLst/>
          </a:prstGeom>
          <a:solidFill>
            <a:srgbClr val="ED7D31"/>
          </a:solid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207" name="AutoShape 7"/>
          <p:cNvSpPr>
            <a:spLocks noChangeArrowheads="1"/>
          </p:cNvSpPr>
          <p:nvPr/>
        </p:nvSpPr>
        <p:spPr bwMode="auto">
          <a:xfrm>
            <a:off x="2008187" y="2509101"/>
            <a:ext cx="1497013" cy="3165475"/>
          </a:xfrm>
          <a:prstGeom prst="foldedCorner">
            <a:avLst>
              <a:gd name="adj" fmla="val 12500"/>
            </a:avLst>
          </a:prstGeom>
          <a:solidFill>
            <a:schemeClr val="bg1"/>
          </a:solidFill>
          <a:ln w="6350">
            <a:solidFill>
              <a:srgbClr val="808080"/>
            </a:solidFill>
            <a:prstDash val="dash"/>
            <a:round/>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08" name="AutoShape 8"/>
          <p:cNvSpPr>
            <a:spLocks noChangeArrowheads="1"/>
          </p:cNvSpPr>
          <p:nvPr/>
        </p:nvSpPr>
        <p:spPr bwMode="auto">
          <a:xfrm>
            <a:off x="3619500" y="2513864"/>
            <a:ext cx="1439862" cy="3163887"/>
          </a:xfrm>
          <a:prstGeom prst="foldedCorner">
            <a:avLst>
              <a:gd name="adj" fmla="val 12500"/>
            </a:avLst>
          </a:prstGeom>
          <a:solidFill>
            <a:schemeClr val="bg1"/>
          </a:solidFill>
          <a:ln w="6350">
            <a:solidFill>
              <a:srgbClr val="808080"/>
            </a:solidFill>
            <a:prstDash val="dash"/>
            <a:round/>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09" name="AutoShape 9"/>
          <p:cNvSpPr>
            <a:spLocks noChangeArrowheads="1"/>
          </p:cNvSpPr>
          <p:nvPr/>
        </p:nvSpPr>
        <p:spPr bwMode="auto">
          <a:xfrm>
            <a:off x="5202237" y="2532914"/>
            <a:ext cx="1544638" cy="3163887"/>
          </a:xfrm>
          <a:prstGeom prst="foldedCorner">
            <a:avLst>
              <a:gd name="adj" fmla="val 12500"/>
            </a:avLst>
          </a:prstGeom>
          <a:solidFill>
            <a:schemeClr val="bg1"/>
          </a:solidFill>
          <a:ln w="6350">
            <a:solidFill>
              <a:srgbClr val="808080"/>
            </a:solidFill>
            <a:prstDash val="dash"/>
            <a:round/>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0" name="AutoShape 10"/>
          <p:cNvSpPr>
            <a:spLocks noChangeArrowheads="1"/>
          </p:cNvSpPr>
          <p:nvPr/>
        </p:nvSpPr>
        <p:spPr bwMode="auto">
          <a:xfrm>
            <a:off x="6859587" y="2524976"/>
            <a:ext cx="1577975" cy="3165475"/>
          </a:xfrm>
          <a:prstGeom prst="foldedCorner">
            <a:avLst>
              <a:gd name="adj" fmla="val 12500"/>
            </a:avLst>
          </a:prstGeom>
          <a:solidFill>
            <a:schemeClr val="bg1"/>
          </a:solidFill>
          <a:ln w="6350">
            <a:solidFill>
              <a:srgbClr val="808080"/>
            </a:solidFill>
            <a:prstDash val="dash"/>
            <a:round/>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1" name="AutoShape 11"/>
          <p:cNvSpPr>
            <a:spLocks noChangeArrowheads="1"/>
          </p:cNvSpPr>
          <p:nvPr/>
        </p:nvSpPr>
        <p:spPr bwMode="auto">
          <a:xfrm>
            <a:off x="8550275" y="2520214"/>
            <a:ext cx="1660525" cy="3163887"/>
          </a:xfrm>
          <a:prstGeom prst="foldedCorner">
            <a:avLst>
              <a:gd name="adj" fmla="val 12500"/>
            </a:avLst>
          </a:prstGeom>
          <a:solidFill>
            <a:schemeClr val="bg1"/>
          </a:solidFill>
          <a:ln w="6350">
            <a:solidFill>
              <a:srgbClr val="808080"/>
            </a:solidFill>
            <a:prstDash val="dash"/>
            <a:round/>
          </a:ln>
          <a:effec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Arial" panose="020B0604020202020204" pitchFamily="34" charset="0"/>
              <a:buNone/>
            </a:pPr>
            <a:endParaRPr lang="zh-CN" altLang="en-US" sz="18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2" name="矩形 2"/>
          <p:cNvSpPr>
            <a:spLocks noChangeArrowheads="1"/>
          </p:cNvSpPr>
          <p:nvPr/>
        </p:nvSpPr>
        <p:spPr bwMode="auto">
          <a:xfrm>
            <a:off x="1995487" y="2542439"/>
            <a:ext cx="1676400" cy="2957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chemeClr val="accent1"/>
              </a:buClr>
              <a:buFont typeface="Wingdings" panose="05000000000000000000" pitchFamily="2" charset="2"/>
              <a:buChar char="ü"/>
            </a:pPr>
            <a:r>
              <a:rPr lang="zh-CN" altLang="en-US" sz="18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精选材</a:t>
            </a:r>
            <a:endParaRPr lang="zh-CN" altLang="en-US" sz="14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选材料，须扣题；</a:t>
            </a: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选新颖，是第一；</a:t>
            </a: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选典型，有情趣。</a:t>
            </a: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20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16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3" name="矩形 2"/>
          <p:cNvSpPr>
            <a:spLocks noChangeArrowheads="1"/>
          </p:cNvSpPr>
          <p:nvPr/>
        </p:nvSpPr>
        <p:spPr bwMode="auto">
          <a:xfrm>
            <a:off x="3571875" y="2540851"/>
            <a:ext cx="1863725" cy="295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chemeClr val="accent1"/>
              </a:buClr>
              <a:buFont typeface="Wingdings" panose="05000000000000000000" pitchFamily="2" charset="2"/>
              <a:buChar char="ü"/>
            </a:pPr>
            <a:r>
              <a:rPr lang="zh-CN" altLang="en-US" sz="18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巧构思</a:t>
            </a:r>
            <a:endParaRPr lang="zh-CN" altLang="en-US" sz="18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先构思，后动笔；</a:t>
            </a: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想开头，思顺序；</a:t>
            </a: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立好意，才下笔。</a:t>
            </a:r>
            <a:endParaRPr lang="zh-CN" altLang="en-US" sz="1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20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16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4" name="矩形 2"/>
          <p:cNvSpPr>
            <a:spLocks noChangeArrowheads="1"/>
          </p:cNvSpPr>
          <p:nvPr/>
        </p:nvSpPr>
        <p:spPr bwMode="auto">
          <a:xfrm>
            <a:off x="5251450" y="2540851"/>
            <a:ext cx="1854200" cy="29559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chemeClr val="accent1"/>
              </a:buClr>
              <a:buFont typeface="Wingdings" panose="05000000000000000000" pitchFamily="2" charset="2"/>
              <a:buChar char="ü"/>
            </a:pPr>
            <a:r>
              <a:rPr lang="zh-CN" altLang="en-US" sz="1800" b="1">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开凤头</a:t>
            </a:r>
            <a:endParaRPr lang="zh-CN" altLang="en-US" sz="1800" b="1">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开好头，是关键；</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直入题，时地点；</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要成功，须新颖。</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2000" b="1">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1600" b="1">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5" name="矩形 2"/>
          <p:cNvSpPr>
            <a:spLocks noChangeArrowheads="1"/>
          </p:cNvSpPr>
          <p:nvPr/>
        </p:nvSpPr>
        <p:spPr bwMode="auto">
          <a:xfrm>
            <a:off x="6929437" y="2536089"/>
            <a:ext cx="1781175" cy="2347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chemeClr val="accent1"/>
              </a:buClr>
              <a:buFont typeface="Wingdings" panose="05000000000000000000" pitchFamily="2" charset="2"/>
              <a:buChar char="ü"/>
            </a:pPr>
            <a:r>
              <a:rPr lang="zh-CN" altLang="en-US" sz="1800" b="1">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顺过渡</a:t>
            </a:r>
            <a:endParaRPr lang="zh-CN" altLang="en-US" sz="1800" b="1">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衔接段，思路清；</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妙连接，要自然；</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忌生硬，忌跳跃。</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51216" name="矩形 2"/>
          <p:cNvSpPr>
            <a:spLocks noChangeArrowheads="1"/>
          </p:cNvSpPr>
          <p:nvPr/>
        </p:nvSpPr>
        <p:spPr bwMode="auto">
          <a:xfrm>
            <a:off x="8588375" y="2532914"/>
            <a:ext cx="1766887" cy="23479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chemeClr val="accent1"/>
              </a:buClr>
              <a:buFont typeface="Wingdings" panose="05000000000000000000" pitchFamily="2" charset="2"/>
              <a:buChar char="ü"/>
            </a:pPr>
            <a:r>
              <a:rPr lang="zh-CN" altLang="en-US" sz="1800" b="1">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结豹尾</a:t>
            </a:r>
            <a:endParaRPr lang="zh-CN" altLang="en-US" sz="1800" b="1">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结尾好，味无穷；</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善启发，留余声；</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buClr>
                <a:schemeClr val="accent1"/>
              </a:buClr>
              <a:buFont typeface="Wingdings" panose="05000000000000000000" pitchFamily="2" charset="2"/>
              <a:buNone/>
            </a:pPr>
            <a:r>
              <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呼开头，成一体。</a:t>
            </a:r>
            <a:endParaRPr lang="zh-CN" altLang="en-US" sz="140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17" name="图片 16"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18" name="矩形 17"/>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04/</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20" name="文本框 19"/>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2400" dirty="0"/>
          </a:p>
        </p:txBody>
      </p:sp>
      <p:sp>
        <p:nvSpPr>
          <p:cNvPr id="2" name="文本框 1"/>
          <p:cNvSpPr txBox="1"/>
          <p:nvPr/>
        </p:nvSpPr>
        <p:spPr>
          <a:xfrm>
            <a:off x="2249069" y="1578628"/>
            <a:ext cx="1085554" cy="1015663"/>
          </a:xfrm>
          <a:prstGeom prst="rect">
            <a:avLst/>
          </a:prstGeom>
          <a:noFill/>
        </p:spPr>
        <p:txBody>
          <a:bodyPr wrap="none" rtlCol="0">
            <a:spAutoFit/>
          </a:bodyPr>
          <a:lstStyle/>
          <a:p>
            <a:r>
              <a:rPr lang="en-US" altLang="zh-CN"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01</a:t>
            </a:r>
            <a:endParaRPr lang="zh-CN" altLang="en-US"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3" name="文本框 22"/>
          <p:cNvSpPr txBox="1"/>
          <p:nvPr/>
        </p:nvSpPr>
        <p:spPr>
          <a:xfrm>
            <a:off x="3799296" y="1578628"/>
            <a:ext cx="1085554" cy="1015663"/>
          </a:xfrm>
          <a:prstGeom prst="rect">
            <a:avLst/>
          </a:prstGeom>
          <a:noFill/>
        </p:spPr>
        <p:txBody>
          <a:bodyPr wrap="none" rtlCol="0">
            <a:spAutoFit/>
          </a:bodyPr>
          <a:lstStyle/>
          <a:p>
            <a:r>
              <a:rPr lang="en-US" altLang="zh-CN"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02</a:t>
            </a:r>
            <a:endParaRPr lang="zh-CN" altLang="en-US"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4" name="文本框 23"/>
          <p:cNvSpPr txBox="1"/>
          <p:nvPr/>
        </p:nvSpPr>
        <p:spPr>
          <a:xfrm>
            <a:off x="5496606" y="1578628"/>
            <a:ext cx="1085554" cy="1015663"/>
          </a:xfrm>
          <a:prstGeom prst="rect">
            <a:avLst/>
          </a:prstGeom>
          <a:noFill/>
        </p:spPr>
        <p:txBody>
          <a:bodyPr wrap="none" rtlCol="0">
            <a:spAutoFit/>
          </a:bodyPr>
          <a:lstStyle/>
          <a:p>
            <a:r>
              <a:rPr lang="en-US" altLang="zh-CN"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03</a:t>
            </a:r>
            <a:endParaRPr lang="zh-CN" altLang="en-US"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5" name="文本框 24"/>
          <p:cNvSpPr txBox="1"/>
          <p:nvPr/>
        </p:nvSpPr>
        <p:spPr>
          <a:xfrm>
            <a:off x="7105797" y="1578628"/>
            <a:ext cx="1085554" cy="1015663"/>
          </a:xfrm>
          <a:prstGeom prst="rect">
            <a:avLst/>
          </a:prstGeom>
          <a:noFill/>
        </p:spPr>
        <p:txBody>
          <a:bodyPr wrap="none" rtlCol="0">
            <a:spAutoFit/>
          </a:bodyPr>
          <a:lstStyle/>
          <a:p>
            <a:r>
              <a:rPr lang="en-US" altLang="zh-CN"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04</a:t>
            </a:r>
            <a:endParaRPr lang="zh-CN" altLang="en-US"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26" name="文本框 25"/>
          <p:cNvSpPr txBox="1"/>
          <p:nvPr/>
        </p:nvSpPr>
        <p:spPr>
          <a:xfrm>
            <a:off x="8803023" y="1578628"/>
            <a:ext cx="1085554" cy="1015663"/>
          </a:xfrm>
          <a:prstGeom prst="rect">
            <a:avLst/>
          </a:prstGeom>
          <a:noFill/>
        </p:spPr>
        <p:txBody>
          <a:bodyPr wrap="none" rtlCol="0">
            <a:spAutoFit/>
          </a:bodyPr>
          <a:lstStyle/>
          <a:p>
            <a:r>
              <a:rPr lang="en-US" altLang="zh-CN"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05</a:t>
            </a:r>
            <a:endParaRPr lang="zh-CN" altLang="en-US" sz="6000" dirty="0">
              <a:gradFill>
                <a:gsLst>
                  <a:gs pos="0">
                    <a:srgbClr val="ED7D31"/>
                  </a:gs>
                  <a:gs pos="100000">
                    <a:schemeClr val="bg2">
                      <a:lumMod val="90000"/>
                      <a:alpha val="0"/>
                    </a:schemeClr>
                  </a:gs>
                </a:gsLst>
                <a:lin ang="54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pic>
        <p:nvPicPr>
          <p:cNvPr id="5" name="图片 4" descr="电脑萤幕&#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33723">
            <a:off x="8337888" y="3031114"/>
            <a:ext cx="3644349" cy="376609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1"/>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34" name="直接连接符 11"/>
          <p:cNvSpPr>
            <a:spLocks noChangeShapeType="1"/>
          </p:cNvSpPr>
          <p:nvPr/>
        </p:nvSpPr>
        <p:spPr bwMode="auto">
          <a:xfrm>
            <a:off x="2524125" y="2097635"/>
            <a:ext cx="7223125"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6" name="矩形 2"/>
          <p:cNvSpPr>
            <a:spLocks noChangeArrowheads="1"/>
          </p:cNvSpPr>
          <p:nvPr/>
        </p:nvSpPr>
        <p:spPr bwMode="auto">
          <a:xfrm>
            <a:off x="4547961" y="1143914"/>
            <a:ext cx="3609068" cy="839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注意文种使用不规范</a:t>
            </a:r>
            <a:endPar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7" name="矩形 2"/>
          <p:cNvSpPr>
            <a:spLocks noChangeArrowheads="1"/>
          </p:cNvSpPr>
          <p:nvPr/>
        </p:nvSpPr>
        <p:spPr bwMode="auto">
          <a:xfrm>
            <a:off x="807583" y="2609747"/>
            <a:ext cx="10586131" cy="2788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除法定公文种类之外，均不可直接行文，但可作为“通知”的“附件”行文。</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例如，</a:t>
            </a:r>
            <a:r>
              <a:rPr lang="zh-CN" altLang="en-US" sz="1800"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《关于使用社会保障卡有关问题的说明》</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，这里的“说明”不应作为文种使用，可以改成《××关于印发使用社会保障卡有关问题的说明的通知》，不能作为文种使用的还有</a:t>
            </a:r>
            <a:r>
              <a:rPr lang="zh-CN" altLang="en-US" sz="18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“条例”、“规定”、“办法”、“总结”、“计划”</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等，有的甚至把“安排”、“要点”、“细则”这些既不是公文文种又不是应用文体种类的东西常常作为公文文种直接行文，都是错误的。</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8" name="矩形 8"/>
          <p:cNvSpPr>
            <a:spLocks noChangeArrowheads="1"/>
          </p:cNvSpPr>
          <p:nvPr/>
        </p:nvSpPr>
        <p:spPr bwMode="auto">
          <a:xfrm>
            <a:off x="2530475" y="6281738"/>
            <a:ext cx="5289550" cy="109537"/>
          </a:xfrm>
          <a:prstGeom prst="rect">
            <a:avLst/>
          </a:prstGeom>
          <a:solidFill>
            <a:srgbClr val="0070C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9"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3" name="直接连接符 11"/>
          <p:cNvSpPr>
            <a:spLocks noChangeShapeType="1"/>
          </p:cNvSpPr>
          <p:nvPr/>
        </p:nvSpPr>
        <p:spPr bwMode="auto">
          <a:xfrm>
            <a:off x="2985860" y="2281064"/>
            <a:ext cx="6220279" cy="0"/>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3" name="图片 2"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4" name="矩形 3"/>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04/</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6" name="文本框 5"/>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1">
            <a:lum/>
          </a:blip>
          <a:srcRect/>
          <a:stretch>
            <a:fillRect l="-42000" r="-42000"/>
          </a:stretch>
        </a:blipFill>
        <a:effectLst/>
      </p:bgPr>
    </p:bg>
    <p:spTree>
      <p:nvGrpSpPr>
        <p:cNvPr id="1" name=""/>
        <p:cNvGrpSpPr/>
        <p:nvPr/>
      </p:nvGrpSpPr>
      <p:grpSpPr>
        <a:xfrm>
          <a:off x="0" y="0"/>
          <a:ext cx="0" cy="0"/>
          <a:chOff x="0" y="0"/>
          <a:chExt cx="0" cy="0"/>
        </a:xfrm>
      </p:grpSpPr>
      <p:pic>
        <p:nvPicPr>
          <p:cNvPr id="4" name="图片 3" descr="男人拿着笔记本电脑&#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4826"/>
            <a:ext cx="12192000" cy="3657600"/>
          </a:xfrm>
          <a:prstGeom prst="rect">
            <a:avLst/>
          </a:prstGeom>
          <a:effectLst>
            <a:outerShdw blurRad="50800" dist="38100" dir="2700000" algn="tl" rotWithShape="0">
              <a:prstClr val="black">
                <a:alpha val="40000"/>
              </a:prstClr>
            </a:outerShdw>
          </a:effectLst>
        </p:spPr>
      </p:pic>
      <p:grpSp>
        <p:nvGrpSpPr>
          <p:cNvPr id="9" name="组合 8"/>
          <p:cNvGrpSpPr/>
          <p:nvPr/>
        </p:nvGrpSpPr>
        <p:grpSpPr>
          <a:xfrm>
            <a:off x="1196673" y="1529630"/>
            <a:ext cx="2310113" cy="1015663"/>
            <a:chOff x="1357313" y="1701080"/>
            <a:chExt cx="2310113" cy="1015663"/>
          </a:xfrm>
        </p:grpSpPr>
        <p:sp>
          <p:nvSpPr>
            <p:cNvPr id="5" name="矩形: 圆角 4"/>
            <p:cNvSpPr/>
            <p:nvPr/>
          </p:nvSpPr>
          <p:spPr>
            <a:xfrm>
              <a:off x="1445548" y="2208656"/>
              <a:ext cx="2221878" cy="499401"/>
            </a:xfrm>
            <a:prstGeom prst="roundRect">
              <a:avLst>
                <a:gd name="adj" fmla="val 16093"/>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8" name="椭圆 7"/>
            <p:cNvSpPr/>
            <p:nvPr/>
          </p:nvSpPr>
          <p:spPr>
            <a:xfrm>
              <a:off x="1357313" y="2046700"/>
              <a:ext cx="485775" cy="485775"/>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1420147" y="1701080"/>
              <a:ext cx="2221878" cy="1015663"/>
            </a:xfrm>
            <a:prstGeom prst="rect">
              <a:avLst/>
            </a:prstGeom>
            <a:noFill/>
          </p:spPr>
          <p:txBody>
            <a:bodyPr wrap="square" rtlCol="0">
              <a:spAutoFit/>
            </a:bodyPr>
            <a:lstStyle/>
            <a:p>
              <a:pPr algn="dist"/>
              <a:r>
                <a:rPr lang="zh-CN" altLang="en-US" sz="60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目</a:t>
              </a:r>
              <a:r>
                <a:rPr lang="en-US" altLang="zh-CN" sz="60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60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录</a:t>
              </a:r>
              <a:endParaRPr lang="zh-CN" altLang="en-US" sz="60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grpSp>
      <p:sp>
        <p:nvSpPr>
          <p:cNvPr id="25" name="文本框 24"/>
          <p:cNvSpPr txBox="1"/>
          <p:nvPr/>
        </p:nvSpPr>
        <p:spPr>
          <a:xfrm>
            <a:off x="1469795" y="5094641"/>
            <a:ext cx="1316386" cy="1200329"/>
          </a:xfrm>
          <a:prstGeom prst="rect">
            <a:avLst/>
          </a:prstGeom>
          <a:noFill/>
        </p:spPr>
        <p:txBody>
          <a:bodyPr wrap="none" rtlCol="0">
            <a:spAutoFit/>
          </a:bodyPr>
          <a:lstStyle/>
          <a:p>
            <a:r>
              <a:rPr lang="en-US" altLang="zh-CN" sz="7200" b="1" dirty="0">
                <a:gradFill>
                  <a:gsLst>
                    <a:gs pos="0">
                      <a:srgbClr val="ED7D31"/>
                    </a:gs>
                    <a:gs pos="100000">
                      <a:schemeClr val="bg2">
                        <a:lumMod val="90000"/>
                        <a:alpha val="0"/>
                      </a:schemeClr>
                    </a:gs>
                  </a:gsLst>
                  <a:lin ang="5400000" scaled="0"/>
                </a:gradFill>
                <a:latin typeface="+mj-ea"/>
                <a:ea typeface="+mj-ea"/>
              </a:rPr>
              <a:t>01</a:t>
            </a:r>
            <a:endParaRPr lang="zh-CN" altLang="en-US" sz="7200" b="1" dirty="0">
              <a:gradFill>
                <a:gsLst>
                  <a:gs pos="0">
                    <a:srgbClr val="ED7D31"/>
                  </a:gs>
                  <a:gs pos="100000">
                    <a:schemeClr val="bg2">
                      <a:lumMod val="90000"/>
                      <a:alpha val="0"/>
                    </a:schemeClr>
                  </a:gs>
                </a:gsLst>
                <a:lin ang="5400000" scaled="0"/>
              </a:gradFill>
              <a:latin typeface="+mj-ea"/>
              <a:ea typeface="+mj-ea"/>
            </a:endParaRPr>
          </a:p>
        </p:txBody>
      </p:sp>
      <p:sp>
        <p:nvSpPr>
          <p:cNvPr id="3090" name="Text Box 45"/>
          <p:cNvSpPr txBox="1">
            <a:spLocks noChangeArrowheads="1"/>
          </p:cNvSpPr>
          <p:nvPr/>
        </p:nvSpPr>
        <p:spPr bwMode="auto">
          <a:xfrm>
            <a:off x="1170000" y="4416442"/>
            <a:ext cx="1760747" cy="678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lnSpc>
                <a:spcPct val="150000"/>
              </a:lnSpc>
              <a:spcBef>
                <a:spcPct val="0"/>
              </a:spcBef>
              <a:buFont typeface="Arial" panose="020B0604020202020204" pitchFamily="34" charset="0"/>
              <a:buNone/>
            </a:pP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公文ABC</a:t>
            </a:r>
            <a:endPar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3" name="椭圆 12"/>
          <p:cNvSpPr/>
          <p:nvPr/>
        </p:nvSpPr>
        <p:spPr>
          <a:xfrm>
            <a:off x="1314568" y="2845195"/>
            <a:ext cx="1471613" cy="14716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2" name="iconfont-11253-5321601"/>
          <p:cNvSpPr>
            <a:spLocks noChangeAspect="1"/>
          </p:cNvSpPr>
          <p:nvPr/>
        </p:nvSpPr>
        <p:spPr bwMode="auto">
          <a:xfrm>
            <a:off x="1770678" y="3304324"/>
            <a:ext cx="609558" cy="609685"/>
          </a:xfrm>
          <a:custGeom>
            <a:avLst/>
            <a:gdLst>
              <a:gd name="T0" fmla="*/ 7652 w 9981"/>
              <a:gd name="T1" fmla="*/ 2329 h 9982"/>
              <a:gd name="T2" fmla="*/ 9109 w 9981"/>
              <a:gd name="T3" fmla="*/ 2329 h 9982"/>
              <a:gd name="T4" fmla="*/ 7652 w 9981"/>
              <a:gd name="T5" fmla="*/ 873 h 9982"/>
              <a:gd name="T6" fmla="*/ 7652 w 9981"/>
              <a:gd name="T7" fmla="*/ 2329 h 9982"/>
              <a:gd name="T8" fmla="*/ 9645 w 9981"/>
              <a:gd name="T9" fmla="*/ 2159 h 9982"/>
              <a:gd name="T10" fmla="*/ 9981 w 9981"/>
              <a:gd name="T11" fmla="*/ 2973 h 9982"/>
              <a:gd name="T12" fmla="*/ 9981 w 9981"/>
              <a:gd name="T13" fmla="*/ 9317 h 9982"/>
              <a:gd name="T14" fmla="*/ 9316 w 9981"/>
              <a:gd name="T15" fmla="*/ 9982 h 9982"/>
              <a:gd name="T16" fmla="*/ 2661 w 9981"/>
              <a:gd name="T17" fmla="*/ 9982 h 9982"/>
              <a:gd name="T18" fmla="*/ 1996 w 9981"/>
              <a:gd name="T19" fmla="*/ 9317 h 9982"/>
              <a:gd name="T20" fmla="*/ 1996 w 9981"/>
              <a:gd name="T21" fmla="*/ 8818 h 9982"/>
              <a:gd name="T22" fmla="*/ 2495 w 9981"/>
              <a:gd name="T23" fmla="*/ 8818 h 9982"/>
              <a:gd name="T24" fmla="*/ 2495 w 9981"/>
              <a:gd name="T25" fmla="*/ 9317 h 9982"/>
              <a:gd name="T26" fmla="*/ 2661 w 9981"/>
              <a:gd name="T27" fmla="*/ 9483 h 9982"/>
              <a:gd name="T28" fmla="*/ 9315 w 9981"/>
              <a:gd name="T29" fmla="*/ 9483 h 9982"/>
              <a:gd name="T30" fmla="*/ 9481 w 9981"/>
              <a:gd name="T31" fmla="*/ 9317 h 9982"/>
              <a:gd name="T32" fmla="*/ 9481 w 9981"/>
              <a:gd name="T33" fmla="*/ 2973 h 9982"/>
              <a:gd name="T34" fmla="*/ 9464 w 9981"/>
              <a:gd name="T35" fmla="*/ 2829 h 9982"/>
              <a:gd name="T36" fmla="*/ 7154 w 9981"/>
              <a:gd name="T37" fmla="*/ 2829 h 9982"/>
              <a:gd name="T38" fmla="*/ 7154 w 9981"/>
              <a:gd name="T39" fmla="*/ 517 h 9982"/>
              <a:gd name="T40" fmla="*/ 7010 w 9981"/>
              <a:gd name="T41" fmla="*/ 499 h 9982"/>
              <a:gd name="T42" fmla="*/ 2661 w 9981"/>
              <a:gd name="T43" fmla="*/ 499 h 9982"/>
              <a:gd name="T44" fmla="*/ 2495 w 9981"/>
              <a:gd name="T45" fmla="*/ 665 h 9982"/>
              <a:gd name="T46" fmla="*/ 2495 w 9981"/>
              <a:gd name="T47" fmla="*/ 2163 h 9982"/>
              <a:gd name="T48" fmla="*/ 1996 w 9981"/>
              <a:gd name="T49" fmla="*/ 2163 h 9982"/>
              <a:gd name="T50" fmla="*/ 1996 w 9981"/>
              <a:gd name="T51" fmla="*/ 665 h 9982"/>
              <a:gd name="T52" fmla="*/ 2661 w 9981"/>
              <a:gd name="T53" fmla="*/ 0 h 9982"/>
              <a:gd name="T54" fmla="*/ 7009 w 9981"/>
              <a:gd name="T55" fmla="*/ 0 h 9982"/>
              <a:gd name="T56" fmla="*/ 7822 w 9981"/>
              <a:gd name="T57" fmla="*/ 338 h 9982"/>
              <a:gd name="T58" fmla="*/ 9645 w 9981"/>
              <a:gd name="T59" fmla="*/ 2159 h 9982"/>
              <a:gd name="T60" fmla="*/ 6487 w 9981"/>
              <a:gd name="T61" fmla="*/ 4575 h 9982"/>
              <a:gd name="T62" fmla="*/ 6487 w 9981"/>
              <a:gd name="T63" fmla="*/ 4077 h 9982"/>
              <a:gd name="T64" fmla="*/ 8816 w 9981"/>
              <a:gd name="T65" fmla="*/ 4077 h 9982"/>
              <a:gd name="T66" fmla="*/ 8816 w 9981"/>
              <a:gd name="T67" fmla="*/ 4575 h 9982"/>
              <a:gd name="T68" fmla="*/ 6487 w 9981"/>
              <a:gd name="T69" fmla="*/ 4575 h 9982"/>
              <a:gd name="T70" fmla="*/ 6487 w 9981"/>
              <a:gd name="T71" fmla="*/ 6073 h 9982"/>
              <a:gd name="T72" fmla="*/ 6487 w 9981"/>
              <a:gd name="T73" fmla="*/ 5574 h 9982"/>
              <a:gd name="T74" fmla="*/ 8816 w 9981"/>
              <a:gd name="T75" fmla="*/ 5574 h 9982"/>
              <a:gd name="T76" fmla="*/ 8816 w 9981"/>
              <a:gd name="T77" fmla="*/ 6073 h 9982"/>
              <a:gd name="T78" fmla="*/ 6487 w 9981"/>
              <a:gd name="T79" fmla="*/ 6073 h 9982"/>
              <a:gd name="T80" fmla="*/ 6487 w 9981"/>
              <a:gd name="T81" fmla="*/ 7570 h 9982"/>
              <a:gd name="T82" fmla="*/ 6487 w 9981"/>
              <a:gd name="T83" fmla="*/ 7072 h 9982"/>
              <a:gd name="T84" fmla="*/ 8816 w 9981"/>
              <a:gd name="T85" fmla="*/ 7072 h 9982"/>
              <a:gd name="T86" fmla="*/ 8816 w 9981"/>
              <a:gd name="T87" fmla="*/ 7570 h 9982"/>
              <a:gd name="T88" fmla="*/ 6487 w 9981"/>
              <a:gd name="T89" fmla="*/ 7570 h 9982"/>
              <a:gd name="T90" fmla="*/ 0 w 9981"/>
              <a:gd name="T91" fmla="*/ 8318 h 9982"/>
              <a:gd name="T92" fmla="*/ 0 w 9981"/>
              <a:gd name="T93" fmla="*/ 2661 h 9982"/>
              <a:gd name="T94" fmla="*/ 5656 w 9981"/>
              <a:gd name="T95" fmla="*/ 2661 h 9982"/>
              <a:gd name="T96" fmla="*/ 5656 w 9981"/>
              <a:gd name="T97" fmla="*/ 8318 h 9982"/>
              <a:gd name="T98" fmla="*/ 0 w 9981"/>
              <a:gd name="T99" fmla="*/ 8318 h 9982"/>
              <a:gd name="T100" fmla="*/ 4287 w 9981"/>
              <a:gd name="T101" fmla="*/ 4208 h 9982"/>
              <a:gd name="T102" fmla="*/ 4287 w 9981"/>
              <a:gd name="T103" fmla="*/ 3709 h 9982"/>
              <a:gd name="T104" fmla="*/ 1369 w 9981"/>
              <a:gd name="T105" fmla="*/ 3709 h 9982"/>
              <a:gd name="T106" fmla="*/ 1369 w 9981"/>
              <a:gd name="T107" fmla="*/ 4208 h 9982"/>
              <a:gd name="T108" fmla="*/ 2536 w 9981"/>
              <a:gd name="T109" fmla="*/ 4208 h 9982"/>
              <a:gd name="T110" fmla="*/ 2536 w 9981"/>
              <a:gd name="T111" fmla="*/ 7271 h 9982"/>
              <a:gd name="T112" fmla="*/ 3120 w 9981"/>
              <a:gd name="T113" fmla="*/ 7271 h 9982"/>
              <a:gd name="T114" fmla="*/ 3120 w 9981"/>
              <a:gd name="T115" fmla="*/ 4208 h 9982"/>
              <a:gd name="T116" fmla="*/ 4287 w 9981"/>
              <a:gd name="T117" fmla="*/ 4208 h 9982"/>
              <a:gd name="T118" fmla="*/ 4287 w 9981"/>
              <a:gd name="T119" fmla="*/ 4208 h 9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981" h="9982">
                <a:moveTo>
                  <a:pt x="7652" y="2329"/>
                </a:moveTo>
                <a:lnTo>
                  <a:pt x="9109" y="2329"/>
                </a:lnTo>
                <a:lnTo>
                  <a:pt x="7652" y="873"/>
                </a:lnTo>
                <a:lnTo>
                  <a:pt x="7652" y="2329"/>
                </a:lnTo>
                <a:close/>
                <a:moveTo>
                  <a:pt x="9645" y="2159"/>
                </a:moveTo>
                <a:cubicBezTo>
                  <a:pt x="9861" y="2375"/>
                  <a:pt x="9981" y="2668"/>
                  <a:pt x="9981" y="2973"/>
                </a:cubicBezTo>
                <a:lnTo>
                  <a:pt x="9981" y="9317"/>
                </a:lnTo>
                <a:cubicBezTo>
                  <a:pt x="9981" y="9683"/>
                  <a:pt x="9681" y="9982"/>
                  <a:pt x="9316" y="9982"/>
                </a:cubicBezTo>
                <a:lnTo>
                  <a:pt x="2661" y="9982"/>
                </a:lnTo>
                <a:cubicBezTo>
                  <a:pt x="2295" y="9982"/>
                  <a:pt x="1996" y="9682"/>
                  <a:pt x="1996" y="9317"/>
                </a:cubicBezTo>
                <a:lnTo>
                  <a:pt x="1996" y="8818"/>
                </a:lnTo>
                <a:lnTo>
                  <a:pt x="2495" y="8818"/>
                </a:lnTo>
                <a:lnTo>
                  <a:pt x="2495" y="9317"/>
                </a:lnTo>
                <a:cubicBezTo>
                  <a:pt x="2495" y="9407"/>
                  <a:pt x="2571" y="9483"/>
                  <a:pt x="2661" y="9483"/>
                </a:cubicBezTo>
                <a:lnTo>
                  <a:pt x="9315" y="9483"/>
                </a:lnTo>
                <a:cubicBezTo>
                  <a:pt x="9405" y="9483"/>
                  <a:pt x="9481" y="9406"/>
                  <a:pt x="9481" y="9317"/>
                </a:cubicBezTo>
                <a:lnTo>
                  <a:pt x="9481" y="2973"/>
                </a:lnTo>
                <a:cubicBezTo>
                  <a:pt x="9481" y="2924"/>
                  <a:pt x="9475" y="2875"/>
                  <a:pt x="9464" y="2829"/>
                </a:cubicBezTo>
                <a:lnTo>
                  <a:pt x="7154" y="2829"/>
                </a:lnTo>
                <a:lnTo>
                  <a:pt x="7154" y="517"/>
                </a:lnTo>
                <a:cubicBezTo>
                  <a:pt x="7106" y="505"/>
                  <a:pt x="7059" y="500"/>
                  <a:pt x="7010" y="499"/>
                </a:cubicBezTo>
                <a:lnTo>
                  <a:pt x="2661" y="499"/>
                </a:lnTo>
                <a:cubicBezTo>
                  <a:pt x="2571" y="499"/>
                  <a:pt x="2495" y="575"/>
                  <a:pt x="2495" y="665"/>
                </a:cubicBezTo>
                <a:lnTo>
                  <a:pt x="2495" y="2163"/>
                </a:lnTo>
                <a:lnTo>
                  <a:pt x="1996" y="2163"/>
                </a:lnTo>
                <a:lnTo>
                  <a:pt x="1996" y="665"/>
                </a:lnTo>
                <a:cubicBezTo>
                  <a:pt x="1996" y="299"/>
                  <a:pt x="2296" y="0"/>
                  <a:pt x="2661" y="0"/>
                </a:cubicBezTo>
                <a:lnTo>
                  <a:pt x="7009" y="0"/>
                </a:lnTo>
                <a:cubicBezTo>
                  <a:pt x="7314" y="0"/>
                  <a:pt x="7606" y="121"/>
                  <a:pt x="7822" y="338"/>
                </a:cubicBezTo>
                <a:lnTo>
                  <a:pt x="9645" y="2159"/>
                </a:lnTo>
                <a:close/>
                <a:moveTo>
                  <a:pt x="6487" y="4575"/>
                </a:moveTo>
                <a:lnTo>
                  <a:pt x="6487" y="4077"/>
                </a:lnTo>
                <a:lnTo>
                  <a:pt x="8816" y="4077"/>
                </a:lnTo>
                <a:lnTo>
                  <a:pt x="8816" y="4575"/>
                </a:lnTo>
                <a:lnTo>
                  <a:pt x="6487" y="4575"/>
                </a:lnTo>
                <a:close/>
                <a:moveTo>
                  <a:pt x="6487" y="6073"/>
                </a:moveTo>
                <a:lnTo>
                  <a:pt x="6487" y="5574"/>
                </a:lnTo>
                <a:lnTo>
                  <a:pt x="8816" y="5574"/>
                </a:lnTo>
                <a:lnTo>
                  <a:pt x="8816" y="6073"/>
                </a:lnTo>
                <a:lnTo>
                  <a:pt x="6487" y="6073"/>
                </a:lnTo>
                <a:close/>
                <a:moveTo>
                  <a:pt x="6487" y="7570"/>
                </a:moveTo>
                <a:lnTo>
                  <a:pt x="6487" y="7072"/>
                </a:lnTo>
                <a:lnTo>
                  <a:pt x="8816" y="7072"/>
                </a:lnTo>
                <a:lnTo>
                  <a:pt x="8816" y="7570"/>
                </a:lnTo>
                <a:lnTo>
                  <a:pt x="6487" y="7570"/>
                </a:lnTo>
                <a:close/>
                <a:moveTo>
                  <a:pt x="0" y="8318"/>
                </a:moveTo>
                <a:lnTo>
                  <a:pt x="0" y="2661"/>
                </a:lnTo>
                <a:lnTo>
                  <a:pt x="5656" y="2661"/>
                </a:lnTo>
                <a:lnTo>
                  <a:pt x="5656" y="8318"/>
                </a:lnTo>
                <a:lnTo>
                  <a:pt x="0" y="8318"/>
                </a:lnTo>
                <a:close/>
                <a:moveTo>
                  <a:pt x="4287" y="4208"/>
                </a:moveTo>
                <a:lnTo>
                  <a:pt x="4287" y="3709"/>
                </a:lnTo>
                <a:lnTo>
                  <a:pt x="1369" y="3709"/>
                </a:lnTo>
                <a:lnTo>
                  <a:pt x="1369" y="4208"/>
                </a:lnTo>
                <a:lnTo>
                  <a:pt x="2536" y="4208"/>
                </a:lnTo>
                <a:lnTo>
                  <a:pt x="2536" y="7271"/>
                </a:lnTo>
                <a:lnTo>
                  <a:pt x="3120" y="7271"/>
                </a:lnTo>
                <a:lnTo>
                  <a:pt x="3120" y="4208"/>
                </a:lnTo>
                <a:lnTo>
                  <a:pt x="4287" y="4208"/>
                </a:lnTo>
                <a:close/>
                <a:moveTo>
                  <a:pt x="4287" y="4208"/>
                </a:moveTo>
                <a:close/>
              </a:path>
            </a:pathLst>
          </a:custGeom>
          <a:solidFill>
            <a:srgbClr val="ED7D31"/>
          </a:solidFill>
          <a:ln>
            <a:noFill/>
          </a:ln>
        </p:spPr>
      </p:sp>
      <p:sp>
        <p:nvSpPr>
          <p:cNvPr id="49" name="任意多边形: 形状 48"/>
          <p:cNvSpPr/>
          <p:nvPr/>
        </p:nvSpPr>
        <p:spPr>
          <a:xfrm>
            <a:off x="0" y="6518900"/>
            <a:ext cx="12191999" cy="339100"/>
          </a:xfrm>
          <a:custGeom>
            <a:avLst/>
            <a:gdLst>
              <a:gd name="connsiteX0" fmla="*/ 0 w 12191999"/>
              <a:gd name="connsiteY0" fmla="*/ 0 h 339100"/>
              <a:gd name="connsiteX1" fmla="*/ 12191999 w 12191999"/>
              <a:gd name="connsiteY1" fmla="*/ 0 h 339100"/>
              <a:gd name="connsiteX2" fmla="*/ 12191999 w 12191999"/>
              <a:gd name="connsiteY2" fmla="*/ 339100 h 339100"/>
              <a:gd name="connsiteX3" fmla="*/ 0 w 12191999"/>
              <a:gd name="connsiteY3" fmla="*/ 339100 h 339100"/>
            </a:gdLst>
            <a:ahLst/>
            <a:cxnLst>
              <a:cxn ang="0">
                <a:pos x="connsiteX0" y="connsiteY0"/>
              </a:cxn>
              <a:cxn ang="0">
                <a:pos x="connsiteX1" y="connsiteY1"/>
              </a:cxn>
              <a:cxn ang="0">
                <a:pos x="connsiteX2" y="connsiteY2"/>
              </a:cxn>
              <a:cxn ang="0">
                <a:pos x="connsiteX3" y="connsiteY3"/>
              </a:cxn>
            </a:cxnLst>
            <a:rect l="l" t="t" r="r" b="b"/>
            <a:pathLst>
              <a:path w="12191999" h="339100">
                <a:moveTo>
                  <a:pt x="0" y="0"/>
                </a:moveTo>
                <a:lnTo>
                  <a:pt x="12191999" y="0"/>
                </a:lnTo>
                <a:lnTo>
                  <a:pt x="12191999" y="339100"/>
                </a:lnTo>
                <a:lnTo>
                  <a:pt x="0" y="339100"/>
                </a:ln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0" name="文本框 79"/>
          <p:cNvSpPr txBox="1"/>
          <p:nvPr/>
        </p:nvSpPr>
        <p:spPr>
          <a:xfrm>
            <a:off x="4201371" y="5094641"/>
            <a:ext cx="1316386" cy="1200329"/>
          </a:xfrm>
          <a:prstGeom prst="rect">
            <a:avLst/>
          </a:prstGeom>
          <a:noFill/>
        </p:spPr>
        <p:txBody>
          <a:bodyPr wrap="none" rtlCol="0">
            <a:spAutoFit/>
          </a:bodyPr>
          <a:lstStyle/>
          <a:p>
            <a:r>
              <a:rPr lang="en-US" altLang="zh-CN" sz="7200" b="1" dirty="0">
                <a:gradFill>
                  <a:gsLst>
                    <a:gs pos="0">
                      <a:srgbClr val="ED7D31"/>
                    </a:gs>
                    <a:gs pos="100000">
                      <a:schemeClr val="bg2">
                        <a:lumMod val="90000"/>
                        <a:alpha val="0"/>
                      </a:schemeClr>
                    </a:gs>
                  </a:gsLst>
                  <a:lin ang="5400000" scaled="0"/>
                </a:gradFill>
                <a:latin typeface="+mj-ea"/>
                <a:ea typeface="+mj-ea"/>
              </a:rPr>
              <a:t>02</a:t>
            </a:r>
            <a:endParaRPr lang="zh-CN" altLang="en-US" sz="7200" b="1" dirty="0">
              <a:gradFill>
                <a:gsLst>
                  <a:gs pos="0">
                    <a:srgbClr val="ED7D31"/>
                  </a:gs>
                  <a:gs pos="100000">
                    <a:schemeClr val="bg2">
                      <a:lumMod val="90000"/>
                      <a:alpha val="0"/>
                    </a:schemeClr>
                  </a:gs>
                </a:gsLst>
                <a:lin ang="5400000" scaled="0"/>
              </a:gradFill>
              <a:latin typeface="+mj-ea"/>
              <a:ea typeface="+mj-ea"/>
            </a:endParaRPr>
          </a:p>
        </p:txBody>
      </p:sp>
      <p:sp>
        <p:nvSpPr>
          <p:cNvPr id="83" name="椭圆 82"/>
          <p:cNvSpPr/>
          <p:nvPr/>
        </p:nvSpPr>
        <p:spPr>
          <a:xfrm>
            <a:off x="4046144" y="2845195"/>
            <a:ext cx="1471613" cy="14716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4" name="iconfont-11253-5321601"/>
          <p:cNvSpPr>
            <a:spLocks noChangeAspect="1"/>
          </p:cNvSpPr>
          <p:nvPr/>
        </p:nvSpPr>
        <p:spPr bwMode="auto">
          <a:xfrm>
            <a:off x="4552643" y="3304324"/>
            <a:ext cx="508779" cy="609685"/>
          </a:xfrm>
          <a:custGeom>
            <a:avLst/>
            <a:gdLst>
              <a:gd name="connsiteX0" fmla="*/ 126539 w 506307"/>
              <a:gd name="connsiteY0" fmla="*/ 480269 h 606722"/>
              <a:gd name="connsiteX1" fmla="*/ 379767 w 506307"/>
              <a:gd name="connsiteY1" fmla="*/ 480269 h 606722"/>
              <a:gd name="connsiteX2" fmla="*/ 405045 w 506307"/>
              <a:gd name="connsiteY2" fmla="*/ 505611 h 606722"/>
              <a:gd name="connsiteX3" fmla="*/ 379767 w 506307"/>
              <a:gd name="connsiteY3" fmla="*/ 530864 h 606722"/>
              <a:gd name="connsiteX4" fmla="*/ 126539 w 506307"/>
              <a:gd name="connsiteY4" fmla="*/ 530864 h 606722"/>
              <a:gd name="connsiteX5" fmla="*/ 101261 w 506307"/>
              <a:gd name="connsiteY5" fmla="*/ 505611 h 606722"/>
              <a:gd name="connsiteX6" fmla="*/ 126539 w 506307"/>
              <a:gd name="connsiteY6" fmla="*/ 480269 h 606722"/>
              <a:gd name="connsiteX7" fmla="*/ 177200 w 506307"/>
              <a:gd name="connsiteY7" fmla="*/ 379219 h 606722"/>
              <a:gd name="connsiteX8" fmla="*/ 329106 w 506307"/>
              <a:gd name="connsiteY8" fmla="*/ 379219 h 606722"/>
              <a:gd name="connsiteX9" fmla="*/ 354379 w 506307"/>
              <a:gd name="connsiteY9" fmla="*/ 404472 h 606722"/>
              <a:gd name="connsiteX10" fmla="*/ 329106 w 506307"/>
              <a:gd name="connsiteY10" fmla="*/ 429814 h 606722"/>
              <a:gd name="connsiteX11" fmla="*/ 177200 w 506307"/>
              <a:gd name="connsiteY11" fmla="*/ 429814 h 606722"/>
              <a:gd name="connsiteX12" fmla="*/ 151927 w 506307"/>
              <a:gd name="connsiteY12" fmla="*/ 404472 h 606722"/>
              <a:gd name="connsiteX13" fmla="*/ 177200 w 506307"/>
              <a:gd name="connsiteY13" fmla="*/ 379219 h 606722"/>
              <a:gd name="connsiteX14" fmla="*/ 253109 w 506307"/>
              <a:gd name="connsiteY14" fmla="*/ 126383 h 606722"/>
              <a:gd name="connsiteX15" fmla="*/ 253109 w 506307"/>
              <a:gd name="connsiteY15" fmla="*/ 227503 h 606722"/>
              <a:gd name="connsiteX16" fmla="*/ 354379 w 506307"/>
              <a:gd name="connsiteY16" fmla="*/ 227503 h 606722"/>
              <a:gd name="connsiteX17" fmla="*/ 253109 w 506307"/>
              <a:gd name="connsiteY17" fmla="*/ 328624 h 606722"/>
              <a:gd name="connsiteX18" fmla="*/ 151927 w 506307"/>
              <a:gd name="connsiteY18" fmla="*/ 227503 h 606722"/>
              <a:gd name="connsiteX19" fmla="*/ 253109 w 506307"/>
              <a:gd name="connsiteY19" fmla="*/ 126383 h 606722"/>
              <a:gd name="connsiteX20" fmla="*/ 278451 w 506307"/>
              <a:gd name="connsiteY20" fmla="*/ 101120 h 606722"/>
              <a:gd name="connsiteX21" fmla="*/ 379783 w 506307"/>
              <a:gd name="connsiteY21" fmla="*/ 202240 h 606722"/>
              <a:gd name="connsiteX22" fmla="*/ 278451 w 506307"/>
              <a:gd name="connsiteY22" fmla="*/ 202240 h 606722"/>
              <a:gd name="connsiteX23" fmla="*/ 50640 w 506307"/>
              <a:gd name="connsiteY23" fmla="*/ 50568 h 606722"/>
              <a:gd name="connsiteX24" fmla="*/ 50640 w 506307"/>
              <a:gd name="connsiteY24" fmla="*/ 556154 h 606722"/>
              <a:gd name="connsiteX25" fmla="*/ 455667 w 506307"/>
              <a:gd name="connsiteY25" fmla="*/ 556154 h 606722"/>
              <a:gd name="connsiteX26" fmla="*/ 455667 w 506307"/>
              <a:gd name="connsiteY26" fmla="*/ 138550 h 606722"/>
              <a:gd name="connsiteX27" fmla="*/ 345488 w 506307"/>
              <a:gd name="connsiteY27" fmla="*/ 50568 h 606722"/>
              <a:gd name="connsiteX28" fmla="*/ 0 w 506307"/>
              <a:gd name="connsiteY28" fmla="*/ 0 h 606722"/>
              <a:gd name="connsiteX29" fmla="*/ 363288 w 506307"/>
              <a:gd name="connsiteY29" fmla="*/ 0 h 606722"/>
              <a:gd name="connsiteX30" fmla="*/ 506307 w 506307"/>
              <a:gd name="connsiteY30" fmla="*/ 114288 h 606722"/>
              <a:gd name="connsiteX31" fmla="*/ 506307 w 506307"/>
              <a:gd name="connsiteY31" fmla="*/ 606722 h 606722"/>
              <a:gd name="connsiteX32" fmla="*/ 0 w 506307"/>
              <a:gd name="connsiteY32" fmla="*/ 606722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06307" h="606722">
                <a:moveTo>
                  <a:pt x="126539" y="480269"/>
                </a:moveTo>
                <a:lnTo>
                  <a:pt x="379767" y="480269"/>
                </a:lnTo>
                <a:cubicBezTo>
                  <a:pt x="393741" y="480269"/>
                  <a:pt x="405045" y="491651"/>
                  <a:pt x="405045" y="505611"/>
                </a:cubicBezTo>
                <a:cubicBezTo>
                  <a:pt x="405045" y="519571"/>
                  <a:pt x="393741" y="530864"/>
                  <a:pt x="379767" y="530864"/>
                </a:cubicBezTo>
                <a:lnTo>
                  <a:pt x="126539" y="530864"/>
                </a:lnTo>
                <a:cubicBezTo>
                  <a:pt x="112565" y="530864"/>
                  <a:pt x="101261" y="519571"/>
                  <a:pt x="101261" y="505611"/>
                </a:cubicBezTo>
                <a:cubicBezTo>
                  <a:pt x="101261" y="491651"/>
                  <a:pt x="112565" y="480269"/>
                  <a:pt x="126539" y="480269"/>
                </a:cubicBezTo>
                <a:close/>
                <a:moveTo>
                  <a:pt x="177200" y="379219"/>
                </a:moveTo>
                <a:lnTo>
                  <a:pt x="329106" y="379219"/>
                </a:lnTo>
                <a:cubicBezTo>
                  <a:pt x="343077" y="379219"/>
                  <a:pt x="354379" y="390512"/>
                  <a:pt x="354379" y="404472"/>
                </a:cubicBezTo>
                <a:cubicBezTo>
                  <a:pt x="354379" y="418432"/>
                  <a:pt x="343077" y="429814"/>
                  <a:pt x="329106" y="429814"/>
                </a:cubicBezTo>
                <a:lnTo>
                  <a:pt x="177200" y="429814"/>
                </a:lnTo>
                <a:cubicBezTo>
                  <a:pt x="163229" y="429814"/>
                  <a:pt x="151927" y="418432"/>
                  <a:pt x="151927" y="404472"/>
                </a:cubicBezTo>
                <a:cubicBezTo>
                  <a:pt x="151927" y="390512"/>
                  <a:pt x="163229" y="379219"/>
                  <a:pt x="177200" y="379219"/>
                </a:cubicBezTo>
                <a:close/>
                <a:moveTo>
                  <a:pt x="253109" y="126383"/>
                </a:moveTo>
                <a:lnTo>
                  <a:pt x="253109" y="227503"/>
                </a:lnTo>
                <a:lnTo>
                  <a:pt x="354379" y="227503"/>
                </a:lnTo>
                <a:cubicBezTo>
                  <a:pt x="354379" y="283306"/>
                  <a:pt x="309083" y="328624"/>
                  <a:pt x="253109" y="328624"/>
                </a:cubicBezTo>
                <a:cubicBezTo>
                  <a:pt x="197223" y="328624"/>
                  <a:pt x="151927" y="283306"/>
                  <a:pt x="151927" y="227503"/>
                </a:cubicBezTo>
                <a:cubicBezTo>
                  <a:pt x="151927" y="171701"/>
                  <a:pt x="197223" y="126383"/>
                  <a:pt x="253109" y="126383"/>
                </a:cubicBezTo>
                <a:close/>
                <a:moveTo>
                  <a:pt x="278451" y="101120"/>
                </a:moveTo>
                <a:cubicBezTo>
                  <a:pt x="334371" y="101120"/>
                  <a:pt x="379783" y="146349"/>
                  <a:pt x="379783" y="202240"/>
                </a:cubicBezTo>
                <a:lnTo>
                  <a:pt x="278451" y="202240"/>
                </a:lnTo>
                <a:close/>
                <a:moveTo>
                  <a:pt x="50640" y="50568"/>
                </a:moveTo>
                <a:lnTo>
                  <a:pt x="50640" y="556154"/>
                </a:lnTo>
                <a:lnTo>
                  <a:pt x="455667" y="556154"/>
                </a:lnTo>
                <a:lnTo>
                  <a:pt x="455667" y="138550"/>
                </a:lnTo>
                <a:lnTo>
                  <a:pt x="345488" y="50568"/>
                </a:lnTo>
                <a:close/>
                <a:moveTo>
                  <a:pt x="0" y="0"/>
                </a:moveTo>
                <a:lnTo>
                  <a:pt x="363288" y="0"/>
                </a:lnTo>
                <a:lnTo>
                  <a:pt x="506307" y="114288"/>
                </a:lnTo>
                <a:lnTo>
                  <a:pt x="506307" y="606722"/>
                </a:lnTo>
                <a:lnTo>
                  <a:pt x="0" y="606722"/>
                </a:lnTo>
                <a:close/>
              </a:path>
            </a:pathLst>
          </a:custGeom>
          <a:solidFill>
            <a:srgbClr val="ED7D31"/>
          </a:solidFill>
          <a:ln>
            <a:noFill/>
          </a:ln>
        </p:spPr>
        <p:txBody>
          <a:bodyPr/>
          <a:lstStyle/>
          <a:p>
            <a:endParaRPr lang="zh-CN" altLang="en-US"/>
          </a:p>
        </p:txBody>
      </p:sp>
      <p:sp>
        <p:nvSpPr>
          <p:cNvPr id="86" name="文本框 85"/>
          <p:cNvSpPr txBox="1"/>
          <p:nvPr/>
        </p:nvSpPr>
        <p:spPr>
          <a:xfrm>
            <a:off x="6705855" y="5094641"/>
            <a:ext cx="1316386" cy="1200329"/>
          </a:xfrm>
          <a:prstGeom prst="rect">
            <a:avLst/>
          </a:prstGeom>
          <a:noFill/>
        </p:spPr>
        <p:txBody>
          <a:bodyPr wrap="none" rtlCol="0">
            <a:spAutoFit/>
          </a:bodyPr>
          <a:lstStyle/>
          <a:p>
            <a:r>
              <a:rPr lang="en-US" altLang="zh-CN" sz="7200" b="1" dirty="0">
                <a:gradFill>
                  <a:gsLst>
                    <a:gs pos="0">
                      <a:srgbClr val="ED7D31"/>
                    </a:gs>
                    <a:gs pos="100000">
                      <a:schemeClr val="bg2">
                        <a:lumMod val="90000"/>
                        <a:alpha val="0"/>
                      </a:schemeClr>
                    </a:gs>
                  </a:gsLst>
                  <a:lin ang="5400000" scaled="0"/>
                </a:gradFill>
                <a:latin typeface="+mj-ea"/>
                <a:ea typeface="+mj-ea"/>
              </a:rPr>
              <a:t>03</a:t>
            </a:r>
            <a:endParaRPr lang="zh-CN" altLang="en-US" sz="7200" b="1" dirty="0">
              <a:gradFill>
                <a:gsLst>
                  <a:gs pos="0">
                    <a:srgbClr val="ED7D31"/>
                  </a:gs>
                  <a:gs pos="100000">
                    <a:schemeClr val="bg2">
                      <a:lumMod val="90000"/>
                      <a:alpha val="0"/>
                    </a:schemeClr>
                  </a:gs>
                </a:gsLst>
                <a:lin ang="5400000" scaled="0"/>
              </a:gradFill>
              <a:latin typeface="+mj-ea"/>
              <a:ea typeface="+mj-ea"/>
            </a:endParaRPr>
          </a:p>
        </p:txBody>
      </p:sp>
      <p:sp>
        <p:nvSpPr>
          <p:cNvPr id="89" name="椭圆 88"/>
          <p:cNvSpPr/>
          <p:nvPr/>
        </p:nvSpPr>
        <p:spPr>
          <a:xfrm>
            <a:off x="6550628" y="2845195"/>
            <a:ext cx="1471613" cy="14716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5" name="iconfont-11253-5321601"/>
          <p:cNvSpPr>
            <a:spLocks noChangeAspect="1"/>
          </p:cNvSpPr>
          <p:nvPr/>
        </p:nvSpPr>
        <p:spPr bwMode="auto">
          <a:xfrm>
            <a:off x="7006675" y="3312033"/>
            <a:ext cx="609685" cy="594267"/>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 name="T72" fmla="*/ 472622 w 604011"/>
              <a:gd name="T73" fmla="*/ 472622 w 604011"/>
              <a:gd name="T74" fmla="*/ 472622 w 604011"/>
              <a:gd name="T75" fmla="*/ 472622 w 604011"/>
              <a:gd name="T76" fmla="*/ 472622 w 604011"/>
              <a:gd name="T77" fmla="*/ 472622 w 604011"/>
              <a:gd name="T78" fmla="*/ 472622 w 604011"/>
              <a:gd name="T79" fmla="*/ 472622 w 604011"/>
              <a:gd name="T80" fmla="*/ 472622 w 604011"/>
              <a:gd name="T81" fmla="*/ 472622 w 604011"/>
              <a:gd name="T82" fmla="*/ 472622 w 604011"/>
              <a:gd name="T83" fmla="*/ 472622 w 604011"/>
              <a:gd name="T84" fmla="*/ 472622 w 604011"/>
              <a:gd name="T85" fmla="*/ 472622 w 604011"/>
              <a:gd name="T86" fmla="*/ 472622 w 604011"/>
              <a:gd name="T87" fmla="*/ 472622 w 604011"/>
              <a:gd name="T88" fmla="*/ 472622 w 604011"/>
              <a:gd name="T89"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18" h="408">
                <a:moveTo>
                  <a:pt x="246" y="243"/>
                </a:moveTo>
                <a:lnTo>
                  <a:pt x="362" y="127"/>
                </a:lnTo>
                <a:lnTo>
                  <a:pt x="418" y="183"/>
                </a:lnTo>
                <a:lnTo>
                  <a:pt x="302" y="299"/>
                </a:lnTo>
                <a:lnTo>
                  <a:pt x="246" y="243"/>
                </a:lnTo>
                <a:close/>
                <a:moveTo>
                  <a:pt x="235" y="283"/>
                </a:moveTo>
                <a:lnTo>
                  <a:pt x="227" y="318"/>
                </a:lnTo>
                <a:lnTo>
                  <a:pt x="261" y="309"/>
                </a:lnTo>
                <a:lnTo>
                  <a:pt x="235" y="283"/>
                </a:lnTo>
                <a:close/>
                <a:moveTo>
                  <a:pt x="304" y="316"/>
                </a:moveTo>
                <a:lnTo>
                  <a:pt x="330" y="290"/>
                </a:lnTo>
                <a:lnTo>
                  <a:pt x="330" y="408"/>
                </a:lnTo>
                <a:lnTo>
                  <a:pt x="0" y="408"/>
                </a:lnTo>
                <a:lnTo>
                  <a:pt x="0" y="112"/>
                </a:lnTo>
                <a:lnTo>
                  <a:pt x="106" y="0"/>
                </a:lnTo>
                <a:lnTo>
                  <a:pt x="330" y="0"/>
                </a:lnTo>
                <a:lnTo>
                  <a:pt x="330" y="140"/>
                </a:lnTo>
                <a:lnTo>
                  <a:pt x="304" y="165"/>
                </a:lnTo>
                <a:lnTo>
                  <a:pt x="304" y="26"/>
                </a:lnTo>
                <a:lnTo>
                  <a:pt x="122" y="26"/>
                </a:lnTo>
                <a:lnTo>
                  <a:pt x="122" y="122"/>
                </a:lnTo>
                <a:lnTo>
                  <a:pt x="25" y="122"/>
                </a:lnTo>
                <a:lnTo>
                  <a:pt x="25" y="382"/>
                </a:lnTo>
                <a:lnTo>
                  <a:pt x="304" y="382"/>
                </a:lnTo>
                <a:lnTo>
                  <a:pt x="304" y="316"/>
                </a:lnTo>
                <a:close/>
                <a:moveTo>
                  <a:pt x="49" y="96"/>
                </a:moveTo>
                <a:lnTo>
                  <a:pt x="96" y="96"/>
                </a:lnTo>
                <a:lnTo>
                  <a:pt x="96" y="47"/>
                </a:lnTo>
                <a:lnTo>
                  <a:pt x="49" y="96"/>
                </a:lnTo>
                <a:close/>
                <a:moveTo>
                  <a:pt x="272" y="197"/>
                </a:moveTo>
                <a:lnTo>
                  <a:pt x="272" y="194"/>
                </a:lnTo>
                <a:lnTo>
                  <a:pt x="56" y="194"/>
                </a:lnTo>
                <a:lnTo>
                  <a:pt x="56" y="222"/>
                </a:lnTo>
                <a:lnTo>
                  <a:pt x="247" y="222"/>
                </a:lnTo>
                <a:lnTo>
                  <a:pt x="272" y="197"/>
                </a:lnTo>
                <a:close/>
                <a:moveTo>
                  <a:pt x="230" y="250"/>
                </a:moveTo>
                <a:lnTo>
                  <a:pt x="56" y="250"/>
                </a:lnTo>
                <a:lnTo>
                  <a:pt x="56" y="279"/>
                </a:lnTo>
                <a:lnTo>
                  <a:pt x="222" y="279"/>
                </a:lnTo>
                <a:lnTo>
                  <a:pt x="230" y="250"/>
                </a:lnTo>
                <a:close/>
                <a:moveTo>
                  <a:pt x="56" y="338"/>
                </a:moveTo>
                <a:lnTo>
                  <a:pt x="208" y="338"/>
                </a:lnTo>
                <a:lnTo>
                  <a:pt x="215" y="310"/>
                </a:lnTo>
                <a:lnTo>
                  <a:pt x="56" y="310"/>
                </a:lnTo>
                <a:lnTo>
                  <a:pt x="56" y="338"/>
                </a:lnTo>
                <a:close/>
              </a:path>
            </a:pathLst>
          </a:custGeom>
          <a:solidFill>
            <a:srgbClr val="ED7D31"/>
          </a:solidFill>
          <a:ln>
            <a:noFill/>
          </a:ln>
        </p:spPr>
        <p:txBody>
          <a:bodyPr/>
          <a:lstStyle/>
          <a:p>
            <a:endParaRPr lang="zh-CN" altLang="en-US"/>
          </a:p>
        </p:txBody>
      </p:sp>
      <p:sp>
        <p:nvSpPr>
          <p:cNvPr id="92" name="文本框 91"/>
          <p:cNvSpPr txBox="1"/>
          <p:nvPr/>
        </p:nvSpPr>
        <p:spPr>
          <a:xfrm>
            <a:off x="9510881" y="5094641"/>
            <a:ext cx="1316386" cy="1200329"/>
          </a:xfrm>
          <a:prstGeom prst="rect">
            <a:avLst/>
          </a:prstGeom>
          <a:noFill/>
        </p:spPr>
        <p:txBody>
          <a:bodyPr wrap="none" rtlCol="0">
            <a:spAutoFit/>
          </a:bodyPr>
          <a:lstStyle/>
          <a:p>
            <a:r>
              <a:rPr lang="en-US" altLang="zh-CN" sz="7200" b="1" dirty="0">
                <a:gradFill>
                  <a:gsLst>
                    <a:gs pos="0">
                      <a:srgbClr val="ED7D31"/>
                    </a:gs>
                    <a:gs pos="100000">
                      <a:schemeClr val="bg2">
                        <a:lumMod val="90000"/>
                        <a:alpha val="0"/>
                      </a:schemeClr>
                    </a:gs>
                  </a:gsLst>
                  <a:lin ang="5400000" scaled="0"/>
                </a:gradFill>
                <a:latin typeface="+mj-ea"/>
                <a:ea typeface="+mj-ea"/>
              </a:rPr>
              <a:t>04</a:t>
            </a:r>
            <a:endParaRPr lang="zh-CN" altLang="en-US" sz="7200" b="1" dirty="0">
              <a:gradFill>
                <a:gsLst>
                  <a:gs pos="0">
                    <a:srgbClr val="ED7D31"/>
                  </a:gs>
                  <a:gs pos="100000">
                    <a:schemeClr val="bg2">
                      <a:lumMod val="90000"/>
                      <a:alpha val="0"/>
                    </a:schemeClr>
                  </a:gs>
                </a:gsLst>
                <a:lin ang="5400000" scaled="0"/>
              </a:gradFill>
              <a:latin typeface="+mj-ea"/>
              <a:ea typeface="+mj-ea"/>
            </a:endParaRPr>
          </a:p>
        </p:txBody>
      </p:sp>
      <p:sp>
        <p:nvSpPr>
          <p:cNvPr id="95" name="椭圆 94"/>
          <p:cNvSpPr/>
          <p:nvPr/>
        </p:nvSpPr>
        <p:spPr>
          <a:xfrm>
            <a:off x="9355654" y="2845195"/>
            <a:ext cx="1471613" cy="1471613"/>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6" name="iconfont-11253-5321601"/>
          <p:cNvSpPr>
            <a:spLocks noChangeAspect="1"/>
          </p:cNvSpPr>
          <p:nvPr/>
        </p:nvSpPr>
        <p:spPr bwMode="auto">
          <a:xfrm>
            <a:off x="9811700" y="3323944"/>
            <a:ext cx="609685" cy="570445"/>
          </a:xfrm>
          <a:custGeom>
            <a:avLst/>
            <a:gdLst>
              <a:gd name="connsiteX0" fmla="*/ 100781 w 607719"/>
              <a:gd name="connsiteY0" fmla="*/ 432485 h 568606"/>
              <a:gd name="connsiteX1" fmla="*/ 231582 w 607719"/>
              <a:gd name="connsiteY1" fmla="*/ 432485 h 568606"/>
              <a:gd name="connsiteX2" fmla="*/ 249237 w 607719"/>
              <a:gd name="connsiteY2" fmla="*/ 450292 h 568606"/>
              <a:gd name="connsiteX3" fmla="*/ 231582 w 607719"/>
              <a:gd name="connsiteY3" fmla="*/ 467909 h 568606"/>
              <a:gd name="connsiteX4" fmla="*/ 100781 w 607719"/>
              <a:gd name="connsiteY4" fmla="*/ 467909 h 568606"/>
              <a:gd name="connsiteX5" fmla="*/ 83126 w 607719"/>
              <a:gd name="connsiteY5" fmla="*/ 450292 h 568606"/>
              <a:gd name="connsiteX6" fmla="*/ 100781 w 607719"/>
              <a:gd name="connsiteY6" fmla="*/ 432485 h 568606"/>
              <a:gd name="connsiteX7" fmla="*/ 100776 w 607719"/>
              <a:gd name="connsiteY7" fmla="*/ 189528 h 568606"/>
              <a:gd name="connsiteX8" fmla="*/ 347879 w 607719"/>
              <a:gd name="connsiteY8" fmla="*/ 189528 h 568606"/>
              <a:gd name="connsiteX9" fmla="*/ 365529 w 607719"/>
              <a:gd name="connsiteY9" fmla="*/ 207169 h 568606"/>
              <a:gd name="connsiteX10" fmla="*/ 347879 w 607719"/>
              <a:gd name="connsiteY10" fmla="*/ 224811 h 568606"/>
              <a:gd name="connsiteX11" fmla="*/ 100776 w 607719"/>
              <a:gd name="connsiteY11" fmla="*/ 224811 h 568606"/>
              <a:gd name="connsiteX12" fmla="*/ 83126 w 607719"/>
              <a:gd name="connsiteY12" fmla="*/ 207169 h 568606"/>
              <a:gd name="connsiteX13" fmla="*/ 100776 w 607719"/>
              <a:gd name="connsiteY13" fmla="*/ 189528 h 568606"/>
              <a:gd name="connsiteX14" fmla="*/ 100776 w 607719"/>
              <a:gd name="connsiteY14" fmla="*/ 128701 h 568606"/>
              <a:gd name="connsiteX15" fmla="*/ 347879 w 607719"/>
              <a:gd name="connsiteY15" fmla="*/ 128701 h 568606"/>
              <a:gd name="connsiteX16" fmla="*/ 365529 w 607719"/>
              <a:gd name="connsiteY16" fmla="*/ 146318 h 568606"/>
              <a:gd name="connsiteX17" fmla="*/ 347879 w 607719"/>
              <a:gd name="connsiteY17" fmla="*/ 164125 h 568606"/>
              <a:gd name="connsiteX18" fmla="*/ 100776 w 607719"/>
              <a:gd name="connsiteY18" fmla="*/ 164125 h 568606"/>
              <a:gd name="connsiteX19" fmla="*/ 83126 w 607719"/>
              <a:gd name="connsiteY19" fmla="*/ 146318 h 568606"/>
              <a:gd name="connsiteX20" fmla="*/ 100776 w 607719"/>
              <a:gd name="connsiteY20" fmla="*/ 128701 h 568606"/>
              <a:gd name="connsiteX21" fmla="*/ 518700 w 607719"/>
              <a:gd name="connsiteY21" fmla="*/ 84148 h 568606"/>
              <a:gd name="connsiteX22" fmla="*/ 348647 w 607719"/>
              <a:gd name="connsiteY22" fmla="*/ 367128 h 568606"/>
              <a:gd name="connsiteX23" fmla="*/ 341055 w 607719"/>
              <a:gd name="connsiteY23" fmla="*/ 404467 h 568606"/>
              <a:gd name="connsiteX24" fmla="*/ 370283 w 607719"/>
              <a:gd name="connsiteY24" fmla="*/ 380016 h 568606"/>
              <a:gd name="connsiteX25" fmla="*/ 540336 w 607719"/>
              <a:gd name="connsiteY25" fmla="*/ 97226 h 568606"/>
              <a:gd name="connsiteX26" fmla="*/ 35491 w 607719"/>
              <a:gd name="connsiteY26" fmla="*/ 70122 h 568606"/>
              <a:gd name="connsiteX27" fmla="*/ 35491 w 607719"/>
              <a:gd name="connsiteY27" fmla="*/ 533352 h 568606"/>
              <a:gd name="connsiteX28" fmla="*/ 396664 w 607719"/>
              <a:gd name="connsiteY28" fmla="*/ 533352 h 568606"/>
              <a:gd name="connsiteX29" fmla="*/ 396664 w 607719"/>
              <a:gd name="connsiteY29" fmla="*/ 404087 h 568606"/>
              <a:gd name="connsiteX30" fmla="*/ 395335 w 607719"/>
              <a:gd name="connsiteY30" fmla="*/ 405414 h 568606"/>
              <a:gd name="connsiteX31" fmla="*/ 324733 w 607719"/>
              <a:gd name="connsiteY31" fmla="*/ 463792 h 568606"/>
              <a:gd name="connsiteX32" fmla="*/ 313535 w 607719"/>
              <a:gd name="connsiteY32" fmla="*/ 467962 h 568606"/>
              <a:gd name="connsiteX33" fmla="*/ 304425 w 607719"/>
              <a:gd name="connsiteY33" fmla="*/ 465498 h 568606"/>
              <a:gd name="connsiteX34" fmla="*/ 296075 w 607719"/>
              <a:gd name="connsiteY34" fmla="*/ 446733 h 568606"/>
              <a:gd name="connsiteX35" fmla="*/ 304236 w 607719"/>
              <a:gd name="connsiteY35" fmla="*/ 407120 h 568606"/>
              <a:gd name="connsiteX36" fmla="*/ 100779 w 607719"/>
              <a:gd name="connsiteY36" fmla="*/ 407120 h 568606"/>
              <a:gd name="connsiteX37" fmla="*/ 83129 w 607719"/>
              <a:gd name="connsiteY37" fmla="*/ 389493 h 568606"/>
              <a:gd name="connsiteX38" fmla="*/ 100779 w 607719"/>
              <a:gd name="connsiteY38" fmla="*/ 371866 h 568606"/>
              <a:gd name="connsiteX39" fmla="*/ 311448 w 607719"/>
              <a:gd name="connsiteY39" fmla="*/ 371866 h 568606"/>
              <a:gd name="connsiteX40" fmla="*/ 314484 w 607719"/>
              <a:gd name="connsiteY40" fmla="*/ 357082 h 568606"/>
              <a:gd name="connsiteX41" fmla="*/ 316762 w 607719"/>
              <a:gd name="connsiteY41" fmla="*/ 351396 h 568606"/>
              <a:gd name="connsiteX42" fmla="*/ 319799 w 607719"/>
              <a:gd name="connsiteY42" fmla="*/ 346468 h 568606"/>
              <a:gd name="connsiteX43" fmla="*/ 100779 w 607719"/>
              <a:gd name="connsiteY43" fmla="*/ 346468 h 568606"/>
              <a:gd name="connsiteX44" fmla="*/ 83129 w 607719"/>
              <a:gd name="connsiteY44" fmla="*/ 328652 h 568606"/>
              <a:gd name="connsiteX45" fmla="*/ 100779 w 607719"/>
              <a:gd name="connsiteY45" fmla="*/ 311025 h 568606"/>
              <a:gd name="connsiteX46" fmla="*/ 341055 w 607719"/>
              <a:gd name="connsiteY46" fmla="*/ 311025 h 568606"/>
              <a:gd name="connsiteX47" fmla="*/ 358326 w 607719"/>
              <a:gd name="connsiteY47" fmla="*/ 282215 h 568606"/>
              <a:gd name="connsiteX48" fmla="*/ 347888 w 607719"/>
              <a:gd name="connsiteY48" fmla="*/ 285627 h 568606"/>
              <a:gd name="connsiteX49" fmla="*/ 100779 w 607719"/>
              <a:gd name="connsiteY49" fmla="*/ 285627 h 568606"/>
              <a:gd name="connsiteX50" fmla="*/ 83129 w 607719"/>
              <a:gd name="connsiteY50" fmla="*/ 268000 h 568606"/>
              <a:gd name="connsiteX51" fmla="*/ 100779 w 607719"/>
              <a:gd name="connsiteY51" fmla="*/ 250183 h 568606"/>
              <a:gd name="connsiteX52" fmla="*/ 347888 w 607719"/>
              <a:gd name="connsiteY52" fmla="*/ 250183 h 568606"/>
              <a:gd name="connsiteX53" fmla="*/ 365538 w 607719"/>
              <a:gd name="connsiteY53" fmla="*/ 268000 h 568606"/>
              <a:gd name="connsiteX54" fmla="*/ 365348 w 607719"/>
              <a:gd name="connsiteY54" fmla="*/ 270464 h 568606"/>
              <a:gd name="connsiteX55" fmla="*/ 396664 w 607719"/>
              <a:gd name="connsiteY55" fmla="*/ 218341 h 568606"/>
              <a:gd name="connsiteX56" fmla="*/ 396664 w 607719"/>
              <a:gd name="connsiteY56" fmla="*/ 70122 h 568606"/>
              <a:gd name="connsiteX57" fmla="*/ 543942 w 607719"/>
              <a:gd name="connsiteY57" fmla="*/ 41881 h 568606"/>
              <a:gd name="connsiteX58" fmla="*/ 536920 w 607719"/>
              <a:gd name="connsiteY58" fmla="*/ 53822 h 568606"/>
              <a:gd name="connsiteX59" fmla="*/ 558556 w 607719"/>
              <a:gd name="connsiteY59" fmla="*/ 66900 h 568606"/>
              <a:gd name="connsiteX60" fmla="*/ 565768 w 607719"/>
              <a:gd name="connsiteY60" fmla="*/ 54959 h 568606"/>
              <a:gd name="connsiteX61" fmla="*/ 533693 w 607719"/>
              <a:gd name="connsiteY61" fmla="*/ 562 h 568606"/>
              <a:gd name="connsiteX62" fmla="*/ 546979 w 607719"/>
              <a:gd name="connsiteY62" fmla="*/ 2458 h 568606"/>
              <a:gd name="connsiteX63" fmla="*/ 599171 w 607719"/>
              <a:gd name="connsiteY63" fmla="*/ 33731 h 568606"/>
              <a:gd name="connsiteX64" fmla="*/ 605245 w 607719"/>
              <a:gd name="connsiteY64" fmla="*/ 57992 h 568606"/>
              <a:gd name="connsiteX65" fmla="*/ 432155 w 607719"/>
              <a:gd name="connsiteY65" fmla="*/ 346089 h 568606"/>
              <a:gd name="connsiteX66" fmla="*/ 432155 w 607719"/>
              <a:gd name="connsiteY66" fmla="*/ 550979 h 568606"/>
              <a:gd name="connsiteX67" fmla="*/ 414315 w 607719"/>
              <a:gd name="connsiteY67" fmla="*/ 568606 h 568606"/>
              <a:gd name="connsiteX68" fmla="*/ 17651 w 607719"/>
              <a:gd name="connsiteY68" fmla="*/ 568606 h 568606"/>
              <a:gd name="connsiteX69" fmla="*/ 0 w 607719"/>
              <a:gd name="connsiteY69" fmla="*/ 550979 h 568606"/>
              <a:gd name="connsiteX70" fmla="*/ 0 w 607719"/>
              <a:gd name="connsiteY70" fmla="*/ 52495 h 568606"/>
              <a:gd name="connsiteX71" fmla="*/ 17651 w 607719"/>
              <a:gd name="connsiteY71" fmla="*/ 34869 h 568606"/>
              <a:gd name="connsiteX72" fmla="*/ 414315 w 607719"/>
              <a:gd name="connsiteY72" fmla="*/ 34869 h 568606"/>
              <a:gd name="connsiteX73" fmla="*/ 432155 w 607719"/>
              <a:gd name="connsiteY73" fmla="*/ 52495 h 568606"/>
              <a:gd name="connsiteX74" fmla="*/ 432155 w 607719"/>
              <a:gd name="connsiteY74" fmla="*/ 159395 h 568606"/>
              <a:gd name="connsiteX75" fmla="*/ 522685 w 607719"/>
              <a:gd name="connsiteY75" fmla="*/ 8523 h 568606"/>
              <a:gd name="connsiteX76" fmla="*/ 533693 w 607719"/>
              <a:gd name="connsiteY76" fmla="*/ 562 h 568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607719" h="568606">
                <a:moveTo>
                  <a:pt x="100781" y="432485"/>
                </a:moveTo>
                <a:lnTo>
                  <a:pt x="231582" y="432485"/>
                </a:lnTo>
                <a:cubicBezTo>
                  <a:pt x="241264" y="432485"/>
                  <a:pt x="249237" y="440441"/>
                  <a:pt x="249237" y="450292"/>
                </a:cubicBezTo>
                <a:cubicBezTo>
                  <a:pt x="249237" y="459953"/>
                  <a:pt x="241264" y="467909"/>
                  <a:pt x="231582" y="467909"/>
                </a:cubicBezTo>
                <a:lnTo>
                  <a:pt x="100781" y="467909"/>
                </a:lnTo>
                <a:cubicBezTo>
                  <a:pt x="90910" y="467909"/>
                  <a:pt x="83126" y="459953"/>
                  <a:pt x="83126" y="450292"/>
                </a:cubicBezTo>
                <a:cubicBezTo>
                  <a:pt x="83126" y="440441"/>
                  <a:pt x="90910" y="432485"/>
                  <a:pt x="100781" y="432485"/>
                </a:cubicBezTo>
                <a:close/>
                <a:moveTo>
                  <a:pt x="100776" y="189528"/>
                </a:moveTo>
                <a:lnTo>
                  <a:pt x="347879" y="189528"/>
                </a:lnTo>
                <a:cubicBezTo>
                  <a:pt x="357558" y="189528"/>
                  <a:pt x="365529" y="197305"/>
                  <a:pt x="365529" y="207169"/>
                </a:cubicBezTo>
                <a:cubicBezTo>
                  <a:pt x="365529" y="216844"/>
                  <a:pt x="357558" y="224811"/>
                  <a:pt x="347879" y="224811"/>
                </a:cubicBezTo>
                <a:lnTo>
                  <a:pt x="100776" y="224811"/>
                </a:lnTo>
                <a:cubicBezTo>
                  <a:pt x="90908" y="224811"/>
                  <a:pt x="83126" y="216844"/>
                  <a:pt x="83126" y="207169"/>
                </a:cubicBezTo>
                <a:cubicBezTo>
                  <a:pt x="83126" y="197305"/>
                  <a:pt x="90908" y="189528"/>
                  <a:pt x="100776" y="189528"/>
                </a:cubicBezTo>
                <a:close/>
                <a:moveTo>
                  <a:pt x="100776" y="128701"/>
                </a:moveTo>
                <a:lnTo>
                  <a:pt x="347879" y="128701"/>
                </a:lnTo>
                <a:cubicBezTo>
                  <a:pt x="357558" y="128701"/>
                  <a:pt x="365529" y="136657"/>
                  <a:pt x="365529" y="146318"/>
                </a:cubicBezTo>
                <a:cubicBezTo>
                  <a:pt x="365529" y="156169"/>
                  <a:pt x="357558" y="164125"/>
                  <a:pt x="347879" y="164125"/>
                </a:cubicBezTo>
                <a:lnTo>
                  <a:pt x="100776" y="164125"/>
                </a:lnTo>
                <a:cubicBezTo>
                  <a:pt x="90908" y="164125"/>
                  <a:pt x="83126" y="156169"/>
                  <a:pt x="83126" y="146318"/>
                </a:cubicBezTo>
                <a:cubicBezTo>
                  <a:pt x="83126" y="136657"/>
                  <a:pt x="90908" y="128701"/>
                  <a:pt x="100776" y="128701"/>
                </a:cubicBezTo>
                <a:close/>
                <a:moveTo>
                  <a:pt x="518700" y="84148"/>
                </a:moveTo>
                <a:lnTo>
                  <a:pt x="348647" y="367128"/>
                </a:lnTo>
                <a:lnTo>
                  <a:pt x="341055" y="404467"/>
                </a:lnTo>
                <a:lnTo>
                  <a:pt x="370283" y="380016"/>
                </a:lnTo>
                <a:lnTo>
                  <a:pt x="540336" y="97226"/>
                </a:lnTo>
                <a:close/>
                <a:moveTo>
                  <a:pt x="35491" y="70122"/>
                </a:moveTo>
                <a:lnTo>
                  <a:pt x="35491" y="533352"/>
                </a:lnTo>
                <a:lnTo>
                  <a:pt x="396664" y="533352"/>
                </a:lnTo>
                <a:lnTo>
                  <a:pt x="396664" y="404087"/>
                </a:lnTo>
                <a:cubicBezTo>
                  <a:pt x="396284" y="404467"/>
                  <a:pt x="395715" y="405035"/>
                  <a:pt x="395335" y="405414"/>
                </a:cubicBezTo>
                <a:lnTo>
                  <a:pt x="324733" y="463792"/>
                </a:lnTo>
                <a:cubicBezTo>
                  <a:pt x="321507" y="466635"/>
                  <a:pt x="317521" y="467962"/>
                  <a:pt x="313535" y="467962"/>
                </a:cubicBezTo>
                <a:cubicBezTo>
                  <a:pt x="310309" y="467962"/>
                  <a:pt x="307083" y="467014"/>
                  <a:pt x="304425" y="465498"/>
                </a:cubicBezTo>
                <a:cubicBezTo>
                  <a:pt x="297973" y="461517"/>
                  <a:pt x="294556" y="454125"/>
                  <a:pt x="296075" y="446733"/>
                </a:cubicBezTo>
                <a:lnTo>
                  <a:pt x="304236" y="407120"/>
                </a:lnTo>
                <a:lnTo>
                  <a:pt x="100779" y="407120"/>
                </a:lnTo>
                <a:cubicBezTo>
                  <a:pt x="90910" y="407120"/>
                  <a:pt x="83129" y="399159"/>
                  <a:pt x="83129" y="389493"/>
                </a:cubicBezTo>
                <a:cubicBezTo>
                  <a:pt x="83129" y="379637"/>
                  <a:pt x="90910" y="371866"/>
                  <a:pt x="100779" y="371866"/>
                </a:cubicBezTo>
                <a:lnTo>
                  <a:pt x="311448" y="371866"/>
                </a:lnTo>
                <a:lnTo>
                  <a:pt x="314484" y="357082"/>
                </a:lnTo>
                <a:cubicBezTo>
                  <a:pt x="315054" y="354997"/>
                  <a:pt x="315623" y="353102"/>
                  <a:pt x="316762" y="351396"/>
                </a:cubicBezTo>
                <a:lnTo>
                  <a:pt x="319799" y="346468"/>
                </a:lnTo>
                <a:lnTo>
                  <a:pt x="100779" y="346468"/>
                </a:lnTo>
                <a:cubicBezTo>
                  <a:pt x="90910" y="346468"/>
                  <a:pt x="83129" y="338508"/>
                  <a:pt x="83129" y="328652"/>
                </a:cubicBezTo>
                <a:cubicBezTo>
                  <a:pt x="83129" y="318985"/>
                  <a:pt x="90910" y="311025"/>
                  <a:pt x="100779" y="311025"/>
                </a:cubicBezTo>
                <a:lnTo>
                  <a:pt x="341055" y="311025"/>
                </a:lnTo>
                <a:lnTo>
                  <a:pt x="358326" y="282215"/>
                </a:lnTo>
                <a:cubicBezTo>
                  <a:pt x="355479" y="284300"/>
                  <a:pt x="351873" y="285627"/>
                  <a:pt x="347888" y="285627"/>
                </a:cubicBezTo>
                <a:lnTo>
                  <a:pt x="100779" y="285627"/>
                </a:lnTo>
                <a:cubicBezTo>
                  <a:pt x="90910" y="285627"/>
                  <a:pt x="83129" y="277666"/>
                  <a:pt x="83129" y="268000"/>
                </a:cubicBezTo>
                <a:cubicBezTo>
                  <a:pt x="83129" y="258144"/>
                  <a:pt x="90910" y="250183"/>
                  <a:pt x="100779" y="250183"/>
                </a:cubicBezTo>
                <a:lnTo>
                  <a:pt x="347888" y="250183"/>
                </a:lnTo>
                <a:cubicBezTo>
                  <a:pt x="357567" y="250183"/>
                  <a:pt x="365538" y="258144"/>
                  <a:pt x="365538" y="268000"/>
                </a:cubicBezTo>
                <a:cubicBezTo>
                  <a:pt x="365538" y="268758"/>
                  <a:pt x="365538" y="269705"/>
                  <a:pt x="365348" y="270464"/>
                </a:cubicBezTo>
                <a:lnTo>
                  <a:pt x="396664" y="218341"/>
                </a:lnTo>
                <a:lnTo>
                  <a:pt x="396664" y="70122"/>
                </a:lnTo>
                <a:close/>
                <a:moveTo>
                  <a:pt x="543942" y="41881"/>
                </a:moveTo>
                <a:lnTo>
                  <a:pt x="536920" y="53822"/>
                </a:lnTo>
                <a:lnTo>
                  <a:pt x="558556" y="66900"/>
                </a:lnTo>
                <a:lnTo>
                  <a:pt x="565768" y="54959"/>
                </a:lnTo>
                <a:close/>
                <a:moveTo>
                  <a:pt x="533693" y="562"/>
                </a:moveTo>
                <a:cubicBezTo>
                  <a:pt x="538248" y="-575"/>
                  <a:pt x="542993" y="-6"/>
                  <a:pt x="546979" y="2458"/>
                </a:cubicBezTo>
                <a:lnTo>
                  <a:pt x="599171" y="33731"/>
                </a:lnTo>
                <a:cubicBezTo>
                  <a:pt x="607522" y="38659"/>
                  <a:pt x="610179" y="49652"/>
                  <a:pt x="605245" y="57992"/>
                </a:cubicBezTo>
                <a:lnTo>
                  <a:pt x="432155" y="346089"/>
                </a:lnTo>
                <a:lnTo>
                  <a:pt x="432155" y="550979"/>
                </a:lnTo>
                <a:cubicBezTo>
                  <a:pt x="432155" y="560835"/>
                  <a:pt x="424184" y="568606"/>
                  <a:pt x="414315" y="568606"/>
                </a:cubicBezTo>
                <a:lnTo>
                  <a:pt x="17651" y="568606"/>
                </a:lnTo>
                <a:cubicBezTo>
                  <a:pt x="7971" y="568606"/>
                  <a:pt x="0" y="560835"/>
                  <a:pt x="0" y="550979"/>
                </a:cubicBezTo>
                <a:lnTo>
                  <a:pt x="0" y="52495"/>
                </a:lnTo>
                <a:cubicBezTo>
                  <a:pt x="0" y="42829"/>
                  <a:pt x="7971" y="34869"/>
                  <a:pt x="17651" y="34869"/>
                </a:cubicBezTo>
                <a:lnTo>
                  <a:pt x="414315" y="34869"/>
                </a:lnTo>
                <a:cubicBezTo>
                  <a:pt x="424184" y="34869"/>
                  <a:pt x="432155" y="42829"/>
                  <a:pt x="432155" y="52495"/>
                </a:cubicBezTo>
                <a:lnTo>
                  <a:pt x="432155" y="159395"/>
                </a:lnTo>
                <a:lnTo>
                  <a:pt x="522685" y="8523"/>
                </a:lnTo>
                <a:cubicBezTo>
                  <a:pt x="525153" y="4543"/>
                  <a:pt x="529138" y="1699"/>
                  <a:pt x="533693" y="562"/>
                </a:cubicBezTo>
                <a:close/>
              </a:path>
            </a:pathLst>
          </a:custGeom>
          <a:solidFill>
            <a:srgbClr val="ED7D31"/>
          </a:solidFill>
          <a:ln>
            <a:noFill/>
          </a:ln>
        </p:spPr>
        <p:txBody>
          <a:bodyPr/>
          <a:lstStyle/>
          <a:p>
            <a:endParaRPr lang="zh-CN" altLang="en-US"/>
          </a:p>
        </p:txBody>
      </p:sp>
      <p:sp>
        <p:nvSpPr>
          <p:cNvPr id="97" name="Text Box 45"/>
          <p:cNvSpPr txBox="1">
            <a:spLocks noChangeArrowheads="1"/>
          </p:cNvSpPr>
          <p:nvPr/>
        </p:nvSpPr>
        <p:spPr bwMode="auto">
          <a:xfrm>
            <a:off x="3892397" y="4416442"/>
            <a:ext cx="1760747" cy="678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lnSpc>
                <a:spcPct val="150000"/>
              </a:lnSpc>
              <a:spcBef>
                <a:spcPct val="0"/>
              </a:spcBef>
              <a:buFont typeface="Arial" panose="020B0604020202020204" pitchFamily="34" charset="0"/>
              <a:buNone/>
            </a:pP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公文格式</a:t>
            </a:r>
            <a:endPar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98" name="Text Box 45"/>
          <p:cNvSpPr txBox="1">
            <a:spLocks noChangeArrowheads="1"/>
          </p:cNvSpPr>
          <p:nvPr/>
        </p:nvSpPr>
        <p:spPr bwMode="auto">
          <a:xfrm>
            <a:off x="6431143" y="4416442"/>
            <a:ext cx="1760747" cy="678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lnSpc>
                <a:spcPct val="150000"/>
              </a:lnSpc>
              <a:spcBef>
                <a:spcPct val="0"/>
              </a:spcBef>
              <a:buFont typeface="Arial" panose="020B0604020202020204" pitchFamily="34" charset="0"/>
              <a:buNone/>
            </a:pP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行文风格</a:t>
            </a:r>
            <a:endPar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99" name="Text Box 45"/>
          <p:cNvSpPr txBox="1">
            <a:spLocks noChangeArrowheads="1"/>
          </p:cNvSpPr>
          <p:nvPr/>
        </p:nvSpPr>
        <p:spPr bwMode="auto">
          <a:xfrm>
            <a:off x="9216467" y="4416442"/>
            <a:ext cx="1760747" cy="678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lnSpc>
                <a:spcPct val="150000"/>
              </a:lnSpc>
              <a:spcBef>
                <a:spcPct val="0"/>
              </a:spcBef>
              <a:buFont typeface="Arial" panose="020B0604020202020204" pitchFamily="34" charset="0"/>
              <a:buNone/>
            </a:pP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1"/>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34" name="直接连接符 11"/>
          <p:cNvSpPr>
            <a:spLocks noChangeShapeType="1"/>
          </p:cNvSpPr>
          <p:nvPr/>
        </p:nvSpPr>
        <p:spPr bwMode="auto">
          <a:xfrm>
            <a:off x="2524125" y="2097635"/>
            <a:ext cx="7223125"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6" name="矩形 2"/>
          <p:cNvSpPr>
            <a:spLocks noChangeArrowheads="1"/>
          </p:cNvSpPr>
          <p:nvPr/>
        </p:nvSpPr>
        <p:spPr bwMode="auto">
          <a:xfrm>
            <a:off x="4547961" y="1143914"/>
            <a:ext cx="3609068" cy="839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注意文种使用不规范</a:t>
            </a:r>
            <a:endPar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7" name="矩形 2"/>
          <p:cNvSpPr>
            <a:spLocks noChangeArrowheads="1"/>
          </p:cNvSpPr>
          <p:nvPr/>
        </p:nvSpPr>
        <p:spPr bwMode="auto">
          <a:xfrm>
            <a:off x="807583" y="2609747"/>
            <a:ext cx="10586131" cy="29619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报告是“</a:t>
            </a:r>
            <a:r>
              <a:rPr lang="zh-CN" altLang="en-US" sz="18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向上级机关汇报工作、反映情况、答复上级机关的询问</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”，这类报告，只要把情况汇报、反映清楚即可，目的是让上级和领导了解发展情况，掌握工作进度，做到心中有数，不需要回复；而请示是“</a:t>
            </a:r>
            <a:r>
              <a:rPr lang="zh-CN" altLang="en-US" sz="18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向上级机关请求指示、批准</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”，需要回复，两者在使用上有很大的区别。</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有时也存在“请示”和“函”混用。</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办法</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规定：不相隶属单位之间相互商洽工作、询问和答复问题，请求批准和答复审批事项是用函。</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有些单位当有求于对方（不相隶属单位）时却用请示。</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8" name="矩形 8"/>
          <p:cNvSpPr>
            <a:spLocks noChangeArrowheads="1"/>
          </p:cNvSpPr>
          <p:nvPr/>
        </p:nvSpPr>
        <p:spPr bwMode="auto">
          <a:xfrm>
            <a:off x="2530475" y="6281738"/>
            <a:ext cx="5289550" cy="109537"/>
          </a:xfrm>
          <a:prstGeom prst="rect">
            <a:avLst/>
          </a:prstGeom>
          <a:solidFill>
            <a:srgbClr val="0070C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9"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3" name="直接连接符 11"/>
          <p:cNvSpPr>
            <a:spLocks noChangeShapeType="1"/>
          </p:cNvSpPr>
          <p:nvPr/>
        </p:nvSpPr>
        <p:spPr bwMode="auto">
          <a:xfrm>
            <a:off x="2985860" y="2281064"/>
            <a:ext cx="6220279" cy="0"/>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3" name="图片 2"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4" name="矩形 3"/>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04/</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6" name="文本框 5"/>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1"/>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34" name="直接连接符 11"/>
          <p:cNvSpPr>
            <a:spLocks noChangeShapeType="1"/>
          </p:cNvSpPr>
          <p:nvPr/>
        </p:nvSpPr>
        <p:spPr bwMode="auto">
          <a:xfrm>
            <a:off x="2524125" y="2467105"/>
            <a:ext cx="7223125"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6" name="矩形 2"/>
          <p:cNvSpPr>
            <a:spLocks noChangeArrowheads="1"/>
          </p:cNvSpPr>
          <p:nvPr/>
        </p:nvSpPr>
        <p:spPr bwMode="auto">
          <a:xfrm>
            <a:off x="4547961" y="1429064"/>
            <a:ext cx="3609068" cy="839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注意格式排版不规范</a:t>
            </a:r>
            <a:endPar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7" name="矩形 2"/>
          <p:cNvSpPr>
            <a:spLocks noChangeArrowheads="1"/>
          </p:cNvSpPr>
          <p:nvPr/>
        </p:nvSpPr>
        <p:spPr bwMode="auto">
          <a:xfrm>
            <a:off x="807583" y="3090625"/>
            <a:ext cx="10586131" cy="254646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排版规格不当。</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标题滥用符号。公文标题中除法规、规章名称加书名号外，一般不用标点符号。</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关于转发</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市政府</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关于强化非典型肺炎防治工作责任制的紧急通知</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的通知</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结构层次序数使用不规则。文中结构层次序数依次可以用“一、”“（一）”“</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）”标注；一般第一层用黑体字、第二层用楷体字、第三层和第四层用仿宋体字标注。只有两个层次时，可用“一、”“（一）”或“</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）”表示。</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8" name="矩形 8"/>
          <p:cNvSpPr>
            <a:spLocks noChangeArrowheads="1"/>
          </p:cNvSpPr>
          <p:nvPr/>
        </p:nvSpPr>
        <p:spPr bwMode="auto">
          <a:xfrm>
            <a:off x="2530475" y="6281738"/>
            <a:ext cx="5289550" cy="109537"/>
          </a:xfrm>
          <a:prstGeom prst="rect">
            <a:avLst/>
          </a:prstGeom>
          <a:solidFill>
            <a:srgbClr val="0070C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9"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3" name="直接连接符 11"/>
          <p:cNvSpPr>
            <a:spLocks noChangeShapeType="1"/>
          </p:cNvSpPr>
          <p:nvPr/>
        </p:nvSpPr>
        <p:spPr bwMode="auto">
          <a:xfrm>
            <a:off x="2985860" y="2650534"/>
            <a:ext cx="6220279" cy="0"/>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3" name="图片 2"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4" name="矩形 3"/>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04/</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6" name="文本框 5"/>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1"/>
          <p:cNvSpPr/>
          <p:nvPr/>
        </p:nvSpPr>
        <p:spPr>
          <a:xfrm>
            <a:off x="391091" y="1267916"/>
            <a:ext cx="11424671" cy="526782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34" name="直接连接符 11"/>
          <p:cNvSpPr>
            <a:spLocks noChangeShapeType="1"/>
          </p:cNvSpPr>
          <p:nvPr/>
        </p:nvSpPr>
        <p:spPr bwMode="auto">
          <a:xfrm>
            <a:off x="2524125" y="2467105"/>
            <a:ext cx="7223125"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6" name="矩形 2"/>
          <p:cNvSpPr>
            <a:spLocks noChangeArrowheads="1"/>
          </p:cNvSpPr>
          <p:nvPr/>
        </p:nvSpPr>
        <p:spPr bwMode="auto">
          <a:xfrm>
            <a:off x="4547961" y="1429064"/>
            <a:ext cx="3609068" cy="839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材料内容提炼不准确</a:t>
            </a:r>
            <a:endPar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7" name="矩形 2"/>
          <p:cNvSpPr>
            <a:spLocks noChangeArrowheads="1"/>
          </p:cNvSpPr>
          <p:nvPr/>
        </p:nvSpPr>
        <p:spPr bwMode="auto">
          <a:xfrm>
            <a:off x="807583" y="3090625"/>
            <a:ext cx="10586131" cy="2130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Clr>
                <a:srgbClr val="ED7D31"/>
              </a:buClr>
              <a:buFont typeface="Wingdings" panose="05000000000000000000" pitchFamily="2" charset="2"/>
              <a:buChar char="l"/>
            </a:pP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集团公司关于转发国资委</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关于转发财政部</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&lt;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关于</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年</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工作有关问题的通知</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&gt;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的通知</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&gt;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的通知</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集团公司转发国资委关于转发财政部</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年</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工作有关问题通知的通知</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介词使用不当</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集团公司关于对</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案件查处情况的通报 </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8" name="矩形 8"/>
          <p:cNvSpPr>
            <a:spLocks noChangeArrowheads="1"/>
          </p:cNvSpPr>
          <p:nvPr/>
        </p:nvSpPr>
        <p:spPr bwMode="auto">
          <a:xfrm>
            <a:off x="2530475" y="6281738"/>
            <a:ext cx="5289550" cy="109537"/>
          </a:xfrm>
          <a:prstGeom prst="rect">
            <a:avLst/>
          </a:prstGeom>
          <a:solidFill>
            <a:srgbClr val="0070C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9"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3" name="直接连接符 11"/>
          <p:cNvSpPr>
            <a:spLocks noChangeShapeType="1"/>
          </p:cNvSpPr>
          <p:nvPr/>
        </p:nvSpPr>
        <p:spPr bwMode="auto">
          <a:xfrm>
            <a:off x="2985860" y="2650534"/>
            <a:ext cx="6220279" cy="0"/>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3" name="图片 2"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4" name="矩形 3"/>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04/</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6" name="文本框 5"/>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24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矩形: 圆角 1"/>
          <p:cNvSpPr/>
          <p:nvPr/>
        </p:nvSpPr>
        <p:spPr>
          <a:xfrm>
            <a:off x="391091" y="1798659"/>
            <a:ext cx="11424671" cy="4737078"/>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034" name="直接连接符 11"/>
          <p:cNvSpPr>
            <a:spLocks noChangeShapeType="1"/>
          </p:cNvSpPr>
          <p:nvPr/>
        </p:nvSpPr>
        <p:spPr bwMode="auto">
          <a:xfrm>
            <a:off x="2524125" y="2936912"/>
            <a:ext cx="7223125"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6" name="矩形 2"/>
          <p:cNvSpPr>
            <a:spLocks noChangeArrowheads="1"/>
          </p:cNvSpPr>
          <p:nvPr/>
        </p:nvSpPr>
        <p:spPr bwMode="auto">
          <a:xfrm>
            <a:off x="4331153" y="1798659"/>
            <a:ext cx="3609068" cy="8397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内容不规范注意事项</a:t>
            </a:r>
            <a:endPar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7" name="矩形 2"/>
          <p:cNvSpPr>
            <a:spLocks noChangeArrowheads="1"/>
          </p:cNvSpPr>
          <p:nvPr/>
        </p:nvSpPr>
        <p:spPr bwMode="auto">
          <a:xfrm>
            <a:off x="807583" y="3506123"/>
            <a:ext cx="5288417" cy="2130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引用公文，应先引标题，后引发文字号。</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在同一公文中同一文件再次引用的可省略文件标题或发文字号。</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根据国资委</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关于</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通知</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（国资</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XX〔2005〕1</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号）文件有关精神</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8" name="矩形 8"/>
          <p:cNvSpPr>
            <a:spLocks noChangeArrowheads="1"/>
          </p:cNvSpPr>
          <p:nvPr/>
        </p:nvSpPr>
        <p:spPr bwMode="auto">
          <a:xfrm>
            <a:off x="2530475" y="6281738"/>
            <a:ext cx="5289550" cy="109537"/>
          </a:xfrm>
          <a:prstGeom prst="rect">
            <a:avLst/>
          </a:prstGeom>
          <a:solidFill>
            <a:srgbClr val="0070C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4039"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3" name="图片 2"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4" name="矩形 3"/>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04/</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6" name="文本框 5"/>
          <p:cNvSpPr txBox="1"/>
          <p:nvPr/>
        </p:nvSpPr>
        <p:spPr>
          <a:xfrm>
            <a:off x="1059544" y="140702"/>
            <a:ext cx="17757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写作技巧</a:t>
            </a:r>
            <a:endParaRPr lang="zh-CN" altLang="en-US" sz="2400" dirty="0"/>
          </a:p>
        </p:txBody>
      </p:sp>
      <p:sp>
        <p:nvSpPr>
          <p:cNvPr id="15" name="矩形 2"/>
          <p:cNvSpPr>
            <a:spLocks noChangeArrowheads="1"/>
          </p:cNvSpPr>
          <p:nvPr/>
        </p:nvSpPr>
        <p:spPr bwMode="auto">
          <a:xfrm>
            <a:off x="6280773" y="3506123"/>
            <a:ext cx="5288417" cy="213096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正文中标有附件而未附。</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附件名称与正文附件说明所标注的不统一。</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附件置于成文日期之后。</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运动会羽毛球项目报名表</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150000"/>
              </a:lnSpc>
              <a:spcBef>
                <a:spcPct val="0"/>
              </a:spcBef>
              <a:buClr>
                <a:srgbClr val="ED7D31"/>
              </a:buClr>
              <a:buFont typeface="Wingdings" panose="05000000000000000000" pitchFamily="2" charset="2"/>
              <a:buChar char="l"/>
            </a:pP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2</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en-US" altLang="zh-CN"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XX</a:t>
            </a:r>
            <a:r>
              <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运动会乒乓球项目报名表</a:t>
            </a:r>
            <a:endParaRPr lang="zh-CN" altLang="en-US" sz="1800" b="1"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6" name="矩形 2"/>
          <p:cNvSpPr>
            <a:spLocks noChangeArrowheads="1"/>
          </p:cNvSpPr>
          <p:nvPr/>
        </p:nvSpPr>
        <p:spPr bwMode="auto">
          <a:xfrm>
            <a:off x="870658" y="2909180"/>
            <a:ext cx="1574092" cy="62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sz="20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引文不规范</a:t>
            </a:r>
            <a:endParaRPr lang="zh-CN" altLang="en-US" sz="20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7" name="矩形 2"/>
          <p:cNvSpPr>
            <a:spLocks noChangeArrowheads="1"/>
          </p:cNvSpPr>
          <p:nvPr/>
        </p:nvSpPr>
        <p:spPr bwMode="auto">
          <a:xfrm>
            <a:off x="6343210" y="2909180"/>
            <a:ext cx="1574092" cy="6262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200000"/>
              </a:lnSpc>
              <a:spcBef>
                <a:spcPct val="0"/>
              </a:spcBef>
              <a:buClr>
                <a:schemeClr val="accent1"/>
              </a:buClr>
              <a:buNone/>
            </a:pPr>
            <a:r>
              <a:rPr lang="zh-CN" altLang="en-US" sz="20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附件不规范</a:t>
            </a:r>
            <a:endParaRPr lang="zh-CN" altLang="en-US" sz="20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t="94" r="14667" b="3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pic>
        <p:nvPicPr>
          <p:cNvPr id="20" name="图片 19"/>
          <p:cNvPicPr>
            <a:picLocks noChangeAspect="1"/>
          </p:cNvPicPr>
          <p:nvPr/>
        </p:nvPicPr>
        <p:blipFill>
          <a:blip r:embed="rId2">
            <a:alphaModFix amt="70000"/>
          </a:blip>
          <a:srcRect t="935" r="10719" b="1867"/>
          <a:stretch>
            <a:fillRect/>
          </a:stretch>
        </p:blipFill>
        <p:spPr>
          <a:xfrm>
            <a:off x="2069080" y="0"/>
            <a:ext cx="10122921" cy="6858000"/>
          </a:xfrm>
          <a:custGeom>
            <a:avLst/>
            <a:gdLst>
              <a:gd name="connsiteX0" fmla="*/ 0 w 10122921"/>
              <a:gd name="connsiteY0" fmla="*/ 0 h 6858000"/>
              <a:gd name="connsiteX1" fmla="*/ 10122921 w 10122921"/>
              <a:gd name="connsiteY1" fmla="*/ 0 h 6858000"/>
              <a:gd name="connsiteX2" fmla="*/ 10122921 w 10122921"/>
              <a:gd name="connsiteY2" fmla="*/ 6858000 h 6858000"/>
              <a:gd name="connsiteX3" fmla="*/ 0 w 1012292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0122921" h="6858000">
                <a:moveTo>
                  <a:pt x="0" y="0"/>
                </a:moveTo>
                <a:lnTo>
                  <a:pt x="10122921" y="0"/>
                </a:lnTo>
                <a:lnTo>
                  <a:pt x="10122921" y="6858000"/>
                </a:lnTo>
                <a:lnTo>
                  <a:pt x="0" y="6858000"/>
                </a:lnTo>
                <a:close/>
              </a:path>
            </a:pathLst>
          </a:custGeom>
        </p:spPr>
      </p:pic>
      <p:grpSp>
        <p:nvGrpSpPr>
          <p:cNvPr id="7" name="组合 6"/>
          <p:cNvGrpSpPr/>
          <p:nvPr/>
        </p:nvGrpSpPr>
        <p:grpSpPr>
          <a:xfrm>
            <a:off x="2069079" y="1005115"/>
            <a:ext cx="8053842" cy="4996996"/>
            <a:chOff x="2612571" y="1233715"/>
            <a:chExt cx="8053842" cy="4996996"/>
          </a:xfrm>
        </p:grpSpPr>
        <p:sp>
          <p:nvSpPr>
            <p:cNvPr id="4" name="菱形 3"/>
            <p:cNvSpPr/>
            <p:nvPr/>
          </p:nvSpPr>
          <p:spPr>
            <a:xfrm>
              <a:off x="2612571"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3699556"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99" name="直接连接符 11"/>
          <p:cNvSpPr>
            <a:spLocks noChangeShapeType="1"/>
          </p:cNvSpPr>
          <p:nvPr/>
        </p:nvSpPr>
        <p:spPr bwMode="auto">
          <a:xfrm>
            <a:off x="527561" y="3482975"/>
            <a:ext cx="2889250" cy="1588"/>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100" name="直接连接符 11"/>
          <p:cNvSpPr>
            <a:spLocks noChangeShapeType="1"/>
          </p:cNvSpPr>
          <p:nvPr/>
        </p:nvSpPr>
        <p:spPr bwMode="auto">
          <a:xfrm>
            <a:off x="9035936" y="3503613"/>
            <a:ext cx="2627313"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5" name="矩形 14"/>
          <p:cNvSpPr/>
          <p:nvPr/>
        </p:nvSpPr>
        <p:spPr>
          <a:xfrm>
            <a:off x="10577454" y="2718934"/>
            <a:ext cx="198153" cy="1528082"/>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3"/>
          <a:stretch>
            <a:fillRect/>
          </a:stretch>
        </p:blipFill>
        <p:spPr>
          <a:xfrm>
            <a:off x="1791907" y="1972630"/>
            <a:ext cx="8547333" cy="3078747"/>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t="94" r="14667" b="3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p:cNvGrpSpPr/>
          <p:nvPr/>
        </p:nvGrpSpPr>
        <p:grpSpPr>
          <a:xfrm>
            <a:off x="2069079" y="1233715"/>
            <a:ext cx="8053842" cy="4996996"/>
            <a:chOff x="2612571" y="1233715"/>
            <a:chExt cx="8053842" cy="4996996"/>
          </a:xfrm>
        </p:grpSpPr>
        <p:sp>
          <p:nvSpPr>
            <p:cNvPr id="4" name="菱形 3"/>
            <p:cNvSpPr/>
            <p:nvPr/>
          </p:nvSpPr>
          <p:spPr>
            <a:xfrm>
              <a:off x="2612571"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3699556"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 y="2438400"/>
            <a:ext cx="12192000" cy="226422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8" name="Rectangle 5"/>
          <p:cNvSpPr>
            <a:spLocks noGrp="1" noChangeArrowheads="1"/>
          </p:cNvSpPr>
          <p:nvPr/>
        </p:nvSpPr>
        <p:spPr bwMode="auto">
          <a:xfrm>
            <a:off x="3944372" y="2986314"/>
            <a:ext cx="4416992" cy="147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spcBef>
                <a:spcPct val="0"/>
              </a:spcBef>
              <a:buFontTx/>
              <a:buNone/>
            </a:pPr>
            <a:r>
              <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公文ABC</a:t>
            </a:r>
            <a:endPar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099" name="直接连接符 11"/>
          <p:cNvSpPr>
            <a:spLocks noChangeShapeType="1"/>
          </p:cNvSpPr>
          <p:nvPr/>
        </p:nvSpPr>
        <p:spPr bwMode="auto">
          <a:xfrm>
            <a:off x="527561" y="3711575"/>
            <a:ext cx="2889250" cy="1588"/>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100" name="直接连接符 11"/>
          <p:cNvSpPr>
            <a:spLocks noChangeShapeType="1"/>
          </p:cNvSpPr>
          <p:nvPr/>
        </p:nvSpPr>
        <p:spPr bwMode="auto">
          <a:xfrm>
            <a:off x="9035936" y="3732213"/>
            <a:ext cx="2627313"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6" name="文本框 15"/>
          <p:cNvSpPr txBox="1"/>
          <p:nvPr/>
        </p:nvSpPr>
        <p:spPr>
          <a:xfrm>
            <a:off x="4950958" y="2572388"/>
            <a:ext cx="6154056" cy="707886"/>
          </a:xfrm>
          <a:prstGeom prst="rect">
            <a:avLst/>
          </a:prstGeom>
          <a:noFill/>
        </p:spPr>
        <p:txBody>
          <a:bodyPr wrap="square">
            <a:spAutoFit/>
          </a:bodyPr>
          <a:lstStyle/>
          <a:p>
            <a:r>
              <a:rPr lang="zh-CN" altLang="en-US" sz="30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Chapter</a:t>
            </a:r>
            <a:r>
              <a:rPr lang="en-US" altLang="zh-CN"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0</a:t>
            </a:r>
            <a:r>
              <a:rPr lang="zh-CN" altLang="en-US"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 </a:t>
            </a:r>
            <a:endParaRPr lang="zh-CN" altLang="en-US" sz="3000" dirty="0">
              <a:solidFill>
                <a:schemeClr val="accent1"/>
              </a:solidFill>
            </a:endParaRPr>
          </a:p>
        </p:txBody>
      </p:sp>
      <p:sp>
        <p:nvSpPr>
          <p:cNvPr id="19" name="任意多边形: 形状 18"/>
          <p:cNvSpPr/>
          <p:nvPr/>
        </p:nvSpPr>
        <p:spPr>
          <a:xfrm>
            <a:off x="5145890" y="4454413"/>
            <a:ext cx="1764837" cy="248217"/>
          </a:xfrm>
          <a:custGeom>
            <a:avLst/>
            <a:gdLst>
              <a:gd name="connsiteX0" fmla="*/ 882418 w 1764837"/>
              <a:gd name="connsiteY0" fmla="*/ 0 h 248217"/>
              <a:gd name="connsiteX1" fmla="*/ 1751708 w 1764837"/>
              <a:gd name="connsiteY1" fmla="*/ 231244 h 248217"/>
              <a:gd name="connsiteX2" fmla="*/ 1764837 w 1764837"/>
              <a:gd name="connsiteY2" fmla="*/ 248217 h 248217"/>
              <a:gd name="connsiteX3" fmla="*/ 0 w 1764837"/>
              <a:gd name="connsiteY3" fmla="*/ 248217 h 248217"/>
              <a:gd name="connsiteX4" fmla="*/ 13129 w 1764837"/>
              <a:gd name="connsiteY4" fmla="*/ 231244 h 248217"/>
              <a:gd name="connsiteX5" fmla="*/ 882418 w 1764837"/>
              <a:gd name="connsiteY5" fmla="*/ 0 h 24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4837" h="248217">
                <a:moveTo>
                  <a:pt x="882418" y="0"/>
                </a:moveTo>
                <a:cubicBezTo>
                  <a:pt x="1273199" y="0"/>
                  <a:pt x="1608487" y="95352"/>
                  <a:pt x="1751708" y="231244"/>
                </a:cubicBezTo>
                <a:lnTo>
                  <a:pt x="1764837" y="248217"/>
                </a:lnTo>
                <a:lnTo>
                  <a:pt x="0" y="248217"/>
                </a:lnTo>
                <a:lnTo>
                  <a:pt x="13129" y="231244"/>
                </a:lnTo>
                <a:cubicBezTo>
                  <a:pt x="156349" y="95352"/>
                  <a:pt x="491638" y="0"/>
                  <a:pt x="882418" y="0"/>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p:cNvSpPr/>
          <p:nvPr/>
        </p:nvSpPr>
        <p:spPr>
          <a:xfrm>
            <a:off x="0" y="2806473"/>
            <a:ext cx="198153" cy="1528082"/>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 name="任意多边形: 形状 27"/>
          <p:cNvSpPr/>
          <p:nvPr/>
        </p:nvSpPr>
        <p:spPr>
          <a:xfrm rot="8350753" flipH="1">
            <a:off x="-582207" y="2813212"/>
            <a:ext cx="3697001" cy="5365912"/>
          </a:xfrm>
          <a:custGeom>
            <a:avLst/>
            <a:gdLst>
              <a:gd name="connsiteX0" fmla="*/ 2492752 w 3697001"/>
              <a:gd name="connsiteY0" fmla="*/ 5365912 h 5365912"/>
              <a:gd name="connsiteX1" fmla="*/ 2631945 w 3697001"/>
              <a:gd name="connsiteY1" fmla="*/ 5221649 h 5365912"/>
              <a:gd name="connsiteX2" fmla="*/ 3697001 w 3697001"/>
              <a:gd name="connsiteY2" fmla="*/ 2465029 h 5365912"/>
              <a:gd name="connsiteX3" fmla="*/ 2940609 w 3697001"/>
              <a:gd name="connsiteY3" fmla="*/ 91700 h 5365912"/>
              <a:gd name="connsiteX4" fmla="*/ 2871173 w 3697001"/>
              <a:gd name="connsiteY4" fmla="*/ 0 h 5365912"/>
              <a:gd name="connsiteX5" fmla="*/ 0 w 3697001"/>
              <a:gd name="connsiteY5" fmla="*/ 2480148 h 5365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97001" h="5365912">
                <a:moveTo>
                  <a:pt x="2492752" y="5365912"/>
                </a:moveTo>
                <a:lnTo>
                  <a:pt x="2631945" y="5221649"/>
                </a:lnTo>
                <a:cubicBezTo>
                  <a:pt x="3293683" y="4493575"/>
                  <a:pt x="3697001" y="3526403"/>
                  <a:pt x="3697001" y="2465029"/>
                </a:cubicBezTo>
                <a:cubicBezTo>
                  <a:pt x="3697001" y="1580551"/>
                  <a:pt x="3416919" y="761491"/>
                  <a:pt x="2940609" y="91700"/>
                </a:cubicBezTo>
                <a:lnTo>
                  <a:pt x="2871173" y="0"/>
                </a:lnTo>
                <a:lnTo>
                  <a:pt x="0" y="2480148"/>
                </a:lnTo>
                <a:close/>
              </a:path>
            </a:pathLst>
          </a:custGeom>
          <a:solidFill>
            <a:schemeClr val="accent2"/>
          </a:solidFill>
          <a:ln>
            <a:no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01/</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17" name="文本框 16"/>
          <p:cNvSpPr txBox="1"/>
          <p:nvPr/>
        </p:nvSpPr>
        <p:spPr>
          <a:xfrm>
            <a:off x="1059544" y="140702"/>
            <a:ext cx="1924956" cy="461665"/>
          </a:xfrm>
          <a:prstGeom prst="rect">
            <a:avLst/>
          </a:prstGeom>
          <a:noFill/>
        </p:spPr>
        <p:txBody>
          <a:bodyPr wrap="square">
            <a:spAutoFit/>
          </a:bodyPr>
          <a:lstStyle/>
          <a:p>
            <a:pPr algn="dist"/>
            <a:r>
              <a:rPr lang="zh-CN" altLang="en-US" sz="24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公文</a:t>
            </a:r>
            <a:r>
              <a:rPr lang="en-US" altLang="zh-CN" sz="24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ABC</a:t>
            </a:r>
            <a:endParaRPr lang="zh-CN" altLang="en-US" sz="2400" dirty="0"/>
          </a:p>
        </p:txBody>
      </p:sp>
      <p:grpSp>
        <p:nvGrpSpPr>
          <p:cNvPr id="11" name="组合 10"/>
          <p:cNvGrpSpPr/>
          <p:nvPr/>
        </p:nvGrpSpPr>
        <p:grpSpPr>
          <a:xfrm>
            <a:off x="794072" y="1877770"/>
            <a:ext cx="3689437" cy="4223802"/>
            <a:chOff x="2684906" y="2736601"/>
            <a:chExt cx="3100766" cy="3549870"/>
          </a:xfrm>
        </p:grpSpPr>
        <p:pic>
          <p:nvPicPr>
            <p:cNvPr id="22" name="图片 21"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84906" y="2736601"/>
              <a:ext cx="2215072" cy="2979949"/>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3" name="图片 22"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438516" y="2860781"/>
              <a:ext cx="2347156" cy="31576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图片 9"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2416" y="3128829"/>
              <a:ext cx="2347156" cy="3157642"/>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
        <p:nvSpPr>
          <p:cNvPr id="5125" name="矩形 2"/>
          <p:cNvSpPr>
            <a:spLocks noChangeArrowheads="1"/>
          </p:cNvSpPr>
          <p:nvPr/>
        </p:nvSpPr>
        <p:spPr bwMode="auto">
          <a:xfrm>
            <a:off x="5315678" y="1957491"/>
            <a:ext cx="6876322" cy="4689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50000"/>
              </a:lnSpc>
              <a:spcBef>
                <a:spcPct val="0"/>
              </a:spcBef>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《党政机关公文处理工作条例》(中办发〔2012〕14号)规定：</a:t>
            </a:r>
            <a:endParaRPr lang="zh-CN" altLang="en-US" sz="24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30" name="文本框 29"/>
          <p:cNvSpPr txBox="1"/>
          <p:nvPr/>
        </p:nvSpPr>
        <p:spPr>
          <a:xfrm>
            <a:off x="9975668" y="5369207"/>
            <a:ext cx="984250" cy="523220"/>
          </a:xfrm>
          <a:prstGeom prst="rect">
            <a:avLst/>
          </a:prstGeom>
          <a:noFill/>
        </p:spPr>
        <p:txBody>
          <a:bodyPr wrap="square">
            <a:spAutoFit/>
          </a:bodyPr>
          <a:lstStyle/>
          <a:p>
            <a:pPr algn="dist"/>
            <a:r>
              <a:rPr lang="zh-CN" altLang="en-US" sz="2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常用</a:t>
            </a:r>
            <a:endParaRPr lang="zh-CN" altLang="en-US" sz="28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sp>
        <p:nvSpPr>
          <p:cNvPr id="16" name="矩形 15"/>
          <p:cNvSpPr/>
          <p:nvPr/>
        </p:nvSpPr>
        <p:spPr>
          <a:xfrm>
            <a:off x="5240273" y="1441124"/>
            <a:ext cx="87086" cy="1167618"/>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5196074" y="2426466"/>
            <a:ext cx="6201854" cy="1299971"/>
          </a:xfrm>
          <a:prstGeom prst="rect">
            <a:avLst/>
          </a:prstGeom>
          <a:noFill/>
        </p:spPr>
        <p:txBody>
          <a:bodyPr wrap="square">
            <a:spAutoFit/>
          </a:bodyPr>
          <a:lstStyle/>
          <a:p>
            <a:pPr algn="just" eaLnBrk="1" hangingPunct="1">
              <a:lnSpc>
                <a:spcPct val="150000"/>
              </a:lnSpc>
              <a:spcBef>
                <a:spcPct val="0"/>
              </a:spcBef>
            </a:pPr>
            <a:endPar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marL="0" indent="0" algn="just" eaLnBrk="1" hangingPunct="1">
              <a:lnSpc>
                <a:spcPct val="150000"/>
              </a:lnSpc>
              <a:spcBef>
                <a:spcPct val="0"/>
              </a:spcBef>
              <a:buNone/>
            </a:pP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决议、</a:t>
            </a: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决定、命令（令）、公告、通告、意见、通知</a:t>
            </a: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通报、</a:t>
            </a: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公报、</a:t>
            </a: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报告、请示、批复</a:t>
            </a: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、议案、</a:t>
            </a:r>
            <a:r>
              <a:rPr lang="zh-CN" altLang="en-US"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函、纪要</a:t>
            </a: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endPar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26" name="Rectangle 7"/>
          <p:cNvSpPr>
            <a:spLocks noChangeArrowheads="1"/>
          </p:cNvSpPr>
          <p:nvPr/>
        </p:nvSpPr>
        <p:spPr bwMode="auto">
          <a:xfrm>
            <a:off x="5272044" y="4299562"/>
            <a:ext cx="6234113" cy="1697388"/>
          </a:xfrm>
          <a:prstGeom prst="rect">
            <a:avLst/>
          </a:prstGeom>
          <a:noFill/>
          <a:ln w="9525">
            <a:solidFill>
              <a:srgbClr val="808080"/>
            </a:solidFill>
            <a:prstDash val="dash"/>
            <a:miter lim="800000"/>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20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27" name="Rectangle 8"/>
          <p:cNvSpPr>
            <a:spLocks noChangeArrowheads="1"/>
          </p:cNvSpPr>
          <p:nvPr/>
        </p:nvSpPr>
        <p:spPr bwMode="auto">
          <a:xfrm>
            <a:off x="5403528" y="3990169"/>
            <a:ext cx="984250" cy="473075"/>
          </a:xfrm>
          <a:prstGeom prst="roundRect">
            <a:avLst/>
          </a:prstGeom>
          <a:solidFill>
            <a:schemeClr val="accent2"/>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r>
              <a:rPr lang="zh-CN" altLang="en-US" sz="1800"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12种</a:t>
            </a:r>
            <a:endParaRPr lang="zh-CN" altLang="en-US" sz="1800" dirty="0">
              <a:solidFill>
                <a:schemeClr val="bg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9"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50253" y="5306639"/>
            <a:ext cx="447675" cy="585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2" name="文本框 31"/>
          <p:cNvSpPr txBox="1"/>
          <p:nvPr/>
        </p:nvSpPr>
        <p:spPr>
          <a:xfrm>
            <a:off x="5403528" y="4550328"/>
            <a:ext cx="6102629" cy="1126847"/>
          </a:xfrm>
          <a:prstGeom prst="rect">
            <a:avLst/>
          </a:prstGeom>
          <a:noFill/>
        </p:spPr>
        <p:txBody>
          <a:bodyPr wrap="square">
            <a:spAutoFit/>
          </a:bodyPr>
          <a:lstStyle/>
          <a:p>
            <a:pPr eaLnBrk="1" hangingPunct="1">
              <a:lnSpc>
                <a:spcPct val="200000"/>
              </a:lnSpc>
              <a:spcBef>
                <a:spcPct val="0"/>
              </a:spcBef>
              <a:buFont typeface="Arial" panose="020B0604020202020204" pitchFamily="34" charset="0"/>
              <a:buNone/>
            </a:pP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命令（令）、决定、公告、通告、通知、通报、报告、请示、批复、意见、函、纪要。</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7" name="矩形 2"/>
          <p:cNvSpPr>
            <a:spLocks noChangeArrowheads="1"/>
          </p:cNvSpPr>
          <p:nvPr/>
        </p:nvSpPr>
        <p:spPr bwMode="auto">
          <a:xfrm>
            <a:off x="5411379" y="1277302"/>
            <a:ext cx="6876322" cy="67819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50000"/>
              </a:lnSpc>
              <a:spcBef>
                <a:spcPct val="0"/>
              </a:spcBef>
              <a:buNone/>
            </a:pPr>
            <a:r>
              <a:rPr lang="zh-CN" altLang="en-US"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国家规定常用公文格式</a:t>
            </a:r>
            <a:endParaRPr lang="zh-CN" altLang="en-US" sz="3600"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圆角 5"/>
          <p:cNvSpPr/>
          <p:nvPr/>
        </p:nvSpPr>
        <p:spPr>
          <a:xfrm>
            <a:off x="643386" y="1532073"/>
            <a:ext cx="10900228" cy="494166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0" name="直接连接符 11"/>
          <p:cNvSpPr>
            <a:spLocks noChangeShapeType="1"/>
          </p:cNvSpPr>
          <p:nvPr/>
        </p:nvSpPr>
        <p:spPr bwMode="auto">
          <a:xfrm flipV="1">
            <a:off x="783771" y="1613706"/>
            <a:ext cx="10624458" cy="19964"/>
          </a:xfrm>
          <a:prstGeom prst="line">
            <a:avLst/>
          </a:prstGeom>
          <a:noFill/>
          <a:ln w="9525">
            <a:solidFill>
              <a:schemeClr val="bg2"/>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3" name="矩形 2"/>
          <p:cNvSpPr>
            <a:spLocks noChangeArrowheads="1"/>
          </p:cNvSpPr>
          <p:nvPr/>
        </p:nvSpPr>
        <p:spPr bwMode="auto">
          <a:xfrm>
            <a:off x="783771" y="2398141"/>
            <a:ext cx="10348685" cy="371217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20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含义</a:t>
            </a:r>
            <a:r>
              <a:rPr lang="zh-CN" altLang="en-US" sz="2400"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是国家机关、企业、事业单位、社会团体、人民群众用于工作、学习、生活等方面，直接为现实生活服务，具有实用价值、惯用格式的一类文章的总称。</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20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分类：</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公文、工作文书</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（章程、制度）、</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法律类</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（笔录、诉状、判决书）、</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经济类</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（财务报告、市场调查、招投标书、合同）、</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条据类</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（请假条、留言条、借据、收条欠条）、</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书信类</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（慰问信、推荐信、情书、辞职申请书）、</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礼仪类</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（祝词、贺信、请柬、欢迎词、悼词、讣告、对联）、</a:t>
            </a:r>
            <a:r>
              <a:rPr lang="zh-CN" altLang="en-US" sz="1800"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启事类</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（征稿启事、征婚启事、寻人启事、寻物启事、招聘启事）。</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4" name="矩形 8"/>
          <p:cNvSpPr>
            <a:spLocks noChangeArrowheads="1"/>
          </p:cNvSpPr>
          <p:nvPr/>
        </p:nvSpPr>
        <p:spPr bwMode="auto">
          <a:xfrm>
            <a:off x="2530475" y="6281738"/>
            <a:ext cx="5289550" cy="109537"/>
          </a:xfrm>
          <a:prstGeom prst="rect">
            <a:avLst/>
          </a:prstGeom>
          <a:solidFill>
            <a:srgbClr val="00206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5"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01/</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924956" cy="461665"/>
          </a:xfrm>
          <a:prstGeom prst="rect">
            <a:avLst/>
          </a:prstGeom>
          <a:noFill/>
        </p:spPr>
        <p:txBody>
          <a:bodyPr wrap="square">
            <a:spAutoFit/>
          </a:bodyPr>
          <a:lstStyle/>
          <a:p>
            <a:pPr algn="dist"/>
            <a:r>
              <a:rPr lang="zh-CN" altLang="en-US" sz="24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公文</a:t>
            </a:r>
            <a:r>
              <a:rPr lang="en-US" altLang="zh-CN" sz="2400" dirty="0">
                <a:latin typeface="阿里巴巴普惠体 H" panose="00020600040101010101" pitchFamily="18" charset="-122"/>
                <a:ea typeface="阿里巴巴普惠体 H" panose="00020600040101010101" pitchFamily="18" charset="-122"/>
                <a:cs typeface="阿里巴巴普惠体 H" panose="00020600040101010101" pitchFamily="18" charset="-122"/>
              </a:rPr>
              <a:t>ABC</a:t>
            </a:r>
            <a:endParaRPr lang="zh-CN" altLang="en-US" sz="2400" dirty="0"/>
          </a:p>
        </p:txBody>
      </p:sp>
      <p:sp>
        <p:nvSpPr>
          <p:cNvPr id="8" name="文本框 7"/>
          <p:cNvSpPr txBox="1"/>
          <p:nvPr/>
        </p:nvSpPr>
        <p:spPr>
          <a:xfrm>
            <a:off x="4941527" y="1793334"/>
            <a:ext cx="2303941" cy="584775"/>
          </a:xfrm>
          <a:prstGeom prst="rect">
            <a:avLst/>
          </a:prstGeom>
          <a:noFill/>
        </p:spPr>
        <p:txBody>
          <a:bodyPr wrap="square" rtlCol="0">
            <a:spAutoFit/>
          </a:bodyPr>
          <a:lstStyle/>
          <a:p>
            <a:pPr algn="dist"/>
            <a:r>
              <a:rPr lang="zh-CN" altLang="en-US" sz="32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应用文体</a:t>
            </a:r>
            <a:endParaRPr lang="zh-CN" altLang="en-US" sz="32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cxnSp>
        <p:nvCxnSpPr>
          <p:cNvPr id="12" name="直接连接符 11"/>
          <p:cNvCxnSpPr/>
          <p:nvPr/>
        </p:nvCxnSpPr>
        <p:spPr>
          <a:xfrm>
            <a:off x="4854443" y="2481943"/>
            <a:ext cx="2645028"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圆角 5"/>
          <p:cNvSpPr/>
          <p:nvPr/>
        </p:nvSpPr>
        <p:spPr>
          <a:xfrm>
            <a:off x="643386" y="1532073"/>
            <a:ext cx="10900228" cy="494166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0" name="直接连接符 11"/>
          <p:cNvSpPr>
            <a:spLocks noChangeShapeType="1"/>
          </p:cNvSpPr>
          <p:nvPr/>
        </p:nvSpPr>
        <p:spPr bwMode="auto">
          <a:xfrm flipV="1">
            <a:off x="783771" y="1613706"/>
            <a:ext cx="10624458" cy="19964"/>
          </a:xfrm>
          <a:prstGeom prst="line">
            <a:avLst/>
          </a:prstGeom>
          <a:noFill/>
          <a:ln w="9525">
            <a:solidFill>
              <a:schemeClr val="bg2"/>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3" name="矩形 2"/>
          <p:cNvSpPr>
            <a:spLocks noChangeArrowheads="1"/>
          </p:cNvSpPr>
          <p:nvPr/>
        </p:nvSpPr>
        <p:spPr bwMode="auto">
          <a:xfrm>
            <a:off x="919154" y="2541611"/>
            <a:ext cx="10348685" cy="4287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命令（令）：</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适用于宣布施行重大强制性措施，嘉奖有关单位及人员。</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决定：</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适用于对重要事项或重大行动做出决策和部署，奖惩有关单位和人员，变更或者撤销下属机关不适当的决定事项。</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公告：</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适用于向国内外宣布重要事项或者法定事项。</a:t>
            </a:r>
            <a:endParaRPr lang="en-US" altLang="zh-CN"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意见：</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适用于对重要问题提出见解和处理办法。</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函：适用于不相隶属机关之间相互商洽工作、询问和答复问题、请求批准和答复审批事项。</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会议纪要：</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适用于记载会议情况和议定事项。</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endParaRPr lang="zh-CN" altLang="en-US" sz="24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4" name="矩形 8"/>
          <p:cNvSpPr>
            <a:spLocks noChangeArrowheads="1"/>
          </p:cNvSpPr>
          <p:nvPr/>
        </p:nvSpPr>
        <p:spPr bwMode="auto">
          <a:xfrm>
            <a:off x="2530475" y="6281738"/>
            <a:ext cx="5289550" cy="109537"/>
          </a:xfrm>
          <a:prstGeom prst="rect">
            <a:avLst/>
          </a:prstGeom>
          <a:solidFill>
            <a:srgbClr val="00206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5"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01/</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3" y="140702"/>
            <a:ext cx="2467427"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公文之初了解</a:t>
            </a:r>
            <a:endParaRPr lang="zh-CN" altLang="en-US" sz="2400" dirty="0"/>
          </a:p>
        </p:txBody>
      </p:sp>
      <p:sp>
        <p:nvSpPr>
          <p:cNvPr id="8" name="文本框 7"/>
          <p:cNvSpPr txBox="1"/>
          <p:nvPr/>
        </p:nvSpPr>
        <p:spPr>
          <a:xfrm>
            <a:off x="4941527" y="1793334"/>
            <a:ext cx="2303941" cy="584775"/>
          </a:xfrm>
          <a:prstGeom prst="rect">
            <a:avLst/>
          </a:prstGeom>
          <a:noFill/>
        </p:spPr>
        <p:txBody>
          <a:bodyPr wrap="square" rtlCol="0">
            <a:spAutoFit/>
          </a:bodyPr>
          <a:lstStyle/>
          <a:p>
            <a:pPr algn="dist"/>
            <a:r>
              <a:rPr lang="zh-CN" altLang="en-US" sz="32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文体概念</a:t>
            </a:r>
            <a:endParaRPr lang="zh-CN" altLang="en-US" sz="32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cxnSp>
        <p:nvCxnSpPr>
          <p:cNvPr id="12" name="直接连接符 11"/>
          <p:cNvCxnSpPr/>
          <p:nvPr/>
        </p:nvCxnSpPr>
        <p:spPr>
          <a:xfrm>
            <a:off x="4854443" y="2481943"/>
            <a:ext cx="2645028"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 name="矩形: 圆角 5"/>
          <p:cNvSpPr/>
          <p:nvPr/>
        </p:nvSpPr>
        <p:spPr>
          <a:xfrm>
            <a:off x="643386" y="1532073"/>
            <a:ext cx="10900228" cy="4941661"/>
          </a:xfrm>
          <a:prstGeom prst="roundRect">
            <a:avLst>
              <a:gd name="adj" fmla="val 6681"/>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70" name="直接连接符 11"/>
          <p:cNvSpPr>
            <a:spLocks noChangeShapeType="1"/>
          </p:cNvSpPr>
          <p:nvPr/>
        </p:nvSpPr>
        <p:spPr bwMode="auto">
          <a:xfrm flipV="1">
            <a:off x="783771" y="1613706"/>
            <a:ext cx="10624458" cy="19964"/>
          </a:xfrm>
          <a:prstGeom prst="line">
            <a:avLst/>
          </a:prstGeom>
          <a:noFill/>
          <a:ln w="9525">
            <a:solidFill>
              <a:schemeClr val="bg2"/>
            </a:solidFill>
            <a:prstDash val="solid"/>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3" name="矩形 2"/>
          <p:cNvSpPr>
            <a:spLocks noChangeArrowheads="1"/>
          </p:cNvSpPr>
          <p:nvPr/>
        </p:nvSpPr>
        <p:spPr bwMode="auto">
          <a:xfrm>
            <a:off x="919154" y="2417243"/>
            <a:ext cx="10348685" cy="38723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通告：</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适用于在一定范围内公布应当遵守或周知的事项。</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通知：</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适用于发布、传达要求下级机关执行和有关单位周知或者执行的事项，批转、 转发公文。</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algn="just" eaLnBrk="1" hangingPunct="1">
              <a:lnSpc>
                <a:spcPct val="15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通报：</a:t>
            </a:r>
            <a:r>
              <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适用于表彰先进，批评错误，传达重要精神或告知重要情况。</a:t>
            </a:r>
            <a:endParaRPr lang="en-US" altLang="zh-CN"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报告：</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适用于向上级机关汇报工作、反映情况、提出建议，答复上级机关的询问事宜。</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请示：</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适用于向上级机关请求指示、批准。</a:t>
            </a:r>
            <a:endPar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eaLnBrk="1" hangingPunct="1">
              <a:lnSpc>
                <a:spcPct val="200000"/>
              </a:lnSpc>
              <a:spcBef>
                <a:spcPct val="0"/>
              </a:spcBef>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批复：</a:t>
            </a:r>
            <a:r>
              <a:rPr lang="zh-CN" altLang="en-US" sz="18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适用于答复下级机关的请示事项。</a:t>
            </a:r>
            <a:endParaRPr lang="zh-CN" altLang="en-US" sz="1800" b="1" dirty="0">
              <a:solidFill>
                <a:schemeClr val="bg1">
                  <a:lumMod val="50000"/>
                </a:schemeClr>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4" name="矩形 8"/>
          <p:cNvSpPr>
            <a:spLocks noChangeArrowheads="1"/>
          </p:cNvSpPr>
          <p:nvPr/>
        </p:nvSpPr>
        <p:spPr bwMode="auto">
          <a:xfrm>
            <a:off x="2530475" y="6281738"/>
            <a:ext cx="5289550" cy="109537"/>
          </a:xfrm>
          <a:prstGeom prst="rect">
            <a:avLst/>
          </a:prstGeom>
          <a:solidFill>
            <a:srgbClr val="002060"/>
          </a:solidFill>
          <a:ln>
            <a:noFill/>
          </a:ln>
          <a:effec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7175" name="矩形 8"/>
          <p:cNvSpPr>
            <a:spLocks noChangeArrowheads="1"/>
          </p:cNvSpPr>
          <p:nvPr/>
        </p:nvSpPr>
        <p:spPr bwMode="auto">
          <a:xfrm>
            <a:off x="7880350" y="6276975"/>
            <a:ext cx="1879600" cy="111125"/>
          </a:xfrm>
          <a:prstGeom prst="rect">
            <a:avLst/>
          </a:prstGeom>
          <a:solidFill>
            <a:srgbClr val="FF6600"/>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170" tIns="46990" rIns="90170" bIns="46990"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00">
              <a:solidFill>
                <a:srgbClr val="FFFFFF"/>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01/</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3" y="140702"/>
            <a:ext cx="2467427"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公文之初了解</a:t>
            </a:r>
            <a:endParaRPr lang="zh-CN" altLang="en-US" sz="2400" dirty="0"/>
          </a:p>
        </p:txBody>
      </p:sp>
      <p:sp>
        <p:nvSpPr>
          <p:cNvPr id="8" name="文本框 7"/>
          <p:cNvSpPr txBox="1"/>
          <p:nvPr/>
        </p:nvSpPr>
        <p:spPr>
          <a:xfrm>
            <a:off x="4941527" y="1793334"/>
            <a:ext cx="2303941" cy="584775"/>
          </a:xfrm>
          <a:prstGeom prst="rect">
            <a:avLst/>
          </a:prstGeom>
          <a:noFill/>
        </p:spPr>
        <p:txBody>
          <a:bodyPr wrap="square" rtlCol="0">
            <a:spAutoFit/>
          </a:bodyPr>
          <a:lstStyle/>
          <a:p>
            <a:pPr algn="dist"/>
            <a:r>
              <a:rPr lang="zh-CN" altLang="en-US" sz="32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文体概念</a:t>
            </a:r>
            <a:endParaRPr lang="zh-CN" altLang="en-US" sz="3200" dirty="0">
              <a:solidFill>
                <a:srgbClr val="ED7D3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endParaRPr>
          </a:p>
        </p:txBody>
      </p:sp>
      <p:cxnSp>
        <p:nvCxnSpPr>
          <p:cNvPr id="12" name="直接连接符 11"/>
          <p:cNvCxnSpPr/>
          <p:nvPr/>
        </p:nvCxnSpPr>
        <p:spPr>
          <a:xfrm>
            <a:off x="4854443" y="2481943"/>
            <a:ext cx="2645028" cy="0"/>
          </a:xfrm>
          <a:prstGeom prst="line">
            <a:avLst/>
          </a:prstGeom>
          <a:ln w="38100">
            <a:solidFill>
              <a:schemeClr val="bg2">
                <a:lumMod val="90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rcRect t="94" r="14667" b="339"/>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grpSp>
        <p:nvGrpSpPr>
          <p:cNvPr id="7" name="组合 6"/>
          <p:cNvGrpSpPr/>
          <p:nvPr/>
        </p:nvGrpSpPr>
        <p:grpSpPr>
          <a:xfrm>
            <a:off x="2069079" y="1233715"/>
            <a:ext cx="8053842" cy="4996996"/>
            <a:chOff x="2612571" y="1233715"/>
            <a:chExt cx="8053842" cy="4996996"/>
          </a:xfrm>
        </p:grpSpPr>
        <p:sp>
          <p:nvSpPr>
            <p:cNvPr id="4" name="菱形 3"/>
            <p:cNvSpPr/>
            <p:nvPr/>
          </p:nvSpPr>
          <p:spPr>
            <a:xfrm>
              <a:off x="2612571"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菱形 10"/>
            <p:cNvSpPr/>
            <p:nvPr/>
          </p:nvSpPr>
          <p:spPr>
            <a:xfrm>
              <a:off x="3699556" y="1233715"/>
              <a:ext cx="6966857" cy="4996996"/>
            </a:xfrm>
            <a:prstGeom prst="diamond">
              <a:avLst/>
            </a:prstGeom>
            <a:noFill/>
            <a:ln w="76200">
              <a:solidFill>
                <a:srgbClr val="ED7D3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 name="矩形 2"/>
          <p:cNvSpPr/>
          <p:nvPr/>
        </p:nvSpPr>
        <p:spPr>
          <a:xfrm>
            <a:off x="1" y="2438400"/>
            <a:ext cx="12192000" cy="2264229"/>
          </a:xfrm>
          <a:prstGeom prst="rect">
            <a:avLst/>
          </a:prstGeom>
          <a:solidFill>
            <a:schemeClr val="bg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98" name="Rectangle 5"/>
          <p:cNvSpPr>
            <a:spLocks noGrp="1" noChangeArrowheads="1"/>
          </p:cNvSpPr>
          <p:nvPr/>
        </p:nvSpPr>
        <p:spPr bwMode="auto">
          <a:xfrm>
            <a:off x="3944372" y="2986314"/>
            <a:ext cx="4416992" cy="14700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85800" indent="-22860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dist" eaLnBrk="1" hangingPunct="1">
              <a:spcBef>
                <a:spcPct val="0"/>
              </a:spcBef>
              <a:buFontTx/>
              <a:buNone/>
            </a:pPr>
            <a:r>
              <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公文格式</a:t>
            </a:r>
            <a:endParaRPr lang="zh-CN" altLang="en-US" sz="48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099" name="直接连接符 11"/>
          <p:cNvSpPr>
            <a:spLocks noChangeShapeType="1"/>
          </p:cNvSpPr>
          <p:nvPr/>
        </p:nvSpPr>
        <p:spPr bwMode="auto">
          <a:xfrm>
            <a:off x="527561" y="3711575"/>
            <a:ext cx="2889250" cy="1588"/>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dirty="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4100" name="直接连接符 11"/>
          <p:cNvSpPr>
            <a:spLocks noChangeShapeType="1"/>
          </p:cNvSpPr>
          <p:nvPr/>
        </p:nvSpPr>
        <p:spPr bwMode="auto">
          <a:xfrm>
            <a:off x="9035936" y="3732213"/>
            <a:ext cx="2627313" cy="1587"/>
          </a:xfrm>
          <a:prstGeom prst="line">
            <a:avLst/>
          </a:prstGeom>
          <a:noFill/>
          <a:ln w="9525">
            <a:solidFill>
              <a:srgbClr val="5F5F5F"/>
            </a:solidFill>
            <a:prstDash val="dash"/>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sz="4400">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16" name="文本框 15"/>
          <p:cNvSpPr txBox="1"/>
          <p:nvPr/>
        </p:nvSpPr>
        <p:spPr>
          <a:xfrm>
            <a:off x="4950958" y="2572388"/>
            <a:ext cx="6154056" cy="707886"/>
          </a:xfrm>
          <a:prstGeom prst="rect">
            <a:avLst/>
          </a:prstGeom>
          <a:noFill/>
        </p:spPr>
        <p:txBody>
          <a:bodyPr wrap="square">
            <a:spAutoFit/>
          </a:bodyPr>
          <a:lstStyle/>
          <a:p>
            <a:r>
              <a:rPr lang="zh-CN" altLang="en-US" sz="3000" b="1" dirty="0">
                <a:solidFill>
                  <a:schemeClr val="accent2"/>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Chapter</a:t>
            </a:r>
            <a:r>
              <a:rPr lang="en-US" altLang="zh-CN"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02</a:t>
            </a:r>
            <a:r>
              <a:rPr lang="zh-CN" altLang="en-US" sz="4000" b="1" dirty="0">
                <a:solidFill>
                  <a:schemeClr val="accent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 </a:t>
            </a:r>
            <a:endParaRPr lang="zh-CN" altLang="en-US" sz="3000" dirty="0">
              <a:solidFill>
                <a:schemeClr val="accent1"/>
              </a:solidFill>
            </a:endParaRPr>
          </a:p>
        </p:txBody>
      </p:sp>
      <p:sp>
        <p:nvSpPr>
          <p:cNvPr id="19" name="任意多边形: 形状 18"/>
          <p:cNvSpPr/>
          <p:nvPr/>
        </p:nvSpPr>
        <p:spPr>
          <a:xfrm>
            <a:off x="5145890" y="4454413"/>
            <a:ext cx="1764837" cy="248217"/>
          </a:xfrm>
          <a:custGeom>
            <a:avLst/>
            <a:gdLst>
              <a:gd name="connsiteX0" fmla="*/ 882418 w 1764837"/>
              <a:gd name="connsiteY0" fmla="*/ 0 h 248217"/>
              <a:gd name="connsiteX1" fmla="*/ 1751708 w 1764837"/>
              <a:gd name="connsiteY1" fmla="*/ 231244 h 248217"/>
              <a:gd name="connsiteX2" fmla="*/ 1764837 w 1764837"/>
              <a:gd name="connsiteY2" fmla="*/ 248217 h 248217"/>
              <a:gd name="connsiteX3" fmla="*/ 0 w 1764837"/>
              <a:gd name="connsiteY3" fmla="*/ 248217 h 248217"/>
              <a:gd name="connsiteX4" fmla="*/ 13129 w 1764837"/>
              <a:gd name="connsiteY4" fmla="*/ 231244 h 248217"/>
              <a:gd name="connsiteX5" fmla="*/ 882418 w 1764837"/>
              <a:gd name="connsiteY5" fmla="*/ 0 h 2482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4837" h="248217">
                <a:moveTo>
                  <a:pt x="882418" y="0"/>
                </a:moveTo>
                <a:cubicBezTo>
                  <a:pt x="1273199" y="0"/>
                  <a:pt x="1608487" y="95352"/>
                  <a:pt x="1751708" y="231244"/>
                </a:cubicBezTo>
                <a:lnTo>
                  <a:pt x="1764837" y="248217"/>
                </a:lnTo>
                <a:lnTo>
                  <a:pt x="0" y="248217"/>
                </a:lnTo>
                <a:lnTo>
                  <a:pt x="13129" y="231244"/>
                </a:lnTo>
                <a:cubicBezTo>
                  <a:pt x="156349" y="95352"/>
                  <a:pt x="491638" y="0"/>
                  <a:pt x="882418" y="0"/>
                </a:cubicBezTo>
                <a:close/>
              </a:path>
            </a:pathLst>
          </a:cu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 name="矩形 14"/>
          <p:cNvSpPr/>
          <p:nvPr/>
        </p:nvSpPr>
        <p:spPr>
          <a:xfrm>
            <a:off x="0" y="2806473"/>
            <a:ext cx="198153" cy="1528082"/>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2" name="图片 1" descr="男人拿着笔记本电脑&#10;&#10;描述已自动生成"/>
          <p:cNvPicPr>
            <a:picLocks noChangeAspect="1"/>
          </p:cNvPicPr>
          <p:nvPr/>
        </p:nvPicPr>
        <p:blipFill rotWithShape="1">
          <a:blip r:embed="rId1">
            <a:extLst>
              <a:ext uri="{28A0092B-C50C-407E-A947-70E740481C1C}">
                <a14:useLocalDpi xmlns:a14="http://schemas.microsoft.com/office/drawing/2010/main" val="0"/>
              </a:ext>
            </a:extLst>
          </a:blip>
          <a:srcRect b="78059"/>
          <a:stretch>
            <a:fillRect/>
          </a:stretch>
        </p:blipFill>
        <p:spPr>
          <a:xfrm>
            <a:off x="0" y="-34826"/>
            <a:ext cx="12192000" cy="802496"/>
          </a:xfrm>
          <a:prstGeom prst="rect">
            <a:avLst/>
          </a:prstGeom>
          <a:effectLst>
            <a:outerShdw blurRad="50800" dist="38100" dir="2700000" algn="tl" rotWithShape="0">
              <a:prstClr val="black">
                <a:alpha val="40000"/>
              </a:prstClr>
            </a:outerShdw>
          </a:effectLst>
        </p:spPr>
      </p:pic>
      <p:sp>
        <p:nvSpPr>
          <p:cNvPr id="3" name="矩形 2"/>
          <p:cNvSpPr/>
          <p:nvPr/>
        </p:nvSpPr>
        <p:spPr>
          <a:xfrm>
            <a:off x="1" y="638628"/>
            <a:ext cx="12192000" cy="149006"/>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文本框 3"/>
          <p:cNvSpPr txBox="1"/>
          <p:nvPr/>
        </p:nvSpPr>
        <p:spPr>
          <a:xfrm>
            <a:off x="227228" y="104812"/>
            <a:ext cx="832316" cy="523220"/>
          </a:xfrm>
          <a:prstGeom prst="rect">
            <a:avLst/>
          </a:prstGeom>
          <a:noFill/>
        </p:spPr>
        <p:txBody>
          <a:bodyPr wrap="square" rtlCol="0">
            <a:spAutoFit/>
          </a:bodyPr>
          <a:lstStyle/>
          <a:p>
            <a:pPr algn="dist"/>
            <a:r>
              <a:rPr lang="en-US" altLang="zh-CN"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rPr>
              <a:t>02/</a:t>
            </a:r>
            <a:endParaRPr lang="zh-CN" altLang="en-US" sz="2800" dirty="0">
              <a:solidFill>
                <a:srgbClr val="ED7D31"/>
              </a:solidFill>
              <a:latin typeface="阿里巴巴普惠体 H" panose="00020600040101010101" pitchFamily="18" charset="-122"/>
              <a:ea typeface="阿里巴巴普惠体 H" panose="00020600040101010101" pitchFamily="18" charset="-122"/>
              <a:cs typeface="阿里巴巴普惠体 H" panose="00020600040101010101" pitchFamily="18" charset="-122"/>
            </a:endParaRPr>
          </a:p>
        </p:txBody>
      </p:sp>
      <p:sp>
        <p:nvSpPr>
          <p:cNvPr id="5" name="文本框 4"/>
          <p:cNvSpPr txBox="1"/>
          <p:nvPr/>
        </p:nvSpPr>
        <p:spPr>
          <a:xfrm>
            <a:off x="1059544" y="140702"/>
            <a:ext cx="1712232" cy="461665"/>
          </a:xfrm>
          <a:prstGeom prst="rect">
            <a:avLst/>
          </a:prstGeom>
          <a:noFill/>
        </p:spPr>
        <p:txBody>
          <a:bodyPr wrap="square">
            <a:spAutoFit/>
          </a:bodyPr>
          <a:lstStyle/>
          <a:p>
            <a:pPr algn="dist"/>
            <a:r>
              <a:rPr lang="zh-CN" altLang="en-US" sz="2400" b="1"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公文版式</a:t>
            </a:r>
            <a:endParaRPr lang="zh-CN" altLang="en-US" sz="2400" dirty="0"/>
          </a:p>
        </p:txBody>
      </p:sp>
      <p:sp>
        <p:nvSpPr>
          <p:cNvPr id="7" name="矩形 2"/>
          <p:cNvSpPr>
            <a:spLocks noChangeArrowheads="1"/>
          </p:cNvSpPr>
          <p:nvPr/>
        </p:nvSpPr>
        <p:spPr bwMode="auto">
          <a:xfrm>
            <a:off x="932317" y="1895112"/>
            <a:ext cx="7011533" cy="333469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spAutoFit/>
          </a:bodyPr>
          <a:lstStyle>
            <a:lvl1pPr marL="285750" indent="-2857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200000"/>
              </a:lnSpc>
              <a:spcBef>
                <a:spcPct val="0"/>
              </a:spcBef>
              <a:buNone/>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版头：</a:t>
            </a:r>
            <a:endPar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marL="0" indent="0" algn="just" eaLnBrk="1" hangingPunct="1">
              <a:lnSpc>
                <a:spcPct val="200000"/>
              </a:lnSpc>
              <a:spcBef>
                <a:spcPct val="0"/>
              </a:spcBef>
              <a:buNone/>
            </a:pPr>
            <a:r>
              <a:rPr lang="zh-CN" altLang="en-US" sz="20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“公文份数序号”、“秘密等级”和“保密期限”、“紧急程度”、“发文机关标识”、“发文字号”、“签发人”等内容。</a:t>
            </a:r>
            <a:endParaRPr lang="zh-CN" altLang="en-US" sz="20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marL="0" indent="0" algn="just" eaLnBrk="1" hangingPunct="1">
              <a:lnSpc>
                <a:spcPct val="200000"/>
              </a:lnSpc>
              <a:spcBef>
                <a:spcPct val="0"/>
              </a:spcBef>
              <a:buNone/>
            </a:pPr>
            <a:r>
              <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行数和字数：</a:t>
            </a:r>
            <a:endParaRPr lang="zh-CN" altLang="en-US" sz="2400" b="1" dirty="0">
              <a:solidFill>
                <a:srgbClr val="ED7D31"/>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a:p>
            <a:pPr marL="0" indent="0" algn="just" eaLnBrk="1" hangingPunct="1">
              <a:lnSpc>
                <a:spcPct val="200000"/>
              </a:lnSpc>
              <a:spcBef>
                <a:spcPct val="0"/>
              </a:spcBef>
              <a:buNone/>
            </a:pPr>
            <a:r>
              <a:rPr lang="zh-CN" altLang="en-US" sz="2000" dirty="0">
                <a:solidFill>
                  <a:srgbClr val="808080"/>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rPr>
              <a:t>一般每面排22行，每行排28个字。</a:t>
            </a:r>
            <a:endParaRPr lang="zh-CN" altLang="en-US" sz="1600" dirty="0">
              <a:solidFill>
                <a:srgbClr val="595959"/>
              </a:solidFill>
              <a:latin typeface="阿里巴巴普惠体 R" panose="00020600040101010101" pitchFamily="18" charset="-122"/>
              <a:ea typeface="阿里巴巴普惠体 M" panose="00020600040101010101" pitchFamily="18" charset="-122"/>
              <a:cs typeface="阿里巴巴普惠体 M" panose="00020600040101010101" pitchFamily="18" charset="-122"/>
              <a:sym typeface="阿里巴巴普惠体 R" panose="00020600040101010101" pitchFamily="18" charset="-122"/>
            </a:endParaRPr>
          </a:p>
        </p:txBody>
      </p:sp>
      <p:sp>
        <p:nvSpPr>
          <p:cNvPr id="9" name="矩形 8"/>
          <p:cNvSpPr/>
          <p:nvPr/>
        </p:nvSpPr>
        <p:spPr>
          <a:xfrm>
            <a:off x="624114" y="2080937"/>
            <a:ext cx="156936" cy="3088474"/>
          </a:xfrm>
          <a:prstGeom prst="rect">
            <a:avLst/>
          </a:prstGeom>
          <a:solidFill>
            <a:srgbClr val="ED7D3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9" name="图片 18" descr="手机屏幕截图&#10;&#10;描述已自动生成"/>
          <p:cNvPicPr>
            <a:picLocks noChangeAspect="1"/>
          </p:cNvPicPr>
          <p:nvPr/>
        </p:nvPicPr>
        <p:blipFill>
          <a:blip r:embed="rId2">
            <a:extLst>
              <a:ext uri="{28A0092B-C50C-407E-A947-70E740481C1C}">
                <a14:useLocalDpi xmlns:a14="http://schemas.microsoft.com/office/drawing/2010/main" val="0"/>
              </a:ext>
            </a:extLst>
          </a:blip>
          <a:srcRect r="1958" b="17721"/>
          <a:stretch>
            <a:fillRect/>
          </a:stretch>
        </p:blipFill>
        <p:spPr>
          <a:xfrm rot="1800000">
            <a:off x="7795941" y="2781584"/>
            <a:ext cx="4753034" cy="5642663"/>
          </a:xfrm>
          <a:custGeom>
            <a:avLst/>
            <a:gdLst>
              <a:gd name="connsiteX0" fmla="*/ 0 w 4753034"/>
              <a:gd name="connsiteY0" fmla="*/ 0 h 5642663"/>
              <a:gd name="connsiteX1" fmla="*/ 3079586 w 4753034"/>
              <a:gd name="connsiteY1" fmla="*/ 0 h 5642663"/>
              <a:gd name="connsiteX2" fmla="*/ 4753034 w 4753034"/>
              <a:gd name="connsiteY2" fmla="*/ 2898497 h 5642663"/>
              <a:gd name="connsiteX3" fmla="*/ 0 w 4753034"/>
              <a:gd name="connsiteY3" fmla="*/ 5642663 h 5642663"/>
            </a:gdLst>
            <a:ahLst/>
            <a:cxnLst>
              <a:cxn ang="0">
                <a:pos x="connsiteX0" y="connsiteY0"/>
              </a:cxn>
              <a:cxn ang="0">
                <a:pos x="connsiteX1" y="connsiteY1"/>
              </a:cxn>
              <a:cxn ang="0">
                <a:pos x="connsiteX2" y="connsiteY2"/>
              </a:cxn>
              <a:cxn ang="0">
                <a:pos x="connsiteX3" y="connsiteY3"/>
              </a:cxn>
            </a:cxnLst>
            <a:rect l="l" t="t" r="r" b="b"/>
            <a:pathLst>
              <a:path w="4753034" h="5642663">
                <a:moveTo>
                  <a:pt x="0" y="0"/>
                </a:moveTo>
                <a:lnTo>
                  <a:pt x="3079586" y="0"/>
                </a:lnTo>
                <a:lnTo>
                  <a:pt x="4753034" y="2898497"/>
                </a:lnTo>
                <a:lnTo>
                  <a:pt x="0" y="5642663"/>
                </a:lnTo>
                <a:close/>
              </a:path>
            </a:pathLst>
          </a:custGeom>
          <a:ln>
            <a:noFill/>
          </a:ln>
          <a:effectLst>
            <a:outerShdw blurRad="292100" dist="139700" dir="2700000" algn="tl" rotWithShape="0">
              <a:srgbClr val="333333">
                <a:alpha val="65000"/>
              </a:srgbClr>
            </a:outerShdw>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tags/tag1.xml><?xml version="1.0" encoding="utf-8"?>
<p:tagLst xmlns:p="http://schemas.openxmlformats.org/presentationml/2006/main">
  <p:tag name="ISLIDE.ICON" val="#401135;#393555;#143105;#171092;#82752;"/>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阿里普惠">
      <a:majorFont>
        <a:latin typeface="阿里巴巴普惠体 M"/>
        <a:ea typeface="阿里巴巴普惠体 M"/>
        <a:cs typeface=""/>
      </a:majorFont>
      <a:minorFont>
        <a:latin typeface="华文中宋"/>
        <a:ea typeface="阿里巴巴普惠体 R"/>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阿里普惠">
      <a:majorFont>
        <a:latin typeface="阿里巴巴普惠体 M"/>
        <a:ea typeface="阿里巴巴普惠体 M"/>
        <a:cs typeface=""/>
      </a:majorFont>
      <a:minorFont>
        <a:latin typeface="华文中宋"/>
        <a:ea typeface="阿里巴巴普惠体 R"/>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2877</Words>
  <Application>WPS 演示</Application>
  <PresentationFormat>宽屏</PresentationFormat>
  <Paragraphs>305</Paragraphs>
  <Slides>24</Slides>
  <Notes>0</Notes>
  <HiddenSlides>0</HiddenSlides>
  <MMClips>0</MMClips>
  <ScaleCrop>false</ScaleCrop>
  <HeadingPairs>
    <vt:vector size="6" baseType="variant">
      <vt:variant>
        <vt:lpstr>已用的字体</vt:lpstr>
      </vt:variant>
      <vt:variant>
        <vt:i4>13</vt:i4>
      </vt:variant>
      <vt:variant>
        <vt:lpstr>主题</vt:lpstr>
      </vt:variant>
      <vt:variant>
        <vt:i4>10</vt:i4>
      </vt:variant>
      <vt:variant>
        <vt:lpstr>幻灯片标题</vt:lpstr>
      </vt:variant>
      <vt:variant>
        <vt:i4>24</vt:i4>
      </vt:variant>
    </vt:vector>
  </HeadingPairs>
  <TitlesOfParts>
    <vt:vector size="47" baseType="lpstr">
      <vt:lpstr>Arial</vt:lpstr>
      <vt:lpstr>宋体</vt:lpstr>
      <vt:lpstr>Wingdings</vt:lpstr>
      <vt:lpstr>Calibri Light</vt:lpstr>
      <vt:lpstr>阿里巴巴普惠体 R</vt:lpstr>
      <vt:lpstr>阿里巴巴普惠体 M</vt:lpstr>
      <vt:lpstr>Calibri</vt:lpstr>
      <vt:lpstr>阿里巴巴普惠体 H</vt:lpstr>
      <vt:lpstr>微软雅黑</vt:lpstr>
      <vt:lpstr>Arial Unicode MS</vt:lpstr>
      <vt:lpstr>华文中宋</vt:lpstr>
      <vt:lpstr>等线 Light</vt:lpstr>
      <vt:lpstr>等线</vt:lpstr>
      <vt:lpstr>Office 主题</vt:lpstr>
      <vt:lpstr>Office 主题</vt:lpstr>
      <vt:lpstr>Office 主题</vt:lpstr>
      <vt:lpstr>Office 主题</vt:lpstr>
      <vt:lpstr>Office 主题</vt:lpstr>
      <vt:lpstr>Office 主题</vt:lpstr>
      <vt:lpstr>Office 主题</vt:lpstr>
      <vt:lpstr>Office 主题</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似最初</dc:creator>
  <cp:lastModifiedBy>铭</cp:lastModifiedBy>
  <cp:revision>42</cp:revision>
  <dcterms:created xsi:type="dcterms:W3CDTF">2020-08-29T09:41:00Z</dcterms:created>
  <dcterms:modified xsi:type="dcterms:W3CDTF">2022-02-16T03:02:46Z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v1.0_mb_dU91wKM9qRq0YwqE0CYIAQ==</vt:lpwstr>
  </property>
  <property fmtid="{D5CDD505-2E9C-101B-9397-08002B2CF9AE}" pid="4" name="ICV">
    <vt:lpwstr>27BE0D96DA594F51B6244F2D2A678D45</vt:lpwstr>
  </property>
</Properties>
</file>