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310" r:id="rId6"/>
    <p:sldId id="259" r:id="rId7"/>
    <p:sldId id="332" r:id="rId8"/>
    <p:sldId id="311" r:id="rId9"/>
    <p:sldId id="312" r:id="rId10"/>
    <p:sldId id="336" r:id="rId11"/>
    <p:sldId id="313" r:id="rId12"/>
    <p:sldId id="333" r:id="rId13"/>
    <p:sldId id="314" r:id="rId14"/>
    <p:sldId id="317" r:id="rId15"/>
    <p:sldId id="337" r:id="rId16"/>
    <p:sldId id="319" r:id="rId17"/>
    <p:sldId id="320" r:id="rId18"/>
    <p:sldId id="321" r:id="rId19"/>
    <p:sldId id="324" r:id="rId20"/>
    <p:sldId id="325" r:id="rId21"/>
    <p:sldId id="334" r:id="rId22"/>
    <p:sldId id="326" r:id="rId23"/>
    <p:sldId id="338" r:id="rId24"/>
    <p:sldId id="340" r:id="rId25"/>
    <p:sldId id="327" r:id="rId26"/>
    <p:sldId id="328" r:id="rId27"/>
    <p:sldId id="329" r:id="rId28"/>
    <p:sldId id="330" r:id="rId29"/>
    <p:sldId id="341" r:id="rId30"/>
    <p:sldId id="342" r:id="rId31"/>
    <p:sldId id="343" r:id="rId32"/>
    <p:sldId id="344" r:id="rId33"/>
    <p:sldId id="331"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86A2"/>
    <a:srgbClr val="65B1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57B47-C6CE-4F33-9CF8-F93FB7D0E61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B31E4F-1BB3-4BFE-A724-C7E53D534BE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AB31E4F-1BB3-4BFE-A724-C7E53D534BE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AECA06-F0A0-4EAA-8357-82CE3FE551B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5C891F-205D-4066-AF87-700BFE001CB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AECA06-F0A0-4EAA-8357-82CE3FE551B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5C891F-205D-4066-AF87-700BFE001CB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5.png"/><Relationship Id="rId6" Type="http://schemas.microsoft.com/office/2007/relationships/media" Target="../media/media1.mp3"/><Relationship Id="rId5" Type="http://schemas.openxmlformats.org/officeDocument/2006/relationships/audio" Target="NULL" TargetMode="Externa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28.xml"/><Relationship Id="rId6"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7" Type="http://schemas.openxmlformats.org/officeDocument/2006/relationships/notesSlide" Target="../notesSlides/notesSlide29.xml"/><Relationship Id="rId6"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87439"/>
          </a:xfrm>
          <a:prstGeom prst="rect">
            <a:avLst/>
          </a:prstGeom>
        </p:spPr>
      </p:pic>
      <p:sp>
        <p:nvSpPr>
          <p:cNvPr id="4" name="矩形 3"/>
          <p:cNvSpPr/>
          <p:nvPr/>
        </p:nvSpPr>
        <p:spPr>
          <a:xfrm>
            <a:off x="806112" y="64007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p:cNvSpPr txBox="1"/>
          <p:nvPr/>
        </p:nvSpPr>
        <p:spPr>
          <a:xfrm>
            <a:off x="1689133" y="3697113"/>
            <a:ext cx="8813730" cy="738664"/>
          </a:xfrm>
          <a:prstGeom prst="rect">
            <a:avLst/>
          </a:prstGeom>
          <a:noFill/>
        </p:spPr>
        <p:txBody>
          <a:bodyPr wrap="square" rtlCol="0">
            <a:spAutoFit/>
          </a:bodyPr>
          <a:lstStyle/>
          <a:p>
            <a:pPr algn="ctr">
              <a:lnSpc>
                <a:spcPct val="150000"/>
              </a:lnSpc>
            </a:pPr>
            <a:r>
              <a:rPr lang="zh-CN" altLang="en-US" sz="1400" spc="240" dirty="0">
                <a:solidFill>
                  <a:srgbClr val="1A699E"/>
                </a:solidFill>
                <a:latin typeface="字魂59号-创粗黑" panose="00000500000000000000" pitchFamily="2" charset="-122"/>
                <a:ea typeface="字魂59号-创粗黑" panose="00000500000000000000" pitchFamily="2" charset="-122"/>
              </a:rPr>
              <a:t>时间管理是指通过事先规划并运用一定的技巧、方法与工具实现对时间的灵活以及有效运用，从而实现个人或组织的既定目标。</a:t>
            </a:r>
            <a:endParaRPr lang="zh-CN" altLang="en-US" sz="1400" spc="240" dirty="0">
              <a:solidFill>
                <a:srgbClr val="1A699E"/>
              </a:solidFill>
              <a:latin typeface="字魂59号-创粗黑" panose="00000500000000000000" pitchFamily="2" charset="-122"/>
              <a:ea typeface="字魂59号-创粗黑" panose="00000500000000000000" pitchFamily="2" charset="-122"/>
            </a:endParaRPr>
          </a:p>
        </p:txBody>
      </p:sp>
      <p:grpSp>
        <p:nvGrpSpPr>
          <p:cNvPr id="31" name="组合 30"/>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32" name="图片 31"/>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33" name="图片 3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34" name="图片 33"/>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35" name="图片 34"/>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36" name="图片 35"/>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sp>
        <p:nvSpPr>
          <p:cNvPr id="42" name="文本框 41"/>
          <p:cNvSpPr txBox="1"/>
          <p:nvPr/>
        </p:nvSpPr>
        <p:spPr>
          <a:xfrm>
            <a:off x="3990922" y="1552375"/>
            <a:ext cx="4210153" cy="400110"/>
          </a:xfrm>
          <a:prstGeom prst="rect">
            <a:avLst/>
          </a:prstGeom>
          <a:noFill/>
        </p:spPr>
        <p:txBody>
          <a:bodyPr wrap="square" rtlCol="0">
            <a:spAutoFit/>
          </a:bodyPr>
          <a:lstStyle/>
          <a:p>
            <a:pPr algn="ctr"/>
            <a:r>
              <a:rPr lang="en-US" altLang="zh-CN" sz="2000" dirty="0">
                <a:latin typeface="I.Ngaan" panose="02000500000000000000" pitchFamily="2" charset="-122"/>
                <a:ea typeface="I.Ngaan" panose="02000500000000000000" pitchFamily="2" charset="-122"/>
              </a:rPr>
              <a:t>T </a:t>
            </a:r>
            <a:r>
              <a:rPr lang="en-US" altLang="zh-CN" sz="2000" dirty="0" err="1">
                <a:latin typeface="I.Ngaan" panose="02000500000000000000" pitchFamily="2" charset="-122"/>
                <a:ea typeface="I.Ngaan" panose="02000500000000000000" pitchFamily="2" charset="-122"/>
              </a:rPr>
              <a:t>i</a:t>
            </a:r>
            <a:r>
              <a:rPr lang="en-US" altLang="zh-CN" sz="2000" dirty="0">
                <a:latin typeface="I.Ngaan" panose="02000500000000000000" pitchFamily="2" charset="-122"/>
                <a:ea typeface="I.Ngaan" panose="02000500000000000000" pitchFamily="2" charset="-122"/>
              </a:rPr>
              <a:t> m e  M a n a g e m e n t</a:t>
            </a:r>
            <a:endParaRPr lang="zh-CN" altLang="en-US" sz="2000" dirty="0">
              <a:latin typeface="I.Ngaan" panose="02000500000000000000" pitchFamily="2" charset="-122"/>
              <a:ea typeface="I.Ngaan" panose="02000500000000000000" pitchFamily="2" charset="-122"/>
            </a:endParaRPr>
          </a:p>
        </p:txBody>
      </p:sp>
      <p:sp>
        <p:nvSpPr>
          <p:cNvPr id="55" name="椭圆 54"/>
          <p:cNvSpPr/>
          <p:nvPr/>
        </p:nvSpPr>
        <p:spPr>
          <a:xfrm>
            <a:off x="1230041" y="2281612"/>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480060" y="2420048"/>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时</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57" name="椭圆 56"/>
          <p:cNvSpPr/>
          <p:nvPr/>
        </p:nvSpPr>
        <p:spPr>
          <a:xfrm>
            <a:off x="2411351" y="2286695"/>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2661370" y="2425131"/>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间</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59" name="椭圆 58"/>
          <p:cNvSpPr/>
          <p:nvPr/>
        </p:nvSpPr>
        <p:spPr>
          <a:xfrm>
            <a:off x="3590091" y="2281612"/>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3840110" y="2420048"/>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管</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1" name="椭圆 60"/>
          <p:cNvSpPr/>
          <p:nvPr/>
        </p:nvSpPr>
        <p:spPr>
          <a:xfrm>
            <a:off x="4782110" y="2276397"/>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5032129" y="2414833"/>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理</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3" name="椭圆 62"/>
          <p:cNvSpPr/>
          <p:nvPr/>
        </p:nvSpPr>
        <p:spPr>
          <a:xfrm>
            <a:off x="6184559" y="2293614"/>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6434578" y="2432050"/>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员</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5" name="椭圆 64"/>
          <p:cNvSpPr/>
          <p:nvPr/>
        </p:nvSpPr>
        <p:spPr>
          <a:xfrm>
            <a:off x="7365869" y="2298697"/>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7615888" y="2437133"/>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工</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7" name="椭圆 66"/>
          <p:cNvSpPr/>
          <p:nvPr/>
        </p:nvSpPr>
        <p:spPr>
          <a:xfrm>
            <a:off x="8544609" y="2293614"/>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8794628" y="2432050"/>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培</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9" name="椭圆 68"/>
          <p:cNvSpPr/>
          <p:nvPr/>
        </p:nvSpPr>
        <p:spPr>
          <a:xfrm>
            <a:off x="9736628" y="2288399"/>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9986647" y="2426835"/>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训</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75" name="燕尾形 38"/>
          <p:cNvSpPr/>
          <p:nvPr/>
        </p:nvSpPr>
        <p:spPr>
          <a:xfrm>
            <a:off x="5762324" y="5010873"/>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6" name="燕尾形 39"/>
          <p:cNvSpPr/>
          <p:nvPr/>
        </p:nvSpPr>
        <p:spPr>
          <a:xfrm>
            <a:off x="6050191" y="5010873"/>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pic>
        <p:nvPicPr>
          <p:cNvPr id="37" name="5c7614adc7474">
            <a:hlinkClick r:id="" action="ppaction://media"/>
          </p:cNvPr>
          <p:cNvPicPr>
            <a:picLocks noChangeAspect="1"/>
          </p:cNvPicPr>
          <p:nvPr>
            <a:audioFile r:link="rId5"/>
            <p:extLst>
              <p:ext uri="{DAA4B4D4-6D71-4841-9C94-3DE7FCFB9230}">
                <p14:media xmlns:p14="http://schemas.microsoft.com/office/powerpoint/2010/main" r:embed="rId6">
                  <p14:trim st="4423.000000" end="7791.225098"/>
                </p14:media>
              </p:ext>
            </p:extLst>
          </p:nvPr>
        </p:nvPicPr>
        <p:blipFill>
          <a:blip r:embed="rId7"/>
          <a:stretch>
            <a:fillRect/>
          </a:stretch>
        </p:blipFill>
        <p:spPr>
          <a:xfrm>
            <a:off x="1177249" y="872588"/>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14:presetBounceEnd="66000">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14:bounceEnd="66000">
                                          <p:cBhvr additive="base">
                                            <p:cTn id="11" dur="1500" fill="hold"/>
                                            <p:tgtEl>
                                              <p:spTgt spid="76"/>
                                            </p:tgtEl>
                                            <p:attrNameLst>
                                              <p:attrName>ppt_x</p:attrName>
                                            </p:attrNameLst>
                                          </p:cBhvr>
                                          <p:tavLst>
                                            <p:tav tm="0">
                                              <p:val>
                                                <p:strVal val="0-#ppt_w/2"/>
                                              </p:val>
                                            </p:tav>
                                            <p:tav tm="100000">
                                              <p:val>
                                                <p:strVal val="#ppt_x"/>
                                              </p:val>
                                            </p:tav>
                                          </p:tavLst>
                                        </p:anim>
                                        <p:anim calcmode="lin" valueType="num" p14:bounceEnd="66000">
                                          <p:cBhvr additive="base">
                                            <p:cTn id="12" dur="15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6000">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14:bounceEnd="66000">
                                          <p:cBhvr additive="base">
                                            <p:cTn id="15" dur="1500" fill="hold"/>
                                            <p:tgtEl>
                                              <p:spTgt spid="75"/>
                                            </p:tgtEl>
                                            <p:attrNameLst>
                                              <p:attrName>ppt_x</p:attrName>
                                            </p:attrNameLst>
                                          </p:cBhvr>
                                          <p:tavLst>
                                            <p:tav tm="0">
                                              <p:val>
                                                <p:strVal val="0-#ppt_w/2"/>
                                              </p:val>
                                            </p:tav>
                                            <p:tav tm="100000">
                                              <p:val>
                                                <p:strVal val="#ppt_x"/>
                                              </p:val>
                                            </p:tav>
                                          </p:tavLst>
                                        </p:anim>
                                        <p:anim calcmode="lin" valueType="num" p14:bounceEnd="66000">
                                          <p:cBhvr additive="base">
                                            <p:cTn id="16" dur="1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remove" display="0">
                      <p:stCondLst>
                        <p:cond delay="indefinite"/>
                      </p:stCondLst>
                      <p:endCondLst>
                        <p:cond evt="onStopAudio" delay="0">
                          <p:tgtEl>
                            <p:sldTgt/>
                          </p:tgtEl>
                        </p:cond>
                      </p:endCondLst>
                    </p:cTn>
                    <p:tgtEl>
                      <p:spTgt spid="37"/>
                    </p:tgtEl>
                  </p:cMediaNode>
                </p:audio>
              </p:childTnLst>
            </p:cTn>
          </p:par>
        </p:tnLst>
        <p:bldLst>
          <p:bldP spid="75" grpId="0" animBg="1"/>
          <p:bldP spid="76"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1500" fill="hold"/>
                                            <p:tgtEl>
                                              <p:spTgt spid="76"/>
                                            </p:tgtEl>
                                            <p:attrNameLst>
                                              <p:attrName>ppt_x</p:attrName>
                                            </p:attrNameLst>
                                          </p:cBhvr>
                                          <p:tavLst>
                                            <p:tav tm="0">
                                              <p:val>
                                                <p:strVal val="0-#ppt_w/2"/>
                                              </p:val>
                                            </p:tav>
                                            <p:tav tm="100000">
                                              <p:val>
                                                <p:strVal val="#ppt_x"/>
                                              </p:val>
                                            </p:tav>
                                          </p:tavLst>
                                        </p:anim>
                                        <p:anim calcmode="lin" valueType="num">
                                          <p:cBhvr additive="base">
                                            <p:cTn id="12" dur="1500" fill="hold"/>
                                            <p:tgtEl>
                                              <p:spTgt spid="7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1500" fill="hold"/>
                                            <p:tgtEl>
                                              <p:spTgt spid="75"/>
                                            </p:tgtEl>
                                            <p:attrNameLst>
                                              <p:attrName>ppt_x</p:attrName>
                                            </p:attrNameLst>
                                          </p:cBhvr>
                                          <p:tavLst>
                                            <p:tav tm="0">
                                              <p:val>
                                                <p:strVal val="0-#ppt_w/2"/>
                                              </p:val>
                                            </p:tav>
                                            <p:tav tm="100000">
                                              <p:val>
                                                <p:strVal val="#ppt_x"/>
                                              </p:val>
                                            </p:tav>
                                          </p:tavLst>
                                        </p:anim>
                                        <p:anim calcmode="lin" valueType="num">
                                          <p:cBhvr additive="base">
                                            <p:cTn id="16" dur="1500" fill="hold"/>
                                            <p:tgtEl>
                                              <p:spTgt spid="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remove" display="0">
                      <p:stCondLst>
                        <p:cond delay="indefinite"/>
                      </p:stCondLst>
                      <p:endCondLst>
                        <p:cond evt="onStopAudio" delay="0">
                          <p:tgtEl>
                            <p:sldTgt/>
                          </p:tgtEl>
                        </p:cond>
                      </p:endCondLst>
                    </p:cTn>
                    <p:tgtEl>
                      <p:spTgt spid="37"/>
                    </p:tgtEl>
                  </p:cMediaNode>
                </p:audio>
              </p:childTnLst>
            </p:cTn>
          </p:par>
        </p:tnLst>
        <p:bldLst>
          <p:bldP spid="75" grpId="0" animBg="1"/>
          <p:bldP spid="76"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矩形 14"/>
          <p:cNvSpPr/>
          <p:nvPr/>
        </p:nvSpPr>
        <p:spPr>
          <a:xfrm>
            <a:off x="806112" y="657224"/>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7" name="图片 16"/>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8" name="图片 17"/>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9" name="图片 18"/>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20" name="图片 19"/>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21" name="图片 20"/>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6" name="组合 5"/>
          <p:cNvGrpSpPr/>
          <p:nvPr/>
        </p:nvGrpSpPr>
        <p:grpSpPr>
          <a:xfrm>
            <a:off x="5441788" y="1827508"/>
            <a:ext cx="1368000" cy="3202983"/>
            <a:chOff x="6049409" y="1844600"/>
            <a:chExt cx="1368000" cy="3202983"/>
          </a:xfrm>
        </p:grpSpPr>
        <p:sp>
          <p:nvSpPr>
            <p:cNvPr id="7" name="文本框 6"/>
            <p:cNvSpPr txBox="1"/>
            <p:nvPr/>
          </p:nvSpPr>
          <p:spPr>
            <a:xfrm>
              <a:off x="6326540" y="3541292"/>
              <a:ext cx="813737" cy="461665"/>
            </a:xfrm>
            <a:prstGeom prst="rect">
              <a:avLst/>
            </a:prstGeom>
            <a:noFill/>
          </p:spPr>
          <p:txBody>
            <a:bodyPr wrap="square" rtlCol="0">
              <a:spAutoFit/>
            </a:bodyPr>
            <a:lstStyle/>
            <a:p>
              <a:pPr algn="ctr"/>
              <a:r>
                <a:rPr lang="en-US" altLang="zh-CN" sz="2400" b="1" dirty="0">
                  <a:solidFill>
                    <a:srgbClr val="1A699E"/>
                  </a:solidFill>
                  <a:latin typeface="字魂35号-经典雅黑" panose="02000000000000000000" pitchFamily="2" charset="-122"/>
                  <a:ea typeface="字魂35号-经典雅黑" panose="02000000000000000000" pitchFamily="2" charset="-122"/>
                </a:rPr>
                <a:t>02</a:t>
              </a:r>
              <a:endParaRPr lang="zh-CN" altLang="en-US" sz="2400" b="1" dirty="0">
                <a:solidFill>
                  <a:srgbClr val="1A699E"/>
                </a:solidFill>
                <a:latin typeface="字魂35号-经典雅黑" panose="02000000000000000000" pitchFamily="2" charset="-122"/>
                <a:ea typeface="字魂35号-经典雅黑" panose="02000000000000000000" pitchFamily="2" charset="-122"/>
              </a:endParaRPr>
            </a:p>
          </p:txBody>
        </p:sp>
        <p:sp>
          <p:nvSpPr>
            <p:cNvPr id="8" name="矩形 7"/>
            <p:cNvSpPr/>
            <p:nvPr/>
          </p:nvSpPr>
          <p:spPr>
            <a:xfrm>
              <a:off x="6064106" y="4158878"/>
              <a:ext cx="1338828" cy="888705"/>
            </a:xfrm>
            <a:prstGeom prst="rect">
              <a:avLst/>
            </a:prstGeom>
          </p:spPr>
          <p:txBody>
            <a:bodyPr wrap="none">
              <a:spAutoFit/>
            </a:bodyPr>
            <a:lstStyle/>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时间管理</a:t>
              </a:r>
              <a:endParaRPr lang="en-US" altLang="zh-CN"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理论与方法</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p:txBody>
        </p:sp>
        <p:pic>
          <p:nvPicPr>
            <p:cNvPr id="9" name="图片 8" descr="C:\Users\Administrator\Desktop\图片1.png图片1"/>
            <p:cNvPicPr>
              <a:picLocks noChangeAspect="1"/>
            </p:cNvPicPr>
            <p:nvPr/>
          </p:nvPicPr>
          <p:blipFill>
            <a:blip r:embed="rId5"/>
            <a:srcRect/>
            <a:stretch>
              <a:fillRect/>
            </a:stretch>
          </p:blipFill>
          <p:spPr>
            <a:xfrm>
              <a:off x="6049409" y="1844600"/>
              <a:ext cx="1368000" cy="1368000"/>
            </a:xfrm>
            <a:prstGeom prst="rect">
              <a:avLst/>
            </a:prstGeom>
            <a:effectLst>
              <a:outerShdw blurRad="50800" dist="38100" dir="2700000" algn="tl" rotWithShape="0">
                <a:prstClr val="black">
                  <a:alpha val="40000"/>
                </a:prstClr>
              </a:outerShdw>
            </a:effectLst>
          </p:spPr>
        </p:pic>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out)">
                                      <p:cBhvr>
                                        <p:cTn id="7" dur="1750"/>
                                        <p:tgtEl>
                                          <p:spTgt spid="15"/>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1000"/>
                                        <p:tgtEl>
                                          <p:spTgt spid="16"/>
                                        </p:tgtEl>
                                      </p:cBhvr>
                                    </p:animEffect>
                                  </p:childTnLst>
                                </p:cTn>
                              </p:par>
                            </p:childTnLst>
                          </p:cTn>
                        </p:par>
                        <p:par>
                          <p:cTn id="12" fill="hold">
                            <p:stCondLst>
                              <p:cond delay="3000"/>
                            </p:stCondLst>
                            <p:childTnLst>
                              <p:par>
                                <p:cTn id="13" presetID="37"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900" decel="100000" fill="hold"/>
                                        <p:tgtEl>
                                          <p:spTgt spid="6"/>
                                        </p:tgtEl>
                                        <p:attrNameLst>
                                          <p:attrName>ppt_y</p:attrName>
                                        </p:attrNameLst>
                                      </p:cBhvr>
                                      <p:tavLst>
                                        <p:tav tm="0">
                                          <p:val>
                                            <p:strVal val="#ppt_y+1"/>
                                          </p:val>
                                        </p:tav>
                                        <p:tav tm="100000">
                                          <p:val>
                                            <p:strVal val="#ppt_y-.03"/>
                                          </p:val>
                                        </p:tav>
                                      </p:tavLst>
                                    </p:anim>
                                    <p:anim calcmode="lin" valueType="num">
                                      <p:cBhvr>
                                        <p:cTn id="18" dur="1" accel="100000" fill="hold">
                                          <p:stCondLst>
                                            <p:cond delay="999"/>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323071" cy="560721"/>
            <a:chOff x="591642" y="541262"/>
            <a:chExt cx="2323071" cy="560721"/>
          </a:xfrm>
        </p:grpSpPr>
        <p:sp>
          <p:nvSpPr>
            <p:cNvPr id="3"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5" name="矩形 24"/>
          <p:cNvSpPr/>
          <p:nvPr/>
        </p:nvSpPr>
        <p:spPr>
          <a:xfrm>
            <a:off x="1962149" y="2187401"/>
            <a:ext cx="4133850" cy="294644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nSpc>
                <a:spcPct val="250000"/>
              </a:lnSpc>
              <a:spcBef>
                <a:spcPts val="1000"/>
              </a:spcBef>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时间管理是指通过事先规划和运用一定的技巧、方法与工具实现对时间的灵活以及有效运用，从而实现个人或组织的既定目标</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8" name="图片 17" descr="图片包含 玩具&#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54654" y="1163431"/>
            <a:ext cx="4824177" cy="48241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7269"/>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323071" cy="560721"/>
            <a:chOff x="591642" y="541262"/>
            <a:chExt cx="2323071" cy="560721"/>
          </a:xfrm>
        </p:grpSpPr>
        <p:sp>
          <p:nvSpPr>
            <p:cNvPr id="3"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15" name="组合 14"/>
          <p:cNvGrpSpPr/>
          <p:nvPr/>
        </p:nvGrpSpPr>
        <p:grpSpPr>
          <a:xfrm>
            <a:off x="1431787" y="3418958"/>
            <a:ext cx="9374859" cy="434277"/>
            <a:chOff x="1431787" y="3418958"/>
            <a:chExt cx="9374859" cy="434277"/>
          </a:xfrm>
        </p:grpSpPr>
        <p:cxnSp>
          <p:nvCxnSpPr>
            <p:cNvPr id="16" name="直接连接符 15"/>
            <p:cNvCxnSpPr/>
            <p:nvPr/>
          </p:nvCxnSpPr>
          <p:spPr>
            <a:xfrm>
              <a:off x="1483451" y="3607472"/>
              <a:ext cx="9099227" cy="53115"/>
            </a:xfrm>
            <a:prstGeom prst="line">
              <a:avLst/>
            </a:prstGeom>
            <a:ln w="22225">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431787" y="3418958"/>
              <a:ext cx="396177" cy="396177"/>
            </a:xfrm>
            <a:prstGeom prst="ellipse">
              <a:avLst/>
            </a:prstGeom>
            <a:solidFill>
              <a:srgbClr val="9FCFEF"/>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8" name="椭圆 17"/>
            <p:cNvSpPr/>
            <p:nvPr/>
          </p:nvSpPr>
          <p:spPr>
            <a:xfrm>
              <a:off x="10410469" y="3457058"/>
              <a:ext cx="396177" cy="396177"/>
            </a:xfrm>
            <a:prstGeom prst="ellipse">
              <a:avLst/>
            </a:prstGeom>
            <a:solidFill>
              <a:srgbClr val="F4B2C5"/>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19" name="组合 18"/>
            <p:cNvGrpSpPr/>
            <p:nvPr/>
          </p:nvGrpSpPr>
          <p:grpSpPr>
            <a:xfrm>
              <a:off x="10509339" y="3535152"/>
              <a:ext cx="201810" cy="230476"/>
              <a:chOff x="523249" y="4851624"/>
              <a:chExt cx="558800" cy="638175"/>
            </a:xfrm>
            <a:solidFill>
              <a:schemeClr val="bg1"/>
            </a:solidFill>
            <a:effectLst>
              <a:outerShdw blurRad="50800" dist="38100" dir="2700000" algn="tl" rotWithShape="0">
                <a:prstClr val="black">
                  <a:alpha val="40000"/>
                </a:prstClr>
              </a:outerShdw>
            </a:effectLst>
          </p:grpSpPr>
          <p:sp>
            <p:nvSpPr>
              <p:cNvPr id="23" name="Freeform 33"/>
              <p:cNvSpPr/>
              <p:nvPr/>
            </p:nvSpPr>
            <p:spPr bwMode="auto">
              <a:xfrm>
                <a:off x="637549" y="5172299"/>
                <a:ext cx="107950" cy="209550"/>
              </a:xfrm>
              <a:custGeom>
                <a:avLst/>
                <a:gdLst>
                  <a:gd name="T0" fmla="*/ 34 w 68"/>
                  <a:gd name="T1" fmla="*/ 32 h 132"/>
                  <a:gd name="T2" fmla="*/ 32 w 68"/>
                  <a:gd name="T3" fmla="*/ 32 h 132"/>
                  <a:gd name="T4" fmla="*/ 7 w 68"/>
                  <a:gd name="T5" fmla="*/ 43 h 132"/>
                  <a:gd name="T6" fmla="*/ 0 w 68"/>
                  <a:gd name="T7" fmla="*/ 16 h 132"/>
                  <a:gd name="T8" fmla="*/ 39 w 68"/>
                  <a:gd name="T9" fmla="*/ 0 h 132"/>
                  <a:gd name="T10" fmla="*/ 68 w 68"/>
                  <a:gd name="T11" fmla="*/ 0 h 132"/>
                  <a:gd name="T12" fmla="*/ 68 w 68"/>
                  <a:gd name="T13" fmla="*/ 132 h 132"/>
                  <a:gd name="T14" fmla="*/ 34 w 68"/>
                  <a:gd name="T15" fmla="*/ 132 h 132"/>
                  <a:gd name="T16" fmla="*/ 34 w 68"/>
                  <a:gd name="T17" fmla="*/ 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32">
                    <a:moveTo>
                      <a:pt x="34" y="32"/>
                    </a:moveTo>
                    <a:lnTo>
                      <a:pt x="32" y="32"/>
                    </a:lnTo>
                    <a:lnTo>
                      <a:pt x="7" y="43"/>
                    </a:lnTo>
                    <a:lnTo>
                      <a:pt x="0" y="16"/>
                    </a:lnTo>
                    <a:lnTo>
                      <a:pt x="39" y="0"/>
                    </a:lnTo>
                    <a:lnTo>
                      <a:pt x="68" y="0"/>
                    </a:lnTo>
                    <a:lnTo>
                      <a:pt x="68" y="132"/>
                    </a:lnTo>
                    <a:lnTo>
                      <a:pt x="34" y="132"/>
                    </a:lnTo>
                    <a:lnTo>
                      <a:pt x="34"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24" name="Freeform 34"/>
              <p:cNvSpPr/>
              <p:nvPr/>
            </p:nvSpPr>
            <p:spPr bwMode="auto">
              <a:xfrm>
                <a:off x="812174" y="5165949"/>
                <a:ext cx="157163" cy="215900"/>
              </a:xfrm>
              <a:custGeom>
                <a:avLst/>
                <a:gdLst>
                  <a:gd name="T0" fmla="*/ 0 w 55"/>
                  <a:gd name="T1" fmla="*/ 76 h 76"/>
                  <a:gd name="T2" fmla="*/ 0 w 55"/>
                  <a:gd name="T3" fmla="*/ 63 h 76"/>
                  <a:gd name="T4" fmla="*/ 10 w 55"/>
                  <a:gd name="T5" fmla="*/ 54 h 76"/>
                  <a:gd name="T6" fmla="*/ 33 w 55"/>
                  <a:gd name="T7" fmla="*/ 26 h 76"/>
                  <a:gd name="T8" fmla="*/ 22 w 55"/>
                  <a:gd name="T9" fmla="*/ 17 h 76"/>
                  <a:gd name="T10" fmla="*/ 6 w 55"/>
                  <a:gd name="T11" fmla="*/ 23 h 76"/>
                  <a:gd name="T12" fmla="*/ 0 w 55"/>
                  <a:gd name="T13" fmla="*/ 8 h 76"/>
                  <a:gd name="T14" fmla="*/ 26 w 55"/>
                  <a:gd name="T15" fmla="*/ 0 h 76"/>
                  <a:gd name="T16" fmla="*/ 54 w 55"/>
                  <a:gd name="T17" fmla="*/ 24 h 76"/>
                  <a:gd name="T18" fmla="*/ 36 w 55"/>
                  <a:gd name="T19" fmla="*/ 53 h 76"/>
                  <a:gd name="T20" fmla="*/ 29 w 55"/>
                  <a:gd name="T21" fmla="*/ 59 h 76"/>
                  <a:gd name="T22" fmla="*/ 29 w 55"/>
                  <a:gd name="T23" fmla="*/ 59 h 76"/>
                  <a:gd name="T24" fmla="*/ 55 w 55"/>
                  <a:gd name="T25" fmla="*/ 59 h 76"/>
                  <a:gd name="T26" fmla="*/ 55 w 55"/>
                  <a:gd name="T27" fmla="*/ 76 h 76"/>
                  <a:gd name="T28" fmla="*/ 0 w 55"/>
                  <a:gd name="T2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76">
                    <a:moveTo>
                      <a:pt x="0" y="76"/>
                    </a:moveTo>
                    <a:cubicBezTo>
                      <a:pt x="0" y="63"/>
                      <a:pt x="0" y="63"/>
                      <a:pt x="0" y="63"/>
                    </a:cubicBezTo>
                    <a:cubicBezTo>
                      <a:pt x="10" y="54"/>
                      <a:pt x="10" y="54"/>
                      <a:pt x="10" y="54"/>
                    </a:cubicBezTo>
                    <a:cubicBezTo>
                      <a:pt x="25" y="41"/>
                      <a:pt x="33" y="34"/>
                      <a:pt x="33" y="26"/>
                    </a:cubicBezTo>
                    <a:cubicBezTo>
                      <a:pt x="33" y="21"/>
                      <a:pt x="29" y="17"/>
                      <a:pt x="22" y="17"/>
                    </a:cubicBezTo>
                    <a:cubicBezTo>
                      <a:pt x="16" y="17"/>
                      <a:pt x="10" y="20"/>
                      <a:pt x="6" y="23"/>
                    </a:cubicBezTo>
                    <a:cubicBezTo>
                      <a:pt x="0" y="8"/>
                      <a:pt x="0" y="8"/>
                      <a:pt x="0" y="8"/>
                    </a:cubicBezTo>
                    <a:cubicBezTo>
                      <a:pt x="6" y="4"/>
                      <a:pt x="15" y="0"/>
                      <a:pt x="26" y="0"/>
                    </a:cubicBezTo>
                    <a:cubicBezTo>
                      <a:pt x="43" y="0"/>
                      <a:pt x="54" y="10"/>
                      <a:pt x="54" y="24"/>
                    </a:cubicBezTo>
                    <a:cubicBezTo>
                      <a:pt x="54" y="36"/>
                      <a:pt x="45" y="46"/>
                      <a:pt x="36" y="53"/>
                    </a:cubicBezTo>
                    <a:cubicBezTo>
                      <a:pt x="29" y="59"/>
                      <a:pt x="29" y="59"/>
                      <a:pt x="29" y="59"/>
                    </a:cubicBezTo>
                    <a:cubicBezTo>
                      <a:pt x="29" y="59"/>
                      <a:pt x="29" y="59"/>
                      <a:pt x="29" y="59"/>
                    </a:cubicBezTo>
                    <a:cubicBezTo>
                      <a:pt x="55" y="59"/>
                      <a:pt x="55" y="59"/>
                      <a:pt x="55" y="59"/>
                    </a:cubicBezTo>
                    <a:cubicBezTo>
                      <a:pt x="55" y="76"/>
                      <a:pt x="55" y="76"/>
                      <a:pt x="55" y="76"/>
                    </a:cubicBezTo>
                    <a:lnTo>
                      <a:pt x="0"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25" name="Freeform 35"/>
              <p:cNvSpPr/>
              <p:nvPr/>
            </p:nvSpPr>
            <p:spPr bwMode="auto">
              <a:xfrm>
                <a:off x="875674" y="4851624"/>
                <a:ext cx="84138" cy="168275"/>
              </a:xfrm>
              <a:custGeom>
                <a:avLst/>
                <a:gdLst>
                  <a:gd name="T0" fmla="*/ 30 w 30"/>
                  <a:gd name="T1" fmla="*/ 9 h 59"/>
                  <a:gd name="T2" fmla="*/ 20 w 30"/>
                  <a:gd name="T3" fmla="*/ 0 h 59"/>
                  <a:gd name="T4" fmla="*/ 10 w 30"/>
                  <a:gd name="T5" fmla="*/ 0 h 59"/>
                  <a:gd name="T6" fmla="*/ 0 w 30"/>
                  <a:gd name="T7" fmla="*/ 9 h 59"/>
                  <a:gd name="T8" fmla="*/ 0 w 30"/>
                  <a:gd name="T9" fmla="*/ 50 h 59"/>
                  <a:gd name="T10" fmla="*/ 10 w 30"/>
                  <a:gd name="T11" fmla="*/ 59 h 59"/>
                  <a:gd name="T12" fmla="*/ 20 w 30"/>
                  <a:gd name="T13" fmla="*/ 59 h 59"/>
                  <a:gd name="T14" fmla="*/ 30 w 30"/>
                  <a:gd name="T15" fmla="*/ 50 h 59"/>
                  <a:gd name="T16" fmla="*/ 30 w 30"/>
                  <a:gd name="T17"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9">
                    <a:moveTo>
                      <a:pt x="30" y="9"/>
                    </a:moveTo>
                    <a:cubicBezTo>
                      <a:pt x="30" y="4"/>
                      <a:pt x="25" y="0"/>
                      <a:pt x="20" y="0"/>
                    </a:cubicBezTo>
                    <a:cubicBezTo>
                      <a:pt x="10" y="0"/>
                      <a:pt x="10" y="0"/>
                      <a:pt x="10" y="0"/>
                    </a:cubicBezTo>
                    <a:cubicBezTo>
                      <a:pt x="5" y="0"/>
                      <a:pt x="0" y="4"/>
                      <a:pt x="0" y="9"/>
                    </a:cubicBezTo>
                    <a:cubicBezTo>
                      <a:pt x="0" y="50"/>
                      <a:pt x="0" y="50"/>
                      <a:pt x="0" y="50"/>
                    </a:cubicBezTo>
                    <a:cubicBezTo>
                      <a:pt x="0" y="55"/>
                      <a:pt x="5" y="59"/>
                      <a:pt x="10" y="59"/>
                    </a:cubicBezTo>
                    <a:cubicBezTo>
                      <a:pt x="20" y="59"/>
                      <a:pt x="20" y="59"/>
                      <a:pt x="20" y="59"/>
                    </a:cubicBezTo>
                    <a:cubicBezTo>
                      <a:pt x="25" y="59"/>
                      <a:pt x="30" y="55"/>
                      <a:pt x="30" y="50"/>
                    </a:cubicBezTo>
                    <a:lnTo>
                      <a:pt x="3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26" name="Freeform 36"/>
              <p:cNvSpPr/>
              <p:nvPr/>
            </p:nvSpPr>
            <p:spPr bwMode="auto">
              <a:xfrm>
                <a:off x="648662" y="4851624"/>
                <a:ext cx="82550" cy="168275"/>
              </a:xfrm>
              <a:custGeom>
                <a:avLst/>
                <a:gdLst>
                  <a:gd name="T0" fmla="*/ 29 w 29"/>
                  <a:gd name="T1" fmla="*/ 9 h 59"/>
                  <a:gd name="T2" fmla="*/ 19 w 29"/>
                  <a:gd name="T3" fmla="*/ 0 h 59"/>
                  <a:gd name="T4" fmla="*/ 9 w 29"/>
                  <a:gd name="T5" fmla="*/ 0 h 59"/>
                  <a:gd name="T6" fmla="*/ 0 w 29"/>
                  <a:gd name="T7" fmla="*/ 9 h 59"/>
                  <a:gd name="T8" fmla="*/ 0 w 29"/>
                  <a:gd name="T9" fmla="*/ 50 h 59"/>
                  <a:gd name="T10" fmla="*/ 9 w 29"/>
                  <a:gd name="T11" fmla="*/ 59 h 59"/>
                  <a:gd name="T12" fmla="*/ 19 w 29"/>
                  <a:gd name="T13" fmla="*/ 59 h 59"/>
                  <a:gd name="T14" fmla="*/ 29 w 29"/>
                  <a:gd name="T15" fmla="*/ 50 h 59"/>
                  <a:gd name="T16" fmla="*/ 29 w 29"/>
                  <a:gd name="T17"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9">
                    <a:moveTo>
                      <a:pt x="29" y="9"/>
                    </a:moveTo>
                    <a:cubicBezTo>
                      <a:pt x="29" y="4"/>
                      <a:pt x="24" y="0"/>
                      <a:pt x="19" y="0"/>
                    </a:cubicBezTo>
                    <a:cubicBezTo>
                      <a:pt x="9" y="0"/>
                      <a:pt x="9" y="0"/>
                      <a:pt x="9" y="0"/>
                    </a:cubicBezTo>
                    <a:cubicBezTo>
                      <a:pt x="4" y="0"/>
                      <a:pt x="0" y="4"/>
                      <a:pt x="0" y="9"/>
                    </a:cubicBezTo>
                    <a:cubicBezTo>
                      <a:pt x="0" y="50"/>
                      <a:pt x="0" y="50"/>
                      <a:pt x="0" y="50"/>
                    </a:cubicBezTo>
                    <a:cubicBezTo>
                      <a:pt x="0" y="55"/>
                      <a:pt x="4" y="59"/>
                      <a:pt x="9" y="59"/>
                    </a:cubicBezTo>
                    <a:cubicBezTo>
                      <a:pt x="19" y="59"/>
                      <a:pt x="19" y="59"/>
                      <a:pt x="19" y="59"/>
                    </a:cubicBezTo>
                    <a:cubicBezTo>
                      <a:pt x="24" y="59"/>
                      <a:pt x="29" y="55"/>
                      <a:pt x="29" y="50"/>
                    </a:cubicBezTo>
                    <a:lnTo>
                      <a:pt x="29"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27" name="Freeform 37"/>
              <p:cNvSpPr>
                <a:spLocks noEditPoints="1"/>
              </p:cNvSpPr>
              <p:nvPr/>
            </p:nvSpPr>
            <p:spPr bwMode="auto">
              <a:xfrm>
                <a:off x="523249" y="4930999"/>
                <a:ext cx="558800" cy="558800"/>
              </a:xfrm>
              <a:custGeom>
                <a:avLst/>
                <a:gdLst>
                  <a:gd name="T0" fmla="*/ 181 w 197"/>
                  <a:gd name="T1" fmla="*/ 0 h 197"/>
                  <a:gd name="T2" fmla="*/ 158 w 197"/>
                  <a:gd name="T3" fmla="*/ 0 h 197"/>
                  <a:gd name="T4" fmla="*/ 158 w 197"/>
                  <a:gd name="T5" fmla="*/ 22 h 197"/>
                  <a:gd name="T6" fmla="*/ 144 w 197"/>
                  <a:gd name="T7" fmla="*/ 36 h 197"/>
                  <a:gd name="T8" fmla="*/ 134 w 197"/>
                  <a:gd name="T9" fmla="*/ 36 h 197"/>
                  <a:gd name="T10" fmla="*/ 120 w 197"/>
                  <a:gd name="T11" fmla="*/ 22 h 197"/>
                  <a:gd name="T12" fmla="*/ 120 w 197"/>
                  <a:gd name="T13" fmla="*/ 0 h 197"/>
                  <a:gd name="T14" fmla="*/ 77 w 197"/>
                  <a:gd name="T15" fmla="*/ 0 h 197"/>
                  <a:gd name="T16" fmla="*/ 77 w 197"/>
                  <a:gd name="T17" fmla="*/ 22 h 197"/>
                  <a:gd name="T18" fmla="*/ 63 w 197"/>
                  <a:gd name="T19" fmla="*/ 36 h 197"/>
                  <a:gd name="T20" fmla="*/ 53 w 197"/>
                  <a:gd name="T21" fmla="*/ 36 h 197"/>
                  <a:gd name="T22" fmla="*/ 39 w 197"/>
                  <a:gd name="T23" fmla="*/ 22 h 197"/>
                  <a:gd name="T24" fmla="*/ 39 w 197"/>
                  <a:gd name="T25" fmla="*/ 0 h 197"/>
                  <a:gd name="T26" fmla="*/ 17 w 197"/>
                  <a:gd name="T27" fmla="*/ 0 h 197"/>
                  <a:gd name="T28" fmla="*/ 0 w 197"/>
                  <a:gd name="T29" fmla="*/ 17 h 197"/>
                  <a:gd name="T30" fmla="*/ 0 w 197"/>
                  <a:gd name="T31" fmla="*/ 181 h 197"/>
                  <a:gd name="T32" fmla="*/ 17 w 197"/>
                  <a:gd name="T33" fmla="*/ 197 h 197"/>
                  <a:gd name="T34" fmla="*/ 181 w 197"/>
                  <a:gd name="T35" fmla="*/ 197 h 197"/>
                  <a:gd name="T36" fmla="*/ 197 w 197"/>
                  <a:gd name="T37" fmla="*/ 181 h 197"/>
                  <a:gd name="T38" fmla="*/ 197 w 197"/>
                  <a:gd name="T39" fmla="*/ 17 h 197"/>
                  <a:gd name="T40" fmla="*/ 181 w 197"/>
                  <a:gd name="T41" fmla="*/ 0 h 197"/>
                  <a:gd name="T42" fmla="*/ 183 w 197"/>
                  <a:gd name="T43" fmla="*/ 181 h 197"/>
                  <a:gd name="T44" fmla="*/ 181 w 197"/>
                  <a:gd name="T45" fmla="*/ 183 h 197"/>
                  <a:gd name="T46" fmla="*/ 17 w 197"/>
                  <a:gd name="T47" fmla="*/ 183 h 197"/>
                  <a:gd name="T48" fmla="*/ 14 w 197"/>
                  <a:gd name="T49" fmla="*/ 181 h 197"/>
                  <a:gd name="T50" fmla="*/ 14 w 197"/>
                  <a:gd name="T51" fmla="*/ 60 h 197"/>
                  <a:gd name="T52" fmla="*/ 183 w 197"/>
                  <a:gd name="T53" fmla="*/ 60 h 197"/>
                  <a:gd name="T54" fmla="*/ 183 w 197"/>
                  <a:gd name="T55" fmla="*/ 18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7" h="197">
                    <a:moveTo>
                      <a:pt x="181" y="0"/>
                    </a:moveTo>
                    <a:cubicBezTo>
                      <a:pt x="158" y="0"/>
                      <a:pt x="158" y="0"/>
                      <a:pt x="158" y="0"/>
                    </a:cubicBezTo>
                    <a:cubicBezTo>
                      <a:pt x="158" y="22"/>
                      <a:pt x="158" y="22"/>
                      <a:pt x="158" y="22"/>
                    </a:cubicBezTo>
                    <a:cubicBezTo>
                      <a:pt x="158" y="30"/>
                      <a:pt x="152" y="36"/>
                      <a:pt x="144" y="36"/>
                    </a:cubicBezTo>
                    <a:cubicBezTo>
                      <a:pt x="134" y="36"/>
                      <a:pt x="134" y="36"/>
                      <a:pt x="134" y="36"/>
                    </a:cubicBezTo>
                    <a:cubicBezTo>
                      <a:pt x="126" y="36"/>
                      <a:pt x="120" y="30"/>
                      <a:pt x="120" y="22"/>
                    </a:cubicBezTo>
                    <a:cubicBezTo>
                      <a:pt x="120" y="0"/>
                      <a:pt x="120" y="0"/>
                      <a:pt x="120" y="0"/>
                    </a:cubicBezTo>
                    <a:cubicBezTo>
                      <a:pt x="77" y="0"/>
                      <a:pt x="77" y="0"/>
                      <a:pt x="77" y="0"/>
                    </a:cubicBezTo>
                    <a:cubicBezTo>
                      <a:pt x="77" y="22"/>
                      <a:pt x="77" y="22"/>
                      <a:pt x="77" y="22"/>
                    </a:cubicBezTo>
                    <a:cubicBezTo>
                      <a:pt x="77" y="30"/>
                      <a:pt x="71" y="36"/>
                      <a:pt x="63" y="36"/>
                    </a:cubicBezTo>
                    <a:cubicBezTo>
                      <a:pt x="53" y="36"/>
                      <a:pt x="53" y="36"/>
                      <a:pt x="53" y="36"/>
                    </a:cubicBezTo>
                    <a:cubicBezTo>
                      <a:pt x="45" y="36"/>
                      <a:pt x="39" y="30"/>
                      <a:pt x="39" y="22"/>
                    </a:cubicBezTo>
                    <a:cubicBezTo>
                      <a:pt x="39" y="0"/>
                      <a:pt x="39" y="0"/>
                      <a:pt x="39" y="0"/>
                    </a:cubicBezTo>
                    <a:cubicBezTo>
                      <a:pt x="17" y="0"/>
                      <a:pt x="17" y="0"/>
                      <a:pt x="17" y="0"/>
                    </a:cubicBezTo>
                    <a:cubicBezTo>
                      <a:pt x="8" y="0"/>
                      <a:pt x="0" y="8"/>
                      <a:pt x="0" y="17"/>
                    </a:cubicBezTo>
                    <a:cubicBezTo>
                      <a:pt x="0" y="181"/>
                      <a:pt x="0" y="181"/>
                      <a:pt x="0" y="181"/>
                    </a:cubicBezTo>
                    <a:cubicBezTo>
                      <a:pt x="0" y="190"/>
                      <a:pt x="8" y="197"/>
                      <a:pt x="17" y="197"/>
                    </a:cubicBezTo>
                    <a:cubicBezTo>
                      <a:pt x="181" y="197"/>
                      <a:pt x="181" y="197"/>
                      <a:pt x="181" y="197"/>
                    </a:cubicBezTo>
                    <a:cubicBezTo>
                      <a:pt x="190" y="197"/>
                      <a:pt x="197" y="190"/>
                      <a:pt x="197" y="181"/>
                    </a:cubicBezTo>
                    <a:cubicBezTo>
                      <a:pt x="197" y="17"/>
                      <a:pt x="197" y="17"/>
                      <a:pt x="197" y="17"/>
                    </a:cubicBezTo>
                    <a:cubicBezTo>
                      <a:pt x="197" y="8"/>
                      <a:pt x="190" y="0"/>
                      <a:pt x="181" y="0"/>
                    </a:cubicBezTo>
                    <a:close/>
                    <a:moveTo>
                      <a:pt x="183" y="181"/>
                    </a:moveTo>
                    <a:cubicBezTo>
                      <a:pt x="183" y="182"/>
                      <a:pt x="182" y="183"/>
                      <a:pt x="181" y="183"/>
                    </a:cubicBezTo>
                    <a:cubicBezTo>
                      <a:pt x="17" y="183"/>
                      <a:pt x="17" y="183"/>
                      <a:pt x="17" y="183"/>
                    </a:cubicBezTo>
                    <a:cubicBezTo>
                      <a:pt x="15" y="183"/>
                      <a:pt x="14" y="182"/>
                      <a:pt x="14" y="181"/>
                    </a:cubicBezTo>
                    <a:cubicBezTo>
                      <a:pt x="14" y="60"/>
                      <a:pt x="14" y="60"/>
                      <a:pt x="14" y="60"/>
                    </a:cubicBezTo>
                    <a:cubicBezTo>
                      <a:pt x="183" y="60"/>
                      <a:pt x="183" y="60"/>
                      <a:pt x="183" y="60"/>
                    </a:cubicBezTo>
                    <a:lnTo>
                      <a:pt x="183"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1523108" y="3473751"/>
              <a:ext cx="213534" cy="252891"/>
              <a:chOff x="1978226" y="3900548"/>
              <a:chExt cx="914400" cy="1082936"/>
            </a:xfrm>
            <a:solidFill>
              <a:schemeClr val="tx1">
                <a:lumMod val="85000"/>
                <a:lumOff val="15000"/>
              </a:schemeClr>
            </a:solidFill>
            <a:effectLst>
              <a:outerShdw blurRad="50800" dist="38100" dir="2700000" algn="tl" rotWithShape="0">
                <a:prstClr val="black">
                  <a:alpha val="40000"/>
                </a:prstClr>
              </a:outerShdw>
            </a:effectLst>
          </p:grpSpPr>
          <p:sp>
            <p:nvSpPr>
              <p:cNvPr id="21" name="任意多边形 67"/>
              <p:cNvSpPr/>
              <p:nvPr/>
            </p:nvSpPr>
            <p:spPr>
              <a:xfrm>
                <a:off x="1978226" y="4138993"/>
                <a:ext cx="914400" cy="844491"/>
              </a:xfrm>
              <a:custGeom>
                <a:avLst/>
                <a:gdLst>
                  <a:gd name="connsiteX0" fmla="*/ 697767 w 914400"/>
                  <a:gd name="connsiteY0" fmla="*/ 0 h 844491"/>
                  <a:gd name="connsiteX1" fmla="*/ 712825 w 914400"/>
                  <a:gd name="connsiteY1" fmla="*/ 8173 h 844491"/>
                  <a:gd name="connsiteX2" fmla="*/ 914400 w 914400"/>
                  <a:gd name="connsiteY2" fmla="*/ 387291 h 844491"/>
                  <a:gd name="connsiteX3" fmla="*/ 457200 w 914400"/>
                  <a:gd name="connsiteY3" fmla="*/ 844491 h 844491"/>
                  <a:gd name="connsiteX4" fmla="*/ 0 w 914400"/>
                  <a:gd name="connsiteY4" fmla="*/ 387291 h 844491"/>
                  <a:gd name="connsiteX5" fmla="*/ 166378 w 914400"/>
                  <a:gd name="connsiteY5" fmla="*/ 34493 h 844491"/>
                  <a:gd name="connsiteX6" fmla="*/ 204860 w 914400"/>
                  <a:gd name="connsiteY6" fmla="*/ 7134 h 844491"/>
                  <a:gd name="connsiteX7" fmla="*/ 243032 w 914400"/>
                  <a:gd name="connsiteY7" fmla="*/ 105786 h 844491"/>
                  <a:gd name="connsiteX8" fmla="*/ 231110 w 914400"/>
                  <a:gd name="connsiteY8" fmla="*/ 113019 h 844491"/>
                  <a:gd name="connsiteX9" fmla="*/ 101764 w 914400"/>
                  <a:gd name="connsiteY9" fmla="*/ 387291 h 844491"/>
                  <a:gd name="connsiteX10" fmla="*/ 457200 w 914400"/>
                  <a:gd name="connsiteY10" fmla="*/ 742727 h 844491"/>
                  <a:gd name="connsiteX11" fmla="*/ 812636 w 914400"/>
                  <a:gd name="connsiteY11" fmla="*/ 387291 h 844491"/>
                  <a:gd name="connsiteX12" fmla="*/ 720300 w 914400"/>
                  <a:gd name="connsiteY12" fmla="*/ 148304 h 844491"/>
                  <a:gd name="connsiteX13" fmla="*/ 660441 w 914400"/>
                  <a:gd name="connsiteY13" fmla="*/ 96466 h 844491"/>
                  <a:gd name="connsiteX14" fmla="*/ 697767 w 914400"/>
                  <a:gd name="connsiteY14" fmla="*/ 0 h 844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14400" h="844491">
                    <a:moveTo>
                      <a:pt x="697767" y="0"/>
                    </a:moveTo>
                    <a:lnTo>
                      <a:pt x="712825" y="8173"/>
                    </a:lnTo>
                    <a:cubicBezTo>
                      <a:pt x="834441" y="90336"/>
                      <a:pt x="914400" y="229476"/>
                      <a:pt x="914400" y="387291"/>
                    </a:cubicBezTo>
                    <a:cubicBezTo>
                      <a:pt x="914400" y="639796"/>
                      <a:pt x="709705" y="844491"/>
                      <a:pt x="457200" y="844491"/>
                    </a:cubicBezTo>
                    <a:cubicBezTo>
                      <a:pt x="204695" y="844491"/>
                      <a:pt x="0" y="639796"/>
                      <a:pt x="0" y="387291"/>
                    </a:cubicBezTo>
                    <a:cubicBezTo>
                      <a:pt x="0" y="245257"/>
                      <a:pt x="64767" y="118351"/>
                      <a:pt x="166378" y="34493"/>
                    </a:cubicBezTo>
                    <a:lnTo>
                      <a:pt x="204860" y="7134"/>
                    </a:lnTo>
                    <a:lnTo>
                      <a:pt x="243032" y="105786"/>
                    </a:lnTo>
                    <a:lnTo>
                      <a:pt x="231110" y="113019"/>
                    </a:lnTo>
                    <a:cubicBezTo>
                      <a:pt x="152115" y="178212"/>
                      <a:pt x="101764" y="276872"/>
                      <a:pt x="101764" y="387291"/>
                    </a:cubicBezTo>
                    <a:cubicBezTo>
                      <a:pt x="101764" y="583593"/>
                      <a:pt x="260898" y="742727"/>
                      <a:pt x="457200" y="742727"/>
                    </a:cubicBezTo>
                    <a:cubicBezTo>
                      <a:pt x="653502" y="742727"/>
                      <a:pt x="812636" y="583593"/>
                      <a:pt x="812636" y="387291"/>
                    </a:cubicBezTo>
                    <a:cubicBezTo>
                      <a:pt x="812636" y="295274"/>
                      <a:pt x="777670" y="211425"/>
                      <a:pt x="720300" y="148304"/>
                    </a:cubicBezTo>
                    <a:lnTo>
                      <a:pt x="660441" y="96466"/>
                    </a:lnTo>
                    <a:lnTo>
                      <a:pt x="697767"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2" name="圆角矩形 68"/>
              <p:cNvSpPr/>
              <p:nvPr/>
            </p:nvSpPr>
            <p:spPr>
              <a:xfrm>
                <a:off x="2383929" y="3900548"/>
                <a:ext cx="108136" cy="499015"/>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grpSp>
      </p:grpSp>
      <p:grpSp>
        <p:nvGrpSpPr>
          <p:cNvPr id="28" name="组合 27"/>
          <p:cNvGrpSpPr/>
          <p:nvPr/>
        </p:nvGrpSpPr>
        <p:grpSpPr>
          <a:xfrm>
            <a:off x="2537824" y="2192637"/>
            <a:ext cx="2031325" cy="2261543"/>
            <a:chOff x="2537824" y="2192637"/>
            <a:chExt cx="2031325" cy="2261543"/>
          </a:xfrm>
        </p:grpSpPr>
        <p:grpSp>
          <p:nvGrpSpPr>
            <p:cNvPr id="29" name="组合 28"/>
            <p:cNvGrpSpPr/>
            <p:nvPr/>
          </p:nvGrpSpPr>
          <p:grpSpPr>
            <a:xfrm>
              <a:off x="3170560" y="2192637"/>
              <a:ext cx="747049" cy="1523240"/>
              <a:chOff x="3170560" y="2192637"/>
              <a:chExt cx="747049" cy="1523240"/>
            </a:xfrm>
          </p:grpSpPr>
          <p:sp>
            <p:nvSpPr>
              <p:cNvPr id="31" name="椭圆 30"/>
              <p:cNvSpPr/>
              <p:nvPr/>
            </p:nvSpPr>
            <p:spPr>
              <a:xfrm>
                <a:off x="3170560" y="2192637"/>
                <a:ext cx="747049" cy="747049"/>
              </a:xfrm>
              <a:prstGeom prst="ellipse">
                <a:avLst/>
              </a:prstGeom>
              <a:solidFill>
                <a:srgbClr val="9FCFEF"/>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2" name="椭圆 31"/>
              <p:cNvSpPr/>
              <p:nvPr/>
            </p:nvSpPr>
            <p:spPr>
              <a:xfrm>
                <a:off x="3445869" y="3519444"/>
                <a:ext cx="196433" cy="196433"/>
              </a:xfrm>
              <a:prstGeom prst="ellipse">
                <a:avLst/>
              </a:prstGeom>
              <a:solidFill>
                <a:schemeClr val="bg1"/>
              </a:solidFill>
              <a:ln w="22225">
                <a:solidFill>
                  <a:srgbClr val="F4B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33" name="直接箭头连接符 32"/>
              <p:cNvCxnSpPr/>
              <p:nvPr/>
            </p:nvCxnSpPr>
            <p:spPr>
              <a:xfrm>
                <a:off x="3545611" y="3072455"/>
                <a:ext cx="0" cy="430947"/>
              </a:xfrm>
              <a:prstGeom prst="straightConnector1">
                <a:avLst/>
              </a:prstGeom>
              <a:ln w="222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4" name="Freeform 58"/>
              <p:cNvSpPr>
                <a:spLocks noEditPoints="1"/>
              </p:cNvSpPr>
              <p:nvPr/>
            </p:nvSpPr>
            <p:spPr bwMode="auto">
              <a:xfrm>
                <a:off x="3325655" y="2338645"/>
                <a:ext cx="446078" cy="446079"/>
              </a:xfrm>
              <a:custGeom>
                <a:avLst/>
                <a:gdLst>
                  <a:gd name="T0" fmla="*/ 0 w 124"/>
                  <a:gd name="T1" fmla="*/ 62 h 124"/>
                  <a:gd name="T2" fmla="*/ 124 w 124"/>
                  <a:gd name="T3" fmla="*/ 62 h 124"/>
                  <a:gd name="T4" fmla="*/ 116 w 124"/>
                  <a:gd name="T5" fmla="*/ 60 h 124"/>
                  <a:gd name="T6" fmla="*/ 88 w 124"/>
                  <a:gd name="T7" fmla="*/ 35 h 124"/>
                  <a:gd name="T8" fmla="*/ 116 w 124"/>
                  <a:gd name="T9" fmla="*/ 60 h 124"/>
                  <a:gd name="T10" fmla="*/ 44 w 124"/>
                  <a:gd name="T11" fmla="*/ 94 h 124"/>
                  <a:gd name="T12" fmla="*/ 60 w 124"/>
                  <a:gd name="T13" fmla="*/ 116 h 124"/>
                  <a:gd name="T14" fmla="*/ 82 w 124"/>
                  <a:gd name="T15" fmla="*/ 32 h 124"/>
                  <a:gd name="T16" fmla="*/ 64 w 124"/>
                  <a:gd name="T17" fmla="*/ 8 h 124"/>
                  <a:gd name="T18" fmla="*/ 71 w 124"/>
                  <a:gd name="T19" fmla="*/ 8 h 124"/>
                  <a:gd name="T20" fmla="*/ 86 w 124"/>
                  <a:gd name="T21" fmla="*/ 31 h 124"/>
                  <a:gd name="T22" fmla="*/ 60 w 124"/>
                  <a:gd name="T23" fmla="*/ 8 h 124"/>
                  <a:gd name="T24" fmla="*/ 42 w 124"/>
                  <a:gd name="T25" fmla="*/ 32 h 124"/>
                  <a:gd name="T26" fmla="*/ 60 w 124"/>
                  <a:gd name="T27" fmla="*/ 8 h 124"/>
                  <a:gd name="T28" fmla="*/ 25 w 124"/>
                  <a:gd name="T29" fmla="*/ 23 h 124"/>
                  <a:gd name="T30" fmla="*/ 38 w 124"/>
                  <a:gd name="T31" fmla="*/ 31 h 124"/>
                  <a:gd name="T32" fmla="*/ 60 w 124"/>
                  <a:gd name="T33" fmla="*/ 40 h 124"/>
                  <a:gd name="T34" fmla="*/ 36 w 124"/>
                  <a:gd name="T35" fmla="*/ 60 h 124"/>
                  <a:gd name="T36" fmla="*/ 60 w 124"/>
                  <a:gd name="T37" fmla="*/ 64 h 124"/>
                  <a:gd name="T38" fmla="*/ 42 w 124"/>
                  <a:gd name="T39" fmla="*/ 91 h 124"/>
                  <a:gd name="T40" fmla="*/ 60 w 124"/>
                  <a:gd name="T41" fmla="*/ 64 h 124"/>
                  <a:gd name="T42" fmla="*/ 27 w 124"/>
                  <a:gd name="T43" fmla="*/ 103 h 124"/>
                  <a:gd name="T44" fmla="*/ 53 w 124"/>
                  <a:gd name="T45" fmla="*/ 115 h 124"/>
                  <a:gd name="T46" fmla="*/ 64 w 124"/>
                  <a:gd name="T47" fmla="*/ 92 h 124"/>
                  <a:gd name="T48" fmla="*/ 64 w 124"/>
                  <a:gd name="T49" fmla="*/ 116 h 124"/>
                  <a:gd name="T50" fmla="*/ 97 w 124"/>
                  <a:gd name="T51" fmla="*/ 103 h 124"/>
                  <a:gd name="T52" fmla="*/ 85 w 124"/>
                  <a:gd name="T53" fmla="*/ 96 h 124"/>
                  <a:gd name="T54" fmla="*/ 64 w 124"/>
                  <a:gd name="T55" fmla="*/ 88 h 124"/>
                  <a:gd name="T56" fmla="*/ 88 w 124"/>
                  <a:gd name="T57" fmla="*/ 64 h 124"/>
                  <a:gd name="T58" fmla="*/ 64 w 124"/>
                  <a:gd name="T59" fmla="*/ 60 h 124"/>
                  <a:gd name="T60" fmla="*/ 84 w 124"/>
                  <a:gd name="T61" fmla="*/ 36 h 124"/>
                  <a:gd name="T62" fmla="*/ 64 w 124"/>
                  <a:gd name="T63" fmla="*/ 60 h 124"/>
                  <a:gd name="T64" fmla="*/ 37 w 124"/>
                  <a:gd name="T65" fmla="*/ 35 h 124"/>
                  <a:gd name="T66" fmla="*/ 8 w 124"/>
                  <a:gd name="T67" fmla="*/ 60 h 124"/>
                  <a:gd name="T68" fmla="*/ 8 w 124"/>
                  <a:gd name="T69" fmla="*/ 64 h 124"/>
                  <a:gd name="T70" fmla="*/ 38 w 124"/>
                  <a:gd name="T71" fmla="*/ 92 h 124"/>
                  <a:gd name="T72" fmla="*/ 8 w 124"/>
                  <a:gd name="T73" fmla="*/ 64 h 124"/>
                  <a:gd name="T74" fmla="*/ 86 w 124"/>
                  <a:gd name="T75" fmla="*/ 92 h 124"/>
                  <a:gd name="T76" fmla="*/ 116 w 124"/>
                  <a:gd name="T77"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 h="124">
                    <a:moveTo>
                      <a:pt x="62" y="0"/>
                    </a:moveTo>
                    <a:cubicBezTo>
                      <a:pt x="28" y="0"/>
                      <a:pt x="0" y="27"/>
                      <a:pt x="0" y="62"/>
                    </a:cubicBezTo>
                    <a:cubicBezTo>
                      <a:pt x="0" y="96"/>
                      <a:pt x="28" y="124"/>
                      <a:pt x="62" y="124"/>
                    </a:cubicBezTo>
                    <a:cubicBezTo>
                      <a:pt x="96" y="124"/>
                      <a:pt x="124" y="96"/>
                      <a:pt x="124" y="62"/>
                    </a:cubicBezTo>
                    <a:cubicBezTo>
                      <a:pt x="124" y="27"/>
                      <a:pt x="96" y="0"/>
                      <a:pt x="62" y="0"/>
                    </a:cubicBezTo>
                    <a:moveTo>
                      <a:pt x="116" y="60"/>
                    </a:moveTo>
                    <a:cubicBezTo>
                      <a:pt x="92" y="60"/>
                      <a:pt x="92" y="60"/>
                      <a:pt x="92" y="60"/>
                    </a:cubicBezTo>
                    <a:cubicBezTo>
                      <a:pt x="92" y="51"/>
                      <a:pt x="90" y="42"/>
                      <a:pt x="88" y="35"/>
                    </a:cubicBezTo>
                    <a:cubicBezTo>
                      <a:pt x="93" y="32"/>
                      <a:pt x="98" y="29"/>
                      <a:pt x="103" y="26"/>
                    </a:cubicBezTo>
                    <a:cubicBezTo>
                      <a:pt x="111" y="35"/>
                      <a:pt x="116" y="47"/>
                      <a:pt x="116" y="60"/>
                    </a:cubicBezTo>
                    <a:moveTo>
                      <a:pt x="60" y="116"/>
                    </a:moveTo>
                    <a:cubicBezTo>
                      <a:pt x="53" y="110"/>
                      <a:pt x="48" y="103"/>
                      <a:pt x="44" y="94"/>
                    </a:cubicBezTo>
                    <a:cubicBezTo>
                      <a:pt x="49" y="93"/>
                      <a:pt x="55" y="92"/>
                      <a:pt x="60" y="92"/>
                    </a:cubicBezTo>
                    <a:cubicBezTo>
                      <a:pt x="60" y="116"/>
                      <a:pt x="60" y="116"/>
                      <a:pt x="60" y="116"/>
                    </a:cubicBezTo>
                    <a:close/>
                    <a:moveTo>
                      <a:pt x="64" y="8"/>
                    </a:moveTo>
                    <a:cubicBezTo>
                      <a:pt x="72" y="14"/>
                      <a:pt x="78" y="22"/>
                      <a:pt x="82" y="32"/>
                    </a:cubicBezTo>
                    <a:cubicBezTo>
                      <a:pt x="77" y="34"/>
                      <a:pt x="71" y="35"/>
                      <a:pt x="64" y="36"/>
                    </a:cubicBezTo>
                    <a:cubicBezTo>
                      <a:pt x="64" y="8"/>
                      <a:pt x="64" y="8"/>
                      <a:pt x="64" y="8"/>
                    </a:cubicBezTo>
                    <a:cubicBezTo>
                      <a:pt x="64" y="8"/>
                      <a:pt x="64" y="8"/>
                      <a:pt x="64" y="8"/>
                    </a:cubicBezTo>
                    <a:moveTo>
                      <a:pt x="71" y="8"/>
                    </a:moveTo>
                    <a:cubicBezTo>
                      <a:pt x="82" y="10"/>
                      <a:pt x="92" y="15"/>
                      <a:pt x="100" y="23"/>
                    </a:cubicBezTo>
                    <a:cubicBezTo>
                      <a:pt x="96" y="26"/>
                      <a:pt x="91" y="29"/>
                      <a:pt x="86" y="31"/>
                    </a:cubicBezTo>
                    <a:cubicBezTo>
                      <a:pt x="82" y="22"/>
                      <a:pt x="77" y="15"/>
                      <a:pt x="71" y="8"/>
                    </a:cubicBezTo>
                    <a:moveTo>
                      <a:pt x="60" y="8"/>
                    </a:moveTo>
                    <a:cubicBezTo>
                      <a:pt x="60" y="36"/>
                      <a:pt x="60" y="36"/>
                      <a:pt x="60" y="36"/>
                    </a:cubicBezTo>
                    <a:cubicBezTo>
                      <a:pt x="54" y="35"/>
                      <a:pt x="48" y="34"/>
                      <a:pt x="42" y="32"/>
                    </a:cubicBezTo>
                    <a:cubicBezTo>
                      <a:pt x="46" y="22"/>
                      <a:pt x="52" y="14"/>
                      <a:pt x="60" y="8"/>
                    </a:cubicBezTo>
                    <a:cubicBezTo>
                      <a:pt x="60" y="8"/>
                      <a:pt x="60" y="8"/>
                      <a:pt x="60" y="8"/>
                    </a:cubicBezTo>
                    <a:moveTo>
                      <a:pt x="38" y="31"/>
                    </a:moveTo>
                    <a:cubicBezTo>
                      <a:pt x="33" y="29"/>
                      <a:pt x="29" y="26"/>
                      <a:pt x="25" y="23"/>
                    </a:cubicBezTo>
                    <a:cubicBezTo>
                      <a:pt x="32" y="15"/>
                      <a:pt x="42" y="10"/>
                      <a:pt x="53" y="8"/>
                    </a:cubicBezTo>
                    <a:cubicBezTo>
                      <a:pt x="47" y="15"/>
                      <a:pt x="42" y="22"/>
                      <a:pt x="38" y="31"/>
                    </a:cubicBezTo>
                    <a:moveTo>
                      <a:pt x="41" y="36"/>
                    </a:moveTo>
                    <a:cubicBezTo>
                      <a:pt x="47" y="38"/>
                      <a:pt x="53" y="39"/>
                      <a:pt x="60" y="40"/>
                    </a:cubicBezTo>
                    <a:cubicBezTo>
                      <a:pt x="60" y="60"/>
                      <a:pt x="60" y="60"/>
                      <a:pt x="60" y="60"/>
                    </a:cubicBezTo>
                    <a:cubicBezTo>
                      <a:pt x="36" y="60"/>
                      <a:pt x="36" y="60"/>
                      <a:pt x="36" y="60"/>
                    </a:cubicBezTo>
                    <a:cubicBezTo>
                      <a:pt x="37" y="51"/>
                      <a:pt x="38" y="43"/>
                      <a:pt x="41" y="36"/>
                    </a:cubicBezTo>
                    <a:moveTo>
                      <a:pt x="60" y="64"/>
                    </a:moveTo>
                    <a:cubicBezTo>
                      <a:pt x="60" y="88"/>
                      <a:pt x="60" y="88"/>
                      <a:pt x="60" y="88"/>
                    </a:cubicBezTo>
                    <a:cubicBezTo>
                      <a:pt x="54" y="88"/>
                      <a:pt x="48" y="89"/>
                      <a:pt x="42" y="91"/>
                    </a:cubicBezTo>
                    <a:cubicBezTo>
                      <a:pt x="39" y="83"/>
                      <a:pt x="37" y="73"/>
                      <a:pt x="36" y="64"/>
                    </a:cubicBezTo>
                    <a:lnTo>
                      <a:pt x="60" y="64"/>
                    </a:lnTo>
                    <a:close/>
                    <a:moveTo>
                      <a:pt x="53" y="115"/>
                    </a:moveTo>
                    <a:cubicBezTo>
                      <a:pt x="43" y="113"/>
                      <a:pt x="34" y="109"/>
                      <a:pt x="27" y="103"/>
                    </a:cubicBezTo>
                    <a:cubicBezTo>
                      <a:pt x="31" y="100"/>
                      <a:pt x="35" y="98"/>
                      <a:pt x="40" y="96"/>
                    </a:cubicBezTo>
                    <a:cubicBezTo>
                      <a:pt x="43" y="103"/>
                      <a:pt x="48" y="109"/>
                      <a:pt x="53" y="115"/>
                    </a:cubicBezTo>
                    <a:moveTo>
                      <a:pt x="64" y="116"/>
                    </a:moveTo>
                    <a:cubicBezTo>
                      <a:pt x="64" y="92"/>
                      <a:pt x="64" y="92"/>
                      <a:pt x="64" y="92"/>
                    </a:cubicBezTo>
                    <a:cubicBezTo>
                      <a:pt x="70" y="92"/>
                      <a:pt x="76" y="93"/>
                      <a:pt x="81" y="94"/>
                    </a:cubicBezTo>
                    <a:cubicBezTo>
                      <a:pt x="77" y="103"/>
                      <a:pt x="71" y="110"/>
                      <a:pt x="64" y="116"/>
                    </a:cubicBezTo>
                    <a:close/>
                    <a:moveTo>
                      <a:pt x="85" y="96"/>
                    </a:moveTo>
                    <a:cubicBezTo>
                      <a:pt x="89" y="98"/>
                      <a:pt x="93" y="100"/>
                      <a:pt x="97" y="103"/>
                    </a:cubicBezTo>
                    <a:cubicBezTo>
                      <a:pt x="90" y="109"/>
                      <a:pt x="81" y="113"/>
                      <a:pt x="71" y="115"/>
                    </a:cubicBezTo>
                    <a:cubicBezTo>
                      <a:pt x="76" y="109"/>
                      <a:pt x="81" y="103"/>
                      <a:pt x="85" y="96"/>
                    </a:cubicBezTo>
                    <a:moveTo>
                      <a:pt x="82" y="91"/>
                    </a:moveTo>
                    <a:cubicBezTo>
                      <a:pt x="77" y="89"/>
                      <a:pt x="71" y="88"/>
                      <a:pt x="64" y="88"/>
                    </a:cubicBezTo>
                    <a:cubicBezTo>
                      <a:pt x="64" y="64"/>
                      <a:pt x="64" y="64"/>
                      <a:pt x="64" y="64"/>
                    </a:cubicBezTo>
                    <a:cubicBezTo>
                      <a:pt x="88" y="64"/>
                      <a:pt x="88" y="64"/>
                      <a:pt x="88" y="64"/>
                    </a:cubicBezTo>
                    <a:cubicBezTo>
                      <a:pt x="88" y="73"/>
                      <a:pt x="86" y="83"/>
                      <a:pt x="82" y="91"/>
                    </a:cubicBezTo>
                    <a:moveTo>
                      <a:pt x="64" y="60"/>
                    </a:moveTo>
                    <a:cubicBezTo>
                      <a:pt x="64" y="40"/>
                      <a:pt x="64" y="40"/>
                      <a:pt x="64" y="40"/>
                    </a:cubicBezTo>
                    <a:cubicBezTo>
                      <a:pt x="71" y="39"/>
                      <a:pt x="78" y="38"/>
                      <a:pt x="84" y="36"/>
                    </a:cubicBezTo>
                    <a:cubicBezTo>
                      <a:pt x="86" y="43"/>
                      <a:pt x="88" y="51"/>
                      <a:pt x="88" y="60"/>
                    </a:cubicBezTo>
                    <a:lnTo>
                      <a:pt x="64" y="60"/>
                    </a:lnTo>
                    <a:close/>
                    <a:moveTo>
                      <a:pt x="22" y="26"/>
                    </a:moveTo>
                    <a:cubicBezTo>
                      <a:pt x="27" y="29"/>
                      <a:pt x="32" y="32"/>
                      <a:pt x="37" y="35"/>
                    </a:cubicBezTo>
                    <a:cubicBezTo>
                      <a:pt x="34" y="42"/>
                      <a:pt x="33" y="51"/>
                      <a:pt x="32" y="60"/>
                    </a:cubicBezTo>
                    <a:cubicBezTo>
                      <a:pt x="8" y="60"/>
                      <a:pt x="8" y="60"/>
                      <a:pt x="8" y="60"/>
                    </a:cubicBezTo>
                    <a:cubicBezTo>
                      <a:pt x="9" y="47"/>
                      <a:pt x="14" y="35"/>
                      <a:pt x="22" y="26"/>
                    </a:cubicBezTo>
                    <a:moveTo>
                      <a:pt x="8" y="64"/>
                    </a:moveTo>
                    <a:cubicBezTo>
                      <a:pt x="32" y="64"/>
                      <a:pt x="32" y="64"/>
                      <a:pt x="32" y="64"/>
                    </a:cubicBezTo>
                    <a:cubicBezTo>
                      <a:pt x="33" y="74"/>
                      <a:pt x="35" y="83"/>
                      <a:pt x="38" y="92"/>
                    </a:cubicBezTo>
                    <a:cubicBezTo>
                      <a:pt x="33" y="94"/>
                      <a:pt x="29" y="97"/>
                      <a:pt x="24" y="100"/>
                    </a:cubicBezTo>
                    <a:cubicBezTo>
                      <a:pt x="15" y="91"/>
                      <a:pt x="9" y="78"/>
                      <a:pt x="8" y="64"/>
                    </a:cubicBezTo>
                    <a:moveTo>
                      <a:pt x="100" y="100"/>
                    </a:moveTo>
                    <a:cubicBezTo>
                      <a:pt x="96" y="97"/>
                      <a:pt x="91" y="94"/>
                      <a:pt x="86" y="92"/>
                    </a:cubicBezTo>
                    <a:cubicBezTo>
                      <a:pt x="90" y="83"/>
                      <a:pt x="92" y="74"/>
                      <a:pt x="92" y="64"/>
                    </a:cubicBezTo>
                    <a:cubicBezTo>
                      <a:pt x="116" y="64"/>
                      <a:pt x="116" y="64"/>
                      <a:pt x="116" y="64"/>
                    </a:cubicBezTo>
                    <a:cubicBezTo>
                      <a:pt x="116" y="78"/>
                      <a:pt x="110" y="91"/>
                      <a:pt x="100" y="100"/>
                    </a:cubicBezTo>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sp>
          <p:nvSpPr>
            <p:cNvPr id="30" name="矩形 29"/>
            <p:cNvSpPr/>
            <p:nvPr/>
          </p:nvSpPr>
          <p:spPr>
            <a:xfrm>
              <a:off x="2537824" y="3956223"/>
              <a:ext cx="2031325" cy="49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rPr>
                <a:t>分清主次原则</a:t>
              </a:r>
              <a:endPar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endParaRPr>
            </a:p>
          </p:txBody>
        </p:sp>
      </p:grpSp>
      <p:grpSp>
        <p:nvGrpSpPr>
          <p:cNvPr id="35" name="组合 34"/>
          <p:cNvGrpSpPr/>
          <p:nvPr/>
        </p:nvGrpSpPr>
        <p:grpSpPr>
          <a:xfrm>
            <a:off x="4345208" y="2763497"/>
            <a:ext cx="2040943" cy="2308869"/>
            <a:chOff x="4345208" y="2763497"/>
            <a:chExt cx="2040943" cy="2308869"/>
          </a:xfrm>
        </p:grpSpPr>
        <p:grpSp>
          <p:nvGrpSpPr>
            <p:cNvPr id="36" name="组合 35"/>
            <p:cNvGrpSpPr/>
            <p:nvPr/>
          </p:nvGrpSpPr>
          <p:grpSpPr>
            <a:xfrm>
              <a:off x="5005680" y="3525794"/>
              <a:ext cx="720000" cy="1546572"/>
              <a:chOff x="5005680" y="3525794"/>
              <a:chExt cx="720000" cy="1546572"/>
            </a:xfrm>
          </p:grpSpPr>
          <p:sp>
            <p:nvSpPr>
              <p:cNvPr id="38" name="椭圆 37"/>
              <p:cNvSpPr/>
              <p:nvPr/>
            </p:nvSpPr>
            <p:spPr>
              <a:xfrm>
                <a:off x="5282223" y="3525794"/>
                <a:ext cx="196433" cy="196433"/>
              </a:xfrm>
              <a:prstGeom prst="ellipse">
                <a:avLst/>
              </a:prstGeom>
              <a:solidFill>
                <a:schemeClr val="bg1"/>
              </a:solidFill>
              <a:ln w="22225">
                <a:solidFill>
                  <a:srgbClr val="9FC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39" name="直接箭头连接符 38"/>
              <p:cNvCxnSpPr/>
              <p:nvPr/>
            </p:nvCxnSpPr>
            <p:spPr>
              <a:xfrm>
                <a:off x="5380432" y="3781808"/>
                <a:ext cx="0" cy="430947"/>
              </a:xfrm>
              <a:prstGeom prst="straightConnector1">
                <a:avLst/>
              </a:prstGeom>
              <a:ln w="222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5005680" y="4325317"/>
                <a:ext cx="720000" cy="747049"/>
                <a:chOff x="5005680" y="4325317"/>
                <a:chExt cx="747049" cy="747049"/>
              </a:xfrm>
            </p:grpSpPr>
            <p:sp>
              <p:nvSpPr>
                <p:cNvPr id="41" name="椭圆 40"/>
                <p:cNvSpPr/>
                <p:nvPr/>
              </p:nvSpPr>
              <p:spPr>
                <a:xfrm>
                  <a:off x="5005680" y="4325317"/>
                  <a:ext cx="747049" cy="747049"/>
                </a:xfrm>
                <a:prstGeom prst="ellipse">
                  <a:avLst/>
                </a:prstGeom>
                <a:solidFill>
                  <a:srgbClr val="F4B2C5"/>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42" name="Freeform 448"/>
                <p:cNvSpPr>
                  <a:spLocks noEditPoints="1"/>
                </p:cNvSpPr>
                <p:nvPr/>
              </p:nvSpPr>
              <p:spPr bwMode="auto">
                <a:xfrm>
                  <a:off x="5261591" y="4626371"/>
                  <a:ext cx="234834" cy="190733"/>
                </a:xfrm>
                <a:custGeom>
                  <a:avLst/>
                  <a:gdLst>
                    <a:gd name="T0" fmla="*/ 183 w 195"/>
                    <a:gd name="T1" fmla="*/ 0 h 183"/>
                    <a:gd name="T2" fmla="*/ 11 w 195"/>
                    <a:gd name="T3" fmla="*/ 0 h 183"/>
                    <a:gd name="T4" fmla="*/ 0 w 195"/>
                    <a:gd name="T5" fmla="*/ 12 h 183"/>
                    <a:gd name="T6" fmla="*/ 0 w 195"/>
                    <a:gd name="T7" fmla="*/ 138 h 183"/>
                    <a:gd name="T8" fmla="*/ 11 w 195"/>
                    <a:gd name="T9" fmla="*/ 150 h 183"/>
                    <a:gd name="T10" fmla="*/ 89 w 195"/>
                    <a:gd name="T11" fmla="*/ 150 h 183"/>
                    <a:gd name="T12" fmla="*/ 89 w 195"/>
                    <a:gd name="T13" fmla="*/ 168 h 183"/>
                    <a:gd name="T14" fmla="*/ 38 w 195"/>
                    <a:gd name="T15" fmla="*/ 168 h 183"/>
                    <a:gd name="T16" fmla="*/ 34 w 195"/>
                    <a:gd name="T17" fmla="*/ 171 h 183"/>
                    <a:gd name="T18" fmla="*/ 26 w 195"/>
                    <a:gd name="T19" fmla="*/ 180 h 183"/>
                    <a:gd name="T20" fmla="*/ 29 w 195"/>
                    <a:gd name="T21" fmla="*/ 183 h 183"/>
                    <a:gd name="T22" fmla="*/ 167 w 195"/>
                    <a:gd name="T23" fmla="*/ 183 h 183"/>
                    <a:gd name="T24" fmla="*/ 170 w 195"/>
                    <a:gd name="T25" fmla="*/ 180 h 183"/>
                    <a:gd name="T26" fmla="*/ 161 w 195"/>
                    <a:gd name="T27" fmla="*/ 171 h 183"/>
                    <a:gd name="T28" fmla="*/ 157 w 195"/>
                    <a:gd name="T29" fmla="*/ 168 h 183"/>
                    <a:gd name="T30" fmla="*/ 107 w 195"/>
                    <a:gd name="T31" fmla="*/ 168 h 183"/>
                    <a:gd name="T32" fmla="*/ 107 w 195"/>
                    <a:gd name="T33" fmla="*/ 150 h 183"/>
                    <a:gd name="T34" fmla="*/ 183 w 195"/>
                    <a:gd name="T35" fmla="*/ 150 h 183"/>
                    <a:gd name="T36" fmla="*/ 195 w 195"/>
                    <a:gd name="T37" fmla="*/ 138 h 183"/>
                    <a:gd name="T38" fmla="*/ 195 w 195"/>
                    <a:gd name="T39" fmla="*/ 12 h 183"/>
                    <a:gd name="T40" fmla="*/ 183 w 195"/>
                    <a:gd name="T41" fmla="*/ 0 h 183"/>
                    <a:gd name="T42" fmla="*/ 182 w 195"/>
                    <a:gd name="T43" fmla="*/ 127 h 183"/>
                    <a:gd name="T44" fmla="*/ 175 w 195"/>
                    <a:gd name="T45" fmla="*/ 135 h 183"/>
                    <a:gd name="T46" fmla="*/ 135 w 195"/>
                    <a:gd name="T47" fmla="*/ 135 h 183"/>
                    <a:gd name="T48" fmla="*/ 132 w 195"/>
                    <a:gd name="T49" fmla="*/ 134 h 183"/>
                    <a:gd name="T50" fmla="*/ 68 w 195"/>
                    <a:gd name="T51" fmla="*/ 134 h 183"/>
                    <a:gd name="T52" fmla="*/ 64 w 195"/>
                    <a:gd name="T53" fmla="*/ 135 h 183"/>
                    <a:gd name="T54" fmla="*/ 20 w 195"/>
                    <a:gd name="T55" fmla="*/ 135 h 183"/>
                    <a:gd name="T56" fmla="*/ 13 w 195"/>
                    <a:gd name="T57" fmla="*/ 127 h 183"/>
                    <a:gd name="T58" fmla="*/ 13 w 195"/>
                    <a:gd name="T59" fmla="*/ 21 h 183"/>
                    <a:gd name="T60" fmla="*/ 20 w 195"/>
                    <a:gd name="T61" fmla="*/ 14 h 183"/>
                    <a:gd name="T62" fmla="*/ 175 w 195"/>
                    <a:gd name="T63" fmla="*/ 14 h 183"/>
                    <a:gd name="T64" fmla="*/ 182 w 195"/>
                    <a:gd name="T65" fmla="*/ 21 h 183"/>
                    <a:gd name="T66" fmla="*/ 182 w 195"/>
                    <a:gd name="T67" fmla="*/ 12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183">
                      <a:moveTo>
                        <a:pt x="183" y="0"/>
                      </a:moveTo>
                      <a:cubicBezTo>
                        <a:pt x="11" y="0"/>
                        <a:pt x="11" y="0"/>
                        <a:pt x="11" y="0"/>
                      </a:cubicBezTo>
                      <a:cubicBezTo>
                        <a:pt x="5" y="0"/>
                        <a:pt x="0" y="5"/>
                        <a:pt x="0" y="12"/>
                      </a:cubicBezTo>
                      <a:cubicBezTo>
                        <a:pt x="0" y="138"/>
                        <a:pt x="0" y="138"/>
                        <a:pt x="0" y="138"/>
                      </a:cubicBezTo>
                      <a:cubicBezTo>
                        <a:pt x="0" y="144"/>
                        <a:pt x="5" y="150"/>
                        <a:pt x="11" y="150"/>
                      </a:cubicBezTo>
                      <a:cubicBezTo>
                        <a:pt x="89" y="150"/>
                        <a:pt x="89" y="150"/>
                        <a:pt x="89" y="150"/>
                      </a:cubicBezTo>
                      <a:cubicBezTo>
                        <a:pt x="89" y="168"/>
                        <a:pt x="89" y="168"/>
                        <a:pt x="89" y="168"/>
                      </a:cubicBezTo>
                      <a:cubicBezTo>
                        <a:pt x="38" y="168"/>
                        <a:pt x="38" y="168"/>
                        <a:pt x="38" y="168"/>
                      </a:cubicBezTo>
                      <a:cubicBezTo>
                        <a:pt x="37" y="168"/>
                        <a:pt x="34" y="169"/>
                        <a:pt x="34" y="171"/>
                      </a:cubicBezTo>
                      <a:cubicBezTo>
                        <a:pt x="26" y="180"/>
                        <a:pt x="26" y="180"/>
                        <a:pt x="26" y="180"/>
                      </a:cubicBezTo>
                      <a:cubicBezTo>
                        <a:pt x="26" y="181"/>
                        <a:pt x="28" y="183"/>
                        <a:pt x="29" y="183"/>
                      </a:cubicBezTo>
                      <a:cubicBezTo>
                        <a:pt x="167" y="183"/>
                        <a:pt x="167" y="183"/>
                        <a:pt x="167" y="183"/>
                      </a:cubicBezTo>
                      <a:cubicBezTo>
                        <a:pt x="169" y="183"/>
                        <a:pt x="170" y="181"/>
                        <a:pt x="170" y="180"/>
                      </a:cubicBezTo>
                      <a:cubicBezTo>
                        <a:pt x="161" y="171"/>
                        <a:pt x="161" y="171"/>
                        <a:pt x="161" y="171"/>
                      </a:cubicBezTo>
                      <a:cubicBezTo>
                        <a:pt x="161" y="169"/>
                        <a:pt x="158" y="168"/>
                        <a:pt x="157" y="168"/>
                      </a:cubicBezTo>
                      <a:cubicBezTo>
                        <a:pt x="107" y="168"/>
                        <a:pt x="107" y="168"/>
                        <a:pt x="107" y="168"/>
                      </a:cubicBezTo>
                      <a:cubicBezTo>
                        <a:pt x="107" y="150"/>
                        <a:pt x="107" y="150"/>
                        <a:pt x="107" y="150"/>
                      </a:cubicBezTo>
                      <a:cubicBezTo>
                        <a:pt x="183" y="150"/>
                        <a:pt x="183" y="150"/>
                        <a:pt x="183" y="150"/>
                      </a:cubicBezTo>
                      <a:cubicBezTo>
                        <a:pt x="190" y="150"/>
                        <a:pt x="195" y="144"/>
                        <a:pt x="195" y="138"/>
                      </a:cubicBezTo>
                      <a:cubicBezTo>
                        <a:pt x="195" y="12"/>
                        <a:pt x="195" y="12"/>
                        <a:pt x="195" y="12"/>
                      </a:cubicBezTo>
                      <a:cubicBezTo>
                        <a:pt x="195" y="5"/>
                        <a:pt x="190" y="0"/>
                        <a:pt x="183" y="0"/>
                      </a:cubicBezTo>
                      <a:close/>
                      <a:moveTo>
                        <a:pt x="182" y="127"/>
                      </a:moveTo>
                      <a:cubicBezTo>
                        <a:pt x="182" y="131"/>
                        <a:pt x="179" y="135"/>
                        <a:pt x="175" y="135"/>
                      </a:cubicBezTo>
                      <a:cubicBezTo>
                        <a:pt x="135" y="135"/>
                        <a:pt x="135" y="135"/>
                        <a:pt x="135" y="135"/>
                      </a:cubicBezTo>
                      <a:cubicBezTo>
                        <a:pt x="134" y="134"/>
                        <a:pt x="133" y="134"/>
                        <a:pt x="132" y="134"/>
                      </a:cubicBezTo>
                      <a:cubicBezTo>
                        <a:pt x="68" y="134"/>
                        <a:pt x="68" y="134"/>
                        <a:pt x="68" y="134"/>
                      </a:cubicBezTo>
                      <a:cubicBezTo>
                        <a:pt x="67" y="134"/>
                        <a:pt x="65" y="134"/>
                        <a:pt x="64" y="135"/>
                      </a:cubicBezTo>
                      <a:cubicBezTo>
                        <a:pt x="20" y="135"/>
                        <a:pt x="20" y="135"/>
                        <a:pt x="20" y="135"/>
                      </a:cubicBezTo>
                      <a:cubicBezTo>
                        <a:pt x="16" y="135"/>
                        <a:pt x="13" y="131"/>
                        <a:pt x="13" y="127"/>
                      </a:cubicBezTo>
                      <a:cubicBezTo>
                        <a:pt x="13" y="21"/>
                        <a:pt x="13" y="21"/>
                        <a:pt x="13" y="21"/>
                      </a:cubicBezTo>
                      <a:cubicBezTo>
                        <a:pt x="13" y="17"/>
                        <a:pt x="16" y="14"/>
                        <a:pt x="20" y="14"/>
                      </a:cubicBezTo>
                      <a:cubicBezTo>
                        <a:pt x="175" y="14"/>
                        <a:pt x="175" y="14"/>
                        <a:pt x="175" y="14"/>
                      </a:cubicBezTo>
                      <a:cubicBezTo>
                        <a:pt x="179" y="14"/>
                        <a:pt x="182" y="17"/>
                        <a:pt x="182" y="21"/>
                      </a:cubicBezTo>
                      <a:cubicBezTo>
                        <a:pt x="182" y="127"/>
                        <a:pt x="182" y="127"/>
                        <a:pt x="182" y="127"/>
                      </a:cubicBez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grpSp>
        <p:sp>
          <p:nvSpPr>
            <p:cNvPr id="37" name="矩形 36"/>
            <p:cNvSpPr/>
            <p:nvPr/>
          </p:nvSpPr>
          <p:spPr>
            <a:xfrm>
              <a:off x="4345208" y="2763497"/>
              <a:ext cx="2040943" cy="49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rPr>
                <a:t>计划为要原则</a:t>
              </a:r>
              <a:endPar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endParaRPr>
            </a:p>
          </p:txBody>
        </p:sp>
      </p:grpSp>
      <p:grpSp>
        <p:nvGrpSpPr>
          <p:cNvPr id="43" name="组合 42"/>
          <p:cNvGrpSpPr/>
          <p:nvPr/>
        </p:nvGrpSpPr>
        <p:grpSpPr>
          <a:xfrm>
            <a:off x="6473683" y="2192637"/>
            <a:ext cx="1511952" cy="2713735"/>
            <a:chOff x="6473683" y="2192637"/>
            <a:chExt cx="1511952" cy="2713735"/>
          </a:xfrm>
        </p:grpSpPr>
        <p:sp>
          <p:nvSpPr>
            <p:cNvPr id="44" name="椭圆 43"/>
            <p:cNvSpPr/>
            <p:nvPr/>
          </p:nvSpPr>
          <p:spPr>
            <a:xfrm>
              <a:off x="7137627" y="3532144"/>
              <a:ext cx="196433" cy="196433"/>
            </a:xfrm>
            <a:prstGeom prst="ellipse">
              <a:avLst/>
            </a:prstGeom>
            <a:solidFill>
              <a:schemeClr val="bg1"/>
            </a:solidFill>
            <a:ln w="22225">
              <a:solidFill>
                <a:srgbClr val="F4B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45" name="直接箭头连接符 44"/>
            <p:cNvCxnSpPr/>
            <p:nvPr/>
          </p:nvCxnSpPr>
          <p:spPr>
            <a:xfrm>
              <a:off x="7231019" y="3072455"/>
              <a:ext cx="0" cy="430947"/>
            </a:xfrm>
            <a:prstGeom prst="straightConnector1">
              <a:avLst/>
            </a:prstGeom>
            <a:ln w="222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6857494" y="2192637"/>
              <a:ext cx="747049" cy="747049"/>
            </a:xfrm>
            <a:prstGeom prst="ellipse">
              <a:avLst/>
            </a:prstGeom>
            <a:solidFill>
              <a:srgbClr val="9FCFEF"/>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47" name="组合 46"/>
            <p:cNvGrpSpPr/>
            <p:nvPr/>
          </p:nvGrpSpPr>
          <p:grpSpPr>
            <a:xfrm>
              <a:off x="7003185" y="2351294"/>
              <a:ext cx="455665" cy="455665"/>
              <a:chOff x="1539875" y="3062288"/>
              <a:chExt cx="811213" cy="811213"/>
            </a:xfrm>
            <a:solidFill>
              <a:schemeClr val="bg1"/>
            </a:solidFill>
            <a:effectLst>
              <a:outerShdw blurRad="50800" dist="38100" dir="2700000" algn="tl" rotWithShape="0">
                <a:prstClr val="black">
                  <a:alpha val="40000"/>
                </a:prstClr>
              </a:outerShdw>
            </a:effectLst>
          </p:grpSpPr>
          <p:sp>
            <p:nvSpPr>
              <p:cNvPr id="49" name="Freeform 47"/>
              <p:cNvSpPr>
                <a:spLocks noEditPoints="1"/>
              </p:cNvSpPr>
              <p:nvPr/>
            </p:nvSpPr>
            <p:spPr bwMode="auto">
              <a:xfrm>
                <a:off x="1795463" y="3062288"/>
                <a:ext cx="300038" cy="811213"/>
              </a:xfrm>
              <a:custGeom>
                <a:avLst/>
                <a:gdLst>
                  <a:gd name="T0" fmla="*/ 40 w 80"/>
                  <a:gd name="T1" fmla="*/ 199 h 216"/>
                  <a:gd name="T2" fmla="*/ 10 w 80"/>
                  <a:gd name="T3" fmla="*/ 180 h 216"/>
                  <a:gd name="T4" fmla="*/ 70 w 80"/>
                  <a:gd name="T5" fmla="*/ 180 h 216"/>
                  <a:gd name="T6" fmla="*/ 77 w 80"/>
                  <a:gd name="T7" fmla="*/ 145 h 216"/>
                  <a:gd name="T8" fmla="*/ 65 w 80"/>
                  <a:gd name="T9" fmla="*/ 168 h 216"/>
                  <a:gd name="T10" fmla="*/ 77 w 80"/>
                  <a:gd name="T11" fmla="*/ 145 h 216"/>
                  <a:gd name="T12" fmla="*/ 8 w 80"/>
                  <a:gd name="T13" fmla="*/ 172 h 216"/>
                  <a:gd name="T14" fmla="*/ 10 w 80"/>
                  <a:gd name="T15" fmla="*/ 146 h 216"/>
                  <a:gd name="T16" fmla="*/ 79 w 80"/>
                  <a:gd name="T17" fmla="*/ 124 h 216"/>
                  <a:gd name="T18" fmla="*/ 71 w 80"/>
                  <a:gd name="T19" fmla="*/ 139 h 216"/>
                  <a:gd name="T20" fmla="*/ 79 w 80"/>
                  <a:gd name="T21" fmla="*/ 124 h 216"/>
                  <a:gd name="T22" fmla="*/ 2 w 80"/>
                  <a:gd name="T23" fmla="*/ 138 h 216"/>
                  <a:gd name="T24" fmla="*/ 8 w 80"/>
                  <a:gd name="T25" fmla="*/ 132 h 216"/>
                  <a:gd name="T26" fmla="*/ 7 w 80"/>
                  <a:gd name="T27" fmla="*/ 94 h 216"/>
                  <a:gd name="T28" fmla="*/ 0 w 80"/>
                  <a:gd name="T29" fmla="*/ 108 h 216"/>
                  <a:gd name="T30" fmla="*/ 7 w 80"/>
                  <a:gd name="T31" fmla="*/ 122 h 216"/>
                  <a:gd name="T32" fmla="*/ 7 w 80"/>
                  <a:gd name="T33" fmla="*/ 94 h 216"/>
                  <a:gd name="T34" fmla="*/ 73 w 80"/>
                  <a:gd name="T35" fmla="*/ 108 h 216"/>
                  <a:gd name="T36" fmla="*/ 80 w 80"/>
                  <a:gd name="T37" fmla="*/ 114 h 216"/>
                  <a:gd name="T38" fmla="*/ 80 w 80"/>
                  <a:gd name="T39" fmla="*/ 102 h 216"/>
                  <a:gd name="T40" fmla="*/ 71 w 80"/>
                  <a:gd name="T41" fmla="*/ 77 h 216"/>
                  <a:gd name="T42" fmla="*/ 79 w 80"/>
                  <a:gd name="T43" fmla="*/ 92 h 216"/>
                  <a:gd name="T44" fmla="*/ 71 w 80"/>
                  <a:gd name="T45" fmla="*/ 77 h 216"/>
                  <a:gd name="T46" fmla="*/ 2 w 80"/>
                  <a:gd name="T47" fmla="*/ 78 h 216"/>
                  <a:gd name="T48" fmla="*/ 8 w 80"/>
                  <a:gd name="T49" fmla="*/ 84 h 216"/>
                  <a:gd name="T50" fmla="*/ 72 w 80"/>
                  <a:gd name="T51" fmla="*/ 44 h 216"/>
                  <a:gd name="T52" fmla="*/ 70 w 80"/>
                  <a:gd name="T53" fmla="*/ 70 h 216"/>
                  <a:gd name="T54" fmla="*/ 72 w 80"/>
                  <a:gd name="T55" fmla="*/ 44 h 216"/>
                  <a:gd name="T56" fmla="*/ 2 w 80"/>
                  <a:gd name="T57" fmla="*/ 71 h 216"/>
                  <a:gd name="T58" fmla="*/ 15 w 80"/>
                  <a:gd name="T59" fmla="*/ 48 h 216"/>
                  <a:gd name="T60" fmla="*/ 40 w 80"/>
                  <a:gd name="T61" fmla="*/ 0 h 216"/>
                  <a:gd name="T62" fmla="*/ 18 w 80"/>
                  <a:gd name="T63" fmla="*/ 40 h 216"/>
                  <a:gd name="T64" fmla="*/ 62 w 80"/>
                  <a:gd name="T65" fmla="*/ 40 h 216"/>
                  <a:gd name="T66" fmla="*/ 40 w 80"/>
                  <a:gd name="T6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 h="216">
                    <a:moveTo>
                      <a:pt x="62" y="176"/>
                    </a:moveTo>
                    <a:cubicBezTo>
                      <a:pt x="56" y="190"/>
                      <a:pt x="48" y="199"/>
                      <a:pt x="40" y="199"/>
                    </a:cubicBezTo>
                    <a:cubicBezTo>
                      <a:pt x="31" y="199"/>
                      <a:pt x="24" y="190"/>
                      <a:pt x="18" y="176"/>
                    </a:cubicBezTo>
                    <a:cubicBezTo>
                      <a:pt x="15" y="177"/>
                      <a:pt x="13" y="179"/>
                      <a:pt x="10" y="180"/>
                    </a:cubicBezTo>
                    <a:cubicBezTo>
                      <a:pt x="17" y="202"/>
                      <a:pt x="28" y="216"/>
                      <a:pt x="40" y="216"/>
                    </a:cubicBezTo>
                    <a:cubicBezTo>
                      <a:pt x="52" y="216"/>
                      <a:pt x="62" y="202"/>
                      <a:pt x="70" y="180"/>
                    </a:cubicBezTo>
                    <a:cubicBezTo>
                      <a:pt x="67" y="179"/>
                      <a:pt x="65" y="177"/>
                      <a:pt x="62" y="176"/>
                    </a:cubicBezTo>
                    <a:moveTo>
                      <a:pt x="77" y="145"/>
                    </a:moveTo>
                    <a:cubicBezTo>
                      <a:pt x="75" y="146"/>
                      <a:pt x="73" y="146"/>
                      <a:pt x="70" y="146"/>
                    </a:cubicBezTo>
                    <a:cubicBezTo>
                      <a:pt x="69" y="154"/>
                      <a:pt x="67" y="162"/>
                      <a:pt x="65" y="168"/>
                    </a:cubicBezTo>
                    <a:cubicBezTo>
                      <a:pt x="67" y="170"/>
                      <a:pt x="70" y="171"/>
                      <a:pt x="72" y="172"/>
                    </a:cubicBezTo>
                    <a:cubicBezTo>
                      <a:pt x="74" y="164"/>
                      <a:pt x="76" y="155"/>
                      <a:pt x="77" y="145"/>
                    </a:cubicBezTo>
                    <a:moveTo>
                      <a:pt x="2" y="145"/>
                    </a:moveTo>
                    <a:cubicBezTo>
                      <a:pt x="4" y="155"/>
                      <a:pt x="5" y="164"/>
                      <a:pt x="8" y="172"/>
                    </a:cubicBezTo>
                    <a:cubicBezTo>
                      <a:pt x="10" y="171"/>
                      <a:pt x="12" y="170"/>
                      <a:pt x="15" y="168"/>
                    </a:cubicBezTo>
                    <a:cubicBezTo>
                      <a:pt x="13" y="162"/>
                      <a:pt x="11" y="154"/>
                      <a:pt x="10" y="146"/>
                    </a:cubicBezTo>
                    <a:cubicBezTo>
                      <a:pt x="7" y="146"/>
                      <a:pt x="5" y="146"/>
                      <a:pt x="2" y="145"/>
                    </a:cubicBezTo>
                    <a:moveTo>
                      <a:pt x="79" y="124"/>
                    </a:moveTo>
                    <a:cubicBezTo>
                      <a:pt x="77" y="127"/>
                      <a:pt x="75" y="130"/>
                      <a:pt x="72" y="132"/>
                    </a:cubicBezTo>
                    <a:cubicBezTo>
                      <a:pt x="72" y="135"/>
                      <a:pt x="72" y="137"/>
                      <a:pt x="71" y="139"/>
                    </a:cubicBezTo>
                    <a:cubicBezTo>
                      <a:pt x="74" y="139"/>
                      <a:pt x="76" y="139"/>
                      <a:pt x="78" y="138"/>
                    </a:cubicBezTo>
                    <a:cubicBezTo>
                      <a:pt x="79" y="134"/>
                      <a:pt x="79" y="129"/>
                      <a:pt x="79" y="124"/>
                    </a:cubicBezTo>
                    <a:moveTo>
                      <a:pt x="0" y="124"/>
                    </a:moveTo>
                    <a:cubicBezTo>
                      <a:pt x="1" y="129"/>
                      <a:pt x="1" y="134"/>
                      <a:pt x="2" y="138"/>
                    </a:cubicBezTo>
                    <a:cubicBezTo>
                      <a:pt x="4" y="139"/>
                      <a:pt x="6" y="139"/>
                      <a:pt x="9" y="139"/>
                    </a:cubicBezTo>
                    <a:cubicBezTo>
                      <a:pt x="8" y="137"/>
                      <a:pt x="8" y="135"/>
                      <a:pt x="8" y="132"/>
                    </a:cubicBezTo>
                    <a:cubicBezTo>
                      <a:pt x="5" y="130"/>
                      <a:pt x="3" y="127"/>
                      <a:pt x="0" y="124"/>
                    </a:cubicBezTo>
                    <a:moveTo>
                      <a:pt x="7" y="94"/>
                    </a:moveTo>
                    <a:cubicBezTo>
                      <a:pt x="5" y="97"/>
                      <a:pt x="2" y="100"/>
                      <a:pt x="0" y="102"/>
                    </a:cubicBezTo>
                    <a:cubicBezTo>
                      <a:pt x="0" y="104"/>
                      <a:pt x="0" y="106"/>
                      <a:pt x="0" y="108"/>
                    </a:cubicBezTo>
                    <a:cubicBezTo>
                      <a:pt x="0" y="110"/>
                      <a:pt x="0" y="112"/>
                      <a:pt x="0" y="114"/>
                    </a:cubicBezTo>
                    <a:cubicBezTo>
                      <a:pt x="2" y="116"/>
                      <a:pt x="5" y="119"/>
                      <a:pt x="7" y="122"/>
                    </a:cubicBezTo>
                    <a:cubicBezTo>
                      <a:pt x="7" y="117"/>
                      <a:pt x="7" y="113"/>
                      <a:pt x="7" y="108"/>
                    </a:cubicBezTo>
                    <a:cubicBezTo>
                      <a:pt x="7" y="103"/>
                      <a:pt x="7" y="99"/>
                      <a:pt x="7" y="94"/>
                    </a:cubicBezTo>
                    <a:moveTo>
                      <a:pt x="73" y="94"/>
                    </a:moveTo>
                    <a:cubicBezTo>
                      <a:pt x="73" y="99"/>
                      <a:pt x="73" y="103"/>
                      <a:pt x="73" y="108"/>
                    </a:cubicBezTo>
                    <a:cubicBezTo>
                      <a:pt x="73" y="113"/>
                      <a:pt x="73" y="117"/>
                      <a:pt x="73" y="122"/>
                    </a:cubicBezTo>
                    <a:cubicBezTo>
                      <a:pt x="75" y="119"/>
                      <a:pt x="78" y="116"/>
                      <a:pt x="80" y="114"/>
                    </a:cubicBezTo>
                    <a:cubicBezTo>
                      <a:pt x="80" y="112"/>
                      <a:pt x="80" y="110"/>
                      <a:pt x="80" y="108"/>
                    </a:cubicBezTo>
                    <a:cubicBezTo>
                      <a:pt x="80" y="106"/>
                      <a:pt x="80" y="104"/>
                      <a:pt x="80" y="102"/>
                    </a:cubicBezTo>
                    <a:cubicBezTo>
                      <a:pt x="78" y="100"/>
                      <a:pt x="75" y="97"/>
                      <a:pt x="73" y="94"/>
                    </a:cubicBezTo>
                    <a:moveTo>
                      <a:pt x="71" y="77"/>
                    </a:moveTo>
                    <a:cubicBezTo>
                      <a:pt x="72" y="79"/>
                      <a:pt x="72" y="81"/>
                      <a:pt x="72" y="84"/>
                    </a:cubicBezTo>
                    <a:cubicBezTo>
                      <a:pt x="75" y="86"/>
                      <a:pt x="77" y="89"/>
                      <a:pt x="79" y="92"/>
                    </a:cubicBezTo>
                    <a:cubicBezTo>
                      <a:pt x="79" y="87"/>
                      <a:pt x="79" y="82"/>
                      <a:pt x="78" y="78"/>
                    </a:cubicBezTo>
                    <a:cubicBezTo>
                      <a:pt x="76" y="77"/>
                      <a:pt x="74" y="77"/>
                      <a:pt x="71" y="77"/>
                    </a:cubicBezTo>
                    <a:moveTo>
                      <a:pt x="9" y="77"/>
                    </a:moveTo>
                    <a:cubicBezTo>
                      <a:pt x="6" y="77"/>
                      <a:pt x="4" y="77"/>
                      <a:pt x="2" y="78"/>
                    </a:cubicBezTo>
                    <a:cubicBezTo>
                      <a:pt x="1" y="82"/>
                      <a:pt x="1" y="87"/>
                      <a:pt x="0" y="92"/>
                    </a:cubicBezTo>
                    <a:cubicBezTo>
                      <a:pt x="3" y="89"/>
                      <a:pt x="5" y="86"/>
                      <a:pt x="8" y="84"/>
                    </a:cubicBezTo>
                    <a:cubicBezTo>
                      <a:pt x="8" y="81"/>
                      <a:pt x="8" y="79"/>
                      <a:pt x="9" y="77"/>
                    </a:cubicBezTo>
                    <a:moveTo>
                      <a:pt x="72" y="44"/>
                    </a:moveTo>
                    <a:cubicBezTo>
                      <a:pt x="70" y="45"/>
                      <a:pt x="67" y="46"/>
                      <a:pt x="65" y="48"/>
                    </a:cubicBezTo>
                    <a:cubicBezTo>
                      <a:pt x="67" y="54"/>
                      <a:pt x="69" y="62"/>
                      <a:pt x="70" y="70"/>
                    </a:cubicBezTo>
                    <a:cubicBezTo>
                      <a:pt x="73" y="70"/>
                      <a:pt x="75" y="70"/>
                      <a:pt x="77" y="71"/>
                    </a:cubicBezTo>
                    <a:cubicBezTo>
                      <a:pt x="76" y="61"/>
                      <a:pt x="74" y="52"/>
                      <a:pt x="72" y="44"/>
                    </a:cubicBezTo>
                    <a:moveTo>
                      <a:pt x="8" y="44"/>
                    </a:moveTo>
                    <a:cubicBezTo>
                      <a:pt x="5" y="52"/>
                      <a:pt x="4" y="61"/>
                      <a:pt x="2" y="71"/>
                    </a:cubicBezTo>
                    <a:cubicBezTo>
                      <a:pt x="5" y="70"/>
                      <a:pt x="7" y="70"/>
                      <a:pt x="10" y="70"/>
                    </a:cubicBezTo>
                    <a:cubicBezTo>
                      <a:pt x="11" y="62"/>
                      <a:pt x="13" y="54"/>
                      <a:pt x="15" y="48"/>
                    </a:cubicBezTo>
                    <a:cubicBezTo>
                      <a:pt x="12" y="46"/>
                      <a:pt x="10" y="45"/>
                      <a:pt x="8" y="44"/>
                    </a:cubicBezTo>
                    <a:moveTo>
                      <a:pt x="40" y="0"/>
                    </a:moveTo>
                    <a:cubicBezTo>
                      <a:pt x="28" y="0"/>
                      <a:pt x="17" y="14"/>
                      <a:pt x="10" y="36"/>
                    </a:cubicBezTo>
                    <a:cubicBezTo>
                      <a:pt x="13" y="37"/>
                      <a:pt x="15" y="39"/>
                      <a:pt x="18" y="40"/>
                    </a:cubicBezTo>
                    <a:cubicBezTo>
                      <a:pt x="24" y="26"/>
                      <a:pt x="31" y="17"/>
                      <a:pt x="40" y="17"/>
                    </a:cubicBezTo>
                    <a:cubicBezTo>
                      <a:pt x="48" y="17"/>
                      <a:pt x="56" y="26"/>
                      <a:pt x="62" y="40"/>
                    </a:cubicBezTo>
                    <a:cubicBezTo>
                      <a:pt x="65" y="39"/>
                      <a:pt x="67" y="37"/>
                      <a:pt x="70" y="36"/>
                    </a:cubicBezTo>
                    <a:cubicBezTo>
                      <a:pt x="62" y="14"/>
                      <a:pt x="52" y="0"/>
                      <a:pt x="40" y="0"/>
                    </a:cubicBezTo>
                  </a:path>
                </a:pathLst>
              </a:custGeom>
              <a:grpFill/>
              <a:ln>
                <a:noFill/>
              </a:ln>
            </p:spPr>
            <p:txBody>
              <a:bodyPr vert="horz" wrap="square" lIns="91440" tIns="45720" rIns="91440" bIns="45720" numCol="1" anchor="t" anchorCtr="0" compatLnSpc="1"/>
              <a:lstStyle/>
              <a:p>
                <a:endParaRPr lang="zh-CN" altLang="en-US">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50" name="Freeform 48"/>
              <p:cNvSpPr>
                <a:spLocks noEditPoints="1"/>
              </p:cNvSpPr>
              <p:nvPr/>
            </p:nvSpPr>
            <p:spPr bwMode="auto">
              <a:xfrm>
                <a:off x="1539875" y="3317875"/>
                <a:ext cx="811213" cy="300038"/>
              </a:xfrm>
              <a:custGeom>
                <a:avLst/>
                <a:gdLst>
                  <a:gd name="T0" fmla="*/ 108 w 216"/>
                  <a:gd name="T1" fmla="*/ 73 h 80"/>
                  <a:gd name="T2" fmla="*/ 102 w 216"/>
                  <a:gd name="T3" fmla="*/ 80 h 80"/>
                  <a:gd name="T4" fmla="*/ 114 w 216"/>
                  <a:gd name="T5" fmla="*/ 80 h 80"/>
                  <a:gd name="T6" fmla="*/ 48 w 216"/>
                  <a:gd name="T7" fmla="*/ 65 h 80"/>
                  <a:gd name="T8" fmla="*/ 70 w 216"/>
                  <a:gd name="T9" fmla="*/ 77 h 80"/>
                  <a:gd name="T10" fmla="*/ 92 w 216"/>
                  <a:gd name="T11" fmla="*/ 79 h 80"/>
                  <a:gd name="T12" fmla="*/ 77 w 216"/>
                  <a:gd name="T13" fmla="*/ 71 h 80"/>
                  <a:gd name="T14" fmla="*/ 48 w 216"/>
                  <a:gd name="T15" fmla="*/ 65 h 80"/>
                  <a:gd name="T16" fmla="*/ 146 w 216"/>
                  <a:gd name="T17" fmla="*/ 70 h 80"/>
                  <a:gd name="T18" fmla="*/ 132 w 216"/>
                  <a:gd name="T19" fmla="*/ 72 h 80"/>
                  <a:gd name="T20" fmla="*/ 138 w 216"/>
                  <a:gd name="T21" fmla="*/ 78 h 80"/>
                  <a:gd name="T22" fmla="*/ 172 w 216"/>
                  <a:gd name="T23" fmla="*/ 72 h 80"/>
                  <a:gd name="T24" fmla="*/ 180 w 216"/>
                  <a:gd name="T25" fmla="*/ 10 h 80"/>
                  <a:gd name="T26" fmla="*/ 199 w 216"/>
                  <a:gd name="T27" fmla="*/ 40 h 80"/>
                  <a:gd name="T28" fmla="*/ 180 w 216"/>
                  <a:gd name="T29" fmla="*/ 70 h 80"/>
                  <a:gd name="T30" fmla="*/ 180 w 216"/>
                  <a:gd name="T31" fmla="*/ 10 h 80"/>
                  <a:gd name="T32" fmla="*/ 0 w 216"/>
                  <a:gd name="T33" fmla="*/ 40 h 80"/>
                  <a:gd name="T34" fmla="*/ 40 w 216"/>
                  <a:gd name="T35" fmla="*/ 62 h 80"/>
                  <a:gd name="T36" fmla="*/ 40 w 216"/>
                  <a:gd name="T37" fmla="*/ 18 h 80"/>
                  <a:gd name="T38" fmla="*/ 124 w 216"/>
                  <a:gd name="T39" fmla="*/ 1 h 80"/>
                  <a:gd name="T40" fmla="*/ 139 w 216"/>
                  <a:gd name="T41" fmla="*/ 9 h 80"/>
                  <a:gd name="T42" fmla="*/ 168 w 216"/>
                  <a:gd name="T43" fmla="*/ 15 h 80"/>
                  <a:gd name="T44" fmla="*/ 145 w 216"/>
                  <a:gd name="T45" fmla="*/ 3 h 80"/>
                  <a:gd name="T46" fmla="*/ 124 w 216"/>
                  <a:gd name="T47" fmla="*/ 1 h 80"/>
                  <a:gd name="T48" fmla="*/ 78 w 216"/>
                  <a:gd name="T49" fmla="*/ 2 h 80"/>
                  <a:gd name="T50" fmla="*/ 44 w 216"/>
                  <a:gd name="T51" fmla="*/ 8 h 80"/>
                  <a:gd name="T52" fmla="*/ 70 w 216"/>
                  <a:gd name="T53" fmla="*/ 10 h 80"/>
                  <a:gd name="T54" fmla="*/ 84 w 216"/>
                  <a:gd name="T55" fmla="*/ 8 h 80"/>
                  <a:gd name="T56" fmla="*/ 108 w 216"/>
                  <a:gd name="T57" fmla="*/ 0 h 80"/>
                  <a:gd name="T58" fmla="*/ 94 w 216"/>
                  <a:gd name="T59" fmla="*/ 7 h 80"/>
                  <a:gd name="T60" fmla="*/ 122 w 216"/>
                  <a:gd name="T61" fmla="*/ 7 h 80"/>
                  <a:gd name="T62" fmla="*/ 108 w 216"/>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80">
                    <a:moveTo>
                      <a:pt x="122" y="73"/>
                    </a:moveTo>
                    <a:cubicBezTo>
                      <a:pt x="117" y="73"/>
                      <a:pt x="113" y="73"/>
                      <a:pt x="108" y="73"/>
                    </a:cubicBezTo>
                    <a:cubicBezTo>
                      <a:pt x="103" y="73"/>
                      <a:pt x="99" y="73"/>
                      <a:pt x="94" y="73"/>
                    </a:cubicBezTo>
                    <a:cubicBezTo>
                      <a:pt x="97" y="75"/>
                      <a:pt x="100" y="78"/>
                      <a:pt x="102" y="80"/>
                    </a:cubicBezTo>
                    <a:cubicBezTo>
                      <a:pt x="104" y="80"/>
                      <a:pt x="106" y="80"/>
                      <a:pt x="108" y="80"/>
                    </a:cubicBezTo>
                    <a:cubicBezTo>
                      <a:pt x="110" y="80"/>
                      <a:pt x="112" y="80"/>
                      <a:pt x="114" y="80"/>
                    </a:cubicBezTo>
                    <a:cubicBezTo>
                      <a:pt x="116" y="78"/>
                      <a:pt x="119" y="75"/>
                      <a:pt x="122" y="73"/>
                    </a:cubicBezTo>
                    <a:moveTo>
                      <a:pt x="48" y="65"/>
                    </a:moveTo>
                    <a:cubicBezTo>
                      <a:pt x="46" y="67"/>
                      <a:pt x="45" y="70"/>
                      <a:pt x="44" y="72"/>
                    </a:cubicBezTo>
                    <a:cubicBezTo>
                      <a:pt x="52" y="74"/>
                      <a:pt x="61" y="76"/>
                      <a:pt x="70" y="77"/>
                    </a:cubicBezTo>
                    <a:cubicBezTo>
                      <a:pt x="73" y="78"/>
                      <a:pt x="75" y="78"/>
                      <a:pt x="78" y="78"/>
                    </a:cubicBezTo>
                    <a:cubicBezTo>
                      <a:pt x="82" y="79"/>
                      <a:pt x="87" y="79"/>
                      <a:pt x="92" y="79"/>
                    </a:cubicBezTo>
                    <a:cubicBezTo>
                      <a:pt x="89" y="77"/>
                      <a:pt x="86" y="75"/>
                      <a:pt x="84" y="72"/>
                    </a:cubicBezTo>
                    <a:cubicBezTo>
                      <a:pt x="81" y="72"/>
                      <a:pt x="79" y="72"/>
                      <a:pt x="77" y="71"/>
                    </a:cubicBezTo>
                    <a:cubicBezTo>
                      <a:pt x="74" y="71"/>
                      <a:pt x="72" y="71"/>
                      <a:pt x="70" y="70"/>
                    </a:cubicBezTo>
                    <a:cubicBezTo>
                      <a:pt x="62" y="69"/>
                      <a:pt x="54" y="67"/>
                      <a:pt x="48" y="65"/>
                    </a:cubicBezTo>
                    <a:moveTo>
                      <a:pt x="168" y="65"/>
                    </a:moveTo>
                    <a:cubicBezTo>
                      <a:pt x="162" y="67"/>
                      <a:pt x="154" y="69"/>
                      <a:pt x="146" y="70"/>
                    </a:cubicBezTo>
                    <a:cubicBezTo>
                      <a:pt x="144" y="71"/>
                      <a:pt x="142" y="71"/>
                      <a:pt x="139" y="71"/>
                    </a:cubicBezTo>
                    <a:cubicBezTo>
                      <a:pt x="137" y="72"/>
                      <a:pt x="135" y="72"/>
                      <a:pt x="132" y="72"/>
                    </a:cubicBezTo>
                    <a:cubicBezTo>
                      <a:pt x="129" y="75"/>
                      <a:pt x="127" y="77"/>
                      <a:pt x="124" y="79"/>
                    </a:cubicBezTo>
                    <a:cubicBezTo>
                      <a:pt x="129" y="79"/>
                      <a:pt x="134" y="79"/>
                      <a:pt x="138" y="78"/>
                    </a:cubicBezTo>
                    <a:cubicBezTo>
                      <a:pt x="141" y="78"/>
                      <a:pt x="143" y="78"/>
                      <a:pt x="145" y="77"/>
                    </a:cubicBezTo>
                    <a:cubicBezTo>
                      <a:pt x="155" y="76"/>
                      <a:pt x="164" y="74"/>
                      <a:pt x="172" y="72"/>
                    </a:cubicBezTo>
                    <a:cubicBezTo>
                      <a:pt x="171" y="70"/>
                      <a:pt x="169" y="67"/>
                      <a:pt x="168" y="65"/>
                    </a:cubicBezTo>
                    <a:moveTo>
                      <a:pt x="180" y="10"/>
                    </a:moveTo>
                    <a:cubicBezTo>
                      <a:pt x="179" y="13"/>
                      <a:pt x="177" y="15"/>
                      <a:pt x="176" y="18"/>
                    </a:cubicBezTo>
                    <a:cubicBezTo>
                      <a:pt x="190" y="24"/>
                      <a:pt x="199" y="31"/>
                      <a:pt x="199" y="40"/>
                    </a:cubicBezTo>
                    <a:cubicBezTo>
                      <a:pt x="199" y="49"/>
                      <a:pt x="190" y="56"/>
                      <a:pt x="176" y="62"/>
                    </a:cubicBezTo>
                    <a:cubicBezTo>
                      <a:pt x="177" y="65"/>
                      <a:pt x="179" y="67"/>
                      <a:pt x="180" y="70"/>
                    </a:cubicBezTo>
                    <a:cubicBezTo>
                      <a:pt x="202" y="63"/>
                      <a:pt x="216" y="52"/>
                      <a:pt x="216" y="40"/>
                    </a:cubicBezTo>
                    <a:cubicBezTo>
                      <a:pt x="216" y="28"/>
                      <a:pt x="202" y="17"/>
                      <a:pt x="180" y="10"/>
                    </a:cubicBezTo>
                    <a:moveTo>
                      <a:pt x="36" y="10"/>
                    </a:moveTo>
                    <a:cubicBezTo>
                      <a:pt x="14" y="17"/>
                      <a:pt x="0" y="28"/>
                      <a:pt x="0" y="40"/>
                    </a:cubicBezTo>
                    <a:cubicBezTo>
                      <a:pt x="0" y="52"/>
                      <a:pt x="14" y="63"/>
                      <a:pt x="36" y="70"/>
                    </a:cubicBezTo>
                    <a:cubicBezTo>
                      <a:pt x="37" y="67"/>
                      <a:pt x="39" y="65"/>
                      <a:pt x="40" y="62"/>
                    </a:cubicBezTo>
                    <a:cubicBezTo>
                      <a:pt x="26" y="56"/>
                      <a:pt x="17" y="49"/>
                      <a:pt x="17" y="40"/>
                    </a:cubicBezTo>
                    <a:cubicBezTo>
                      <a:pt x="17" y="31"/>
                      <a:pt x="26" y="24"/>
                      <a:pt x="40" y="18"/>
                    </a:cubicBezTo>
                    <a:cubicBezTo>
                      <a:pt x="39" y="15"/>
                      <a:pt x="37" y="13"/>
                      <a:pt x="36" y="10"/>
                    </a:cubicBezTo>
                    <a:moveTo>
                      <a:pt x="124" y="1"/>
                    </a:moveTo>
                    <a:cubicBezTo>
                      <a:pt x="127" y="3"/>
                      <a:pt x="129" y="5"/>
                      <a:pt x="132" y="8"/>
                    </a:cubicBezTo>
                    <a:cubicBezTo>
                      <a:pt x="135" y="8"/>
                      <a:pt x="137" y="8"/>
                      <a:pt x="139" y="9"/>
                    </a:cubicBezTo>
                    <a:cubicBezTo>
                      <a:pt x="142" y="9"/>
                      <a:pt x="144" y="9"/>
                      <a:pt x="146" y="10"/>
                    </a:cubicBezTo>
                    <a:cubicBezTo>
                      <a:pt x="154" y="11"/>
                      <a:pt x="162" y="13"/>
                      <a:pt x="168" y="15"/>
                    </a:cubicBezTo>
                    <a:cubicBezTo>
                      <a:pt x="169" y="13"/>
                      <a:pt x="171" y="10"/>
                      <a:pt x="172" y="8"/>
                    </a:cubicBezTo>
                    <a:cubicBezTo>
                      <a:pt x="164" y="6"/>
                      <a:pt x="155" y="4"/>
                      <a:pt x="145" y="3"/>
                    </a:cubicBezTo>
                    <a:cubicBezTo>
                      <a:pt x="143" y="2"/>
                      <a:pt x="141" y="2"/>
                      <a:pt x="138" y="2"/>
                    </a:cubicBezTo>
                    <a:cubicBezTo>
                      <a:pt x="134" y="1"/>
                      <a:pt x="129" y="1"/>
                      <a:pt x="124" y="1"/>
                    </a:cubicBezTo>
                    <a:moveTo>
                      <a:pt x="92" y="1"/>
                    </a:moveTo>
                    <a:cubicBezTo>
                      <a:pt x="87" y="1"/>
                      <a:pt x="82" y="1"/>
                      <a:pt x="78" y="2"/>
                    </a:cubicBezTo>
                    <a:cubicBezTo>
                      <a:pt x="75" y="2"/>
                      <a:pt x="73" y="2"/>
                      <a:pt x="70" y="3"/>
                    </a:cubicBezTo>
                    <a:cubicBezTo>
                      <a:pt x="61" y="4"/>
                      <a:pt x="52" y="6"/>
                      <a:pt x="44" y="8"/>
                    </a:cubicBezTo>
                    <a:cubicBezTo>
                      <a:pt x="45" y="10"/>
                      <a:pt x="46" y="13"/>
                      <a:pt x="48" y="15"/>
                    </a:cubicBezTo>
                    <a:cubicBezTo>
                      <a:pt x="54" y="13"/>
                      <a:pt x="62" y="11"/>
                      <a:pt x="70" y="10"/>
                    </a:cubicBezTo>
                    <a:cubicBezTo>
                      <a:pt x="72" y="9"/>
                      <a:pt x="74" y="9"/>
                      <a:pt x="77" y="9"/>
                    </a:cubicBezTo>
                    <a:cubicBezTo>
                      <a:pt x="79" y="8"/>
                      <a:pt x="81" y="8"/>
                      <a:pt x="84" y="8"/>
                    </a:cubicBezTo>
                    <a:cubicBezTo>
                      <a:pt x="86" y="5"/>
                      <a:pt x="89" y="3"/>
                      <a:pt x="92" y="1"/>
                    </a:cubicBezTo>
                    <a:moveTo>
                      <a:pt x="108" y="0"/>
                    </a:moveTo>
                    <a:cubicBezTo>
                      <a:pt x="106" y="0"/>
                      <a:pt x="104" y="0"/>
                      <a:pt x="102" y="0"/>
                    </a:cubicBezTo>
                    <a:cubicBezTo>
                      <a:pt x="100" y="2"/>
                      <a:pt x="97" y="5"/>
                      <a:pt x="94" y="7"/>
                    </a:cubicBezTo>
                    <a:cubicBezTo>
                      <a:pt x="99" y="7"/>
                      <a:pt x="103" y="7"/>
                      <a:pt x="108" y="7"/>
                    </a:cubicBezTo>
                    <a:cubicBezTo>
                      <a:pt x="113" y="7"/>
                      <a:pt x="117" y="7"/>
                      <a:pt x="122" y="7"/>
                    </a:cubicBezTo>
                    <a:cubicBezTo>
                      <a:pt x="119" y="5"/>
                      <a:pt x="116" y="2"/>
                      <a:pt x="114" y="0"/>
                    </a:cubicBezTo>
                    <a:cubicBezTo>
                      <a:pt x="112" y="0"/>
                      <a:pt x="110" y="0"/>
                      <a:pt x="108" y="0"/>
                    </a:cubicBezTo>
                  </a:path>
                </a:pathLst>
              </a:custGeom>
              <a:grpFill/>
              <a:ln>
                <a:noFill/>
              </a:ln>
            </p:spPr>
            <p:txBody>
              <a:bodyPr vert="horz" wrap="square" lIns="91440" tIns="45720" rIns="91440" bIns="45720" numCol="1" anchor="t" anchorCtr="0" compatLnSpc="1"/>
              <a:lstStyle/>
              <a:p>
                <a:endParaRPr lang="zh-CN" altLang="en-US">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51" name="Freeform 49"/>
              <p:cNvSpPr>
                <a:spLocks noEditPoints="1"/>
              </p:cNvSpPr>
              <p:nvPr/>
            </p:nvSpPr>
            <p:spPr bwMode="auto">
              <a:xfrm>
                <a:off x="1625600" y="3160713"/>
                <a:ext cx="639763" cy="615950"/>
              </a:xfrm>
              <a:custGeom>
                <a:avLst/>
                <a:gdLst>
                  <a:gd name="T0" fmla="*/ 17 w 170"/>
                  <a:gd name="T1" fmla="*/ 104 h 164"/>
                  <a:gd name="T2" fmla="*/ 8 w 170"/>
                  <a:gd name="T3" fmla="*/ 159 h 164"/>
                  <a:gd name="T4" fmla="*/ 55 w 170"/>
                  <a:gd name="T5" fmla="*/ 154 h 164"/>
                  <a:gd name="T6" fmla="*/ 85 w 170"/>
                  <a:gd name="T7" fmla="*/ 135 h 164"/>
                  <a:gd name="T8" fmla="*/ 60 w 170"/>
                  <a:gd name="T9" fmla="*/ 142 h 164"/>
                  <a:gd name="T10" fmla="*/ 33 w 170"/>
                  <a:gd name="T11" fmla="*/ 150 h 164"/>
                  <a:gd name="T12" fmla="*/ 21 w 170"/>
                  <a:gd name="T13" fmla="*/ 114 h 164"/>
                  <a:gd name="T14" fmla="*/ 36 w 170"/>
                  <a:gd name="T15" fmla="*/ 88 h 164"/>
                  <a:gd name="T16" fmla="*/ 129 w 170"/>
                  <a:gd name="T17" fmla="*/ 82 h 164"/>
                  <a:gd name="T18" fmla="*/ 118 w 170"/>
                  <a:gd name="T19" fmla="*/ 96 h 164"/>
                  <a:gd name="T20" fmla="*/ 99 w 170"/>
                  <a:gd name="T21" fmla="*/ 115 h 164"/>
                  <a:gd name="T22" fmla="*/ 85 w 170"/>
                  <a:gd name="T23" fmla="*/ 126 h 164"/>
                  <a:gd name="T24" fmla="*/ 101 w 170"/>
                  <a:gd name="T25" fmla="*/ 121 h 164"/>
                  <a:gd name="T26" fmla="*/ 113 w 170"/>
                  <a:gd name="T27" fmla="*/ 110 h 164"/>
                  <a:gd name="T28" fmla="*/ 124 w 170"/>
                  <a:gd name="T29" fmla="*/ 98 h 164"/>
                  <a:gd name="T30" fmla="*/ 129 w 170"/>
                  <a:gd name="T31" fmla="*/ 82 h 164"/>
                  <a:gd name="T32" fmla="*/ 69 w 170"/>
                  <a:gd name="T33" fmla="*/ 43 h 164"/>
                  <a:gd name="T34" fmla="*/ 57 w 170"/>
                  <a:gd name="T35" fmla="*/ 54 h 164"/>
                  <a:gd name="T36" fmla="*/ 45 w 170"/>
                  <a:gd name="T37" fmla="*/ 66 h 164"/>
                  <a:gd name="T38" fmla="*/ 41 w 170"/>
                  <a:gd name="T39" fmla="*/ 82 h 164"/>
                  <a:gd name="T40" fmla="*/ 52 w 170"/>
                  <a:gd name="T41" fmla="*/ 68 h 164"/>
                  <a:gd name="T42" fmla="*/ 71 w 170"/>
                  <a:gd name="T43" fmla="*/ 49 h 164"/>
                  <a:gd name="T44" fmla="*/ 85 w 170"/>
                  <a:gd name="T45" fmla="*/ 38 h 164"/>
                  <a:gd name="T46" fmla="*/ 147 w 170"/>
                  <a:gd name="T47" fmla="*/ 0 h 164"/>
                  <a:gd name="T48" fmla="*/ 107 w 170"/>
                  <a:gd name="T49" fmla="*/ 14 h 164"/>
                  <a:gd name="T50" fmla="*/ 91 w 170"/>
                  <a:gd name="T51" fmla="*/ 33 h 164"/>
                  <a:gd name="T52" fmla="*/ 117 w 170"/>
                  <a:gd name="T53" fmla="*/ 18 h 164"/>
                  <a:gd name="T54" fmla="*/ 149 w 170"/>
                  <a:gd name="T55" fmla="*/ 18 h 164"/>
                  <a:gd name="T56" fmla="*/ 145 w 170"/>
                  <a:gd name="T57" fmla="*/ 57 h 164"/>
                  <a:gd name="T58" fmla="*/ 138 w 170"/>
                  <a:gd name="T59" fmla="*/ 82 h 164"/>
                  <a:gd name="T60" fmla="*/ 157 w 170"/>
                  <a:gd name="T61" fmla="*/ 52 h 164"/>
                  <a:gd name="T62" fmla="*/ 147 w 170"/>
                  <a:gd name="T6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0" h="164">
                    <a:moveTo>
                      <a:pt x="32" y="82"/>
                    </a:moveTo>
                    <a:cubicBezTo>
                      <a:pt x="26" y="90"/>
                      <a:pt x="21" y="97"/>
                      <a:pt x="17" y="104"/>
                    </a:cubicBezTo>
                    <a:cubicBezTo>
                      <a:pt x="16" y="107"/>
                      <a:pt x="14" y="109"/>
                      <a:pt x="13" y="112"/>
                    </a:cubicBezTo>
                    <a:cubicBezTo>
                      <a:pt x="2" y="133"/>
                      <a:pt x="0" y="150"/>
                      <a:pt x="8" y="159"/>
                    </a:cubicBezTo>
                    <a:cubicBezTo>
                      <a:pt x="12" y="162"/>
                      <a:pt x="17" y="164"/>
                      <a:pt x="23" y="164"/>
                    </a:cubicBezTo>
                    <a:cubicBezTo>
                      <a:pt x="32" y="164"/>
                      <a:pt x="43" y="160"/>
                      <a:pt x="55" y="154"/>
                    </a:cubicBezTo>
                    <a:cubicBezTo>
                      <a:pt x="58" y="153"/>
                      <a:pt x="60" y="151"/>
                      <a:pt x="63" y="150"/>
                    </a:cubicBezTo>
                    <a:cubicBezTo>
                      <a:pt x="70" y="146"/>
                      <a:pt x="77" y="141"/>
                      <a:pt x="85" y="135"/>
                    </a:cubicBezTo>
                    <a:cubicBezTo>
                      <a:pt x="83" y="134"/>
                      <a:pt x="81" y="132"/>
                      <a:pt x="79" y="131"/>
                    </a:cubicBezTo>
                    <a:cubicBezTo>
                      <a:pt x="73" y="135"/>
                      <a:pt x="66" y="139"/>
                      <a:pt x="60" y="142"/>
                    </a:cubicBezTo>
                    <a:cubicBezTo>
                      <a:pt x="57" y="144"/>
                      <a:pt x="55" y="145"/>
                      <a:pt x="53" y="146"/>
                    </a:cubicBezTo>
                    <a:cubicBezTo>
                      <a:pt x="45" y="149"/>
                      <a:pt x="38" y="150"/>
                      <a:pt x="33" y="150"/>
                    </a:cubicBezTo>
                    <a:cubicBezTo>
                      <a:pt x="28" y="150"/>
                      <a:pt x="24" y="149"/>
                      <a:pt x="21" y="146"/>
                    </a:cubicBezTo>
                    <a:cubicBezTo>
                      <a:pt x="15" y="140"/>
                      <a:pt x="15" y="129"/>
                      <a:pt x="21" y="114"/>
                    </a:cubicBezTo>
                    <a:cubicBezTo>
                      <a:pt x="22" y="112"/>
                      <a:pt x="23" y="109"/>
                      <a:pt x="25" y="107"/>
                    </a:cubicBezTo>
                    <a:cubicBezTo>
                      <a:pt x="28" y="101"/>
                      <a:pt x="32" y="94"/>
                      <a:pt x="36" y="88"/>
                    </a:cubicBezTo>
                    <a:cubicBezTo>
                      <a:pt x="35" y="86"/>
                      <a:pt x="33" y="84"/>
                      <a:pt x="32" y="82"/>
                    </a:cubicBezTo>
                    <a:moveTo>
                      <a:pt x="129" y="82"/>
                    </a:moveTo>
                    <a:cubicBezTo>
                      <a:pt x="128" y="84"/>
                      <a:pt x="126" y="86"/>
                      <a:pt x="125" y="88"/>
                    </a:cubicBezTo>
                    <a:cubicBezTo>
                      <a:pt x="123" y="90"/>
                      <a:pt x="120" y="93"/>
                      <a:pt x="118" y="96"/>
                    </a:cubicBezTo>
                    <a:cubicBezTo>
                      <a:pt x="115" y="99"/>
                      <a:pt x="112" y="102"/>
                      <a:pt x="109" y="106"/>
                    </a:cubicBezTo>
                    <a:cubicBezTo>
                      <a:pt x="105" y="109"/>
                      <a:pt x="102" y="112"/>
                      <a:pt x="99" y="115"/>
                    </a:cubicBezTo>
                    <a:cubicBezTo>
                      <a:pt x="96" y="117"/>
                      <a:pt x="93" y="120"/>
                      <a:pt x="91" y="122"/>
                    </a:cubicBezTo>
                    <a:cubicBezTo>
                      <a:pt x="89" y="123"/>
                      <a:pt x="87" y="125"/>
                      <a:pt x="85" y="126"/>
                    </a:cubicBezTo>
                    <a:cubicBezTo>
                      <a:pt x="87" y="128"/>
                      <a:pt x="89" y="129"/>
                      <a:pt x="91" y="131"/>
                    </a:cubicBezTo>
                    <a:cubicBezTo>
                      <a:pt x="94" y="128"/>
                      <a:pt x="98" y="125"/>
                      <a:pt x="101" y="121"/>
                    </a:cubicBezTo>
                    <a:cubicBezTo>
                      <a:pt x="104" y="119"/>
                      <a:pt x="106" y="117"/>
                      <a:pt x="109" y="114"/>
                    </a:cubicBezTo>
                    <a:cubicBezTo>
                      <a:pt x="110" y="113"/>
                      <a:pt x="112" y="112"/>
                      <a:pt x="113" y="110"/>
                    </a:cubicBezTo>
                    <a:cubicBezTo>
                      <a:pt x="115" y="109"/>
                      <a:pt x="116" y="108"/>
                      <a:pt x="117" y="106"/>
                    </a:cubicBezTo>
                    <a:cubicBezTo>
                      <a:pt x="120" y="104"/>
                      <a:pt x="122" y="101"/>
                      <a:pt x="124" y="98"/>
                    </a:cubicBezTo>
                    <a:cubicBezTo>
                      <a:pt x="128" y="95"/>
                      <a:pt x="131" y="91"/>
                      <a:pt x="133" y="88"/>
                    </a:cubicBezTo>
                    <a:cubicBezTo>
                      <a:pt x="132" y="86"/>
                      <a:pt x="131" y="84"/>
                      <a:pt x="129" y="82"/>
                    </a:cubicBezTo>
                    <a:moveTo>
                      <a:pt x="79" y="33"/>
                    </a:moveTo>
                    <a:cubicBezTo>
                      <a:pt x="76" y="36"/>
                      <a:pt x="72" y="39"/>
                      <a:pt x="69" y="43"/>
                    </a:cubicBezTo>
                    <a:cubicBezTo>
                      <a:pt x="66" y="45"/>
                      <a:pt x="63" y="47"/>
                      <a:pt x="61" y="50"/>
                    </a:cubicBezTo>
                    <a:cubicBezTo>
                      <a:pt x="59" y="51"/>
                      <a:pt x="58" y="52"/>
                      <a:pt x="57" y="54"/>
                    </a:cubicBezTo>
                    <a:cubicBezTo>
                      <a:pt x="55" y="55"/>
                      <a:pt x="54" y="57"/>
                      <a:pt x="53" y="58"/>
                    </a:cubicBezTo>
                    <a:cubicBezTo>
                      <a:pt x="50" y="60"/>
                      <a:pt x="48" y="63"/>
                      <a:pt x="45" y="66"/>
                    </a:cubicBezTo>
                    <a:cubicBezTo>
                      <a:pt x="42" y="69"/>
                      <a:pt x="39" y="73"/>
                      <a:pt x="36" y="76"/>
                    </a:cubicBezTo>
                    <a:cubicBezTo>
                      <a:pt x="38" y="78"/>
                      <a:pt x="39" y="80"/>
                      <a:pt x="41" y="82"/>
                    </a:cubicBezTo>
                    <a:cubicBezTo>
                      <a:pt x="42" y="80"/>
                      <a:pt x="44" y="78"/>
                      <a:pt x="45" y="76"/>
                    </a:cubicBezTo>
                    <a:cubicBezTo>
                      <a:pt x="47" y="74"/>
                      <a:pt x="50" y="71"/>
                      <a:pt x="52" y="68"/>
                    </a:cubicBezTo>
                    <a:cubicBezTo>
                      <a:pt x="55" y="65"/>
                      <a:pt x="58" y="62"/>
                      <a:pt x="61" y="58"/>
                    </a:cubicBezTo>
                    <a:cubicBezTo>
                      <a:pt x="65" y="55"/>
                      <a:pt x="68" y="52"/>
                      <a:pt x="71" y="49"/>
                    </a:cubicBezTo>
                    <a:cubicBezTo>
                      <a:pt x="74" y="47"/>
                      <a:pt x="77" y="44"/>
                      <a:pt x="79" y="42"/>
                    </a:cubicBezTo>
                    <a:cubicBezTo>
                      <a:pt x="81" y="41"/>
                      <a:pt x="83" y="39"/>
                      <a:pt x="85" y="38"/>
                    </a:cubicBezTo>
                    <a:cubicBezTo>
                      <a:pt x="83" y="36"/>
                      <a:pt x="81" y="35"/>
                      <a:pt x="79" y="33"/>
                    </a:cubicBezTo>
                    <a:moveTo>
                      <a:pt x="147" y="0"/>
                    </a:moveTo>
                    <a:cubicBezTo>
                      <a:pt x="138" y="0"/>
                      <a:pt x="127" y="4"/>
                      <a:pt x="115" y="10"/>
                    </a:cubicBezTo>
                    <a:cubicBezTo>
                      <a:pt x="112" y="11"/>
                      <a:pt x="110" y="13"/>
                      <a:pt x="107" y="14"/>
                    </a:cubicBezTo>
                    <a:cubicBezTo>
                      <a:pt x="100" y="18"/>
                      <a:pt x="92" y="23"/>
                      <a:pt x="85" y="29"/>
                    </a:cubicBezTo>
                    <a:cubicBezTo>
                      <a:pt x="87" y="30"/>
                      <a:pt x="89" y="32"/>
                      <a:pt x="91" y="33"/>
                    </a:cubicBezTo>
                    <a:cubicBezTo>
                      <a:pt x="97" y="29"/>
                      <a:pt x="104" y="25"/>
                      <a:pt x="110" y="22"/>
                    </a:cubicBezTo>
                    <a:cubicBezTo>
                      <a:pt x="112" y="20"/>
                      <a:pt x="115" y="19"/>
                      <a:pt x="117" y="18"/>
                    </a:cubicBezTo>
                    <a:cubicBezTo>
                      <a:pt x="125" y="15"/>
                      <a:pt x="131" y="14"/>
                      <a:pt x="137" y="14"/>
                    </a:cubicBezTo>
                    <a:cubicBezTo>
                      <a:pt x="142" y="14"/>
                      <a:pt x="146" y="15"/>
                      <a:pt x="149" y="18"/>
                    </a:cubicBezTo>
                    <a:cubicBezTo>
                      <a:pt x="155" y="24"/>
                      <a:pt x="154" y="35"/>
                      <a:pt x="149" y="50"/>
                    </a:cubicBezTo>
                    <a:cubicBezTo>
                      <a:pt x="148" y="52"/>
                      <a:pt x="146" y="55"/>
                      <a:pt x="145" y="57"/>
                    </a:cubicBezTo>
                    <a:cubicBezTo>
                      <a:pt x="142" y="63"/>
                      <a:pt x="138" y="70"/>
                      <a:pt x="133" y="76"/>
                    </a:cubicBezTo>
                    <a:cubicBezTo>
                      <a:pt x="135" y="78"/>
                      <a:pt x="136" y="80"/>
                      <a:pt x="138" y="82"/>
                    </a:cubicBezTo>
                    <a:cubicBezTo>
                      <a:pt x="144" y="74"/>
                      <a:pt x="149" y="67"/>
                      <a:pt x="153" y="60"/>
                    </a:cubicBezTo>
                    <a:cubicBezTo>
                      <a:pt x="154" y="57"/>
                      <a:pt x="156" y="55"/>
                      <a:pt x="157" y="52"/>
                    </a:cubicBezTo>
                    <a:cubicBezTo>
                      <a:pt x="168" y="31"/>
                      <a:pt x="170" y="14"/>
                      <a:pt x="162" y="5"/>
                    </a:cubicBezTo>
                    <a:cubicBezTo>
                      <a:pt x="158" y="2"/>
                      <a:pt x="153" y="0"/>
                      <a:pt x="147" y="0"/>
                    </a:cubicBezTo>
                  </a:path>
                </a:pathLst>
              </a:custGeom>
              <a:grpFill/>
              <a:ln>
                <a:noFill/>
              </a:ln>
            </p:spPr>
            <p:txBody>
              <a:bodyPr vert="horz" wrap="square" lIns="91440" tIns="45720" rIns="91440" bIns="45720" numCol="1" anchor="t" anchorCtr="0" compatLnSpc="1"/>
              <a:lstStyle/>
              <a:p>
                <a:endParaRPr lang="zh-CN" altLang="en-US">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52" name="Freeform 50"/>
              <p:cNvSpPr>
                <a:spLocks noEditPoints="1"/>
              </p:cNvSpPr>
              <p:nvPr/>
            </p:nvSpPr>
            <p:spPr bwMode="auto">
              <a:xfrm>
                <a:off x="1625600" y="3160713"/>
                <a:ext cx="639763" cy="615950"/>
              </a:xfrm>
              <a:custGeom>
                <a:avLst/>
                <a:gdLst>
                  <a:gd name="T0" fmla="*/ 21 w 170"/>
                  <a:gd name="T1" fmla="*/ 50 h 164"/>
                  <a:gd name="T2" fmla="*/ 21 w 170"/>
                  <a:gd name="T3" fmla="*/ 18 h 164"/>
                  <a:gd name="T4" fmla="*/ 33 w 170"/>
                  <a:gd name="T5" fmla="*/ 14 h 164"/>
                  <a:gd name="T6" fmla="*/ 53 w 170"/>
                  <a:gd name="T7" fmla="*/ 18 h 164"/>
                  <a:gd name="T8" fmla="*/ 60 w 170"/>
                  <a:gd name="T9" fmla="*/ 22 h 164"/>
                  <a:gd name="T10" fmla="*/ 79 w 170"/>
                  <a:gd name="T11" fmla="*/ 33 h 164"/>
                  <a:gd name="T12" fmla="*/ 85 w 170"/>
                  <a:gd name="T13" fmla="*/ 38 h 164"/>
                  <a:gd name="T14" fmla="*/ 91 w 170"/>
                  <a:gd name="T15" fmla="*/ 42 h 164"/>
                  <a:gd name="T16" fmla="*/ 99 w 170"/>
                  <a:gd name="T17" fmla="*/ 49 h 164"/>
                  <a:gd name="T18" fmla="*/ 109 w 170"/>
                  <a:gd name="T19" fmla="*/ 58 h 164"/>
                  <a:gd name="T20" fmla="*/ 118 w 170"/>
                  <a:gd name="T21" fmla="*/ 68 h 164"/>
                  <a:gd name="T22" fmla="*/ 125 w 170"/>
                  <a:gd name="T23" fmla="*/ 76 h 164"/>
                  <a:gd name="T24" fmla="*/ 129 w 170"/>
                  <a:gd name="T25" fmla="*/ 82 h 164"/>
                  <a:gd name="T26" fmla="*/ 133 w 170"/>
                  <a:gd name="T27" fmla="*/ 88 h 164"/>
                  <a:gd name="T28" fmla="*/ 145 w 170"/>
                  <a:gd name="T29" fmla="*/ 107 h 164"/>
                  <a:gd name="T30" fmla="*/ 149 w 170"/>
                  <a:gd name="T31" fmla="*/ 114 h 164"/>
                  <a:gd name="T32" fmla="*/ 149 w 170"/>
                  <a:gd name="T33" fmla="*/ 146 h 164"/>
                  <a:gd name="T34" fmla="*/ 137 w 170"/>
                  <a:gd name="T35" fmla="*/ 150 h 164"/>
                  <a:gd name="T36" fmla="*/ 117 w 170"/>
                  <a:gd name="T37" fmla="*/ 146 h 164"/>
                  <a:gd name="T38" fmla="*/ 110 w 170"/>
                  <a:gd name="T39" fmla="*/ 142 h 164"/>
                  <a:gd name="T40" fmla="*/ 91 w 170"/>
                  <a:gd name="T41" fmla="*/ 131 h 164"/>
                  <a:gd name="T42" fmla="*/ 85 w 170"/>
                  <a:gd name="T43" fmla="*/ 126 h 164"/>
                  <a:gd name="T44" fmla="*/ 79 w 170"/>
                  <a:gd name="T45" fmla="*/ 122 h 164"/>
                  <a:gd name="T46" fmla="*/ 71 w 170"/>
                  <a:gd name="T47" fmla="*/ 115 h 164"/>
                  <a:gd name="T48" fmla="*/ 61 w 170"/>
                  <a:gd name="T49" fmla="*/ 106 h 164"/>
                  <a:gd name="T50" fmla="*/ 52 w 170"/>
                  <a:gd name="T51" fmla="*/ 96 h 164"/>
                  <a:gd name="T52" fmla="*/ 45 w 170"/>
                  <a:gd name="T53" fmla="*/ 88 h 164"/>
                  <a:gd name="T54" fmla="*/ 41 w 170"/>
                  <a:gd name="T55" fmla="*/ 82 h 164"/>
                  <a:gd name="T56" fmla="*/ 36 w 170"/>
                  <a:gd name="T57" fmla="*/ 76 h 164"/>
                  <a:gd name="T58" fmla="*/ 25 w 170"/>
                  <a:gd name="T59" fmla="*/ 57 h 164"/>
                  <a:gd name="T60" fmla="*/ 21 w 170"/>
                  <a:gd name="T61" fmla="*/ 50 h 164"/>
                  <a:gd name="T62" fmla="*/ 23 w 170"/>
                  <a:gd name="T63" fmla="*/ 0 h 164"/>
                  <a:gd name="T64" fmla="*/ 8 w 170"/>
                  <a:gd name="T65" fmla="*/ 5 h 164"/>
                  <a:gd name="T66" fmla="*/ 13 w 170"/>
                  <a:gd name="T67" fmla="*/ 52 h 164"/>
                  <a:gd name="T68" fmla="*/ 17 w 170"/>
                  <a:gd name="T69" fmla="*/ 60 h 164"/>
                  <a:gd name="T70" fmla="*/ 32 w 170"/>
                  <a:gd name="T71" fmla="*/ 82 h 164"/>
                  <a:gd name="T72" fmla="*/ 36 w 170"/>
                  <a:gd name="T73" fmla="*/ 88 h 164"/>
                  <a:gd name="T74" fmla="*/ 45 w 170"/>
                  <a:gd name="T75" fmla="*/ 98 h 164"/>
                  <a:gd name="T76" fmla="*/ 53 w 170"/>
                  <a:gd name="T77" fmla="*/ 106 h 164"/>
                  <a:gd name="T78" fmla="*/ 57 w 170"/>
                  <a:gd name="T79" fmla="*/ 110 h 164"/>
                  <a:gd name="T80" fmla="*/ 61 w 170"/>
                  <a:gd name="T81" fmla="*/ 114 h 164"/>
                  <a:gd name="T82" fmla="*/ 69 w 170"/>
                  <a:gd name="T83" fmla="*/ 121 h 164"/>
                  <a:gd name="T84" fmla="*/ 79 w 170"/>
                  <a:gd name="T85" fmla="*/ 131 h 164"/>
                  <a:gd name="T86" fmla="*/ 85 w 170"/>
                  <a:gd name="T87" fmla="*/ 135 h 164"/>
                  <a:gd name="T88" fmla="*/ 107 w 170"/>
                  <a:gd name="T89" fmla="*/ 150 h 164"/>
                  <a:gd name="T90" fmla="*/ 115 w 170"/>
                  <a:gd name="T91" fmla="*/ 154 h 164"/>
                  <a:gd name="T92" fmla="*/ 147 w 170"/>
                  <a:gd name="T93" fmla="*/ 164 h 164"/>
                  <a:gd name="T94" fmla="*/ 162 w 170"/>
                  <a:gd name="T95" fmla="*/ 159 h 164"/>
                  <a:gd name="T96" fmla="*/ 157 w 170"/>
                  <a:gd name="T97" fmla="*/ 112 h 164"/>
                  <a:gd name="T98" fmla="*/ 153 w 170"/>
                  <a:gd name="T99" fmla="*/ 104 h 164"/>
                  <a:gd name="T100" fmla="*/ 138 w 170"/>
                  <a:gd name="T101" fmla="*/ 82 h 164"/>
                  <a:gd name="T102" fmla="*/ 133 w 170"/>
                  <a:gd name="T103" fmla="*/ 76 h 164"/>
                  <a:gd name="T104" fmla="*/ 124 w 170"/>
                  <a:gd name="T105" fmla="*/ 66 h 164"/>
                  <a:gd name="T106" fmla="*/ 117 w 170"/>
                  <a:gd name="T107" fmla="*/ 58 h 164"/>
                  <a:gd name="T108" fmla="*/ 113 w 170"/>
                  <a:gd name="T109" fmla="*/ 54 h 164"/>
                  <a:gd name="T110" fmla="*/ 109 w 170"/>
                  <a:gd name="T111" fmla="*/ 50 h 164"/>
                  <a:gd name="T112" fmla="*/ 101 w 170"/>
                  <a:gd name="T113" fmla="*/ 43 h 164"/>
                  <a:gd name="T114" fmla="*/ 91 w 170"/>
                  <a:gd name="T115" fmla="*/ 33 h 164"/>
                  <a:gd name="T116" fmla="*/ 85 w 170"/>
                  <a:gd name="T117" fmla="*/ 29 h 164"/>
                  <a:gd name="T118" fmla="*/ 63 w 170"/>
                  <a:gd name="T119" fmla="*/ 14 h 164"/>
                  <a:gd name="T120" fmla="*/ 55 w 170"/>
                  <a:gd name="T121" fmla="*/ 10 h 164"/>
                  <a:gd name="T122" fmla="*/ 23 w 170"/>
                  <a:gd name="T12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 h="164">
                    <a:moveTo>
                      <a:pt x="21" y="50"/>
                    </a:moveTo>
                    <a:cubicBezTo>
                      <a:pt x="15" y="35"/>
                      <a:pt x="15" y="24"/>
                      <a:pt x="21" y="18"/>
                    </a:cubicBezTo>
                    <a:cubicBezTo>
                      <a:pt x="24" y="15"/>
                      <a:pt x="28" y="14"/>
                      <a:pt x="33" y="14"/>
                    </a:cubicBezTo>
                    <a:cubicBezTo>
                      <a:pt x="38" y="14"/>
                      <a:pt x="45" y="15"/>
                      <a:pt x="53" y="18"/>
                    </a:cubicBezTo>
                    <a:cubicBezTo>
                      <a:pt x="55" y="19"/>
                      <a:pt x="57" y="20"/>
                      <a:pt x="60" y="22"/>
                    </a:cubicBezTo>
                    <a:cubicBezTo>
                      <a:pt x="66" y="25"/>
                      <a:pt x="73" y="29"/>
                      <a:pt x="79" y="33"/>
                    </a:cubicBezTo>
                    <a:cubicBezTo>
                      <a:pt x="81" y="35"/>
                      <a:pt x="83" y="36"/>
                      <a:pt x="85" y="38"/>
                    </a:cubicBezTo>
                    <a:cubicBezTo>
                      <a:pt x="87" y="39"/>
                      <a:pt x="89" y="41"/>
                      <a:pt x="91" y="42"/>
                    </a:cubicBezTo>
                    <a:cubicBezTo>
                      <a:pt x="93" y="44"/>
                      <a:pt x="96" y="47"/>
                      <a:pt x="99" y="49"/>
                    </a:cubicBezTo>
                    <a:cubicBezTo>
                      <a:pt x="102" y="52"/>
                      <a:pt x="105" y="55"/>
                      <a:pt x="109" y="58"/>
                    </a:cubicBezTo>
                    <a:cubicBezTo>
                      <a:pt x="112" y="62"/>
                      <a:pt x="115" y="65"/>
                      <a:pt x="118" y="68"/>
                    </a:cubicBezTo>
                    <a:cubicBezTo>
                      <a:pt x="120" y="71"/>
                      <a:pt x="123" y="74"/>
                      <a:pt x="125" y="76"/>
                    </a:cubicBezTo>
                    <a:cubicBezTo>
                      <a:pt x="126" y="78"/>
                      <a:pt x="128" y="80"/>
                      <a:pt x="129" y="82"/>
                    </a:cubicBezTo>
                    <a:cubicBezTo>
                      <a:pt x="131" y="84"/>
                      <a:pt x="132" y="86"/>
                      <a:pt x="133" y="88"/>
                    </a:cubicBezTo>
                    <a:cubicBezTo>
                      <a:pt x="138" y="94"/>
                      <a:pt x="142" y="101"/>
                      <a:pt x="145" y="107"/>
                    </a:cubicBezTo>
                    <a:cubicBezTo>
                      <a:pt x="146" y="109"/>
                      <a:pt x="148" y="112"/>
                      <a:pt x="149" y="114"/>
                    </a:cubicBezTo>
                    <a:cubicBezTo>
                      <a:pt x="154" y="129"/>
                      <a:pt x="155" y="140"/>
                      <a:pt x="149" y="146"/>
                    </a:cubicBezTo>
                    <a:cubicBezTo>
                      <a:pt x="146" y="149"/>
                      <a:pt x="142" y="150"/>
                      <a:pt x="137" y="150"/>
                    </a:cubicBezTo>
                    <a:cubicBezTo>
                      <a:pt x="131" y="150"/>
                      <a:pt x="125" y="149"/>
                      <a:pt x="117" y="146"/>
                    </a:cubicBezTo>
                    <a:cubicBezTo>
                      <a:pt x="115" y="145"/>
                      <a:pt x="112" y="144"/>
                      <a:pt x="110" y="142"/>
                    </a:cubicBezTo>
                    <a:cubicBezTo>
                      <a:pt x="104" y="139"/>
                      <a:pt x="97" y="135"/>
                      <a:pt x="91" y="131"/>
                    </a:cubicBezTo>
                    <a:cubicBezTo>
                      <a:pt x="89" y="129"/>
                      <a:pt x="87" y="128"/>
                      <a:pt x="85" y="126"/>
                    </a:cubicBezTo>
                    <a:cubicBezTo>
                      <a:pt x="83" y="125"/>
                      <a:pt x="81" y="123"/>
                      <a:pt x="79" y="122"/>
                    </a:cubicBezTo>
                    <a:cubicBezTo>
                      <a:pt x="77" y="120"/>
                      <a:pt x="74" y="117"/>
                      <a:pt x="71" y="115"/>
                    </a:cubicBezTo>
                    <a:cubicBezTo>
                      <a:pt x="68" y="112"/>
                      <a:pt x="65" y="109"/>
                      <a:pt x="61" y="106"/>
                    </a:cubicBezTo>
                    <a:cubicBezTo>
                      <a:pt x="58" y="102"/>
                      <a:pt x="55" y="99"/>
                      <a:pt x="52" y="96"/>
                    </a:cubicBezTo>
                    <a:cubicBezTo>
                      <a:pt x="50" y="93"/>
                      <a:pt x="47" y="90"/>
                      <a:pt x="45" y="88"/>
                    </a:cubicBezTo>
                    <a:cubicBezTo>
                      <a:pt x="44" y="86"/>
                      <a:pt x="42" y="84"/>
                      <a:pt x="41" y="82"/>
                    </a:cubicBezTo>
                    <a:cubicBezTo>
                      <a:pt x="39" y="80"/>
                      <a:pt x="38" y="78"/>
                      <a:pt x="36" y="76"/>
                    </a:cubicBezTo>
                    <a:cubicBezTo>
                      <a:pt x="32" y="70"/>
                      <a:pt x="28" y="63"/>
                      <a:pt x="25" y="57"/>
                    </a:cubicBezTo>
                    <a:cubicBezTo>
                      <a:pt x="23" y="55"/>
                      <a:pt x="22" y="52"/>
                      <a:pt x="21" y="50"/>
                    </a:cubicBezTo>
                    <a:moveTo>
                      <a:pt x="23" y="0"/>
                    </a:moveTo>
                    <a:cubicBezTo>
                      <a:pt x="17" y="0"/>
                      <a:pt x="12" y="2"/>
                      <a:pt x="8" y="5"/>
                    </a:cubicBezTo>
                    <a:cubicBezTo>
                      <a:pt x="0" y="14"/>
                      <a:pt x="2" y="31"/>
                      <a:pt x="13" y="52"/>
                    </a:cubicBezTo>
                    <a:cubicBezTo>
                      <a:pt x="14" y="55"/>
                      <a:pt x="16" y="57"/>
                      <a:pt x="17" y="60"/>
                    </a:cubicBezTo>
                    <a:cubicBezTo>
                      <a:pt x="21" y="67"/>
                      <a:pt x="26" y="74"/>
                      <a:pt x="32" y="82"/>
                    </a:cubicBezTo>
                    <a:cubicBezTo>
                      <a:pt x="33" y="84"/>
                      <a:pt x="35" y="86"/>
                      <a:pt x="36" y="88"/>
                    </a:cubicBezTo>
                    <a:cubicBezTo>
                      <a:pt x="39" y="91"/>
                      <a:pt x="42" y="95"/>
                      <a:pt x="45" y="98"/>
                    </a:cubicBezTo>
                    <a:cubicBezTo>
                      <a:pt x="48" y="101"/>
                      <a:pt x="50" y="104"/>
                      <a:pt x="53" y="106"/>
                    </a:cubicBezTo>
                    <a:cubicBezTo>
                      <a:pt x="54" y="108"/>
                      <a:pt x="55" y="109"/>
                      <a:pt x="57" y="110"/>
                    </a:cubicBezTo>
                    <a:cubicBezTo>
                      <a:pt x="58" y="112"/>
                      <a:pt x="59" y="113"/>
                      <a:pt x="61" y="114"/>
                    </a:cubicBezTo>
                    <a:cubicBezTo>
                      <a:pt x="63" y="117"/>
                      <a:pt x="66" y="119"/>
                      <a:pt x="69" y="121"/>
                    </a:cubicBezTo>
                    <a:cubicBezTo>
                      <a:pt x="72" y="125"/>
                      <a:pt x="76" y="128"/>
                      <a:pt x="79" y="131"/>
                    </a:cubicBezTo>
                    <a:cubicBezTo>
                      <a:pt x="81" y="132"/>
                      <a:pt x="83" y="134"/>
                      <a:pt x="85" y="135"/>
                    </a:cubicBezTo>
                    <a:cubicBezTo>
                      <a:pt x="92" y="141"/>
                      <a:pt x="100" y="146"/>
                      <a:pt x="107" y="150"/>
                    </a:cubicBezTo>
                    <a:cubicBezTo>
                      <a:pt x="110" y="151"/>
                      <a:pt x="112" y="153"/>
                      <a:pt x="115" y="154"/>
                    </a:cubicBezTo>
                    <a:cubicBezTo>
                      <a:pt x="127" y="160"/>
                      <a:pt x="138" y="164"/>
                      <a:pt x="147" y="164"/>
                    </a:cubicBezTo>
                    <a:cubicBezTo>
                      <a:pt x="153" y="164"/>
                      <a:pt x="158" y="162"/>
                      <a:pt x="162" y="159"/>
                    </a:cubicBezTo>
                    <a:cubicBezTo>
                      <a:pt x="170" y="150"/>
                      <a:pt x="168" y="133"/>
                      <a:pt x="157" y="112"/>
                    </a:cubicBezTo>
                    <a:cubicBezTo>
                      <a:pt x="156" y="109"/>
                      <a:pt x="154" y="107"/>
                      <a:pt x="153" y="104"/>
                    </a:cubicBezTo>
                    <a:cubicBezTo>
                      <a:pt x="149" y="97"/>
                      <a:pt x="144" y="90"/>
                      <a:pt x="138" y="82"/>
                    </a:cubicBezTo>
                    <a:cubicBezTo>
                      <a:pt x="136" y="80"/>
                      <a:pt x="135" y="78"/>
                      <a:pt x="133" y="76"/>
                    </a:cubicBezTo>
                    <a:cubicBezTo>
                      <a:pt x="131" y="73"/>
                      <a:pt x="128" y="69"/>
                      <a:pt x="124" y="66"/>
                    </a:cubicBezTo>
                    <a:cubicBezTo>
                      <a:pt x="122" y="63"/>
                      <a:pt x="120" y="60"/>
                      <a:pt x="117" y="58"/>
                    </a:cubicBezTo>
                    <a:cubicBezTo>
                      <a:pt x="116" y="57"/>
                      <a:pt x="115" y="55"/>
                      <a:pt x="113" y="54"/>
                    </a:cubicBezTo>
                    <a:cubicBezTo>
                      <a:pt x="112" y="52"/>
                      <a:pt x="110" y="51"/>
                      <a:pt x="109" y="50"/>
                    </a:cubicBezTo>
                    <a:cubicBezTo>
                      <a:pt x="106" y="47"/>
                      <a:pt x="104" y="45"/>
                      <a:pt x="101" y="43"/>
                    </a:cubicBezTo>
                    <a:cubicBezTo>
                      <a:pt x="98" y="39"/>
                      <a:pt x="94" y="36"/>
                      <a:pt x="91" y="33"/>
                    </a:cubicBezTo>
                    <a:cubicBezTo>
                      <a:pt x="89" y="32"/>
                      <a:pt x="87" y="30"/>
                      <a:pt x="85" y="29"/>
                    </a:cubicBezTo>
                    <a:cubicBezTo>
                      <a:pt x="77" y="23"/>
                      <a:pt x="70" y="18"/>
                      <a:pt x="63" y="14"/>
                    </a:cubicBezTo>
                    <a:cubicBezTo>
                      <a:pt x="60" y="13"/>
                      <a:pt x="58" y="11"/>
                      <a:pt x="55" y="10"/>
                    </a:cubicBezTo>
                    <a:cubicBezTo>
                      <a:pt x="43" y="4"/>
                      <a:pt x="32" y="0"/>
                      <a:pt x="23" y="0"/>
                    </a:cubicBezTo>
                  </a:path>
                </a:pathLst>
              </a:custGeom>
              <a:grpFill/>
              <a:ln>
                <a:noFill/>
              </a:ln>
            </p:spPr>
            <p:txBody>
              <a:bodyPr vert="horz" wrap="square" lIns="91440" tIns="45720" rIns="91440" bIns="45720" numCol="1" anchor="t" anchorCtr="0" compatLnSpc="1"/>
              <a:lstStyle/>
              <a:p>
                <a:endParaRPr lang="zh-CN" altLang="en-US">
                  <a:solidFill>
                    <a:srgbClr val="FF0000"/>
                  </a:solidFill>
                  <a:latin typeface="微软雅黑" panose="020B0503020204020204" pitchFamily="34" charset="-122"/>
                  <a:ea typeface="微软雅黑" panose="020B0503020204020204" pitchFamily="34" charset="-122"/>
                  <a:cs typeface="+mn-ea"/>
                  <a:sym typeface="+mn-lt"/>
                </a:endParaRPr>
              </a:p>
            </p:txBody>
          </p:sp>
          <p:sp>
            <p:nvSpPr>
              <p:cNvPr id="53" name="Oval 51"/>
              <p:cNvSpPr>
                <a:spLocks noChangeArrowheads="1"/>
              </p:cNvSpPr>
              <p:nvPr/>
            </p:nvSpPr>
            <p:spPr bwMode="auto">
              <a:xfrm>
                <a:off x="1881188" y="3403600"/>
                <a:ext cx="128588" cy="128588"/>
              </a:xfrm>
              <a:prstGeom prst="ellipse">
                <a:avLst/>
              </a:prstGeom>
              <a:grpFill/>
              <a:ln>
                <a:noFill/>
              </a:ln>
            </p:spPr>
            <p:txBody>
              <a:bodyPr vert="horz" wrap="square" lIns="91440" tIns="45720" rIns="91440" bIns="45720" numCol="1" anchor="t" anchorCtr="0" compatLnSpc="1"/>
              <a:lstStyle/>
              <a:p>
                <a:endParaRPr lang="zh-CN" altLang="en-US">
                  <a:solidFill>
                    <a:srgbClr val="FF0000"/>
                  </a:solidFill>
                  <a:latin typeface="微软雅黑" panose="020B0503020204020204" pitchFamily="34" charset="-122"/>
                  <a:ea typeface="微软雅黑" panose="020B0503020204020204" pitchFamily="34" charset="-122"/>
                  <a:cs typeface="+mn-ea"/>
                  <a:sym typeface="+mn-lt"/>
                </a:endParaRPr>
              </a:p>
            </p:txBody>
          </p:sp>
        </p:grpSp>
        <p:sp>
          <p:nvSpPr>
            <p:cNvPr id="48" name="矩形 47"/>
            <p:cNvSpPr/>
            <p:nvPr/>
          </p:nvSpPr>
          <p:spPr>
            <a:xfrm>
              <a:off x="6473683" y="3965217"/>
              <a:ext cx="1511952" cy="94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rPr>
                <a:t>80/20</a:t>
              </a:r>
              <a:endParaRPr lang="en-US" altLang="zh-CN"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endParaRPr>
            </a:p>
            <a:p>
              <a:pPr>
                <a:lnSpc>
                  <a:spcPct val="120000"/>
                </a:lnSpc>
              </a:pPr>
              <a:r>
                <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rPr>
                <a:t>原则</a:t>
              </a:r>
              <a:endParaRPr lang="zh-CN" altLang="en-US" sz="24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endParaRPr>
            </a:p>
          </p:txBody>
        </p:sp>
      </p:grpSp>
      <p:grpSp>
        <p:nvGrpSpPr>
          <p:cNvPr id="54" name="组合 53"/>
          <p:cNvGrpSpPr/>
          <p:nvPr/>
        </p:nvGrpSpPr>
        <p:grpSpPr>
          <a:xfrm>
            <a:off x="7482390" y="2313301"/>
            <a:ext cx="3184613" cy="2759065"/>
            <a:chOff x="7482390" y="2313301"/>
            <a:chExt cx="3184613" cy="2759065"/>
          </a:xfrm>
        </p:grpSpPr>
        <p:grpSp>
          <p:nvGrpSpPr>
            <p:cNvPr id="55" name="组合 54"/>
            <p:cNvGrpSpPr/>
            <p:nvPr/>
          </p:nvGrpSpPr>
          <p:grpSpPr>
            <a:xfrm>
              <a:off x="8698672" y="3551194"/>
              <a:ext cx="720000" cy="1521172"/>
              <a:chOff x="8698672" y="3551194"/>
              <a:chExt cx="720000" cy="1521172"/>
            </a:xfrm>
          </p:grpSpPr>
          <p:sp>
            <p:nvSpPr>
              <p:cNvPr id="57" name="椭圆 56"/>
              <p:cNvSpPr/>
              <p:nvPr/>
            </p:nvSpPr>
            <p:spPr>
              <a:xfrm>
                <a:off x="8973981" y="3551194"/>
                <a:ext cx="196433" cy="196433"/>
              </a:xfrm>
              <a:prstGeom prst="ellipse">
                <a:avLst/>
              </a:prstGeom>
              <a:solidFill>
                <a:schemeClr val="bg1"/>
              </a:solidFill>
              <a:ln w="22225">
                <a:solidFill>
                  <a:srgbClr val="9FCF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58" name="直接箭头连接符 57"/>
              <p:cNvCxnSpPr/>
              <p:nvPr/>
            </p:nvCxnSpPr>
            <p:spPr>
              <a:xfrm>
                <a:off x="9073723" y="3810836"/>
                <a:ext cx="0" cy="430947"/>
              </a:xfrm>
              <a:prstGeom prst="straightConnector1">
                <a:avLst/>
              </a:prstGeom>
              <a:ln w="222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8698672" y="4325317"/>
                <a:ext cx="720000" cy="747049"/>
              </a:xfrm>
              <a:prstGeom prst="ellipse">
                <a:avLst/>
              </a:prstGeom>
              <a:solidFill>
                <a:srgbClr val="F4B2C5"/>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60" name="组合 59"/>
              <p:cNvGrpSpPr/>
              <p:nvPr/>
            </p:nvGrpSpPr>
            <p:grpSpPr>
              <a:xfrm>
                <a:off x="8875809" y="4572775"/>
                <a:ext cx="397808" cy="294824"/>
                <a:chOff x="5419725" y="669925"/>
                <a:chExt cx="866776" cy="619126"/>
              </a:xfrm>
              <a:solidFill>
                <a:schemeClr val="bg1"/>
              </a:solidFill>
              <a:effectLst>
                <a:outerShdw blurRad="50800" dist="38100" dir="2700000" algn="tl" rotWithShape="0">
                  <a:prstClr val="black">
                    <a:alpha val="40000"/>
                  </a:prstClr>
                </a:outerShdw>
              </a:effectLst>
            </p:grpSpPr>
            <p:sp>
              <p:nvSpPr>
                <p:cNvPr id="61" name="Freeform 15"/>
                <p:cNvSpPr/>
                <p:nvPr/>
              </p:nvSpPr>
              <p:spPr bwMode="auto">
                <a:xfrm>
                  <a:off x="5441950" y="1008063"/>
                  <a:ext cx="825500" cy="280988"/>
                </a:xfrm>
                <a:custGeom>
                  <a:avLst/>
                  <a:gdLst>
                    <a:gd name="T0" fmla="*/ 110 w 220"/>
                    <a:gd name="T1" fmla="*/ 25 h 75"/>
                    <a:gd name="T2" fmla="*/ 81 w 220"/>
                    <a:gd name="T3" fmla="*/ 0 h 75"/>
                    <a:gd name="T4" fmla="*/ 0 w 220"/>
                    <a:gd name="T5" fmla="*/ 70 h 75"/>
                    <a:gd name="T6" fmla="*/ 11 w 220"/>
                    <a:gd name="T7" fmla="*/ 75 h 75"/>
                    <a:gd name="T8" fmla="*/ 209 w 220"/>
                    <a:gd name="T9" fmla="*/ 75 h 75"/>
                    <a:gd name="T10" fmla="*/ 220 w 220"/>
                    <a:gd name="T11" fmla="*/ 70 h 75"/>
                    <a:gd name="T12" fmla="*/ 138 w 220"/>
                    <a:gd name="T13" fmla="*/ 0 h 75"/>
                    <a:gd name="T14" fmla="*/ 110 w 220"/>
                    <a:gd name="T15" fmla="*/ 2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75">
                      <a:moveTo>
                        <a:pt x="110" y="25"/>
                      </a:moveTo>
                      <a:cubicBezTo>
                        <a:pt x="81" y="0"/>
                        <a:pt x="81" y="0"/>
                        <a:pt x="81" y="0"/>
                      </a:cubicBezTo>
                      <a:cubicBezTo>
                        <a:pt x="0" y="70"/>
                        <a:pt x="0" y="70"/>
                        <a:pt x="0" y="70"/>
                      </a:cubicBezTo>
                      <a:cubicBezTo>
                        <a:pt x="3" y="73"/>
                        <a:pt x="7" y="75"/>
                        <a:pt x="11" y="75"/>
                      </a:cubicBezTo>
                      <a:cubicBezTo>
                        <a:pt x="209" y="75"/>
                        <a:pt x="209" y="75"/>
                        <a:pt x="209" y="75"/>
                      </a:cubicBezTo>
                      <a:cubicBezTo>
                        <a:pt x="213" y="75"/>
                        <a:pt x="217" y="73"/>
                        <a:pt x="220" y="70"/>
                      </a:cubicBezTo>
                      <a:cubicBezTo>
                        <a:pt x="138" y="0"/>
                        <a:pt x="138" y="0"/>
                        <a:pt x="138" y="0"/>
                      </a:cubicBezTo>
                      <a:lnTo>
                        <a:pt x="11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62" name="Freeform 16"/>
                <p:cNvSpPr/>
                <p:nvPr/>
              </p:nvSpPr>
              <p:spPr bwMode="auto">
                <a:xfrm>
                  <a:off x="5441950" y="669925"/>
                  <a:ext cx="825500" cy="371475"/>
                </a:xfrm>
                <a:custGeom>
                  <a:avLst/>
                  <a:gdLst>
                    <a:gd name="T0" fmla="*/ 220 w 220"/>
                    <a:gd name="T1" fmla="*/ 4 h 99"/>
                    <a:gd name="T2" fmla="*/ 209 w 220"/>
                    <a:gd name="T3" fmla="*/ 0 h 99"/>
                    <a:gd name="T4" fmla="*/ 11 w 220"/>
                    <a:gd name="T5" fmla="*/ 0 h 99"/>
                    <a:gd name="T6" fmla="*/ 0 w 220"/>
                    <a:gd name="T7" fmla="*/ 4 h 99"/>
                    <a:gd name="T8" fmla="*/ 110 w 220"/>
                    <a:gd name="T9" fmla="*/ 99 h 99"/>
                    <a:gd name="T10" fmla="*/ 220 w 220"/>
                    <a:gd name="T11" fmla="*/ 4 h 99"/>
                  </a:gdLst>
                  <a:ahLst/>
                  <a:cxnLst>
                    <a:cxn ang="0">
                      <a:pos x="T0" y="T1"/>
                    </a:cxn>
                    <a:cxn ang="0">
                      <a:pos x="T2" y="T3"/>
                    </a:cxn>
                    <a:cxn ang="0">
                      <a:pos x="T4" y="T5"/>
                    </a:cxn>
                    <a:cxn ang="0">
                      <a:pos x="T6" y="T7"/>
                    </a:cxn>
                    <a:cxn ang="0">
                      <a:pos x="T8" y="T9"/>
                    </a:cxn>
                    <a:cxn ang="0">
                      <a:pos x="T10" y="T11"/>
                    </a:cxn>
                  </a:cxnLst>
                  <a:rect l="0" t="0" r="r" b="b"/>
                  <a:pathLst>
                    <a:path w="220" h="99">
                      <a:moveTo>
                        <a:pt x="220" y="4"/>
                      </a:moveTo>
                      <a:cubicBezTo>
                        <a:pt x="217" y="1"/>
                        <a:pt x="213" y="0"/>
                        <a:pt x="209" y="0"/>
                      </a:cubicBezTo>
                      <a:cubicBezTo>
                        <a:pt x="11" y="0"/>
                        <a:pt x="11" y="0"/>
                        <a:pt x="11" y="0"/>
                      </a:cubicBezTo>
                      <a:cubicBezTo>
                        <a:pt x="7" y="0"/>
                        <a:pt x="3" y="1"/>
                        <a:pt x="0" y="4"/>
                      </a:cubicBezTo>
                      <a:cubicBezTo>
                        <a:pt x="110" y="99"/>
                        <a:pt x="110" y="99"/>
                        <a:pt x="110" y="99"/>
                      </a:cubicBezTo>
                      <a:lnTo>
                        <a:pt x="22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63" name="Freeform 17"/>
                <p:cNvSpPr/>
                <p:nvPr/>
              </p:nvSpPr>
              <p:spPr bwMode="auto">
                <a:xfrm>
                  <a:off x="5419725" y="723900"/>
                  <a:ext cx="300038" cy="512763"/>
                </a:xfrm>
                <a:custGeom>
                  <a:avLst/>
                  <a:gdLst>
                    <a:gd name="T0" fmla="*/ 0 w 189"/>
                    <a:gd name="T1" fmla="*/ 0 h 323"/>
                    <a:gd name="T2" fmla="*/ 0 w 189"/>
                    <a:gd name="T3" fmla="*/ 323 h 323"/>
                    <a:gd name="T4" fmla="*/ 189 w 189"/>
                    <a:gd name="T5" fmla="*/ 163 h 323"/>
                    <a:gd name="T6" fmla="*/ 0 w 189"/>
                    <a:gd name="T7" fmla="*/ 0 h 323"/>
                  </a:gdLst>
                  <a:ahLst/>
                  <a:cxnLst>
                    <a:cxn ang="0">
                      <a:pos x="T0" y="T1"/>
                    </a:cxn>
                    <a:cxn ang="0">
                      <a:pos x="T2" y="T3"/>
                    </a:cxn>
                    <a:cxn ang="0">
                      <a:pos x="T4" y="T5"/>
                    </a:cxn>
                    <a:cxn ang="0">
                      <a:pos x="T6" y="T7"/>
                    </a:cxn>
                  </a:cxnLst>
                  <a:rect l="0" t="0" r="r" b="b"/>
                  <a:pathLst>
                    <a:path w="189" h="323">
                      <a:moveTo>
                        <a:pt x="0" y="0"/>
                      </a:moveTo>
                      <a:lnTo>
                        <a:pt x="0" y="323"/>
                      </a:lnTo>
                      <a:lnTo>
                        <a:pt x="189"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64" name="Freeform 18"/>
                <p:cNvSpPr/>
                <p:nvPr/>
              </p:nvSpPr>
              <p:spPr bwMode="auto">
                <a:xfrm>
                  <a:off x="5986463" y="723900"/>
                  <a:ext cx="300038" cy="512763"/>
                </a:xfrm>
                <a:custGeom>
                  <a:avLst/>
                  <a:gdLst>
                    <a:gd name="T0" fmla="*/ 0 w 189"/>
                    <a:gd name="T1" fmla="*/ 163 h 323"/>
                    <a:gd name="T2" fmla="*/ 189 w 189"/>
                    <a:gd name="T3" fmla="*/ 323 h 323"/>
                    <a:gd name="T4" fmla="*/ 189 w 189"/>
                    <a:gd name="T5" fmla="*/ 0 h 323"/>
                    <a:gd name="T6" fmla="*/ 0 w 189"/>
                    <a:gd name="T7" fmla="*/ 163 h 323"/>
                  </a:gdLst>
                  <a:ahLst/>
                  <a:cxnLst>
                    <a:cxn ang="0">
                      <a:pos x="T0" y="T1"/>
                    </a:cxn>
                    <a:cxn ang="0">
                      <a:pos x="T2" y="T3"/>
                    </a:cxn>
                    <a:cxn ang="0">
                      <a:pos x="T4" y="T5"/>
                    </a:cxn>
                    <a:cxn ang="0">
                      <a:pos x="T6" y="T7"/>
                    </a:cxn>
                  </a:cxnLst>
                  <a:rect l="0" t="0" r="r" b="b"/>
                  <a:pathLst>
                    <a:path w="189" h="323">
                      <a:moveTo>
                        <a:pt x="0" y="163"/>
                      </a:moveTo>
                      <a:lnTo>
                        <a:pt x="189" y="323"/>
                      </a:lnTo>
                      <a:lnTo>
                        <a:pt x="189" y="0"/>
                      </a:lnTo>
                      <a:lnTo>
                        <a:pt x="0"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grpSp>
        <p:sp>
          <p:nvSpPr>
            <p:cNvPr id="56" name="矩形 55"/>
            <p:cNvSpPr/>
            <p:nvPr/>
          </p:nvSpPr>
          <p:spPr>
            <a:xfrm>
              <a:off x="7482390" y="2313301"/>
              <a:ext cx="3184613"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rPr>
                <a:t>麦肯锡30秒电梯理论</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Segoe UI" panose="020B0502040204020203" pitchFamily="34" charset="0"/>
              </a:endParaRPr>
            </a:p>
            <a:p>
              <a:pPr algn="ctr">
                <a:lnSpc>
                  <a:spcPct val="150000"/>
                </a:lnSpc>
              </a:pPr>
              <a:r>
                <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rPr>
                <a:t>莫法特休息法</a:t>
              </a:r>
              <a:endParaRPr lang="zh-CN" altLang="en-US" sz="2000" kern="0" dirty="0">
                <a:solidFill>
                  <a:schemeClr val="tx1">
                    <a:lumMod val="75000"/>
                    <a:lumOff val="25000"/>
                  </a:schemeClr>
                </a:solidFill>
                <a:latin typeface="微软雅黑" panose="020B0503020204020204" pitchFamily="34" charset="-122"/>
                <a:ea typeface="微软雅黑" panose="020B0503020204020204" pitchFamily="34" charset="-122"/>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7269"/>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323071" cy="560721"/>
            <a:chOff x="591642" y="541262"/>
            <a:chExt cx="2323071" cy="560721"/>
          </a:xfrm>
        </p:grpSpPr>
        <p:sp>
          <p:nvSpPr>
            <p:cNvPr id="3"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65" name="任意多边形 1"/>
          <p:cNvSpPr/>
          <p:nvPr/>
        </p:nvSpPr>
        <p:spPr>
          <a:xfrm>
            <a:off x="1841341" y="2238895"/>
            <a:ext cx="1432888" cy="1474955"/>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solidFill>
            <a:srgbClr val="E986A2"/>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lvl="0" algn="ctr" defTabSz="355600">
              <a:lnSpc>
                <a:spcPct val="90000"/>
              </a:lnSpc>
              <a:spcBef>
                <a:spcPct val="0"/>
              </a:spcBef>
              <a:spcAft>
                <a:spcPct val="35000"/>
              </a:spcAft>
            </a:pPr>
            <a:r>
              <a:rPr lang="zh-CN" altLang="en-US" sz="4400" b="1" kern="120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效益</a:t>
            </a:r>
            <a:endParaRPr lang="en-US" sz="4400" b="1" kern="1200"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66" name="任意多边形 3"/>
          <p:cNvSpPr/>
          <p:nvPr/>
        </p:nvSpPr>
        <p:spPr>
          <a:xfrm>
            <a:off x="4100321" y="2235656"/>
            <a:ext cx="1432888" cy="1474955"/>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solidFill>
            <a:srgbClr val="2B3F46"/>
          </a:solidFill>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lvl="0" algn="ctr" defTabSz="355600">
              <a:lnSpc>
                <a:spcPct val="90000"/>
              </a:lnSpc>
              <a:spcBef>
                <a:spcPct val="0"/>
              </a:spcBef>
              <a:spcAft>
                <a:spcPct val="35000"/>
              </a:spcAft>
            </a:pPr>
            <a:r>
              <a:rPr lang="zh-CN" altLang="en-US" sz="44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效能</a:t>
            </a:r>
            <a:endParaRPr lang="en-US" altLang="zh-CN" sz="44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67" name="任意多边形 5"/>
          <p:cNvSpPr/>
          <p:nvPr/>
        </p:nvSpPr>
        <p:spPr>
          <a:xfrm>
            <a:off x="6471517" y="2224873"/>
            <a:ext cx="1432888" cy="1474955"/>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solidFill>
            <a:srgbClr val="E986A2"/>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lvl="0" algn="ctr" defTabSz="355600">
              <a:lnSpc>
                <a:spcPct val="90000"/>
              </a:lnSpc>
              <a:spcBef>
                <a:spcPct val="0"/>
              </a:spcBef>
              <a:spcAft>
                <a:spcPct val="35000"/>
              </a:spcAft>
            </a:pPr>
            <a:r>
              <a:rPr lang="zh-CN" altLang="en-US" sz="44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效率</a:t>
            </a:r>
            <a:endParaRPr lang="en-US" altLang="zh-CN" sz="44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68" name="任意多边形 6"/>
          <p:cNvSpPr/>
          <p:nvPr/>
        </p:nvSpPr>
        <p:spPr>
          <a:xfrm>
            <a:off x="3271737" y="2589064"/>
            <a:ext cx="831075" cy="855474"/>
          </a:xfrm>
          <a:custGeom>
            <a:avLst/>
            <a:gdLst>
              <a:gd name="connsiteX0" fmla="*/ 91460 w 690003"/>
              <a:gd name="connsiteY0" fmla="*/ 142141 h 690003"/>
              <a:gd name="connsiteX1" fmla="*/ 598543 w 690003"/>
              <a:gd name="connsiteY1" fmla="*/ 142141 h 690003"/>
              <a:gd name="connsiteX2" fmla="*/ 598543 w 690003"/>
              <a:gd name="connsiteY2" fmla="*/ 304429 h 690003"/>
              <a:gd name="connsiteX3" fmla="*/ 91460 w 690003"/>
              <a:gd name="connsiteY3" fmla="*/ 304429 h 690003"/>
              <a:gd name="connsiteX4" fmla="*/ 91460 w 690003"/>
              <a:gd name="connsiteY4" fmla="*/ 142141 h 690003"/>
              <a:gd name="connsiteX5" fmla="*/ 91460 w 690003"/>
              <a:gd name="connsiteY5" fmla="*/ 385574 h 690003"/>
              <a:gd name="connsiteX6" fmla="*/ 598543 w 690003"/>
              <a:gd name="connsiteY6" fmla="*/ 385574 h 690003"/>
              <a:gd name="connsiteX7" fmla="*/ 598543 w 690003"/>
              <a:gd name="connsiteY7" fmla="*/ 547862 h 690003"/>
              <a:gd name="connsiteX8" fmla="*/ 91460 w 690003"/>
              <a:gd name="connsiteY8" fmla="*/ 547862 h 690003"/>
              <a:gd name="connsiteX9" fmla="*/ 91460 w 690003"/>
              <a:gd name="connsiteY9" fmla="*/ 385574 h 690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0003" h="690003">
                <a:moveTo>
                  <a:pt x="91460" y="142141"/>
                </a:moveTo>
                <a:lnTo>
                  <a:pt x="598543" y="142141"/>
                </a:lnTo>
                <a:lnTo>
                  <a:pt x="598543" y="304429"/>
                </a:lnTo>
                <a:lnTo>
                  <a:pt x="91460" y="304429"/>
                </a:lnTo>
                <a:lnTo>
                  <a:pt x="91460" y="142141"/>
                </a:lnTo>
                <a:close/>
                <a:moveTo>
                  <a:pt x="91460" y="385574"/>
                </a:moveTo>
                <a:lnTo>
                  <a:pt x="598543" y="385574"/>
                </a:lnTo>
                <a:lnTo>
                  <a:pt x="598543" y="547862"/>
                </a:lnTo>
                <a:lnTo>
                  <a:pt x="91460" y="547862"/>
                </a:lnTo>
                <a:lnTo>
                  <a:pt x="91460" y="385574"/>
                </a:lnTo>
                <a:close/>
              </a:path>
            </a:pathLst>
          </a:custGeom>
          <a:solidFill>
            <a:srgbClr val="2B3F46"/>
          </a:solidFill>
          <a:ln>
            <a:noFill/>
          </a:ln>
        </p:spPr>
        <p:style>
          <a:lnRef idx="0">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1460" tIns="142141" rIns="91460" bIns="142141" numCol="1" spcCol="1270" anchor="ctr" anchorCtr="0">
            <a:noAutofit/>
          </a:bodyPr>
          <a:lstStyle/>
          <a:p>
            <a:pPr lvl="0" algn="ctr" defTabSz="1289050">
              <a:lnSpc>
                <a:spcPct val="90000"/>
              </a:lnSpc>
              <a:spcBef>
                <a:spcPct val="0"/>
              </a:spcBef>
              <a:spcAft>
                <a:spcPct val="35000"/>
              </a:spcAft>
            </a:pPr>
            <a:endParaRPr lang="en-US" sz="1400" kern="1200">
              <a:solidFill>
                <a:schemeClr val="bg1"/>
              </a:solidFill>
              <a:latin typeface="微软雅黑" panose="020B0503020204020204" pitchFamily="34" charset="-122"/>
              <a:ea typeface="微软雅黑" panose="020B0503020204020204" pitchFamily="34" charset="-122"/>
            </a:endParaRPr>
          </a:p>
        </p:txBody>
      </p:sp>
      <p:sp>
        <p:nvSpPr>
          <p:cNvPr id="69" name="任意多边形 7"/>
          <p:cNvSpPr/>
          <p:nvPr/>
        </p:nvSpPr>
        <p:spPr>
          <a:xfrm>
            <a:off x="8875319" y="2147212"/>
            <a:ext cx="1432888" cy="1474955"/>
          </a:xfrm>
          <a:custGeom>
            <a:avLst/>
            <a:gdLst>
              <a:gd name="connsiteX0" fmla="*/ 0 w 1189661"/>
              <a:gd name="connsiteY0" fmla="*/ 594831 h 1189661"/>
              <a:gd name="connsiteX1" fmla="*/ 594831 w 1189661"/>
              <a:gd name="connsiteY1" fmla="*/ 0 h 1189661"/>
              <a:gd name="connsiteX2" fmla="*/ 1189662 w 1189661"/>
              <a:gd name="connsiteY2" fmla="*/ 594831 h 1189661"/>
              <a:gd name="connsiteX3" fmla="*/ 594831 w 1189661"/>
              <a:gd name="connsiteY3" fmla="*/ 1189662 h 1189661"/>
              <a:gd name="connsiteX4" fmla="*/ 0 w 1189661"/>
              <a:gd name="connsiteY4" fmla="*/ 594831 h 11896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661" h="1189661">
                <a:moveTo>
                  <a:pt x="0" y="594831"/>
                </a:moveTo>
                <a:cubicBezTo>
                  <a:pt x="0" y="266315"/>
                  <a:pt x="266315" y="0"/>
                  <a:pt x="594831" y="0"/>
                </a:cubicBezTo>
                <a:cubicBezTo>
                  <a:pt x="923347" y="0"/>
                  <a:pt x="1189662" y="266315"/>
                  <a:pt x="1189662" y="594831"/>
                </a:cubicBezTo>
                <a:cubicBezTo>
                  <a:pt x="1189662" y="923347"/>
                  <a:pt x="923347" y="1189662"/>
                  <a:pt x="594831" y="1189662"/>
                </a:cubicBezTo>
                <a:cubicBezTo>
                  <a:pt x="266315" y="1189662"/>
                  <a:pt x="0" y="923347"/>
                  <a:pt x="0" y="594831"/>
                </a:cubicBezTo>
                <a:close/>
              </a:path>
            </a:pathLst>
          </a:custGeom>
          <a:solidFill>
            <a:srgbClr val="2B3F46"/>
          </a:solidFill>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95822" tIns="184382" rIns="184382" bIns="184382" numCol="1" spcCol="1270" anchor="ctr" anchorCtr="0">
            <a:noAutofit/>
          </a:bodyPr>
          <a:lstStyle/>
          <a:p>
            <a:pPr lvl="0" algn="ctr" defTabSz="355600">
              <a:lnSpc>
                <a:spcPct val="90000"/>
              </a:lnSpc>
              <a:spcBef>
                <a:spcPct val="0"/>
              </a:spcBef>
              <a:spcAft>
                <a:spcPct val="35000"/>
              </a:spcAft>
            </a:pPr>
            <a:r>
              <a:rPr lang="zh-CN" altLang="en-US" sz="44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rPr>
              <a:t>勤恳</a:t>
            </a:r>
            <a:endParaRPr lang="en-US" altLang="zh-CN" sz="4400" b="1" dirty="0">
              <a:solidFill>
                <a:schemeClr val="bg1"/>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endParaRPr>
          </a:p>
        </p:txBody>
      </p:sp>
      <p:sp>
        <p:nvSpPr>
          <p:cNvPr id="70" name="Content Placeholder 2"/>
          <p:cNvSpPr txBox="1"/>
          <p:nvPr/>
        </p:nvSpPr>
        <p:spPr>
          <a:xfrm>
            <a:off x="912877" y="4447753"/>
            <a:ext cx="3259639" cy="8789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defRPr/>
            </a:pPr>
            <a:r>
              <a:rPr lang="zh-CN" altLang="en-US" sz="2000" b="1" kern="0" dirty="0">
                <a:solidFill>
                  <a:srgbClr val="2B3F46"/>
                </a:solidFill>
                <a:latin typeface="微软雅黑" panose="020B0503020204020204" pitchFamily="34" charset="-122"/>
                <a:ea typeface="微软雅黑" panose="020B0503020204020204" pitchFamily="34" charset="-122"/>
              </a:rPr>
              <a:t>效果与利益</a:t>
            </a:r>
            <a:endParaRPr lang="zh-CN" altLang="en-US" sz="2000" b="1" dirty="0">
              <a:solidFill>
                <a:srgbClr val="2B3F46"/>
              </a:solidFill>
              <a:latin typeface="微软雅黑" panose="020B0503020204020204" pitchFamily="34" charset="-122"/>
              <a:ea typeface="微软雅黑" panose="020B0503020204020204" pitchFamily="34" charset="-122"/>
            </a:endParaRPr>
          </a:p>
        </p:txBody>
      </p:sp>
      <p:sp>
        <p:nvSpPr>
          <p:cNvPr id="71" name="Content Placeholder 2"/>
          <p:cNvSpPr txBox="1"/>
          <p:nvPr/>
        </p:nvSpPr>
        <p:spPr>
          <a:xfrm>
            <a:off x="3079103" y="4447753"/>
            <a:ext cx="3259639" cy="101911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spcBef>
                <a:spcPts val="0"/>
              </a:spcBef>
              <a:buNone/>
              <a:defRPr/>
            </a:pPr>
            <a:r>
              <a:rPr lang="zh-CN" altLang="en-US" sz="2000" b="1" kern="0" dirty="0">
                <a:solidFill>
                  <a:srgbClr val="2B3F46"/>
                </a:solidFill>
                <a:latin typeface="微软雅黑" panose="020B0503020204020204" pitchFamily="34" charset="-122"/>
                <a:ea typeface="微软雅黑" panose="020B0503020204020204" pitchFamily="34" charset="-122"/>
              </a:rPr>
              <a:t>正确的事情</a:t>
            </a:r>
            <a:endParaRPr lang="zh-CN" altLang="en-US" sz="2000" b="1" kern="0" dirty="0">
              <a:solidFill>
                <a:srgbClr val="2B3F46"/>
              </a:solidFill>
              <a:latin typeface="微软雅黑" panose="020B0503020204020204" pitchFamily="34" charset="-122"/>
              <a:ea typeface="微软雅黑" panose="020B0503020204020204" pitchFamily="34" charset="-122"/>
            </a:endParaRPr>
          </a:p>
        </p:txBody>
      </p:sp>
      <p:sp>
        <p:nvSpPr>
          <p:cNvPr id="72" name="Content Placeholder 2"/>
          <p:cNvSpPr txBox="1"/>
          <p:nvPr/>
        </p:nvSpPr>
        <p:spPr>
          <a:xfrm>
            <a:off x="5500604" y="4423187"/>
            <a:ext cx="3259638" cy="10436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2000" b="1" dirty="0">
                <a:solidFill>
                  <a:srgbClr val="2B3F46"/>
                </a:solidFill>
                <a:latin typeface="微软雅黑" panose="020B0503020204020204" pitchFamily="34" charset="-122"/>
                <a:ea typeface="微软雅黑" panose="020B0503020204020204" pitchFamily="34" charset="-122"/>
              </a:rPr>
              <a:t>正确的做事</a:t>
            </a:r>
            <a:endParaRPr lang="en-US" sz="2000" b="1" dirty="0">
              <a:solidFill>
                <a:srgbClr val="2B3F46"/>
              </a:solidFill>
              <a:latin typeface="微软雅黑" panose="020B0503020204020204" pitchFamily="34" charset="-122"/>
              <a:ea typeface="微软雅黑" panose="020B0503020204020204" pitchFamily="34" charset="-122"/>
            </a:endParaRPr>
          </a:p>
        </p:txBody>
      </p:sp>
      <p:sp>
        <p:nvSpPr>
          <p:cNvPr id="73" name="Content Placeholder 2"/>
          <p:cNvSpPr txBox="1"/>
          <p:nvPr/>
        </p:nvSpPr>
        <p:spPr>
          <a:xfrm>
            <a:off x="7904405" y="4408257"/>
            <a:ext cx="3259639" cy="91840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zh-CN" altLang="en-US" sz="2000" b="1" dirty="0">
                <a:solidFill>
                  <a:srgbClr val="2B3F46"/>
                </a:solidFill>
                <a:latin typeface="微软雅黑" panose="020B0503020204020204" pitchFamily="34" charset="-122"/>
                <a:ea typeface="微软雅黑" panose="020B0503020204020204" pitchFamily="34" charset="-122"/>
              </a:rPr>
              <a:t>充分利用时间</a:t>
            </a:r>
            <a:endParaRPr lang="en-US" sz="2000" b="1" dirty="0">
              <a:solidFill>
                <a:srgbClr val="2B3F46"/>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5642733" y="2480058"/>
            <a:ext cx="751865" cy="996101"/>
          </a:xfrm>
          <a:prstGeom prst="rect">
            <a:avLst/>
          </a:prstGeom>
          <a:noFill/>
        </p:spPr>
        <p:txBody>
          <a:bodyPr wrap="none" rtlCol="0">
            <a:spAutoFit/>
          </a:bodyPr>
          <a:lstStyle/>
          <a:p>
            <a:r>
              <a:rPr lang="en-US" altLang="zh-CN" sz="7200" b="1" dirty="0">
                <a:solidFill>
                  <a:srgbClr val="2B3F46"/>
                </a:solidFill>
                <a:latin typeface="方正超粗黑简体" panose="02010601030101010101" pitchFamily="2" charset="-122"/>
                <a:ea typeface="方正超粗黑简体" panose="02010601030101010101" pitchFamily="2" charset="-122"/>
              </a:rPr>
              <a:t>X</a:t>
            </a:r>
            <a:endParaRPr lang="zh-CN" altLang="en-US" sz="7200" b="1" dirty="0">
              <a:solidFill>
                <a:srgbClr val="2B3F46"/>
              </a:solidFill>
              <a:latin typeface="方正超粗黑简体" panose="02010601030101010101" pitchFamily="2" charset="-122"/>
              <a:ea typeface="方正超粗黑简体" panose="02010601030101010101" pitchFamily="2" charset="-122"/>
            </a:endParaRPr>
          </a:p>
        </p:txBody>
      </p:sp>
      <p:sp>
        <p:nvSpPr>
          <p:cNvPr id="75" name="文本框 74"/>
          <p:cNvSpPr txBox="1"/>
          <p:nvPr/>
        </p:nvSpPr>
        <p:spPr>
          <a:xfrm>
            <a:off x="8013929" y="2451712"/>
            <a:ext cx="751865" cy="996101"/>
          </a:xfrm>
          <a:prstGeom prst="rect">
            <a:avLst/>
          </a:prstGeom>
          <a:noFill/>
        </p:spPr>
        <p:txBody>
          <a:bodyPr wrap="none" rtlCol="0">
            <a:spAutoFit/>
          </a:bodyPr>
          <a:lstStyle/>
          <a:p>
            <a:r>
              <a:rPr lang="en-US" altLang="zh-CN" sz="7200" b="1" dirty="0">
                <a:solidFill>
                  <a:srgbClr val="2B3F46"/>
                </a:solidFill>
                <a:latin typeface="方正超粗黑简体" panose="02010601030101010101" pitchFamily="2" charset="-122"/>
                <a:ea typeface="方正超粗黑简体" panose="02010601030101010101" pitchFamily="2" charset="-122"/>
              </a:rPr>
              <a:t>X</a:t>
            </a:r>
            <a:endParaRPr lang="zh-CN" altLang="en-US" sz="7200" b="1" dirty="0">
              <a:solidFill>
                <a:srgbClr val="2B3F46"/>
              </a:solidFill>
              <a:latin typeface="方正超粗黑简体" panose="02010601030101010101" pitchFamily="2" charset="-122"/>
              <a:ea typeface="方正超粗黑简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323071" cy="560721"/>
            <a:chOff x="591642" y="541262"/>
            <a:chExt cx="2323071" cy="560721"/>
          </a:xfrm>
        </p:grpSpPr>
        <p:sp>
          <p:nvSpPr>
            <p:cNvPr id="3"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15" name="组合 14"/>
          <p:cNvGrpSpPr/>
          <p:nvPr/>
        </p:nvGrpSpPr>
        <p:grpSpPr>
          <a:xfrm>
            <a:off x="1952766" y="3180213"/>
            <a:ext cx="8350572" cy="1409272"/>
            <a:chOff x="2243862" y="4205241"/>
            <a:chExt cx="8350572" cy="1409272"/>
          </a:xfrm>
          <a:effectLst>
            <a:outerShdw blurRad="50800" dist="38100" dir="2700000" algn="tl" rotWithShape="0">
              <a:schemeClr val="tx1">
                <a:lumMod val="65000"/>
                <a:lumOff val="35000"/>
                <a:alpha val="40000"/>
              </a:schemeClr>
            </a:outerShdw>
          </a:effectLst>
        </p:grpSpPr>
        <p:sp>
          <p:nvSpPr>
            <p:cNvPr id="16" name="任意多边形 106"/>
            <p:cNvSpPr/>
            <p:nvPr/>
          </p:nvSpPr>
          <p:spPr>
            <a:xfrm>
              <a:off x="2243862" y="4205241"/>
              <a:ext cx="7046363" cy="1409272"/>
            </a:xfrm>
            <a:custGeom>
              <a:avLst/>
              <a:gdLst>
                <a:gd name="connsiteX0" fmla="*/ 0 w 8382000"/>
                <a:gd name="connsiteY0" fmla="*/ 1657350 h 1676400"/>
                <a:gd name="connsiteX1" fmla="*/ 1790700 w 8382000"/>
                <a:gd name="connsiteY1" fmla="*/ 0 h 1676400"/>
                <a:gd name="connsiteX2" fmla="*/ 3333750 w 8382000"/>
                <a:gd name="connsiteY2" fmla="*/ 1676400 h 1676400"/>
                <a:gd name="connsiteX3" fmla="*/ 5143500 w 8382000"/>
                <a:gd name="connsiteY3" fmla="*/ 19050 h 1676400"/>
                <a:gd name="connsiteX4" fmla="*/ 6724650 w 8382000"/>
                <a:gd name="connsiteY4" fmla="*/ 1638300 h 1676400"/>
                <a:gd name="connsiteX5" fmla="*/ 8382000 w 8382000"/>
                <a:gd name="connsiteY5" fmla="*/ 38100 h 1676400"/>
                <a:gd name="connsiteX6" fmla="*/ 8382000 w 8382000"/>
                <a:gd name="connsiteY6" fmla="*/ 381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82000" h="1676400">
                  <a:moveTo>
                    <a:pt x="0" y="1657350"/>
                  </a:moveTo>
                  <a:lnTo>
                    <a:pt x="1790700" y="0"/>
                  </a:lnTo>
                  <a:lnTo>
                    <a:pt x="3333750" y="1676400"/>
                  </a:lnTo>
                  <a:lnTo>
                    <a:pt x="5143500" y="19050"/>
                  </a:lnTo>
                  <a:lnTo>
                    <a:pt x="6724650" y="1638300"/>
                  </a:lnTo>
                  <a:lnTo>
                    <a:pt x="8382000" y="38100"/>
                  </a:lnTo>
                  <a:lnTo>
                    <a:pt x="8382000" y="38100"/>
                  </a:lnTo>
                </a:path>
              </a:pathLst>
            </a:custGeom>
            <a:noFill/>
            <a:ln w="571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cxnSp>
          <p:nvCxnSpPr>
            <p:cNvPr id="17" name="直接连接符 16"/>
            <p:cNvCxnSpPr/>
            <p:nvPr/>
          </p:nvCxnSpPr>
          <p:spPr>
            <a:xfrm>
              <a:off x="9253448" y="4235983"/>
              <a:ext cx="1340986" cy="1360208"/>
            </a:xfrm>
            <a:prstGeom prst="line">
              <a:avLst/>
            </a:prstGeom>
            <a:noFill/>
            <a:ln w="57150">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1408275" y="4029860"/>
            <a:ext cx="1088983" cy="1088983"/>
            <a:chOff x="1408275" y="4029860"/>
            <a:chExt cx="1088983" cy="1088983"/>
          </a:xfrm>
        </p:grpSpPr>
        <p:grpSp>
          <p:nvGrpSpPr>
            <p:cNvPr id="20" name="组合 19"/>
            <p:cNvGrpSpPr/>
            <p:nvPr/>
          </p:nvGrpSpPr>
          <p:grpSpPr>
            <a:xfrm>
              <a:off x="1408275" y="4029860"/>
              <a:ext cx="1088983" cy="1088983"/>
              <a:chOff x="1408275" y="3981734"/>
              <a:chExt cx="1088983" cy="1088983"/>
            </a:xfrm>
          </p:grpSpPr>
          <p:sp>
            <p:nvSpPr>
              <p:cNvPr id="22" name="同心圆 107"/>
              <p:cNvSpPr/>
              <p:nvPr/>
            </p:nvSpPr>
            <p:spPr>
              <a:xfrm>
                <a:off x="1408275" y="3981734"/>
                <a:ext cx="1088983" cy="1088983"/>
              </a:xfrm>
              <a:prstGeom prst="donut">
                <a:avLst>
                  <a:gd name="adj" fmla="val 11629"/>
                </a:avLst>
              </a:prstGeom>
              <a:solidFill>
                <a:srgbClr val="F4B2C5"/>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椭圆 22"/>
              <p:cNvSpPr>
                <a:spLocks noChangeAspect="1"/>
              </p:cNvSpPr>
              <p:nvPr/>
            </p:nvSpPr>
            <p:spPr>
              <a:xfrm>
                <a:off x="1551526" y="4109036"/>
                <a:ext cx="828000" cy="828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461135" y="4403256"/>
              <a:ext cx="993683" cy="400110"/>
            </a:xfrm>
            <a:prstGeom prst="rect">
              <a:avLst/>
            </a:prstGeom>
            <a:noFill/>
          </p:spPr>
          <p:txBody>
            <a:bodyPr wrap="square" rtlCol="0">
              <a:spAutoFit/>
            </a:bodyPr>
            <a:lstStyle/>
            <a:p>
              <a:pPr algn="ctr"/>
              <a:r>
                <a:rPr lang="en-US" altLang="zh-CN" sz="2000" dirty="0">
                  <a:solidFill>
                    <a:srgbClr val="EE899E"/>
                  </a:solidFill>
                  <a:latin typeface="微软雅黑" panose="020B0503020204020204" pitchFamily="34" charset="-122"/>
                  <a:ea typeface="微软雅黑" panose="020B0503020204020204" pitchFamily="34" charset="-122"/>
                </a:rPr>
                <a:t>WHAT</a:t>
              </a:r>
              <a:endParaRPr lang="zh-CN" altLang="en-US" sz="2000" dirty="0">
                <a:solidFill>
                  <a:srgbClr val="EE899E"/>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2897620" y="2524308"/>
            <a:ext cx="1088983" cy="1088983"/>
            <a:chOff x="2897620" y="2524308"/>
            <a:chExt cx="1088983" cy="1088983"/>
          </a:xfrm>
        </p:grpSpPr>
        <p:grpSp>
          <p:nvGrpSpPr>
            <p:cNvPr id="25" name="组合 24"/>
            <p:cNvGrpSpPr/>
            <p:nvPr/>
          </p:nvGrpSpPr>
          <p:grpSpPr>
            <a:xfrm>
              <a:off x="2897620" y="2524308"/>
              <a:ext cx="1088983" cy="1088983"/>
              <a:chOff x="2897620" y="2588476"/>
              <a:chExt cx="1088983" cy="1088983"/>
            </a:xfrm>
          </p:grpSpPr>
          <p:sp>
            <p:nvSpPr>
              <p:cNvPr id="27" name="同心圆 110"/>
              <p:cNvSpPr/>
              <p:nvPr/>
            </p:nvSpPr>
            <p:spPr>
              <a:xfrm>
                <a:off x="2897620" y="2588476"/>
                <a:ext cx="1088983" cy="1088983"/>
              </a:xfrm>
              <a:prstGeom prst="donut">
                <a:avLst>
                  <a:gd name="adj" fmla="val 11714"/>
                </a:avLst>
              </a:prstGeom>
              <a:solidFill>
                <a:srgbClr val="A6D2F0"/>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8" name="椭圆 27"/>
              <p:cNvSpPr>
                <a:spLocks noChangeAspect="1"/>
              </p:cNvSpPr>
              <p:nvPr/>
            </p:nvSpPr>
            <p:spPr>
              <a:xfrm>
                <a:off x="3027302" y="2711278"/>
                <a:ext cx="864000" cy="86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6" name="文本框 25"/>
            <p:cNvSpPr txBox="1"/>
            <p:nvPr/>
          </p:nvSpPr>
          <p:spPr>
            <a:xfrm>
              <a:off x="2953226" y="2867864"/>
              <a:ext cx="993683" cy="400110"/>
            </a:xfrm>
            <a:prstGeom prst="rect">
              <a:avLst/>
            </a:prstGeom>
            <a:noFill/>
          </p:spPr>
          <p:txBody>
            <a:bodyPr wrap="square" rtlCol="0">
              <a:spAutoFit/>
            </a:bodyPr>
            <a:lstStyle/>
            <a:p>
              <a:pPr algn="ctr"/>
              <a:r>
                <a:rPr lang="en-US" altLang="zh-CN" sz="2000" dirty="0">
                  <a:solidFill>
                    <a:srgbClr val="78BBE8"/>
                  </a:solidFill>
                  <a:latin typeface="微软雅黑" panose="020B0503020204020204" pitchFamily="34" charset="-122"/>
                  <a:ea typeface="微软雅黑" panose="020B0503020204020204" pitchFamily="34" charset="-122"/>
                </a:rPr>
                <a:t>WHO</a:t>
              </a:r>
              <a:endParaRPr lang="zh-CN" altLang="en-US" sz="2000" dirty="0">
                <a:solidFill>
                  <a:srgbClr val="78BBE8"/>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210806" y="4029860"/>
            <a:ext cx="1088983" cy="1088983"/>
            <a:chOff x="4210806" y="4029860"/>
            <a:chExt cx="1088983" cy="1088983"/>
          </a:xfrm>
        </p:grpSpPr>
        <p:grpSp>
          <p:nvGrpSpPr>
            <p:cNvPr id="30" name="组合 29"/>
            <p:cNvGrpSpPr/>
            <p:nvPr/>
          </p:nvGrpSpPr>
          <p:grpSpPr>
            <a:xfrm>
              <a:off x="4210806" y="4029860"/>
              <a:ext cx="1088983" cy="1088983"/>
              <a:chOff x="4210806" y="3981734"/>
              <a:chExt cx="1088983" cy="1088983"/>
            </a:xfrm>
          </p:grpSpPr>
          <p:sp>
            <p:nvSpPr>
              <p:cNvPr id="32" name="同心圆 108"/>
              <p:cNvSpPr/>
              <p:nvPr/>
            </p:nvSpPr>
            <p:spPr>
              <a:xfrm>
                <a:off x="4210806" y="3981734"/>
                <a:ext cx="1088983" cy="1088983"/>
              </a:xfrm>
              <a:prstGeom prst="donut">
                <a:avLst>
                  <a:gd name="adj" fmla="val 8796"/>
                </a:avLst>
              </a:prstGeom>
              <a:solidFill>
                <a:srgbClr val="EFA08D"/>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3" name="椭圆 32"/>
              <p:cNvSpPr>
                <a:spLocks noChangeAspect="1"/>
              </p:cNvSpPr>
              <p:nvPr/>
            </p:nvSpPr>
            <p:spPr>
              <a:xfrm>
                <a:off x="4301905" y="4078210"/>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4244155" y="4398268"/>
              <a:ext cx="993683" cy="400110"/>
            </a:xfrm>
            <a:prstGeom prst="rect">
              <a:avLst/>
            </a:prstGeom>
            <a:noFill/>
          </p:spPr>
          <p:txBody>
            <a:bodyPr wrap="square" rtlCol="0">
              <a:spAutoFit/>
            </a:bodyPr>
            <a:lstStyle/>
            <a:p>
              <a:pPr algn="ctr"/>
              <a:r>
                <a:rPr lang="en-US" altLang="zh-CN" sz="2000" dirty="0">
                  <a:solidFill>
                    <a:srgbClr val="EFA08D"/>
                  </a:solidFill>
                  <a:latin typeface="微软雅黑" panose="020B0503020204020204" pitchFamily="34" charset="-122"/>
                  <a:ea typeface="微软雅黑" panose="020B0503020204020204" pitchFamily="34" charset="-122"/>
                </a:rPr>
                <a:t>WHEN</a:t>
              </a:r>
              <a:endParaRPr lang="zh-CN" altLang="en-US" sz="2000" dirty="0">
                <a:solidFill>
                  <a:srgbClr val="EFA08D"/>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662432" y="2524308"/>
            <a:ext cx="1128197" cy="1088983"/>
            <a:chOff x="5662432" y="2524308"/>
            <a:chExt cx="1128197" cy="1088983"/>
          </a:xfrm>
        </p:grpSpPr>
        <p:grpSp>
          <p:nvGrpSpPr>
            <p:cNvPr id="35" name="组合 34"/>
            <p:cNvGrpSpPr/>
            <p:nvPr/>
          </p:nvGrpSpPr>
          <p:grpSpPr>
            <a:xfrm>
              <a:off x="5688346" y="2524308"/>
              <a:ext cx="1088983" cy="1088983"/>
              <a:chOff x="5700151" y="2588476"/>
              <a:chExt cx="1088983" cy="1088983"/>
            </a:xfrm>
          </p:grpSpPr>
          <p:sp>
            <p:nvSpPr>
              <p:cNvPr id="37" name="同心圆 111"/>
              <p:cNvSpPr/>
              <p:nvPr/>
            </p:nvSpPr>
            <p:spPr>
              <a:xfrm>
                <a:off x="5700151" y="2588476"/>
                <a:ext cx="1088983" cy="1088983"/>
              </a:xfrm>
              <a:prstGeom prst="donut">
                <a:avLst>
                  <a:gd name="adj" fmla="val 8769"/>
                </a:avLst>
              </a:prstGeom>
              <a:solidFill>
                <a:srgbClr val="F4B2C5"/>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8" name="椭圆 37"/>
              <p:cNvSpPr>
                <a:spLocks noChangeAspect="1"/>
              </p:cNvSpPr>
              <p:nvPr/>
            </p:nvSpPr>
            <p:spPr>
              <a:xfrm>
                <a:off x="5794971" y="2698129"/>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5662432" y="2879055"/>
              <a:ext cx="1128197" cy="400110"/>
            </a:xfrm>
            <a:prstGeom prst="rect">
              <a:avLst/>
            </a:prstGeom>
            <a:noFill/>
          </p:spPr>
          <p:txBody>
            <a:bodyPr wrap="square" rtlCol="0">
              <a:spAutoFit/>
            </a:bodyPr>
            <a:lstStyle/>
            <a:p>
              <a:pPr algn="ctr"/>
              <a:r>
                <a:rPr lang="en-US" altLang="zh-CN" sz="2000" dirty="0">
                  <a:solidFill>
                    <a:srgbClr val="EE899E"/>
                  </a:solidFill>
                  <a:latin typeface="微软雅黑" panose="020B0503020204020204" pitchFamily="34" charset="-122"/>
                  <a:ea typeface="微软雅黑" panose="020B0503020204020204" pitchFamily="34" charset="-122"/>
                </a:rPr>
                <a:t>WHERE</a:t>
              </a:r>
              <a:endParaRPr lang="zh-CN" altLang="en-US" sz="2000" dirty="0">
                <a:solidFill>
                  <a:srgbClr val="EE899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029935" y="4013845"/>
            <a:ext cx="1128197" cy="1088983"/>
            <a:chOff x="7029935" y="4013845"/>
            <a:chExt cx="1128197" cy="1088983"/>
          </a:xfrm>
        </p:grpSpPr>
        <p:grpSp>
          <p:nvGrpSpPr>
            <p:cNvPr id="40" name="组合 39"/>
            <p:cNvGrpSpPr/>
            <p:nvPr/>
          </p:nvGrpSpPr>
          <p:grpSpPr>
            <a:xfrm>
              <a:off x="7051966" y="4013845"/>
              <a:ext cx="1088983" cy="1088983"/>
              <a:chOff x="7051966" y="3965719"/>
              <a:chExt cx="1088983" cy="1088983"/>
            </a:xfrm>
          </p:grpSpPr>
          <p:sp>
            <p:nvSpPr>
              <p:cNvPr id="42" name="同心圆 109"/>
              <p:cNvSpPr/>
              <p:nvPr/>
            </p:nvSpPr>
            <p:spPr>
              <a:xfrm>
                <a:off x="7051966" y="3965719"/>
                <a:ext cx="1088983" cy="1088983"/>
              </a:xfrm>
              <a:prstGeom prst="donut">
                <a:avLst>
                  <a:gd name="adj" fmla="val 13186"/>
                </a:avLst>
              </a:prstGeom>
              <a:solidFill>
                <a:srgbClr val="78BBE8"/>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3" name="椭圆 42"/>
              <p:cNvSpPr>
                <a:spLocks noChangeAspect="1"/>
              </p:cNvSpPr>
              <p:nvPr/>
            </p:nvSpPr>
            <p:spPr>
              <a:xfrm>
                <a:off x="7170472" y="4074994"/>
                <a:ext cx="864000" cy="864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grpSp>
        <p:sp>
          <p:nvSpPr>
            <p:cNvPr id="41" name="文本框 40"/>
            <p:cNvSpPr txBox="1"/>
            <p:nvPr/>
          </p:nvSpPr>
          <p:spPr>
            <a:xfrm>
              <a:off x="7029935" y="4358549"/>
              <a:ext cx="1128197" cy="400110"/>
            </a:xfrm>
            <a:prstGeom prst="rect">
              <a:avLst/>
            </a:prstGeom>
            <a:noFill/>
          </p:spPr>
          <p:txBody>
            <a:bodyPr wrap="square" rtlCol="0">
              <a:spAutoFit/>
            </a:bodyPr>
            <a:lstStyle/>
            <a:p>
              <a:pPr algn="ctr"/>
              <a:r>
                <a:rPr lang="en-US" altLang="zh-CN" sz="2000" dirty="0">
                  <a:solidFill>
                    <a:srgbClr val="78BBE8"/>
                  </a:solidFill>
                  <a:latin typeface="微软雅黑" panose="020B0503020204020204" pitchFamily="34" charset="-122"/>
                  <a:ea typeface="微软雅黑" panose="020B0503020204020204" pitchFamily="34" charset="-122"/>
                </a:rPr>
                <a:t>WHY</a:t>
              </a:r>
              <a:endParaRPr lang="zh-CN" altLang="en-US" sz="2000" dirty="0">
                <a:solidFill>
                  <a:srgbClr val="78BBE8"/>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8463780" y="2535821"/>
            <a:ext cx="1128197" cy="1088983"/>
            <a:chOff x="8482112" y="2636602"/>
            <a:chExt cx="1128197" cy="1088983"/>
          </a:xfrm>
        </p:grpSpPr>
        <p:grpSp>
          <p:nvGrpSpPr>
            <p:cNvPr id="45" name="组合 44"/>
            <p:cNvGrpSpPr/>
            <p:nvPr/>
          </p:nvGrpSpPr>
          <p:grpSpPr>
            <a:xfrm>
              <a:off x="8502682" y="2636602"/>
              <a:ext cx="1088983" cy="1088983"/>
              <a:chOff x="8502682" y="2588476"/>
              <a:chExt cx="1088983" cy="1088983"/>
            </a:xfrm>
          </p:grpSpPr>
          <p:sp>
            <p:nvSpPr>
              <p:cNvPr id="47" name="同心圆 112"/>
              <p:cNvSpPr/>
              <p:nvPr/>
            </p:nvSpPr>
            <p:spPr>
              <a:xfrm>
                <a:off x="8502682" y="2588476"/>
                <a:ext cx="1088983" cy="1088983"/>
              </a:xfrm>
              <a:prstGeom prst="donut">
                <a:avLst>
                  <a:gd name="adj" fmla="val 10241"/>
                </a:avLst>
              </a:prstGeom>
              <a:solidFill>
                <a:srgbClr val="E78EA1"/>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椭圆 47"/>
              <p:cNvSpPr>
                <a:spLocks noChangeAspect="1"/>
              </p:cNvSpPr>
              <p:nvPr/>
            </p:nvSpPr>
            <p:spPr>
              <a:xfrm>
                <a:off x="8597502" y="2685447"/>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8482112" y="3002062"/>
              <a:ext cx="1128197" cy="400110"/>
            </a:xfrm>
            <a:prstGeom prst="rect">
              <a:avLst/>
            </a:prstGeom>
            <a:noFill/>
          </p:spPr>
          <p:txBody>
            <a:bodyPr wrap="square" rtlCol="0">
              <a:spAutoFit/>
            </a:bodyPr>
            <a:lstStyle/>
            <a:p>
              <a:pPr algn="ctr"/>
              <a:r>
                <a:rPr lang="en-US" altLang="zh-CN" sz="2000" dirty="0">
                  <a:solidFill>
                    <a:srgbClr val="E37990"/>
                  </a:solidFill>
                  <a:latin typeface="微软雅黑" panose="020B0503020204020204" pitchFamily="34" charset="-122"/>
                  <a:ea typeface="微软雅黑" panose="020B0503020204020204" pitchFamily="34" charset="-122"/>
                </a:rPr>
                <a:t>HOW</a:t>
              </a:r>
              <a:endParaRPr lang="zh-CN" altLang="en-US" sz="2000" dirty="0">
                <a:solidFill>
                  <a:srgbClr val="E37990"/>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884187" y="4026671"/>
            <a:ext cx="1128197" cy="1088983"/>
            <a:chOff x="9884187" y="4026671"/>
            <a:chExt cx="1128197" cy="1088983"/>
          </a:xfrm>
        </p:grpSpPr>
        <p:grpSp>
          <p:nvGrpSpPr>
            <p:cNvPr id="50" name="组合 49"/>
            <p:cNvGrpSpPr/>
            <p:nvPr/>
          </p:nvGrpSpPr>
          <p:grpSpPr>
            <a:xfrm>
              <a:off x="9887753" y="4026671"/>
              <a:ext cx="1088983" cy="1088983"/>
              <a:chOff x="9887753" y="3978545"/>
              <a:chExt cx="1088983" cy="1088983"/>
            </a:xfrm>
          </p:grpSpPr>
          <p:sp>
            <p:nvSpPr>
              <p:cNvPr id="52" name="同心圆 126"/>
              <p:cNvSpPr/>
              <p:nvPr/>
            </p:nvSpPr>
            <p:spPr>
              <a:xfrm>
                <a:off x="9887753" y="3978545"/>
                <a:ext cx="1088983" cy="1088983"/>
              </a:xfrm>
              <a:prstGeom prst="donut">
                <a:avLst>
                  <a:gd name="adj" fmla="val 11619"/>
                </a:avLst>
              </a:prstGeom>
              <a:solidFill>
                <a:srgbClr val="F5C1B5"/>
              </a:solidFill>
              <a:ln w="38100">
                <a:noFill/>
              </a:ln>
              <a:effectLst>
                <a:outerShdw blurRad="50800" dist="38100" dir="2700000" algn="tl" rotWithShape="0">
                  <a:schemeClr val="tx1">
                    <a:lumMod val="65000"/>
                    <a:lumOff val="3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3" name="椭圆 52"/>
              <p:cNvSpPr>
                <a:spLocks noChangeAspect="1"/>
              </p:cNvSpPr>
              <p:nvPr/>
            </p:nvSpPr>
            <p:spPr>
              <a:xfrm>
                <a:off x="9998286" y="4091359"/>
                <a:ext cx="900000" cy="90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grpSp>
        <p:sp>
          <p:nvSpPr>
            <p:cNvPr id="51" name="文本框 50"/>
            <p:cNvSpPr txBox="1"/>
            <p:nvPr/>
          </p:nvSpPr>
          <p:spPr>
            <a:xfrm>
              <a:off x="9884187" y="4244380"/>
              <a:ext cx="1128197" cy="707886"/>
            </a:xfrm>
            <a:prstGeom prst="rect">
              <a:avLst/>
            </a:prstGeom>
            <a:noFill/>
          </p:spPr>
          <p:txBody>
            <a:bodyPr wrap="square" rtlCol="0">
              <a:spAutoFit/>
            </a:bodyPr>
            <a:lstStyle/>
            <a:p>
              <a:pPr algn="ctr"/>
              <a:r>
                <a:rPr lang="en-US" altLang="zh-CN" sz="2000" dirty="0">
                  <a:solidFill>
                    <a:srgbClr val="EFA08D"/>
                  </a:solidFill>
                  <a:latin typeface="微软雅黑" panose="020B0503020204020204" pitchFamily="34" charset="-122"/>
                  <a:ea typeface="微软雅黑" panose="020B0503020204020204" pitchFamily="34" charset="-122"/>
                </a:rPr>
                <a:t>HOW</a:t>
              </a:r>
              <a:endParaRPr lang="en-US" altLang="zh-CN" sz="2000" dirty="0">
                <a:solidFill>
                  <a:srgbClr val="EFA08D"/>
                </a:solidFill>
                <a:latin typeface="微软雅黑" panose="020B0503020204020204" pitchFamily="34" charset="-122"/>
                <a:ea typeface="微软雅黑" panose="020B0503020204020204" pitchFamily="34" charset="-122"/>
              </a:endParaRPr>
            </a:p>
            <a:p>
              <a:pPr algn="ctr"/>
              <a:r>
                <a:rPr lang="en-US" altLang="zh-CN" sz="2000" dirty="0">
                  <a:solidFill>
                    <a:srgbClr val="EFA08D"/>
                  </a:solidFill>
                  <a:latin typeface="微软雅黑" panose="020B0503020204020204" pitchFamily="34" charset="-122"/>
                  <a:ea typeface="微软雅黑" panose="020B0503020204020204" pitchFamily="34" charset="-122"/>
                </a:rPr>
                <a:t>MUCH</a:t>
              </a:r>
              <a:endParaRPr lang="zh-CN" altLang="en-US" sz="2000" dirty="0">
                <a:solidFill>
                  <a:srgbClr val="EFA08D"/>
                </a:solidFill>
                <a:latin typeface="微软雅黑" panose="020B0503020204020204" pitchFamily="34" charset="-122"/>
                <a:ea typeface="微软雅黑" panose="020B0503020204020204" pitchFamily="34" charset="-122"/>
              </a:endParaRPr>
            </a:p>
          </p:txBody>
        </p:sp>
      </p:grpSp>
      <p:sp>
        <p:nvSpPr>
          <p:cNvPr id="54" name="文本框 53"/>
          <p:cNvSpPr txBox="1"/>
          <p:nvPr/>
        </p:nvSpPr>
        <p:spPr>
          <a:xfrm>
            <a:off x="1438721" y="3647885"/>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事件</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2953410" y="3644513"/>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人物</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261143" y="3651410"/>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时间</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5767058" y="3660528"/>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地点</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7101174" y="3651410"/>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原因</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536398" y="3660528"/>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方法</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9941205" y="3651410"/>
            <a:ext cx="993683"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费用</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1" name="Rounded Rectangle 5"/>
          <p:cNvSpPr>
            <a:spLocks noChangeArrowheads="1"/>
          </p:cNvSpPr>
          <p:nvPr/>
        </p:nvSpPr>
        <p:spPr bwMode="auto">
          <a:xfrm>
            <a:off x="6105125" y="5277098"/>
            <a:ext cx="3242643" cy="415472"/>
          </a:xfrm>
          <a:prstGeom prst="roundRect">
            <a:avLst>
              <a:gd name="adj" fmla="val 16667"/>
            </a:avLst>
          </a:prstGeom>
          <a:noFill/>
          <a:ln>
            <a:noFill/>
          </a:ln>
        </p:spPr>
        <p:txBody>
          <a:bodyPr lIns="68568" tIns="34285" rIns="68568" bIns="34285" anchor="ctr"/>
          <a:lstStyle/>
          <a:p>
            <a:pPr algn="ctr"/>
            <a:r>
              <a:rPr lang="zh-CN" altLang="zh-CN" sz="1400" dirty="0">
                <a:latin typeface="微软雅黑" panose="020B0503020204020204" pitchFamily="34" charset="-122"/>
                <a:ea typeface="微软雅黑" panose="020B0503020204020204" pitchFamily="34" charset="-122"/>
              </a:rPr>
              <a:t>明确完成工作后希望达到的效果。</a:t>
            </a:r>
            <a:endParaRPr lang="zh-CN" altLang="zh-CN" sz="1400" dirty="0">
              <a:latin typeface="微软雅黑" panose="020B0503020204020204" pitchFamily="34" charset="-122"/>
              <a:ea typeface="微软雅黑" panose="020B0503020204020204" pitchFamily="34" charset="-122"/>
            </a:endParaRPr>
          </a:p>
        </p:txBody>
      </p:sp>
      <p:sp>
        <p:nvSpPr>
          <p:cNvPr id="62" name="Rounded Rectangle 7"/>
          <p:cNvSpPr>
            <a:spLocks noChangeArrowheads="1"/>
          </p:cNvSpPr>
          <p:nvPr/>
        </p:nvSpPr>
        <p:spPr bwMode="auto">
          <a:xfrm>
            <a:off x="3218092" y="5304474"/>
            <a:ext cx="3045808" cy="360720"/>
          </a:xfrm>
          <a:prstGeom prst="roundRect">
            <a:avLst>
              <a:gd name="adj" fmla="val 16667"/>
            </a:avLst>
          </a:prstGeom>
          <a:noFill/>
          <a:ln>
            <a:noFill/>
          </a:ln>
        </p:spPr>
        <p:txBody>
          <a:bodyPr lIns="68568" tIns="34285" rIns="68568" bIns="34285" anchor="ctr"/>
          <a:lstStyle/>
          <a:p>
            <a:pPr algn="ctr"/>
            <a:r>
              <a:rPr lang="zh-CN" altLang="zh-CN" sz="1400" dirty="0">
                <a:latin typeface="微软雅黑" panose="020B0503020204020204" pitchFamily="34" charset="-122"/>
                <a:ea typeface="微软雅黑" panose="020B0503020204020204" pitchFamily="34" charset="-122"/>
              </a:rPr>
              <a:t>我何时开始，截止时间是什么时候；</a:t>
            </a:r>
            <a:endParaRPr lang="zh-CN" altLang="zh-CN" sz="1400" dirty="0">
              <a:latin typeface="微软雅黑" panose="020B0503020204020204" pitchFamily="34" charset="-122"/>
              <a:ea typeface="微软雅黑" panose="020B0503020204020204" pitchFamily="34" charset="-122"/>
            </a:endParaRPr>
          </a:p>
        </p:txBody>
      </p:sp>
      <p:sp>
        <p:nvSpPr>
          <p:cNvPr id="63" name="Rounded Rectangle 8"/>
          <p:cNvSpPr>
            <a:spLocks noChangeArrowheads="1"/>
          </p:cNvSpPr>
          <p:nvPr/>
        </p:nvSpPr>
        <p:spPr bwMode="auto">
          <a:xfrm>
            <a:off x="2448596" y="1973597"/>
            <a:ext cx="2051197" cy="378182"/>
          </a:xfrm>
          <a:prstGeom prst="roundRect">
            <a:avLst>
              <a:gd name="adj" fmla="val 16667"/>
            </a:avLst>
          </a:prstGeom>
          <a:noFill/>
          <a:ln>
            <a:noFill/>
          </a:ln>
        </p:spPr>
        <p:txBody>
          <a:bodyPr lIns="68568" tIns="34285" rIns="68568" bIns="34285" anchor="ctr"/>
          <a:lstStyle/>
          <a:p>
            <a:pPr algn="ctr"/>
            <a:r>
              <a:rPr lang="zh-CN" altLang="zh-CN" sz="1400" dirty="0">
                <a:latin typeface="微软雅黑" panose="020B0503020204020204" pitchFamily="34" charset="-122"/>
                <a:ea typeface="微软雅黑" panose="020B0503020204020204" pitchFamily="34" charset="-122"/>
              </a:rPr>
              <a:t>需要谁的帮助；</a:t>
            </a:r>
            <a:endParaRPr lang="zh-CN" altLang="zh-CN" sz="1400" dirty="0">
              <a:latin typeface="微软雅黑" panose="020B0503020204020204" pitchFamily="34" charset="-122"/>
              <a:ea typeface="微软雅黑" panose="020B0503020204020204" pitchFamily="34" charset="-122"/>
            </a:endParaRPr>
          </a:p>
        </p:txBody>
      </p:sp>
      <p:sp>
        <p:nvSpPr>
          <p:cNvPr id="64" name="Rounded Rectangle 9"/>
          <p:cNvSpPr>
            <a:spLocks noChangeArrowheads="1"/>
          </p:cNvSpPr>
          <p:nvPr/>
        </p:nvSpPr>
        <p:spPr bwMode="auto">
          <a:xfrm>
            <a:off x="4933305" y="1935224"/>
            <a:ext cx="2687716" cy="454928"/>
          </a:xfrm>
          <a:prstGeom prst="roundRect">
            <a:avLst>
              <a:gd name="adj" fmla="val 16667"/>
            </a:avLst>
          </a:prstGeom>
          <a:noFill/>
          <a:ln>
            <a:noFill/>
          </a:ln>
        </p:spPr>
        <p:txBody>
          <a:bodyPr lIns="68568" tIns="34285" rIns="68568" bIns="34285" anchor="ctr"/>
          <a:lstStyle/>
          <a:p>
            <a:pPr algn="ctr"/>
            <a:r>
              <a:rPr lang="zh-CN" altLang="zh-CN" sz="1400" dirty="0">
                <a:latin typeface="方正姚体" panose="02010601030101010101" pitchFamily="2" charset="-122"/>
                <a:ea typeface="方正姚体" panose="02010601030101010101" pitchFamily="2" charset="-122"/>
              </a:rPr>
              <a:t>我在哪儿完成该工作；</a:t>
            </a:r>
            <a:endParaRPr lang="zh-CN" altLang="zh-CN" sz="1400" dirty="0">
              <a:latin typeface="方正姚体" panose="02010601030101010101" pitchFamily="2" charset="-122"/>
              <a:ea typeface="方正姚体" panose="02010601030101010101" pitchFamily="2" charset="-122"/>
            </a:endParaRPr>
          </a:p>
        </p:txBody>
      </p:sp>
      <p:sp>
        <p:nvSpPr>
          <p:cNvPr id="65" name="Rounded Rectangle 10"/>
          <p:cNvSpPr>
            <a:spLocks noChangeArrowheads="1"/>
          </p:cNvSpPr>
          <p:nvPr/>
        </p:nvSpPr>
        <p:spPr bwMode="auto">
          <a:xfrm>
            <a:off x="9072888" y="5289767"/>
            <a:ext cx="2747950" cy="354913"/>
          </a:xfrm>
          <a:prstGeom prst="roundRect">
            <a:avLst>
              <a:gd name="adj" fmla="val 16667"/>
            </a:avLst>
          </a:prstGeom>
          <a:noFill/>
          <a:ln>
            <a:noFill/>
          </a:ln>
        </p:spPr>
        <p:txBody>
          <a:bodyPr lIns="68568" tIns="34285" rIns="68568" bIns="34285" anchor="ctr"/>
          <a:lstStyle/>
          <a:p>
            <a:pPr algn="ctr"/>
            <a:r>
              <a:rPr lang="zh-CN" altLang="zh-CN" sz="1400" dirty="0">
                <a:latin typeface="微软雅黑" panose="020B0503020204020204" pitchFamily="34" charset="-122"/>
                <a:ea typeface="微软雅黑" panose="020B0503020204020204" pitchFamily="34" charset="-122"/>
              </a:rPr>
              <a:t>想要完成需要花费的费用；</a:t>
            </a:r>
            <a:endParaRPr lang="zh-CN" altLang="zh-CN" sz="1400" dirty="0">
              <a:latin typeface="微软雅黑" panose="020B0503020204020204" pitchFamily="34" charset="-122"/>
              <a:ea typeface="微软雅黑" panose="020B0503020204020204" pitchFamily="34" charset="-122"/>
            </a:endParaRPr>
          </a:p>
        </p:txBody>
      </p:sp>
      <p:sp>
        <p:nvSpPr>
          <p:cNvPr id="66" name="Rounded Rectangle 11"/>
          <p:cNvSpPr>
            <a:spLocks noChangeArrowheads="1"/>
          </p:cNvSpPr>
          <p:nvPr/>
        </p:nvSpPr>
        <p:spPr bwMode="auto">
          <a:xfrm>
            <a:off x="7726447" y="1976849"/>
            <a:ext cx="2564545" cy="385763"/>
          </a:xfrm>
          <a:prstGeom prst="roundRect">
            <a:avLst>
              <a:gd name="adj" fmla="val 16667"/>
            </a:avLst>
          </a:prstGeom>
          <a:noFill/>
          <a:ln>
            <a:noFill/>
          </a:ln>
        </p:spPr>
        <p:txBody>
          <a:bodyPr lIns="68568" tIns="34285" rIns="68568" bIns="34285" anchor="ctr"/>
          <a:lstStyle/>
          <a:p>
            <a:pPr algn="ctr"/>
            <a:r>
              <a:rPr lang="zh-CN" altLang="zh-CN" sz="1400" dirty="0">
                <a:latin typeface="微软雅黑" panose="020B0503020204020204" pitchFamily="34" charset="-122"/>
                <a:ea typeface="微软雅黑" panose="020B0503020204020204" pitchFamily="34" charset="-122"/>
              </a:rPr>
              <a:t>完成工作的具体方法与技巧；</a:t>
            </a:r>
            <a:endParaRPr lang="zh-CN" altLang="zh-CN" sz="1400" dirty="0">
              <a:latin typeface="微软雅黑" panose="020B0503020204020204" pitchFamily="34" charset="-122"/>
              <a:ea typeface="微软雅黑" panose="020B0503020204020204" pitchFamily="34" charset="-122"/>
            </a:endParaRPr>
          </a:p>
        </p:txBody>
      </p:sp>
      <p:sp>
        <p:nvSpPr>
          <p:cNvPr id="67" name="Rounded Rectangle 16"/>
          <p:cNvSpPr>
            <a:spLocks noChangeArrowheads="1"/>
          </p:cNvSpPr>
          <p:nvPr/>
        </p:nvSpPr>
        <p:spPr bwMode="auto">
          <a:xfrm>
            <a:off x="657553" y="5259899"/>
            <a:ext cx="2615946" cy="433152"/>
          </a:xfrm>
          <a:prstGeom prst="roundRect">
            <a:avLst>
              <a:gd name="adj" fmla="val 16667"/>
            </a:avLst>
          </a:prstGeom>
          <a:noFill/>
          <a:ln>
            <a:noFill/>
          </a:ln>
        </p:spPr>
        <p:txBody>
          <a:bodyPr lIns="68568" tIns="34285" rIns="68568" bIns="34285" anchor="ctr"/>
          <a:lstStyle/>
          <a:p>
            <a:pPr algn="ctr"/>
            <a:r>
              <a:rPr lang="zh-CN" altLang="zh-CN" sz="1400" dirty="0">
                <a:latin typeface="微软雅黑" panose="020B0503020204020204" pitchFamily="34" charset="-122"/>
                <a:ea typeface="微软雅黑" panose="020B0503020204020204" pitchFamily="34" charset="-122"/>
              </a:rPr>
              <a:t>我需要完成什么工作；</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5112296" cy="560721"/>
            <a:chOff x="591642" y="541262"/>
            <a:chExt cx="5112296" cy="560721"/>
          </a:xfrm>
        </p:grpSpPr>
        <p:sp>
          <p:nvSpPr>
            <p:cNvPr id="3" name="文本框 37"/>
            <p:cNvSpPr txBox="1"/>
            <p:nvPr userDrawn="1"/>
          </p:nvSpPr>
          <p:spPr>
            <a:xfrm>
              <a:off x="1218755" y="541262"/>
              <a:ext cx="4485183" cy="560721"/>
            </a:xfrm>
            <a:prstGeom prst="rect">
              <a:avLst/>
            </a:prstGeom>
            <a:noFill/>
          </p:spPr>
          <p:txBody>
            <a:bodyPr wrap="none" lIns="128578" tIns="64289" rIns="128578" bIns="64289" rtlCol="0" anchor="ctr">
              <a:spAutoFit/>
            </a:bodyPr>
            <a:lstStyle/>
            <a:p>
              <a:pPr defTabSz="963930"/>
              <a:r>
                <a:rPr lang="en-US" altLang="zh-CN"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80/20</a:t>
              </a:r>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原则（帕累托原则）</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72" name="Rectangle 28"/>
          <p:cNvSpPr>
            <a:spLocks noChangeArrowheads="1"/>
          </p:cNvSpPr>
          <p:nvPr/>
        </p:nvSpPr>
        <p:spPr bwMode="auto">
          <a:xfrm>
            <a:off x="6325579" y="2930329"/>
            <a:ext cx="5634210" cy="318541"/>
          </a:xfrm>
          <a:prstGeom prst="rect">
            <a:avLst/>
          </a:prstGeom>
          <a:noFill/>
          <a:ln>
            <a:noFill/>
          </a:ln>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80%的生产量来自20%员工</a:t>
            </a:r>
            <a:endParaRPr lang="zh-CN" altLang="zh-CN" dirty="0">
              <a:latin typeface="微软雅黑" panose="020B0503020204020204" pitchFamily="34" charset="-122"/>
              <a:ea typeface="微软雅黑" panose="020B0503020204020204" pitchFamily="34" charset="-122"/>
            </a:endParaRPr>
          </a:p>
        </p:txBody>
      </p:sp>
      <p:sp>
        <p:nvSpPr>
          <p:cNvPr id="73" name="Rectangle 33"/>
          <p:cNvSpPr>
            <a:spLocks noChangeArrowheads="1"/>
          </p:cNvSpPr>
          <p:nvPr/>
        </p:nvSpPr>
        <p:spPr bwMode="auto">
          <a:xfrm>
            <a:off x="6325579" y="3428131"/>
            <a:ext cx="5634210" cy="318541"/>
          </a:xfrm>
          <a:prstGeom prst="rect">
            <a:avLst/>
          </a:prstGeom>
          <a:noFill/>
          <a:ln>
            <a:noFill/>
          </a:ln>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80%的病假源自20%的员工</a:t>
            </a:r>
            <a:endParaRPr lang="zh-CN" altLang="zh-CN" dirty="0">
              <a:latin typeface="微软雅黑" panose="020B0503020204020204" pitchFamily="34" charset="-122"/>
              <a:ea typeface="微软雅黑" panose="020B0503020204020204" pitchFamily="34" charset="-122"/>
            </a:endParaRPr>
          </a:p>
        </p:txBody>
      </p:sp>
      <p:sp>
        <p:nvSpPr>
          <p:cNvPr id="74" name="Rectangle 39"/>
          <p:cNvSpPr>
            <a:spLocks noChangeArrowheads="1"/>
          </p:cNvSpPr>
          <p:nvPr/>
        </p:nvSpPr>
        <p:spPr bwMode="auto">
          <a:xfrm>
            <a:off x="6325579" y="3898712"/>
            <a:ext cx="5634210" cy="318541"/>
          </a:xfrm>
          <a:prstGeom prst="rect">
            <a:avLst/>
          </a:prstGeom>
          <a:noFill/>
          <a:ln>
            <a:noFill/>
          </a:ln>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80%的教师辅导时间被20%的学生占用</a:t>
            </a:r>
            <a:endParaRPr lang="zh-CN" altLang="zh-CN" dirty="0">
              <a:latin typeface="微软雅黑" panose="020B0503020204020204" pitchFamily="34" charset="-122"/>
              <a:ea typeface="微软雅黑" panose="020B0503020204020204" pitchFamily="34" charset="-122"/>
            </a:endParaRPr>
          </a:p>
        </p:txBody>
      </p:sp>
      <p:sp>
        <p:nvSpPr>
          <p:cNvPr id="75" name="Rectangle 45"/>
          <p:cNvSpPr>
            <a:spLocks noChangeArrowheads="1"/>
          </p:cNvSpPr>
          <p:nvPr/>
        </p:nvSpPr>
        <p:spPr bwMode="auto">
          <a:xfrm>
            <a:off x="1378941" y="4381193"/>
            <a:ext cx="5634210" cy="318541"/>
          </a:xfrm>
          <a:prstGeom prst="rect">
            <a:avLst/>
          </a:prstGeom>
          <a:noFill/>
          <a:ln>
            <a:noFill/>
          </a:ln>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80％的垃圾是源自20％的地方</a:t>
            </a:r>
            <a:endParaRPr lang="zh-CN" altLang="zh-CN" dirty="0">
              <a:latin typeface="微软雅黑" panose="020B0503020204020204" pitchFamily="34" charset="-122"/>
              <a:ea typeface="微软雅黑" panose="020B0503020204020204" pitchFamily="34" charset="-122"/>
            </a:endParaRPr>
          </a:p>
        </p:txBody>
      </p:sp>
      <p:sp>
        <p:nvSpPr>
          <p:cNvPr id="76" name="Rectangle 48"/>
          <p:cNvSpPr>
            <a:spLocks noChangeArrowheads="1"/>
          </p:cNvSpPr>
          <p:nvPr/>
        </p:nvSpPr>
        <p:spPr bwMode="auto">
          <a:xfrm>
            <a:off x="1378941" y="2449136"/>
            <a:ext cx="5634210" cy="318541"/>
          </a:xfrm>
          <a:prstGeom prst="rect">
            <a:avLst/>
          </a:prstGeom>
          <a:noFill/>
          <a:ln>
            <a:noFill/>
          </a:ln>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80％的看电视时间都花在了20％的节目</a:t>
            </a:r>
            <a:endParaRPr lang="zh-CN" altLang="zh-CN" dirty="0">
              <a:latin typeface="微软雅黑" panose="020B0503020204020204" pitchFamily="34" charset="-122"/>
              <a:ea typeface="微软雅黑" panose="020B0503020204020204" pitchFamily="34" charset="-122"/>
            </a:endParaRPr>
          </a:p>
        </p:txBody>
      </p:sp>
      <p:sp>
        <p:nvSpPr>
          <p:cNvPr id="77" name="Rectangle 51"/>
          <p:cNvSpPr>
            <a:spLocks noChangeArrowheads="1"/>
          </p:cNvSpPr>
          <p:nvPr/>
        </p:nvSpPr>
        <p:spPr bwMode="auto">
          <a:xfrm>
            <a:off x="1378941" y="2911469"/>
            <a:ext cx="5634210" cy="318541"/>
          </a:xfrm>
          <a:prstGeom prst="rect">
            <a:avLst/>
          </a:prstGeom>
          <a:noFill/>
          <a:ln>
            <a:noFill/>
          </a:ln>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80％的阅读书籍都花在书架上面20％的书籍</a:t>
            </a:r>
            <a:endParaRPr lang="zh-CN" altLang="zh-CN" dirty="0">
              <a:latin typeface="微软雅黑" panose="020B0503020204020204" pitchFamily="34" charset="-122"/>
              <a:ea typeface="微软雅黑" panose="020B0503020204020204" pitchFamily="34" charset="-122"/>
            </a:endParaRPr>
          </a:p>
        </p:txBody>
      </p:sp>
      <p:sp>
        <p:nvSpPr>
          <p:cNvPr id="78" name="Rectangle 28"/>
          <p:cNvSpPr>
            <a:spLocks noChangeArrowheads="1"/>
          </p:cNvSpPr>
          <p:nvPr/>
        </p:nvSpPr>
        <p:spPr bwMode="auto">
          <a:xfrm>
            <a:off x="1378941" y="3374256"/>
            <a:ext cx="5634210" cy="318541"/>
          </a:xfrm>
          <a:prstGeom prst="rect">
            <a:avLst/>
          </a:prstGeom>
          <a:noFill/>
          <a:ln>
            <a:noFill/>
          </a:ln>
          <a:effectLst/>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80％的外出吃饭都前往20％的餐馆</a:t>
            </a:r>
            <a:endParaRPr lang="zh-CN" altLang="zh-CN" dirty="0">
              <a:latin typeface="微软雅黑" panose="020B0503020204020204" pitchFamily="34" charset="-122"/>
              <a:ea typeface="微软雅黑" panose="020B0503020204020204" pitchFamily="34" charset="-122"/>
            </a:endParaRPr>
          </a:p>
        </p:txBody>
      </p:sp>
      <p:sp>
        <p:nvSpPr>
          <p:cNvPr id="79" name="Rectangle 33"/>
          <p:cNvSpPr>
            <a:spLocks noChangeArrowheads="1"/>
          </p:cNvSpPr>
          <p:nvPr/>
        </p:nvSpPr>
        <p:spPr bwMode="auto">
          <a:xfrm>
            <a:off x="1378941" y="3844837"/>
            <a:ext cx="5634210" cy="318541"/>
          </a:xfrm>
          <a:prstGeom prst="rect">
            <a:avLst/>
          </a:prstGeom>
          <a:noFill/>
          <a:ln>
            <a:noFill/>
          </a:ln>
          <a:effectLst/>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80％的看报时间都停留于20％的版面</a:t>
            </a:r>
            <a:endParaRPr lang="zh-CN" altLang="zh-CN" dirty="0">
              <a:latin typeface="微软雅黑" panose="020B0503020204020204" pitchFamily="34" charset="-122"/>
              <a:ea typeface="微软雅黑" panose="020B0503020204020204" pitchFamily="34" charset="-122"/>
            </a:endParaRPr>
          </a:p>
        </p:txBody>
      </p:sp>
      <p:sp>
        <p:nvSpPr>
          <p:cNvPr id="80" name="Rectangle 48"/>
          <p:cNvSpPr>
            <a:spLocks noChangeArrowheads="1"/>
          </p:cNvSpPr>
          <p:nvPr/>
        </p:nvSpPr>
        <p:spPr bwMode="auto">
          <a:xfrm>
            <a:off x="6325579" y="2426891"/>
            <a:ext cx="5634210" cy="318541"/>
          </a:xfrm>
          <a:prstGeom prst="rect">
            <a:avLst/>
          </a:prstGeom>
          <a:noFill/>
          <a:ln>
            <a:noFill/>
          </a:ln>
          <a:effectLst/>
        </p:spPr>
        <p:txBody>
          <a:bodyPr wrap="square" lIns="68571" tIns="34286" rIns="68571" bIns="34286" anchor="b">
            <a:spAutoFit/>
          </a:bodyPr>
          <a:lstStyle/>
          <a:p>
            <a:pPr marL="285750" indent="-285750">
              <a:lnSpc>
                <a:spcPct val="90000"/>
              </a:lnSpc>
              <a:spcBef>
                <a:spcPct val="20000"/>
              </a:spcBef>
              <a:buSzPct val="105000"/>
              <a:buFont typeface="Wingdings" panose="05000000000000000000" pitchFamily="2" charset="2"/>
              <a:buChar char="p"/>
            </a:pPr>
            <a:r>
              <a:rPr lang="zh-CN" altLang="zh-CN" dirty="0">
                <a:latin typeface="微软雅黑" panose="020B0503020204020204" pitchFamily="34" charset="-122"/>
                <a:ea typeface="微软雅黑" panose="020B0503020204020204" pitchFamily="34" charset="-122"/>
              </a:rPr>
              <a:t>80%的销售额来自20%的顾客</a:t>
            </a:r>
            <a:endParaRPr lang="zh-CN" altLang="zh-CN"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5906" y="4397712"/>
            <a:ext cx="3130302" cy="19080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5112296" cy="560721"/>
            <a:chOff x="591642" y="541262"/>
            <a:chExt cx="5112296" cy="560721"/>
          </a:xfrm>
        </p:grpSpPr>
        <p:sp>
          <p:nvSpPr>
            <p:cNvPr id="3" name="文本框 37"/>
            <p:cNvSpPr txBox="1"/>
            <p:nvPr userDrawn="1"/>
          </p:nvSpPr>
          <p:spPr>
            <a:xfrm>
              <a:off x="1218755" y="541262"/>
              <a:ext cx="4485183" cy="560721"/>
            </a:xfrm>
            <a:prstGeom prst="rect">
              <a:avLst/>
            </a:prstGeom>
            <a:noFill/>
          </p:spPr>
          <p:txBody>
            <a:bodyPr wrap="none" lIns="128578" tIns="64289" rIns="128578" bIns="64289" rtlCol="0" anchor="ctr">
              <a:spAutoFit/>
            </a:bodyPr>
            <a:lstStyle/>
            <a:p>
              <a:pPr defTabSz="963930"/>
              <a:r>
                <a:rPr lang="en-US" altLang="zh-CN"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80/20</a:t>
              </a:r>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原则（帕累托原则）</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4" name="任意多边形 34"/>
          <p:cNvSpPr/>
          <p:nvPr/>
        </p:nvSpPr>
        <p:spPr>
          <a:xfrm rot="2285333" flipH="1">
            <a:off x="4097739" y="2343087"/>
            <a:ext cx="1848232" cy="1182924"/>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rgbClr val="A6D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25" name="任意多边形 35"/>
          <p:cNvSpPr/>
          <p:nvPr/>
        </p:nvSpPr>
        <p:spPr>
          <a:xfrm rot="19314667">
            <a:off x="1671146" y="2343086"/>
            <a:ext cx="1848232" cy="1182924"/>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rgbClr val="F4B2C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26" name="圆角矩形 36"/>
          <p:cNvSpPr/>
          <p:nvPr/>
        </p:nvSpPr>
        <p:spPr>
          <a:xfrm>
            <a:off x="2907689" y="2532075"/>
            <a:ext cx="1753228" cy="412497"/>
          </a:xfrm>
          <a:prstGeom prst="roundRect">
            <a:avLst>
              <a:gd name="adj" fmla="val 50000"/>
            </a:avLst>
          </a:prstGeom>
          <a:solidFill>
            <a:srgbClr val="F4B2C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27" name="任意多边形 37"/>
          <p:cNvSpPr/>
          <p:nvPr/>
        </p:nvSpPr>
        <p:spPr>
          <a:xfrm rot="2285333" flipH="1">
            <a:off x="8950922" y="2343087"/>
            <a:ext cx="1848232" cy="1182924"/>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rgbClr val="F4B2C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28" name="任意多边形 38"/>
          <p:cNvSpPr/>
          <p:nvPr/>
        </p:nvSpPr>
        <p:spPr>
          <a:xfrm rot="19314667">
            <a:off x="6524330" y="2343086"/>
            <a:ext cx="1848232" cy="1182924"/>
          </a:xfrm>
          <a:custGeom>
            <a:avLst/>
            <a:gdLst>
              <a:gd name="connsiteX0" fmla="*/ 973390 w 1245795"/>
              <a:gd name="connsiteY0" fmla="*/ 265226 h 804121"/>
              <a:gd name="connsiteX1" fmla="*/ 865165 w 1245795"/>
              <a:gd name="connsiteY1" fmla="*/ 218939 h 804121"/>
              <a:gd name="connsiteX2" fmla="*/ 406946 w 1245795"/>
              <a:gd name="connsiteY2" fmla="*/ 213692 h 804121"/>
              <a:gd name="connsiteX3" fmla="*/ 251402 w 1245795"/>
              <a:gd name="connsiteY3" fmla="*/ 365714 h 804121"/>
              <a:gd name="connsiteX4" fmla="*/ 250602 w 1245795"/>
              <a:gd name="connsiteY4" fmla="*/ 435528 h 804121"/>
              <a:gd name="connsiteX5" fmla="*/ 402624 w 1245795"/>
              <a:gd name="connsiteY5" fmla="*/ 591072 h 804121"/>
              <a:gd name="connsiteX6" fmla="*/ 860843 w 1245795"/>
              <a:gd name="connsiteY6" fmla="*/ 596319 h 804121"/>
              <a:gd name="connsiteX7" fmla="*/ 1016387 w 1245795"/>
              <a:gd name="connsiteY7" fmla="*/ 444297 h 804121"/>
              <a:gd name="connsiteX8" fmla="*/ 1017187 w 1245795"/>
              <a:gd name="connsiteY8" fmla="*/ 374483 h 804121"/>
              <a:gd name="connsiteX9" fmla="*/ 973390 w 1245795"/>
              <a:gd name="connsiteY9" fmla="*/ 265226 h 804121"/>
              <a:gd name="connsiteX10" fmla="*/ 1142396 w 1245795"/>
              <a:gd name="connsiteY10" fmla="*/ 40053 h 804121"/>
              <a:gd name="connsiteX11" fmla="*/ 1245795 w 1245795"/>
              <a:gd name="connsiteY11" fmla="*/ 234522 h 804121"/>
              <a:gd name="connsiteX12" fmla="*/ 1245795 w 1245795"/>
              <a:gd name="connsiteY12" fmla="*/ 569599 h 804121"/>
              <a:gd name="connsiteX13" fmla="*/ 1011273 w 1245795"/>
              <a:gd name="connsiteY13" fmla="*/ 804121 h 804121"/>
              <a:gd name="connsiteX14" fmla="*/ 234522 w 1245795"/>
              <a:gd name="connsiteY14" fmla="*/ 804121 h 804121"/>
              <a:gd name="connsiteX15" fmla="*/ 0 w 1245795"/>
              <a:gd name="connsiteY15" fmla="*/ 569599 h 804121"/>
              <a:gd name="connsiteX16" fmla="*/ 0 w 1245795"/>
              <a:gd name="connsiteY16" fmla="*/ 234522 h 804121"/>
              <a:gd name="connsiteX17" fmla="*/ 234522 w 1245795"/>
              <a:gd name="connsiteY17" fmla="*/ 0 h 804121"/>
              <a:gd name="connsiteX18" fmla="*/ 1011273 w 1245795"/>
              <a:gd name="connsiteY18" fmla="*/ 0 h 804121"/>
              <a:gd name="connsiteX19" fmla="*/ 1142396 w 1245795"/>
              <a:gd name="connsiteY19" fmla="*/ 40053 h 80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45795" h="804121">
                <a:moveTo>
                  <a:pt x="973390" y="265226"/>
                </a:moveTo>
                <a:cubicBezTo>
                  <a:pt x="945880" y="237078"/>
                  <a:pt x="907631" y="219425"/>
                  <a:pt x="865165" y="218939"/>
                </a:cubicBezTo>
                <a:lnTo>
                  <a:pt x="406946" y="213692"/>
                </a:lnTo>
                <a:cubicBezTo>
                  <a:pt x="322013" y="212719"/>
                  <a:pt x="252375" y="280781"/>
                  <a:pt x="251402" y="365714"/>
                </a:cubicBezTo>
                <a:lnTo>
                  <a:pt x="250602" y="435528"/>
                </a:lnTo>
                <a:cubicBezTo>
                  <a:pt x="249630" y="520461"/>
                  <a:pt x="317692" y="590099"/>
                  <a:pt x="402624" y="591072"/>
                </a:cubicBezTo>
                <a:lnTo>
                  <a:pt x="860843" y="596319"/>
                </a:lnTo>
                <a:cubicBezTo>
                  <a:pt x="945776" y="597292"/>
                  <a:pt x="1015415" y="529230"/>
                  <a:pt x="1016387" y="444297"/>
                </a:cubicBezTo>
                <a:lnTo>
                  <a:pt x="1017187" y="374483"/>
                </a:lnTo>
                <a:cubicBezTo>
                  <a:pt x="1017673" y="332017"/>
                  <a:pt x="1000901" y="293374"/>
                  <a:pt x="973390" y="265226"/>
                </a:cubicBezTo>
                <a:close/>
                <a:moveTo>
                  <a:pt x="1142396" y="40053"/>
                </a:moveTo>
                <a:cubicBezTo>
                  <a:pt x="1204780" y="82198"/>
                  <a:pt x="1245795" y="153570"/>
                  <a:pt x="1245795" y="234522"/>
                </a:cubicBezTo>
                <a:lnTo>
                  <a:pt x="1245795" y="569599"/>
                </a:lnTo>
                <a:cubicBezTo>
                  <a:pt x="1245795" y="699122"/>
                  <a:pt x="1140796" y="804121"/>
                  <a:pt x="1011273" y="804121"/>
                </a:cubicBezTo>
                <a:lnTo>
                  <a:pt x="234522" y="804121"/>
                </a:lnTo>
                <a:cubicBezTo>
                  <a:pt x="104999" y="804121"/>
                  <a:pt x="0" y="699122"/>
                  <a:pt x="0" y="569599"/>
                </a:cubicBezTo>
                <a:lnTo>
                  <a:pt x="0" y="234522"/>
                </a:lnTo>
                <a:cubicBezTo>
                  <a:pt x="0" y="104999"/>
                  <a:pt x="104999" y="0"/>
                  <a:pt x="234522" y="0"/>
                </a:cubicBezTo>
                <a:lnTo>
                  <a:pt x="1011273" y="0"/>
                </a:lnTo>
                <a:cubicBezTo>
                  <a:pt x="1059844" y="0"/>
                  <a:pt x="1104967" y="14766"/>
                  <a:pt x="1142396" y="40053"/>
                </a:cubicBezTo>
                <a:close/>
              </a:path>
            </a:pathLst>
          </a:custGeom>
          <a:solidFill>
            <a:srgbClr val="F3B5A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29" name="圆角矩形 39"/>
          <p:cNvSpPr/>
          <p:nvPr/>
        </p:nvSpPr>
        <p:spPr>
          <a:xfrm>
            <a:off x="7760873" y="2532075"/>
            <a:ext cx="1753228" cy="412497"/>
          </a:xfrm>
          <a:prstGeom prst="roundRect">
            <a:avLst>
              <a:gd name="adj" fmla="val 50000"/>
            </a:avLst>
          </a:prstGeom>
          <a:solidFill>
            <a:srgbClr val="F3B5A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30" name="圆角矩形 40"/>
          <p:cNvSpPr/>
          <p:nvPr/>
        </p:nvSpPr>
        <p:spPr>
          <a:xfrm>
            <a:off x="5358536" y="2976149"/>
            <a:ext cx="1753228" cy="412497"/>
          </a:xfrm>
          <a:prstGeom prst="roundRect">
            <a:avLst>
              <a:gd name="adj" fmla="val 50000"/>
            </a:avLst>
          </a:prstGeom>
          <a:solidFill>
            <a:srgbClr val="A6D2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999033" y="3741322"/>
            <a:ext cx="2865293" cy="2032138"/>
          </a:xfrm>
          <a:prstGeom prst="rect">
            <a:avLst/>
          </a:prstGeom>
          <a:noFill/>
          <a:ln>
            <a:noFill/>
          </a:ln>
        </p:spPr>
        <p:txBody>
          <a:bodyPr lIns="68568" tIns="34285" rIns="68568" bIns="34285" anchor="ctr"/>
          <a:lstStyle/>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在任何特定的群体中，重要的因子通常只占少数，而不重要的因子则占多数，因此只要能控制具有重要性的少数因子即能控制全局。</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4165855" y="3862400"/>
            <a:ext cx="2129268" cy="1581664"/>
          </a:xfrm>
          <a:prstGeom prst="rect">
            <a:avLst/>
          </a:prstGeom>
          <a:noFill/>
          <a:ln>
            <a:noFill/>
          </a:ln>
        </p:spPr>
        <p:txBody>
          <a:bodyPr lIns="68568" tIns="34285" rIns="68568" bIns="34285" anchor="ctr"/>
          <a:lstStyle/>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80%的学习效果来自于20%的有效时间，而剩下的20%的学习效果来自于80%的无效时间安排。</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6126500" y="3790008"/>
            <a:ext cx="2840031" cy="1695171"/>
          </a:xfrm>
          <a:prstGeom prst="rect">
            <a:avLst/>
          </a:prstGeom>
          <a:noFill/>
          <a:ln>
            <a:noFill/>
          </a:ln>
        </p:spPr>
        <p:txBody>
          <a:bodyPr lIns="68568" tIns="34285" rIns="68568" bIns="34285" anchor="ctr"/>
          <a:lstStyle/>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误区：</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完全主义——都想做完</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（平均分配时间和精力）</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面面俱到——都想做好</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8647704" y="3753437"/>
            <a:ext cx="2685617" cy="1948439"/>
          </a:xfrm>
          <a:prstGeom prst="rect">
            <a:avLst/>
          </a:prstGeom>
          <a:noFill/>
          <a:ln>
            <a:noFill/>
          </a:ln>
        </p:spPr>
        <p:txBody>
          <a:bodyPr lIns="68568" tIns="34285" rIns="68568" bIns="34285" anchor="ctr"/>
          <a:lstStyle/>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掌握80/20原则的要领</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20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找到KPI即影响事情结果的关键因素，花80％的时间及精力在20％的关键因素上，花20％的时间及精力在80％的琐碎事情上</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323071" cy="560721"/>
            <a:chOff x="591642" y="541262"/>
            <a:chExt cx="2323071" cy="560721"/>
          </a:xfrm>
        </p:grpSpPr>
        <p:sp>
          <p:nvSpPr>
            <p:cNvPr id="3"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时间象限</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090863" y="1336554"/>
            <a:ext cx="10138610" cy="4963778"/>
            <a:chOff x="1090863" y="1336554"/>
            <a:chExt cx="10138610" cy="4963778"/>
          </a:xfrm>
        </p:grpSpPr>
        <p:grpSp>
          <p:nvGrpSpPr>
            <p:cNvPr id="49" name="组合 48"/>
            <p:cNvGrpSpPr/>
            <p:nvPr/>
          </p:nvGrpSpPr>
          <p:grpSpPr>
            <a:xfrm>
              <a:off x="2422358" y="1928443"/>
              <a:ext cx="7539789" cy="3780000"/>
              <a:chOff x="2486526" y="1823875"/>
              <a:chExt cx="7539789" cy="3780000"/>
            </a:xfrm>
          </p:grpSpPr>
          <p:cxnSp>
            <p:nvCxnSpPr>
              <p:cNvPr id="54" name="直接连接符 53"/>
              <p:cNvCxnSpPr/>
              <p:nvPr/>
            </p:nvCxnSpPr>
            <p:spPr>
              <a:xfrm>
                <a:off x="2486526" y="3609474"/>
                <a:ext cx="7539789" cy="0"/>
              </a:xfrm>
              <a:prstGeom prst="line">
                <a:avLst/>
              </a:prstGeom>
              <a:ln w="28575">
                <a:solidFill>
                  <a:srgbClr val="51A7E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4278189" y="3713875"/>
                <a:ext cx="3780000" cy="0"/>
              </a:xfrm>
              <a:prstGeom prst="line">
                <a:avLst/>
              </a:prstGeom>
              <a:ln w="28575">
                <a:solidFill>
                  <a:srgbClr val="51A7E1"/>
                </a:solidFill>
              </a:ln>
            </p:spPr>
            <p:style>
              <a:lnRef idx="1">
                <a:schemeClr val="accent1"/>
              </a:lnRef>
              <a:fillRef idx="0">
                <a:schemeClr val="accent1"/>
              </a:fillRef>
              <a:effectRef idx="0">
                <a:schemeClr val="accent1"/>
              </a:effectRef>
              <a:fontRef idx="minor">
                <a:schemeClr val="tx1"/>
              </a:fontRef>
            </p:style>
          </p:cxnSp>
        </p:grpSp>
        <p:sp>
          <p:nvSpPr>
            <p:cNvPr id="50" name="矩形 49"/>
            <p:cNvSpPr>
              <a:spLocks noChangeAspect="1"/>
            </p:cNvSpPr>
            <p:nvPr/>
          </p:nvSpPr>
          <p:spPr>
            <a:xfrm>
              <a:off x="5618021" y="1336554"/>
              <a:ext cx="972000" cy="591889"/>
            </a:xfrm>
            <a:prstGeom prst="rect">
              <a:avLst/>
            </a:prstGeom>
            <a:solidFill>
              <a:srgbClr val="51A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重要</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1" name="矩形 50"/>
            <p:cNvSpPr>
              <a:spLocks noChangeAspect="1"/>
            </p:cNvSpPr>
            <p:nvPr/>
          </p:nvSpPr>
          <p:spPr>
            <a:xfrm>
              <a:off x="5375747" y="5708443"/>
              <a:ext cx="1456547" cy="591889"/>
            </a:xfrm>
            <a:prstGeom prst="rect">
              <a:avLst/>
            </a:prstGeom>
            <a:solidFill>
              <a:srgbClr val="51A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不重要</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2" name="矩形 51"/>
            <p:cNvSpPr>
              <a:spLocks noChangeAspect="1"/>
            </p:cNvSpPr>
            <p:nvPr/>
          </p:nvSpPr>
          <p:spPr>
            <a:xfrm>
              <a:off x="9962146" y="3418097"/>
              <a:ext cx="1267327" cy="591889"/>
            </a:xfrm>
            <a:prstGeom prst="rect">
              <a:avLst/>
            </a:prstGeom>
            <a:solidFill>
              <a:srgbClr val="51A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紧急</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3" name="矩形 52"/>
            <p:cNvSpPr>
              <a:spLocks noChangeAspect="1"/>
            </p:cNvSpPr>
            <p:nvPr/>
          </p:nvSpPr>
          <p:spPr>
            <a:xfrm>
              <a:off x="1090863" y="3418097"/>
              <a:ext cx="1331495" cy="591889"/>
            </a:xfrm>
            <a:prstGeom prst="rect">
              <a:avLst/>
            </a:prstGeom>
            <a:solidFill>
              <a:srgbClr val="51A7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不紧急</a:t>
              </a:r>
              <a:endPar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56" name="Text Box 10"/>
          <p:cNvSpPr txBox="1">
            <a:spLocks noChangeArrowheads="1"/>
          </p:cNvSpPr>
          <p:nvPr/>
        </p:nvSpPr>
        <p:spPr bwMode="auto">
          <a:xfrm>
            <a:off x="6208294" y="2032287"/>
            <a:ext cx="3679069" cy="1520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200000"/>
              </a:lnSpc>
              <a:spcBef>
                <a:spcPct val="50000"/>
              </a:spcBef>
              <a:spcAft>
                <a:spcPts val="600"/>
              </a:spcAft>
            </a:pPr>
            <a:r>
              <a:rPr lang="zh-CN" altLang="zh-CN" dirty="0">
                <a:solidFill>
                  <a:srgbClr val="DE607B"/>
                </a:solidFill>
                <a:latin typeface="微软雅黑" panose="020B0503020204020204" pitchFamily="34" charset="-122"/>
                <a:ea typeface="微软雅黑" panose="020B0503020204020204" pitchFamily="34" charset="-122"/>
              </a:rPr>
              <a:t>偏重</a:t>
            </a:r>
            <a:r>
              <a:rPr lang="zh-CN" altLang="en-US" dirty="0">
                <a:solidFill>
                  <a:srgbClr val="DE607B"/>
                </a:solidFill>
                <a:latin typeface="微软雅黑" panose="020B0503020204020204" pitchFamily="34" charset="-122"/>
                <a:ea typeface="微软雅黑" panose="020B0503020204020204" pitchFamily="34" charset="-122"/>
              </a:rPr>
              <a:t>既重要又紧急的事情</a:t>
            </a:r>
            <a:r>
              <a:rPr lang="zh-CN" altLang="zh-CN" dirty="0">
                <a:solidFill>
                  <a:srgbClr val="DE607B"/>
                </a:solidFill>
                <a:latin typeface="微软雅黑" panose="020B0503020204020204" pitchFamily="34" charset="-122"/>
                <a:ea typeface="微软雅黑" panose="020B0503020204020204" pitchFamily="34" charset="-122"/>
              </a:rPr>
              <a:t>，结果</a:t>
            </a:r>
            <a:r>
              <a:rPr lang="zh-CN" altLang="en-US" dirty="0">
                <a:solidFill>
                  <a:srgbClr val="DE607B"/>
                </a:solidFill>
                <a:latin typeface="微软雅黑" panose="020B0503020204020204" pitchFamily="34" charset="-122"/>
                <a:ea typeface="微软雅黑" panose="020B0503020204020204" pitchFamily="34" charset="-122"/>
              </a:rPr>
              <a:t>会</a:t>
            </a:r>
            <a:endParaRPr lang="zh-CN" altLang="zh-CN" sz="1600" dirty="0">
              <a:solidFill>
                <a:srgbClr val="DE607B"/>
              </a:solidFill>
              <a:latin typeface="微软雅黑" panose="020B0503020204020204" pitchFamily="34" charset="-122"/>
              <a:ea typeface="微软雅黑" panose="020B0503020204020204" pitchFamily="34" charset="-122"/>
            </a:endParaRPr>
          </a:p>
          <a:p>
            <a:pPr>
              <a:lnSpc>
                <a:spcPct val="200000"/>
              </a:lnSpc>
            </a:pPr>
            <a:r>
              <a:rPr lang="zh-CN" altLang="en-US" sz="1400" dirty="0">
                <a:latin typeface="微软雅黑" panose="020B0503020204020204" pitchFamily="34" charset="-122"/>
                <a:ea typeface="微软雅黑" panose="020B0503020204020204" pitchFamily="34" charset="-122"/>
              </a:rPr>
              <a:t>有</a:t>
            </a:r>
            <a:r>
              <a:rPr lang="zh-CN" altLang="zh-CN" sz="1400" dirty="0">
                <a:latin typeface="微软雅黑" panose="020B0503020204020204" pitchFamily="34" charset="-122"/>
                <a:ea typeface="微软雅黑" panose="020B0503020204020204" pitchFamily="34" charset="-122"/>
              </a:rPr>
              <a:t>压力</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精疲力竭</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nSpc>
                <a:spcPct val="200000"/>
              </a:lnSpc>
            </a:pPr>
            <a:r>
              <a:rPr lang="zh-CN" altLang="zh-CN" sz="1400" dirty="0">
                <a:latin typeface="微软雅黑" panose="020B0503020204020204" pitchFamily="34" charset="-122"/>
                <a:ea typeface="微软雅黑" panose="020B0503020204020204" pitchFamily="34" charset="-122"/>
              </a:rPr>
              <a:t>危机处理</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忙于收拾残局</a:t>
            </a:r>
            <a:endParaRPr lang="zh-CN" altLang="zh-CN" sz="1400" dirty="0">
              <a:latin typeface="微软雅黑" panose="020B0503020204020204" pitchFamily="34" charset="-122"/>
              <a:ea typeface="微软雅黑" panose="020B0503020204020204" pitchFamily="34" charset="-122"/>
            </a:endParaRPr>
          </a:p>
        </p:txBody>
      </p:sp>
      <p:sp>
        <p:nvSpPr>
          <p:cNvPr id="57" name="Text Box 10"/>
          <p:cNvSpPr txBox="1">
            <a:spLocks noChangeArrowheads="1"/>
          </p:cNvSpPr>
          <p:nvPr/>
        </p:nvSpPr>
        <p:spPr bwMode="auto">
          <a:xfrm>
            <a:off x="2142914" y="2039226"/>
            <a:ext cx="3858123" cy="1504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ctr">
              <a:spcBef>
                <a:spcPct val="50000"/>
              </a:spcBef>
              <a:defRPr sz="1600">
                <a:latin typeface="方正姚体" panose="02010601030101010101" pitchFamily="2" charset="-122"/>
                <a:ea typeface="方正姚体" panose="02010601030101010101" pitchFamily="2" charset="-122"/>
              </a:defRPr>
            </a:lvl1pPr>
          </a:lstStyle>
          <a:p>
            <a:pPr algn="r">
              <a:lnSpc>
                <a:spcPct val="200000"/>
              </a:lnSpc>
            </a:pPr>
            <a:r>
              <a:rPr lang="zh-CN" altLang="zh-CN" sz="1800" dirty="0">
                <a:solidFill>
                  <a:srgbClr val="DE607B"/>
                </a:solidFill>
                <a:latin typeface="微软雅黑" panose="020B0503020204020204" pitchFamily="34" charset="-122"/>
                <a:ea typeface="微软雅黑" panose="020B0503020204020204" pitchFamily="34" charset="-122"/>
              </a:rPr>
              <a:t>偏重</a:t>
            </a:r>
            <a:r>
              <a:rPr lang="zh-CN" altLang="en-US" sz="1800" dirty="0">
                <a:solidFill>
                  <a:srgbClr val="DE607B"/>
                </a:solidFill>
                <a:latin typeface="微软雅黑" panose="020B0503020204020204" pitchFamily="34" charset="-122"/>
                <a:ea typeface="微软雅黑" panose="020B0503020204020204" pitchFamily="34" charset="-122"/>
              </a:rPr>
              <a:t>重要但不紧急的事情</a:t>
            </a:r>
            <a:r>
              <a:rPr lang="zh-CN" altLang="zh-CN" sz="1800" dirty="0">
                <a:solidFill>
                  <a:srgbClr val="DE607B"/>
                </a:solidFill>
                <a:latin typeface="微软雅黑" panose="020B0503020204020204" pitchFamily="34" charset="-122"/>
                <a:ea typeface="微软雅黑" panose="020B0503020204020204" pitchFamily="34" charset="-122"/>
              </a:rPr>
              <a:t>，结果</a:t>
            </a:r>
            <a:r>
              <a:rPr lang="zh-CN" altLang="en-US" sz="1800" dirty="0">
                <a:solidFill>
                  <a:srgbClr val="DE607B"/>
                </a:solidFill>
                <a:latin typeface="微软雅黑" panose="020B0503020204020204" pitchFamily="34" charset="-122"/>
                <a:ea typeface="微软雅黑" panose="020B0503020204020204" pitchFamily="34" charset="-122"/>
              </a:rPr>
              <a:t>会</a:t>
            </a:r>
            <a:endParaRPr lang="zh-CN" altLang="zh-CN" sz="1800" dirty="0">
              <a:solidFill>
                <a:srgbClr val="DE607B"/>
              </a:solidFill>
              <a:latin typeface="微软雅黑" panose="020B0503020204020204" pitchFamily="34" charset="-122"/>
              <a:ea typeface="微软雅黑" panose="020B0503020204020204" pitchFamily="34" charset="-122"/>
            </a:endParaRPr>
          </a:p>
          <a:p>
            <a:pPr algn="r">
              <a:lnSpc>
                <a:spcPct val="200000"/>
              </a:lnSpc>
              <a:spcBef>
                <a:spcPts val="0"/>
              </a:spcBef>
            </a:pPr>
            <a:r>
              <a:rPr lang="zh-CN" altLang="zh-CN" dirty="0">
                <a:latin typeface="微软雅黑" panose="020B0503020204020204" pitchFamily="34" charset="-122"/>
                <a:ea typeface="微软雅黑" panose="020B0503020204020204" pitchFamily="34" charset="-122"/>
              </a:rPr>
              <a:t> </a:t>
            </a:r>
            <a:r>
              <a:rPr lang="zh-CN" altLang="zh-CN" sz="1400" dirty="0">
                <a:latin typeface="微软雅黑" panose="020B0503020204020204" pitchFamily="34" charset="-122"/>
                <a:ea typeface="微软雅黑" panose="020B0503020204020204" pitchFamily="34" charset="-122"/>
              </a:rPr>
              <a:t>有远见，有理想</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平衡</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gn="r">
              <a:lnSpc>
                <a:spcPct val="200000"/>
              </a:lnSpc>
              <a:spcBef>
                <a:spcPts val="0"/>
              </a:spcBef>
            </a:pPr>
            <a:r>
              <a:rPr lang="zh-CN" altLang="zh-CN" sz="1400" dirty="0">
                <a:latin typeface="微软雅黑" panose="020B0503020204020204" pitchFamily="34" charset="-122"/>
                <a:ea typeface="微软雅黑" panose="020B0503020204020204" pitchFamily="34" charset="-122"/>
              </a:rPr>
              <a:t>纪律</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自制</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少有危机</a:t>
            </a:r>
            <a:endParaRPr lang="zh-CN" altLang="zh-CN" sz="1400" dirty="0">
              <a:latin typeface="微软雅黑" panose="020B0503020204020204" pitchFamily="34" charset="-122"/>
              <a:ea typeface="微软雅黑" panose="020B0503020204020204" pitchFamily="34" charset="-122"/>
            </a:endParaRPr>
          </a:p>
        </p:txBody>
      </p:sp>
      <p:sp>
        <p:nvSpPr>
          <p:cNvPr id="58" name="Text Box 2"/>
          <p:cNvSpPr txBox="1">
            <a:spLocks noChangeArrowheads="1"/>
          </p:cNvSpPr>
          <p:nvPr/>
        </p:nvSpPr>
        <p:spPr bwMode="auto">
          <a:xfrm>
            <a:off x="6251362" y="3816919"/>
            <a:ext cx="4495800" cy="1762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lgn="ctr">
              <a:spcBef>
                <a:spcPct val="50000"/>
              </a:spcBef>
              <a:defRPr sz="1600">
                <a:latin typeface="方正姚体" panose="02010601030101010101" pitchFamily="2" charset="-122"/>
                <a:ea typeface="方正姚体" panose="02010601030101010101" pitchFamily="2" charset="-122"/>
              </a:defRPr>
            </a:lvl1pPr>
          </a:lstStyle>
          <a:p>
            <a:pPr algn="l">
              <a:lnSpc>
                <a:spcPct val="150000"/>
              </a:lnSpc>
            </a:pPr>
            <a:r>
              <a:rPr lang="zh-CN" altLang="zh-CN" sz="1800" dirty="0">
                <a:solidFill>
                  <a:srgbClr val="DE607B"/>
                </a:solidFill>
                <a:latin typeface="微软雅黑" panose="020B0503020204020204" pitchFamily="34" charset="-122"/>
                <a:ea typeface="微软雅黑" panose="020B0503020204020204" pitchFamily="34" charset="-122"/>
              </a:rPr>
              <a:t>偏重</a:t>
            </a:r>
            <a:r>
              <a:rPr lang="zh-CN" altLang="en-US" sz="1800" dirty="0">
                <a:solidFill>
                  <a:srgbClr val="DE607B"/>
                </a:solidFill>
                <a:latin typeface="微软雅黑" panose="020B0503020204020204" pitchFamily="34" charset="-122"/>
                <a:ea typeface="微软雅黑" panose="020B0503020204020204" pitchFamily="34" charset="-122"/>
              </a:rPr>
              <a:t>紧急但不重要的事情</a:t>
            </a:r>
            <a:r>
              <a:rPr lang="zh-CN" altLang="zh-CN" sz="1800" dirty="0">
                <a:solidFill>
                  <a:srgbClr val="DE607B"/>
                </a:solidFill>
                <a:latin typeface="微软雅黑" panose="020B0503020204020204" pitchFamily="34" charset="-122"/>
                <a:ea typeface="微软雅黑" panose="020B0503020204020204" pitchFamily="34" charset="-122"/>
              </a:rPr>
              <a:t>，结果</a:t>
            </a:r>
            <a:r>
              <a:rPr lang="zh-CN" altLang="en-US" sz="1800" dirty="0">
                <a:solidFill>
                  <a:srgbClr val="DE607B"/>
                </a:solidFill>
                <a:latin typeface="微软雅黑" panose="020B0503020204020204" pitchFamily="34" charset="-122"/>
                <a:ea typeface="微软雅黑" panose="020B0503020204020204" pitchFamily="34" charset="-122"/>
              </a:rPr>
              <a:t>会</a:t>
            </a:r>
            <a:endParaRPr lang="zh-CN" altLang="zh-CN" sz="1800" dirty="0">
              <a:solidFill>
                <a:srgbClr val="DE607B"/>
              </a:solidFill>
              <a:latin typeface="微软雅黑" panose="020B0503020204020204" pitchFamily="34" charset="-122"/>
              <a:ea typeface="微软雅黑" panose="020B0503020204020204" pitchFamily="34" charset="-122"/>
            </a:endParaRPr>
          </a:p>
          <a:p>
            <a:pPr algn="l">
              <a:lnSpc>
                <a:spcPct val="150000"/>
              </a:lnSpc>
            </a:pPr>
            <a:r>
              <a:rPr lang="zh-CN" altLang="zh-CN" sz="1400" dirty="0">
                <a:latin typeface="微软雅黑" panose="020B0503020204020204" pitchFamily="34" charset="-122"/>
                <a:ea typeface="微软雅黑" panose="020B0503020204020204" pitchFamily="34" charset="-122"/>
              </a:rPr>
              <a:t>短视近利</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危机处理</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被视为巧言令色</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gn="l">
              <a:lnSpc>
                <a:spcPct val="150000"/>
              </a:lnSpc>
            </a:pPr>
            <a:r>
              <a:rPr lang="zh-CN" altLang="zh-CN" sz="1400" dirty="0">
                <a:latin typeface="微软雅黑" panose="020B0503020204020204" pitchFamily="34" charset="-122"/>
                <a:ea typeface="微软雅黑" panose="020B0503020204020204" pitchFamily="34" charset="-122"/>
              </a:rPr>
              <a:t>轻视目标与计划</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缺乏自制力，怪罪他人</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algn="l">
              <a:lnSpc>
                <a:spcPct val="150000"/>
              </a:lnSpc>
            </a:pPr>
            <a:r>
              <a:rPr lang="zh-CN" altLang="zh-CN" sz="1400" dirty="0">
                <a:latin typeface="微软雅黑" panose="020B0503020204020204" pitchFamily="34" charset="-122"/>
                <a:ea typeface="微软雅黑" panose="020B0503020204020204" pitchFamily="34" charset="-122"/>
              </a:rPr>
              <a:t>人际关系浮泛，甚至破裂</a:t>
            </a:r>
            <a:endParaRPr lang="zh-CN" altLang="zh-CN" sz="1400" dirty="0">
              <a:latin typeface="微软雅黑" panose="020B0503020204020204" pitchFamily="34" charset="-122"/>
              <a:ea typeface="微软雅黑" panose="020B0503020204020204" pitchFamily="34" charset="-122"/>
            </a:endParaRPr>
          </a:p>
        </p:txBody>
      </p:sp>
      <p:sp>
        <p:nvSpPr>
          <p:cNvPr id="59" name="Text Box 10"/>
          <p:cNvSpPr txBox="1">
            <a:spLocks noChangeArrowheads="1"/>
          </p:cNvSpPr>
          <p:nvPr/>
        </p:nvSpPr>
        <p:spPr bwMode="auto">
          <a:xfrm>
            <a:off x="1811361" y="3816919"/>
            <a:ext cx="4187640" cy="1431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gn="ctr">
              <a:spcBef>
                <a:spcPct val="50000"/>
              </a:spcBef>
              <a:defRPr sz="1600">
                <a:latin typeface="方正姚体" panose="02010601030101010101" pitchFamily="2" charset="-122"/>
                <a:ea typeface="方正姚体" panose="02010601030101010101" pitchFamily="2" charset="-122"/>
              </a:defRPr>
            </a:lvl1pPr>
          </a:lstStyle>
          <a:p>
            <a:pPr algn="r">
              <a:lnSpc>
                <a:spcPct val="150000"/>
              </a:lnSpc>
            </a:pPr>
            <a:r>
              <a:rPr lang="zh-CN" altLang="zh-CN" sz="1800" dirty="0">
                <a:solidFill>
                  <a:srgbClr val="DE607B"/>
                </a:solidFill>
                <a:latin typeface="微软雅黑" panose="020B0503020204020204" pitchFamily="34" charset="-122"/>
                <a:ea typeface="微软雅黑" panose="020B0503020204020204" pitchFamily="34" charset="-122"/>
              </a:rPr>
              <a:t>偏重</a:t>
            </a:r>
            <a:r>
              <a:rPr lang="zh-CN" altLang="en-US" sz="1800" dirty="0">
                <a:solidFill>
                  <a:srgbClr val="DE607B"/>
                </a:solidFill>
                <a:latin typeface="微软雅黑" panose="020B0503020204020204" pitchFamily="34" charset="-122"/>
                <a:ea typeface="微软雅黑" panose="020B0503020204020204" pitchFamily="34" charset="-122"/>
              </a:rPr>
              <a:t>既不重要也不紧急的事情</a:t>
            </a:r>
            <a:r>
              <a:rPr lang="zh-CN" altLang="zh-CN" sz="1800" dirty="0">
                <a:solidFill>
                  <a:srgbClr val="DE607B"/>
                </a:solidFill>
                <a:latin typeface="微软雅黑" panose="020B0503020204020204" pitchFamily="34" charset="-122"/>
                <a:ea typeface="微软雅黑" panose="020B0503020204020204" pitchFamily="34" charset="-122"/>
              </a:rPr>
              <a:t>，结果</a:t>
            </a:r>
            <a:r>
              <a:rPr lang="zh-CN" altLang="en-US" sz="1800" dirty="0">
                <a:solidFill>
                  <a:srgbClr val="DE607B"/>
                </a:solidFill>
                <a:latin typeface="微软雅黑" panose="020B0503020204020204" pitchFamily="34" charset="-122"/>
                <a:ea typeface="微软雅黑" panose="020B0503020204020204" pitchFamily="34" charset="-122"/>
              </a:rPr>
              <a:t>会</a:t>
            </a:r>
            <a:endParaRPr lang="zh-CN" altLang="zh-CN" sz="1800" dirty="0">
              <a:solidFill>
                <a:srgbClr val="DE607B"/>
              </a:solidFill>
              <a:latin typeface="微软雅黑" panose="020B0503020204020204" pitchFamily="34" charset="-122"/>
              <a:ea typeface="微软雅黑" panose="020B0503020204020204" pitchFamily="34" charset="-122"/>
            </a:endParaRPr>
          </a:p>
          <a:p>
            <a:pPr algn="r">
              <a:lnSpc>
                <a:spcPct val="150000"/>
              </a:lnSpc>
            </a:pPr>
            <a:r>
              <a:rPr lang="zh-CN" altLang="zh-CN" dirty="0">
                <a:latin typeface="微软雅黑" panose="020B0503020204020204" pitchFamily="34" charset="-122"/>
                <a:ea typeface="微软雅黑" panose="020B0503020204020204" pitchFamily="34" charset="-122"/>
              </a:rPr>
              <a:t> </a:t>
            </a:r>
            <a:r>
              <a:rPr lang="zh-CN" altLang="zh-CN" sz="1400" dirty="0">
                <a:latin typeface="微软雅黑" panose="020B0503020204020204" pitchFamily="34" charset="-122"/>
                <a:ea typeface="微软雅黑" panose="020B0503020204020204" pitchFamily="34" charset="-122"/>
              </a:rPr>
              <a:t>全无责任感</a:t>
            </a:r>
            <a:r>
              <a:rPr lang="zh-CN" altLang="en-US" sz="1400" dirty="0">
                <a:latin typeface="微软雅黑" panose="020B0503020204020204" pitchFamily="34" charset="-122"/>
                <a:ea typeface="微软雅黑" panose="020B0503020204020204" pitchFamily="34" charset="-122"/>
              </a:rPr>
              <a:t>、</a:t>
            </a:r>
            <a:r>
              <a:rPr lang="zh-CN" altLang="zh-CN" sz="1400" dirty="0">
                <a:latin typeface="微软雅黑" panose="020B0503020204020204" pitchFamily="34" charset="-122"/>
                <a:ea typeface="微软雅黑" panose="020B0503020204020204" pitchFamily="34" charset="-122"/>
              </a:rPr>
              <a:t>工作不保</a:t>
            </a:r>
            <a:r>
              <a:rPr lang="zh-CN" altLang="en-US" sz="1400" dirty="0">
                <a:latin typeface="微软雅黑" panose="020B0503020204020204" pitchFamily="34" charset="-122"/>
                <a:ea typeface="微软雅黑" panose="020B0503020204020204" pitchFamily="34" charset="-122"/>
              </a:rPr>
              <a:t>、</a:t>
            </a:r>
            <a:endParaRPr lang="zh-CN" altLang="zh-CN" sz="1400" dirty="0">
              <a:latin typeface="微软雅黑" panose="020B0503020204020204" pitchFamily="34" charset="-122"/>
              <a:ea typeface="微软雅黑" panose="020B0503020204020204" pitchFamily="34" charset="-122"/>
            </a:endParaRPr>
          </a:p>
          <a:p>
            <a:pPr algn="r">
              <a:lnSpc>
                <a:spcPct val="150000"/>
              </a:lnSpc>
            </a:pPr>
            <a:r>
              <a:rPr lang="zh-CN" altLang="zh-CN" sz="1400" dirty="0">
                <a:latin typeface="微软雅黑" panose="020B0503020204020204" pitchFamily="34" charset="-122"/>
                <a:ea typeface="微软雅黑" panose="020B0503020204020204" pitchFamily="34" charset="-122"/>
              </a:rPr>
              <a:t> 依赖他人或社会机构维生</a:t>
            </a:r>
            <a:endParaRPr lang="zh-CN" altLang="zh-CN"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682144" cy="560721"/>
            <a:chOff x="591642" y="541262"/>
            <a:chExt cx="2682144" cy="560721"/>
          </a:xfrm>
        </p:grpSpPr>
        <p:sp>
          <p:nvSpPr>
            <p:cNvPr id="3" name="文本框 37"/>
            <p:cNvSpPr txBox="1"/>
            <p:nvPr userDrawn="1"/>
          </p:nvSpPr>
          <p:spPr>
            <a:xfrm>
              <a:off x="1218755" y="541262"/>
              <a:ext cx="2055031"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时间的特性</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5" name="Freeform 5"/>
          <p:cNvSpPr/>
          <p:nvPr/>
        </p:nvSpPr>
        <p:spPr bwMode="auto">
          <a:xfrm>
            <a:off x="5186470" y="2649014"/>
            <a:ext cx="2015300" cy="3681601"/>
          </a:xfrm>
          <a:custGeom>
            <a:avLst/>
            <a:gdLst/>
            <a:ahLst/>
            <a:cxnLst>
              <a:cxn ang="0">
                <a:pos x="173" y="908"/>
              </a:cxn>
              <a:cxn ang="0">
                <a:pos x="187" y="613"/>
              </a:cxn>
              <a:cxn ang="0">
                <a:pos x="0" y="357"/>
              </a:cxn>
              <a:cxn ang="0">
                <a:pos x="0" y="357"/>
              </a:cxn>
              <a:cxn ang="0">
                <a:pos x="203" y="547"/>
              </a:cxn>
              <a:cxn ang="0">
                <a:pos x="230" y="0"/>
              </a:cxn>
              <a:cxn ang="0">
                <a:pos x="255" y="237"/>
              </a:cxn>
              <a:cxn ang="0">
                <a:pos x="271" y="439"/>
              </a:cxn>
              <a:cxn ang="0">
                <a:pos x="496" y="295"/>
              </a:cxn>
              <a:cxn ang="0">
                <a:pos x="496" y="295"/>
              </a:cxn>
              <a:cxn ang="0">
                <a:pos x="291" y="500"/>
              </a:cxn>
              <a:cxn ang="0">
                <a:pos x="282" y="660"/>
              </a:cxn>
              <a:cxn ang="0">
                <a:pos x="307" y="905"/>
              </a:cxn>
              <a:cxn ang="0">
                <a:pos x="173" y="908"/>
              </a:cxn>
            </a:cxnLst>
            <a:rect l="0" t="0" r="r" b="b"/>
            <a:pathLst>
              <a:path w="496" h="908">
                <a:moveTo>
                  <a:pt x="173" y="908"/>
                </a:moveTo>
                <a:cubicBezTo>
                  <a:pt x="173" y="908"/>
                  <a:pt x="208" y="680"/>
                  <a:pt x="187" y="613"/>
                </a:cubicBezTo>
                <a:cubicBezTo>
                  <a:pt x="0" y="357"/>
                  <a:pt x="0" y="357"/>
                  <a:pt x="0" y="357"/>
                </a:cubicBezTo>
                <a:cubicBezTo>
                  <a:pt x="0" y="357"/>
                  <a:pt x="0" y="357"/>
                  <a:pt x="0" y="357"/>
                </a:cubicBezTo>
                <a:cubicBezTo>
                  <a:pt x="203" y="547"/>
                  <a:pt x="203" y="547"/>
                  <a:pt x="203" y="547"/>
                </a:cubicBezTo>
                <a:cubicBezTo>
                  <a:pt x="230" y="0"/>
                  <a:pt x="230" y="0"/>
                  <a:pt x="230" y="0"/>
                </a:cubicBezTo>
                <a:cubicBezTo>
                  <a:pt x="255" y="237"/>
                  <a:pt x="255" y="237"/>
                  <a:pt x="255" y="237"/>
                </a:cubicBezTo>
                <a:cubicBezTo>
                  <a:pt x="271" y="439"/>
                  <a:pt x="271" y="439"/>
                  <a:pt x="271" y="439"/>
                </a:cubicBezTo>
                <a:cubicBezTo>
                  <a:pt x="496" y="295"/>
                  <a:pt x="496" y="295"/>
                  <a:pt x="496" y="295"/>
                </a:cubicBezTo>
                <a:cubicBezTo>
                  <a:pt x="496" y="295"/>
                  <a:pt x="496" y="295"/>
                  <a:pt x="496" y="295"/>
                </a:cubicBezTo>
                <a:cubicBezTo>
                  <a:pt x="291" y="500"/>
                  <a:pt x="291" y="500"/>
                  <a:pt x="291" y="500"/>
                </a:cubicBezTo>
                <a:cubicBezTo>
                  <a:pt x="291" y="500"/>
                  <a:pt x="268" y="500"/>
                  <a:pt x="282" y="660"/>
                </a:cubicBezTo>
                <a:cubicBezTo>
                  <a:pt x="295" y="819"/>
                  <a:pt x="307" y="905"/>
                  <a:pt x="307" y="905"/>
                </a:cubicBezTo>
                <a:lnTo>
                  <a:pt x="173" y="908"/>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3555">
              <a:latin typeface="微软雅黑" panose="020B0503020204020204" pitchFamily="34" charset="-122"/>
              <a:ea typeface="微软雅黑" panose="020B0503020204020204" pitchFamily="34" charset="-122"/>
            </a:endParaRPr>
          </a:p>
        </p:txBody>
      </p:sp>
      <p:sp>
        <p:nvSpPr>
          <p:cNvPr id="37" name="文本框 36"/>
          <p:cNvSpPr txBox="1"/>
          <p:nvPr/>
        </p:nvSpPr>
        <p:spPr>
          <a:xfrm>
            <a:off x="7992153" y="2336870"/>
            <a:ext cx="3276080" cy="1007808"/>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sz="1600" dirty="0">
                <a:solidFill>
                  <a:schemeClr val="tx1">
                    <a:lumMod val="75000"/>
                    <a:lumOff val="25000"/>
                  </a:schemeClr>
                </a:solidFill>
                <a:sym typeface="微软雅黑" panose="020B0503020204020204" pitchFamily="34" charset="-122"/>
              </a:rPr>
              <a:t>任何一项活动都有懒于时间的堆砌</a:t>
            </a:r>
            <a:endParaRPr lang="zh-CN" altLang="en-US" sz="1600" dirty="0">
              <a:solidFill>
                <a:schemeClr val="tx1">
                  <a:lumMod val="75000"/>
                  <a:lumOff val="25000"/>
                </a:schemeClr>
              </a:solidFill>
              <a:sym typeface="微软雅黑" panose="020B0503020204020204" pitchFamily="34" charset="-122"/>
            </a:endParaRPr>
          </a:p>
        </p:txBody>
      </p:sp>
      <p:sp>
        <p:nvSpPr>
          <p:cNvPr id="38" name="文本框 37"/>
          <p:cNvSpPr txBox="1"/>
          <p:nvPr/>
        </p:nvSpPr>
        <p:spPr>
          <a:xfrm>
            <a:off x="7998700" y="1984483"/>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不可取代</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015916" y="3805273"/>
            <a:ext cx="3033063" cy="705155"/>
          </a:xfrm>
          <a:prstGeom prst="rect">
            <a:avLst/>
          </a:prstGeom>
        </p:spPr>
        <p:txBody>
          <a:bodyPr vert="horz" lIns="91440" tIns="45720" rIns="91440" bIns="45720" rtlCol="0" anchor="t">
            <a:noAutofit/>
          </a:bodyPr>
          <a:lstStyle>
            <a:defPPr>
              <a:defRPr lang="zh-CN"/>
            </a:defPPr>
            <a:lvl1pPr indent="0" algn="r">
              <a:lnSpc>
                <a:spcPct val="113000"/>
              </a:lnSpc>
              <a:spcBef>
                <a:spcPts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indent="0">
              <a:lnSpc>
                <a:spcPct val="90000"/>
              </a:lnSpc>
              <a:spcBef>
                <a:spcPct val="30000"/>
              </a:spcBef>
              <a:buFont typeface="Arial" panose="020B0604020202020204" pitchFamily="34" charset="0"/>
              <a:buNone/>
              <a:defRPr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sz="1600"/>
            </a:lvl6pPr>
            <a:lvl7pPr indent="0">
              <a:lnSpc>
                <a:spcPct val="90000"/>
              </a:lnSpc>
              <a:spcBef>
                <a:spcPct val="30000"/>
              </a:spcBef>
              <a:buFont typeface="Arial" panose="020B0604020202020204" pitchFamily="34" charset="0"/>
              <a:buNone/>
              <a:defRPr sz="1600"/>
            </a:lvl7pPr>
            <a:lvl8pPr indent="0">
              <a:lnSpc>
                <a:spcPct val="90000"/>
              </a:lnSpc>
              <a:spcBef>
                <a:spcPct val="30000"/>
              </a:spcBef>
              <a:buFont typeface="Arial" panose="020B0604020202020204" pitchFamily="34" charset="0"/>
              <a:buNone/>
              <a:defRPr sz="1600"/>
            </a:lvl8pPr>
            <a:lvl9pPr indent="0">
              <a:lnSpc>
                <a:spcPct val="90000"/>
              </a:lnSpc>
              <a:spcBef>
                <a:spcPct val="30000"/>
              </a:spcBef>
              <a:buFont typeface="Arial" panose="020B0604020202020204" pitchFamily="34" charset="0"/>
              <a:buNone/>
              <a:defRPr sz="1600"/>
            </a:lvl9pPr>
          </a:lstStyle>
          <a:p>
            <a:pPr algn="l"/>
            <a:r>
              <a:rPr lang="zh-CN" altLang="en-US" sz="1600" dirty="0">
                <a:solidFill>
                  <a:schemeClr val="tx1">
                    <a:lumMod val="75000"/>
                    <a:lumOff val="25000"/>
                  </a:schemeClr>
                </a:solidFill>
                <a:sym typeface="微软雅黑" panose="020B0503020204020204" pitchFamily="34" charset="-122"/>
              </a:rPr>
              <a:t>天可补，海可填，南山可移，日月既往，不可复追。</a:t>
            </a:r>
            <a:endParaRPr lang="zh-CN" altLang="en-US" sz="1600" dirty="0">
              <a:solidFill>
                <a:schemeClr val="tx1">
                  <a:lumMod val="75000"/>
                  <a:lumOff val="25000"/>
                </a:schemeClr>
              </a:solidFill>
              <a:sym typeface="微软雅黑" panose="020B0503020204020204" pitchFamily="34" charset="-122"/>
            </a:endParaRPr>
          </a:p>
        </p:txBody>
      </p:sp>
      <p:sp>
        <p:nvSpPr>
          <p:cNvPr id="40" name="文本框 39"/>
          <p:cNvSpPr txBox="1"/>
          <p:nvPr/>
        </p:nvSpPr>
        <p:spPr>
          <a:xfrm>
            <a:off x="8009583" y="3452886"/>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不可再生</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59637" y="3805273"/>
            <a:ext cx="3367039"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ct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论愿不愿意，我们都必须浪费时间。</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文本框 41"/>
          <p:cNvSpPr txBox="1"/>
          <p:nvPr/>
        </p:nvSpPr>
        <p:spPr>
          <a:xfrm>
            <a:off x="3016087" y="3452886"/>
            <a:ext cx="1287532"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无法节流 </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032072" y="2336870"/>
            <a:ext cx="3194604" cy="373577"/>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gn="r">
              <a:lnSpc>
                <a:spcPct val="113000"/>
              </a:lnSpc>
              <a:spcBef>
                <a:spcPts val="0"/>
              </a:spcBef>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时间的供给量是固定不变的</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13000"/>
              </a:lnSpc>
              <a:spcBef>
                <a:spcPts val="0"/>
              </a:spcBef>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文本框 43"/>
          <p:cNvSpPr txBox="1"/>
          <p:nvPr/>
        </p:nvSpPr>
        <p:spPr>
          <a:xfrm>
            <a:off x="3016087" y="1984483"/>
            <a:ext cx="1210588" cy="400110"/>
          </a:xfrm>
          <a:prstGeom prst="rect">
            <a:avLst/>
          </a:prstGeom>
          <a:noFill/>
        </p:spPr>
        <p:txBody>
          <a:bodyPr wrap="non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无法开源</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723807" y="2092164"/>
            <a:ext cx="1113973" cy="1113971"/>
            <a:chOff x="6710476" y="1888212"/>
            <a:chExt cx="1113973" cy="1113971"/>
          </a:xfrm>
          <a:solidFill>
            <a:schemeClr val="accent2"/>
          </a:solidFill>
        </p:grpSpPr>
        <p:sp>
          <p:nvSpPr>
            <p:cNvPr id="46" name="Oval 13"/>
            <p:cNvSpPr/>
            <p:nvPr/>
          </p:nvSpPr>
          <p:spPr>
            <a:xfrm>
              <a:off x="6710476" y="1888212"/>
              <a:ext cx="1113973" cy="1113971"/>
            </a:xfrm>
            <a:prstGeom prst="ellipse">
              <a:avLst/>
            </a:prstGeom>
            <a:solidFill>
              <a:schemeClr val="bg1"/>
            </a:solidFill>
            <a:ln w="38100">
              <a:solidFill>
                <a:srgbClr val="2B3F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grpSp>
          <p:nvGrpSpPr>
            <p:cNvPr id="47" name="Group 55"/>
            <p:cNvGrpSpPr/>
            <p:nvPr/>
          </p:nvGrpSpPr>
          <p:grpSpPr>
            <a:xfrm>
              <a:off x="7004202" y="2137989"/>
              <a:ext cx="526521" cy="518164"/>
              <a:chOff x="1587575" y="2265358"/>
              <a:chExt cx="314468" cy="309477"/>
            </a:xfrm>
            <a:grpFill/>
          </p:grpSpPr>
          <p:sp>
            <p:nvSpPr>
              <p:cNvPr id="48"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rgbClr val="E986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dirty="0">
                  <a:latin typeface="微软雅黑" panose="020B0503020204020204" pitchFamily="34" charset="-122"/>
                  <a:ea typeface="微软雅黑" panose="020B0503020204020204" pitchFamily="34" charset="-122"/>
                </a:endParaRPr>
              </a:p>
            </p:txBody>
          </p:sp>
          <p:sp>
            <p:nvSpPr>
              <p:cNvPr id="49" name="Oval 60"/>
              <p:cNvSpPr>
                <a:spLocks noChangeArrowheads="1"/>
              </p:cNvSpPr>
              <p:nvPr/>
            </p:nvSpPr>
            <p:spPr bwMode="auto">
              <a:xfrm>
                <a:off x="1712364" y="2387652"/>
                <a:ext cx="64890" cy="62395"/>
              </a:xfrm>
              <a:prstGeom prst="ellipse">
                <a:avLst/>
              </a:prstGeom>
              <a:solidFill>
                <a:srgbClr val="2B3F4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grpSp>
      </p:grpSp>
      <p:grpSp>
        <p:nvGrpSpPr>
          <p:cNvPr id="50" name="组合 49"/>
          <p:cNvGrpSpPr/>
          <p:nvPr/>
        </p:nvGrpSpPr>
        <p:grpSpPr>
          <a:xfrm>
            <a:off x="4380883" y="2092164"/>
            <a:ext cx="1113973" cy="1113971"/>
            <a:chOff x="4367552" y="1888212"/>
            <a:chExt cx="1113973" cy="1113971"/>
          </a:xfrm>
          <a:solidFill>
            <a:schemeClr val="accent2"/>
          </a:solidFill>
        </p:grpSpPr>
        <p:sp>
          <p:nvSpPr>
            <p:cNvPr id="51" name="Oval 14"/>
            <p:cNvSpPr/>
            <p:nvPr/>
          </p:nvSpPr>
          <p:spPr>
            <a:xfrm>
              <a:off x="4367552" y="1888212"/>
              <a:ext cx="1113973" cy="1113971"/>
            </a:xfrm>
            <a:prstGeom prst="ellipse">
              <a:avLst/>
            </a:prstGeom>
            <a:solidFill>
              <a:schemeClr val="bg1"/>
            </a:solidFill>
            <a:ln w="38100">
              <a:solidFill>
                <a:srgbClr val="2B3F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solidFill>
                <a:latin typeface="微软雅黑" panose="020B0503020204020204" pitchFamily="34" charset="-122"/>
                <a:ea typeface="微软雅黑" panose="020B0503020204020204" pitchFamily="34" charset="-122"/>
              </a:endParaRPr>
            </a:p>
          </p:txBody>
        </p:sp>
        <p:sp>
          <p:nvSpPr>
            <p:cNvPr id="52" name="Freeform 62"/>
            <p:cNvSpPr>
              <a:spLocks noEditPoints="1"/>
            </p:cNvSpPr>
            <p:nvPr/>
          </p:nvSpPr>
          <p:spPr bwMode="auto">
            <a:xfrm>
              <a:off x="4764643" y="2181656"/>
              <a:ext cx="319790" cy="43083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rgbClr val="2B3F46"/>
            </a:solidFill>
            <a:ln>
              <a:noFill/>
            </a:ln>
          </p:spPr>
          <p:txBody>
            <a:bodyPr vert="horz" wrap="square" lIns="121920" tIns="60960" rIns="121920" bIns="60960" numCol="1" anchor="t" anchorCtr="0" compatLnSpc="1"/>
            <a:lstStyle/>
            <a:p>
              <a:endParaRPr lang="en-US" sz="3200">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166568" y="1555631"/>
            <a:ext cx="1788893" cy="1788891"/>
            <a:chOff x="5173139" y="1322888"/>
            <a:chExt cx="1788893" cy="1788891"/>
          </a:xfrm>
          <a:solidFill>
            <a:schemeClr val="accent1"/>
          </a:solidFill>
        </p:grpSpPr>
        <p:sp>
          <p:nvSpPr>
            <p:cNvPr id="54" name="Oval 11"/>
            <p:cNvSpPr/>
            <p:nvPr/>
          </p:nvSpPr>
          <p:spPr>
            <a:xfrm>
              <a:off x="5173139" y="1322888"/>
              <a:ext cx="1788893" cy="1788891"/>
            </a:xfrm>
            <a:prstGeom prst="ellipse">
              <a:avLst/>
            </a:prstGeom>
            <a:solidFill>
              <a:schemeClr val="bg1"/>
            </a:solidFill>
            <a:ln w="38100" cmpd="sng">
              <a:solidFill>
                <a:srgbClr val="2B3F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accent1"/>
                </a:solidFill>
                <a:latin typeface="微软雅黑" panose="020B0503020204020204" pitchFamily="34" charset="-122"/>
                <a:ea typeface="微软雅黑" panose="020B0503020204020204" pitchFamily="34" charset="-122"/>
              </a:endParaRPr>
            </a:p>
          </p:txBody>
        </p:sp>
        <p:grpSp>
          <p:nvGrpSpPr>
            <p:cNvPr id="55" name="Group 47"/>
            <p:cNvGrpSpPr/>
            <p:nvPr/>
          </p:nvGrpSpPr>
          <p:grpSpPr>
            <a:xfrm>
              <a:off x="5744854" y="1812677"/>
              <a:ext cx="645463" cy="809312"/>
              <a:chOff x="5106627" y="2260366"/>
              <a:chExt cx="324452" cy="406813"/>
            </a:xfrm>
            <a:grpFill/>
          </p:grpSpPr>
          <p:sp>
            <p:nvSpPr>
              <p:cNvPr id="56"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rgbClr val="E986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57"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rgbClr val="E986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58"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rgbClr val="E986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59" name="Oval 83"/>
              <p:cNvSpPr>
                <a:spLocks noChangeArrowheads="1"/>
              </p:cNvSpPr>
              <p:nvPr/>
            </p:nvSpPr>
            <p:spPr bwMode="auto">
              <a:xfrm>
                <a:off x="5111618" y="2260366"/>
                <a:ext cx="316965" cy="107319"/>
              </a:xfrm>
              <a:prstGeom prst="ellipse">
                <a:avLst/>
              </a:prstGeom>
              <a:solidFill>
                <a:srgbClr val="E986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6352354" y="2960330"/>
            <a:ext cx="1459644" cy="1459644"/>
            <a:chOff x="6339023" y="2756378"/>
            <a:chExt cx="1459644" cy="1459644"/>
          </a:xfrm>
          <a:solidFill>
            <a:schemeClr val="accent2"/>
          </a:solidFill>
        </p:grpSpPr>
        <p:sp>
          <p:nvSpPr>
            <p:cNvPr id="61" name="Oval 12"/>
            <p:cNvSpPr/>
            <p:nvPr/>
          </p:nvSpPr>
          <p:spPr>
            <a:xfrm>
              <a:off x="6339023" y="2756378"/>
              <a:ext cx="1459644" cy="1459644"/>
            </a:xfrm>
            <a:prstGeom prst="ellipse">
              <a:avLst/>
            </a:prstGeom>
            <a:solidFill>
              <a:schemeClr val="bg1"/>
            </a:solidFill>
            <a:ln w="38100">
              <a:solidFill>
                <a:srgbClr val="2B3F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tIns="0" bIns="121920" rtlCol="0" anchor="ctr"/>
            <a:lstStyle/>
            <a:p>
              <a:pPr algn="ctr"/>
              <a:endParaRPr lang="en-US" sz="4265" dirty="0">
                <a:solidFill>
                  <a:schemeClr val="accent1"/>
                </a:solidFill>
                <a:latin typeface="微软雅黑" panose="020B0503020204020204" pitchFamily="34" charset="-122"/>
                <a:ea typeface="微软雅黑" panose="020B0503020204020204" pitchFamily="34" charset="-122"/>
              </a:endParaRPr>
            </a:p>
          </p:txBody>
        </p:sp>
        <p:grpSp>
          <p:nvGrpSpPr>
            <p:cNvPr id="62" name="Group 101"/>
            <p:cNvGrpSpPr/>
            <p:nvPr/>
          </p:nvGrpSpPr>
          <p:grpSpPr>
            <a:xfrm>
              <a:off x="6726845" y="3144200"/>
              <a:ext cx="684000" cy="684000"/>
              <a:chOff x="6352022" y="2360197"/>
              <a:chExt cx="406813" cy="406813"/>
            </a:xfrm>
            <a:grpFill/>
          </p:grpSpPr>
          <p:sp>
            <p:nvSpPr>
              <p:cNvPr id="63" name="Freeform 39"/>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rgbClr val="2B3F4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latin typeface="微软雅黑" panose="020B0503020204020204" pitchFamily="34" charset="-122"/>
                  <a:ea typeface="微软雅黑" panose="020B0503020204020204" pitchFamily="34" charset="-122"/>
                </a:endParaRPr>
              </a:p>
            </p:txBody>
          </p:sp>
          <p:sp>
            <p:nvSpPr>
              <p:cNvPr id="64" name="Freeform 40"/>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rgbClr val="2B3F4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latin typeface="微软雅黑" panose="020B0503020204020204" pitchFamily="34" charset="-122"/>
                  <a:ea typeface="微软雅黑" panose="020B0503020204020204" pitchFamily="34" charset="-122"/>
                </a:endParaRPr>
              </a:p>
            </p:txBody>
          </p:sp>
          <p:sp>
            <p:nvSpPr>
              <p:cNvPr id="65" name="Oval 41"/>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4392434" y="2960330"/>
            <a:ext cx="1459644" cy="1459644"/>
            <a:chOff x="4379103" y="2756378"/>
            <a:chExt cx="1459644" cy="1459644"/>
          </a:xfrm>
          <a:solidFill>
            <a:schemeClr val="accent2"/>
          </a:solidFill>
        </p:grpSpPr>
        <p:sp>
          <p:nvSpPr>
            <p:cNvPr id="67" name="Oval 15"/>
            <p:cNvSpPr/>
            <p:nvPr/>
          </p:nvSpPr>
          <p:spPr>
            <a:xfrm>
              <a:off x="4379103" y="2756378"/>
              <a:ext cx="1459644" cy="1459644"/>
            </a:xfrm>
            <a:prstGeom prst="ellipse">
              <a:avLst/>
            </a:prstGeom>
            <a:solidFill>
              <a:schemeClr val="bg1"/>
            </a:solidFill>
            <a:ln w="38100">
              <a:solidFill>
                <a:srgbClr val="2B3F4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accent1"/>
                </a:solidFill>
                <a:latin typeface="微软雅黑" panose="020B0503020204020204" pitchFamily="34" charset="-122"/>
                <a:ea typeface="微软雅黑" panose="020B0503020204020204" pitchFamily="34" charset="-122"/>
              </a:endParaRPr>
            </a:p>
          </p:txBody>
        </p:sp>
        <p:grpSp>
          <p:nvGrpSpPr>
            <p:cNvPr id="68" name="Group 52"/>
            <p:cNvGrpSpPr/>
            <p:nvPr/>
          </p:nvGrpSpPr>
          <p:grpSpPr>
            <a:xfrm>
              <a:off x="4883442" y="3199655"/>
              <a:ext cx="488611" cy="635193"/>
              <a:chOff x="6421904" y="4798576"/>
              <a:chExt cx="299494" cy="389342"/>
            </a:xfrm>
            <a:grpFill/>
          </p:grpSpPr>
          <p:sp>
            <p:nvSpPr>
              <p:cNvPr id="69"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solidFill>
                <a:srgbClr val="E986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sp>
            <p:nvSpPr>
              <p:cNvPr id="70"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rgbClr val="2B3F4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535">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矩形 14"/>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7" name="图片 16"/>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8" name="图片 17"/>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9" name="图片 18"/>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20" name="图片 19"/>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21" name="图片 20"/>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10" name="组合 9"/>
          <p:cNvGrpSpPr/>
          <p:nvPr/>
        </p:nvGrpSpPr>
        <p:grpSpPr>
          <a:xfrm>
            <a:off x="5311169" y="1887665"/>
            <a:ext cx="1569660" cy="3202983"/>
            <a:chOff x="7595329" y="1844600"/>
            <a:chExt cx="1569660" cy="3202983"/>
          </a:xfrm>
        </p:grpSpPr>
        <p:sp>
          <p:nvSpPr>
            <p:cNvPr id="11" name="文本框 10"/>
            <p:cNvSpPr txBox="1"/>
            <p:nvPr/>
          </p:nvSpPr>
          <p:spPr>
            <a:xfrm>
              <a:off x="7973290" y="3541291"/>
              <a:ext cx="813737" cy="461665"/>
            </a:xfrm>
            <a:prstGeom prst="rect">
              <a:avLst/>
            </a:prstGeom>
            <a:noFill/>
          </p:spPr>
          <p:txBody>
            <a:bodyPr wrap="square" rtlCol="0">
              <a:spAutoFit/>
            </a:bodyPr>
            <a:lstStyle/>
            <a:p>
              <a:pPr algn="ctr"/>
              <a:r>
                <a:rPr lang="en-US" altLang="zh-CN" sz="2400" b="1" dirty="0">
                  <a:solidFill>
                    <a:srgbClr val="1A699E"/>
                  </a:solidFill>
                  <a:latin typeface="字魂35号-经典雅黑" panose="02000000000000000000" pitchFamily="2" charset="-122"/>
                  <a:ea typeface="字魂35号-经典雅黑" panose="02000000000000000000" pitchFamily="2" charset="-122"/>
                </a:rPr>
                <a:t>03</a:t>
              </a:r>
              <a:endParaRPr lang="zh-CN" altLang="en-US" sz="2400" b="1" dirty="0">
                <a:solidFill>
                  <a:srgbClr val="1A699E"/>
                </a:solidFill>
                <a:latin typeface="字魂35号-经典雅黑" panose="02000000000000000000" pitchFamily="2" charset="-122"/>
                <a:ea typeface="字魂35号-经典雅黑" panose="02000000000000000000" pitchFamily="2" charset="-122"/>
              </a:endParaRPr>
            </a:p>
          </p:txBody>
        </p:sp>
        <p:sp>
          <p:nvSpPr>
            <p:cNvPr id="12" name="矩形 11"/>
            <p:cNvSpPr/>
            <p:nvPr/>
          </p:nvSpPr>
          <p:spPr>
            <a:xfrm>
              <a:off x="7595329" y="4158878"/>
              <a:ext cx="1569660" cy="888705"/>
            </a:xfrm>
            <a:prstGeom prst="rect">
              <a:avLst/>
            </a:prstGeom>
          </p:spPr>
          <p:txBody>
            <a:bodyPr wrap="none">
              <a:spAutoFit/>
            </a:bodyPr>
            <a:lstStyle/>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企业时间管理</a:t>
              </a:r>
              <a:endParaRPr lang="en-US" altLang="zh-CN"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案例分析</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p:txBody>
        </p:sp>
        <p:pic>
          <p:nvPicPr>
            <p:cNvPr id="13" name="图片 12" descr="C:\Users\Administrator\Desktop\图片1.png图片1"/>
            <p:cNvPicPr>
              <a:picLocks noChangeAspect="1"/>
            </p:cNvPicPr>
            <p:nvPr/>
          </p:nvPicPr>
          <p:blipFill>
            <a:blip r:embed="rId5"/>
            <a:srcRect/>
            <a:stretch>
              <a:fillRect/>
            </a:stretch>
          </p:blipFill>
          <p:spPr>
            <a:xfrm>
              <a:off x="7696159" y="1844600"/>
              <a:ext cx="1368000" cy="1368000"/>
            </a:xfrm>
            <a:prstGeom prst="rect">
              <a:avLst/>
            </a:prstGeom>
            <a:effectLst>
              <a:outerShdw blurRad="50800" dist="38100" dir="2700000" algn="tl" rotWithShape="0">
                <a:prstClr val="black">
                  <a:alpha val="40000"/>
                </a:prstClr>
              </a:outerShdw>
            </a:effectLst>
          </p:spPr>
        </p:pic>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out)">
                                      <p:cBhvr>
                                        <p:cTn id="7" dur="1750"/>
                                        <p:tgtEl>
                                          <p:spTgt spid="15"/>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1000"/>
                                        <p:tgtEl>
                                          <p:spTgt spid="16"/>
                                        </p:tgtEl>
                                      </p:cBhvr>
                                    </p:animEffect>
                                  </p:childTnLst>
                                </p:cTn>
                              </p:par>
                            </p:childTnLst>
                          </p:cTn>
                        </p:par>
                        <p:par>
                          <p:cTn id="12" fill="hold">
                            <p:stCondLst>
                              <p:cond delay="3000"/>
                            </p:stCondLst>
                            <p:childTnLst>
                              <p:par>
                                <p:cTn id="13" presetID="37"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anim calcmode="lin" valueType="num">
                                      <p:cBhvr>
                                        <p:cTn id="16" dur="1000" fill="hold"/>
                                        <p:tgtEl>
                                          <p:spTgt spid="10"/>
                                        </p:tgtEl>
                                        <p:attrNameLst>
                                          <p:attrName>ppt_x</p:attrName>
                                        </p:attrNameLst>
                                      </p:cBhvr>
                                      <p:tavLst>
                                        <p:tav tm="0">
                                          <p:val>
                                            <p:strVal val="#ppt_x"/>
                                          </p:val>
                                        </p:tav>
                                        <p:tav tm="100000">
                                          <p:val>
                                            <p:strVal val="#ppt_x"/>
                                          </p:val>
                                        </p:tav>
                                      </p:tavLst>
                                    </p:anim>
                                    <p:anim calcmode="lin" valueType="num">
                                      <p:cBhvr>
                                        <p:cTn id="17" dur="900" decel="100000" fill="hold"/>
                                        <p:tgtEl>
                                          <p:spTgt spid="10"/>
                                        </p:tgtEl>
                                        <p:attrNameLst>
                                          <p:attrName>ppt_y</p:attrName>
                                        </p:attrNameLst>
                                      </p:cBhvr>
                                      <p:tavLst>
                                        <p:tav tm="0">
                                          <p:val>
                                            <p:strVal val="#ppt_y+1"/>
                                          </p:val>
                                        </p:tav>
                                        <p:tav tm="100000">
                                          <p:val>
                                            <p:strVal val="#ppt_y-.03"/>
                                          </p:val>
                                        </p:tav>
                                      </p:tavLst>
                                    </p:anim>
                                    <p:anim calcmode="lin" valueType="num">
                                      <p:cBhvr>
                                        <p:cTn id="18" dur="1" accel="100000" fill="hold">
                                          <p:stCondLst>
                                            <p:cond delay="999"/>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2323071" cy="560721"/>
            <a:chOff x="591642" y="541262"/>
            <a:chExt cx="2323071" cy="560721"/>
          </a:xfrm>
        </p:grpSpPr>
        <p:sp>
          <p:nvSpPr>
            <p:cNvPr id="3"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课前案例</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6" name="Text Placeholder 6"/>
          <p:cNvSpPr txBox="1">
            <a:spLocks noChangeArrowheads="1"/>
          </p:cNvSpPr>
          <p:nvPr/>
        </p:nvSpPr>
        <p:spPr bwMode="auto">
          <a:xfrm>
            <a:off x="6030438" y="2337589"/>
            <a:ext cx="4435642" cy="276998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200000"/>
              </a:lnSpc>
              <a:buFontTx/>
              <a:buNone/>
            </a:pPr>
            <a:r>
              <a:rPr lang="zh-CN" altLang="en-US" sz="1800" dirty="0">
                <a:latin typeface="微软雅黑" panose="020B0503020204020204" pitchFamily="34" charset="-122"/>
                <a:ea typeface="微软雅黑" panose="020B0503020204020204" pitchFamily="34" charset="-122"/>
              </a:rPr>
              <a:t>两个人到非洲的一个原始森林里面考察，突然间他们迷了路，一头凶恶的狮子向他们走过来，其中一个人说：“没用的，我们怎么比狮子跑得快呢”。令一个人说；“嗨，在这紧要关头，我只要跑得比你快就够了”。</a:t>
            </a:r>
            <a:endParaRPr lang="zh-CN" altLang="en-US" sz="1800" dirty="0">
              <a:latin typeface="微软雅黑" panose="020B0503020204020204" pitchFamily="34" charset="-122"/>
              <a:ea typeface="微软雅黑" panose="020B0503020204020204" pitchFamily="34" charset="-122"/>
            </a:endParaRPr>
          </a:p>
        </p:txBody>
      </p:sp>
      <p:pic>
        <p:nvPicPr>
          <p:cNvPr id="19" name="图片 18" descr="图片包含 动物&#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168" y="1837061"/>
            <a:ext cx="5380102" cy="42642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041216" cy="560721"/>
            <a:chOff x="591642" y="541262"/>
            <a:chExt cx="3041216" cy="560721"/>
          </a:xfrm>
        </p:grpSpPr>
        <p:sp>
          <p:nvSpPr>
            <p:cNvPr id="3" name="文本框 37"/>
            <p:cNvSpPr txBox="1"/>
            <p:nvPr userDrawn="1"/>
          </p:nvSpPr>
          <p:spPr>
            <a:xfrm>
              <a:off x="1218755" y="541262"/>
              <a:ext cx="2414103"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企业时间管理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25" name="组合 24"/>
          <p:cNvGrpSpPr/>
          <p:nvPr/>
        </p:nvGrpSpPr>
        <p:grpSpPr>
          <a:xfrm>
            <a:off x="1819048" y="2371851"/>
            <a:ext cx="4015741" cy="2903033"/>
            <a:chOff x="1777240" y="1828800"/>
            <a:chExt cx="4015741" cy="2903033"/>
          </a:xfrm>
        </p:grpSpPr>
        <p:sp>
          <p:nvSpPr>
            <p:cNvPr id="37" name="矩形 36"/>
            <p:cNvSpPr/>
            <p:nvPr/>
          </p:nvSpPr>
          <p:spPr>
            <a:xfrm>
              <a:off x="1777240" y="1828800"/>
              <a:ext cx="1270133" cy="545431"/>
            </a:xfrm>
            <a:prstGeom prst="rect">
              <a:avLst/>
            </a:prstGeom>
            <a:solidFill>
              <a:srgbClr val="E379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示例一</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8" name="矩形 37"/>
            <p:cNvSpPr/>
            <p:nvPr/>
          </p:nvSpPr>
          <p:spPr>
            <a:xfrm>
              <a:off x="1825366" y="2565919"/>
              <a:ext cx="3967615" cy="2165914"/>
            </a:xfrm>
            <a:prstGeom prst="rect">
              <a:avLst/>
            </a:prstGeom>
          </p:spPr>
          <p:txBody>
            <a:bodyPr wrap="square">
              <a:spAutoFit/>
            </a:bodyPr>
            <a:lstStyle/>
            <a:p>
              <a:pPr>
                <a:lnSpc>
                  <a:spcPct val="200000"/>
                </a:lnSpc>
                <a:buSzPct val="100000"/>
              </a:pPr>
              <a:r>
                <a:rPr lang="zh-CN" altLang="en-US" sz="1400" dirty="0">
                  <a:latin typeface="微软雅黑" panose="020B0503020204020204" pitchFamily="34" charset="-122"/>
                  <a:ea typeface="微软雅黑" panose="020B0503020204020204" pitchFamily="34" charset="-122"/>
                </a:rPr>
                <a:t>国内不少企业开会有专门的会议室，会议室里桌椅板凳、茶壶茶碗，一应俱全。开会的时候，喝茶聊天好不热闹。会一开起来，你一言我一语，小事半个小时，大事两三个小时。开会的时间长，但效率低。</a:t>
              </a:r>
              <a:endParaRPr lang="zh-CN" altLang="en-US" sz="1400" dirty="0">
                <a:latin typeface="微软雅黑" panose="020B0503020204020204" pitchFamily="34" charset="-122"/>
                <a:ea typeface="微软雅黑" panose="020B0503020204020204" pitchFamily="34" charset="-122"/>
              </a:endParaRPr>
            </a:p>
          </p:txBody>
        </p:sp>
        <p:cxnSp>
          <p:nvCxnSpPr>
            <p:cNvPr id="39" name="直接连接符 38"/>
            <p:cNvCxnSpPr/>
            <p:nvPr/>
          </p:nvCxnSpPr>
          <p:spPr>
            <a:xfrm rot="5400000">
              <a:off x="373240" y="3232800"/>
              <a:ext cx="2808000" cy="0"/>
            </a:xfrm>
            <a:prstGeom prst="line">
              <a:avLst/>
            </a:prstGeom>
            <a:ln>
              <a:solidFill>
                <a:srgbClr val="DE607B"/>
              </a:solidFill>
            </a:ln>
          </p:spPr>
          <p:style>
            <a:lnRef idx="1">
              <a:schemeClr val="accent1"/>
            </a:lnRef>
            <a:fillRef idx="0">
              <a:schemeClr val="accent1"/>
            </a:fillRef>
            <a:effectRef idx="0">
              <a:schemeClr val="accent1"/>
            </a:effectRef>
            <a:fontRef idx="minor">
              <a:schemeClr val="tx1"/>
            </a:fontRef>
          </p:style>
        </p:cxnSp>
      </p:gr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20293" y="2760248"/>
            <a:ext cx="4252659" cy="25921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3" y="647025"/>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041216" cy="560721"/>
            <a:chOff x="591642" y="541262"/>
            <a:chExt cx="3041216" cy="560721"/>
          </a:xfrm>
        </p:grpSpPr>
        <p:sp>
          <p:nvSpPr>
            <p:cNvPr id="3" name="文本框 37"/>
            <p:cNvSpPr txBox="1"/>
            <p:nvPr userDrawn="1"/>
          </p:nvSpPr>
          <p:spPr>
            <a:xfrm>
              <a:off x="1218755" y="541262"/>
              <a:ext cx="2414103"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企业时间管理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40" name="组合 39"/>
          <p:cNvGrpSpPr/>
          <p:nvPr/>
        </p:nvGrpSpPr>
        <p:grpSpPr>
          <a:xfrm>
            <a:off x="6712659" y="2527109"/>
            <a:ext cx="4150320" cy="2903032"/>
            <a:chOff x="6694147" y="1828800"/>
            <a:chExt cx="4150320" cy="2903032"/>
          </a:xfrm>
        </p:grpSpPr>
        <p:sp>
          <p:nvSpPr>
            <p:cNvPr id="41" name="矩形 40"/>
            <p:cNvSpPr/>
            <p:nvPr/>
          </p:nvSpPr>
          <p:spPr>
            <a:xfrm>
              <a:off x="6694147" y="1828800"/>
              <a:ext cx="1270133" cy="545431"/>
            </a:xfrm>
            <a:prstGeom prst="rect">
              <a:avLst/>
            </a:prstGeom>
            <a:solidFill>
              <a:srgbClr val="E379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示例二</a:t>
              </a:r>
              <a:endParaRPr lang="zh-CN" altLang="en-US" sz="2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42" name="直接连接符 41"/>
            <p:cNvCxnSpPr/>
            <p:nvPr/>
          </p:nvCxnSpPr>
          <p:spPr>
            <a:xfrm rot="5400000">
              <a:off x="5272147" y="3250800"/>
              <a:ext cx="2844000" cy="0"/>
            </a:xfrm>
            <a:prstGeom prst="line">
              <a:avLst/>
            </a:prstGeom>
            <a:ln>
              <a:solidFill>
                <a:srgbClr val="DE607B"/>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6785109" y="2565918"/>
              <a:ext cx="4059358" cy="2165914"/>
            </a:xfrm>
            <a:prstGeom prst="rect">
              <a:avLst/>
            </a:prstGeom>
          </p:spPr>
          <p:txBody>
            <a:bodyPr wrap="square">
              <a:spAutoFit/>
            </a:bodyPr>
            <a:lstStyle/>
            <a:p>
              <a:pPr>
                <a:lnSpc>
                  <a:spcPct val="200000"/>
                </a:lnSpc>
                <a:buSzPct val="100000"/>
              </a:pPr>
              <a:r>
                <a:rPr lang="zh-CN" altLang="en-US" sz="1400" dirty="0">
                  <a:latin typeface="微软雅黑" panose="020B0503020204020204" pitchFamily="34" charset="-122"/>
                  <a:ea typeface="微软雅黑" panose="020B0503020204020204" pitchFamily="34" charset="-122"/>
                  <a:sym typeface="Segoe UI" panose="020B0502040204020203" pitchFamily="34" charset="0"/>
                </a:rPr>
                <a:t>某跨国公司：会议室是一个很小的房间，里面既没桌子也没凳子。参会的人站着围个圈，除了正在说话的人把手放在前面，其他人的手都背在后面。不到十五分钟，就对问题的澄清和解决达成共识，结束了会议。</a:t>
              </a:r>
              <a:endParaRPr lang="zh-CN" altLang="en-US" sz="1400" dirty="0">
                <a:latin typeface="微软雅黑" panose="020B0503020204020204" pitchFamily="34" charset="-122"/>
                <a:ea typeface="微软雅黑" panose="020B0503020204020204" pitchFamily="34" charset="-122"/>
                <a:sym typeface="Segoe UI" panose="020B0502040204020203" pitchFamily="34" charset="0"/>
              </a:endParaRPr>
            </a:p>
          </p:txBody>
        </p:sp>
      </p:grpSp>
      <p:pic>
        <p:nvPicPr>
          <p:cNvPr id="19" name="图片 18" descr="图片包含 物体, 时钟&#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051" y="2020817"/>
            <a:ext cx="5537632" cy="354732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041216" cy="560721"/>
            <a:chOff x="591642" y="541262"/>
            <a:chExt cx="3041216" cy="560721"/>
          </a:xfrm>
        </p:grpSpPr>
        <p:sp>
          <p:nvSpPr>
            <p:cNvPr id="3" name="文本框 37"/>
            <p:cNvSpPr txBox="1"/>
            <p:nvPr userDrawn="1"/>
          </p:nvSpPr>
          <p:spPr>
            <a:xfrm>
              <a:off x="1218755" y="541262"/>
              <a:ext cx="2414103"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企业时间管理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18" name="组合 17"/>
          <p:cNvGrpSpPr/>
          <p:nvPr/>
        </p:nvGrpSpPr>
        <p:grpSpPr>
          <a:xfrm>
            <a:off x="1723375" y="3325903"/>
            <a:ext cx="8810549" cy="1357228"/>
            <a:chOff x="1697031" y="4898744"/>
            <a:chExt cx="8810549" cy="1357228"/>
          </a:xfrm>
        </p:grpSpPr>
        <p:sp>
          <p:nvSpPr>
            <p:cNvPr id="19" name="矩形 18"/>
            <p:cNvSpPr/>
            <p:nvPr/>
          </p:nvSpPr>
          <p:spPr>
            <a:xfrm>
              <a:off x="1697031" y="4898744"/>
              <a:ext cx="8810549" cy="1357228"/>
            </a:xfrm>
            <a:prstGeom prst="rect">
              <a:avLst/>
            </a:prstGeom>
            <a:solidFill>
              <a:srgbClr val="A6D2F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文本框 19"/>
            <p:cNvSpPr txBox="1"/>
            <p:nvPr/>
          </p:nvSpPr>
          <p:spPr>
            <a:xfrm>
              <a:off x="1883917" y="5254192"/>
              <a:ext cx="2236300" cy="646331"/>
            </a:xfrm>
            <a:prstGeom prst="rect">
              <a:avLst/>
            </a:prstGeom>
            <a:noFill/>
          </p:spPr>
          <p:txBody>
            <a:bodyPr wrap="square" rtlCol="0">
              <a:spAutoFit/>
            </a:bodyPr>
            <a:lstStyle/>
            <a:p>
              <a:r>
                <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如何开会？</a:t>
              </a:r>
              <a:endParaRPr lang="zh-CN" altLang="en-US" sz="3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4351004" y="5220380"/>
              <a:ext cx="0" cy="720000"/>
            </a:xfrm>
            <a:prstGeom prst="line">
              <a:avLst/>
            </a:prstGeom>
            <a:ln w="25400">
              <a:solidFill>
                <a:srgbClr val="DE607B"/>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718958" y="4993776"/>
              <a:ext cx="2197584" cy="1200329"/>
            </a:xfrm>
            <a:prstGeom prst="rect">
              <a:avLst/>
            </a:prstGeom>
          </p:spPr>
          <p:txBody>
            <a:bodyPr wrap="square">
              <a:spAutoFit/>
            </a:bodyPr>
            <a:lstStyle/>
            <a:p>
              <a:pPr>
                <a:lnSpc>
                  <a:spcPct val="150000"/>
                </a:lnSpc>
                <a:buSzPct val="100000"/>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rPr>
                <a:t>密苏里大学研究表明：</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endParaRPr>
            </a:p>
            <a:p>
              <a:pPr>
                <a:lnSpc>
                  <a:spcPct val="150000"/>
                </a:lnSpc>
                <a:buSzPct val="100000"/>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rPr>
                <a:t>坐着开会比站着开会</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endParaRPr>
            </a:p>
            <a:p>
              <a:pPr>
                <a:lnSpc>
                  <a:spcPct val="150000"/>
                </a:lnSpc>
                <a:buSzPct val="100000"/>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rPr>
                <a:t>时间长34%。</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endParaRPr>
            </a:p>
          </p:txBody>
        </p:sp>
        <p:sp>
          <p:nvSpPr>
            <p:cNvPr id="23" name="矩形 22"/>
            <p:cNvSpPr/>
            <p:nvPr/>
          </p:nvSpPr>
          <p:spPr>
            <a:xfrm>
              <a:off x="7115245" y="4977192"/>
              <a:ext cx="3376291" cy="1200329"/>
            </a:xfrm>
            <a:prstGeom prst="rect">
              <a:avLst/>
            </a:prstGeom>
          </p:spPr>
          <p:txBody>
            <a:bodyPr wrap="square">
              <a:spAutoFit/>
            </a:bodyPr>
            <a:lstStyle/>
            <a:p>
              <a:pPr>
                <a:lnSpc>
                  <a:spcPct val="150000"/>
                </a:lnSpc>
                <a:buSzPct val="100000"/>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rPr>
                <a:t>微软公司：</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endParaRPr>
            </a:p>
            <a:p>
              <a:pPr>
                <a:lnSpc>
                  <a:spcPct val="150000"/>
                </a:lnSpc>
                <a:buSzPct val="100000"/>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rPr>
                <a:t>会前员工发出大量电子邮件做准备，这样可以加快速度。</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Segoe UI" panose="020B0502040204020203" pitchFamily="34" charset="0"/>
              </a:endParaRPr>
            </a:p>
          </p:txBody>
        </p:sp>
      </p:gr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391" y="2290311"/>
            <a:ext cx="1357228" cy="135722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432171" y="1084406"/>
            <a:ext cx="4179348" cy="560721"/>
            <a:chOff x="591642" y="541262"/>
            <a:chExt cx="4179348" cy="560721"/>
          </a:xfrm>
        </p:grpSpPr>
        <p:sp>
          <p:nvSpPr>
            <p:cNvPr id="3" name="文本框 37"/>
            <p:cNvSpPr txBox="1"/>
            <p:nvPr userDrawn="1"/>
          </p:nvSpPr>
          <p:spPr>
            <a:xfrm>
              <a:off x="1218755" y="541262"/>
              <a:ext cx="3552235"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麦肯锡</a:t>
              </a:r>
              <a:r>
                <a:rPr lang="en-US" altLang="zh-CN"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30</a:t>
              </a:r>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秒电梯理论</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8" name="矩形 27"/>
          <p:cNvSpPr/>
          <p:nvPr/>
        </p:nvSpPr>
        <p:spPr>
          <a:xfrm>
            <a:off x="1912231" y="2193438"/>
            <a:ext cx="8431124" cy="3027688"/>
          </a:xfrm>
          <a:prstGeom prst="rect">
            <a:avLst/>
          </a:prstGeom>
        </p:spPr>
        <p:txBody>
          <a:bodyPr wrap="square">
            <a:spAutoFit/>
          </a:bodyPr>
          <a:lstStyle/>
          <a:p>
            <a:pPr indent="360045">
              <a:lnSpc>
                <a:spcPct val="200000"/>
              </a:lnSpc>
            </a:pPr>
            <a:r>
              <a:rPr lang="zh-CN" altLang="en-US" sz="1400" dirty="0">
                <a:latin typeface="微软雅黑" panose="020B0503020204020204" pitchFamily="34" charset="-122"/>
                <a:ea typeface="微软雅黑" panose="020B0503020204020204" pitchFamily="34" charset="-122"/>
              </a:rPr>
              <a:t>麦肯锡公司曾经得到过一次沉痛的教训：该公司曾经为一家重要的大客户做咨询。咨询结束的时候，麦肯锡的项目负责人在电梯间里遇见了对方的董事长，该董事长问麦肯锡的项目负责人：“你能不能说一下现在的结果呢？”</a:t>
            </a:r>
            <a:endParaRPr lang="en-US" altLang="zh-CN" sz="1400" dirty="0">
              <a:latin typeface="微软雅黑" panose="020B0503020204020204" pitchFamily="34" charset="-122"/>
              <a:ea typeface="微软雅黑" panose="020B0503020204020204" pitchFamily="34" charset="-122"/>
            </a:endParaRPr>
          </a:p>
          <a:p>
            <a:pPr indent="360045">
              <a:lnSpc>
                <a:spcPct val="200000"/>
              </a:lnSpc>
            </a:pPr>
            <a:r>
              <a:rPr lang="zh-CN" altLang="en-US" sz="1400" dirty="0">
                <a:latin typeface="微软雅黑" panose="020B0503020204020204" pitchFamily="34" charset="-122"/>
                <a:ea typeface="微软雅黑" panose="020B0503020204020204" pitchFamily="34" charset="-122"/>
              </a:rPr>
              <a:t>由于该项目负责人没有准备，而且即使有准备，也无法在电梯从30层到1层的30秒钟内把结果说清楚。最终，麦肯锡失去了这一重要客户。</a:t>
            </a:r>
            <a:endParaRPr lang="zh-CN" altLang="en-US" sz="1400" dirty="0">
              <a:latin typeface="微软雅黑" panose="020B0503020204020204" pitchFamily="34" charset="-122"/>
              <a:ea typeface="微软雅黑" panose="020B0503020204020204" pitchFamily="34" charset="-122"/>
            </a:endParaRPr>
          </a:p>
          <a:p>
            <a:pPr indent="360045">
              <a:lnSpc>
                <a:spcPct val="200000"/>
              </a:lnSpc>
            </a:pPr>
            <a:r>
              <a:rPr lang="zh-CN" altLang="en-US" sz="1400" dirty="0">
                <a:latin typeface="微软雅黑" panose="020B0503020204020204" pitchFamily="34" charset="-122"/>
                <a:ea typeface="微软雅黑" panose="020B0503020204020204" pitchFamily="34" charset="-122"/>
              </a:rPr>
              <a:t>从此，麦肯锡要求公司员工凡事要在最短的时间内把结果表达清楚，凡事要直奔主题、直奔结果。</a:t>
            </a:r>
            <a:endParaRPr lang="en-US" altLang="zh-CN" sz="1400" dirty="0">
              <a:latin typeface="微软雅黑" panose="020B0503020204020204" pitchFamily="34" charset="-122"/>
              <a:ea typeface="微软雅黑" panose="020B0503020204020204" pitchFamily="34" charset="-122"/>
            </a:endParaRPr>
          </a:p>
          <a:p>
            <a:pPr algn="ctr">
              <a:lnSpc>
                <a:spcPct val="200000"/>
              </a:lnSpc>
            </a:pPr>
            <a:r>
              <a:rPr lang="zh-CN" altLang="en-US" sz="1400" b="1" dirty="0">
                <a:solidFill>
                  <a:srgbClr val="1C6FA8"/>
                </a:solidFill>
                <a:latin typeface="微软雅黑" panose="020B0503020204020204" pitchFamily="34" charset="-122"/>
                <a:ea typeface="微软雅黑" panose="020B0503020204020204" pitchFamily="34" charset="-122"/>
              </a:rPr>
              <a:t>麦肯锡认为，一般情况下人们最多记得住一二三，记不住四五六，所以凡事要归纳在3条以内</a:t>
            </a:r>
            <a:endParaRPr lang="zh-CN" altLang="en-US" sz="1400" b="1" dirty="0">
              <a:solidFill>
                <a:srgbClr val="1C6FA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041216" cy="560721"/>
            <a:chOff x="591642" y="541262"/>
            <a:chExt cx="3041216" cy="560721"/>
          </a:xfrm>
        </p:grpSpPr>
        <p:sp>
          <p:nvSpPr>
            <p:cNvPr id="3" name="文本框 37"/>
            <p:cNvSpPr txBox="1"/>
            <p:nvPr userDrawn="1"/>
          </p:nvSpPr>
          <p:spPr>
            <a:xfrm>
              <a:off x="1218755" y="541262"/>
              <a:ext cx="2414103"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莫法特休息法</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5" name="矩形 14"/>
          <p:cNvSpPr/>
          <p:nvPr/>
        </p:nvSpPr>
        <p:spPr>
          <a:xfrm>
            <a:off x="1400948" y="1882433"/>
            <a:ext cx="9390102" cy="3723968"/>
          </a:xfrm>
          <a:prstGeom prst="rect">
            <a:avLst/>
          </a:prstGeom>
        </p:spPr>
        <p:txBody>
          <a:bodyPr wrap="square">
            <a:spAutoFit/>
          </a:bodyPr>
          <a:lstStyle/>
          <a:p>
            <a:pPr algn="ctr">
              <a:lnSpc>
                <a:spcPct val="300000"/>
              </a:lnSpc>
            </a:pPr>
            <a:r>
              <a:rPr lang="zh-CN" altLang="en-US" dirty="0">
                <a:latin typeface="微软雅黑" panose="020B0503020204020204" pitchFamily="34" charset="-122"/>
                <a:ea typeface="微软雅黑" panose="020B0503020204020204" pitchFamily="34" charset="-122"/>
              </a:rPr>
              <a:t>《圣经新约》的翻译者詹姆斯.莫法特的书房里有3张桌：</a:t>
            </a:r>
            <a:endParaRPr lang="en-US" altLang="zh-CN" dirty="0">
              <a:latin typeface="微软雅黑" panose="020B0503020204020204" pitchFamily="34" charset="-122"/>
              <a:ea typeface="微软雅黑" panose="020B0503020204020204" pitchFamily="34" charset="-122"/>
            </a:endParaRPr>
          </a:p>
          <a:p>
            <a:pPr marL="285750" algn="ctr">
              <a:lnSpc>
                <a:spcPct val="30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第一张摆着他正在翻译的《圣经》译稿；</a:t>
            </a:r>
            <a:endParaRPr lang="en-US" altLang="zh-CN" sz="1600" dirty="0">
              <a:latin typeface="微软雅黑" panose="020B0503020204020204" pitchFamily="34" charset="-122"/>
              <a:ea typeface="微软雅黑" panose="020B0503020204020204" pitchFamily="34" charset="-122"/>
            </a:endParaRPr>
          </a:p>
          <a:p>
            <a:pPr marL="285750" algn="ctr">
              <a:lnSpc>
                <a:spcPct val="30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第二张摆的是他的一篇论文的原稿；</a:t>
            </a:r>
            <a:endParaRPr lang="zh-CN" altLang="en-US" sz="1600" dirty="0">
              <a:latin typeface="微软雅黑" panose="020B0503020204020204" pitchFamily="34" charset="-122"/>
              <a:ea typeface="微软雅黑" panose="020B0503020204020204" pitchFamily="34" charset="-122"/>
            </a:endParaRPr>
          </a:p>
          <a:p>
            <a:pPr marL="285750" algn="ctr">
              <a:lnSpc>
                <a:spcPct val="30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第三张摆的是他正在写的一篇侦探小说。</a:t>
            </a:r>
            <a:endParaRPr lang="zh-CN" altLang="en-US" sz="1600" dirty="0">
              <a:latin typeface="微软雅黑" panose="020B0503020204020204" pitchFamily="34" charset="-122"/>
              <a:ea typeface="微软雅黑" panose="020B0503020204020204" pitchFamily="34" charset="-122"/>
            </a:endParaRPr>
          </a:p>
          <a:p>
            <a:pPr marL="285750" algn="ctr">
              <a:lnSpc>
                <a:spcPct val="300000"/>
              </a:lnSpc>
              <a:buFont typeface="Wingdings" panose="05000000000000000000" pitchFamily="2" charset="2"/>
              <a:buChar char="Ø"/>
            </a:pPr>
            <a:r>
              <a:rPr lang="zh-CN" altLang="en-US" sz="1600" dirty="0">
                <a:latin typeface="微软雅黑" panose="020B0503020204020204" pitchFamily="34" charset="-122"/>
                <a:ea typeface="微软雅黑" panose="020B0503020204020204" pitchFamily="34" charset="-122"/>
              </a:rPr>
              <a:t>莫法特的休息方法就是从一张书桌搬到另一张书桌，继续工作。</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759362" cy="560721"/>
            <a:chOff x="591642" y="541262"/>
            <a:chExt cx="3759362" cy="560721"/>
          </a:xfrm>
        </p:grpSpPr>
        <p:sp>
          <p:nvSpPr>
            <p:cNvPr id="3" name="文本框 37"/>
            <p:cNvSpPr txBox="1"/>
            <p:nvPr userDrawn="1"/>
          </p:nvSpPr>
          <p:spPr>
            <a:xfrm>
              <a:off x="1218755" y="541262"/>
              <a:ext cx="3132249"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微软时间管理案例</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6" name="矩形 15"/>
          <p:cNvSpPr/>
          <p:nvPr/>
        </p:nvSpPr>
        <p:spPr>
          <a:xfrm>
            <a:off x="1499112" y="1812320"/>
            <a:ext cx="8955264" cy="4183902"/>
          </a:xfrm>
          <a:prstGeom prst="rect">
            <a:avLst/>
          </a:prstGeom>
        </p:spPr>
        <p:txBody>
          <a:bodyPr wrap="square">
            <a:spAutoFit/>
          </a:bodyPr>
          <a:lstStyle/>
          <a:p>
            <a:pPr marL="285750" indent="-285750">
              <a:lnSpc>
                <a:spcPts val="3000"/>
              </a:lnSpc>
              <a:buFont typeface="Wingdings" panose="05000000000000000000" pitchFamily="2" charset="2"/>
              <a:buChar char="p"/>
            </a:pPr>
            <a:r>
              <a:rPr lang="zh-CN" altLang="en-US" sz="1600" b="1" dirty="0">
                <a:solidFill>
                  <a:srgbClr val="1C6FA8"/>
                </a:solidFill>
                <a:latin typeface="微软雅黑" panose="020B0503020204020204" pitchFamily="34" charset="-122"/>
                <a:ea typeface="微软雅黑" panose="020B0503020204020204" pitchFamily="34" charset="-122"/>
              </a:rPr>
              <a:t>不需要再开一次会</a:t>
            </a:r>
            <a:endParaRPr lang="zh-CN" altLang="en-US" sz="1600" b="1" dirty="0">
              <a:solidFill>
                <a:srgbClr val="1C6FA8"/>
              </a:solidFill>
              <a:latin typeface="微软雅黑" panose="020B0503020204020204" pitchFamily="34" charset="-122"/>
              <a:ea typeface="微软雅黑" panose="020B0503020204020204" pitchFamily="34" charset="-122"/>
            </a:endParaRPr>
          </a:p>
          <a:p>
            <a:pPr>
              <a:lnSpc>
                <a:spcPts val="3000"/>
              </a:lnSpc>
            </a:pPr>
            <a:r>
              <a:rPr lang="zh-CN" altLang="en-US" sz="1400" dirty="0">
                <a:latin typeface="微软雅黑" panose="020B0503020204020204" pitchFamily="34" charset="-122"/>
                <a:ea typeface="微软雅黑" panose="020B0503020204020204" pitchFamily="34" charset="-122"/>
              </a:rPr>
              <a:t>微软人认为开会最容易浪费时间。正当许多企业“天天有小会，两天一大会”时，微软却“若非必要，决不开会”。</a:t>
            </a:r>
            <a:endParaRPr lang="en-US" altLang="zh-CN" sz="1400" dirty="0">
              <a:latin typeface="微软雅黑" panose="020B0503020204020204" pitchFamily="34" charset="-122"/>
              <a:ea typeface="微软雅黑" panose="020B0503020204020204" pitchFamily="34" charset="-122"/>
            </a:endParaRPr>
          </a:p>
          <a:p>
            <a:pPr>
              <a:lnSpc>
                <a:spcPts val="3000"/>
              </a:lnSpc>
            </a:pPr>
            <a:r>
              <a:rPr lang="zh-CN" altLang="en-US" sz="1400" dirty="0">
                <a:latin typeface="微软雅黑" panose="020B0503020204020204" pitchFamily="34" charset="-122"/>
                <a:ea typeface="微软雅黑" panose="020B0503020204020204" pitchFamily="34" charset="-122"/>
              </a:rPr>
              <a:t>他们重视会议的会前充分准备、质量和关键时刻的作用。微软人认为既然要开会就要好好的利用开会的时间，讨论解决有针对性的议题，并产生决策，议而不决的会议在微软是不受欢迎的。</a:t>
            </a:r>
            <a:endParaRPr lang="zh-CN" altLang="en-US" sz="1400" dirty="0">
              <a:latin typeface="微软雅黑" panose="020B0503020204020204" pitchFamily="34" charset="-122"/>
              <a:ea typeface="微软雅黑" panose="020B0503020204020204" pitchFamily="34" charset="-122"/>
            </a:endParaRPr>
          </a:p>
          <a:p>
            <a:pPr marL="285750" indent="-285750">
              <a:lnSpc>
                <a:spcPts val="3000"/>
              </a:lnSpc>
              <a:buFont typeface="Wingdings" panose="05000000000000000000" pitchFamily="2" charset="2"/>
              <a:buChar char="p"/>
            </a:pPr>
            <a:r>
              <a:rPr lang="zh-CN" altLang="zh-CN" sz="1600" b="1" dirty="0">
                <a:solidFill>
                  <a:srgbClr val="1C6FA8"/>
                </a:solidFill>
                <a:latin typeface="微软雅黑" panose="020B0503020204020204" pitchFamily="34" charset="-122"/>
                <a:ea typeface="微软雅黑" panose="020B0503020204020204" pitchFamily="34" charset="-122"/>
              </a:rPr>
              <a:t>工作任意小时 </a:t>
            </a:r>
            <a:endParaRPr lang="zh-CN" altLang="zh-CN" sz="1600" b="1" dirty="0">
              <a:solidFill>
                <a:srgbClr val="1C6FA8"/>
              </a:solidFill>
              <a:latin typeface="微软雅黑" panose="020B0503020204020204" pitchFamily="34" charset="-122"/>
              <a:ea typeface="微软雅黑" panose="020B0503020204020204" pitchFamily="34" charset="-122"/>
            </a:endParaRPr>
          </a:p>
          <a:p>
            <a:pPr>
              <a:lnSpc>
                <a:spcPts val="3000"/>
              </a:lnSpc>
            </a:pPr>
            <a:r>
              <a:rPr lang="zh-CN" altLang="zh-CN" sz="1400" dirty="0">
                <a:latin typeface="微软雅黑" panose="020B0503020204020204" pitchFamily="34" charset="-122"/>
                <a:ea typeface="微软雅黑" panose="020B0503020204020204" pitchFamily="34" charset="-122"/>
              </a:rPr>
              <a:t>微软在大多数情况下没有对工作小时数的设定，这种管理方式靠的是公司对员工的信任、员工对公司所负的责任和每个人对成功的渴望。</a:t>
            </a:r>
            <a:endParaRPr lang="zh-CN" altLang="zh-CN" sz="1400" dirty="0">
              <a:latin typeface="微软雅黑" panose="020B0503020204020204" pitchFamily="34" charset="-122"/>
              <a:ea typeface="微软雅黑" panose="020B0503020204020204" pitchFamily="34" charset="-122"/>
            </a:endParaRPr>
          </a:p>
          <a:p>
            <a:pPr>
              <a:lnSpc>
                <a:spcPts val="3000"/>
              </a:lnSpc>
            </a:pPr>
            <a:r>
              <a:rPr lang="zh-CN" altLang="en-US" sz="1400" dirty="0">
                <a:latin typeface="微软雅黑" panose="020B0503020204020204" pitchFamily="34" charset="-122"/>
                <a:ea typeface="微软雅黑" panose="020B0503020204020204" pitchFamily="34" charset="-122"/>
              </a:rPr>
              <a:t>我们一般企业总是设定时间卡、工作时数、时间钟点如早九晚五等；相反，微软的“工作任意小时”是让员工在状态最佳的时候工作，提高了工作效率。</a:t>
            </a:r>
            <a:endParaRPr lang="zh-CN" altLang="en-US" sz="1400" dirty="0">
              <a:latin typeface="微软雅黑" panose="020B0503020204020204" pitchFamily="34" charset="-122"/>
              <a:ea typeface="微软雅黑" panose="020B0503020204020204" pitchFamily="34" charset="-122"/>
            </a:endParaRPr>
          </a:p>
          <a:p>
            <a:pPr indent="360045">
              <a:lnSpc>
                <a:spcPct val="150000"/>
              </a:lnSpc>
            </a:pP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4923142" cy="560721"/>
            <a:chOff x="591642" y="541262"/>
            <a:chExt cx="4923142" cy="560721"/>
          </a:xfrm>
        </p:grpSpPr>
        <p:sp>
          <p:nvSpPr>
            <p:cNvPr id="3" name="文本框 37"/>
            <p:cNvSpPr txBox="1"/>
            <p:nvPr userDrawn="1"/>
          </p:nvSpPr>
          <p:spPr>
            <a:xfrm>
              <a:off x="1218755" y="541262"/>
              <a:ext cx="4296029"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大众</a:t>
              </a:r>
              <a:r>
                <a:rPr lang="en-US" altLang="zh-CN"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a:t>
              </a:r>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“时间有价证券”法</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5" name="矩形 14"/>
          <p:cNvSpPr/>
          <p:nvPr/>
        </p:nvSpPr>
        <p:spPr>
          <a:xfrm>
            <a:off x="1202195" y="1703202"/>
            <a:ext cx="9787608" cy="4480842"/>
          </a:xfrm>
          <a:prstGeom prst="rect">
            <a:avLst/>
          </a:prstGeom>
        </p:spPr>
        <p:txBody>
          <a:bodyPr wrap="square">
            <a:spAutoFit/>
          </a:bodyPr>
          <a:lstStyle/>
          <a:p>
            <a:pPr marL="285750" indent="-285750">
              <a:lnSpc>
                <a:spcPct val="150000"/>
              </a:lnSpc>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将员工加班、休假时间及其应得劳动报酬等换成未来收入的一种书面契约，依照这个方案，员工可以根据个人需要将其加班和年休假时间按规定公式折算成现金投入“时间有价证券”个人帐户。</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员工可以对个人帐户灵活地进行消费，既可以通过使用增值的“时间有价证券”增加退休后的养老保险待遇，也可以将增值的资金转换成时间，用来缩短一生的工作时间，并得到免除工作的工资收入。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如果员工要调离企业，或要与企业解除劳动关系时，在劳动合同没有到期的时候，可以利用“时间有价证券”的积累提早离开企业；如果合同到期，所积累的“时间有价证券”则用资金方式全部发还给员工；</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p"/>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如果员工因故工龄中断，可以用“时间有价证券”代替工作时间并领取报酬，使工作时间的账户不会因此而作废；若员工遭遇伤残、死亡或者陷入特别严重的困境时，储蓄的“时间有价证券”和增值的部分可一次性全部发还，从而增加一种风险保险。</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4118434" cy="560721"/>
            <a:chOff x="591642" y="541262"/>
            <a:chExt cx="4118434" cy="560721"/>
          </a:xfrm>
        </p:grpSpPr>
        <p:sp>
          <p:nvSpPr>
            <p:cNvPr id="3" name="文本框 37"/>
            <p:cNvSpPr txBox="1"/>
            <p:nvPr userDrawn="1"/>
          </p:nvSpPr>
          <p:spPr>
            <a:xfrm>
              <a:off x="1218755" y="541262"/>
              <a:ext cx="3491321"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时间管理的具体实施</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6" name="矩形 15"/>
          <p:cNvSpPr/>
          <p:nvPr/>
        </p:nvSpPr>
        <p:spPr>
          <a:xfrm>
            <a:off x="1626855" y="1997839"/>
            <a:ext cx="6096000" cy="2862322"/>
          </a:xfrm>
          <a:prstGeom prst="rect">
            <a:avLst/>
          </a:prstGeom>
        </p:spPr>
        <p:txBody>
          <a:bodyPr>
            <a:spAutoFit/>
          </a:bodyPr>
          <a:lstStyle/>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月/周目标的分解或计划的安排</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各种临时插单/紧急任务</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已经预约的安排</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各种未完成事项（历史累积）</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生活/家庭/情感等琐事或安排</a:t>
            </a:r>
            <a:endParaRPr lang="zh-CN" altLang="en-US" dirty="0">
              <a:solidFill>
                <a:srgbClr val="2B3F46"/>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6508" y="1410905"/>
            <a:ext cx="4676370" cy="4919710"/>
          </a:xfrm>
          <a:prstGeom prst="rect">
            <a:avLst/>
          </a:prstGeom>
        </p:spPr>
      </p:pic>
      <p:sp>
        <p:nvSpPr>
          <p:cNvPr id="17" name="矩形 16"/>
          <p:cNvSpPr/>
          <p:nvPr/>
        </p:nvSpPr>
        <p:spPr>
          <a:xfrm>
            <a:off x="1531181" y="4984640"/>
            <a:ext cx="7224482" cy="461665"/>
          </a:xfrm>
          <a:prstGeom prst="rect">
            <a:avLst/>
          </a:prstGeom>
        </p:spPr>
        <p:txBody>
          <a:bodyPr wrap="square">
            <a:spAutoFit/>
          </a:bodyPr>
          <a:lstStyle/>
          <a:p>
            <a:r>
              <a:rPr lang="en-US" altLang="zh-CN" sz="2400" b="1" dirty="0">
                <a:solidFill>
                  <a:srgbClr val="2B3F46"/>
                </a:solidFill>
                <a:latin typeface="微软雅黑" panose="020B0503020204020204" pitchFamily="34" charset="-122"/>
                <a:ea typeface="微软雅黑" panose="020B0503020204020204" pitchFamily="34" charset="-122"/>
              </a:rPr>
              <a:t>【</a:t>
            </a:r>
            <a:r>
              <a:rPr lang="zh-CN" altLang="en-US" sz="2400" b="1" dirty="0">
                <a:solidFill>
                  <a:srgbClr val="2B3F46"/>
                </a:solidFill>
                <a:latin typeface="微软雅黑" panose="020B0503020204020204" pitchFamily="34" charset="-122"/>
                <a:ea typeface="微软雅黑" panose="020B0503020204020204" pitchFamily="34" charset="-122"/>
              </a:rPr>
              <a:t>工具</a:t>
            </a:r>
            <a:r>
              <a:rPr lang="en-US" altLang="zh-CN" sz="2400" b="1" dirty="0">
                <a:solidFill>
                  <a:srgbClr val="2B3F46"/>
                </a:solidFill>
                <a:latin typeface="微软雅黑" panose="020B0503020204020204" pitchFamily="34" charset="-122"/>
                <a:ea typeface="微软雅黑" panose="020B0503020204020204" pitchFamily="34" charset="-122"/>
              </a:rPr>
              <a:t>】</a:t>
            </a:r>
            <a:r>
              <a:rPr lang="zh-CN" altLang="en-US" sz="2400" b="1" dirty="0">
                <a:solidFill>
                  <a:srgbClr val="2B3F46"/>
                </a:solidFill>
                <a:latin typeface="微软雅黑" panose="020B0503020204020204" pitchFamily="34" charset="-122"/>
                <a:ea typeface="微软雅黑" panose="020B0503020204020204" pitchFamily="34" charset="-122"/>
              </a:rPr>
              <a:t>Notebook、记事本，公司OA系统；</a:t>
            </a:r>
            <a:endParaRPr lang="zh-CN" altLang="en-US" sz="2400" b="1" dirty="0">
              <a:solidFill>
                <a:srgbClr val="2B3F4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4118434" cy="560721"/>
            <a:chOff x="591642" y="541262"/>
            <a:chExt cx="4118434" cy="560721"/>
          </a:xfrm>
        </p:grpSpPr>
        <p:sp>
          <p:nvSpPr>
            <p:cNvPr id="3" name="文本框 37"/>
            <p:cNvSpPr txBox="1"/>
            <p:nvPr userDrawn="1"/>
          </p:nvSpPr>
          <p:spPr>
            <a:xfrm>
              <a:off x="1218755" y="541262"/>
              <a:ext cx="3491321"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时间管理的具体实施</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5" name="矩形 14"/>
          <p:cNvSpPr/>
          <p:nvPr/>
        </p:nvSpPr>
        <p:spPr>
          <a:xfrm>
            <a:off x="1338988" y="2825525"/>
            <a:ext cx="5058937" cy="2308324"/>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临时记录，避免事项的遗漏</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预约事项安排到对应的日历日期</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临时插单（一般都很重要）根据缓急程度安排</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所有新增事项汇总到“待完成”事项清单</a:t>
            </a:r>
            <a:endParaRPr lang="zh-CN" altLang="en-US" dirty="0">
              <a:solidFill>
                <a:srgbClr val="2B3F46"/>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1442152" y="1867569"/>
            <a:ext cx="4852610" cy="523220"/>
          </a:xfrm>
          <a:prstGeom prst="rect">
            <a:avLst/>
          </a:prstGeom>
          <a:noFill/>
        </p:spPr>
        <p:txBody>
          <a:bodyPr wrap="none" rtlCol="0">
            <a:spAutoFit/>
          </a:bodyPr>
          <a:lstStyle/>
          <a:p>
            <a:r>
              <a:rPr lang="zh-CN" altLang="en-US" sz="2800" b="1" dirty="0">
                <a:solidFill>
                  <a:srgbClr val="2B3F46"/>
                </a:solidFill>
                <a:latin typeface="微软雅黑" panose="020B0503020204020204" pitchFamily="34" charset="-122"/>
                <a:ea typeface="微软雅黑" panose="020B0503020204020204" pitchFamily="34" charset="-122"/>
              </a:rPr>
              <a:t>临时插单或预约的处理和提醒</a:t>
            </a:r>
            <a:endParaRPr lang="zh-CN" altLang="en-US" sz="2800" b="1" dirty="0">
              <a:solidFill>
                <a:srgbClr val="2B3F46"/>
              </a:solidFill>
              <a:latin typeface="微软雅黑" panose="020B0503020204020204" pitchFamily="34" charset="-122"/>
              <a:ea typeface="微软雅黑" panose="020B0503020204020204" pitchFamily="34" charset="-122"/>
            </a:endParaRPr>
          </a:p>
        </p:txBody>
      </p:sp>
      <p:sp>
        <p:nvSpPr>
          <p:cNvPr id="17" name="矩形 16"/>
          <p:cNvSpPr/>
          <p:nvPr/>
        </p:nvSpPr>
        <p:spPr>
          <a:xfrm>
            <a:off x="1338988" y="5393209"/>
            <a:ext cx="7589578" cy="523220"/>
          </a:xfrm>
          <a:prstGeom prst="rect">
            <a:avLst/>
          </a:prstGeom>
        </p:spPr>
        <p:txBody>
          <a:bodyPr wrap="none">
            <a:spAutoFit/>
          </a:bodyPr>
          <a:lstStyle/>
          <a:p>
            <a:r>
              <a:rPr lang="en-US" altLang="zh-CN" sz="2800" b="1" dirty="0">
                <a:solidFill>
                  <a:srgbClr val="2B3F46"/>
                </a:solidFill>
                <a:latin typeface="微软雅黑" panose="020B0503020204020204" pitchFamily="34" charset="-122"/>
                <a:ea typeface="微软雅黑" panose="020B0503020204020204" pitchFamily="34" charset="-122"/>
              </a:rPr>
              <a:t>【</a:t>
            </a:r>
            <a:r>
              <a:rPr lang="zh-CN" altLang="en-US" sz="2800" b="1" dirty="0">
                <a:solidFill>
                  <a:srgbClr val="2B3F46"/>
                </a:solidFill>
                <a:latin typeface="微软雅黑" panose="020B0503020204020204" pitchFamily="34" charset="-122"/>
                <a:ea typeface="微软雅黑" panose="020B0503020204020204" pitchFamily="34" charset="-122"/>
              </a:rPr>
              <a:t>工具</a:t>
            </a:r>
            <a:r>
              <a:rPr lang="en-US" altLang="zh-CN" sz="2800" b="1" dirty="0">
                <a:solidFill>
                  <a:srgbClr val="2B3F46"/>
                </a:solidFill>
                <a:latin typeface="微软雅黑" panose="020B0503020204020204" pitchFamily="34" charset="-122"/>
                <a:ea typeface="微软雅黑" panose="020B0503020204020204" pitchFamily="34" charset="-122"/>
              </a:rPr>
              <a:t>】</a:t>
            </a:r>
            <a:r>
              <a:rPr lang="zh-CN" altLang="en-US" sz="2800" b="1" dirty="0">
                <a:solidFill>
                  <a:srgbClr val="2B3F46"/>
                </a:solidFill>
                <a:latin typeface="微软雅黑" panose="020B0503020204020204" pitchFamily="34" charset="-122"/>
                <a:ea typeface="微软雅黑" panose="020B0503020204020204" pitchFamily="34" charset="-122"/>
              </a:rPr>
              <a:t>Notebook、记事本，公司OA系统；</a:t>
            </a:r>
            <a:endParaRPr lang="zh-CN" altLang="en-US" sz="2800" b="1" dirty="0">
              <a:solidFill>
                <a:srgbClr val="2B3F46"/>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0874" y="1872736"/>
            <a:ext cx="2415551" cy="32328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4118434" cy="560721"/>
            <a:chOff x="591642" y="541262"/>
            <a:chExt cx="4118434" cy="560721"/>
          </a:xfrm>
        </p:grpSpPr>
        <p:sp>
          <p:nvSpPr>
            <p:cNvPr id="3" name="文本框 37"/>
            <p:cNvSpPr txBox="1"/>
            <p:nvPr userDrawn="1"/>
          </p:nvSpPr>
          <p:spPr>
            <a:xfrm>
              <a:off x="1218755" y="541262"/>
              <a:ext cx="3491321"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时间管理的具体实施</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5" name="矩形 14"/>
          <p:cNvSpPr/>
          <p:nvPr/>
        </p:nvSpPr>
        <p:spPr>
          <a:xfrm>
            <a:off x="1723375" y="2202103"/>
            <a:ext cx="6520389" cy="1670778"/>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将“待完成”清单中与Deadline最接近的事项取出</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根据“四象限”模型进行排序和安排</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归入每日事项安排表</a:t>
            </a:r>
            <a:endParaRPr lang="zh-CN" altLang="en-US" dirty="0">
              <a:solidFill>
                <a:srgbClr val="2B3F46"/>
              </a:solidFill>
              <a:latin typeface="微软雅黑" panose="020B0503020204020204" pitchFamily="34" charset="-122"/>
              <a:ea typeface="微软雅黑" panose="020B0503020204020204" pitchFamily="34" charset="-122"/>
            </a:endParaRPr>
          </a:p>
        </p:txBody>
      </p:sp>
      <p:sp>
        <p:nvSpPr>
          <p:cNvPr id="16" name="矩形 15"/>
          <p:cNvSpPr/>
          <p:nvPr/>
        </p:nvSpPr>
        <p:spPr>
          <a:xfrm>
            <a:off x="1723375" y="4546892"/>
            <a:ext cx="4927429" cy="719556"/>
          </a:xfrm>
          <a:prstGeom prst="rect">
            <a:avLst/>
          </a:prstGeom>
        </p:spPr>
        <p:txBody>
          <a:bodyPr wrap="square">
            <a:spAutoFit/>
          </a:bodyPr>
          <a:lstStyle/>
          <a:p>
            <a:pPr>
              <a:lnSpc>
                <a:spcPct val="200000"/>
              </a:lnSpc>
            </a:pPr>
            <a:r>
              <a:rPr lang="en-US" altLang="zh-CN" sz="2400" b="1" dirty="0">
                <a:solidFill>
                  <a:srgbClr val="2B3F46"/>
                </a:solidFill>
                <a:latin typeface="微软雅黑" panose="020B0503020204020204" pitchFamily="34" charset="-122"/>
                <a:ea typeface="微软雅黑" panose="020B0503020204020204" pitchFamily="34" charset="-122"/>
              </a:rPr>
              <a:t>【</a:t>
            </a:r>
            <a:r>
              <a:rPr lang="zh-CN" altLang="en-US" sz="2400" b="1" dirty="0">
                <a:solidFill>
                  <a:srgbClr val="2B3F46"/>
                </a:solidFill>
                <a:latin typeface="微软雅黑" panose="020B0503020204020204" pitchFamily="34" charset="-122"/>
                <a:ea typeface="微软雅黑" panose="020B0503020204020204" pitchFamily="34" charset="-122"/>
              </a:rPr>
              <a:t>工具</a:t>
            </a:r>
            <a:r>
              <a:rPr lang="en-US" altLang="zh-CN" sz="2400" b="1" dirty="0">
                <a:solidFill>
                  <a:srgbClr val="2B3F46"/>
                </a:solidFill>
                <a:latin typeface="微软雅黑" panose="020B0503020204020204" pitchFamily="34" charset="-122"/>
                <a:ea typeface="微软雅黑" panose="020B0503020204020204" pitchFamily="34" charset="-122"/>
              </a:rPr>
              <a:t>】</a:t>
            </a:r>
            <a:r>
              <a:rPr lang="zh-CN" altLang="en-US" sz="2400" b="1" dirty="0">
                <a:solidFill>
                  <a:srgbClr val="2B3F46"/>
                </a:solidFill>
                <a:latin typeface="微软雅黑" panose="020B0503020204020204" pitchFamily="34" charset="-122"/>
                <a:ea typeface="微软雅黑" panose="020B0503020204020204" pitchFamily="34" charset="-122"/>
              </a:rPr>
              <a:t>每日事项安排表</a:t>
            </a:r>
            <a:endParaRPr lang="zh-CN" altLang="en-US" sz="2400" b="1" dirty="0">
              <a:solidFill>
                <a:srgbClr val="2B3F46"/>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92001" y="2103807"/>
            <a:ext cx="3619304" cy="3345257"/>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2"/>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5" name="图片 4"/>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6" name="图片 5"/>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7" name="图片 6"/>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8" name="图片 7"/>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9" name="图片 8"/>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10" name="组合 9"/>
          <p:cNvGrpSpPr/>
          <p:nvPr/>
        </p:nvGrpSpPr>
        <p:grpSpPr>
          <a:xfrm>
            <a:off x="1338988" y="1163431"/>
            <a:ext cx="2323071" cy="560721"/>
            <a:chOff x="591642" y="541262"/>
            <a:chExt cx="2323071" cy="560721"/>
          </a:xfrm>
        </p:grpSpPr>
        <p:sp>
          <p:nvSpPr>
            <p:cNvPr id="11" name="文本框 37"/>
            <p:cNvSpPr txBox="1"/>
            <p:nvPr userDrawn="1"/>
          </p:nvSpPr>
          <p:spPr>
            <a:xfrm>
              <a:off x="1218755" y="541262"/>
              <a:ext cx="1695958"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课前案例</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12"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14" name="组合 13"/>
          <p:cNvGrpSpPr/>
          <p:nvPr/>
        </p:nvGrpSpPr>
        <p:grpSpPr>
          <a:xfrm>
            <a:off x="5999001" y="1858109"/>
            <a:ext cx="5072979" cy="3878004"/>
            <a:chOff x="6312908" y="1948834"/>
            <a:chExt cx="5072979" cy="3878004"/>
          </a:xfrm>
        </p:grpSpPr>
        <p:sp>
          <p:nvSpPr>
            <p:cNvPr id="15" name="Text Placeholder 6"/>
            <p:cNvSpPr txBox="1">
              <a:spLocks noChangeArrowheads="1"/>
            </p:cNvSpPr>
            <p:nvPr/>
          </p:nvSpPr>
          <p:spPr bwMode="auto">
            <a:xfrm>
              <a:off x="6312908" y="1948834"/>
              <a:ext cx="4622302" cy="285176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FontTx/>
                <a:buNone/>
              </a:pPr>
              <a:r>
                <a:rPr lang="zh-CN" altLang="en-US" sz="1800" dirty="0">
                  <a:latin typeface="微软雅黑" panose="020B0503020204020204" pitchFamily="34" charset="-122"/>
                  <a:ea typeface="微软雅黑" panose="020B0503020204020204" pitchFamily="34" charset="-122"/>
                </a:rPr>
                <a:t>如果银行每天早晨向你的账号拨款</a:t>
              </a:r>
              <a:r>
                <a:rPr lang="en-US" altLang="zh-CN" sz="1800" dirty="0">
                  <a:latin typeface="微软雅黑" panose="020B0503020204020204" pitchFamily="34" charset="-122"/>
                  <a:ea typeface="微软雅黑" panose="020B0503020204020204" pitchFamily="34" charset="-122"/>
                </a:rPr>
                <a:t>8.64</a:t>
              </a:r>
              <a:r>
                <a:rPr lang="zh-CN" altLang="en-US" sz="1800" dirty="0">
                  <a:latin typeface="微软雅黑" panose="020B0503020204020204" pitchFamily="34" charset="-122"/>
                  <a:ea typeface="微软雅黑" panose="020B0503020204020204" pitchFamily="34" charset="-122"/>
                </a:rPr>
                <a:t>万元，你在这一天可以随心所欲，想用多少用多少。</a:t>
              </a:r>
              <a:endParaRPr lang="zh-CN" altLang="en-US" sz="1800" dirty="0">
                <a:latin typeface="微软雅黑" panose="020B0503020204020204" pitchFamily="34" charset="-122"/>
                <a:ea typeface="微软雅黑" panose="020B0503020204020204" pitchFamily="34" charset="-122"/>
              </a:endParaRPr>
            </a:p>
            <a:p>
              <a:pPr marL="0" indent="0">
                <a:lnSpc>
                  <a:spcPct val="200000"/>
                </a:lnSpc>
                <a:buFontTx/>
                <a:buNone/>
              </a:pPr>
              <a:r>
                <a:rPr lang="zh-CN" altLang="en-US" sz="1800" dirty="0">
                  <a:latin typeface="微软雅黑" panose="020B0503020204020204" pitchFamily="34" charset="-122"/>
                  <a:ea typeface="微软雅黑" panose="020B0503020204020204" pitchFamily="34" charset="-122"/>
                </a:rPr>
                <a:t>条件只有一个：用剩的钱不能留到第二天再用。而第二天你又有</a:t>
              </a:r>
              <a:r>
                <a:rPr lang="en-US" altLang="zh-CN" sz="1800" dirty="0">
                  <a:latin typeface="微软雅黑" panose="020B0503020204020204" pitchFamily="34" charset="-122"/>
                  <a:ea typeface="微软雅黑" panose="020B0503020204020204" pitchFamily="34" charset="-122"/>
                </a:rPr>
                <a:t>8.64</a:t>
              </a:r>
              <a:r>
                <a:rPr lang="zh-CN" altLang="en-US" sz="1800" dirty="0">
                  <a:latin typeface="微软雅黑" panose="020B0503020204020204" pitchFamily="34" charset="-122"/>
                  <a:ea typeface="微软雅黑" panose="020B0503020204020204" pitchFamily="34" charset="-122"/>
                </a:rPr>
                <a:t>万元。</a:t>
              </a:r>
              <a:endParaRPr lang="zh-CN" altLang="en-US" sz="1800" dirty="0">
                <a:latin typeface="微软雅黑" panose="020B0503020204020204" pitchFamily="34" charset="-122"/>
                <a:ea typeface="微软雅黑" panose="020B0503020204020204" pitchFamily="34" charset="-122"/>
              </a:endParaRPr>
            </a:p>
            <a:p>
              <a:pPr marL="0" indent="0">
                <a:lnSpc>
                  <a:spcPct val="200000"/>
                </a:lnSpc>
                <a:spcBef>
                  <a:spcPts val="0"/>
                </a:spcBef>
                <a:buFontTx/>
                <a:buNone/>
              </a:pPr>
              <a:r>
                <a:rPr lang="zh-CN" altLang="en-US" sz="1800" dirty="0">
                  <a:latin typeface="微软雅黑" panose="020B0503020204020204" pitchFamily="34" charset="-122"/>
                  <a:ea typeface="微软雅黑" panose="020B0503020204020204" pitchFamily="34" charset="-122"/>
                </a:rPr>
                <a:t>请问：你如何使用这笔钱？</a:t>
              </a:r>
              <a:endParaRPr lang="zh-CN" altLang="en-US" sz="1800" dirty="0">
                <a:latin typeface="微软雅黑" panose="020B0503020204020204" pitchFamily="34" charset="-122"/>
                <a:ea typeface="微软雅黑" panose="020B0503020204020204" pitchFamily="34" charset="-122"/>
              </a:endParaRPr>
            </a:p>
          </p:txBody>
        </p:sp>
        <p:sp>
          <p:nvSpPr>
            <p:cNvPr id="16" name="Text Box 7"/>
            <p:cNvSpPr txBox="1">
              <a:spLocks noChangeArrowheads="1"/>
            </p:cNvSpPr>
            <p:nvPr/>
          </p:nvSpPr>
          <p:spPr bwMode="auto">
            <a:xfrm>
              <a:off x="6312909" y="4916524"/>
              <a:ext cx="5072978" cy="91031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defPPr>
                <a:defRPr lang="zh-CN"/>
              </a:defPPr>
              <a:lvl1pPr indent="0" algn="ctr">
                <a:lnSpc>
                  <a:spcPct val="200000"/>
                </a:lnSpc>
                <a:spcBef>
                  <a:spcPts val="1000"/>
                </a:spcBef>
                <a:buFontTx/>
                <a:buNone/>
                <a:defRPr>
                  <a:latin typeface="方正姚体" panose="02010601030101010101" pitchFamily="2" charset="-122"/>
                  <a:ea typeface="方正姚体" panose="02010601030101010101" pitchFamily="2"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lnSpc>
                  <a:spcPct val="150000"/>
                </a:lnSpc>
              </a:pPr>
              <a:r>
                <a:rPr lang="zh-CN" altLang="en-US" dirty="0">
                  <a:latin typeface="微软雅黑" panose="020B0503020204020204" pitchFamily="34" charset="-122"/>
                  <a:ea typeface="微软雅黑" panose="020B0503020204020204" pitchFamily="34" charset="-122"/>
                </a:rPr>
                <a:t>8.64万元（秒）=</a:t>
              </a:r>
              <a:endParaRPr lang="en-US" altLang="zh-CN" dirty="0">
                <a:latin typeface="微软雅黑" panose="020B0503020204020204" pitchFamily="34" charset="-122"/>
                <a:ea typeface="微软雅黑" panose="020B0503020204020204" pitchFamily="34" charset="-122"/>
              </a:endParaRPr>
            </a:p>
            <a:p>
              <a:pPr algn="l">
                <a:lnSpc>
                  <a:spcPct val="150000"/>
                </a:lnSpc>
              </a:pPr>
              <a:r>
                <a:rPr lang="zh-CN" altLang="en-US" dirty="0">
                  <a:latin typeface="微软雅黑" panose="020B0503020204020204" pitchFamily="34" charset="-122"/>
                  <a:ea typeface="微软雅黑" panose="020B0503020204020204" pitchFamily="34" charset="-122"/>
                </a:rPr>
                <a:t>1（天）*24（小时）*60（分钟）*60（秒）</a:t>
              </a:r>
              <a:endParaRPr lang="zh-CN" altLang="en-US" dirty="0">
                <a:latin typeface="微软雅黑" panose="020B0503020204020204" pitchFamily="34" charset="-122"/>
                <a:ea typeface="微软雅黑" panose="020B0503020204020204" pitchFamily="34" charset="-122"/>
              </a:endParaRPr>
            </a:p>
          </p:txBody>
        </p:sp>
      </p:grpSp>
      <p:pic>
        <p:nvPicPr>
          <p:cNvPr id="18" name="图片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851" y="2498312"/>
            <a:ext cx="6348213" cy="3832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3" y="640203"/>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4118434" cy="560721"/>
            <a:chOff x="591642" y="541262"/>
            <a:chExt cx="4118434" cy="560721"/>
          </a:xfrm>
        </p:grpSpPr>
        <p:sp>
          <p:nvSpPr>
            <p:cNvPr id="3" name="文本框 37"/>
            <p:cNvSpPr txBox="1"/>
            <p:nvPr userDrawn="1"/>
          </p:nvSpPr>
          <p:spPr>
            <a:xfrm>
              <a:off x="1218755" y="541262"/>
              <a:ext cx="3491321"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时间管理的具体实施</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5" name="矩形 14"/>
          <p:cNvSpPr/>
          <p:nvPr/>
        </p:nvSpPr>
        <p:spPr>
          <a:xfrm>
            <a:off x="1723375" y="2247380"/>
            <a:ext cx="6511421" cy="1116781"/>
          </a:xfrm>
          <a:prstGeom prst="rect">
            <a:avLst/>
          </a:prstGeom>
        </p:spPr>
        <p:txBody>
          <a:bodyPr wrap="square">
            <a:spAutoFit/>
          </a:bodyPr>
          <a:lstStyle/>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将已经排序的事项，进行时间分配（即设置Deadline）;</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可以统筹安排的事项，尽可能统筹安排；</a:t>
            </a:r>
            <a:endParaRPr lang="zh-CN" altLang="en-US" dirty="0">
              <a:solidFill>
                <a:srgbClr val="2B3F46"/>
              </a:solidFill>
              <a:latin typeface="微软雅黑" panose="020B0503020204020204" pitchFamily="34" charset="-122"/>
              <a:ea typeface="微软雅黑" panose="020B0503020204020204" pitchFamily="34" charset="-122"/>
            </a:endParaRPr>
          </a:p>
        </p:txBody>
      </p:sp>
      <p:sp>
        <p:nvSpPr>
          <p:cNvPr id="17" name="矩形 16"/>
          <p:cNvSpPr/>
          <p:nvPr/>
        </p:nvSpPr>
        <p:spPr>
          <a:xfrm>
            <a:off x="1723375" y="3323641"/>
            <a:ext cx="6096000" cy="1754326"/>
          </a:xfrm>
          <a:prstGeom prst="rect">
            <a:avLst/>
          </a:prstGeom>
        </p:spPr>
        <p:txBody>
          <a:bodyPr>
            <a:spAutoFit/>
          </a:bodyPr>
          <a:lstStyle/>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当天工作按照效能四象限归类；</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检视自己的时间管理状况，及时调整；</a:t>
            </a:r>
            <a:endParaRPr lang="zh-CN" altLang="en-US" dirty="0">
              <a:solidFill>
                <a:srgbClr val="2B3F46"/>
              </a:solidFill>
              <a:latin typeface="微软雅黑" panose="020B0503020204020204" pitchFamily="34" charset="-122"/>
              <a:ea typeface="微软雅黑" panose="020B0503020204020204" pitchFamily="34" charset="-122"/>
            </a:endParaRPr>
          </a:p>
          <a:p>
            <a:pPr marL="285750" indent="-285750">
              <a:lnSpc>
                <a:spcPct val="200000"/>
              </a:lnSpc>
              <a:buFont typeface="Arial" panose="020B0604020202020204" pitchFamily="34" charset="0"/>
              <a:buChar char="•"/>
            </a:pPr>
            <a:r>
              <a:rPr lang="zh-CN" altLang="en-US" dirty="0">
                <a:solidFill>
                  <a:srgbClr val="2B3F46"/>
                </a:solidFill>
                <a:latin typeface="微软雅黑" panose="020B0503020204020204" pitchFamily="34" charset="-122"/>
                <a:ea typeface="微软雅黑" panose="020B0503020204020204" pitchFamily="34" charset="-122"/>
              </a:rPr>
              <a:t>不断进步，直到形成习惯；</a:t>
            </a:r>
            <a:endParaRPr lang="zh-CN" altLang="en-US" dirty="0">
              <a:solidFill>
                <a:srgbClr val="2B3F46"/>
              </a:solidFill>
              <a:latin typeface="微软雅黑" panose="020B0503020204020204" pitchFamily="34" charset="-122"/>
              <a:ea typeface="微软雅黑" panose="020B0503020204020204" pitchFamily="34" charset="-122"/>
            </a:endParaRPr>
          </a:p>
        </p:txBody>
      </p:sp>
      <p:sp>
        <p:nvSpPr>
          <p:cNvPr id="18" name="矩形 17"/>
          <p:cNvSpPr/>
          <p:nvPr/>
        </p:nvSpPr>
        <p:spPr>
          <a:xfrm>
            <a:off x="1626855" y="5102792"/>
            <a:ext cx="4964821" cy="523220"/>
          </a:xfrm>
          <a:prstGeom prst="rect">
            <a:avLst/>
          </a:prstGeom>
        </p:spPr>
        <p:txBody>
          <a:bodyPr wrap="none">
            <a:spAutoFit/>
          </a:bodyPr>
          <a:lstStyle/>
          <a:p>
            <a:r>
              <a:rPr lang="zh-CN" altLang="en-US" sz="2800" b="1" dirty="0">
                <a:solidFill>
                  <a:srgbClr val="2B3F46"/>
                </a:solidFill>
                <a:latin typeface="微软雅黑" panose="020B0503020204020204" pitchFamily="34" charset="-122"/>
                <a:ea typeface="微软雅黑" panose="020B0503020204020204" pitchFamily="34" charset="-122"/>
              </a:rPr>
              <a:t>【工具】A4纸/白板/标签纸；</a:t>
            </a:r>
            <a:endParaRPr lang="zh-CN" altLang="en-US" sz="2800" b="1" dirty="0">
              <a:solidFill>
                <a:srgbClr val="2B3F46"/>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0101" y="640203"/>
            <a:ext cx="5118512" cy="4730948"/>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文本框 29"/>
          <p:cNvSpPr txBox="1"/>
          <p:nvPr/>
        </p:nvSpPr>
        <p:spPr>
          <a:xfrm>
            <a:off x="1689133" y="3697113"/>
            <a:ext cx="8813730" cy="738664"/>
          </a:xfrm>
          <a:prstGeom prst="rect">
            <a:avLst/>
          </a:prstGeom>
          <a:noFill/>
        </p:spPr>
        <p:txBody>
          <a:bodyPr wrap="square" rtlCol="0">
            <a:spAutoFit/>
          </a:bodyPr>
          <a:lstStyle/>
          <a:p>
            <a:pPr algn="ctr">
              <a:lnSpc>
                <a:spcPct val="150000"/>
              </a:lnSpc>
            </a:pPr>
            <a:r>
              <a:rPr lang="zh-CN" altLang="en-US" sz="1400" spc="240" dirty="0">
                <a:solidFill>
                  <a:srgbClr val="1A699E"/>
                </a:solidFill>
                <a:latin typeface="字魂59号-创粗黑" panose="00000500000000000000" pitchFamily="2" charset="-122"/>
                <a:ea typeface="字魂59号-创粗黑" panose="00000500000000000000" pitchFamily="2" charset="-122"/>
              </a:rPr>
              <a:t>时间管理是指通过事先规划并运用一定的技巧、方法与工具实现对时间的灵活以及有效运用，从而实现个人或组织的既定目标。</a:t>
            </a:r>
            <a:endParaRPr lang="zh-CN" altLang="en-US" sz="1400" spc="240" dirty="0">
              <a:solidFill>
                <a:srgbClr val="1A699E"/>
              </a:solidFill>
              <a:latin typeface="字魂59号-创粗黑" panose="00000500000000000000" pitchFamily="2" charset="-122"/>
              <a:ea typeface="字魂59号-创粗黑" panose="00000500000000000000" pitchFamily="2" charset="-122"/>
            </a:endParaRPr>
          </a:p>
        </p:txBody>
      </p:sp>
      <p:grpSp>
        <p:nvGrpSpPr>
          <p:cNvPr id="31" name="组合 30"/>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32" name="图片 31"/>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33" name="图片 3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34" name="图片 33"/>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35" name="图片 34"/>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36" name="图片 35"/>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sp>
        <p:nvSpPr>
          <p:cNvPr id="42" name="文本框 41"/>
          <p:cNvSpPr txBox="1"/>
          <p:nvPr/>
        </p:nvSpPr>
        <p:spPr>
          <a:xfrm>
            <a:off x="3990922" y="1552375"/>
            <a:ext cx="4210153" cy="400110"/>
          </a:xfrm>
          <a:prstGeom prst="rect">
            <a:avLst/>
          </a:prstGeom>
          <a:noFill/>
        </p:spPr>
        <p:txBody>
          <a:bodyPr wrap="square" rtlCol="0">
            <a:spAutoFit/>
          </a:bodyPr>
          <a:lstStyle/>
          <a:p>
            <a:pPr algn="ctr"/>
            <a:r>
              <a:rPr lang="en-US" altLang="zh-CN" sz="2000" dirty="0">
                <a:latin typeface="I.Ngaan" panose="02000500000000000000" pitchFamily="2" charset="-122"/>
                <a:ea typeface="I.Ngaan" panose="02000500000000000000" pitchFamily="2" charset="-122"/>
              </a:rPr>
              <a:t>T </a:t>
            </a:r>
            <a:r>
              <a:rPr lang="en-US" altLang="zh-CN" sz="2000" dirty="0" err="1">
                <a:latin typeface="I.Ngaan" panose="02000500000000000000" pitchFamily="2" charset="-122"/>
                <a:ea typeface="I.Ngaan" panose="02000500000000000000" pitchFamily="2" charset="-122"/>
              </a:rPr>
              <a:t>i</a:t>
            </a:r>
            <a:r>
              <a:rPr lang="en-US" altLang="zh-CN" sz="2000" dirty="0">
                <a:latin typeface="I.Ngaan" panose="02000500000000000000" pitchFamily="2" charset="-122"/>
                <a:ea typeface="I.Ngaan" panose="02000500000000000000" pitchFamily="2" charset="-122"/>
              </a:rPr>
              <a:t> m e  M a n a g e m e n t</a:t>
            </a:r>
            <a:endParaRPr lang="zh-CN" altLang="en-US" sz="2000" dirty="0">
              <a:latin typeface="I.Ngaan" panose="02000500000000000000" pitchFamily="2" charset="-122"/>
              <a:ea typeface="I.Ngaan" panose="02000500000000000000" pitchFamily="2" charset="-122"/>
            </a:endParaRPr>
          </a:p>
        </p:txBody>
      </p:sp>
      <p:sp>
        <p:nvSpPr>
          <p:cNvPr id="55" name="椭圆 54"/>
          <p:cNvSpPr/>
          <p:nvPr/>
        </p:nvSpPr>
        <p:spPr>
          <a:xfrm>
            <a:off x="1230041" y="2281612"/>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1480060" y="2420048"/>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时</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57" name="椭圆 56"/>
          <p:cNvSpPr/>
          <p:nvPr/>
        </p:nvSpPr>
        <p:spPr>
          <a:xfrm>
            <a:off x="2411351" y="2286695"/>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2661370" y="2425131"/>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间</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59" name="椭圆 58"/>
          <p:cNvSpPr/>
          <p:nvPr/>
        </p:nvSpPr>
        <p:spPr>
          <a:xfrm>
            <a:off x="3590091" y="2281612"/>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3840110" y="2420048"/>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管</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1" name="椭圆 60"/>
          <p:cNvSpPr/>
          <p:nvPr/>
        </p:nvSpPr>
        <p:spPr>
          <a:xfrm>
            <a:off x="4782110" y="2276397"/>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5032129" y="2414833"/>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理</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3" name="椭圆 62"/>
          <p:cNvSpPr/>
          <p:nvPr/>
        </p:nvSpPr>
        <p:spPr>
          <a:xfrm>
            <a:off x="6184559" y="2293614"/>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6434578" y="2432050"/>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员</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5" name="椭圆 64"/>
          <p:cNvSpPr/>
          <p:nvPr/>
        </p:nvSpPr>
        <p:spPr>
          <a:xfrm>
            <a:off x="7365869" y="2298697"/>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7615888" y="2437133"/>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工</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7" name="椭圆 66"/>
          <p:cNvSpPr/>
          <p:nvPr/>
        </p:nvSpPr>
        <p:spPr>
          <a:xfrm>
            <a:off x="8544609" y="2293614"/>
            <a:ext cx="1164825" cy="1164825"/>
          </a:xfrm>
          <a:prstGeom prst="ellipse">
            <a:avLst/>
          </a:prstGeom>
          <a:solidFill>
            <a:srgbClr val="65B1E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8794628" y="2432050"/>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培</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69" name="椭圆 68"/>
          <p:cNvSpPr/>
          <p:nvPr/>
        </p:nvSpPr>
        <p:spPr>
          <a:xfrm>
            <a:off x="9736628" y="2288399"/>
            <a:ext cx="1164825" cy="1164825"/>
          </a:xfrm>
          <a:prstGeom prst="ellipse">
            <a:avLst/>
          </a:prstGeom>
          <a:solidFill>
            <a:srgbClr val="E986A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9986647" y="2426835"/>
            <a:ext cx="679168" cy="923330"/>
          </a:xfrm>
          <a:prstGeom prst="rect">
            <a:avLst/>
          </a:prstGeom>
          <a:noFill/>
        </p:spPr>
        <p:txBody>
          <a:bodyPr wrap="square" rtlCol="0">
            <a:spAutoFit/>
          </a:bodyPr>
          <a:lstStyle/>
          <a:p>
            <a:pPr algn="ctr"/>
            <a:r>
              <a:rPr lang="zh-CN" altLang="en-US" sz="5400" dirty="0">
                <a:solidFill>
                  <a:schemeClr val="bg1"/>
                </a:solidFill>
                <a:latin typeface="叶根友特楷简体" panose="02010601030101010101" pitchFamily="2" charset="-122"/>
                <a:ea typeface="叶根友特楷简体" panose="02010601030101010101" pitchFamily="2" charset="-122"/>
              </a:rPr>
              <a:t>训</a:t>
            </a:r>
            <a:endParaRPr lang="zh-CN" altLang="en-US" sz="5400" dirty="0">
              <a:solidFill>
                <a:schemeClr val="bg1"/>
              </a:solidFill>
              <a:latin typeface="叶根友特楷简体" panose="02010601030101010101" pitchFamily="2" charset="-122"/>
              <a:ea typeface="叶根友特楷简体" panose="02010601030101010101" pitchFamily="2" charset="-122"/>
            </a:endParaRPr>
          </a:p>
        </p:txBody>
      </p:sp>
      <p:sp>
        <p:nvSpPr>
          <p:cNvPr id="75" name="燕尾形 38"/>
          <p:cNvSpPr/>
          <p:nvPr/>
        </p:nvSpPr>
        <p:spPr>
          <a:xfrm>
            <a:off x="5762324" y="5010873"/>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76" name="燕尾形 39"/>
          <p:cNvSpPr/>
          <p:nvPr/>
        </p:nvSpPr>
        <p:spPr>
          <a:xfrm>
            <a:off x="6050191" y="5010873"/>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矩形 14"/>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7" name="图片 16"/>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8" name="图片 17"/>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9" name="图片 18"/>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20" name="图片 19"/>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21" name="图片 20"/>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2649098" y="1827508"/>
            <a:ext cx="1711886" cy="3202984"/>
            <a:chOff x="4302052" y="1844600"/>
            <a:chExt cx="1711886" cy="3202984"/>
          </a:xfrm>
        </p:grpSpPr>
        <p:pic>
          <p:nvPicPr>
            <p:cNvPr id="3" name="图片 2" descr="C:\Users\Administrator\Desktop\图片1.png图片1"/>
            <p:cNvPicPr>
              <a:picLocks noChangeAspect="1"/>
            </p:cNvPicPr>
            <p:nvPr/>
          </p:nvPicPr>
          <p:blipFill>
            <a:blip r:embed="rId5"/>
            <a:srcRect/>
            <a:stretch>
              <a:fillRect/>
            </a:stretch>
          </p:blipFill>
          <p:spPr>
            <a:xfrm>
              <a:off x="4402882" y="1844600"/>
              <a:ext cx="1368000" cy="136800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689228" y="3541293"/>
              <a:ext cx="795308" cy="461665"/>
            </a:xfrm>
            <a:prstGeom prst="rect">
              <a:avLst/>
            </a:prstGeom>
            <a:noFill/>
          </p:spPr>
          <p:txBody>
            <a:bodyPr wrap="square" rtlCol="0">
              <a:spAutoFit/>
            </a:bodyPr>
            <a:lstStyle/>
            <a:p>
              <a:pPr algn="ctr"/>
              <a:r>
                <a:rPr lang="en-US" altLang="zh-CN" sz="2400" b="1" dirty="0">
                  <a:solidFill>
                    <a:srgbClr val="1A699E"/>
                  </a:solidFill>
                  <a:latin typeface="字魂35号-经典雅黑" panose="02000000000000000000" pitchFamily="2" charset="-122"/>
                  <a:ea typeface="字魂35号-经典雅黑" panose="02000000000000000000" pitchFamily="2" charset="-122"/>
                </a:rPr>
                <a:t>01</a:t>
              </a:r>
              <a:endParaRPr lang="zh-CN" altLang="en-US" sz="2400" b="1" dirty="0">
                <a:solidFill>
                  <a:srgbClr val="1A699E"/>
                </a:solidFill>
                <a:latin typeface="字魂35号-经典雅黑" panose="02000000000000000000" pitchFamily="2" charset="-122"/>
                <a:ea typeface="字魂35号-经典雅黑" panose="02000000000000000000" pitchFamily="2" charset="-122"/>
              </a:endParaRPr>
            </a:p>
          </p:txBody>
        </p:sp>
        <p:sp>
          <p:nvSpPr>
            <p:cNvPr id="5" name="矩形 4"/>
            <p:cNvSpPr/>
            <p:nvPr/>
          </p:nvSpPr>
          <p:spPr>
            <a:xfrm>
              <a:off x="4302052" y="4158879"/>
              <a:ext cx="1711886" cy="888705"/>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时间</a:t>
              </a:r>
              <a:endParaRPr lang="en-US" altLang="zh-CN"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都去哪儿了？</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endParaRPr>
            </a:p>
          </p:txBody>
        </p:sp>
      </p:grpSp>
      <p:grpSp>
        <p:nvGrpSpPr>
          <p:cNvPr id="6" name="组合 5"/>
          <p:cNvGrpSpPr/>
          <p:nvPr/>
        </p:nvGrpSpPr>
        <p:grpSpPr>
          <a:xfrm>
            <a:off x="5441788" y="1827508"/>
            <a:ext cx="1368000" cy="3202983"/>
            <a:chOff x="6049409" y="1844600"/>
            <a:chExt cx="1368000" cy="3202983"/>
          </a:xfrm>
        </p:grpSpPr>
        <p:sp>
          <p:nvSpPr>
            <p:cNvPr id="7" name="文本框 6"/>
            <p:cNvSpPr txBox="1"/>
            <p:nvPr/>
          </p:nvSpPr>
          <p:spPr>
            <a:xfrm>
              <a:off x="6326540" y="3541292"/>
              <a:ext cx="813737" cy="461665"/>
            </a:xfrm>
            <a:prstGeom prst="rect">
              <a:avLst/>
            </a:prstGeom>
            <a:noFill/>
          </p:spPr>
          <p:txBody>
            <a:bodyPr wrap="square" rtlCol="0">
              <a:spAutoFit/>
            </a:bodyPr>
            <a:lstStyle/>
            <a:p>
              <a:pPr algn="ctr"/>
              <a:r>
                <a:rPr lang="en-US" altLang="zh-CN" sz="2400" b="1" dirty="0">
                  <a:solidFill>
                    <a:srgbClr val="E986A2"/>
                  </a:solidFill>
                  <a:latin typeface="字魂35号-经典雅黑" panose="02000000000000000000" pitchFamily="2" charset="-122"/>
                  <a:ea typeface="字魂35号-经典雅黑" panose="02000000000000000000" pitchFamily="2" charset="-122"/>
                </a:rPr>
                <a:t>02</a:t>
              </a:r>
              <a:endParaRPr lang="zh-CN" altLang="en-US" sz="2400" b="1" dirty="0">
                <a:solidFill>
                  <a:srgbClr val="E986A2"/>
                </a:solidFill>
                <a:latin typeface="字魂35号-经典雅黑" panose="02000000000000000000" pitchFamily="2" charset="-122"/>
                <a:ea typeface="字魂35号-经典雅黑" panose="02000000000000000000" pitchFamily="2" charset="-122"/>
              </a:endParaRPr>
            </a:p>
          </p:txBody>
        </p:sp>
        <p:sp>
          <p:nvSpPr>
            <p:cNvPr id="8" name="矩形 7"/>
            <p:cNvSpPr/>
            <p:nvPr/>
          </p:nvSpPr>
          <p:spPr>
            <a:xfrm>
              <a:off x="6064106" y="4158878"/>
              <a:ext cx="1338828" cy="888705"/>
            </a:xfrm>
            <a:prstGeom prst="rect">
              <a:avLst/>
            </a:prstGeom>
          </p:spPr>
          <p:txBody>
            <a:bodyPr wrap="none">
              <a:spAutoFit/>
            </a:bodyPr>
            <a:lstStyle/>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时间管理</a:t>
              </a:r>
              <a:endParaRPr lang="en-US" altLang="zh-CN"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理论与方法</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p:txBody>
        </p:sp>
        <p:pic>
          <p:nvPicPr>
            <p:cNvPr id="9" name="图片 8" descr="C:\Users\Administrator\Desktop\图片1.png图片1"/>
            <p:cNvPicPr>
              <a:picLocks noChangeAspect="1"/>
            </p:cNvPicPr>
            <p:nvPr/>
          </p:nvPicPr>
          <p:blipFill>
            <a:blip r:embed="rId5"/>
            <a:srcRect/>
            <a:stretch>
              <a:fillRect/>
            </a:stretch>
          </p:blipFill>
          <p:spPr>
            <a:xfrm>
              <a:off x="6049409" y="1844600"/>
              <a:ext cx="1368000" cy="1368000"/>
            </a:xfrm>
            <a:prstGeom prst="rect">
              <a:avLst/>
            </a:prstGeom>
            <a:effectLst>
              <a:outerShdw blurRad="50800" dist="38100" dir="2700000" algn="tl" rotWithShape="0">
                <a:prstClr val="black">
                  <a:alpha val="40000"/>
                </a:prstClr>
              </a:outerShdw>
            </a:effectLst>
          </p:spPr>
        </p:pic>
      </p:grpSp>
      <p:grpSp>
        <p:nvGrpSpPr>
          <p:cNvPr id="10" name="组合 9"/>
          <p:cNvGrpSpPr/>
          <p:nvPr/>
        </p:nvGrpSpPr>
        <p:grpSpPr>
          <a:xfrm>
            <a:off x="8042034" y="1827508"/>
            <a:ext cx="1569660" cy="3202983"/>
            <a:chOff x="7595329" y="1844600"/>
            <a:chExt cx="1569660" cy="3202983"/>
          </a:xfrm>
        </p:grpSpPr>
        <p:sp>
          <p:nvSpPr>
            <p:cNvPr id="11" name="文本框 10"/>
            <p:cNvSpPr txBox="1"/>
            <p:nvPr/>
          </p:nvSpPr>
          <p:spPr>
            <a:xfrm>
              <a:off x="7973290" y="3541291"/>
              <a:ext cx="813737" cy="461665"/>
            </a:xfrm>
            <a:prstGeom prst="rect">
              <a:avLst/>
            </a:prstGeom>
            <a:noFill/>
          </p:spPr>
          <p:txBody>
            <a:bodyPr wrap="square" rtlCol="0">
              <a:spAutoFit/>
            </a:bodyPr>
            <a:lstStyle/>
            <a:p>
              <a:pPr algn="ctr"/>
              <a:r>
                <a:rPr lang="en-US" altLang="zh-CN" sz="2400" b="1" dirty="0">
                  <a:solidFill>
                    <a:srgbClr val="1A699E"/>
                  </a:solidFill>
                  <a:latin typeface="字魂35号-经典雅黑" panose="02000000000000000000" pitchFamily="2" charset="-122"/>
                  <a:ea typeface="字魂35号-经典雅黑" panose="02000000000000000000" pitchFamily="2" charset="-122"/>
                </a:rPr>
                <a:t>03</a:t>
              </a:r>
              <a:endParaRPr lang="zh-CN" altLang="en-US" sz="2400" b="1" dirty="0">
                <a:solidFill>
                  <a:srgbClr val="1A699E"/>
                </a:solidFill>
                <a:latin typeface="字魂35号-经典雅黑" panose="02000000000000000000" pitchFamily="2" charset="-122"/>
                <a:ea typeface="字魂35号-经典雅黑" panose="02000000000000000000" pitchFamily="2" charset="-122"/>
              </a:endParaRPr>
            </a:p>
          </p:txBody>
        </p:sp>
        <p:sp>
          <p:nvSpPr>
            <p:cNvPr id="12" name="矩形 11"/>
            <p:cNvSpPr/>
            <p:nvPr/>
          </p:nvSpPr>
          <p:spPr>
            <a:xfrm>
              <a:off x="7595329" y="4158878"/>
              <a:ext cx="1569660" cy="888705"/>
            </a:xfrm>
            <a:prstGeom prst="rect">
              <a:avLst/>
            </a:prstGeom>
          </p:spPr>
          <p:txBody>
            <a:bodyPr wrap="none">
              <a:spAutoFit/>
            </a:bodyPr>
            <a:lstStyle/>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企业时间管理</a:t>
              </a:r>
              <a:endParaRPr lang="en-US" altLang="zh-CN"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案例分析</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p:txBody>
        </p:sp>
        <p:pic>
          <p:nvPicPr>
            <p:cNvPr id="13" name="图片 12" descr="C:\Users\Administrator\Desktop\图片1.png图片1"/>
            <p:cNvPicPr>
              <a:picLocks noChangeAspect="1"/>
            </p:cNvPicPr>
            <p:nvPr/>
          </p:nvPicPr>
          <p:blipFill>
            <a:blip r:embed="rId5"/>
            <a:srcRect/>
            <a:stretch>
              <a:fillRect/>
            </a:stretch>
          </p:blipFill>
          <p:spPr>
            <a:xfrm>
              <a:off x="7696159" y="1844600"/>
              <a:ext cx="1368000" cy="1368000"/>
            </a:xfrm>
            <a:prstGeom prst="rect">
              <a:avLst/>
            </a:prstGeom>
            <a:effectLst>
              <a:outerShdw blurRad="50800" dist="38100" dir="2700000" algn="tl" rotWithShape="0">
                <a:prstClr val="black">
                  <a:alpha val="40000"/>
                </a:prstClr>
              </a:outerShdw>
            </a:effectLst>
          </p:spPr>
        </p:pic>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out)">
                                      <p:cBhvr>
                                        <p:cTn id="7" dur="1750"/>
                                        <p:tgtEl>
                                          <p:spTgt spid="15"/>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1000"/>
                                        <p:tgtEl>
                                          <p:spTgt spid="16"/>
                                        </p:tgtEl>
                                      </p:cBhvr>
                                    </p:animEffect>
                                  </p:childTnLst>
                                </p:cTn>
                              </p:par>
                            </p:childTnLst>
                          </p:cTn>
                        </p:par>
                        <p:par>
                          <p:cTn id="12" fill="hold">
                            <p:stCondLst>
                              <p:cond delay="3000"/>
                            </p:stCondLst>
                            <p:childTnLst>
                              <p:par>
                                <p:cTn id="13" presetID="3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900" decel="100000" fill="hold"/>
                                        <p:tgtEl>
                                          <p:spTgt spid="2"/>
                                        </p:tgtEl>
                                        <p:attrNameLst>
                                          <p:attrName>ppt_y</p:attrName>
                                        </p:attrNameLst>
                                      </p:cBhvr>
                                      <p:tavLst>
                                        <p:tav tm="0">
                                          <p:val>
                                            <p:strVal val="#ppt_y+1"/>
                                          </p:val>
                                        </p:tav>
                                        <p:tav tm="100000">
                                          <p:val>
                                            <p:strVal val="#ppt_y-.03"/>
                                          </p:val>
                                        </p:tav>
                                      </p:tavLst>
                                    </p:anim>
                                    <p:anim calcmode="lin" valueType="num">
                                      <p:cBhvr>
                                        <p:cTn id="18" dur="1" accel="100000" fill="hold">
                                          <p:stCondLst>
                                            <p:cond delay="999"/>
                                          </p:stCondLst>
                                        </p:cTn>
                                        <p:tgtEl>
                                          <p:spTgt spid="2"/>
                                        </p:tgtEl>
                                        <p:attrNameLst>
                                          <p:attrName>ppt_y</p:attrName>
                                        </p:attrNameLst>
                                      </p:cBhvr>
                                      <p:tavLst>
                                        <p:tav tm="0">
                                          <p:val>
                                            <p:strVal val="#ppt_y-.03"/>
                                          </p:val>
                                        </p:tav>
                                        <p:tav tm="100000">
                                          <p:val>
                                            <p:strVal val="#ppt_y"/>
                                          </p:val>
                                        </p:tav>
                                      </p:tavLst>
                                    </p:anim>
                                  </p:childTnLst>
                                </p:cTn>
                              </p:par>
                            </p:childTnLst>
                          </p:cTn>
                        </p:par>
                        <p:par>
                          <p:cTn id="19" fill="hold">
                            <p:stCondLst>
                              <p:cond delay="4000"/>
                            </p:stCondLst>
                            <p:childTnLst>
                              <p:par>
                                <p:cTn id="20" presetID="37"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900" decel="100000" fill="hold"/>
                                        <p:tgtEl>
                                          <p:spTgt spid="6"/>
                                        </p:tgtEl>
                                        <p:attrNameLst>
                                          <p:attrName>ppt_y</p:attrName>
                                        </p:attrNameLst>
                                      </p:cBhvr>
                                      <p:tavLst>
                                        <p:tav tm="0">
                                          <p:val>
                                            <p:strVal val="#ppt_y+1"/>
                                          </p:val>
                                        </p:tav>
                                        <p:tav tm="100000">
                                          <p:val>
                                            <p:strVal val="#ppt_y-.03"/>
                                          </p:val>
                                        </p:tav>
                                      </p:tavLst>
                                    </p:anim>
                                    <p:anim calcmode="lin" valueType="num">
                                      <p:cBhvr>
                                        <p:cTn id="25" dur="1" accel="100000" fill="hold">
                                          <p:stCondLst>
                                            <p:cond delay="999"/>
                                          </p:stCondLst>
                                        </p:cTn>
                                        <p:tgtEl>
                                          <p:spTgt spid="6"/>
                                        </p:tgtEl>
                                        <p:attrNameLst>
                                          <p:attrName>ppt_y</p:attrName>
                                        </p:attrNameLst>
                                      </p:cBhvr>
                                      <p:tavLst>
                                        <p:tav tm="0">
                                          <p:val>
                                            <p:strVal val="#ppt_y-.03"/>
                                          </p:val>
                                        </p:tav>
                                        <p:tav tm="100000">
                                          <p:val>
                                            <p:strVal val="#ppt_y"/>
                                          </p:val>
                                        </p:tav>
                                      </p:tavLst>
                                    </p:anim>
                                  </p:childTnLst>
                                </p:cTn>
                              </p:par>
                            </p:childTnLst>
                          </p:cTn>
                        </p:par>
                        <p:par>
                          <p:cTn id="26" fill="hold">
                            <p:stCondLst>
                              <p:cond delay="5000"/>
                            </p:stCondLst>
                            <p:childTnLst>
                              <p:par>
                                <p:cTn id="27" presetID="37"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900" decel="100000" fill="hold"/>
                                        <p:tgtEl>
                                          <p:spTgt spid="10"/>
                                        </p:tgtEl>
                                        <p:attrNameLst>
                                          <p:attrName>ppt_y</p:attrName>
                                        </p:attrNameLst>
                                      </p:cBhvr>
                                      <p:tavLst>
                                        <p:tav tm="0">
                                          <p:val>
                                            <p:strVal val="#ppt_y+1"/>
                                          </p:val>
                                        </p:tav>
                                        <p:tav tm="100000">
                                          <p:val>
                                            <p:strVal val="#ppt_y-.03"/>
                                          </p:val>
                                        </p:tav>
                                      </p:tavLst>
                                    </p:anim>
                                    <p:anim calcmode="lin" valueType="num">
                                      <p:cBhvr>
                                        <p:cTn id="32" dur="1" accel="100000" fill="hold">
                                          <p:stCondLst>
                                            <p:cond delay="999"/>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矩形 14"/>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7" name="图片 16"/>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8" name="图片 17"/>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9" name="图片 18"/>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20" name="图片 19"/>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21" name="图片 20"/>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5240056" y="1827508"/>
            <a:ext cx="1711886" cy="3202984"/>
            <a:chOff x="4302052" y="1844600"/>
            <a:chExt cx="1711886" cy="3202984"/>
          </a:xfrm>
        </p:grpSpPr>
        <p:pic>
          <p:nvPicPr>
            <p:cNvPr id="3" name="图片 2" descr="C:\Users\Administrator\Desktop\图片1.png图片1"/>
            <p:cNvPicPr>
              <a:picLocks noChangeAspect="1"/>
            </p:cNvPicPr>
            <p:nvPr/>
          </p:nvPicPr>
          <p:blipFill>
            <a:blip r:embed="rId5"/>
            <a:srcRect/>
            <a:stretch>
              <a:fillRect/>
            </a:stretch>
          </p:blipFill>
          <p:spPr>
            <a:xfrm>
              <a:off x="4402882" y="1844600"/>
              <a:ext cx="1368000" cy="1368000"/>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689228" y="3541293"/>
              <a:ext cx="795308" cy="461665"/>
            </a:xfrm>
            <a:prstGeom prst="rect">
              <a:avLst/>
            </a:prstGeom>
            <a:noFill/>
          </p:spPr>
          <p:txBody>
            <a:bodyPr wrap="square" rtlCol="0">
              <a:spAutoFit/>
            </a:bodyPr>
            <a:lstStyle/>
            <a:p>
              <a:pPr algn="ctr"/>
              <a:r>
                <a:rPr lang="en-US" altLang="zh-CN" sz="2400" b="1" dirty="0">
                  <a:solidFill>
                    <a:srgbClr val="1A699E"/>
                  </a:solidFill>
                  <a:latin typeface="字魂35号-经典雅黑" panose="02000000000000000000" pitchFamily="2" charset="-122"/>
                  <a:ea typeface="字魂35号-经典雅黑" panose="02000000000000000000" pitchFamily="2" charset="-122"/>
                </a:rPr>
                <a:t>01</a:t>
              </a:r>
              <a:endParaRPr lang="zh-CN" altLang="en-US" sz="2400" b="1" dirty="0">
                <a:solidFill>
                  <a:srgbClr val="1A699E"/>
                </a:solidFill>
                <a:latin typeface="字魂35号-经典雅黑" panose="02000000000000000000" pitchFamily="2" charset="-122"/>
                <a:ea typeface="字魂35号-经典雅黑" panose="02000000000000000000" pitchFamily="2" charset="-122"/>
              </a:endParaRPr>
            </a:p>
          </p:txBody>
        </p:sp>
        <p:sp>
          <p:nvSpPr>
            <p:cNvPr id="5" name="矩形 4"/>
            <p:cNvSpPr/>
            <p:nvPr/>
          </p:nvSpPr>
          <p:spPr>
            <a:xfrm>
              <a:off x="4302052" y="4158879"/>
              <a:ext cx="1711886" cy="888705"/>
            </a:xfrm>
            <a:prstGeom prst="rect">
              <a:avLst/>
            </a:prstGeom>
          </p:spPr>
          <p:txBody>
            <a:bodyPr wrap="square">
              <a:spAutoFit/>
            </a:bodyPr>
            <a:lstStyle/>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时间</a:t>
              </a:r>
              <a:endParaRPr lang="en-US" altLang="zh-CN"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endParaRPr>
            </a:p>
            <a:p>
              <a:pPr algn="ctr">
                <a:lnSpc>
                  <a:spcPct val="150000"/>
                </a:lnSpc>
              </a:pPr>
              <a:r>
                <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sym typeface="Segoe" pitchFamily="2" charset="0"/>
                </a:rPr>
                <a:t>都去哪儿了？</a:t>
              </a:r>
              <a:endParaRPr lang="zh-CN" altLang="en-US" dirty="0">
                <a:solidFill>
                  <a:schemeClr val="tx1">
                    <a:lumMod val="75000"/>
                    <a:lumOff val="25000"/>
                  </a:schemeClr>
                </a:solidFill>
                <a:latin typeface="字魂35号-经典雅黑" panose="02000000000000000000" pitchFamily="2" charset="-122"/>
                <a:ea typeface="字魂35号-经典雅黑"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out)">
                                      <p:cBhvr>
                                        <p:cTn id="7" dur="1750"/>
                                        <p:tgtEl>
                                          <p:spTgt spid="15"/>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1000"/>
                                        <p:tgtEl>
                                          <p:spTgt spid="16"/>
                                        </p:tgtEl>
                                      </p:cBhvr>
                                    </p:animEffect>
                                  </p:childTnLst>
                                </p:cTn>
                              </p:par>
                            </p:childTnLst>
                          </p:cTn>
                        </p:par>
                        <p:par>
                          <p:cTn id="12" fill="hold">
                            <p:stCondLst>
                              <p:cond delay="3000"/>
                            </p:stCondLst>
                            <p:childTnLst>
                              <p:par>
                                <p:cTn id="13" presetID="37"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900" decel="100000" fill="hold"/>
                                        <p:tgtEl>
                                          <p:spTgt spid="2"/>
                                        </p:tgtEl>
                                        <p:attrNameLst>
                                          <p:attrName>ppt_y</p:attrName>
                                        </p:attrNameLst>
                                      </p:cBhvr>
                                      <p:tavLst>
                                        <p:tav tm="0">
                                          <p:val>
                                            <p:strVal val="#ppt_y+1"/>
                                          </p:val>
                                        </p:tav>
                                        <p:tav tm="100000">
                                          <p:val>
                                            <p:strVal val="#ppt_y-.03"/>
                                          </p:val>
                                        </p:tav>
                                      </p:tavLst>
                                    </p:anim>
                                    <p:anim calcmode="lin" valueType="num">
                                      <p:cBhvr>
                                        <p:cTn id="18" dur="1" accel="100000" fill="hold">
                                          <p:stCondLst>
                                            <p:cond delay="999"/>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400289" cy="560721"/>
            <a:chOff x="591642" y="541262"/>
            <a:chExt cx="3400289" cy="560721"/>
          </a:xfrm>
        </p:grpSpPr>
        <p:sp>
          <p:nvSpPr>
            <p:cNvPr id="3" name="文本框 37"/>
            <p:cNvSpPr txBox="1"/>
            <p:nvPr userDrawn="1"/>
          </p:nvSpPr>
          <p:spPr>
            <a:xfrm>
              <a:off x="1218755" y="541262"/>
              <a:ext cx="2773176"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时间都去哪儿了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15" name="文本框 14"/>
          <p:cNvSpPr txBox="1"/>
          <p:nvPr/>
        </p:nvSpPr>
        <p:spPr>
          <a:xfrm>
            <a:off x="3667124" y="1971436"/>
            <a:ext cx="4857750" cy="461665"/>
          </a:xfrm>
          <a:prstGeom prst="rect">
            <a:avLst/>
          </a:prstGeom>
          <a:noFill/>
        </p:spPr>
        <p:txBody>
          <a:bodyPr wrap="square" rtlCol="0">
            <a:spAutoFit/>
          </a:bodyPr>
          <a:lstStyle/>
          <a:p>
            <a:pPr algn="ct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假设人们的平均寿命为</a:t>
            </a: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80</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岁 </a:t>
            </a: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510734" y="2778295"/>
            <a:ext cx="9315450" cy="2057400"/>
            <a:chOff x="1485900" y="2019300"/>
            <a:chExt cx="9315450" cy="2057400"/>
          </a:xfrm>
        </p:grpSpPr>
        <p:sp>
          <p:nvSpPr>
            <p:cNvPr id="17" name="Rectangle 42"/>
            <p:cNvSpPr>
              <a:spLocks noChangeArrowheads="1"/>
            </p:cNvSpPr>
            <p:nvPr/>
          </p:nvSpPr>
          <p:spPr bwMode="auto">
            <a:xfrm>
              <a:off x="1721096" y="2262177"/>
              <a:ext cx="2452560" cy="78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2" tIns="25716" rIns="51432" bIns="25716"/>
            <a:lstStyle>
              <a:lvl1pPr marL="97155" indent="-97155">
                <a:defRPr sz="1400">
                  <a:solidFill>
                    <a:schemeClr val="tx1"/>
                  </a:solidFill>
                  <a:latin typeface="Arial" panose="020B0604020202020204" pitchFamily="34" charset="0"/>
                </a:defRPr>
              </a:lvl1pPr>
              <a:lvl2pPr>
                <a:defRPr sz="1400">
                  <a:solidFill>
                    <a:schemeClr val="tx1"/>
                  </a:solidFill>
                  <a:latin typeface="Arial" panose="020B0604020202020204" pitchFamily="34" charset="0"/>
                </a:defRPr>
              </a:lvl2pPr>
              <a:lvl3pPr>
                <a:defRPr sz="1400">
                  <a:solidFill>
                    <a:schemeClr val="tx1"/>
                  </a:solidFill>
                  <a:latin typeface="Arial" panose="020B0604020202020204" pitchFamily="34" charset="0"/>
                </a:defRPr>
              </a:lvl3pPr>
              <a:lvl4pPr>
                <a:defRPr sz="1400">
                  <a:solidFill>
                    <a:schemeClr val="tx1"/>
                  </a:solidFill>
                  <a:latin typeface="Arial" panose="020B0604020202020204" pitchFamily="34" charset="0"/>
                </a:defRPr>
              </a:lvl4pPr>
              <a:lvl5pPr>
                <a:defRPr sz="14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400">
                  <a:solidFill>
                    <a:schemeClr val="tx1"/>
                  </a:solidFill>
                  <a:latin typeface="Arial" panose="020B0604020202020204" pitchFamily="34" charset="0"/>
                </a:defRPr>
              </a:lvl9pPr>
            </a:lstStyle>
            <a:p>
              <a:pPr>
                <a:lnSpc>
                  <a:spcPct val="130000"/>
                </a:lnSpc>
                <a:spcAft>
                  <a:spcPts val="450"/>
                </a:spcAft>
                <a:buFont typeface="Arial" panose="020B0604020202020204" pitchFamily="34" charset="0"/>
                <a:buChar char="•"/>
              </a:pPr>
              <a:r>
                <a:rPr lang="zh-CN" altLang="zh-CN" sz="1600" dirty="0">
                  <a:latin typeface="微软雅黑" panose="020B0503020204020204" pitchFamily="34" charset="-122"/>
                  <a:ea typeface="微软雅黑" panose="020B0503020204020204" pitchFamily="34" charset="-122"/>
                </a:rPr>
                <a:t>睡觉………………21年</a:t>
              </a:r>
              <a:endParaRPr lang="zh-CN" altLang="zh-CN" sz="1600" dirty="0">
                <a:latin typeface="微软雅黑" panose="020B0503020204020204" pitchFamily="34" charset="-122"/>
                <a:ea typeface="微软雅黑" panose="020B0503020204020204" pitchFamily="34" charset="-122"/>
              </a:endParaRPr>
            </a:p>
            <a:p>
              <a:pPr>
                <a:lnSpc>
                  <a:spcPct val="130000"/>
                </a:lnSpc>
                <a:spcAft>
                  <a:spcPts val="450"/>
                </a:spcAft>
                <a:buFont typeface="Arial" panose="020B0604020202020204" pitchFamily="34" charset="0"/>
                <a:buChar char="•"/>
              </a:pPr>
              <a:r>
                <a:rPr lang="zh-CN" altLang="zh-CN" sz="1600" dirty="0">
                  <a:latin typeface="微软雅黑" panose="020B0503020204020204" pitchFamily="34" charset="-122"/>
                  <a:ea typeface="微软雅黑" panose="020B0503020204020204" pitchFamily="34" charset="-122"/>
                </a:rPr>
                <a:t>工作………………14年</a:t>
              </a:r>
              <a:endParaRPr lang="zh-CN" altLang="zh-CN" sz="1600" dirty="0">
                <a:latin typeface="微软雅黑" panose="020B0503020204020204" pitchFamily="34" charset="-122"/>
                <a:ea typeface="微软雅黑" panose="020B0503020204020204" pitchFamily="34" charset="-122"/>
              </a:endParaRPr>
            </a:p>
          </p:txBody>
        </p:sp>
        <p:sp>
          <p:nvSpPr>
            <p:cNvPr id="18" name="矩形 17"/>
            <p:cNvSpPr/>
            <p:nvPr/>
          </p:nvSpPr>
          <p:spPr>
            <a:xfrm>
              <a:off x="4829175" y="2182309"/>
              <a:ext cx="2533650" cy="841577"/>
            </a:xfrm>
            <a:prstGeom prst="rect">
              <a:avLst/>
            </a:prstGeom>
          </p:spPr>
          <p:txBody>
            <a:bodyPr wrap="square">
              <a:spAutoFit/>
            </a:bodyPr>
            <a:lstStyle/>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个人卫生…………7年</a:t>
              </a:r>
              <a:endParaRPr lang="zh-CN" altLang="zh-CN" dirty="0">
                <a:latin typeface="微软雅黑" panose="020B0503020204020204" pitchFamily="34" charset="-122"/>
                <a:ea typeface="微软雅黑" panose="020B0503020204020204" pitchFamily="34" charset="-122"/>
              </a:endParaRPr>
            </a:p>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旅行………………6年</a:t>
              </a:r>
              <a:endParaRPr lang="zh-CN" altLang="zh-CN" dirty="0">
                <a:latin typeface="微软雅黑" panose="020B0503020204020204" pitchFamily="34" charset="-122"/>
                <a:ea typeface="微软雅黑" panose="020B0503020204020204" pitchFamily="34" charset="-122"/>
              </a:endParaRPr>
            </a:p>
          </p:txBody>
        </p:sp>
        <p:sp>
          <p:nvSpPr>
            <p:cNvPr id="19" name="矩形 18"/>
            <p:cNvSpPr/>
            <p:nvPr/>
          </p:nvSpPr>
          <p:spPr>
            <a:xfrm>
              <a:off x="4829175" y="3056730"/>
              <a:ext cx="2533650" cy="841577"/>
            </a:xfrm>
            <a:prstGeom prst="rect">
              <a:avLst/>
            </a:prstGeom>
          </p:spPr>
          <p:txBody>
            <a:bodyPr wrap="square">
              <a:spAutoFit/>
            </a:bodyPr>
            <a:lstStyle/>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排队………………6年</a:t>
              </a:r>
              <a:endParaRPr lang="zh-CN" altLang="zh-CN" dirty="0">
                <a:latin typeface="微软雅黑" panose="020B0503020204020204" pitchFamily="34" charset="-122"/>
                <a:ea typeface="微软雅黑" panose="020B0503020204020204" pitchFamily="34" charset="-122"/>
              </a:endParaRPr>
            </a:p>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用餐………………5年</a:t>
              </a:r>
              <a:endParaRPr lang="zh-CN" altLang="zh-CN" dirty="0">
                <a:latin typeface="微软雅黑" panose="020B0503020204020204" pitchFamily="34" charset="-122"/>
                <a:ea typeface="微软雅黑" panose="020B0503020204020204" pitchFamily="34" charset="-122"/>
              </a:endParaRPr>
            </a:p>
          </p:txBody>
        </p:sp>
        <p:sp>
          <p:nvSpPr>
            <p:cNvPr id="20" name="矩形 19"/>
            <p:cNvSpPr/>
            <p:nvPr/>
          </p:nvSpPr>
          <p:spPr>
            <a:xfrm>
              <a:off x="1675955" y="3056730"/>
              <a:ext cx="2674898" cy="841577"/>
            </a:xfrm>
            <a:prstGeom prst="rect">
              <a:avLst/>
            </a:prstGeom>
          </p:spPr>
          <p:txBody>
            <a:bodyPr wrap="square">
              <a:spAutoFit/>
            </a:bodyPr>
            <a:lstStyle/>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学习………………4年</a:t>
              </a:r>
              <a:endParaRPr lang="zh-CN" altLang="zh-CN" dirty="0">
                <a:latin typeface="微软雅黑" panose="020B0503020204020204" pitchFamily="34" charset="-122"/>
                <a:ea typeface="微软雅黑" panose="020B0503020204020204" pitchFamily="34" charset="-122"/>
              </a:endParaRPr>
            </a:p>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开会………………3年</a:t>
              </a:r>
              <a:endParaRPr lang="zh-CN" altLang="zh-CN" dirty="0">
                <a:latin typeface="微软雅黑" panose="020B0503020204020204" pitchFamily="34" charset="-122"/>
                <a:ea typeface="微软雅黑" panose="020B0503020204020204" pitchFamily="34" charset="-122"/>
              </a:endParaRPr>
            </a:p>
          </p:txBody>
        </p:sp>
        <p:sp>
          <p:nvSpPr>
            <p:cNvPr id="21" name="矩形 20"/>
            <p:cNvSpPr/>
            <p:nvPr/>
          </p:nvSpPr>
          <p:spPr>
            <a:xfrm>
              <a:off x="8132644" y="2215402"/>
              <a:ext cx="2452560" cy="841577"/>
            </a:xfrm>
            <a:prstGeom prst="rect">
              <a:avLst/>
            </a:prstGeom>
          </p:spPr>
          <p:txBody>
            <a:bodyPr wrap="square">
              <a:spAutoFit/>
            </a:bodyPr>
            <a:lstStyle/>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打电话……………2年</a:t>
              </a:r>
              <a:endParaRPr lang="zh-CN" altLang="zh-CN" dirty="0">
                <a:latin typeface="微软雅黑" panose="020B0503020204020204" pitchFamily="34" charset="-122"/>
                <a:ea typeface="微软雅黑" panose="020B0503020204020204" pitchFamily="34" charset="-122"/>
              </a:endParaRPr>
            </a:p>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找东西……………1年</a:t>
              </a:r>
              <a:endParaRPr lang="zh-CN" altLang="zh-CN" dirty="0">
                <a:latin typeface="微软雅黑" panose="020B0503020204020204" pitchFamily="34" charset="-122"/>
                <a:ea typeface="微软雅黑" panose="020B0503020204020204" pitchFamily="34" charset="-122"/>
              </a:endParaRPr>
            </a:p>
          </p:txBody>
        </p:sp>
        <p:sp>
          <p:nvSpPr>
            <p:cNvPr id="22" name="矩形 21"/>
            <p:cNvSpPr/>
            <p:nvPr/>
          </p:nvSpPr>
          <p:spPr>
            <a:xfrm>
              <a:off x="8127480" y="3071762"/>
              <a:ext cx="2217274" cy="417358"/>
            </a:xfrm>
            <a:prstGeom prst="rect">
              <a:avLst/>
            </a:prstGeom>
          </p:spPr>
          <p:txBody>
            <a:bodyPr wrap="none">
              <a:spAutoFit/>
            </a:bodyPr>
            <a:lstStyle/>
            <a:p>
              <a:pPr>
                <a:lnSpc>
                  <a:spcPct val="130000"/>
                </a:lnSpc>
                <a:spcAft>
                  <a:spcPts val="450"/>
                </a:spcAft>
                <a:buFont typeface="Arial" panose="020B0604020202020204" pitchFamily="34" charset="0"/>
                <a:buChar char="•"/>
              </a:pPr>
              <a:r>
                <a:rPr lang="zh-CN" altLang="zh-CN" dirty="0">
                  <a:latin typeface="微软雅黑" panose="020B0503020204020204" pitchFamily="34" charset="-122"/>
                  <a:ea typeface="微软雅黑" panose="020B0503020204020204" pitchFamily="34" charset="-122"/>
                </a:rPr>
                <a:t>其它………………3年</a:t>
              </a:r>
              <a:endParaRPr lang="zh-CN" altLang="zh-CN" dirty="0">
                <a:latin typeface="微软雅黑" panose="020B0503020204020204" pitchFamily="34" charset="-122"/>
                <a:ea typeface="微软雅黑" panose="020B0503020204020204" pitchFamily="34" charset="-122"/>
              </a:endParaRPr>
            </a:p>
          </p:txBody>
        </p:sp>
        <p:sp>
          <p:nvSpPr>
            <p:cNvPr id="23" name="矩形 22"/>
            <p:cNvSpPr/>
            <p:nvPr/>
          </p:nvSpPr>
          <p:spPr>
            <a:xfrm>
              <a:off x="1485900" y="2019300"/>
              <a:ext cx="9315450" cy="2057400"/>
            </a:xfrm>
            <a:prstGeom prst="rect">
              <a:avLst/>
            </a:prstGeom>
            <a:noFill/>
            <a:ln>
              <a:solidFill>
                <a:srgbClr val="78BBE8"/>
              </a:solidFill>
            </a:ln>
            <a:effectLst>
              <a:outerShdw blurRad="50800" dist="38100" dir="2700000" algn="tl"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4" name="矩形 23"/>
          <p:cNvSpPr/>
          <p:nvPr/>
        </p:nvSpPr>
        <p:spPr>
          <a:xfrm>
            <a:off x="2222101" y="5057160"/>
            <a:ext cx="7892716" cy="830997"/>
          </a:xfrm>
          <a:prstGeom prst="rect">
            <a:avLst/>
          </a:prstGeom>
        </p:spPr>
        <p:txBody>
          <a:bodyPr wrap="square">
            <a:spAutoFit/>
          </a:bodyPr>
          <a:lstStyle/>
          <a:p>
            <a:pPr algn="ctr" fontAlgn="ctr"/>
            <a:r>
              <a:rPr lang="zh-CN" altLang="zh-CN" sz="3600" dirty="0">
                <a:solidFill>
                  <a:srgbClr val="3A9CDE"/>
                </a:solidFill>
                <a:latin typeface="微软雅黑" panose="020B0503020204020204" pitchFamily="34" charset="-122"/>
                <a:ea typeface="微软雅黑" panose="020B0503020204020204" pitchFamily="34" charset="-122"/>
              </a:rPr>
              <a:t>我们只有</a:t>
            </a:r>
            <a:r>
              <a:rPr lang="zh-CN" altLang="zh-CN" sz="4800" b="1" dirty="0">
                <a:solidFill>
                  <a:srgbClr val="E986A2"/>
                </a:solidFill>
                <a:latin typeface="微软雅黑" panose="020B0503020204020204" pitchFamily="34" charset="-122"/>
                <a:ea typeface="微软雅黑" panose="020B0503020204020204" pitchFamily="34" charset="-122"/>
              </a:rPr>
              <a:t>3</a:t>
            </a:r>
            <a:r>
              <a:rPr lang="zh-CN" altLang="zh-CN" sz="3600" dirty="0">
                <a:solidFill>
                  <a:srgbClr val="3A9CDE"/>
                </a:solidFill>
                <a:latin typeface="微软雅黑" panose="020B0503020204020204" pitchFamily="34" charset="-122"/>
                <a:ea typeface="微软雅黑" panose="020B0503020204020204" pitchFamily="34" charset="-122"/>
              </a:rPr>
              <a:t>年的时间去做渴望的事情!</a:t>
            </a:r>
            <a:endParaRPr lang="zh-CN" altLang="zh-CN" sz="3600" dirty="0">
              <a:solidFill>
                <a:srgbClr val="3A9CDE"/>
              </a:solidFill>
              <a:latin typeface="微软雅黑" panose="020B0503020204020204" pitchFamily="34" charset="-122"/>
              <a:ea typeface="微软雅黑" panose="020B0503020204020204" pitchFamily="34" charset="-122"/>
              <a:sym typeface="Segoe UI"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400289" cy="560721"/>
            <a:chOff x="591642" y="541262"/>
            <a:chExt cx="3400289" cy="560721"/>
          </a:xfrm>
        </p:grpSpPr>
        <p:sp>
          <p:nvSpPr>
            <p:cNvPr id="3" name="文本框 37"/>
            <p:cNvSpPr txBox="1"/>
            <p:nvPr userDrawn="1"/>
          </p:nvSpPr>
          <p:spPr>
            <a:xfrm>
              <a:off x="1218755" y="541262"/>
              <a:ext cx="2773176"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时间都去哪儿了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40" name="组合 39"/>
          <p:cNvGrpSpPr/>
          <p:nvPr/>
        </p:nvGrpSpPr>
        <p:grpSpPr>
          <a:xfrm>
            <a:off x="4860280" y="2237238"/>
            <a:ext cx="1046396" cy="1016005"/>
            <a:chOff x="1174997" y="2600361"/>
            <a:chExt cx="1046396" cy="1016005"/>
          </a:xfrm>
        </p:grpSpPr>
        <p:grpSp>
          <p:nvGrpSpPr>
            <p:cNvPr id="41" name="组合 49"/>
            <p:cNvGrpSpPr/>
            <p:nvPr/>
          </p:nvGrpSpPr>
          <p:grpSpPr bwMode="auto">
            <a:xfrm>
              <a:off x="1174997" y="2600361"/>
              <a:ext cx="1004374" cy="1003039"/>
              <a:chOff x="3827533" y="704007"/>
              <a:chExt cx="550258" cy="550258"/>
            </a:xfrm>
          </p:grpSpPr>
          <p:sp>
            <p:nvSpPr>
              <p:cNvPr id="43" name="矩形 42"/>
              <p:cNvSpPr/>
              <p:nvPr/>
            </p:nvSpPr>
            <p:spPr>
              <a:xfrm>
                <a:off x="3827815" y="703963"/>
                <a:ext cx="549695" cy="550426"/>
              </a:xfrm>
              <a:prstGeom prst="rect">
                <a:avLst/>
              </a:prstGeom>
              <a:noFill/>
              <a:ln w="6350">
                <a:solidFill>
                  <a:srgbClr val="2B3F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a:p>
            </p:txBody>
          </p:sp>
          <p:cxnSp>
            <p:nvCxnSpPr>
              <p:cNvPr id="44" name="直接连接符 43"/>
              <p:cNvCxnSpPr>
                <a:stCxn id="43" idx="1"/>
                <a:endCxn id="43" idx="3"/>
              </p:cNvCxnSpPr>
              <p:nvPr/>
            </p:nvCxnSpPr>
            <p:spPr>
              <a:xfrm>
                <a:off x="3827815" y="979176"/>
                <a:ext cx="549695" cy="0"/>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3" idx="0"/>
                <a:endCxn id="43" idx="2"/>
              </p:cNvCxnSpPr>
              <p:nvPr/>
            </p:nvCxnSpPr>
            <p:spPr>
              <a:xfrm>
                <a:off x="4102662" y="703963"/>
                <a:ext cx="0" cy="550426"/>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1267286" y="2600703"/>
              <a:ext cx="954107" cy="1015663"/>
            </a:xfrm>
            <a:prstGeom prst="rect">
              <a:avLst/>
            </a:prstGeom>
            <a:noFill/>
          </p:spPr>
          <p:txBody>
            <a:bodyPr wrap="none" rtlCol="0">
              <a:spAutoFit/>
            </a:bodyPr>
            <a:lstStyle/>
            <a:p>
              <a:r>
                <a:rPr lang="zh-CN" altLang="en-US" sz="6000" b="1" dirty="0">
                  <a:solidFill>
                    <a:srgbClr val="2B3F46"/>
                  </a:solidFill>
                  <a:latin typeface="微软雅黑" panose="020B0503020204020204" pitchFamily="34" charset="-122"/>
                  <a:ea typeface="微软雅黑" panose="020B0503020204020204" pitchFamily="34" charset="-122"/>
                </a:rPr>
                <a:t>孔</a:t>
              </a:r>
              <a:endParaRPr lang="zh-CN" altLang="en-US" sz="6000" b="1" dirty="0">
                <a:solidFill>
                  <a:srgbClr val="2B3F46"/>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170273" y="2237310"/>
            <a:ext cx="1043493" cy="1033956"/>
            <a:chOff x="2484990" y="2600433"/>
            <a:chExt cx="1043493" cy="1033956"/>
          </a:xfrm>
        </p:grpSpPr>
        <p:grpSp>
          <p:nvGrpSpPr>
            <p:cNvPr id="47" name="组合 49"/>
            <p:cNvGrpSpPr/>
            <p:nvPr/>
          </p:nvGrpSpPr>
          <p:grpSpPr bwMode="auto">
            <a:xfrm>
              <a:off x="2484990" y="2600433"/>
              <a:ext cx="1004374" cy="1003039"/>
              <a:chOff x="3827533" y="704007"/>
              <a:chExt cx="550258" cy="550258"/>
            </a:xfrm>
          </p:grpSpPr>
          <p:sp>
            <p:nvSpPr>
              <p:cNvPr id="49" name="矩形 48"/>
              <p:cNvSpPr/>
              <p:nvPr/>
            </p:nvSpPr>
            <p:spPr>
              <a:xfrm>
                <a:off x="3827815" y="703963"/>
                <a:ext cx="549695" cy="550426"/>
              </a:xfrm>
              <a:prstGeom prst="rect">
                <a:avLst/>
              </a:prstGeom>
              <a:noFill/>
              <a:ln w="6350">
                <a:solidFill>
                  <a:srgbClr val="2B3F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a:p>
            </p:txBody>
          </p:sp>
          <p:cxnSp>
            <p:nvCxnSpPr>
              <p:cNvPr id="50" name="直接连接符 49"/>
              <p:cNvCxnSpPr>
                <a:stCxn id="49" idx="1"/>
                <a:endCxn id="49" idx="3"/>
              </p:cNvCxnSpPr>
              <p:nvPr/>
            </p:nvCxnSpPr>
            <p:spPr>
              <a:xfrm>
                <a:off x="3827815" y="979176"/>
                <a:ext cx="549695" cy="0"/>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9" idx="0"/>
                <a:endCxn id="49" idx="2"/>
              </p:cNvCxnSpPr>
              <p:nvPr/>
            </p:nvCxnSpPr>
            <p:spPr>
              <a:xfrm>
                <a:off x="4102662" y="703963"/>
                <a:ext cx="0" cy="550426"/>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2574376" y="2618726"/>
              <a:ext cx="954107" cy="1015663"/>
            </a:xfrm>
            <a:prstGeom prst="rect">
              <a:avLst/>
            </a:prstGeom>
            <a:noFill/>
          </p:spPr>
          <p:txBody>
            <a:bodyPr wrap="square" rtlCol="0">
              <a:spAutoFit/>
            </a:bodyPr>
            <a:lstStyle/>
            <a:p>
              <a:r>
                <a:rPr lang="zh-CN" altLang="en-US" sz="6000" b="1" dirty="0">
                  <a:solidFill>
                    <a:srgbClr val="2B3F46"/>
                  </a:solidFill>
                  <a:latin typeface="微软雅黑" panose="020B0503020204020204" pitchFamily="34" charset="-122"/>
                  <a:ea typeface="微软雅黑" panose="020B0503020204020204" pitchFamily="34" charset="-122"/>
                </a:rPr>
                <a:t>子</a:t>
              </a:r>
              <a:endParaRPr lang="zh-CN" altLang="en-US" sz="6000" b="1" dirty="0">
                <a:solidFill>
                  <a:srgbClr val="2B3F46"/>
                </a:solidFill>
                <a:latin typeface="微软雅黑" panose="020B0503020204020204" pitchFamily="34" charset="-122"/>
                <a:ea typeface="微软雅黑" panose="020B0503020204020204" pitchFamily="34" charset="-122"/>
              </a:endParaRPr>
            </a:p>
          </p:txBody>
        </p:sp>
      </p:grpSp>
      <p:sp>
        <p:nvSpPr>
          <p:cNvPr id="66" name="矩形 65"/>
          <p:cNvSpPr/>
          <p:nvPr/>
        </p:nvSpPr>
        <p:spPr>
          <a:xfrm>
            <a:off x="1771738" y="3677563"/>
            <a:ext cx="8648521" cy="1107996"/>
          </a:xfrm>
          <a:prstGeom prst="rect">
            <a:avLst/>
          </a:prstGeom>
        </p:spPr>
        <p:txBody>
          <a:bodyPr wrap="none">
            <a:spAutoFit/>
          </a:bodyPr>
          <a:lstStyle/>
          <a:p>
            <a:pPr algn="ctr"/>
            <a:r>
              <a:rPr lang="zh-CN" altLang="en-US" sz="6600" b="1" dirty="0">
                <a:solidFill>
                  <a:srgbClr val="2B3F46"/>
                </a:solidFill>
                <a:latin typeface="微软雅黑" panose="020B0503020204020204" pitchFamily="34" charset="-122"/>
                <a:ea typeface="微软雅黑" panose="020B0503020204020204" pitchFamily="34" charset="-122"/>
              </a:rPr>
              <a:t>逝者如斯夫，不舍昼夜</a:t>
            </a:r>
            <a:endParaRPr lang="zh-CN" altLang="en-US" sz="6600" b="1" dirty="0">
              <a:solidFill>
                <a:srgbClr val="2B3F4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400289" cy="560721"/>
            <a:chOff x="591642" y="541262"/>
            <a:chExt cx="3400289" cy="560721"/>
          </a:xfrm>
        </p:grpSpPr>
        <p:sp>
          <p:nvSpPr>
            <p:cNvPr id="3" name="文本框 37"/>
            <p:cNvSpPr txBox="1"/>
            <p:nvPr userDrawn="1"/>
          </p:nvSpPr>
          <p:spPr>
            <a:xfrm>
              <a:off x="1218755" y="541262"/>
              <a:ext cx="2773176"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时间都去哪儿了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40" name="组合 39"/>
          <p:cNvGrpSpPr/>
          <p:nvPr/>
        </p:nvGrpSpPr>
        <p:grpSpPr>
          <a:xfrm>
            <a:off x="4860280" y="2237238"/>
            <a:ext cx="1046396" cy="1016005"/>
            <a:chOff x="1174997" y="2600361"/>
            <a:chExt cx="1046396" cy="1016005"/>
          </a:xfrm>
        </p:grpSpPr>
        <p:grpSp>
          <p:nvGrpSpPr>
            <p:cNvPr id="41" name="组合 49"/>
            <p:cNvGrpSpPr/>
            <p:nvPr/>
          </p:nvGrpSpPr>
          <p:grpSpPr bwMode="auto">
            <a:xfrm>
              <a:off x="1174997" y="2600361"/>
              <a:ext cx="1004374" cy="1003039"/>
              <a:chOff x="3827533" y="704007"/>
              <a:chExt cx="550258" cy="550258"/>
            </a:xfrm>
          </p:grpSpPr>
          <p:sp>
            <p:nvSpPr>
              <p:cNvPr id="43" name="矩形 42"/>
              <p:cNvSpPr/>
              <p:nvPr/>
            </p:nvSpPr>
            <p:spPr>
              <a:xfrm>
                <a:off x="3827815" y="703963"/>
                <a:ext cx="549695" cy="550426"/>
              </a:xfrm>
              <a:prstGeom prst="rect">
                <a:avLst/>
              </a:prstGeom>
              <a:noFill/>
              <a:ln w="6350">
                <a:solidFill>
                  <a:srgbClr val="2B3F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a:p>
            </p:txBody>
          </p:sp>
          <p:cxnSp>
            <p:nvCxnSpPr>
              <p:cNvPr id="44" name="直接连接符 43"/>
              <p:cNvCxnSpPr>
                <a:stCxn id="43" idx="1"/>
                <a:endCxn id="43" idx="3"/>
              </p:cNvCxnSpPr>
              <p:nvPr/>
            </p:nvCxnSpPr>
            <p:spPr>
              <a:xfrm>
                <a:off x="3827815" y="979176"/>
                <a:ext cx="549695" cy="0"/>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3" idx="0"/>
                <a:endCxn id="43" idx="2"/>
              </p:cNvCxnSpPr>
              <p:nvPr/>
            </p:nvCxnSpPr>
            <p:spPr>
              <a:xfrm>
                <a:off x="4102662" y="703963"/>
                <a:ext cx="0" cy="550426"/>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1267286" y="2600703"/>
              <a:ext cx="954107" cy="1015663"/>
            </a:xfrm>
            <a:prstGeom prst="rect">
              <a:avLst/>
            </a:prstGeom>
            <a:noFill/>
          </p:spPr>
          <p:txBody>
            <a:bodyPr wrap="none" rtlCol="0">
              <a:spAutoFit/>
            </a:bodyPr>
            <a:lstStyle/>
            <a:p>
              <a:r>
                <a:rPr lang="zh-CN" altLang="en-US" sz="6000" b="1" dirty="0">
                  <a:solidFill>
                    <a:srgbClr val="2B3F46"/>
                  </a:solidFill>
                  <a:latin typeface="微软雅黑" panose="020B0503020204020204" pitchFamily="34" charset="-122"/>
                  <a:ea typeface="微软雅黑" panose="020B0503020204020204" pitchFamily="34" charset="-122"/>
                </a:rPr>
                <a:t>庄</a:t>
              </a:r>
              <a:endParaRPr lang="zh-CN" altLang="en-US" sz="6000" b="1" dirty="0">
                <a:solidFill>
                  <a:srgbClr val="2B3F46"/>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170273" y="2237310"/>
            <a:ext cx="1043493" cy="1033956"/>
            <a:chOff x="2484990" y="2600433"/>
            <a:chExt cx="1043493" cy="1033956"/>
          </a:xfrm>
        </p:grpSpPr>
        <p:grpSp>
          <p:nvGrpSpPr>
            <p:cNvPr id="47" name="组合 49"/>
            <p:cNvGrpSpPr/>
            <p:nvPr/>
          </p:nvGrpSpPr>
          <p:grpSpPr bwMode="auto">
            <a:xfrm>
              <a:off x="2484990" y="2600433"/>
              <a:ext cx="1004374" cy="1003039"/>
              <a:chOff x="3827533" y="704007"/>
              <a:chExt cx="550258" cy="550258"/>
            </a:xfrm>
          </p:grpSpPr>
          <p:sp>
            <p:nvSpPr>
              <p:cNvPr id="49" name="矩形 48"/>
              <p:cNvSpPr/>
              <p:nvPr/>
            </p:nvSpPr>
            <p:spPr>
              <a:xfrm>
                <a:off x="3827815" y="703963"/>
                <a:ext cx="549695" cy="550426"/>
              </a:xfrm>
              <a:prstGeom prst="rect">
                <a:avLst/>
              </a:prstGeom>
              <a:noFill/>
              <a:ln w="6350">
                <a:solidFill>
                  <a:srgbClr val="2B3F4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3200"/>
              </a:p>
            </p:txBody>
          </p:sp>
          <p:cxnSp>
            <p:nvCxnSpPr>
              <p:cNvPr id="50" name="直接连接符 49"/>
              <p:cNvCxnSpPr>
                <a:stCxn id="49" idx="1"/>
                <a:endCxn id="49" idx="3"/>
              </p:cNvCxnSpPr>
              <p:nvPr/>
            </p:nvCxnSpPr>
            <p:spPr>
              <a:xfrm>
                <a:off x="3827815" y="979176"/>
                <a:ext cx="549695" cy="0"/>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9" idx="0"/>
                <a:endCxn id="49" idx="2"/>
              </p:cNvCxnSpPr>
              <p:nvPr/>
            </p:nvCxnSpPr>
            <p:spPr>
              <a:xfrm>
                <a:off x="4102662" y="703963"/>
                <a:ext cx="0" cy="550426"/>
              </a:xfrm>
              <a:prstGeom prst="line">
                <a:avLst/>
              </a:prstGeom>
              <a:ln w="9525">
                <a:solidFill>
                  <a:srgbClr val="2B3F46"/>
                </a:solidFill>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2574376" y="2618726"/>
              <a:ext cx="954107" cy="1015663"/>
            </a:xfrm>
            <a:prstGeom prst="rect">
              <a:avLst/>
            </a:prstGeom>
            <a:noFill/>
          </p:spPr>
          <p:txBody>
            <a:bodyPr wrap="square" rtlCol="0">
              <a:spAutoFit/>
            </a:bodyPr>
            <a:lstStyle/>
            <a:p>
              <a:r>
                <a:rPr lang="zh-CN" altLang="en-US" sz="6000" b="1" dirty="0">
                  <a:solidFill>
                    <a:srgbClr val="2B3F46"/>
                  </a:solidFill>
                  <a:latin typeface="微软雅黑" panose="020B0503020204020204" pitchFamily="34" charset="-122"/>
                  <a:ea typeface="微软雅黑" panose="020B0503020204020204" pitchFamily="34" charset="-122"/>
                </a:rPr>
                <a:t>子</a:t>
              </a:r>
              <a:endParaRPr lang="zh-CN" altLang="en-US" sz="6000" b="1" dirty="0">
                <a:solidFill>
                  <a:srgbClr val="2B3F46"/>
                </a:solidFill>
                <a:latin typeface="微软雅黑" panose="020B0503020204020204" pitchFamily="34" charset="-122"/>
                <a:ea typeface="微软雅黑" panose="020B0503020204020204" pitchFamily="34" charset="-122"/>
              </a:endParaRPr>
            </a:p>
          </p:txBody>
        </p:sp>
      </p:grpSp>
      <p:sp>
        <p:nvSpPr>
          <p:cNvPr id="66" name="矩形 65"/>
          <p:cNvSpPr/>
          <p:nvPr/>
        </p:nvSpPr>
        <p:spPr>
          <a:xfrm>
            <a:off x="1502435" y="3769961"/>
            <a:ext cx="9187131" cy="923330"/>
          </a:xfrm>
          <a:prstGeom prst="rect">
            <a:avLst/>
          </a:prstGeom>
        </p:spPr>
        <p:txBody>
          <a:bodyPr wrap="none">
            <a:spAutoFit/>
          </a:bodyPr>
          <a:lstStyle/>
          <a:p>
            <a:pPr algn="ctr"/>
            <a:r>
              <a:rPr lang="zh-CN" altLang="en-US" sz="5400" b="1" dirty="0">
                <a:solidFill>
                  <a:srgbClr val="2B3F46"/>
                </a:solidFill>
                <a:latin typeface="微软雅黑" panose="020B0503020204020204" pitchFamily="34" charset="-122"/>
                <a:ea typeface="微软雅黑" panose="020B0503020204020204" pitchFamily="34" charset="-122"/>
              </a:rPr>
              <a:t>人生若白驹之过隙，忽然而已</a:t>
            </a:r>
            <a:endParaRPr lang="zh-CN" altLang="en-US" sz="5400" b="1" dirty="0">
              <a:solidFill>
                <a:srgbClr val="2B3F46"/>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物体&#10;&#10;描述已自动生成"/>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806112" y="647699"/>
            <a:ext cx="10579774" cy="5682916"/>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p:cNvGrpSpPr/>
          <p:nvPr/>
        </p:nvGrpSpPr>
        <p:grpSpPr>
          <a:xfrm>
            <a:off x="800099" y="609600"/>
            <a:ext cx="10610851" cy="489651"/>
            <a:chOff x="800099" y="609600"/>
            <a:chExt cx="10610851" cy="609600"/>
          </a:xfrm>
          <a:effectLst>
            <a:outerShdw blurRad="50800" dist="38100" dir="2700000" algn="tl" rotWithShape="0">
              <a:schemeClr val="bg1">
                <a:alpha val="40000"/>
              </a:schemeClr>
            </a:outerShdw>
          </a:effectLst>
        </p:grpSpPr>
        <p:pic>
          <p:nvPicPr>
            <p:cNvPr id="10" name="图片 9"/>
            <p:cNvPicPr>
              <a:picLocks noChangeAspect="1"/>
            </p:cNvPicPr>
            <p:nvPr/>
          </p:nvPicPr>
          <p:blipFill rotWithShape="1">
            <a:blip r:embed="rId2">
              <a:biLevel thresh="75000"/>
              <a:extLst>
                <a:ext uri="{28A0092B-C50C-407E-A947-70E740481C1C}">
                  <a14:useLocalDpi xmlns:a14="http://schemas.microsoft.com/office/drawing/2010/main" val="0"/>
                </a:ext>
              </a:extLst>
            </a:blip>
            <a:srcRect l="14595"/>
            <a:stretch>
              <a:fillRect/>
            </a:stretch>
          </p:blipFill>
          <p:spPr>
            <a:xfrm>
              <a:off x="800099" y="647700"/>
              <a:ext cx="3086101" cy="552450"/>
            </a:xfrm>
            <a:prstGeom prst="rect">
              <a:avLst/>
            </a:prstGeom>
          </p:spPr>
        </p:pic>
        <p:pic>
          <p:nvPicPr>
            <p:cNvPr id="11" name="图片 10"/>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4135981" y="616794"/>
              <a:ext cx="1863020" cy="583356"/>
            </a:xfrm>
            <a:prstGeom prst="rect">
              <a:avLst/>
            </a:prstGeom>
          </p:spPr>
        </p:pic>
        <p:pic>
          <p:nvPicPr>
            <p:cNvPr id="12" name="图片 11"/>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6251362" y="616794"/>
              <a:ext cx="1863020" cy="583356"/>
            </a:xfrm>
            <a:prstGeom prst="rect">
              <a:avLst/>
            </a:prstGeom>
          </p:spPr>
        </p:pic>
        <p:pic>
          <p:nvPicPr>
            <p:cNvPr id="13" name="图片 12"/>
            <p:cNvPicPr>
              <a:picLocks noChangeAspect="1"/>
            </p:cNvPicPr>
            <p:nvPr/>
          </p:nvPicPr>
          <p:blipFill rotWithShape="1">
            <a:blip r:embed="rId3">
              <a:biLevel thresh="75000"/>
              <a:extLst>
                <a:ext uri="{28A0092B-C50C-407E-A947-70E740481C1C}">
                  <a14:useLocalDpi xmlns:a14="http://schemas.microsoft.com/office/drawing/2010/main" val="0"/>
                </a:ext>
              </a:extLst>
            </a:blip>
            <a:srcRect l="48442" t="-5594"/>
            <a:stretch>
              <a:fillRect/>
            </a:stretch>
          </p:blipFill>
          <p:spPr>
            <a:xfrm>
              <a:off x="8366743" y="616794"/>
              <a:ext cx="1863020" cy="583356"/>
            </a:xfrm>
            <a:prstGeom prst="rect">
              <a:avLst/>
            </a:prstGeom>
          </p:spPr>
        </p:pic>
        <p:pic>
          <p:nvPicPr>
            <p:cNvPr id="14" name="图片 13"/>
            <p:cNvPicPr>
              <a:picLocks noChangeAspect="1"/>
            </p:cNvPicPr>
            <p:nvPr/>
          </p:nvPicPr>
          <p:blipFill rotWithShape="1">
            <a:blip r:embed="rId4">
              <a:biLevel thresh="75000"/>
              <a:extLst>
                <a:ext uri="{28A0092B-C50C-407E-A947-70E740481C1C}">
                  <a14:useLocalDpi xmlns:a14="http://schemas.microsoft.com/office/drawing/2010/main" val="0"/>
                </a:ext>
              </a:extLst>
            </a:blip>
            <a:srcRect l="48442" t="-10345" r="25086" b="1"/>
            <a:stretch>
              <a:fillRect/>
            </a:stretch>
          </p:blipFill>
          <p:spPr>
            <a:xfrm>
              <a:off x="10454376" y="609600"/>
              <a:ext cx="956574" cy="609600"/>
            </a:xfrm>
            <a:prstGeom prst="rect">
              <a:avLst/>
            </a:prstGeom>
          </p:spPr>
        </p:pic>
      </p:grpSp>
      <p:grpSp>
        <p:nvGrpSpPr>
          <p:cNvPr id="2" name="组合 1"/>
          <p:cNvGrpSpPr/>
          <p:nvPr/>
        </p:nvGrpSpPr>
        <p:grpSpPr>
          <a:xfrm>
            <a:off x="1338988" y="1163431"/>
            <a:ext cx="3400289" cy="560721"/>
            <a:chOff x="591642" y="541262"/>
            <a:chExt cx="3400289" cy="560721"/>
          </a:xfrm>
        </p:grpSpPr>
        <p:sp>
          <p:nvSpPr>
            <p:cNvPr id="3" name="文本框 37"/>
            <p:cNvSpPr txBox="1"/>
            <p:nvPr userDrawn="1"/>
          </p:nvSpPr>
          <p:spPr>
            <a:xfrm>
              <a:off x="1218755" y="541262"/>
              <a:ext cx="2773176" cy="560721"/>
            </a:xfrm>
            <a:prstGeom prst="rect">
              <a:avLst/>
            </a:prstGeom>
            <a:noFill/>
          </p:spPr>
          <p:txBody>
            <a:bodyPr wrap="none" lIns="128578" tIns="64289" rIns="128578" bIns="64289" rtlCol="0" anchor="ctr">
              <a:spAutoFit/>
            </a:bodyPr>
            <a:lstStyle/>
            <a:p>
              <a:pPr defTabSz="963930"/>
              <a:r>
                <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rPr>
                <a:t>时间都去哪儿了</a:t>
              </a:r>
              <a:endParaRPr lang="zh-CN" altLang="en-US" sz="280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mn-lt"/>
              </a:endParaRPr>
            </a:p>
          </p:txBody>
        </p:sp>
        <p:sp>
          <p:nvSpPr>
            <p:cNvPr id="4" name="燕尾形 38"/>
            <p:cNvSpPr/>
            <p:nvPr userDrawn="1"/>
          </p:nvSpPr>
          <p:spPr>
            <a:xfrm>
              <a:off x="591642" y="629430"/>
              <a:ext cx="384387" cy="384387"/>
            </a:xfrm>
            <a:prstGeom prst="chevron">
              <a:avLst/>
            </a:prstGeom>
            <a:solidFill>
              <a:srgbClr val="6CB5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5" name="燕尾形 39"/>
            <p:cNvSpPr/>
            <p:nvPr userDrawn="1"/>
          </p:nvSpPr>
          <p:spPr>
            <a:xfrm>
              <a:off x="879509" y="629430"/>
              <a:ext cx="384387" cy="384387"/>
            </a:xfrm>
            <a:prstGeom prst="chevron">
              <a:avLst/>
            </a:prstGeom>
            <a:solidFill>
              <a:srgbClr val="E986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grpSp>
        <p:nvGrpSpPr>
          <p:cNvPr id="15" name="组合 14"/>
          <p:cNvGrpSpPr/>
          <p:nvPr/>
        </p:nvGrpSpPr>
        <p:grpSpPr>
          <a:xfrm>
            <a:off x="4862530" y="1226618"/>
            <a:ext cx="2647950" cy="609600"/>
            <a:chOff x="4862530" y="1226618"/>
            <a:chExt cx="2647950" cy="609600"/>
          </a:xfrm>
        </p:grpSpPr>
        <p:sp>
          <p:nvSpPr>
            <p:cNvPr id="16" name="矩形 15"/>
            <p:cNvSpPr/>
            <p:nvPr/>
          </p:nvSpPr>
          <p:spPr>
            <a:xfrm>
              <a:off x="4862530" y="1226618"/>
              <a:ext cx="2647950" cy="609600"/>
            </a:xfrm>
            <a:prstGeom prst="rect">
              <a:avLst/>
            </a:prstGeom>
            <a:solidFill>
              <a:srgbClr val="F6D0DB"/>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矩形 16"/>
            <p:cNvSpPr/>
            <p:nvPr/>
          </p:nvSpPr>
          <p:spPr>
            <a:xfrm>
              <a:off x="5372820" y="1264718"/>
              <a:ext cx="1627369"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管理冲突</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18" name="组合 17"/>
          <p:cNvGrpSpPr/>
          <p:nvPr/>
        </p:nvGrpSpPr>
        <p:grpSpPr>
          <a:xfrm>
            <a:off x="7950053" y="2000250"/>
            <a:ext cx="2647950" cy="609600"/>
            <a:chOff x="7950053" y="2000250"/>
            <a:chExt cx="2647950" cy="609600"/>
          </a:xfrm>
        </p:grpSpPr>
        <p:sp>
          <p:nvSpPr>
            <p:cNvPr id="19" name="矩形 18"/>
            <p:cNvSpPr/>
            <p:nvPr/>
          </p:nvSpPr>
          <p:spPr>
            <a:xfrm>
              <a:off x="7950053" y="2000250"/>
              <a:ext cx="2647950" cy="609600"/>
            </a:xfrm>
            <a:prstGeom prst="rect">
              <a:avLst/>
            </a:prstGeom>
            <a:solidFill>
              <a:srgbClr val="9FCFEF"/>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矩形 19"/>
            <p:cNvSpPr/>
            <p:nvPr/>
          </p:nvSpPr>
          <p:spPr>
            <a:xfrm>
              <a:off x="8463549" y="2027717"/>
              <a:ext cx="1620958"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电话干扰</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21" name="组合 20"/>
          <p:cNvGrpSpPr/>
          <p:nvPr/>
        </p:nvGrpSpPr>
        <p:grpSpPr>
          <a:xfrm>
            <a:off x="8332193" y="2947235"/>
            <a:ext cx="2647950" cy="609600"/>
            <a:chOff x="8332193" y="2947235"/>
            <a:chExt cx="2647950" cy="609600"/>
          </a:xfrm>
        </p:grpSpPr>
        <p:sp>
          <p:nvSpPr>
            <p:cNvPr id="22" name="矩形 21"/>
            <p:cNvSpPr/>
            <p:nvPr/>
          </p:nvSpPr>
          <p:spPr>
            <a:xfrm>
              <a:off x="8332193" y="2947235"/>
              <a:ext cx="2647950" cy="609600"/>
            </a:xfrm>
            <a:prstGeom prst="rect">
              <a:avLst/>
            </a:prstGeom>
            <a:solidFill>
              <a:srgbClr val="F6D0DB"/>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3" name="矩形 22"/>
            <p:cNvSpPr/>
            <p:nvPr/>
          </p:nvSpPr>
          <p:spPr>
            <a:xfrm>
              <a:off x="8666153" y="2963779"/>
              <a:ext cx="1980029"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无序的计划</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24" name="组合 23"/>
          <p:cNvGrpSpPr/>
          <p:nvPr/>
        </p:nvGrpSpPr>
        <p:grpSpPr>
          <a:xfrm>
            <a:off x="8379611" y="3894221"/>
            <a:ext cx="2647950" cy="609600"/>
            <a:chOff x="8379611" y="3894221"/>
            <a:chExt cx="2647950" cy="609600"/>
          </a:xfrm>
        </p:grpSpPr>
        <p:sp>
          <p:nvSpPr>
            <p:cNvPr id="25" name="矩形 24"/>
            <p:cNvSpPr/>
            <p:nvPr/>
          </p:nvSpPr>
          <p:spPr>
            <a:xfrm>
              <a:off x="8379611" y="3894221"/>
              <a:ext cx="2647950" cy="609600"/>
            </a:xfrm>
            <a:prstGeom prst="rect">
              <a:avLst/>
            </a:prstGeom>
            <a:solidFill>
              <a:srgbClr val="ED9BB2"/>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矩形 25"/>
            <p:cNvSpPr/>
            <p:nvPr/>
          </p:nvSpPr>
          <p:spPr>
            <a:xfrm>
              <a:off x="8541176" y="3937411"/>
              <a:ext cx="2324820"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临时来访人员</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27" name="组合 26"/>
          <p:cNvGrpSpPr/>
          <p:nvPr/>
        </p:nvGrpSpPr>
        <p:grpSpPr>
          <a:xfrm>
            <a:off x="7939446" y="4857750"/>
            <a:ext cx="2658557" cy="609600"/>
            <a:chOff x="7939446" y="4857750"/>
            <a:chExt cx="2658557" cy="609600"/>
          </a:xfrm>
        </p:grpSpPr>
        <p:sp>
          <p:nvSpPr>
            <p:cNvPr id="28" name="矩形 27"/>
            <p:cNvSpPr/>
            <p:nvPr/>
          </p:nvSpPr>
          <p:spPr>
            <a:xfrm>
              <a:off x="7950053" y="4857750"/>
              <a:ext cx="2647950" cy="609600"/>
            </a:xfrm>
            <a:prstGeom prst="rect">
              <a:avLst/>
            </a:prstGeom>
            <a:solidFill>
              <a:srgbClr val="F4B2C5"/>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9" name="矩形 28"/>
            <p:cNvSpPr/>
            <p:nvPr/>
          </p:nvSpPr>
          <p:spPr>
            <a:xfrm>
              <a:off x="7939446" y="4931717"/>
              <a:ext cx="2646878" cy="461665"/>
            </a:xfrm>
            <a:prstGeom prst="rect">
              <a:avLst/>
            </a:prstGeom>
          </p:spPr>
          <p:txBody>
            <a:bodyPr wrap="none" anchor="ctr">
              <a:spAutoFit/>
            </a:bodyPr>
            <a:lstStyle/>
            <a:p>
              <a:pPr algn="ctr"/>
              <a:r>
                <a:rPr lang="zh-CN" altLang="zh-CN" sz="2400" dirty="0">
                  <a:solidFill>
                    <a:schemeClr val="tx1">
                      <a:lumMod val="65000"/>
                      <a:lumOff val="35000"/>
                    </a:schemeClr>
                  </a:solidFill>
                  <a:latin typeface="方正姚体" panose="02010601030101010101" pitchFamily="2" charset="-122"/>
                  <a:ea typeface="方正姚体" panose="02010601030101010101" pitchFamily="2" charset="-122"/>
                </a:rPr>
                <a:t>缺乏自我约束能力</a:t>
              </a:r>
              <a:endParaRPr lang="zh-CN" altLang="zh-CN" sz="24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30" name="组合 29"/>
          <p:cNvGrpSpPr/>
          <p:nvPr/>
        </p:nvGrpSpPr>
        <p:grpSpPr>
          <a:xfrm>
            <a:off x="4862761" y="5480444"/>
            <a:ext cx="2657208" cy="609600"/>
            <a:chOff x="4862761" y="5480444"/>
            <a:chExt cx="2657208" cy="609600"/>
          </a:xfrm>
        </p:grpSpPr>
        <p:sp>
          <p:nvSpPr>
            <p:cNvPr id="31" name="矩形 30"/>
            <p:cNvSpPr/>
            <p:nvPr/>
          </p:nvSpPr>
          <p:spPr>
            <a:xfrm>
              <a:off x="4862761" y="5480444"/>
              <a:ext cx="2657208" cy="609600"/>
            </a:xfrm>
            <a:prstGeom prst="rect">
              <a:avLst/>
            </a:prstGeom>
            <a:solidFill>
              <a:srgbClr val="F5C1B5"/>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矩形 31"/>
            <p:cNvSpPr/>
            <p:nvPr/>
          </p:nvSpPr>
          <p:spPr>
            <a:xfrm>
              <a:off x="5735098" y="5555182"/>
              <a:ext cx="902811"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会议</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33" name="组合 32"/>
          <p:cNvGrpSpPr/>
          <p:nvPr/>
        </p:nvGrpSpPr>
        <p:grpSpPr>
          <a:xfrm>
            <a:off x="1314005" y="2928263"/>
            <a:ext cx="2647950" cy="609600"/>
            <a:chOff x="1314005" y="2928263"/>
            <a:chExt cx="2647950" cy="609600"/>
          </a:xfrm>
        </p:grpSpPr>
        <p:sp>
          <p:nvSpPr>
            <p:cNvPr id="34" name="矩形 33"/>
            <p:cNvSpPr/>
            <p:nvPr/>
          </p:nvSpPr>
          <p:spPr>
            <a:xfrm>
              <a:off x="1314005" y="2928263"/>
              <a:ext cx="2647950" cy="609600"/>
            </a:xfrm>
            <a:prstGeom prst="rect">
              <a:avLst/>
            </a:prstGeom>
            <a:solidFill>
              <a:srgbClr val="F3BBCB"/>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5" name="矩形 34"/>
            <p:cNvSpPr/>
            <p:nvPr/>
          </p:nvSpPr>
          <p:spPr>
            <a:xfrm>
              <a:off x="1825080" y="2998697"/>
              <a:ext cx="1620958"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喜爱拖延</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36" name="组合 35"/>
          <p:cNvGrpSpPr/>
          <p:nvPr/>
        </p:nvGrpSpPr>
        <p:grpSpPr>
          <a:xfrm>
            <a:off x="1354938" y="3894221"/>
            <a:ext cx="2647950" cy="609600"/>
            <a:chOff x="1354938" y="3894221"/>
            <a:chExt cx="2647950" cy="609600"/>
          </a:xfrm>
        </p:grpSpPr>
        <p:sp>
          <p:nvSpPr>
            <p:cNvPr id="37" name="矩形 36"/>
            <p:cNvSpPr/>
            <p:nvPr/>
          </p:nvSpPr>
          <p:spPr>
            <a:xfrm>
              <a:off x="1354938" y="3894221"/>
              <a:ext cx="2647950" cy="609600"/>
            </a:xfrm>
            <a:prstGeom prst="rect">
              <a:avLst/>
            </a:prstGeom>
            <a:solidFill>
              <a:srgbClr val="F9D9D2"/>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8" name="矩形 37"/>
            <p:cNvSpPr/>
            <p:nvPr/>
          </p:nvSpPr>
          <p:spPr>
            <a:xfrm>
              <a:off x="1645544" y="3905629"/>
              <a:ext cx="1980029"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不善于拒绝</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39" name="组合 38"/>
          <p:cNvGrpSpPr/>
          <p:nvPr/>
        </p:nvGrpSpPr>
        <p:grpSpPr>
          <a:xfrm>
            <a:off x="1784496" y="4857750"/>
            <a:ext cx="2672945" cy="609600"/>
            <a:chOff x="1784496" y="4857750"/>
            <a:chExt cx="2672945" cy="609600"/>
          </a:xfrm>
        </p:grpSpPr>
        <p:sp>
          <p:nvSpPr>
            <p:cNvPr id="40" name="矩形 39"/>
            <p:cNvSpPr/>
            <p:nvPr/>
          </p:nvSpPr>
          <p:spPr>
            <a:xfrm>
              <a:off x="1784496" y="4857750"/>
              <a:ext cx="2647950" cy="609600"/>
            </a:xfrm>
            <a:prstGeom prst="rect">
              <a:avLst/>
            </a:prstGeom>
            <a:solidFill>
              <a:srgbClr val="B7DBF3"/>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1" name="矩形 40"/>
            <p:cNvSpPr/>
            <p:nvPr/>
          </p:nvSpPr>
          <p:spPr>
            <a:xfrm>
              <a:off x="1810563" y="4911879"/>
              <a:ext cx="2646878" cy="461665"/>
            </a:xfrm>
            <a:prstGeom prst="rect">
              <a:avLst/>
            </a:prstGeom>
          </p:spPr>
          <p:txBody>
            <a:bodyPr wrap="none" anchor="ctr">
              <a:spAutoFit/>
            </a:bodyPr>
            <a:lstStyle/>
            <a:p>
              <a:pPr algn="ctr"/>
              <a:r>
                <a:rPr lang="zh-CN" altLang="zh-CN" sz="2400" dirty="0">
                  <a:solidFill>
                    <a:schemeClr val="tx1">
                      <a:lumMod val="65000"/>
                      <a:lumOff val="35000"/>
                    </a:schemeClr>
                  </a:solidFill>
                  <a:latin typeface="方正姚体" panose="02010601030101010101" pitchFamily="2" charset="-122"/>
                  <a:ea typeface="方正姚体" panose="02010601030101010101" pitchFamily="2" charset="-122"/>
                </a:rPr>
                <a:t>穷于应付突发事件</a:t>
              </a:r>
              <a:endParaRPr lang="zh-CN" altLang="zh-CN" sz="24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grpSp>
        <p:nvGrpSpPr>
          <p:cNvPr id="42" name="组合 41"/>
          <p:cNvGrpSpPr/>
          <p:nvPr/>
        </p:nvGrpSpPr>
        <p:grpSpPr>
          <a:xfrm>
            <a:off x="1784496" y="1989266"/>
            <a:ext cx="2647950" cy="609600"/>
            <a:chOff x="1784496" y="1989266"/>
            <a:chExt cx="2647950" cy="609600"/>
          </a:xfrm>
        </p:grpSpPr>
        <p:sp>
          <p:nvSpPr>
            <p:cNvPr id="43" name="矩形 42"/>
            <p:cNvSpPr/>
            <p:nvPr/>
          </p:nvSpPr>
          <p:spPr>
            <a:xfrm>
              <a:off x="1784496" y="1989266"/>
              <a:ext cx="2647950" cy="609600"/>
            </a:xfrm>
            <a:prstGeom prst="rect">
              <a:avLst/>
            </a:prstGeom>
            <a:solidFill>
              <a:srgbClr val="78BBE8"/>
            </a:solidFill>
            <a:ln>
              <a:noFill/>
            </a:ln>
            <a:effectLst>
              <a:outerShdw blurRad="50800" dist="381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4" name="矩形 43"/>
            <p:cNvSpPr/>
            <p:nvPr/>
          </p:nvSpPr>
          <p:spPr>
            <a:xfrm>
              <a:off x="1938919" y="2009165"/>
              <a:ext cx="2339103" cy="523220"/>
            </a:xfrm>
            <a:prstGeom prst="rect">
              <a:avLst/>
            </a:prstGeom>
          </p:spPr>
          <p:txBody>
            <a:bodyPr wrap="none" anchor="ctr">
              <a:spAutoFit/>
            </a:bodyPr>
            <a:lstStyle/>
            <a:p>
              <a:pPr algn="ctr"/>
              <a:r>
                <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rPr>
                <a:t>完美主义办事</a:t>
              </a:r>
              <a:endParaRPr lang="zh-CN" altLang="zh-CN" sz="2800" dirty="0">
                <a:solidFill>
                  <a:schemeClr val="tx1">
                    <a:lumMod val="65000"/>
                    <a:lumOff val="35000"/>
                  </a:schemeClr>
                </a:solidFill>
                <a:latin typeface="方正姚体" panose="02010601030101010101" pitchFamily="2" charset="-122"/>
                <a:ea typeface="方正姚体" panose="02010601030101010101" pitchFamily="2" charset="-122"/>
              </a:endParaRPr>
            </a:p>
          </p:txBody>
        </p:sp>
      </p:grpSp>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2179" y="2024817"/>
            <a:ext cx="3083446" cy="3206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tags/tag1.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3352</Words>
  <Application>WPS 演示</Application>
  <PresentationFormat>宽屏</PresentationFormat>
  <Paragraphs>405</Paragraphs>
  <Slides>31</Slides>
  <Notes>31</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31</vt:i4>
      </vt:variant>
    </vt:vector>
  </HeadingPairs>
  <TitlesOfParts>
    <vt:vector size="50" baseType="lpstr">
      <vt:lpstr>Arial</vt:lpstr>
      <vt:lpstr>宋体</vt:lpstr>
      <vt:lpstr>Wingdings</vt:lpstr>
      <vt:lpstr>字魂59号-创粗黑</vt:lpstr>
      <vt:lpstr>黑体</vt:lpstr>
      <vt:lpstr>I.Ngaan</vt:lpstr>
      <vt:lpstr>叶根友特楷简体</vt:lpstr>
      <vt:lpstr>微软雅黑</vt:lpstr>
      <vt:lpstr>方正姚体</vt:lpstr>
      <vt:lpstr>字魂35号-经典雅黑</vt:lpstr>
      <vt:lpstr>Segoe</vt:lpstr>
      <vt:lpstr>Segoe UI</vt:lpstr>
      <vt:lpstr>等线</vt:lpstr>
      <vt:lpstr>等线 Light</vt:lpstr>
      <vt:lpstr>Calibri</vt:lpstr>
      <vt:lpstr>Arial Unicode MS</vt:lpstr>
      <vt:lpstr>方正超粗黑简体</vt:lpstr>
      <vt:lpstr>Microsoft YaHei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宋 琳琳</dc:creator>
  <cp:lastModifiedBy>铭</cp:lastModifiedBy>
  <cp:revision>16</cp:revision>
  <dcterms:created xsi:type="dcterms:W3CDTF">2019-09-15T13:08:00Z</dcterms:created>
  <dcterms:modified xsi:type="dcterms:W3CDTF">2022-01-04T03:38:15Z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KSOTemplateUUID">
    <vt:lpwstr>v1.0_mb_fQKaU7FBtqpSy7LR9qNkKg==</vt:lpwstr>
  </property>
  <property fmtid="{D5CDD505-2E9C-101B-9397-08002B2CF9AE}" pid="4" name="ICV">
    <vt:lpwstr>DC16EC00A9274BAAB08A2B24C918F550</vt:lpwstr>
  </property>
</Properties>
</file>