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9" r:id="rId3"/>
    <p:sldId id="411" r:id="rId4"/>
    <p:sldId id="413" r:id="rId5"/>
    <p:sldId id="418" r:id="rId6"/>
    <p:sldId id="417" r:id="rId7"/>
    <p:sldId id="416" r:id="rId8"/>
    <p:sldId id="414" r:id="rId9"/>
    <p:sldId id="419" r:id="rId10"/>
    <p:sldId id="420" r:id="rId11"/>
    <p:sldId id="415" r:id="rId12"/>
    <p:sldId id="421" r:id="rId13"/>
    <p:sldId id="423" r:id="rId14"/>
    <p:sldId id="424" r:id="rId15"/>
    <p:sldId id="425" r:id="rId16"/>
    <p:sldId id="426" r:id="rId17"/>
    <p:sldId id="427" r:id="rId18"/>
    <p:sldId id="428" r:id="rId19"/>
    <p:sldId id="430" r:id="rId20"/>
    <p:sldId id="429" r:id="rId21"/>
    <p:sldId id="431" r:id="rId22"/>
    <p:sldId id="410" r:id="rId23"/>
  </p:sldIdLst>
  <p:sldSz cx="12192000" cy="6858000"/>
  <p:notesSz cx="6858000" cy="9144000"/>
  <p:embeddedFontLst>
    <p:embeddedFont>
      <p:font typeface="微软雅黑" panose="020B0503020204020204" pitchFamily="34" charset="-122"/>
      <p:regular r:id="rId27"/>
    </p:embeddedFont>
    <p:embeddedFont>
      <p:font typeface="思源黑体 Regular" panose="020B0500000000000000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6E5C"/>
    <a:srgbClr val="F5D5D0"/>
    <a:srgbClr val="F1C6BE"/>
    <a:srgbClr val="F6F6F6"/>
    <a:srgbClr val="FFFFFF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09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732155" y="1805940"/>
            <a:ext cx="10721975" cy="4434402"/>
            <a:chOff x="1786" y="3374"/>
            <a:chExt cx="15886" cy="553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8747" y="427"/>
              <a:ext cx="1964" cy="14999"/>
            </a:xfrm>
            <a:prstGeom prst="rect">
              <a:avLst/>
            </a:prstGeom>
          </p:spPr>
        </p:pic>
        <p:sp>
          <p:nvSpPr>
            <p:cNvPr id="24" name="矩形 23"/>
            <p:cNvSpPr/>
            <p:nvPr userDrawn="1"/>
          </p:nvSpPr>
          <p:spPr>
            <a:xfrm>
              <a:off x="2238" y="3374"/>
              <a:ext cx="14992" cy="40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flipH="1">
              <a:off x="17089" y="3508"/>
              <a:ext cx="583" cy="376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1786" y="3661"/>
              <a:ext cx="583" cy="3765"/>
            </a:xfrm>
            <a:prstGeom prst="rect">
              <a:avLst/>
            </a:prstGeom>
          </p:spPr>
        </p:pic>
      </p:grpSp>
      <p:sp>
        <p:nvSpPr>
          <p:cNvPr id="8" name="任意多边形 7"/>
          <p:cNvSpPr/>
          <p:nvPr userDrawn="1"/>
        </p:nvSpPr>
        <p:spPr>
          <a:xfrm>
            <a:off x="1125855" y="1805940"/>
            <a:ext cx="1314450" cy="82740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150" h="3870">
                <a:moveTo>
                  <a:pt x="104" y="0"/>
                </a:moveTo>
                <a:lnTo>
                  <a:pt x="6046" y="0"/>
                </a:lnTo>
                <a:lnTo>
                  <a:pt x="6053" y="27"/>
                </a:lnTo>
                <a:cubicBezTo>
                  <a:pt x="6116" y="272"/>
                  <a:pt x="6150" y="530"/>
                  <a:pt x="6150" y="795"/>
                </a:cubicBezTo>
                <a:cubicBezTo>
                  <a:pt x="6150" y="2493"/>
                  <a:pt x="4773" y="3870"/>
                  <a:pt x="3075" y="3870"/>
                </a:cubicBezTo>
                <a:cubicBezTo>
                  <a:pt x="1377" y="3870"/>
                  <a:pt x="0" y="2493"/>
                  <a:pt x="0" y="795"/>
                </a:cubicBezTo>
                <a:cubicBezTo>
                  <a:pt x="0" y="530"/>
                  <a:pt x="34" y="272"/>
                  <a:pt x="97" y="27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 flipV="1">
            <a:off x="9813290" y="4259580"/>
            <a:ext cx="1258570" cy="79248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150" h="3870">
                <a:moveTo>
                  <a:pt x="104" y="0"/>
                </a:moveTo>
                <a:lnTo>
                  <a:pt x="6046" y="0"/>
                </a:lnTo>
                <a:lnTo>
                  <a:pt x="6053" y="27"/>
                </a:lnTo>
                <a:cubicBezTo>
                  <a:pt x="6116" y="272"/>
                  <a:pt x="6150" y="530"/>
                  <a:pt x="6150" y="795"/>
                </a:cubicBezTo>
                <a:cubicBezTo>
                  <a:pt x="6150" y="2493"/>
                  <a:pt x="4773" y="3870"/>
                  <a:pt x="3075" y="3870"/>
                </a:cubicBezTo>
                <a:cubicBezTo>
                  <a:pt x="1377" y="3870"/>
                  <a:pt x="0" y="2493"/>
                  <a:pt x="0" y="795"/>
                </a:cubicBezTo>
                <a:cubicBezTo>
                  <a:pt x="0" y="530"/>
                  <a:pt x="34" y="272"/>
                  <a:pt x="97" y="27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197610" y="2633345"/>
            <a:ext cx="342265" cy="342265"/>
          </a:xfrm>
          <a:prstGeom prst="ellipse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0495915" y="4156075"/>
            <a:ext cx="342265" cy="342265"/>
          </a:xfrm>
          <a:prstGeom prst="ellipse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759460" y="1162685"/>
            <a:ext cx="10666095" cy="5800761"/>
            <a:chOff x="1786" y="3374"/>
            <a:chExt cx="15886" cy="504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9069" y="257"/>
              <a:ext cx="1324" cy="15000"/>
            </a:xfrm>
            <a:prstGeom prst="rect">
              <a:avLst/>
            </a:prstGeom>
          </p:spPr>
        </p:pic>
        <p:sp>
          <p:nvSpPr>
            <p:cNvPr id="24" name="矩形 23"/>
            <p:cNvSpPr/>
            <p:nvPr userDrawn="1"/>
          </p:nvSpPr>
          <p:spPr>
            <a:xfrm>
              <a:off x="2238" y="3374"/>
              <a:ext cx="14992" cy="40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flipH="1">
              <a:off x="17089" y="3508"/>
              <a:ext cx="583" cy="376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1786" y="3661"/>
              <a:ext cx="583" cy="3765"/>
            </a:xfrm>
            <a:prstGeom prst="rect">
              <a:avLst/>
            </a:prstGeom>
          </p:spPr>
        </p:pic>
      </p:grpSp>
      <p:sp>
        <p:nvSpPr>
          <p:cNvPr id="8" name="任意多边形 7"/>
          <p:cNvSpPr/>
          <p:nvPr userDrawn="1"/>
        </p:nvSpPr>
        <p:spPr>
          <a:xfrm>
            <a:off x="1210945" y="1162685"/>
            <a:ext cx="1308100" cy="82359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150" h="3870">
                <a:moveTo>
                  <a:pt x="104" y="0"/>
                </a:moveTo>
                <a:lnTo>
                  <a:pt x="6046" y="0"/>
                </a:lnTo>
                <a:lnTo>
                  <a:pt x="6053" y="27"/>
                </a:lnTo>
                <a:cubicBezTo>
                  <a:pt x="6116" y="272"/>
                  <a:pt x="6150" y="530"/>
                  <a:pt x="6150" y="795"/>
                </a:cubicBezTo>
                <a:cubicBezTo>
                  <a:pt x="6150" y="2493"/>
                  <a:pt x="4773" y="3870"/>
                  <a:pt x="3075" y="3870"/>
                </a:cubicBezTo>
                <a:cubicBezTo>
                  <a:pt x="1377" y="3870"/>
                  <a:pt x="0" y="2493"/>
                  <a:pt x="0" y="795"/>
                </a:cubicBezTo>
                <a:cubicBezTo>
                  <a:pt x="0" y="530"/>
                  <a:pt x="34" y="272"/>
                  <a:pt x="97" y="27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 flipV="1">
            <a:off x="9782175" y="5033010"/>
            <a:ext cx="1252220" cy="78867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150" h="3870">
                <a:moveTo>
                  <a:pt x="104" y="0"/>
                </a:moveTo>
                <a:lnTo>
                  <a:pt x="6046" y="0"/>
                </a:lnTo>
                <a:lnTo>
                  <a:pt x="6053" y="27"/>
                </a:lnTo>
                <a:cubicBezTo>
                  <a:pt x="6116" y="272"/>
                  <a:pt x="6150" y="530"/>
                  <a:pt x="6150" y="795"/>
                </a:cubicBezTo>
                <a:cubicBezTo>
                  <a:pt x="6150" y="2493"/>
                  <a:pt x="4773" y="3870"/>
                  <a:pt x="3075" y="3870"/>
                </a:cubicBezTo>
                <a:cubicBezTo>
                  <a:pt x="1377" y="3870"/>
                  <a:pt x="0" y="2493"/>
                  <a:pt x="0" y="795"/>
                </a:cubicBezTo>
                <a:cubicBezTo>
                  <a:pt x="0" y="530"/>
                  <a:pt x="34" y="272"/>
                  <a:pt x="97" y="27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2413635" y="1403985"/>
            <a:ext cx="340995" cy="340995"/>
          </a:xfrm>
          <a:prstGeom prst="ellipse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0704195" y="5033010"/>
            <a:ext cx="222885" cy="222885"/>
          </a:xfrm>
          <a:prstGeom prst="ellipse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-6350" y="407035"/>
            <a:ext cx="12201525" cy="7027526"/>
            <a:chOff x="655" y="2836"/>
            <a:chExt cx="18173" cy="5987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H="1">
              <a:off x="9175" y="-402"/>
              <a:ext cx="1137" cy="17313"/>
            </a:xfrm>
            <a:prstGeom prst="rect">
              <a:avLst/>
            </a:prstGeom>
          </p:spPr>
        </p:pic>
        <p:sp>
          <p:nvSpPr>
            <p:cNvPr id="24" name="矩形 23"/>
            <p:cNvSpPr/>
            <p:nvPr userDrawn="1"/>
          </p:nvSpPr>
          <p:spPr>
            <a:xfrm>
              <a:off x="1086" y="2836"/>
              <a:ext cx="17314" cy="51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flipH="1">
              <a:off x="18245" y="2836"/>
              <a:ext cx="583" cy="4437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655" y="2836"/>
              <a:ext cx="583" cy="4590"/>
            </a:xfrm>
            <a:prstGeom prst="rect">
              <a:avLst/>
            </a:prstGeom>
          </p:spPr>
        </p:pic>
      </p:grpSp>
      <p:sp>
        <p:nvSpPr>
          <p:cNvPr id="8" name="任意多边形 7"/>
          <p:cNvSpPr/>
          <p:nvPr userDrawn="1"/>
        </p:nvSpPr>
        <p:spPr>
          <a:xfrm rot="16200000">
            <a:off x="147320" y="706755"/>
            <a:ext cx="737870" cy="46482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150" h="3870">
                <a:moveTo>
                  <a:pt x="104" y="0"/>
                </a:moveTo>
                <a:lnTo>
                  <a:pt x="6046" y="0"/>
                </a:lnTo>
                <a:lnTo>
                  <a:pt x="6053" y="27"/>
                </a:lnTo>
                <a:cubicBezTo>
                  <a:pt x="6116" y="272"/>
                  <a:pt x="6150" y="530"/>
                  <a:pt x="6150" y="795"/>
                </a:cubicBezTo>
                <a:cubicBezTo>
                  <a:pt x="6150" y="2493"/>
                  <a:pt x="4773" y="3870"/>
                  <a:pt x="3075" y="3870"/>
                </a:cubicBezTo>
                <a:cubicBezTo>
                  <a:pt x="1377" y="3870"/>
                  <a:pt x="0" y="2493"/>
                  <a:pt x="0" y="795"/>
                </a:cubicBezTo>
                <a:cubicBezTo>
                  <a:pt x="0" y="530"/>
                  <a:pt x="34" y="272"/>
                  <a:pt x="97" y="27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556260" y="1038225"/>
            <a:ext cx="269875" cy="269875"/>
          </a:xfrm>
          <a:prstGeom prst="ellipse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3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47.xml"/><Relationship Id="rId3" Type="http://schemas.openxmlformats.org/officeDocument/2006/relationships/image" Target="../media/image8.svg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8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49.xml"/><Relationship Id="rId5" Type="http://schemas.openxmlformats.org/officeDocument/2006/relationships/image" Target="../media/image9.svg"/><Relationship Id="rId4" Type="http://schemas.openxmlformats.org/officeDocument/2006/relationships/image" Target="../media/image6.png"/><Relationship Id="rId3" Type="http://schemas.openxmlformats.org/officeDocument/2006/relationships/image" Target="../media/image8.sv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50.xml"/><Relationship Id="rId6" Type="http://schemas.openxmlformats.org/officeDocument/2006/relationships/image" Target="../media/image11.svg"/><Relationship Id="rId5" Type="http://schemas.openxmlformats.org/officeDocument/2006/relationships/image" Target="../media/image15.png"/><Relationship Id="rId4" Type="http://schemas.openxmlformats.org/officeDocument/2006/relationships/image" Target="../media/image7.png"/><Relationship Id="rId3" Type="http://schemas.openxmlformats.org/officeDocument/2006/relationships/image" Target="../media/image10.svg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1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53.xml"/><Relationship Id="rId2" Type="http://schemas.openxmlformats.org/officeDocument/2006/relationships/image" Target="../media/image16.png"/><Relationship Id="rId1" Type="http://schemas.openxmlformats.org/officeDocument/2006/relationships/tags" Target="../tags/tag5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4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svg"/><Relationship Id="rId8" Type="http://schemas.openxmlformats.org/officeDocument/2006/relationships/image" Target="../media/image19.png"/><Relationship Id="rId7" Type="http://schemas.openxmlformats.org/officeDocument/2006/relationships/image" Target="../media/image14.svg"/><Relationship Id="rId6" Type="http://schemas.openxmlformats.org/officeDocument/2006/relationships/image" Target="../media/image7.png"/><Relationship Id="rId5" Type="http://schemas.openxmlformats.org/officeDocument/2006/relationships/image" Target="../media/image13.svg"/><Relationship Id="rId4" Type="http://schemas.openxmlformats.org/officeDocument/2006/relationships/image" Target="../media/image5.png"/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55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57.xml"/><Relationship Id="rId5" Type="http://schemas.openxmlformats.org/officeDocument/2006/relationships/image" Target="../media/image15.svg"/><Relationship Id="rId4" Type="http://schemas.openxmlformats.org/officeDocument/2006/relationships/image" Target="../media/image19.png"/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0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42.xml"/><Relationship Id="rId5" Type="http://schemas.openxmlformats.org/officeDocument/2006/relationships/image" Target="../media/image2.svg"/><Relationship Id="rId4" Type="http://schemas.openxmlformats.org/officeDocument/2006/relationships/image" Target="../media/image6.png"/><Relationship Id="rId3" Type="http://schemas.openxmlformats.org/officeDocument/2006/relationships/image" Target="../media/image1.sv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44.xml"/><Relationship Id="rId5" Type="http://schemas.openxmlformats.org/officeDocument/2006/relationships/image" Target="../media/image5.png"/><Relationship Id="rId4" Type="http://schemas.openxmlformats.org/officeDocument/2006/relationships/image" Target="../media/image3.sv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image" Target="../media/image7.svg"/><Relationship Id="rId7" Type="http://schemas.openxmlformats.org/officeDocument/2006/relationships/image" Target="../media/image11.png"/><Relationship Id="rId6" Type="http://schemas.openxmlformats.org/officeDocument/2006/relationships/image" Target="../media/image6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9.png"/><Relationship Id="rId2" Type="http://schemas.openxmlformats.org/officeDocument/2006/relationships/image" Target="../media/image4.sv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 userDrawn="1"/>
        </p:nvSpPr>
        <p:spPr>
          <a:xfrm>
            <a:off x="1570355" y="3716655"/>
            <a:ext cx="90512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 commodo magna eros quis urna.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2897505" y="2401570"/>
            <a:ext cx="6396355" cy="1445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8800">
                <a:solidFill>
                  <a:schemeClr val="accent2">
                    <a:lumMod val="50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赢在执行力</a:t>
            </a:r>
            <a:endParaRPr lang="zh-CN" altLang="en-US" sz="8800">
              <a:solidFill>
                <a:schemeClr val="accent2">
                  <a:lumMod val="50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368925" y="4796790"/>
            <a:ext cx="1454150" cy="428625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28875" y="2562860"/>
            <a:ext cx="7332980" cy="9220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5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执行力的十大驱动法则</a:t>
            </a:r>
            <a:endParaRPr lang="zh-CN" altLang="en-US" sz="5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636520" y="3484880"/>
            <a:ext cx="6642100" cy="737235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Lorem ipsum dolor sit amet, consectetur adipiscing elit. Donec luctus nibh sit amet sem vulputate venenatis bibendum orci pulvinar. 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73700" y="4780915"/>
            <a:ext cx="124396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en-US" altLang="zh-CN" sz="2400">
                <a:ln>
                  <a:noFill/>
                </a:ln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Part.03</a:t>
            </a:r>
            <a:endParaRPr lang="en-US" altLang="zh-CN" sz="2400">
              <a:ln>
                <a:noFill/>
              </a:ln>
              <a:solidFill>
                <a:schemeClr val="bg1"/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1385" y="643255"/>
            <a:ext cx="34321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执行力的十大驱动法则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293306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Top 10 Drivers of execution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9800" y="1670685"/>
            <a:ext cx="5233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法则一 人本管理，提升执行活力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946650" y="3088640"/>
            <a:ext cx="2298065" cy="2298065"/>
          </a:xfrm>
          <a:prstGeom prst="ellipse">
            <a:avLst/>
          </a:prstGeom>
          <a:blipFill rotWithShape="1">
            <a:blip r:embed="rId1"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652010" y="2804160"/>
            <a:ext cx="3008630" cy="2867660"/>
            <a:chOff x="7343" y="3143"/>
            <a:chExt cx="4738" cy="4516"/>
          </a:xfrm>
        </p:grpSpPr>
        <p:sp>
          <p:nvSpPr>
            <p:cNvPr id="4" name="弧形 3"/>
            <p:cNvSpPr/>
            <p:nvPr/>
          </p:nvSpPr>
          <p:spPr>
            <a:xfrm>
              <a:off x="7343" y="3143"/>
              <a:ext cx="4516" cy="4516"/>
            </a:xfrm>
            <a:prstGeom prst="arc">
              <a:avLst>
                <a:gd name="adj1" fmla="val 17967768"/>
                <a:gd name="adj2" fmla="val 3487445"/>
              </a:avLst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1065" y="3721"/>
              <a:ext cx="1016" cy="3383"/>
              <a:chOff x="11065" y="3721"/>
              <a:chExt cx="1016" cy="3383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1065" y="3721"/>
                <a:ext cx="500" cy="5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1581" y="5150"/>
                <a:ext cx="500" cy="5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1065" y="6604"/>
                <a:ext cx="500" cy="5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 flipH="1">
            <a:off x="4519930" y="2804160"/>
            <a:ext cx="3008630" cy="2867660"/>
            <a:chOff x="7343" y="3143"/>
            <a:chExt cx="4738" cy="4516"/>
          </a:xfrm>
        </p:grpSpPr>
        <p:sp>
          <p:nvSpPr>
            <p:cNvPr id="16" name="弧形 15"/>
            <p:cNvSpPr/>
            <p:nvPr/>
          </p:nvSpPr>
          <p:spPr>
            <a:xfrm>
              <a:off x="7343" y="3143"/>
              <a:ext cx="4516" cy="4516"/>
            </a:xfrm>
            <a:prstGeom prst="arc">
              <a:avLst>
                <a:gd name="adj1" fmla="val 17967768"/>
                <a:gd name="adj2" fmla="val 3487445"/>
              </a:avLst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1065" y="3721"/>
              <a:ext cx="1016" cy="3383"/>
              <a:chOff x="11065" y="3721"/>
              <a:chExt cx="1016" cy="338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1065" y="3721"/>
                <a:ext cx="500" cy="5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1581" y="5150"/>
                <a:ext cx="500" cy="5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1065" y="6604"/>
                <a:ext cx="500" cy="5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椭圆 12"/>
          <p:cNvSpPr/>
          <p:nvPr/>
        </p:nvSpPr>
        <p:spPr>
          <a:xfrm>
            <a:off x="5584190" y="3726180"/>
            <a:ext cx="1024255" cy="1024255"/>
          </a:xfrm>
          <a:prstGeom prst="ellipse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 descr="2154156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76290" y="4018280"/>
            <a:ext cx="440055" cy="44005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743075" y="3148330"/>
            <a:ext cx="2446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优化人才机制</a:t>
            </a:r>
            <a:endParaRPr lang="zh-CN" altLang="en-US" sz="20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26515" y="4078605"/>
            <a:ext cx="2446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尊重员工自主性</a:t>
            </a:r>
            <a:endParaRPr lang="zh-CN" altLang="en-US" sz="20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29715" y="5001895"/>
            <a:ext cx="26600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加强员工自主管理</a:t>
            </a:r>
            <a:endParaRPr lang="zh-CN" altLang="en-US" sz="20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81315" y="3130550"/>
            <a:ext cx="26968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制定合理薪酬制度</a:t>
            </a:r>
            <a:endParaRPr lang="zh-CN" altLang="en-US" sz="20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22640" y="4078605"/>
            <a:ext cx="26968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营造良性竞争机制</a:t>
            </a:r>
            <a:endParaRPr lang="zh-CN" altLang="en-US" sz="20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81315" y="5001895"/>
            <a:ext cx="26968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营造危机氛围</a:t>
            </a:r>
            <a:endParaRPr lang="zh-CN" altLang="en-US" sz="20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" name="矩形 39"/>
          <p:cNvSpPr/>
          <p:nvPr/>
        </p:nvSpPr>
        <p:spPr>
          <a:xfrm>
            <a:off x="795655" y="2889885"/>
            <a:ext cx="4417695" cy="298767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 descr="0 (74)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815" y="2585085"/>
            <a:ext cx="6006465" cy="3860165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921385" y="643255"/>
            <a:ext cx="34321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执行力的十大驱动法则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293306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Top 10 Drivers of execution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9800" y="1670685"/>
            <a:ext cx="5233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法则二 严守制度，规范执行标准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59349" y="3229645"/>
            <a:ext cx="11100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spc="300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重要性</a:t>
            </a:r>
            <a:endParaRPr lang="zh-CN" altLang="en-US" sz="2000" b="1" spc="300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39726" y="3609429"/>
            <a:ext cx="1947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43.5%</a:t>
            </a:r>
            <a:endParaRPr lang="en-US" altLang="zh-CN" sz="4000" b="1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51330" y="4351655"/>
            <a:ext cx="2724785" cy="106045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在组织活动中，制度决定执行力。执行过程中，任何人都不应有逾越制度的言行。</a:t>
            </a:r>
            <a:endParaRPr lang="zh-CN" altLang="en-US" sz="1400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451735" y="4246245"/>
            <a:ext cx="1297940" cy="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147435" y="3134360"/>
            <a:ext cx="5010150" cy="133794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只有制度是企业长远发展的基石，没有强有力的制度做保障，企业的动作也就无法规范，其稳定发展更是无从谈起。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348730" y="4691380"/>
            <a:ext cx="1202055" cy="3810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8051800" y="4691380"/>
            <a:ext cx="1202055" cy="3810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9754235" y="4691380"/>
            <a:ext cx="1202055" cy="381000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395384" y="4702845"/>
            <a:ext cx="11100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spc="300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合理性</a:t>
            </a:r>
            <a:endParaRPr lang="zh-CN" altLang="en-US" sz="2000" b="1" spc="300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97819" y="4703480"/>
            <a:ext cx="11100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spc="300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可执行</a:t>
            </a:r>
            <a:endParaRPr lang="zh-CN" altLang="en-US" sz="2000" b="1" spc="300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800889" y="4703480"/>
            <a:ext cx="11100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spc="300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考核度</a:t>
            </a:r>
            <a:endParaRPr lang="zh-CN" altLang="en-US" sz="2000" b="1" spc="300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41" name="矩形 40"/>
          <p:cNvSpPr/>
          <p:nvPr/>
        </p:nvSpPr>
        <p:spPr>
          <a:xfrm flipV="1">
            <a:off x="2219960" y="4245610"/>
            <a:ext cx="1762125" cy="762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1385" y="643255"/>
            <a:ext cx="34321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执行力的十大驱动法则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293306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Top 10 Drivers of execution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9800" y="1670685"/>
            <a:ext cx="5233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法则三 制订计划，掌控执行方向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1189990" y="2776220"/>
            <a:ext cx="2166620" cy="2261870"/>
          </a:xfrm>
          <a:prstGeom prst="parallelogram">
            <a:avLst/>
          </a:prstGeom>
          <a:blipFill rotWithShape="1">
            <a:blip r:embed="rId1"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3740150" y="2776220"/>
            <a:ext cx="2166620" cy="2261870"/>
          </a:xfrm>
          <a:prstGeom prst="parallelogram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>
            <a:off x="6321425" y="2776220"/>
            <a:ext cx="2166620" cy="2261870"/>
          </a:xfrm>
          <a:prstGeom prst="parallelogram">
            <a:avLst/>
          </a:prstGeom>
          <a:blipFill rotWithShape="1">
            <a:blip r:embed="rId1"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8871585" y="2776220"/>
            <a:ext cx="2166620" cy="2261870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 descr="2154156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35185" y="3686175"/>
            <a:ext cx="440055" cy="440055"/>
          </a:xfrm>
          <a:prstGeom prst="rect">
            <a:avLst/>
          </a:prstGeom>
        </p:spPr>
      </p:pic>
      <p:pic>
        <p:nvPicPr>
          <p:cNvPr id="36" name="图片 35" descr="2154153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03115" y="3686175"/>
            <a:ext cx="441325" cy="441325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189990" y="5205095"/>
            <a:ext cx="1621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设定目标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14115" y="5205095"/>
            <a:ext cx="1621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时间分配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34125" y="5205095"/>
            <a:ext cx="1621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执行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58250" y="5205095"/>
            <a:ext cx="1621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检查调整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1385" y="643255"/>
            <a:ext cx="34321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执行力的十大驱动法则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293306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Top 10 Drivers of execution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9800" y="1670685"/>
            <a:ext cx="5233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法则四 坚守信念，增强执行决心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291080" y="2590800"/>
            <a:ext cx="929005" cy="92900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488815" y="2590800"/>
            <a:ext cx="929005" cy="92900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686550" y="2590800"/>
            <a:ext cx="929005" cy="92900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884285" y="2590800"/>
            <a:ext cx="929005" cy="92900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 descr="215415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0480" y="2870200"/>
            <a:ext cx="370205" cy="370205"/>
          </a:xfrm>
          <a:prstGeom prst="rect">
            <a:avLst/>
          </a:prstGeom>
        </p:spPr>
      </p:pic>
      <p:pic>
        <p:nvPicPr>
          <p:cNvPr id="39" name="图片 38" descr="2154156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6585" y="2871470"/>
            <a:ext cx="368935" cy="368935"/>
          </a:xfrm>
          <a:prstGeom prst="rect">
            <a:avLst/>
          </a:prstGeom>
        </p:spPr>
      </p:pic>
      <p:pic>
        <p:nvPicPr>
          <p:cNvPr id="37" name="图片 36" descr="215415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4320" y="2871470"/>
            <a:ext cx="368935" cy="368935"/>
          </a:xfrm>
          <a:prstGeom prst="rect">
            <a:avLst/>
          </a:prstGeom>
        </p:spPr>
      </p:pic>
      <p:pic>
        <p:nvPicPr>
          <p:cNvPr id="16" name="图片 15" descr="21541523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68850" y="2870200"/>
            <a:ext cx="368935" cy="368935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154215" y="3627176"/>
            <a:ext cx="1203347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lvl="0" algn="ctr">
              <a:lnSpc>
                <a:spcPct val="120000"/>
              </a:lnSpc>
            </a:pPr>
            <a:r>
              <a:rPr lang="zh-CN" altLang="en-US" sz="2000" kern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Arial" panose="020B0604020202020204" pitchFamily="34" charset="0"/>
              </a:rPr>
              <a:t>高标准</a:t>
            </a:r>
            <a:endParaRPr kumimoji="0" lang="zh-CN" altLang="en-US" sz="200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51972" y="3627176"/>
            <a:ext cx="120332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lvl="0" algn="ctr">
              <a:lnSpc>
                <a:spcPct val="120000"/>
              </a:lnSpc>
            </a:pPr>
            <a:r>
              <a:rPr lang="zh-CN" altLang="en-US" sz="2000" kern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Arial" panose="020B0604020202020204" pitchFamily="34" charset="0"/>
              </a:rPr>
              <a:t>不迟疑</a:t>
            </a:r>
            <a:endParaRPr kumimoji="0" lang="zh-CN" altLang="en-US" sz="200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49707" y="3627176"/>
            <a:ext cx="120332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lvl="0" algn="ctr">
              <a:lnSpc>
                <a:spcPct val="120000"/>
              </a:lnSpc>
            </a:pPr>
            <a:r>
              <a:rPr lang="zh-CN" altLang="en-US" sz="2000" kern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Arial" panose="020B0604020202020204" pitchFamily="34" charset="0"/>
              </a:rPr>
              <a:t>决断力</a:t>
            </a:r>
            <a:endParaRPr kumimoji="0" lang="zh-CN" altLang="en-US" sz="200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747442" y="3627176"/>
            <a:ext cx="120332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lvl="0" algn="ctr">
              <a:lnSpc>
                <a:spcPct val="120000"/>
              </a:lnSpc>
            </a:pPr>
            <a:r>
              <a:rPr lang="zh-CN" altLang="en-US" sz="2000" kern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Arial" panose="020B0604020202020204" pitchFamily="34" charset="0"/>
              </a:rPr>
              <a:t>能坚持</a:t>
            </a:r>
            <a:endParaRPr kumimoji="0" lang="zh-CN" altLang="en-US" sz="200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5910" y="4353560"/>
            <a:ext cx="11607800" cy="209613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793875" y="4871085"/>
            <a:ext cx="3761105" cy="106045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主动为自己设立高的目标，才能自动自发地去做事，同时也为自己的所作所为承担责任，这是对自己负责的一种态度。</a:t>
            </a:r>
            <a:endParaRPr lang="zh-CN" altLang="en-US" sz="1400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0560" y="4483791"/>
            <a:ext cx="1203347" cy="18637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lvl="0" algn="ctr">
              <a:lnSpc>
                <a:spcPct val="120000"/>
              </a:lnSpc>
            </a:pPr>
            <a:r>
              <a:rPr lang="en-US" altLang="zh-CN" sz="9600" kern="0" spc="300" dirty="0"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Arial" panose="020B0604020202020204" pitchFamily="34" charset="0"/>
              </a:rPr>
              <a:t>1</a:t>
            </a:r>
            <a:endParaRPr kumimoji="0" lang="en-US" altLang="zh-CN" sz="960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61555" y="4871720"/>
            <a:ext cx="3761105" cy="106045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处理果断是我们在处理任何事情时所必备的要领。在大多数情况下，机会往往会因为你的犹豫而稍纵即逝。</a:t>
            </a:r>
            <a:endParaRPr lang="zh-CN" altLang="en-US" sz="1400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18240" y="4484426"/>
            <a:ext cx="1203347" cy="18637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lvl="0" algn="ctr">
              <a:lnSpc>
                <a:spcPct val="120000"/>
              </a:lnSpc>
            </a:pPr>
            <a:r>
              <a:rPr lang="en-US" altLang="zh-CN" sz="9600" kern="0" spc="300" dirty="0"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Arial" panose="020B0604020202020204" pitchFamily="34" charset="0"/>
              </a:rPr>
              <a:t>2</a:t>
            </a:r>
            <a:endParaRPr kumimoji="0" lang="en-US" altLang="zh-CN" sz="960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792980" y="2370455"/>
            <a:ext cx="2599690" cy="168783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1385" y="643255"/>
            <a:ext cx="34321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执行力的十大驱动法则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293306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Top 10 Drivers of execution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9800" y="1670685"/>
            <a:ext cx="5233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法则五 克服拖延，即刻开始行动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750" y="2369820"/>
            <a:ext cx="4507230" cy="1688465"/>
          </a:xfrm>
          <a:prstGeom prst="rect">
            <a:avLst/>
          </a:prstGeom>
          <a:blipFill rotWithShape="1">
            <a:blip r:embed="rId1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93305" y="2370455"/>
            <a:ext cx="4507230" cy="1688465"/>
          </a:xfrm>
          <a:prstGeom prst="rect">
            <a:avLst/>
          </a:prstGeom>
          <a:blipFill rotWithShape="1">
            <a:blip r:embed="rId1"/>
            <a:tile tx="0" ty="0" sx="100000" sy="100000" flip="none" algn="b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09235" y="3006725"/>
            <a:ext cx="1574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设立期限</a:t>
            </a:r>
            <a:endParaRPr lang="zh-CN" altLang="en-US" sz="2400" spc="300" dirty="0">
              <a:solidFill>
                <a:schemeClr val="bg1"/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845945" y="4436745"/>
            <a:ext cx="367665" cy="367665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1</a:t>
            </a:r>
            <a:endParaRPr lang="en-US" altLang="zh-CN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48560" y="4413250"/>
            <a:ext cx="6570345" cy="41402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计划好自己完成任务的时间，不要在没完成任务时进行毫无计划的放松。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845945" y="4965700"/>
            <a:ext cx="367665" cy="367665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2</a:t>
            </a:r>
            <a:endParaRPr lang="en-US" altLang="zh-CN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8560" y="4942205"/>
            <a:ext cx="8046085" cy="41402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设定专注时间，让工作更高效。在工作中出现拖延迹象时，给自己设定一个专注时间，并开始倒计时。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45945" y="5485130"/>
            <a:ext cx="367665" cy="367665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3</a:t>
            </a:r>
            <a:endParaRPr lang="en-US" altLang="zh-CN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8560" y="5461635"/>
            <a:ext cx="6570345" cy="41402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尝试创造性“拖延”，在完成工作的期限内，重新调整需要优先处理的短期工作。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1385" y="643255"/>
            <a:ext cx="34321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执行力的十大驱动法则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293306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Top 10 Drivers of execution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9800" y="1670685"/>
            <a:ext cx="5233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法则六 拒绝借口，确保执行畅通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54785" y="2770505"/>
            <a:ext cx="2369820" cy="291528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722755" y="3888740"/>
            <a:ext cx="1833245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没有服从就没有执行，而纪律是保证服从的基本前提。</a:t>
            </a:r>
            <a:endParaRPr lang="zh-CN" altLang="en-US" sz="1600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5" name="形状1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1805940" y="3347720"/>
            <a:ext cx="382270" cy="353695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7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21555" y="3006090"/>
            <a:ext cx="845185" cy="845185"/>
          </a:xfrm>
          <a:prstGeom prst="ellipse">
            <a:avLst/>
          </a:prstGeom>
          <a:blipFill rotWithShape="1">
            <a:blip r:embed="rId2"/>
            <a:tile tx="0" ty="0" sx="100000" sy="100000" flip="none" algn="bl"/>
          </a:blip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380990" y="3458210"/>
            <a:ext cx="345440" cy="345440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1</a:t>
            </a:r>
            <a:endParaRPr lang="en-US" altLang="zh-CN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17260" y="3198495"/>
            <a:ext cx="1614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责任为先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63560" y="3006090"/>
            <a:ext cx="845185" cy="845185"/>
          </a:xfrm>
          <a:prstGeom prst="ellipse">
            <a:avLst/>
          </a:prstGeom>
          <a:blipFill rotWithShape="1">
            <a:blip r:embed="rId2"/>
            <a:tile tx="0" ty="0" sx="100000" sy="100000" flip="x" algn="b"/>
          </a:blip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722995" y="3458210"/>
            <a:ext cx="345440" cy="345440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2</a:t>
            </a:r>
            <a:endParaRPr lang="en-US" altLang="zh-CN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59265" y="3198495"/>
            <a:ext cx="1614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勇于承担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821555" y="4565650"/>
            <a:ext cx="845185" cy="845185"/>
          </a:xfrm>
          <a:prstGeom prst="ellipse">
            <a:avLst/>
          </a:prstGeom>
          <a:blipFill rotWithShape="1">
            <a:blip r:embed="rId2"/>
            <a:tile tx="0" ty="0" sx="100000" sy="100000" flip="none" algn="br"/>
          </a:blip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380990" y="5017770"/>
            <a:ext cx="345440" cy="345440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3</a:t>
            </a:r>
            <a:endParaRPr lang="en-US" altLang="zh-CN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17260" y="4758055"/>
            <a:ext cx="1614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学会服从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163560" y="4565650"/>
            <a:ext cx="845185" cy="845185"/>
          </a:xfrm>
          <a:prstGeom prst="ellipse">
            <a:avLst/>
          </a:prstGeom>
          <a:blipFill rotWithShape="1">
            <a:blip r:embed="rId2"/>
            <a:tile tx="0" ty="0" sx="100000" sy="100000" flip="none" algn="tl"/>
          </a:blip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722995" y="5017770"/>
            <a:ext cx="345440" cy="345440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4</a:t>
            </a:r>
            <a:endParaRPr lang="en-US" altLang="zh-CN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59265" y="4758055"/>
            <a:ext cx="1614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优质沟通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1385" y="643255"/>
            <a:ext cx="34321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执行力的十大驱动法则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293306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Top 10 Drivers of execution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9800" y="1670685"/>
            <a:ext cx="5233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法则七 用好时间，提高执行效率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35455" y="4756150"/>
            <a:ext cx="8522335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积极寻找自己的“黄金时间”，争取将时间用在刀刃上，有计划地做事情，让时间都充分利用起来，用最少的时间去创造最大的价值。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47900" y="3053080"/>
            <a:ext cx="156972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时间盲点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5455" y="3481705"/>
            <a:ext cx="208216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打乱计划的事或习惯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198620" y="2647950"/>
            <a:ext cx="3795395" cy="1845310"/>
            <a:chOff x="6965" y="4170"/>
            <a:chExt cx="5977" cy="2906"/>
          </a:xfrm>
        </p:grpSpPr>
        <p:sp>
          <p:nvSpPr>
            <p:cNvPr id="2" name="矩形 1"/>
            <p:cNvSpPr/>
            <p:nvPr/>
          </p:nvSpPr>
          <p:spPr>
            <a:xfrm>
              <a:off x="6965" y="4170"/>
              <a:ext cx="2591" cy="2907"/>
            </a:xfrm>
            <a:prstGeom prst="rect">
              <a:avLst/>
            </a:prstGeom>
            <a:blipFill rotWithShape="1"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352" y="4170"/>
              <a:ext cx="2591" cy="2907"/>
            </a:xfrm>
            <a:prstGeom prst="rect">
              <a:avLst/>
            </a:prstGeom>
            <a:blipFill rotWithShape="1">
              <a:blip r:embed="rId1"/>
              <a:tile tx="0" ty="0" sx="100000" sy="100000" flip="none" algn="b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8375015" y="3053080"/>
            <a:ext cx="156972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黄金时间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75015" y="3481705"/>
            <a:ext cx="208216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打乱计划的事或习惯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1385" y="643255"/>
            <a:ext cx="34321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执行力的十大驱动法则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293306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Top 10 Drivers of execution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9800" y="1670685"/>
            <a:ext cx="5233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法则八 改变观念，打造执行文化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pic>
        <p:nvPicPr>
          <p:cNvPr id="2" name="图片 1" descr="jhk-1605952653535"/>
          <p:cNvPicPr>
            <a:picLocks noChangeAspect="1"/>
          </p:cNvPicPr>
          <p:nvPr/>
        </p:nvPicPr>
        <p:blipFill>
          <a:blip r:embed="rId1"/>
          <a:srcRect t="26042" b="29294"/>
          <a:stretch>
            <a:fillRect/>
          </a:stretch>
        </p:blipFill>
        <p:spPr>
          <a:xfrm>
            <a:off x="1524000" y="2493645"/>
            <a:ext cx="9144000" cy="245046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524000" y="4944110"/>
            <a:ext cx="9144000" cy="92202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拥有好的执行文化的企业，员工一定会用心做事，讲究速度、质量、细节，并将工作执行得很好。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企业学界一致认为，执行力文化是21世纪企业发展的主流文化。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7725" y="3794125"/>
            <a:ext cx="7905750" cy="1000125"/>
          </a:xfrm>
          <a:prstGeom prst="rect">
            <a:avLst/>
          </a:prstGeom>
          <a:solidFill>
            <a:schemeClr val="accent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 descr="2154153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8560" y="4109720"/>
            <a:ext cx="370205" cy="370205"/>
          </a:xfrm>
          <a:prstGeom prst="rect">
            <a:avLst/>
          </a:prstGeom>
        </p:spPr>
      </p:pic>
      <p:pic>
        <p:nvPicPr>
          <p:cNvPr id="39" name="图片 38" descr="21541560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70625" y="4109720"/>
            <a:ext cx="368935" cy="368935"/>
          </a:xfrm>
          <a:prstGeom prst="rect">
            <a:avLst/>
          </a:prstGeom>
        </p:spPr>
      </p:pic>
      <p:pic>
        <p:nvPicPr>
          <p:cNvPr id="37" name="图片 36" descr="21541537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26580" y="4110990"/>
            <a:ext cx="368935" cy="368935"/>
          </a:xfrm>
          <a:prstGeom prst="rect">
            <a:avLst/>
          </a:prstGeom>
        </p:spPr>
      </p:pic>
      <p:pic>
        <p:nvPicPr>
          <p:cNvPr id="16" name="图片 15" descr="21541523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14670" y="4109720"/>
            <a:ext cx="368935" cy="36893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1385" y="643255"/>
            <a:ext cx="34321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执行力的十大驱动法则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293306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Top 10 Drivers of execution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9800" y="1670685"/>
            <a:ext cx="5233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法则九 优化分工，加大执行力度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4526915" y="2507615"/>
            <a:ext cx="3139397" cy="2630127"/>
            <a:chOff x="6951" y="5195"/>
            <a:chExt cx="5301" cy="4441"/>
          </a:xfrm>
        </p:grpSpPr>
        <p:sp>
          <p:nvSpPr>
            <p:cNvPr id="3" name="等腰三角形 2"/>
            <p:cNvSpPr/>
            <p:nvPr/>
          </p:nvSpPr>
          <p:spPr>
            <a:xfrm>
              <a:off x="9207" y="5195"/>
              <a:ext cx="788" cy="1387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3180000">
              <a:off x="10877" y="6076"/>
              <a:ext cx="788" cy="1387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8420000" flipH="1">
              <a:off x="7542" y="6077"/>
              <a:ext cx="788" cy="1387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6540000">
              <a:off x="11164" y="7972"/>
              <a:ext cx="788" cy="1387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5060000" flipH="1">
              <a:off x="7250" y="7973"/>
              <a:ext cx="788" cy="1387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941" y="6317"/>
              <a:ext cx="3319" cy="331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578475" y="3282950"/>
            <a:ext cx="1066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执行</a:t>
            </a:r>
            <a:endParaRPr lang="zh-CN" altLang="en-US" sz="2400" spc="300" dirty="0">
              <a:solidFill>
                <a:schemeClr val="bg1"/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8700" y="2412365"/>
            <a:ext cx="321818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分工恰当，保证执行落实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6460" y="2909570"/>
            <a:ext cx="336042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选用相匹配能质、能级的员工，有机协调和动态对应。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26515" y="3928110"/>
            <a:ext cx="321818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充分分权，加大执行力度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84275" y="4425315"/>
            <a:ext cx="336042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通过对权力的合理分散处理，在上、下级间建立信息关系。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28820" y="5202555"/>
            <a:ext cx="321818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目标细分，让执行接地气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86580" y="5699760"/>
            <a:ext cx="336042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对目标进行细分，更具可执行性，将共同目标和实际执行有效衔接。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86700" y="2412365"/>
            <a:ext cx="321818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优化流程，形成闭环循环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86700" y="2909570"/>
            <a:ext cx="336042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优化流程的重点是业务判断理性化、知识化，提升执行效率。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22540" y="3900805"/>
            <a:ext cx="321818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优化权责，调动其积极性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22540" y="4398010"/>
            <a:ext cx="336042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对组织内各职能单元的管理权限进行划分，明确各层汇报关系。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17240" y="1424305"/>
            <a:ext cx="5558155" cy="2553335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p>
            <a:pPr algn="dist"/>
            <a:r>
              <a:rPr lang="en-US" altLang="zh-CN" sz="8000">
                <a:solidFill>
                  <a:schemeClr val="bg1">
                    <a:lumMod val="9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CONTENTS</a:t>
            </a:r>
            <a:endParaRPr lang="en-US" altLang="zh-CN" sz="8000">
              <a:solidFill>
                <a:schemeClr val="bg1">
                  <a:lumMod val="9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5166360" y="1731645"/>
            <a:ext cx="1859280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dist"/>
            <a:r>
              <a:rPr lang="zh-CN" altLang="en-US" sz="6000">
                <a:solidFill>
                  <a:schemeClr val="accent2">
                    <a:lumMod val="50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目录</a:t>
            </a:r>
            <a:endParaRPr lang="zh-CN" altLang="en-US" sz="6000">
              <a:solidFill>
                <a:schemeClr val="accent2">
                  <a:lumMod val="50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0760" y="4145915"/>
            <a:ext cx="1776730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知识概述</a:t>
            </a:r>
            <a:endParaRPr lang="zh-CN" altLang="en-US" sz="280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46" name="文本框 1"/>
          <p:cNvSpPr txBox="1"/>
          <p:nvPr/>
        </p:nvSpPr>
        <p:spPr>
          <a:xfrm>
            <a:off x="2179320" y="4587240"/>
            <a:ext cx="196088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Lorem ipsum dolor sit ametadipiscing elit.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86380" y="3307715"/>
            <a:ext cx="746125" cy="746125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01</a:t>
            </a:r>
            <a:endParaRPr lang="en-US" altLang="zh-CN" sz="200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7635" y="4145915"/>
            <a:ext cx="1776730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影响因素</a:t>
            </a:r>
            <a:endParaRPr lang="zh-CN" altLang="en-US" sz="280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5116195" y="4587240"/>
            <a:ext cx="196088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Lorem ipsum dolor sit ametadipiscing elit.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23255" y="3307715"/>
            <a:ext cx="746125" cy="746125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02</a:t>
            </a:r>
            <a:endParaRPr lang="en-US" altLang="zh-CN" sz="200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45780" y="4145915"/>
            <a:ext cx="1776730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驱动法则</a:t>
            </a:r>
            <a:endParaRPr lang="zh-CN" altLang="en-US" sz="280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8054340" y="4587240"/>
            <a:ext cx="196088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Lorem ipsum dolor sit ametadipiscing elit.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661400" y="3307715"/>
            <a:ext cx="746125" cy="746125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03</a:t>
            </a:r>
            <a:endParaRPr lang="en-US" altLang="zh-CN" sz="200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1385" y="643255"/>
            <a:ext cx="34321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执行力的十大驱动法则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293306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Top 10 Drivers of execution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9800" y="1670685"/>
            <a:ext cx="5233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法则十 加强监控，保证执行到位</a:t>
            </a:r>
            <a:endParaRPr lang="zh-CN" altLang="en-US" sz="2400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70495" y="2694940"/>
            <a:ext cx="2880995" cy="2833370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2285" y="2695575"/>
            <a:ext cx="5250180" cy="126111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72285" y="4267200"/>
            <a:ext cx="5250180" cy="126111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 descr="21541535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87245" y="3016250"/>
            <a:ext cx="619760" cy="619760"/>
          </a:xfrm>
          <a:prstGeom prst="rect">
            <a:avLst/>
          </a:prstGeom>
        </p:spPr>
      </p:pic>
      <p:pic>
        <p:nvPicPr>
          <p:cNvPr id="16" name="图片 15" descr="21541523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87245" y="4588510"/>
            <a:ext cx="617855" cy="61785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992755" y="2793365"/>
            <a:ext cx="321818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执行不力的恶果反馈</a:t>
            </a:r>
            <a:endParaRPr lang="zh-CN" altLang="en-US" sz="2000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92755" y="3290570"/>
            <a:ext cx="336042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200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这是被动的，未能培养一丝不苟的工作作风，原因是好逸恶劳，背弃了尽职尽责的原则</a:t>
            </a:r>
            <a:endParaRPr lang="zh-CN" altLang="en-US" sz="1200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92755" y="4368800"/>
            <a:ext cx="321818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监督考核的发现</a:t>
            </a:r>
            <a:endParaRPr lang="zh-CN" altLang="en-US" sz="2000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92755" y="4866005"/>
            <a:ext cx="336042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200" dirty="0">
                <a:solidFill>
                  <a:schemeClr val="bg1"/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这是主动的，监督是追踪考核，确定目标达到、计划落实。</a:t>
            </a:r>
            <a:endParaRPr lang="zh-CN" altLang="en-US" sz="1200" dirty="0">
              <a:solidFill>
                <a:schemeClr val="bg1"/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93215" y="2695575"/>
            <a:ext cx="179070" cy="1261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93215" y="4267200"/>
            <a:ext cx="179070" cy="1261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651490" y="2695575"/>
            <a:ext cx="180975" cy="28333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 userDrawn="1"/>
        </p:nvSpPr>
        <p:spPr>
          <a:xfrm>
            <a:off x="1570355" y="3716655"/>
            <a:ext cx="90512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 commodo magna eros quis urna.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2033905" y="2505710"/>
            <a:ext cx="8088630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dist"/>
            <a:r>
              <a:rPr lang="zh-CN" altLang="en-US" sz="7200">
                <a:solidFill>
                  <a:schemeClr val="accent2">
                    <a:lumMod val="50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培训完毕 感谢聆听</a:t>
            </a:r>
            <a:endParaRPr lang="zh-CN" altLang="en-US" sz="7200">
              <a:solidFill>
                <a:schemeClr val="accent2">
                  <a:lumMod val="50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368925" y="4796790"/>
            <a:ext cx="1454150" cy="428625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43250" y="2562860"/>
            <a:ext cx="5906135" cy="9220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5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执行力的知识概述</a:t>
            </a:r>
            <a:endParaRPr lang="zh-CN" altLang="en-US" sz="5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636520" y="3484880"/>
            <a:ext cx="6642100" cy="737235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Lorem ipsum dolor sit amet, consectetur adipiscing elit. Donec luctus nibh sit amet sem vulputate venenatis bibendum orci pulvinar. 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73700" y="4780915"/>
            <a:ext cx="124396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en-US" altLang="zh-CN" sz="2400">
                <a:ln>
                  <a:noFill/>
                </a:ln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Part.01</a:t>
            </a:r>
            <a:endParaRPr lang="en-US" altLang="zh-CN" sz="2400">
              <a:ln>
                <a:noFill/>
              </a:ln>
              <a:solidFill>
                <a:schemeClr val="bg1"/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1385" y="643255"/>
            <a:ext cx="264858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执行力的知识概述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323024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Overview Of Executive Function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91660" y="2103120"/>
            <a:ext cx="3030172" cy="3209242"/>
            <a:chOff x="6696" y="3292"/>
            <a:chExt cx="5162" cy="5466"/>
          </a:xfrm>
        </p:grpSpPr>
        <p:sp>
          <p:nvSpPr>
            <p:cNvPr id="2" name="椭圆 1"/>
            <p:cNvSpPr/>
            <p:nvPr/>
          </p:nvSpPr>
          <p:spPr>
            <a:xfrm>
              <a:off x="7341" y="3292"/>
              <a:ext cx="4517" cy="4517"/>
            </a:xfrm>
            <a:prstGeom prst="ellipse">
              <a:avLst/>
            </a:prstGeom>
            <a:blipFill rotWithShape="1"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7556" y="3558"/>
              <a:ext cx="817" cy="817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696" y="6082"/>
              <a:ext cx="1534" cy="153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8596" y="7941"/>
              <a:ext cx="384" cy="3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673" y="7941"/>
              <a:ext cx="817" cy="817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8624" y="4575"/>
              <a:ext cx="1951" cy="1951"/>
            </a:xfrm>
            <a:prstGeom prst="ellipse">
              <a:avLst/>
            </a:prstGeom>
            <a:solidFill>
              <a:schemeClr val="accent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901" y="4951"/>
              <a:ext cx="1397" cy="14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rtlCol="0">
              <a:sp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400">
                  <a:ln>
                    <a:noFill/>
                  </a:ln>
                  <a:solidFill>
                    <a:schemeClr val="bg1"/>
                  </a:solidFill>
                  <a:latin typeface="思源宋体" panose="02020400000000000000" charset="-122"/>
                  <a:ea typeface="思源宋体" panose="02020400000000000000" charset="-122"/>
                  <a:cs typeface="思源宋体" panose="02020400000000000000" charset="-122"/>
                  <a:sym typeface="+mn-ea"/>
                </a:rPr>
                <a:t>研究背景</a:t>
              </a:r>
              <a:endParaRPr lang="zh-CN" altLang="en-US" sz="2400">
                <a:ln>
                  <a:noFill/>
                </a:ln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endParaRPr>
            </a:p>
          </p:txBody>
        </p:sp>
      </p:grpSp>
      <p:sp>
        <p:nvSpPr>
          <p:cNvPr id="62" name="矩形 3"/>
          <p:cNvSpPr>
            <a:spLocks noChangeArrowheads="1"/>
          </p:cNvSpPr>
          <p:nvPr/>
        </p:nvSpPr>
        <p:spPr bwMode="auto">
          <a:xfrm>
            <a:off x="1478915" y="2659380"/>
            <a:ext cx="2412365" cy="200723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 wrap="square" lIns="68580" tIns="34290" rIns="68580" bIns="34290">
            <a:spAutoFit/>
          </a:bodyPr>
          <a:p>
            <a:pPr indent="0">
              <a:lnSpc>
                <a:spcPct val="150000"/>
              </a:lnSpc>
              <a:spcAft>
                <a:spcPts val="450"/>
              </a:spcAft>
              <a:buNone/>
              <a:defRPr/>
            </a:pPr>
            <a:r>
              <a:rPr lang="zh-CN" altLang="en-US" sz="1400" spc="225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在这个充满竞争的世界里，有的人成绩斐然，有的人庸庸碌碌，一个重要的原因就是优秀者更有实现构想的能力，这就是一个人的执行力。</a:t>
            </a:r>
            <a:endParaRPr lang="zh-CN" altLang="en-US" sz="1400" spc="225" noProof="1"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8301355" y="2659380"/>
            <a:ext cx="2412365" cy="233045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 wrap="square" lIns="68580" tIns="34290" rIns="68580" bIns="34290">
            <a:spAutoFit/>
          </a:bodyPr>
          <a:p>
            <a:pPr indent="0">
              <a:lnSpc>
                <a:spcPct val="150000"/>
              </a:lnSpc>
              <a:spcAft>
                <a:spcPts val="450"/>
              </a:spcAft>
              <a:buNone/>
              <a:defRPr/>
            </a:pPr>
            <a:r>
              <a:rPr lang="zh-CN" altLang="en-US" sz="1400" spc="225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企业亦是如此，一个优秀的企业做同样的事情，但是却比别人做得更好，落实更到位、更迅速，能够从激烈的竞争中脱颖而出，独占鳌头，靠的就是企业的执行力。</a:t>
            </a:r>
            <a:endParaRPr lang="zh-CN" altLang="en-US" sz="1400" spc="225" noProof="1"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1385" y="643255"/>
            <a:ext cx="264858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执行力的知识概述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323024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Overview Of Executive Function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8605" y="2993390"/>
            <a:ext cx="11654155" cy="217868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形状1"/>
          <p:cNvSpPr txBox="1"/>
          <p:nvPr/>
        </p:nvSpPr>
        <p:spPr>
          <a:xfrm>
            <a:off x="1798320" y="3281680"/>
            <a:ext cx="8642350" cy="136080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800" spc="225" noProof="1"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“执行力应该成为一家公司的战略和目标的重要组成部分，它是目标和结果之间‘缺失的一环’”。</a:t>
            </a:r>
            <a:endParaRPr lang="zh-CN" altLang="en-US" sz="2800" spc="225" noProof="1">
              <a:solidFill>
                <a:schemeClr val="bg1"/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2" name="形状1"/>
          <p:cNvSpPr txBox="1"/>
          <p:nvPr/>
        </p:nvSpPr>
        <p:spPr>
          <a:xfrm>
            <a:off x="1768475" y="2258060"/>
            <a:ext cx="8642985" cy="80708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600" spc="225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《执行力》(Execution)一书(Larry Bossidy与Ram Charan合著作)一书中阐述：</a:t>
            </a:r>
            <a:endParaRPr lang="zh-CN" altLang="en-US" sz="1600" spc="225" noProof="1"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1385" y="643255"/>
            <a:ext cx="264858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执行力的知识概述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323024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Overview Of Executive Function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08065" y="1884680"/>
            <a:ext cx="5793105" cy="2116455"/>
          </a:xfrm>
          <a:prstGeom prst="rect">
            <a:avLst/>
          </a:prstGeom>
          <a:blipFill rotWithShape="1">
            <a:blip r:embed="rId1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0035" y="1884680"/>
            <a:ext cx="5828030" cy="211709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38225" y="2274570"/>
            <a:ext cx="4312285" cy="13379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ln>
                  <a:noFill/>
                </a:ln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执行力，指的是贯彻战略意图，完成预定目标的操作能力，是把企业战略、规划转化成为效益、成果的关键。</a:t>
            </a:r>
            <a:endParaRPr lang="zh-CN" altLang="en-US">
              <a:ln>
                <a:noFill/>
              </a:ln>
              <a:solidFill>
                <a:schemeClr val="bg1"/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216025" y="4793615"/>
            <a:ext cx="616585" cy="61658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 descr="2154156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57630" y="4934585"/>
            <a:ext cx="334010" cy="33401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939925" y="4631055"/>
            <a:ext cx="1539240" cy="55308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对企业而言</a:t>
            </a:r>
            <a:endParaRPr lang="zh-CN" altLang="en-US" sz="20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39925" y="5095240"/>
            <a:ext cx="3431540" cy="4140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贯彻战略意图，完成预定目标的操作能力。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847840" y="4793615"/>
            <a:ext cx="616585" cy="61658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571740" y="4631055"/>
            <a:ext cx="1539240" cy="55308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对个人而言</a:t>
            </a:r>
            <a:endParaRPr lang="zh-CN" altLang="en-US" sz="20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71740" y="5095240"/>
            <a:ext cx="3431540" cy="4140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把领导安排的事做成功的能力。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pic>
        <p:nvPicPr>
          <p:cNvPr id="36" name="图片 35" descr="2154153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88810" y="4933950"/>
            <a:ext cx="334645" cy="33464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368925" y="4796790"/>
            <a:ext cx="1454150" cy="428625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中宋S" panose="00020600040101010101" charset="-122"/>
              <a:ea typeface="汉仪中宋S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0795" y="2562860"/>
            <a:ext cx="7091045" cy="9220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5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影响执行力的四大因素</a:t>
            </a:r>
            <a:endParaRPr lang="zh-CN" altLang="en-US" sz="5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636520" y="3484880"/>
            <a:ext cx="6642100" cy="737235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fontAlgn="base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Lorem ipsum dolor sit amet, consectetur adipiscing elit. Donec luctus nibh sit amet sem vulputate venenatis bibendum orci pulvinar. 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73700" y="4780915"/>
            <a:ext cx="124396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dist">
              <a:buClrTx/>
              <a:buSzTx/>
              <a:buFontTx/>
            </a:pPr>
            <a:r>
              <a:rPr lang="en-US" altLang="zh-CN" sz="2400">
                <a:ln>
                  <a:noFill/>
                </a:ln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Part.02</a:t>
            </a:r>
            <a:endParaRPr lang="en-US" altLang="zh-CN" sz="2400">
              <a:ln>
                <a:noFill/>
              </a:ln>
              <a:solidFill>
                <a:schemeClr val="bg1"/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形状1"/>
          <p:cNvSpPr/>
          <p:nvPr/>
        </p:nvSpPr>
        <p:spPr bwMode="auto">
          <a:xfrm rot="5400000">
            <a:off x="3671570" y="4173220"/>
            <a:ext cx="676275" cy="61023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FFC000"/>
          </a:solidFill>
          <a:ln w="285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385" y="643255"/>
            <a:ext cx="34321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影响执行力的四大因素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355155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Four Factors That Affect Executive Power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48520" y="400685"/>
            <a:ext cx="2167255" cy="604837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8067040" y="1828165"/>
            <a:ext cx="3202305" cy="3202305"/>
          </a:xfrm>
          <a:prstGeom prst="ellipse">
            <a:avLst/>
          </a:prstGeom>
          <a:blipFill rotWithShape="1">
            <a:blip r:embed="rId1"/>
            <a:tile tx="0" ty="0" sx="100000" sy="100000" flip="none" algn="tl"/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67460" y="1812925"/>
            <a:ext cx="4293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spc="300" dirty="0"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执行力是问题的根本</a:t>
            </a:r>
            <a:endParaRPr lang="zh-CN" altLang="en-US" sz="2400" b="1" spc="300" dirty="0"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4" name="形状1"/>
          <p:cNvSpPr>
            <a:spLocks noChangeArrowheads="1"/>
          </p:cNvSpPr>
          <p:nvPr/>
        </p:nvSpPr>
        <p:spPr bwMode="auto">
          <a:xfrm>
            <a:off x="1267460" y="2273300"/>
            <a:ext cx="612838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一个企业在经营发展过程中，必然会遇到很多的问题，这些都很正常，所以企业的老板就非常需要可以解决问题的员工。那么，一个优秀的执行者在工作中具体是怎么做的呢？优秀的执行者懂得及时解决问题，不会把问题推给老板。 </a:t>
            </a:r>
            <a:endParaRPr kumimoji="0" lang="zh-CN" altLang="zh-CN" sz="16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7" name="形状1"/>
          <p:cNvSpPr/>
          <p:nvPr/>
        </p:nvSpPr>
        <p:spPr bwMode="auto">
          <a:xfrm rot="5400000">
            <a:off x="1707515" y="4173220"/>
            <a:ext cx="676275" cy="61023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285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29715" y="5030470"/>
            <a:ext cx="10318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问题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pic>
        <p:nvPicPr>
          <p:cNvPr id="36" name="图片 35" descr="215415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745" y="4329430"/>
            <a:ext cx="298450" cy="298450"/>
          </a:xfrm>
          <a:prstGeom prst="rect">
            <a:avLst/>
          </a:prstGeom>
        </p:spPr>
      </p:pic>
      <p:pic>
        <p:nvPicPr>
          <p:cNvPr id="37" name="图片 36" descr="2154153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60800" y="4329430"/>
            <a:ext cx="297815" cy="29781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22650" y="5030470"/>
            <a:ext cx="1174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执行者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sp>
        <p:nvSpPr>
          <p:cNvPr id="16" name="形状1"/>
          <p:cNvSpPr/>
          <p:nvPr/>
        </p:nvSpPr>
        <p:spPr bwMode="auto">
          <a:xfrm rot="5400000">
            <a:off x="5636260" y="4173220"/>
            <a:ext cx="676275" cy="61023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285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86375" y="5030470"/>
            <a:ext cx="13766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</a:rPr>
              <a:t>解决方案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</a:endParaRPr>
          </a:p>
        </p:txBody>
      </p:sp>
      <p:pic>
        <p:nvPicPr>
          <p:cNvPr id="13" name="图片 12" descr="215415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5490" y="4329430"/>
            <a:ext cx="297815" cy="29781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1385" y="643255"/>
            <a:ext cx="343217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影响执行力的四大因素</a:t>
            </a:r>
            <a:endParaRPr lang="zh-CN" altLang="en-US" sz="240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385" y="991235"/>
            <a:ext cx="3551555" cy="306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ea"/>
              </a:rPr>
              <a:t>Four Factors That Affect Executive Power</a:t>
            </a:r>
            <a:endParaRPr lang="zh-CN" altLang="en-US" sz="14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24915" y="2176145"/>
            <a:ext cx="1906270" cy="329819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accent2">
                    <a:lumMod val="50000"/>
                  </a:schemeClr>
                </a:solidFill>
              </a:ln>
              <a:noFill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4775" y="2532380"/>
            <a:ext cx="1607185" cy="45212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456690" y="3202940"/>
            <a:ext cx="1442085" cy="1476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不能正确领会上级意图，良好的沟通在提高执行力中占到了47.98%的影响力。</a:t>
            </a:r>
            <a:endParaRPr lang="zh-CN" altLang="en-US" sz="12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pic>
        <p:nvPicPr>
          <p:cNvPr id="36" name="图片 35" descr="21541535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57070" y="4848860"/>
            <a:ext cx="441325" cy="441325"/>
          </a:xfrm>
          <a:prstGeom prst="rect">
            <a:avLst/>
          </a:prstGeom>
        </p:spPr>
      </p:pic>
      <p:pic>
        <p:nvPicPr>
          <p:cNvPr id="39" name="图片 38" descr="2154156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97090" y="4848860"/>
            <a:ext cx="440055" cy="440055"/>
          </a:xfrm>
          <a:prstGeom prst="rect">
            <a:avLst/>
          </a:prstGeom>
        </p:spPr>
      </p:pic>
      <p:pic>
        <p:nvPicPr>
          <p:cNvPr id="37" name="图片 36" descr="2154153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05035" y="4850130"/>
            <a:ext cx="440055" cy="440055"/>
          </a:xfrm>
          <a:prstGeom prst="rect">
            <a:avLst/>
          </a:prstGeom>
        </p:spPr>
      </p:pic>
      <p:pic>
        <p:nvPicPr>
          <p:cNvPr id="7" name="图片 6" descr="21541523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65650" y="4848860"/>
            <a:ext cx="440055" cy="4400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832225" y="2176145"/>
            <a:ext cx="1906270" cy="329819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accent2">
                    <a:lumMod val="50000"/>
                  </a:schemeClr>
                </a:solidFill>
              </a:ln>
              <a:noFill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82085" y="2532380"/>
            <a:ext cx="1607185" cy="45212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064000" y="3202940"/>
            <a:ext cx="1442085" cy="1476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人总是会下意识的逃避困难，追求享受，拖延症的产生很多是由于我们本身的懒惰造成的。</a:t>
            </a:r>
            <a:endParaRPr lang="zh-CN" altLang="en-US" sz="12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64300" y="2176145"/>
            <a:ext cx="1906270" cy="329819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accent2">
                    <a:lumMod val="50000"/>
                  </a:schemeClr>
                </a:solidFill>
              </a:ln>
              <a:noFill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14160" y="2532380"/>
            <a:ext cx="1607185" cy="45212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696075" y="3202940"/>
            <a:ext cx="1442085" cy="1476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目标不明确、对集体目标缺乏热情、责任不明确，很多琐碎的小事情像苍蝇一样嗡嗡不停。</a:t>
            </a:r>
            <a:endParaRPr lang="zh-CN" altLang="en-US" sz="12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71610" y="2176145"/>
            <a:ext cx="1906270" cy="329819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accent2">
                    <a:lumMod val="50000"/>
                  </a:schemeClr>
                </a:solidFill>
              </a:ln>
              <a:noFill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21470" y="2532380"/>
            <a:ext cx="1607185" cy="4521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303385" y="3202940"/>
            <a:ext cx="1442085" cy="1476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有人统计，职场上超过90%的人都不会时间管理，没有把有效的时间用来做有效的事。</a:t>
            </a:r>
            <a:endParaRPr lang="zh-CN" altLang="en-US" sz="12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32890" y="2604770"/>
            <a:ext cx="1289685" cy="3987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2000">
                <a:ln>
                  <a:noFill/>
                </a:ln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缺乏沟通</a:t>
            </a:r>
            <a:endParaRPr lang="zh-CN" altLang="en-US" sz="2000">
              <a:ln>
                <a:noFill/>
              </a:ln>
              <a:solidFill>
                <a:schemeClr val="bg1"/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40200" y="2604770"/>
            <a:ext cx="1289685" cy="3987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2000">
                <a:ln>
                  <a:noFill/>
                </a:ln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拖延</a:t>
            </a:r>
            <a:endParaRPr lang="zh-CN" altLang="en-US" sz="2000">
              <a:ln>
                <a:noFill/>
              </a:ln>
              <a:solidFill>
                <a:schemeClr val="bg1"/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53530" y="2597150"/>
            <a:ext cx="1526540" cy="3987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2000">
                <a:ln>
                  <a:noFill/>
                </a:ln>
                <a:solidFill>
                  <a:schemeClr val="bg1"/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目标不明确</a:t>
            </a:r>
            <a:endParaRPr lang="zh-CN" altLang="en-US" sz="2000">
              <a:ln>
                <a:noFill/>
              </a:ln>
              <a:solidFill>
                <a:schemeClr val="bg1"/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6540" y="2597150"/>
            <a:ext cx="1757045" cy="3987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rtlCol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20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思源宋体" panose="02020400000000000000" charset="-122"/>
                <a:ea typeface="思源宋体" panose="02020400000000000000" charset="-122"/>
                <a:cs typeface="思源宋体" panose="02020400000000000000" charset="-122"/>
                <a:sym typeface="+mn-ea"/>
              </a:rPr>
              <a:t>时间管理不佳</a:t>
            </a:r>
            <a:endParaRPr lang="zh-CN" altLang="en-US" sz="200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思源宋体" panose="02020400000000000000" charset="-122"/>
              <a:ea typeface="思源宋体" panose="02020400000000000000" charset="-122"/>
              <a:cs typeface="思源宋体" panose="02020400000000000000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488_1*i*2"/>
  <p:tag name="KSO_WM_TEMPLATE_CATEGORY" val="diagram"/>
  <p:tag name="KSO_WM_TEMPLATE_INDEX" val="2021148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fa8b1dfeeb9c4af99980e359d70e22e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7750e14b188f4f66b96e255539c92f79&quot;,&quot;X&quot;:{&quot;Pos&quot;:1},&quot;Y&quot;:{&quot;Pos&quot;:1}},&quot;whChangeMode&quot;:0}"/>
  <p:tag name="KSO_WM_CHIP_GROUPID" val="5f6c95017b7ee298d401c683"/>
  <p:tag name="KSO_WM_CHIP_XID" val="5f6c95017b7ee298d401c68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5f6df32d0ff15d9a40e85087"/>
  <p:tag name="KSO_WM_TEMPLATE_ASSEMBLE_GROUPID" val="5f6df32d0ff15d9a40e85087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3306</Words>
  <Application>WPS 演示</Application>
  <PresentationFormat>宽屏</PresentationFormat>
  <Paragraphs>298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Wingdings</vt:lpstr>
      <vt:lpstr>思源黑体 Regular</vt:lpstr>
      <vt:lpstr>思源宋体</vt:lpstr>
      <vt:lpstr>汉仪中宋S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铭</cp:lastModifiedBy>
  <cp:revision>204</cp:revision>
  <dcterms:created xsi:type="dcterms:W3CDTF">2019-06-19T02:08:00Z</dcterms:created>
  <dcterms:modified xsi:type="dcterms:W3CDTF">2022-01-19T03:51:13Z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v1.0_mb_RwkjWDUOXoRmPLsrgERdXQ==</vt:lpwstr>
  </property>
  <property fmtid="{D5CDD505-2E9C-101B-9397-08002B2CF9AE}" pid="4" name="ICV">
    <vt:lpwstr>96178D980CD749EE9D5EF7E0C2FC5F35</vt:lpwstr>
  </property>
</Properties>
</file>