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gif" ContentType="image/gi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348" r:id="rId5"/>
    <p:sldId id="274" r:id="rId6"/>
    <p:sldId id="273" r:id="rId7"/>
    <p:sldId id="275" r:id="rId8"/>
    <p:sldId id="276" r:id="rId9"/>
    <p:sldId id="277" r:id="rId10"/>
    <p:sldId id="278" r:id="rId11"/>
    <p:sldId id="279" r:id="rId12"/>
    <p:sldId id="280" r:id="rId13"/>
    <p:sldId id="313" r:id="rId14"/>
    <p:sldId id="281" r:id="rId15"/>
    <p:sldId id="282" r:id="rId16"/>
    <p:sldId id="640" r:id="rId17"/>
    <p:sldId id="440" r:id="rId18"/>
    <p:sldId id="284" r:id="rId19"/>
    <p:sldId id="283" r:id="rId20"/>
    <p:sldId id="285" r:id="rId21"/>
    <p:sldId id="554" r:id="rId22"/>
    <p:sldId id="286" r:id="rId23"/>
    <p:sldId id="287" r:id="rId24"/>
    <p:sldId id="481" r:id="rId25"/>
    <p:sldId id="517" r:id="rId26"/>
    <p:sldId id="288" r:id="rId27"/>
    <p:sldId id="289" r:id="rId28"/>
    <p:sldId id="290" r:id="rId29"/>
    <p:sldId id="518" r:id="rId30"/>
    <p:sldId id="601" r:id="rId31"/>
    <p:sldId id="291" r:id="rId32"/>
    <p:sldId id="292" r:id="rId33"/>
    <p:sldId id="293" r:id="rId34"/>
    <p:sldId id="641" r:id="rId35"/>
    <p:sldId id="642" r:id="rId36"/>
    <p:sldId id="294" r:id="rId37"/>
    <p:sldId id="555" r:id="rId38"/>
    <p:sldId id="556" r:id="rId39"/>
    <p:sldId id="557" r:id="rId40"/>
    <p:sldId id="308" r:id="rId41"/>
    <p:sldId id="558" r:id="rId42"/>
    <p:sldId id="302" r:id="rId43"/>
    <p:sldId id="295" r:id="rId44"/>
    <p:sldId id="296" r:id="rId45"/>
    <p:sldId id="297" r:id="rId46"/>
    <p:sldId id="298" r:id="rId47"/>
    <p:sldId id="299" r:id="rId48"/>
    <p:sldId id="391" r:id="rId49"/>
    <p:sldId id="300" r:id="rId50"/>
    <p:sldId id="695" r:id="rId51"/>
    <p:sldId id="301" r:id="rId52"/>
    <p:sldId id="559" r:id="rId53"/>
    <p:sldId id="421" r:id="rId54"/>
    <p:sldId id="303" r:id="rId55"/>
    <p:sldId id="304" r:id="rId56"/>
    <p:sldId id="441" r:id="rId57"/>
    <p:sldId id="560" r:id="rId58"/>
    <p:sldId id="561" r:id="rId59"/>
    <p:sldId id="562" r:id="rId60"/>
    <p:sldId id="563" r:id="rId61"/>
    <p:sldId id="564" r:id="rId62"/>
    <p:sldId id="309" r:id="rId63"/>
    <p:sldId id="310" r:id="rId64"/>
    <p:sldId id="311" r:id="rId65"/>
    <p:sldId id="312" r:id="rId66"/>
    <p:sldId id="406" r:id="rId67"/>
    <p:sldId id="407" r:id="rId68"/>
    <p:sldId id="415" r:id="rId69"/>
    <p:sldId id="417" r:id="rId70"/>
    <p:sldId id="419" r:id="rId71"/>
    <p:sldId id="272" r:id="rId72"/>
  </p:sldIdLst>
  <p:sldSz cx="12192000" cy="6858000"/>
  <p:notesSz cx="6797675" cy="992632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2" d="100"/>
          <a:sy n="112" d="100"/>
        </p:scale>
        <p:origin x="43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6" Type="http://schemas.openxmlformats.org/officeDocument/2006/relationships/tags" Target="tags/tag53.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E7C0C5-A2FA-44A2-A0F1-A2F2EC198C0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B68CEB-9749-4B76-8034-81C8E182ACB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13.xml"/><Relationship Id="rId4" Type="http://schemas.openxmlformats.org/officeDocument/2006/relationships/image" Target="../media/image7.png"/><Relationship Id="rId3" Type="http://schemas.openxmlformats.org/officeDocument/2006/relationships/image" Target="../media/image1.GIF"/><Relationship Id="rId2" Type="http://schemas.openxmlformats.org/officeDocument/2006/relationships/image" Target="../media/image6.png"/><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GI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1.GIF"/></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xml"/><Relationship Id="rId4" Type="http://schemas.openxmlformats.org/officeDocument/2006/relationships/image" Target="../media/image1.GIF"/><Relationship Id="rId3" Type="http://schemas.openxmlformats.org/officeDocument/2006/relationships/image" Target="../media/image11.wmf"/><Relationship Id="rId2" Type="http://schemas.openxmlformats.org/officeDocument/2006/relationships/oleObject" Target="../embeddings/oleObject5.bin"/><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1.xml"/><Relationship Id="rId5" Type="http://schemas.openxmlformats.org/officeDocument/2006/relationships/image" Target="../media/image1.GIF"/><Relationship Id="rId4" Type="http://schemas.openxmlformats.org/officeDocument/2006/relationships/image" Target="../media/image13.wmf"/><Relationship Id="rId3" Type="http://schemas.openxmlformats.org/officeDocument/2006/relationships/oleObject" Target="../embeddings/oleObject6.bin"/><Relationship Id="rId2" Type="http://schemas.openxmlformats.org/officeDocument/2006/relationships/tags" Target="../tags/tag15.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6.xml"/><Relationship Id="rId2" Type="http://schemas.openxmlformats.org/officeDocument/2006/relationships/image" Target="../media/image14.png"/><Relationship Id="rId1" Type="http://schemas.openxmlformats.org/officeDocument/2006/relationships/image" Target="../media/image1.GI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image" Target="../media/image1.GIF"/></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9.xml"/><Relationship Id="rId3" Type="http://schemas.openxmlformats.org/officeDocument/2006/relationships/image" Target="../media/image1.GIF"/><Relationship Id="rId2" Type="http://schemas.openxmlformats.org/officeDocument/2006/relationships/image" Target="../media/image15.png"/><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GI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GI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image" Target="../media/image18.png"/><Relationship Id="rId2" Type="http://schemas.openxmlformats.org/officeDocument/2006/relationships/tags" Target="../tags/tag20.xml"/><Relationship Id="rId1" Type="http://schemas.openxmlformats.org/officeDocument/2006/relationships/image" Target="../media/image1.GIF"/></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image" Target="../media/image19.png"/><Relationship Id="rId1" Type="http://schemas.openxmlformats.org/officeDocument/2006/relationships/image" Target="../media/image1.GIF"/></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6.xml"/><Relationship Id="rId2" Type="http://schemas.openxmlformats.org/officeDocument/2006/relationships/image" Target="../media/image1.GIF"/><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7.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GIF"/></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8.xml"/><Relationship Id="rId2" Type="http://schemas.openxmlformats.org/officeDocument/2006/relationships/image" Target="../media/image23.png"/><Relationship Id="rId1" Type="http://schemas.openxmlformats.org/officeDocument/2006/relationships/image" Target="../media/image1.GIF"/></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image" Target="../media/image1.GIF"/><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6.png"/><Relationship Id="rId3" Type="http://schemas.openxmlformats.org/officeDocument/2006/relationships/tags" Target="../tags/tag31.xml"/><Relationship Id="rId2" Type="http://schemas.openxmlformats.org/officeDocument/2006/relationships/image" Target="../media/image25.png"/><Relationship Id="rId1" Type="http://schemas.openxmlformats.org/officeDocument/2006/relationships/image" Target="../media/image1.GIF"/></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2.xml"/><Relationship Id="rId2" Type="http://schemas.openxmlformats.org/officeDocument/2006/relationships/image" Target="../media/image1.GIF"/><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GIF"/><Relationship Id="rId2" Type="http://schemas.openxmlformats.org/officeDocument/2006/relationships/image" Target="../media/image29.png"/><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3.xml"/><Relationship Id="rId2" Type="http://schemas.openxmlformats.org/officeDocument/2006/relationships/image" Target="../media/image30.png"/><Relationship Id="rId1" Type="http://schemas.openxmlformats.org/officeDocument/2006/relationships/image" Target="../media/image1.GIF"/></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1.GIF"/></Relationships>
</file>

<file path=ppt/slides/_rels/slide35.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1.xml"/><Relationship Id="rId6" Type="http://schemas.openxmlformats.org/officeDocument/2006/relationships/tags" Target="../tags/tag34.xml"/><Relationship Id="rId5" Type="http://schemas.openxmlformats.org/officeDocument/2006/relationships/image" Target="../media/image34.wmf"/><Relationship Id="rId4" Type="http://schemas.openxmlformats.org/officeDocument/2006/relationships/oleObject" Target="../embeddings/oleObject7.bin"/><Relationship Id="rId3" Type="http://schemas.openxmlformats.org/officeDocument/2006/relationships/image" Target="../media/image33.png"/><Relationship Id="rId2" Type="http://schemas.openxmlformats.org/officeDocument/2006/relationships/image" Target="../media/image2.jpeg"/><Relationship Id="rId1" Type="http://schemas.openxmlformats.org/officeDocument/2006/relationships/image" Target="../media/image1.GIF"/></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GIF"/><Relationship Id="rId2" Type="http://schemas.openxmlformats.org/officeDocument/2006/relationships/image" Target="../media/image35.png"/><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36.png"/><Relationship Id="rId1" Type="http://schemas.openxmlformats.org/officeDocument/2006/relationships/image" Target="../media/image1.GI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png"/><Relationship Id="rId1" Type="http://schemas.openxmlformats.org/officeDocument/2006/relationships/image" Target="../media/image1.GI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png"/><Relationship Id="rId1" Type="http://schemas.openxmlformats.org/officeDocument/2006/relationships/image" Target="../media/image1.GIF"/></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GIF"/><Relationship Id="rId2" Type="http://schemas.openxmlformats.org/officeDocument/2006/relationships/image" Target="../media/image3.pn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image" Target="../media/image1.GIF"/></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png"/><Relationship Id="rId1" Type="http://schemas.openxmlformats.org/officeDocument/2006/relationships/image" Target="../media/image1.GIF"/></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1.png"/><Relationship Id="rId1" Type="http://schemas.openxmlformats.org/officeDocument/2006/relationships/image" Target="../media/image1.GIF"/></Relationships>
</file>

<file path=ppt/slides/_rels/slide44.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1.xml"/><Relationship Id="rId6" Type="http://schemas.openxmlformats.org/officeDocument/2006/relationships/tags" Target="../tags/tag36.xml"/><Relationship Id="rId5" Type="http://schemas.openxmlformats.org/officeDocument/2006/relationships/image" Target="../media/image44.wmf"/><Relationship Id="rId4" Type="http://schemas.openxmlformats.org/officeDocument/2006/relationships/oleObject" Target="../embeddings/oleObject8.bin"/><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1.GI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5.png"/><Relationship Id="rId1" Type="http://schemas.openxmlformats.org/officeDocument/2006/relationships/image" Target="../media/image1.GIF"/></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1.GIF"/></Relationships>
</file>

<file path=ppt/slides/_rels/slide47.xml.rels><?xml version="1.0" encoding="UTF-8" standalone="yes"?>
<Relationships xmlns="http://schemas.openxmlformats.org/package/2006/relationships"><Relationship Id="rId8" Type="http://schemas.openxmlformats.org/officeDocument/2006/relationships/vmlDrawing" Target="../drawings/vmlDrawing9.vml"/><Relationship Id="rId7"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wmf"/><Relationship Id="rId4" Type="http://schemas.openxmlformats.org/officeDocument/2006/relationships/oleObject" Target="../embeddings/oleObject9.bin"/><Relationship Id="rId3" Type="http://schemas.openxmlformats.org/officeDocument/2006/relationships/tags" Target="../tags/tag37.xml"/><Relationship Id="rId2" Type="http://schemas.openxmlformats.org/officeDocument/2006/relationships/image" Target="../media/image49.png"/><Relationship Id="rId1" Type="http://schemas.openxmlformats.org/officeDocument/2006/relationships/image" Target="../media/image1.GIF"/></Relationships>
</file>

<file path=ppt/slides/_rels/slide48.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image" Target="../media/image55.png"/><Relationship Id="rId7" Type="http://schemas.openxmlformats.org/officeDocument/2006/relationships/image" Target="../media/image54.png"/><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46.png"/><Relationship Id="rId3" Type="http://schemas.openxmlformats.org/officeDocument/2006/relationships/image" Target="../media/image1.GIF"/><Relationship Id="rId2" Type="http://schemas.openxmlformats.org/officeDocument/2006/relationships/image" Target="../media/image44.wmf"/><Relationship Id="rId11" Type="http://schemas.openxmlformats.org/officeDocument/2006/relationships/vmlDrawing" Target="../drawings/vmlDrawing10.vml"/><Relationship Id="rId10" Type="http://schemas.openxmlformats.org/officeDocument/2006/relationships/slideLayout" Target="../slideLayouts/slideLayout1.xml"/><Relationship Id="rId1" Type="http://schemas.openxmlformats.org/officeDocument/2006/relationships/oleObject" Target="../embeddings/oleObject10.bin"/></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1.GIF"/></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image" Target="../media/image1.GIF"/><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8.png"/><Relationship Id="rId2" Type="http://schemas.openxmlformats.org/officeDocument/2006/relationships/tags" Target="../tags/tag42.xml"/><Relationship Id="rId1" Type="http://schemas.openxmlformats.org/officeDocument/2006/relationships/image" Target="../media/image1.GIF"/></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image" Target="../media/image1.GIF"/></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GIF"/><Relationship Id="rId1" Type="http://schemas.openxmlformats.org/officeDocument/2006/relationships/image" Target="../media/image61.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2.png"/><Relationship Id="rId1" Type="http://schemas.openxmlformats.org/officeDocument/2006/relationships/image" Target="../media/image1.GIF"/></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1.GIF"/></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GIF"/><Relationship Id="rId2" Type="http://schemas.openxmlformats.org/officeDocument/2006/relationships/image" Target="../media/image66.png"/><Relationship Id="rId1" Type="http://schemas.openxmlformats.org/officeDocument/2006/relationships/tags" Target="../tags/tag43.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image" Target="../media/image67.png"/><Relationship Id="rId2" Type="http://schemas.openxmlformats.org/officeDocument/2006/relationships/tags" Target="../tags/tag44.xml"/><Relationship Id="rId1" Type="http://schemas.openxmlformats.org/officeDocument/2006/relationships/image" Target="../media/image1.GIF"/></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8.xml"/><Relationship Id="rId3" Type="http://schemas.openxmlformats.org/officeDocument/2006/relationships/image" Target="../media/image1.GIF"/><Relationship Id="rId2" Type="http://schemas.openxmlformats.org/officeDocument/2006/relationships/image" Target="../media/image68.png"/><Relationship Id="rId1" Type="http://schemas.openxmlformats.org/officeDocument/2006/relationships/tags" Target="../tags/tag47.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0.xml"/><Relationship Id="rId3" Type="http://schemas.openxmlformats.org/officeDocument/2006/relationships/image" Target="../media/image1.GIF"/><Relationship Id="rId2" Type="http://schemas.openxmlformats.org/officeDocument/2006/relationships/image" Target="../media/image69.png"/><Relationship Id="rId1" Type="http://schemas.openxmlformats.org/officeDocument/2006/relationships/tags" Target="../tags/tag49.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2.xml"/><Relationship Id="rId3" Type="http://schemas.openxmlformats.org/officeDocument/2006/relationships/image" Target="../media/image1.GIF"/><Relationship Id="rId2" Type="http://schemas.openxmlformats.org/officeDocument/2006/relationships/image" Target="../media/image70.png"/><Relationship Id="rId1" Type="http://schemas.openxmlformats.org/officeDocument/2006/relationships/tags" Target="../tags/tag51.xml"/></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xml"/><Relationship Id="rId5" Type="http://schemas.openxmlformats.org/officeDocument/2006/relationships/tags" Target="../tags/tag7.xml"/><Relationship Id="rId4" Type="http://schemas.openxmlformats.org/officeDocument/2006/relationships/image" Target="../media/image1.GIF"/><Relationship Id="rId3" Type="http://schemas.openxmlformats.org/officeDocument/2006/relationships/image" Target="../media/image5.wmf"/><Relationship Id="rId2" Type="http://schemas.openxmlformats.org/officeDocument/2006/relationships/oleObject" Target="../embeddings/oleObject2.bin"/><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1.png"/><Relationship Id="rId1" Type="http://schemas.openxmlformats.org/officeDocument/2006/relationships/image" Target="../media/image1.GIF"/></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1.GIF"/></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1.GIF"/></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6.png"/><Relationship Id="rId1" Type="http://schemas.openxmlformats.org/officeDocument/2006/relationships/image" Target="../media/image1.GIF"/></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7.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1.xml"/><Relationship Id="rId5" Type="http://schemas.openxmlformats.org/officeDocument/2006/relationships/tags" Target="../tags/tag9.xml"/><Relationship Id="rId4" Type="http://schemas.openxmlformats.org/officeDocument/2006/relationships/image" Target="../media/image1.GIF"/><Relationship Id="rId3" Type="http://schemas.openxmlformats.org/officeDocument/2006/relationships/image" Target="../media/image5.wmf"/><Relationship Id="rId2" Type="http://schemas.openxmlformats.org/officeDocument/2006/relationships/oleObject" Target="../embeddings/oleObject3.bin"/><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7.png"/><Relationship Id="rId1" Type="http://schemas.openxmlformats.org/officeDocument/2006/relationships/image" Target="../media/image1.GIF"/></Relationships>
</file>

<file path=ppt/slides/_rels/slide8.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1.xml"/><Relationship Id="rId5" Type="http://schemas.openxmlformats.org/officeDocument/2006/relationships/tags" Target="../tags/tag11.xml"/><Relationship Id="rId4" Type="http://schemas.openxmlformats.org/officeDocument/2006/relationships/image" Target="../media/image5.wmf"/><Relationship Id="rId3" Type="http://schemas.openxmlformats.org/officeDocument/2006/relationships/oleObject" Target="../embeddings/oleObject4.bin"/><Relationship Id="rId2" Type="http://schemas.openxmlformats.org/officeDocument/2006/relationships/tags" Target="../tags/tag10.xml"/><Relationship Id="rId1" Type="http://schemas.openxmlformats.org/officeDocument/2006/relationships/image" Target="../media/image1.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344322" y="5349875"/>
            <a:ext cx="653143" cy="653143"/>
          </a:xfrm>
          <a:prstGeom prst="rect">
            <a:avLst/>
          </a:prstGeom>
        </p:spPr>
      </p:pic>
      <p:sp>
        <p:nvSpPr>
          <p:cNvPr id="6" name="矩形 5"/>
          <p:cNvSpPr/>
          <p:nvPr/>
        </p:nvSpPr>
        <p:spPr>
          <a:xfrm>
            <a:off x="1422400" y="827315"/>
            <a:ext cx="9347201" cy="1630045"/>
          </a:xfrm>
          <a:prstGeom prst="rect">
            <a:avLst/>
          </a:prstGeom>
        </p:spPr>
        <p:txBody>
          <a:bodyPr wrap="square">
            <a:spAutoFit/>
          </a:bodyPr>
          <a:lstStyle/>
          <a:p>
            <a:pPr algn="ctr">
              <a:spcAft>
                <a:spcPts val="0"/>
              </a:spcAft>
            </a:pPr>
            <a:r>
              <a:rPr lang="zh-CN" altLang="en-US" sz="4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硕士研究生招生</a:t>
            </a:r>
            <a:r>
              <a:rPr lang="zh-CN" altLang="en-US" sz="4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考试考</a:t>
            </a:r>
            <a:r>
              <a:rPr lang="zh-CN" altLang="en-US" sz="4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务</a:t>
            </a:r>
            <a:r>
              <a:rPr lang="zh-CN" altLang="en-US" sz="4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管理系统</a:t>
            </a:r>
            <a:endParaRPr lang="en-US" altLang="zh-CN" sz="4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endParaRPr>
          </a:p>
          <a:p>
            <a:pPr algn="ctr">
              <a:spcAft>
                <a:spcPts val="0"/>
              </a:spcAft>
            </a:pPr>
            <a:r>
              <a:rPr lang="zh-CN" altLang="en-US" sz="6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晨辉研考考务</a:t>
            </a:r>
            <a:r>
              <a:rPr lang="en-US" altLang="zh-CN" sz="6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V2.0</a:t>
            </a:r>
            <a:endParaRPr lang="zh-CN" altLang="zh-CN" sz="6000" b="1" kern="100" spc="50" dirty="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7" name="文本框 6"/>
          <p:cNvSpPr txBox="1"/>
          <p:nvPr/>
        </p:nvSpPr>
        <p:spPr>
          <a:xfrm>
            <a:off x="2912276" y="2996262"/>
            <a:ext cx="6367449" cy="1631216"/>
          </a:xfrm>
          <a:prstGeom prst="rect">
            <a:avLst/>
          </a:prstGeom>
          <a:noFill/>
        </p:spPr>
        <p:txBody>
          <a:bodyPr wrap="none" rtlCol="0">
            <a:spAutoFit/>
          </a:bodyPr>
          <a:lstStyle/>
          <a:p>
            <a:r>
              <a:rPr lang="zh-CN" altLang="en-US" sz="10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说    明    书</a:t>
            </a:r>
            <a:endParaRPr lang="zh-CN" altLang="en-US" sz="10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8" name="文本框 7"/>
          <p:cNvSpPr txBox="1"/>
          <p:nvPr/>
        </p:nvSpPr>
        <p:spPr>
          <a:xfrm>
            <a:off x="4991086" y="5326747"/>
            <a:ext cx="2291715" cy="758190"/>
          </a:xfrm>
          <a:prstGeom prst="rect">
            <a:avLst/>
          </a:prstGeom>
          <a:noFill/>
        </p:spPr>
        <p:txBody>
          <a:bodyPr wrap="none" rtlCol="0">
            <a:spAutoFit/>
          </a:bodyPr>
          <a:lstStyle/>
          <a:p>
            <a:pPr algn="ctr">
              <a:lnSpc>
                <a:spcPts val="2600"/>
              </a:lnSpc>
            </a:pPr>
            <a:r>
              <a:rPr lang="zh-CN" altLang="en-US" dirty="0" smtClean="0">
                <a:solidFill>
                  <a:schemeClr val="bg1"/>
                </a:solidFill>
              </a:rPr>
              <a:t>晨辉软件制作室 周洋</a:t>
            </a:r>
            <a:endParaRPr lang="en-US" altLang="zh-CN" dirty="0" smtClean="0">
              <a:solidFill>
                <a:schemeClr val="bg1"/>
              </a:solidFill>
            </a:endParaRPr>
          </a:p>
          <a:p>
            <a:pPr algn="ctr">
              <a:lnSpc>
                <a:spcPts val="2600"/>
              </a:lnSpc>
            </a:pPr>
            <a:r>
              <a:rPr lang="en-US" altLang="zh-CN" dirty="0" smtClean="0">
                <a:solidFill>
                  <a:schemeClr val="bg1"/>
                </a:solidFill>
              </a:rPr>
              <a:t>2022</a:t>
            </a:r>
            <a:r>
              <a:rPr lang="zh-CN" altLang="en-US" dirty="0" smtClean="0">
                <a:solidFill>
                  <a:schemeClr val="bg1"/>
                </a:solidFill>
              </a:rPr>
              <a:t>年</a:t>
            </a:r>
            <a:r>
              <a:rPr lang="en-US" altLang="zh-CN" dirty="0" smtClean="0">
                <a:solidFill>
                  <a:schemeClr val="bg1"/>
                </a:solidFill>
              </a:rPr>
              <a:t>12</a:t>
            </a:r>
            <a:r>
              <a:rPr lang="zh-CN" altLang="en-US" dirty="0" smtClean="0">
                <a:solidFill>
                  <a:schemeClr val="bg1"/>
                </a:solidFill>
              </a:rPr>
              <a:t>月</a:t>
            </a:r>
            <a:endParaRPr lang="en-US" altLang="zh-CN" dirty="0" smtClean="0">
              <a:solidFill>
                <a:schemeClr val="bg1"/>
              </a:solidFill>
            </a:endParaRPr>
          </a:p>
        </p:txBody>
      </p:sp>
      <p:pic>
        <p:nvPicPr>
          <p:cNvPr id="2" name="图片 1" descr="ykkw_xcx"/>
          <p:cNvPicPr>
            <a:picLocks noChangeAspect="1"/>
          </p:cNvPicPr>
          <p:nvPr/>
        </p:nvPicPr>
        <p:blipFill>
          <a:blip r:embed="rId2"/>
          <a:stretch>
            <a:fillRect/>
          </a:stretch>
        </p:blipFill>
        <p:spPr>
          <a:xfrm>
            <a:off x="10055225" y="4749800"/>
            <a:ext cx="1905000" cy="1905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4484370" y="2540000"/>
            <a:ext cx="3710940" cy="325564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115675" cy="1568450"/>
          </a:xfrm>
          <a:prstGeom prst="rect">
            <a:avLst/>
          </a:prstGeom>
          <a:noFill/>
        </p:spPr>
        <p:txBody>
          <a:bodyPr wrap="square" rtlCol="0">
            <a:spAutoFit/>
          </a:bodyPr>
          <a:lstStyle/>
          <a:p>
            <a:pPr indent="615315" fontAlgn="auto"/>
            <a:r>
              <a:rPr lang="en-US" altLang="zh-CN" sz="2400" dirty="0">
                <a:solidFill>
                  <a:schemeClr val="bg1"/>
                </a:solidFill>
                <a:latin typeface="+mn-ea"/>
              </a:rPr>
              <a:t>7</a:t>
            </a:r>
            <a:r>
              <a:rPr lang="en-US" altLang="zh-CN" sz="2400" dirty="0" smtClean="0">
                <a:solidFill>
                  <a:schemeClr val="bg1"/>
                </a:solidFill>
                <a:latin typeface="+mn-ea"/>
              </a:rPr>
              <a:t>.</a:t>
            </a:r>
            <a:r>
              <a:rPr lang="zh-CN" altLang="en-US" sz="2400" dirty="0" smtClean="0">
                <a:solidFill>
                  <a:schemeClr val="bg1"/>
                </a:solidFill>
                <a:latin typeface="+mn-ea"/>
              </a:rPr>
              <a:t>单机版、网络版各账户默认密码都是：</a:t>
            </a:r>
            <a:r>
              <a:rPr lang="en-US" altLang="zh-CN" sz="2400" dirty="0" smtClean="0">
                <a:solidFill>
                  <a:schemeClr val="bg1"/>
                </a:solidFill>
                <a:latin typeface="+mn-ea"/>
              </a:rPr>
              <a:t>12345678</a:t>
            </a:r>
            <a:r>
              <a:rPr lang="zh-CN" altLang="en-US" sz="2400" dirty="0" smtClean="0">
                <a:solidFill>
                  <a:schemeClr val="bg1"/>
                </a:solidFill>
                <a:latin typeface="+mn-ea"/>
              </a:rPr>
              <a:t>。使用自己的数据库服务器在登录前要进行数据库配置</a:t>
            </a:r>
            <a:r>
              <a:rPr lang="en-US" altLang="zh-CN" sz="2400" dirty="0" smtClean="0">
                <a:solidFill>
                  <a:schemeClr val="bg1"/>
                </a:solidFill>
                <a:latin typeface="+mn-ea"/>
              </a:rPr>
              <a:t>(</a:t>
            </a:r>
            <a:r>
              <a:rPr lang="zh-CN" altLang="en-US" sz="2400" dirty="0" smtClean="0">
                <a:solidFill>
                  <a:schemeClr val="bg1"/>
                </a:solidFill>
                <a:latin typeface="+mn-ea"/>
              </a:rPr>
              <a:t>填入数据库服务器</a:t>
            </a:r>
            <a:r>
              <a:rPr lang="en-US" altLang="zh-CN" sz="2400" dirty="0" smtClean="0">
                <a:solidFill>
                  <a:schemeClr val="bg1"/>
                </a:solidFill>
                <a:latin typeface="+mn-ea"/>
              </a:rPr>
              <a:t>IP</a:t>
            </a:r>
            <a:r>
              <a:rPr lang="zh-CN" altLang="en-US" sz="2400" dirty="0" smtClean="0">
                <a:solidFill>
                  <a:schemeClr val="bg1"/>
                </a:solidFill>
                <a:latin typeface="+mn-ea"/>
              </a:rPr>
              <a:t>、数据库名称、账户和密码</a:t>
            </a:r>
            <a:r>
              <a:rPr lang="en-US" altLang="zh-CN" sz="2400" dirty="0" smtClean="0">
                <a:solidFill>
                  <a:schemeClr val="bg1"/>
                </a:solidFill>
                <a:latin typeface="+mn-ea"/>
              </a:rPr>
              <a:t>)</a:t>
            </a:r>
            <a:r>
              <a:rPr lang="zh-CN" altLang="en-US" sz="2400" dirty="0" smtClean="0">
                <a:solidFill>
                  <a:schemeClr val="bg1"/>
                </a:solidFill>
                <a:latin typeface="+mn-ea"/>
              </a:rPr>
              <a:t>。</a:t>
            </a:r>
            <a:endParaRPr lang="zh-CN" altLang="en-US" sz="2400" dirty="0" smtClean="0">
              <a:solidFill>
                <a:schemeClr val="bg1"/>
              </a:solidFill>
              <a:latin typeface="+mn-ea"/>
            </a:endParaRPr>
          </a:p>
          <a:p>
            <a:pPr indent="615315" fontAlgn="auto"/>
            <a:r>
              <a:rPr lang="zh-CN" altLang="en-US" sz="2400" dirty="0">
                <a:solidFill>
                  <a:srgbClr val="FFFF00"/>
                </a:solidFill>
                <a:latin typeface="+mn-ea"/>
              </a:rPr>
              <a:t>使用网络版的，各考点也可以登录本系统，打印考务资料、自命题科目试题更正通知单，查询考生信息。</a:t>
            </a:r>
            <a:endParaRPr lang="zh-CN" altLang="en-US" sz="2400" dirty="0">
              <a:solidFill>
                <a:srgbClr val="FFFF00"/>
              </a:solidFill>
              <a:latin typeface="+mn-ea"/>
            </a:endParaRPr>
          </a:p>
        </p:txBody>
      </p:sp>
      <p:pic>
        <p:nvPicPr>
          <p:cNvPr id="9" name="图片 8"/>
          <p:cNvPicPr>
            <a:picLocks noChangeAspect="1"/>
          </p:cNvPicPr>
          <p:nvPr/>
        </p:nvPicPr>
        <p:blipFill>
          <a:blip r:embed="rId4"/>
          <a:stretch>
            <a:fillRect/>
          </a:stretch>
        </p:blipFill>
        <p:spPr>
          <a:xfrm>
            <a:off x="8424545" y="3077076"/>
            <a:ext cx="3390900" cy="1762125"/>
          </a:xfrm>
          <a:prstGeom prst="rect">
            <a:avLst/>
          </a:prstGeom>
        </p:spPr>
      </p:pic>
      <p:sp>
        <p:nvSpPr>
          <p:cNvPr id="7" name="圆角矩形 6"/>
          <p:cNvSpPr/>
          <p:nvPr/>
        </p:nvSpPr>
        <p:spPr>
          <a:xfrm>
            <a:off x="4598670" y="4779645"/>
            <a:ext cx="1273175" cy="391160"/>
          </a:xfrm>
          <a:prstGeom prst="roundRect">
            <a:avLst/>
          </a:prstGeom>
          <a:noFill/>
          <a:ln w="635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肘形连接符 11"/>
          <p:cNvCxnSpPr>
            <a:stCxn id="7" idx="3"/>
          </p:cNvCxnSpPr>
          <p:nvPr/>
        </p:nvCxnSpPr>
        <p:spPr>
          <a:xfrm flipV="1">
            <a:off x="5871845" y="4514850"/>
            <a:ext cx="2565400" cy="460375"/>
          </a:xfrm>
          <a:prstGeom prst="bentConnector3">
            <a:avLst>
              <a:gd name="adj1" fmla="val 32079"/>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custDataLst>
              <p:tags r:id="rId5"/>
            </p:custDataLst>
          </p:nvPr>
        </p:nvPicPr>
        <p:blipFill>
          <a:blip r:embed="rId6"/>
          <a:stretch>
            <a:fillRect/>
          </a:stretch>
        </p:blipFill>
        <p:spPr>
          <a:xfrm>
            <a:off x="544195" y="2540000"/>
            <a:ext cx="3710940" cy="3255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00410" cy="1938020"/>
          </a:xfrm>
          <a:prstGeom prst="rect">
            <a:avLst/>
          </a:prstGeom>
          <a:noFill/>
        </p:spPr>
        <p:txBody>
          <a:bodyPr wrap="square" rtlCol="0">
            <a:spAutoFit/>
          </a:bodyPr>
          <a:lstStyle/>
          <a:p>
            <a:pPr indent="615315" fontAlgn="auto"/>
            <a:r>
              <a:rPr lang="en-US" altLang="zh-CN" sz="2400" dirty="0" smtClean="0">
                <a:solidFill>
                  <a:schemeClr val="bg1"/>
                </a:solidFill>
                <a:latin typeface="+mn-ea"/>
              </a:rPr>
              <a:t>8.</a:t>
            </a:r>
            <a:r>
              <a:rPr lang="zh-CN" altLang="en-US" sz="2400" dirty="0" smtClean="0">
                <a:solidFill>
                  <a:schemeClr val="bg1"/>
                </a:solidFill>
                <a:latin typeface="+mn-ea"/>
              </a:rPr>
              <a:t>单机版首次使用</a:t>
            </a:r>
            <a:r>
              <a:rPr lang="en-US" altLang="zh-CN" sz="2400" dirty="0" smtClean="0">
                <a:solidFill>
                  <a:schemeClr val="bg1"/>
                </a:solidFill>
                <a:latin typeface="+mn-ea"/>
              </a:rPr>
              <a:t>0000</a:t>
            </a:r>
            <a:r>
              <a:rPr lang="zh-CN" altLang="en-US" sz="2400" dirty="0" smtClean="0">
                <a:solidFill>
                  <a:schemeClr val="bg1"/>
                </a:solidFill>
                <a:latin typeface="+mn-ea"/>
              </a:rPr>
              <a:t>账户登录后自行修改报名点代码，网络版首次使用</a:t>
            </a:r>
            <a:r>
              <a:rPr lang="en-US" altLang="zh-CN" sz="2400" dirty="0" smtClean="0">
                <a:solidFill>
                  <a:schemeClr val="bg1"/>
                </a:solidFill>
                <a:latin typeface="+mn-ea"/>
              </a:rPr>
              <a:t>0000</a:t>
            </a:r>
            <a:r>
              <a:rPr lang="zh-CN" altLang="en-US" sz="2400" dirty="0" smtClean="0">
                <a:solidFill>
                  <a:schemeClr val="bg1"/>
                </a:solidFill>
                <a:latin typeface="+mn-ea"/>
              </a:rPr>
              <a:t>管理员账户登录后，自行添加报名点代码和名称。如果是未注册的客户端，需要填入注册码和用户（报名点或考点名称）。注册码请联系</a:t>
            </a:r>
            <a:r>
              <a:rPr lang="en-US" altLang="zh-CN" sz="2400" dirty="0" smtClean="0">
                <a:solidFill>
                  <a:schemeClr val="bg1"/>
                </a:solidFill>
                <a:latin typeface="+mn-ea"/>
              </a:rPr>
              <a:t>13339760426</a:t>
            </a:r>
            <a:r>
              <a:rPr lang="zh-CN" altLang="en-US" sz="2400" dirty="0" smtClean="0">
                <a:solidFill>
                  <a:schemeClr val="bg1"/>
                </a:solidFill>
                <a:latin typeface="+mn-ea"/>
              </a:rPr>
              <a:t>获取。注册后的电脑不能更换硬件，如果更换硬件导致不能正常使用，需要获取新的注册码。</a:t>
            </a:r>
            <a:r>
              <a:rPr lang="zh-CN" altLang="en-US" sz="2400" b="1" dirty="0" smtClean="0">
                <a:solidFill>
                  <a:srgbClr val="FFFF00"/>
                </a:solidFill>
                <a:latin typeface="+mn-ea"/>
              </a:rPr>
              <a:t>可以直接关闭注册窗口，暂时不注册，先试用本软件。</a:t>
            </a:r>
            <a:endParaRPr lang="zh-CN" altLang="en-US" sz="2400" b="1" dirty="0">
              <a:solidFill>
                <a:srgbClr val="FFFF00"/>
              </a:solidFill>
              <a:latin typeface="+mn-ea"/>
            </a:endParaRPr>
          </a:p>
        </p:txBody>
      </p:sp>
      <p:pic>
        <p:nvPicPr>
          <p:cNvPr id="4" name="图片 3"/>
          <p:cNvPicPr>
            <a:picLocks noChangeAspect="1"/>
          </p:cNvPicPr>
          <p:nvPr/>
        </p:nvPicPr>
        <p:blipFill>
          <a:blip r:embed="rId2"/>
          <a:stretch>
            <a:fillRect/>
          </a:stretch>
        </p:blipFill>
        <p:spPr>
          <a:xfrm>
            <a:off x="4109761" y="3114433"/>
            <a:ext cx="3972479" cy="1448002"/>
          </a:xfrm>
          <a:prstGeom prst="rect">
            <a:avLst/>
          </a:prstGeom>
        </p:spPr>
      </p:pic>
      <p:sp>
        <p:nvSpPr>
          <p:cNvPr id="6" name="矩形标注 5"/>
          <p:cNvSpPr/>
          <p:nvPr/>
        </p:nvSpPr>
        <p:spPr>
          <a:xfrm>
            <a:off x="6637020" y="4264025"/>
            <a:ext cx="3395980" cy="836295"/>
          </a:xfrm>
          <a:prstGeom prst="wedgeRectCallout">
            <a:avLst>
              <a:gd name="adj1" fmla="val -23990"/>
              <a:gd name="adj2" fmla="val -9092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使用者的单位名称或</a:t>
            </a:r>
            <a:endParaRPr lang="zh-CN" altLang="en-US" dirty="0" smtClean="0">
              <a:solidFill>
                <a:srgbClr val="FF0000"/>
              </a:solidFill>
            </a:endParaRPr>
          </a:p>
          <a:p>
            <a:pPr algn="ctr"/>
            <a:r>
              <a:rPr lang="zh-CN" altLang="en-US" dirty="0" smtClean="0">
                <a:solidFill>
                  <a:srgbClr val="FF0000"/>
                </a:solidFill>
              </a:rPr>
              <a:t>单位名称</a:t>
            </a:r>
            <a:r>
              <a:rPr lang="en-US" altLang="zh-CN" dirty="0" smtClean="0">
                <a:solidFill>
                  <a:srgbClr val="FF0000"/>
                </a:solidFill>
              </a:rPr>
              <a:t>+</a:t>
            </a:r>
            <a:r>
              <a:rPr lang="zh-CN" altLang="en-US" dirty="0" smtClean="0">
                <a:solidFill>
                  <a:srgbClr val="FF0000"/>
                </a:solidFill>
              </a:rPr>
              <a:t>科室（或人员）名称</a:t>
            </a:r>
            <a:endParaRPr lang="zh-CN" altLang="en-US"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07090" cy="1938020"/>
          </a:xfrm>
          <a:prstGeom prst="rect">
            <a:avLst/>
          </a:prstGeom>
          <a:noFill/>
        </p:spPr>
        <p:txBody>
          <a:bodyPr wrap="square" rtlCol="0">
            <a:spAutoFit/>
          </a:bodyPr>
          <a:lstStyle/>
          <a:p>
            <a:pPr indent="615315" fontAlgn="auto"/>
            <a:r>
              <a:rPr lang="en-US" altLang="zh-CN" sz="2400" dirty="0" smtClean="0">
                <a:solidFill>
                  <a:schemeClr val="bg1"/>
                </a:solidFill>
                <a:latin typeface="+mn-ea"/>
              </a:rPr>
              <a:t>8.</a:t>
            </a:r>
            <a:r>
              <a:rPr lang="zh-CN" altLang="en-US" sz="2400" dirty="0" smtClean="0">
                <a:solidFill>
                  <a:schemeClr val="bg1"/>
                </a:solidFill>
                <a:latin typeface="+mn-ea"/>
              </a:rPr>
              <a:t>本软件支持远程自动注册，</a:t>
            </a:r>
            <a:r>
              <a:rPr lang="zh-CN" altLang="en-US" sz="2400" dirty="0" smtClean="0">
                <a:solidFill>
                  <a:srgbClr val="FFFF00"/>
                </a:solidFill>
                <a:latin typeface="+mn-ea"/>
              </a:rPr>
              <a:t>需要用户的电脑能连网并安装了</a:t>
            </a:r>
            <a:r>
              <a:rPr lang="en-US" altLang="zh-CN" sz="2400" dirty="0" smtClean="0">
                <a:solidFill>
                  <a:srgbClr val="FFFF00"/>
                </a:solidFill>
                <a:latin typeface="+mn-ea"/>
              </a:rPr>
              <a:t>SQL</a:t>
            </a:r>
            <a:r>
              <a:rPr lang="zh-CN" altLang="en-US" sz="2400" dirty="0" smtClean="0">
                <a:solidFill>
                  <a:srgbClr val="FFFF00"/>
                </a:solidFill>
                <a:latin typeface="+mn-ea"/>
              </a:rPr>
              <a:t>数据库连接软件。</a:t>
            </a:r>
            <a:r>
              <a:rPr lang="zh-CN" altLang="en-US" sz="2400" dirty="0" smtClean="0">
                <a:solidFill>
                  <a:schemeClr val="bg1"/>
                </a:solidFill>
                <a:latin typeface="+mn-ea"/>
              </a:rPr>
              <a:t>注册服务器中已经登记了该客户端并生成了注册码后，该客户端再次登录本软件时会自动注册。注册码可以</a:t>
            </a:r>
            <a:r>
              <a:rPr lang="zh-CN" altLang="en-US" sz="2400" dirty="0">
                <a:solidFill>
                  <a:schemeClr val="bg1"/>
                </a:solidFill>
                <a:latin typeface="+mn-ea"/>
              </a:rPr>
              <a:t>通过选择</a:t>
            </a:r>
            <a:r>
              <a:rPr lang="zh-CN" altLang="en-US" sz="2400" dirty="0" smtClean="0">
                <a:solidFill>
                  <a:schemeClr val="bg1"/>
                </a:solidFill>
                <a:latin typeface="+mn-ea"/>
              </a:rPr>
              <a:t>菜单</a:t>
            </a:r>
            <a:r>
              <a:rPr lang="en-US" altLang="zh-CN" sz="2400" dirty="0" smtClean="0">
                <a:solidFill>
                  <a:schemeClr val="bg1"/>
                </a:solidFill>
                <a:latin typeface="+mn-ea"/>
              </a:rPr>
              <a:t>:</a:t>
            </a:r>
            <a:r>
              <a:rPr lang="zh-CN" altLang="en-US" sz="2400" dirty="0" smtClean="0">
                <a:solidFill>
                  <a:schemeClr val="bg1"/>
                </a:solidFill>
                <a:latin typeface="+mn-ea"/>
              </a:rPr>
              <a:t>系统管理</a:t>
            </a:r>
            <a:r>
              <a:rPr lang="en-US" altLang="zh-CN" sz="2400" dirty="0" smtClean="0">
                <a:solidFill>
                  <a:schemeClr val="bg1"/>
                </a:solidFill>
                <a:latin typeface="+mn-ea"/>
              </a:rPr>
              <a:t>——</a:t>
            </a:r>
            <a:r>
              <a:rPr lang="zh-CN" altLang="en-US" sz="2400" dirty="0" smtClean="0">
                <a:solidFill>
                  <a:schemeClr val="bg1"/>
                </a:solidFill>
                <a:latin typeface="+mn-ea"/>
              </a:rPr>
              <a:t>客户端管理，打开客户端管理窗口查看，也可以在此窗口中填写该客户端的用户（报名点或考点名称，以及该客户端放置的位置等信息）。</a:t>
            </a:r>
            <a:endParaRPr lang="zh-CN" altLang="en-US" sz="2400" b="1" dirty="0">
              <a:solidFill>
                <a:srgbClr val="FFFF00"/>
              </a:solidFill>
              <a:latin typeface="+mn-ea"/>
            </a:endParaRPr>
          </a:p>
        </p:txBody>
      </p:sp>
      <p:pic>
        <p:nvPicPr>
          <p:cNvPr id="6" name="图片 5"/>
          <p:cNvPicPr>
            <a:picLocks noChangeAspect="1"/>
          </p:cNvPicPr>
          <p:nvPr/>
        </p:nvPicPr>
        <p:blipFill>
          <a:blip r:embed="rId2"/>
          <a:stretch>
            <a:fillRect/>
          </a:stretch>
        </p:blipFill>
        <p:spPr>
          <a:xfrm>
            <a:off x="2718916" y="3039865"/>
            <a:ext cx="6754168" cy="26959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graphicFrame>
        <p:nvGraphicFramePr>
          <p:cNvPr id="6" name="对象 5"/>
          <p:cNvGraphicFramePr/>
          <p:nvPr>
            <p:custDataLst>
              <p:tags r:id="rId1"/>
            </p:custDataLst>
          </p:nvPr>
        </p:nvGraphicFramePr>
        <p:xfrm>
          <a:off x="2650173" y="2170430"/>
          <a:ext cx="6891655" cy="4251325"/>
        </p:xfrm>
        <a:graphic>
          <a:graphicData uri="http://schemas.openxmlformats.org/presentationml/2006/ole">
            <mc:AlternateContent xmlns:mc="http://schemas.openxmlformats.org/markup-compatibility/2006">
              <mc:Choice xmlns:v="urn:schemas-microsoft-com:vml" Requires="v">
                <p:oleObj spid="_x0000_s9" name="" r:id="rId2" imgW="6886575" imgH="4248150" progId="Paint.Picture">
                  <p:embed/>
                </p:oleObj>
              </mc:Choice>
              <mc:Fallback>
                <p:oleObj name="" r:id="rId2" imgW="6886575" imgH="4248150" progId="Paint.Picture">
                  <p:embed/>
                  <p:pic>
                    <p:nvPicPr>
                      <p:cNvPr id="0" name="图片 8"/>
                      <p:cNvPicPr/>
                      <p:nvPr/>
                    </p:nvPicPr>
                    <p:blipFill>
                      <a:blip r:embed="rId3"/>
                      <a:stretch>
                        <a:fillRect/>
                      </a:stretch>
                    </p:blipFill>
                    <p:spPr>
                      <a:xfrm>
                        <a:off x="2650173" y="2170430"/>
                        <a:ext cx="6891655" cy="4251325"/>
                      </a:xfrm>
                      <a:prstGeom prst="rect">
                        <a:avLst/>
                      </a:prstGeom>
                    </p:spPr>
                  </p:pic>
                </p:oleObj>
              </mc:Fallback>
            </mc:AlternateContent>
          </a:graphicData>
        </a:graphic>
      </p:graphicFrame>
      <p:pic>
        <p:nvPicPr>
          <p:cNvPr id="5" name="图片 4"/>
          <p:cNvPicPr>
            <a:picLocks noChangeAspect="1"/>
          </p:cNvPicPr>
          <p:nvPr/>
        </p:nvPicPr>
        <p:blipFill>
          <a:blip r:embed="rId4"/>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070071"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二、管理基础数据</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91850"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a:t>
            </a:r>
            <a:r>
              <a:rPr lang="zh-CN" altLang="en-US" sz="2400" dirty="0" smtClean="0">
                <a:solidFill>
                  <a:schemeClr val="bg1"/>
                </a:solidFill>
                <a:latin typeface="+mn-ea"/>
              </a:rPr>
              <a:t>报名点管理。单机版在此处修改报名点代码、名称和电话，网络版由系统管理员在此处添加报名点，填入代码、名称、联系人和电话。此处填写的信息将作为回寄自命题试卷的寄送信息。</a:t>
            </a:r>
            <a:endParaRPr lang="zh-CN" altLang="en-US" sz="2400" dirty="0">
              <a:solidFill>
                <a:schemeClr val="bg1"/>
              </a:solidFill>
              <a:latin typeface="+mn-ea"/>
            </a:endParaRPr>
          </a:p>
        </p:txBody>
      </p:sp>
      <p:sp>
        <p:nvSpPr>
          <p:cNvPr id="4" name="矩形标注 3"/>
          <p:cNvSpPr/>
          <p:nvPr/>
        </p:nvSpPr>
        <p:spPr>
          <a:xfrm>
            <a:off x="5287645" y="3429000"/>
            <a:ext cx="3195955" cy="836295"/>
          </a:xfrm>
          <a:prstGeom prst="wedgeRectCallout">
            <a:avLst>
              <a:gd name="adj1" fmla="val -23395"/>
              <a:gd name="adj2" fmla="val -9441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此处填写的联系人和电话将</a:t>
            </a:r>
            <a:endParaRPr lang="zh-CN" dirty="0" smtClean="0">
              <a:solidFill>
                <a:srgbClr val="FF0000"/>
              </a:solidFill>
            </a:endParaRPr>
          </a:p>
          <a:p>
            <a:pPr algn="ctr"/>
            <a:r>
              <a:rPr lang="zh-CN" dirty="0" smtClean="0">
                <a:solidFill>
                  <a:srgbClr val="FF0000"/>
                </a:solidFill>
              </a:rPr>
              <a:t>打印在邮寄信息的寄送人位置</a:t>
            </a:r>
            <a:endParaRPr lang="zh-CN"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737235" y="3333115"/>
            <a:ext cx="5179695" cy="2888615"/>
          </a:xfrm>
          <a:prstGeom prst="rect">
            <a:avLst/>
          </a:prstGeom>
        </p:spPr>
      </p:pic>
      <p:graphicFrame>
        <p:nvGraphicFramePr>
          <p:cNvPr id="15" name="对象 14"/>
          <p:cNvGraphicFramePr/>
          <p:nvPr>
            <p:custDataLst>
              <p:tags r:id="rId2"/>
            </p:custDataLst>
          </p:nvPr>
        </p:nvGraphicFramePr>
        <p:xfrm>
          <a:off x="6186805" y="3333115"/>
          <a:ext cx="5179695" cy="2888615"/>
        </p:xfrm>
        <a:graphic>
          <a:graphicData uri="http://schemas.openxmlformats.org/presentationml/2006/ole">
            <mc:AlternateContent xmlns:mc="http://schemas.openxmlformats.org/markup-compatibility/2006">
              <mc:Choice xmlns:v="urn:schemas-microsoft-com:vml" Requires="v">
                <p:oleObj spid="_x0000_s16" name="" r:id="rId3" imgW="7467600" imgH="2886075" progId="Paint.Picture">
                  <p:embed/>
                </p:oleObj>
              </mc:Choice>
              <mc:Fallback>
                <p:oleObj name="" r:id="rId3" imgW="7467600" imgH="2886075" progId="Paint.Picture">
                  <p:embed/>
                  <p:pic>
                    <p:nvPicPr>
                      <p:cNvPr id="0" name="图片 15"/>
                      <p:cNvPicPr/>
                      <p:nvPr/>
                    </p:nvPicPr>
                    <p:blipFill>
                      <a:blip r:embed="rId4"/>
                      <a:stretch>
                        <a:fillRect/>
                      </a:stretch>
                    </p:blipFill>
                    <p:spPr>
                      <a:xfrm>
                        <a:off x="6186805" y="3333115"/>
                        <a:ext cx="5179695" cy="2888615"/>
                      </a:xfrm>
                      <a:prstGeom prst="rect">
                        <a:avLst/>
                      </a:prstGeom>
                    </p:spPr>
                  </p:pic>
                </p:oleObj>
              </mc:Fallback>
            </mc:AlternateContent>
          </a:graphicData>
        </a:graphic>
      </p:graphicFrame>
      <p:pic>
        <p:nvPicPr>
          <p:cNvPr id="5" name="图片 4"/>
          <p:cNvPicPr>
            <a:picLocks noChangeAspect="1"/>
          </p:cNvPicPr>
          <p:nvPr/>
        </p:nvPicPr>
        <p:blipFill>
          <a:blip r:embed="rId5"/>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070071"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二、管理基础数据</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143615" cy="2306955"/>
          </a:xfrm>
          <a:prstGeom prst="rect">
            <a:avLst/>
          </a:prstGeom>
          <a:noFill/>
        </p:spPr>
        <p:txBody>
          <a:bodyPr wrap="square" rtlCol="0">
            <a:spAutoFit/>
          </a:bodyPr>
          <a:lstStyle/>
          <a:p>
            <a:pPr indent="615315" fontAlgn="auto"/>
            <a:r>
              <a:rPr lang="en-US" altLang="zh-CN" sz="2400" dirty="0" smtClean="0">
                <a:solidFill>
                  <a:schemeClr val="bg1"/>
                </a:solidFill>
                <a:latin typeface="+mn-ea"/>
              </a:rPr>
              <a:t>2.</a:t>
            </a:r>
            <a:r>
              <a:rPr lang="zh-CN" altLang="en-US" sz="2400" dirty="0" smtClean="0">
                <a:solidFill>
                  <a:schemeClr val="bg1"/>
                </a:solidFill>
                <a:latin typeface="+mn-ea"/>
              </a:rPr>
              <a:t>考点管理。添加辖区内所有的标准化考点信息，选择本次使用的考点并设置考点编排顺序（</a:t>
            </a:r>
            <a:r>
              <a:rPr lang="zh-CN" altLang="en-US" sz="2400" dirty="0" smtClean="0">
                <a:solidFill>
                  <a:srgbClr val="FFFF00"/>
                </a:solidFill>
                <a:latin typeface="+mn-ea"/>
              </a:rPr>
              <a:t>设置了考点后，再到考场设置窗口设置楼栋和考场数量</a:t>
            </a:r>
            <a:r>
              <a:rPr lang="zh-CN" altLang="en-US" sz="2400" dirty="0" smtClean="0">
                <a:solidFill>
                  <a:schemeClr val="bg1"/>
                </a:solidFill>
                <a:latin typeface="+mn-ea"/>
              </a:rPr>
              <a:t>）。考点代码为</a:t>
            </a:r>
            <a:r>
              <a:rPr lang="en-US" altLang="zh-CN" sz="2400" dirty="0" smtClean="0">
                <a:solidFill>
                  <a:schemeClr val="bg1"/>
                </a:solidFill>
                <a:latin typeface="+mn-ea"/>
              </a:rPr>
              <a:t>5</a:t>
            </a:r>
            <a:r>
              <a:rPr lang="zh-CN" altLang="en-US" sz="2400" dirty="0" smtClean="0">
                <a:solidFill>
                  <a:schemeClr val="bg1"/>
                </a:solidFill>
                <a:latin typeface="+mn-ea"/>
              </a:rPr>
              <a:t>位（</a:t>
            </a:r>
            <a:r>
              <a:rPr lang="en-US" altLang="zh-CN" sz="2400" dirty="0" smtClean="0">
                <a:solidFill>
                  <a:schemeClr val="bg1"/>
                </a:solidFill>
                <a:latin typeface="+mn-ea"/>
              </a:rPr>
              <a:t>4</a:t>
            </a:r>
            <a:r>
              <a:rPr lang="zh-CN" altLang="en-US" sz="2400" dirty="0" smtClean="0">
                <a:solidFill>
                  <a:schemeClr val="bg1"/>
                </a:solidFill>
                <a:latin typeface="+mn-ea"/>
              </a:rPr>
              <a:t>位报名点代码</a:t>
            </a:r>
            <a:r>
              <a:rPr lang="en-US" altLang="zh-CN" sz="2400" dirty="0" smtClean="0">
                <a:solidFill>
                  <a:schemeClr val="bg1"/>
                </a:solidFill>
                <a:latin typeface="+mn-ea"/>
              </a:rPr>
              <a:t>+1</a:t>
            </a:r>
            <a:r>
              <a:rPr lang="zh-CN" altLang="en-US" sz="2400" dirty="0" smtClean="0">
                <a:solidFill>
                  <a:schemeClr val="bg1"/>
                </a:solidFill>
                <a:latin typeface="+mn-ea"/>
              </a:rPr>
              <a:t>位序号，超过</a:t>
            </a:r>
            <a:r>
              <a:rPr lang="en-US" altLang="zh-CN" sz="2400" dirty="0" smtClean="0">
                <a:solidFill>
                  <a:schemeClr val="bg1"/>
                </a:solidFill>
                <a:latin typeface="+mn-ea"/>
              </a:rPr>
              <a:t>10</a:t>
            </a:r>
            <a:r>
              <a:rPr lang="zh-CN" altLang="en-US" sz="2400" dirty="0" smtClean="0">
                <a:solidFill>
                  <a:schemeClr val="bg1"/>
                </a:solidFill>
                <a:latin typeface="+mn-ea"/>
              </a:rPr>
              <a:t>个考点的序号使用</a:t>
            </a:r>
            <a:r>
              <a:rPr lang="en-US" altLang="zh-CN" sz="2400" dirty="0" smtClean="0">
                <a:solidFill>
                  <a:schemeClr val="bg1"/>
                </a:solidFill>
                <a:latin typeface="+mn-ea"/>
              </a:rPr>
              <a:t>A-Z</a:t>
            </a:r>
            <a:r>
              <a:rPr lang="zh-CN" altLang="en-US" sz="2400" dirty="0" smtClean="0">
                <a:solidFill>
                  <a:schemeClr val="bg1"/>
                </a:solidFill>
                <a:latin typeface="+mn-ea"/>
              </a:rPr>
              <a:t>，只输入</a:t>
            </a:r>
            <a:r>
              <a:rPr lang="en-US" altLang="zh-CN" sz="2400" dirty="0" smtClean="0">
                <a:solidFill>
                  <a:schemeClr val="bg1"/>
                </a:solidFill>
                <a:latin typeface="+mn-ea"/>
              </a:rPr>
              <a:t>4</a:t>
            </a:r>
            <a:r>
              <a:rPr lang="zh-CN" altLang="en-US" sz="2400" dirty="0" smtClean="0">
                <a:solidFill>
                  <a:schemeClr val="bg1"/>
                </a:solidFill>
                <a:latin typeface="+mn-ea"/>
              </a:rPr>
              <a:t>位时，系统自动在考点代码后加</a:t>
            </a:r>
            <a:r>
              <a:rPr lang="en-US" altLang="zh-CN" sz="2400" dirty="0" smtClean="0">
                <a:solidFill>
                  <a:schemeClr val="bg1"/>
                </a:solidFill>
                <a:latin typeface="+mn-ea"/>
              </a:rPr>
              <a:t>‘-’</a:t>
            </a:r>
            <a:r>
              <a:rPr lang="zh-CN" altLang="en-US" sz="2400" dirty="0" smtClean="0">
                <a:solidFill>
                  <a:schemeClr val="bg1"/>
                </a:solidFill>
                <a:latin typeface="+mn-ea"/>
              </a:rPr>
              <a:t>号，凑够</a:t>
            </a:r>
            <a:r>
              <a:rPr lang="en-US" altLang="zh-CN" sz="2400" dirty="0" smtClean="0">
                <a:solidFill>
                  <a:schemeClr val="bg1"/>
                </a:solidFill>
                <a:latin typeface="+mn-ea"/>
              </a:rPr>
              <a:t>5</a:t>
            </a:r>
            <a:r>
              <a:rPr lang="zh-CN" altLang="en-US" sz="2400" dirty="0" smtClean="0">
                <a:solidFill>
                  <a:schemeClr val="bg1"/>
                </a:solidFill>
                <a:latin typeface="+mn-ea"/>
              </a:rPr>
              <a:t>位）。</a:t>
            </a:r>
            <a:endParaRPr lang="en-US" altLang="zh-CN" sz="2400" dirty="0" smtClean="0">
              <a:solidFill>
                <a:schemeClr val="bg1"/>
              </a:solidFill>
              <a:latin typeface="+mn-ea"/>
            </a:endParaRPr>
          </a:p>
          <a:p>
            <a:pPr indent="615315" fontAlgn="auto"/>
            <a:r>
              <a:rPr lang="zh-CN" altLang="en-US" sz="2400" dirty="0" smtClean="0">
                <a:solidFill>
                  <a:schemeClr val="bg1"/>
                </a:solidFill>
                <a:latin typeface="+mn-ea"/>
              </a:rPr>
              <a:t>可以一个学校</a:t>
            </a:r>
            <a:r>
              <a:rPr lang="en-US" altLang="zh-CN" sz="2400" dirty="0" smtClean="0">
                <a:solidFill>
                  <a:schemeClr val="bg1"/>
                </a:solidFill>
                <a:latin typeface="+mn-ea"/>
              </a:rPr>
              <a:t>(</a:t>
            </a:r>
            <a:r>
              <a:rPr lang="zh-CN" altLang="en-US" sz="2400" dirty="0" smtClean="0">
                <a:solidFill>
                  <a:schemeClr val="bg1"/>
                </a:solidFill>
                <a:latin typeface="+mn-ea"/>
              </a:rPr>
              <a:t>单位</a:t>
            </a:r>
            <a:r>
              <a:rPr lang="en-US" altLang="zh-CN" sz="2400" dirty="0" smtClean="0">
                <a:solidFill>
                  <a:schemeClr val="bg1"/>
                </a:solidFill>
                <a:latin typeface="+mn-ea"/>
              </a:rPr>
              <a:t>)</a:t>
            </a:r>
            <a:r>
              <a:rPr lang="zh-CN" altLang="en-US" sz="2400" dirty="0" smtClean="0">
                <a:solidFill>
                  <a:schemeClr val="bg1"/>
                </a:solidFill>
                <a:latin typeface="+mn-ea"/>
              </a:rPr>
              <a:t>作为一个考点（如左图），也可以将考场很多的考点拆分成几个考点（如右图，荆门职业学院每栋楼作为一个考点）。</a:t>
            </a:r>
            <a:endParaRPr lang="zh-CN" altLang="en-US" sz="2400" dirty="0">
              <a:solidFill>
                <a:schemeClr val="bg1"/>
              </a:solidFill>
              <a:latin typeface="+mn-ea"/>
            </a:endParaRPr>
          </a:p>
        </p:txBody>
      </p:sp>
      <p:sp>
        <p:nvSpPr>
          <p:cNvPr id="4" name="矩形标注 3"/>
          <p:cNvSpPr/>
          <p:nvPr/>
        </p:nvSpPr>
        <p:spPr>
          <a:xfrm>
            <a:off x="493395" y="5320030"/>
            <a:ext cx="3054350" cy="1095375"/>
          </a:xfrm>
          <a:prstGeom prst="wedgeRectCallout">
            <a:avLst>
              <a:gd name="adj1" fmla="val -26049"/>
              <a:gd name="adj2" fmla="val -10889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导入其他软件的编排结果时，考场编排导入</a:t>
            </a:r>
            <a:r>
              <a:rPr lang="en-US" altLang="zh-CN" dirty="0" smtClean="0">
                <a:solidFill>
                  <a:srgbClr val="FF0000"/>
                </a:solidFill>
              </a:rPr>
              <a:t>DBF</a:t>
            </a:r>
            <a:r>
              <a:rPr lang="zh-CN" altLang="en-US" dirty="0" smtClean="0">
                <a:solidFill>
                  <a:srgbClr val="FF0000"/>
                </a:solidFill>
              </a:rPr>
              <a:t>文件中的</a:t>
            </a:r>
            <a:r>
              <a:rPr lang="en-US" altLang="zh-CN" dirty="0" smtClean="0">
                <a:solidFill>
                  <a:srgbClr val="FF0000"/>
                </a:solidFill>
              </a:rPr>
              <a:t>kddm</a:t>
            </a:r>
            <a:r>
              <a:rPr lang="zh-CN" altLang="en-US" dirty="0" smtClean="0">
                <a:solidFill>
                  <a:srgbClr val="FF0000"/>
                </a:solidFill>
              </a:rPr>
              <a:t>字段填写这里的代码</a:t>
            </a:r>
            <a:endParaRPr lang="zh-CN" altLang="en-US" dirty="0" smtClean="0">
              <a:solidFill>
                <a:srgbClr val="FF0000"/>
              </a:solidFill>
            </a:endParaRPr>
          </a:p>
        </p:txBody>
      </p:sp>
      <p:sp>
        <p:nvSpPr>
          <p:cNvPr id="10" name="矩形标注 9"/>
          <p:cNvSpPr/>
          <p:nvPr/>
        </p:nvSpPr>
        <p:spPr>
          <a:xfrm>
            <a:off x="5685155" y="5320030"/>
            <a:ext cx="3368040" cy="1296035"/>
          </a:xfrm>
          <a:prstGeom prst="wedgeRectCallout">
            <a:avLst>
              <a:gd name="adj1" fmla="val -23001"/>
              <a:gd name="adj2" fmla="val -10183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建议</a:t>
            </a:r>
            <a:r>
              <a:rPr lang="en-US" altLang="zh-CN" dirty="0" smtClean="0">
                <a:solidFill>
                  <a:srgbClr val="FF0000"/>
                </a:solidFill>
              </a:rPr>
              <a:t>1</a:t>
            </a:r>
            <a:r>
              <a:rPr lang="zh-CN" altLang="en-US" dirty="0" smtClean="0">
                <a:solidFill>
                  <a:srgbClr val="FF0000"/>
                </a:solidFill>
              </a:rPr>
              <a:t>个考务办公室负责的考场作为</a:t>
            </a:r>
            <a:r>
              <a:rPr lang="en-US" altLang="zh-CN" dirty="0" smtClean="0">
                <a:solidFill>
                  <a:srgbClr val="FF0000"/>
                </a:solidFill>
              </a:rPr>
              <a:t>1</a:t>
            </a:r>
            <a:r>
              <a:rPr lang="zh-CN" altLang="en-US" dirty="0" smtClean="0">
                <a:solidFill>
                  <a:srgbClr val="FF0000"/>
                </a:solidFill>
              </a:rPr>
              <a:t>个考点，确保装统考科目试卷的布袋铅封在向监考员分发前不需要提前拆封</a:t>
            </a:r>
            <a:endParaRPr lang="zh-CN" altLang="en-US" dirty="0" smtClean="0">
              <a:solidFill>
                <a:srgbClr val="FF0000"/>
              </a:solidFill>
            </a:endParaRPr>
          </a:p>
        </p:txBody>
      </p:sp>
      <p:sp>
        <p:nvSpPr>
          <p:cNvPr id="7" name="矩形标注 6"/>
          <p:cNvSpPr/>
          <p:nvPr/>
        </p:nvSpPr>
        <p:spPr>
          <a:xfrm>
            <a:off x="3632200" y="4741545"/>
            <a:ext cx="1844675" cy="661035"/>
          </a:xfrm>
          <a:prstGeom prst="wedgeRectCallout">
            <a:avLst>
              <a:gd name="adj1" fmla="val 49345"/>
              <a:gd name="adj2" fmla="val -15365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点</a:t>
            </a:r>
            <a:r>
              <a:rPr lang="en-US" altLang="zh-CN" dirty="0" smtClean="0">
                <a:solidFill>
                  <a:srgbClr val="FF0000"/>
                </a:solidFill>
              </a:rPr>
              <a:t>“</a:t>
            </a:r>
            <a:r>
              <a:rPr lang="zh-CN" altLang="en-US" dirty="0" smtClean="0">
                <a:solidFill>
                  <a:srgbClr val="FF0000"/>
                </a:solidFill>
              </a:rPr>
              <a:t>修改</a:t>
            </a:r>
            <a:r>
              <a:rPr lang="en-US" altLang="zh-CN" dirty="0" smtClean="0">
                <a:solidFill>
                  <a:srgbClr val="FF0000"/>
                </a:solidFill>
              </a:rPr>
              <a:t>”</a:t>
            </a:r>
            <a:r>
              <a:rPr lang="zh-CN" altLang="en-US" dirty="0" smtClean="0">
                <a:solidFill>
                  <a:srgbClr val="FF0000"/>
                </a:solidFill>
              </a:rPr>
              <a:t>按钮</a:t>
            </a:r>
            <a:endParaRPr lang="zh-CN" altLang="en-US" dirty="0" smtClean="0">
              <a:solidFill>
                <a:srgbClr val="FF0000"/>
              </a:solidFill>
            </a:endParaRPr>
          </a:p>
          <a:p>
            <a:pPr algn="ctr"/>
            <a:r>
              <a:rPr lang="zh-CN" altLang="en-US" dirty="0" smtClean="0">
                <a:solidFill>
                  <a:srgbClr val="FF0000"/>
                </a:solidFill>
              </a:rPr>
              <a:t>可修改考点编号</a:t>
            </a:r>
            <a:endParaRPr lang="zh-CN" altLang="en-US"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070071"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二、管理基础数据</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143615"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2.</a:t>
            </a:r>
            <a:r>
              <a:rPr lang="zh-CN" altLang="en-US" sz="2400" dirty="0" smtClean="0">
                <a:solidFill>
                  <a:schemeClr val="bg1"/>
                </a:solidFill>
                <a:latin typeface="+mn-ea"/>
              </a:rPr>
              <a:t>考点管理。</a:t>
            </a:r>
            <a:r>
              <a:rPr lang="zh-CN" sz="2400" dirty="0" smtClean="0">
                <a:solidFill>
                  <a:schemeClr val="bg1"/>
                </a:solidFill>
                <a:latin typeface="+mn-ea"/>
              </a:rPr>
              <a:t>如果使用网络版，还可以上传考点大门的照片（建议照片的宽</a:t>
            </a:r>
            <a:r>
              <a:rPr lang="en-US" altLang="zh-CN" sz="2400" dirty="0" smtClean="0">
                <a:solidFill>
                  <a:schemeClr val="bg1"/>
                </a:solidFill>
                <a:latin typeface="+mn-ea"/>
              </a:rPr>
              <a:t>:</a:t>
            </a:r>
            <a:r>
              <a:rPr lang="zh-CN" altLang="en-US" sz="2400" dirty="0" smtClean="0">
                <a:solidFill>
                  <a:schemeClr val="bg1"/>
                </a:solidFill>
                <a:latin typeface="+mn-ea"/>
              </a:rPr>
              <a:t>高为</a:t>
            </a:r>
            <a:r>
              <a:rPr lang="en-US" altLang="zh-CN" sz="2400" dirty="0" smtClean="0">
                <a:solidFill>
                  <a:schemeClr val="bg1"/>
                </a:solidFill>
                <a:latin typeface="+mn-ea"/>
              </a:rPr>
              <a:t>8:3</a:t>
            </a:r>
            <a:r>
              <a:rPr lang="zh-CN" sz="2400" dirty="0" smtClean="0">
                <a:solidFill>
                  <a:schemeClr val="bg1"/>
                </a:solidFill>
                <a:latin typeface="+mn-ea"/>
              </a:rPr>
              <a:t>），如果使用我们提供的数据库服务器，考生可以通过</a:t>
            </a:r>
            <a:r>
              <a:rPr lang="en-US" altLang="zh-CN" sz="2400" dirty="0" smtClean="0">
                <a:solidFill>
                  <a:schemeClr val="bg1"/>
                </a:solidFill>
                <a:latin typeface="+mn-ea"/>
              </a:rPr>
              <a:t>“</a:t>
            </a:r>
            <a:r>
              <a:rPr lang="zh-CN" altLang="en-US" sz="2400" dirty="0" smtClean="0">
                <a:solidFill>
                  <a:schemeClr val="bg1"/>
                </a:solidFill>
                <a:latin typeface="+mn-ea"/>
              </a:rPr>
              <a:t>晨辉研考考务</a:t>
            </a:r>
            <a:r>
              <a:rPr lang="en-US" altLang="zh-CN" sz="2400" dirty="0" smtClean="0">
                <a:solidFill>
                  <a:schemeClr val="bg1"/>
                </a:solidFill>
                <a:latin typeface="+mn-ea"/>
              </a:rPr>
              <a:t>”</a:t>
            </a:r>
            <a:r>
              <a:rPr lang="zh-CN" altLang="en-US" sz="2400" dirty="0" smtClean="0">
                <a:solidFill>
                  <a:schemeClr val="bg1"/>
                </a:solidFill>
                <a:latin typeface="+mn-ea"/>
              </a:rPr>
              <a:t>微信小程序查询考点考场，并能看到此处上传的考点大门照片。</a:t>
            </a:r>
            <a:endParaRPr lang="zh-CN" altLang="en-US" sz="2400" dirty="0" smtClean="0">
              <a:solidFill>
                <a:schemeClr val="bg1"/>
              </a:solidFill>
              <a:latin typeface="+mn-ea"/>
            </a:endParaRPr>
          </a:p>
        </p:txBody>
      </p:sp>
      <p:pic>
        <p:nvPicPr>
          <p:cNvPr id="4" name="图片 3"/>
          <p:cNvPicPr>
            <a:picLocks noChangeAspect="1"/>
          </p:cNvPicPr>
          <p:nvPr/>
        </p:nvPicPr>
        <p:blipFill>
          <a:blip r:embed="rId2"/>
          <a:stretch>
            <a:fillRect/>
          </a:stretch>
        </p:blipFill>
        <p:spPr>
          <a:xfrm>
            <a:off x="2095500" y="2191385"/>
            <a:ext cx="8001000" cy="3876675"/>
          </a:xfrm>
          <a:prstGeom prst="rect">
            <a:avLst/>
          </a:prstGeom>
        </p:spPr>
      </p:pic>
      <p:sp>
        <p:nvSpPr>
          <p:cNvPr id="7" name="矩形标注 6"/>
          <p:cNvSpPr/>
          <p:nvPr>
            <p:custDataLst>
              <p:tags r:id="rId3"/>
            </p:custDataLst>
          </p:nvPr>
        </p:nvSpPr>
        <p:spPr>
          <a:xfrm>
            <a:off x="2503805" y="4545965"/>
            <a:ext cx="4147820" cy="749300"/>
          </a:xfrm>
          <a:prstGeom prst="wedgeRectCallout">
            <a:avLst>
              <a:gd name="adj1" fmla="val 71096"/>
              <a:gd name="adj2" fmla="val 9288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在列表中选择某个考点，此处显示照片</a:t>
            </a:r>
            <a:endParaRPr lang="zh-CN" altLang="en-US" dirty="0" smtClean="0">
              <a:solidFill>
                <a:srgbClr val="FF0000"/>
              </a:solidFill>
            </a:endParaRPr>
          </a:p>
          <a:p>
            <a:pPr algn="ctr"/>
            <a:r>
              <a:rPr lang="zh-CN" altLang="en-US" dirty="0" smtClean="0">
                <a:solidFill>
                  <a:srgbClr val="FF0000"/>
                </a:solidFill>
              </a:rPr>
              <a:t>鼠标拖动可更改显示位置</a:t>
            </a:r>
            <a:endParaRPr lang="zh-CN" altLang="en-US"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3769360" y="252591"/>
            <a:ext cx="465328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设</a:t>
            </a:r>
            <a:r>
              <a:rPr lang="en-US" altLang="zh-CN"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1</a:t>
            </a: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个考点和分设考点的比较</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143615" cy="1198880"/>
          </a:xfrm>
          <a:prstGeom prst="rect">
            <a:avLst/>
          </a:prstGeom>
          <a:noFill/>
        </p:spPr>
        <p:txBody>
          <a:bodyPr wrap="square" rtlCol="0">
            <a:spAutoFit/>
          </a:bodyPr>
          <a:lstStyle/>
          <a:p>
            <a:pPr indent="615315" fontAlgn="auto"/>
            <a:r>
              <a:rPr lang="zh-CN" altLang="en-US" sz="2400" dirty="0" smtClean="0">
                <a:solidFill>
                  <a:schemeClr val="bg1"/>
                </a:solidFill>
                <a:latin typeface="+mn-ea"/>
              </a:rPr>
              <a:t>考场太多时应分设考务办公室，为了确保试卷安全保密等相关制度和措施落实到位，各项考务工作更方便、快捷，建议每个考务办公室对应的考场设为一个考点。</a:t>
            </a:r>
            <a:endParaRPr lang="zh-CN" altLang="en-US" sz="2400" dirty="0" smtClean="0">
              <a:solidFill>
                <a:schemeClr val="bg1"/>
              </a:solidFill>
              <a:latin typeface="+mn-ea"/>
            </a:endParaRPr>
          </a:p>
        </p:txBody>
      </p:sp>
      <p:graphicFrame>
        <p:nvGraphicFramePr>
          <p:cNvPr id="11" name="表格 10"/>
          <p:cNvGraphicFramePr/>
          <p:nvPr>
            <p:custDataLst>
              <p:tags r:id="rId2"/>
            </p:custDataLst>
          </p:nvPr>
        </p:nvGraphicFramePr>
        <p:xfrm>
          <a:off x="805180" y="2070735"/>
          <a:ext cx="10581640" cy="4198620"/>
        </p:xfrm>
        <a:graphic>
          <a:graphicData uri="http://schemas.openxmlformats.org/drawingml/2006/table">
            <a:tbl>
              <a:tblPr firstRow="1" bandRow="1">
                <a:tableStyleId>{08FB837D-C827-4EFA-A057-4D05807E0F7C}</a:tableStyleId>
              </a:tblPr>
              <a:tblGrid>
                <a:gridCol w="2248535"/>
                <a:gridCol w="3674745"/>
                <a:gridCol w="4658360"/>
              </a:tblGrid>
              <a:tr h="483870">
                <a:tc>
                  <a:txBody>
                    <a:bodyPr/>
                    <a:p>
                      <a:pPr algn="ctr">
                        <a:buNone/>
                      </a:pPr>
                      <a:r>
                        <a:rPr lang="zh-CN" altLang="en-US">
                          <a:solidFill>
                            <a:schemeClr val="tx1"/>
                          </a:solidFill>
                        </a:rPr>
                        <a:t>工作内容</a:t>
                      </a:r>
                      <a:endParaRPr lang="zh-CN" altLang="en-US">
                        <a:solidFill>
                          <a:schemeClr val="tx1"/>
                        </a:solidFill>
                      </a:endParaRPr>
                    </a:p>
                  </a:txBody>
                  <a:tcPr anchor="ctr" anchorCtr="0">
                    <a:lnL w="12700" cap="flat" cmpd="sng" algn="ctr">
                      <a:solidFill>
                        <a:schemeClr val="tx1"/>
                      </a:solidFill>
                      <a:prstDash val="solid"/>
                      <a:miter lim="800000"/>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chemeClr val="tx1"/>
                          </a:solidFill>
                        </a:rPr>
                        <a:t>设</a:t>
                      </a:r>
                      <a:r>
                        <a:rPr lang="en-US" altLang="zh-CN">
                          <a:solidFill>
                            <a:schemeClr val="tx1"/>
                          </a:solidFill>
                        </a:rPr>
                        <a:t>1</a:t>
                      </a:r>
                      <a:r>
                        <a:rPr lang="zh-CN" altLang="en-US">
                          <a:solidFill>
                            <a:schemeClr val="tx1"/>
                          </a:solidFill>
                        </a:rPr>
                        <a:t>个考点</a:t>
                      </a:r>
                      <a:endParaRPr lang="zh-CN" altLang="en-US">
                        <a:solidFill>
                          <a:schemeClr val="tx1"/>
                        </a:solidFill>
                      </a:endParaRPr>
                    </a:p>
                  </a:txBody>
                  <a:tcPr anchor="ctr" anchorCtr="0">
                    <a:lnL w="12700" cap="flat" cmpd="sng" algn="ctr">
                      <a:solidFill>
                        <a:schemeClr val="tx1"/>
                      </a:solidFill>
                      <a:prstDash val="solid"/>
                      <a:miter lim="800000"/>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chemeClr val="tx1"/>
                          </a:solidFill>
                        </a:rPr>
                        <a:t>按考务办公室分设考点</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r>
              <a:tr h="432000">
                <a:tc>
                  <a:txBody>
                    <a:bodyPr/>
                    <a:p>
                      <a:pPr algn="ctr">
                        <a:buNone/>
                      </a:pPr>
                      <a:r>
                        <a:rPr lang="zh-CN" altLang="en-US">
                          <a:solidFill>
                            <a:schemeClr val="tx1"/>
                          </a:solidFill>
                        </a:rPr>
                        <a:t>考场设置</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chemeClr val="tx1"/>
                          </a:solidFill>
                        </a:rPr>
                        <a:t>分楼栋、楼层设置</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sz="1800">
                          <a:solidFill>
                            <a:schemeClr val="tx1"/>
                          </a:solidFill>
                        </a:rPr>
                        <a:t>分楼栋、楼层设置</a:t>
                      </a:r>
                      <a:r>
                        <a:rPr lang="en-US" altLang="zh-CN" sz="1800">
                          <a:solidFill>
                            <a:schemeClr val="tx1"/>
                          </a:solidFill>
                        </a:rPr>
                        <a:t>(</a:t>
                      </a:r>
                      <a:r>
                        <a:rPr lang="zh-CN" altLang="en-US" sz="1800">
                          <a:solidFill>
                            <a:schemeClr val="tx1"/>
                          </a:solidFill>
                        </a:rPr>
                        <a:t>不增加工作量</a:t>
                      </a:r>
                      <a:r>
                        <a:rPr lang="en-US" altLang="zh-CN" sz="1800">
                          <a:solidFill>
                            <a:schemeClr val="tx1"/>
                          </a:solidFill>
                        </a:rPr>
                        <a:t>)</a:t>
                      </a:r>
                      <a:endParaRPr lang="en-US" altLang="zh-CN" sz="1800">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r>
              <a:tr h="432000">
                <a:tc>
                  <a:txBody>
                    <a:bodyPr/>
                    <a:p>
                      <a:pPr algn="ctr">
                        <a:buNone/>
                      </a:pPr>
                      <a:r>
                        <a:rPr lang="zh-CN" altLang="en-US">
                          <a:solidFill>
                            <a:schemeClr val="tx1"/>
                          </a:solidFill>
                        </a:rPr>
                        <a:t>编排考场</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chemeClr val="tx1"/>
                          </a:solidFill>
                        </a:rPr>
                        <a:t>指设定的楼栋、楼层顺序编排</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sz="1800">
                          <a:solidFill>
                            <a:schemeClr val="tx1"/>
                          </a:solidFill>
                        </a:rPr>
                        <a:t>指设定的考点、楼栋、楼层顺序编排</a:t>
                      </a:r>
                      <a:endParaRPr lang="en-US" altLang="zh-CN" sz="1800">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r>
              <a:tr h="432000">
                <a:tc>
                  <a:txBody>
                    <a:bodyPr/>
                    <a:p>
                      <a:pPr algn="ctr">
                        <a:buNone/>
                      </a:pPr>
                      <a:r>
                        <a:rPr lang="zh-CN" altLang="en-US">
                          <a:solidFill>
                            <a:schemeClr val="tx1"/>
                          </a:solidFill>
                        </a:rPr>
                        <a:t>公共科目试卷申报</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en-US" altLang="zh-CN">
                          <a:solidFill>
                            <a:schemeClr val="tx1"/>
                          </a:solidFill>
                        </a:rPr>
                        <a:t>1</a:t>
                      </a:r>
                      <a:r>
                        <a:rPr lang="zh-CN" altLang="en-US">
                          <a:solidFill>
                            <a:schemeClr val="tx1"/>
                          </a:solidFill>
                        </a:rPr>
                        <a:t>张申报表</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en-US" altLang="zh-CN">
                          <a:solidFill>
                            <a:schemeClr val="tx1"/>
                          </a:solidFill>
                        </a:rPr>
                        <a:t>1</a:t>
                      </a:r>
                      <a:r>
                        <a:rPr lang="zh-CN" altLang="en-US">
                          <a:solidFill>
                            <a:schemeClr val="tx1"/>
                          </a:solidFill>
                        </a:rPr>
                        <a:t>个考点</a:t>
                      </a:r>
                      <a:r>
                        <a:rPr lang="en-US" altLang="zh-CN">
                          <a:solidFill>
                            <a:schemeClr val="tx1"/>
                          </a:solidFill>
                        </a:rPr>
                        <a:t>1</a:t>
                      </a:r>
                      <a:r>
                        <a:rPr lang="zh-CN" altLang="en-US">
                          <a:solidFill>
                            <a:schemeClr val="tx1"/>
                          </a:solidFill>
                        </a:rPr>
                        <a:t>张申报表</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r>
              <a:tr h="483870">
                <a:tc>
                  <a:txBody>
                    <a:bodyPr/>
                    <a:p>
                      <a:pPr algn="ctr">
                        <a:buNone/>
                      </a:pPr>
                      <a:r>
                        <a:rPr lang="zh-CN" altLang="en-US">
                          <a:solidFill>
                            <a:srgbClr val="FF0000"/>
                          </a:solidFill>
                        </a:rPr>
                        <a:t>领取公共科目试卷</a:t>
                      </a:r>
                      <a:endParaRPr lang="zh-CN" altLang="en-US">
                        <a:solidFill>
                          <a:srgbClr val="FF0000"/>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rgbClr val="FF0000"/>
                          </a:solidFill>
                        </a:rPr>
                        <a:t>统一领取，向考务办公室分发时</a:t>
                      </a:r>
                      <a:endParaRPr lang="zh-CN" altLang="en-US">
                        <a:solidFill>
                          <a:srgbClr val="FF0000"/>
                        </a:solidFill>
                      </a:endParaRPr>
                    </a:p>
                    <a:p>
                      <a:pPr algn="ctr">
                        <a:buNone/>
                      </a:pPr>
                      <a:r>
                        <a:rPr lang="zh-CN" altLang="en-US">
                          <a:solidFill>
                            <a:srgbClr val="FF0000"/>
                          </a:solidFill>
                        </a:rPr>
                        <a:t>需要提前拆封，二次清点、分装</a:t>
                      </a:r>
                      <a:endParaRPr lang="zh-CN" altLang="en-US">
                        <a:solidFill>
                          <a:srgbClr val="FF0000"/>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rgbClr val="FF0000"/>
                          </a:solidFill>
                        </a:rPr>
                        <a:t>按考点分装，考前直接向考务办公室分发，</a:t>
                      </a:r>
                      <a:endParaRPr lang="zh-CN" altLang="en-US">
                        <a:solidFill>
                          <a:srgbClr val="FF0000"/>
                        </a:solidFill>
                      </a:endParaRPr>
                    </a:p>
                    <a:p>
                      <a:pPr algn="ctr">
                        <a:buNone/>
                      </a:pPr>
                      <a:r>
                        <a:rPr lang="zh-CN" altLang="en-US">
                          <a:solidFill>
                            <a:srgbClr val="FF0000"/>
                          </a:solidFill>
                        </a:rPr>
                        <a:t>不需要提前拆封，二次清点、分装</a:t>
                      </a:r>
                      <a:endParaRPr lang="zh-CN" altLang="en-US">
                        <a:solidFill>
                          <a:srgbClr val="FF0000"/>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r>
              <a:tr h="483870">
                <a:tc>
                  <a:txBody>
                    <a:bodyPr/>
                    <a:p>
                      <a:pPr algn="ctr">
                        <a:buNone/>
                      </a:pPr>
                      <a:r>
                        <a:rPr lang="zh-CN" altLang="en-US">
                          <a:solidFill>
                            <a:srgbClr val="FF0000"/>
                          </a:solidFill>
                        </a:rPr>
                        <a:t>分发公共科目试卷</a:t>
                      </a:r>
                      <a:endParaRPr lang="zh-CN" altLang="en-US">
                        <a:solidFill>
                          <a:srgbClr val="FF0000"/>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rgbClr val="FF0000"/>
                          </a:solidFill>
                        </a:rPr>
                        <a:t>在保密室提前拆铅封，</a:t>
                      </a:r>
                      <a:endParaRPr lang="zh-CN" altLang="en-US">
                        <a:solidFill>
                          <a:srgbClr val="FF0000"/>
                        </a:solidFill>
                      </a:endParaRPr>
                    </a:p>
                    <a:p>
                      <a:pPr algn="ctr">
                        <a:buNone/>
                      </a:pPr>
                      <a:r>
                        <a:rPr lang="zh-CN" altLang="en-US">
                          <a:solidFill>
                            <a:srgbClr val="FF0000"/>
                          </a:solidFill>
                        </a:rPr>
                        <a:t>按考务办公室二次清点、分装</a:t>
                      </a:r>
                      <a:endParaRPr lang="zh-CN" altLang="en-US">
                        <a:solidFill>
                          <a:srgbClr val="FF0000"/>
                        </a:solidFill>
                      </a:endParaRPr>
                    </a:p>
                    <a:p>
                      <a:pPr algn="ctr">
                        <a:buNone/>
                      </a:pPr>
                      <a:r>
                        <a:rPr lang="zh-CN" altLang="en-US">
                          <a:solidFill>
                            <a:srgbClr val="FF0000"/>
                          </a:solidFill>
                        </a:rPr>
                        <a:t>再运送到各考务办公室</a:t>
                      </a:r>
                      <a:endParaRPr lang="zh-CN" altLang="en-US">
                        <a:solidFill>
                          <a:srgbClr val="FF0000"/>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rgbClr val="FF0000"/>
                          </a:solidFill>
                        </a:rPr>
                        <a:t>直接运送到对应的考务办公室</a:t>
                      </a:r>
                      <a:endParaRPr lang="zh-CN" altLang="en-US">
                        <a:solidFill>
                          <a:srgbClr val="FF0000"/>
                        </a:solidFill>
                      </a:endParaRPr>
                    </a:p>
                    <a:p>
                      <a:pPr algn="ctr">
                        <a:buNone/>
                      </a:pPr>
                      <a:r>
                        <a:rPr lang="zh-CN" altLang="en-US">
                          <a:solidFill>
                            <a:srgbClr val="FF0000"/>
                          </a:solidFill>
                        </a:rPr>
                        <a:t>向监考员分发前</a:t>
                      </a:r>
                      <a:r>
                        <a:rPr lang="zh-CN" altLang="en-US" sz="1800">
                          <a:solidFill>
                            <a:srgbClr val="FF0000"/>
                          </a:solidFill>
                        </a:rPr>
                        <a:t>拆铅封</a:t>
                      </a:r>
                      <a:endParaRPr lang="zh-CN" altLang="en-US" sz="1800">
                        <a:solidFill>
                          <a:srgbClr val="FF0000"/>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r>
              <a:tr h="432000">
                <a:tc>
                  <a:txBody>
                    <a:bodyPr/>
                    <a:p>
                      <a:pPr algn="ctr">
                        <a:buNone/>
                      </a:pPr>
                      <a:r>
                        <a:rPr lang="zh-CN" altLang="en-US">
                          <a:solidFill>
                            <a:schemeClr val="tx1"/>
                          </a:solidFill>
                        </a:rPr>
                        <a:t>分发自命题试卷</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chemeClr val="tx1"/>
                          </a:solidFill>
                        </a:rPr>
                        <a:t>按时间和考场分装回收</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sz="1800">
                          <a:solidFill>
                            <a:schemeClr val="tx1"/>
                          </a:solidFill>
                        </a:rPr>
                        <a:t>按时间和考点、考场分装回收</a:t>
                      </a:r>
                      <a:endParaRPr lang="zh-CN" altLang="en-US" sz="1800">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r>
              <a:tr h="432000">
                <a:tc>
                  <a:txBody>
                    <a:bodyPr/>
                    <a:p>
                      <a:pPr algn="ctr">
                        <a:buNone/>
                      </a:pPr>
                      <a:r>
                        <a:rPr lang="zh-CN" altLang="en-US">
                          <a:solidFill>
                            <a:schemeClr val="tx1"/>
                          </a:solidFill>
                        </a:rPr>
                        <a:t>打印分发考务资料</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a:solidFill>
                            <a:schemeClr val="tx1"/>
                          </a:solidFill>
                        </a:rPr>
                        <a:t>统一打印，按考务办公室分发</a:t>
                      </a:r>
                      <a:endParaRPr lang="zh-CN" altLang="en-US">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c>
                  <a:txBody>
                    <a:bodyPr/>
                    <a:p>
                      <a:pPr algn="ctr">
                        <a:buNone/>
                      </a:pPr>
                      <a:r>
                        <a:rPr lang="zh-CN" altLang="en-US" sz="1800">
                          <a:solidFill>
                            <a:schemeClr val="tx1"/>
                          </a:solidFill>
                        </a:rPr>
                        <a:t>按考点打印，直接分发到对应的考务办公室</a:t>
                      </a:r>
                      <a:endParaRPr lang="en-US" altLang="zh-CN" sz="1800">
                        <a:solidFill>
                          <a:schemeClr val="tx1"/>
                        </a:solidFill>
                      </a:endParaRPr>
                    </a:p>
                  </a:txBody>
                  <a:tcPr anchor="ctr" anchorCtr="0">
                    <a:lnL w="12700" cap="flat" cmpd="sng" algn="ctr">
                      <a:solidFill>
                        <a:schemeClr val="tx1"/>
                      </a:solidFill>
                      <a:prstDash val="solid"/>
                      <a:miter lim="800000"/>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stretch>
            <a:fillRect/>
          </a:stretch>
        </p:blipFill>
        <p:spPr>
          <a:xfrm>
            <a:off x="2357438" y="2513965"/>
            <a:ext cx="7477125" cy="379539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070071"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二、管理基础数据</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52810" cy="1568450"/>
          </a:xfrm>
          <a:prstGeom prst="rect">
            <a:avLst/>
          </a:prstGeom>
          <a:noFill/>
        </p:spPr>
        <p:txBody>
          <a:bodyPr wrap="square" rtlCol="0">
            <a:spAutoFit/>
          </a:bodyPr>
          <a:lstStyle/>
          <a:p>
            <a:pPr indent="615315" fontAlgn="auto"/>
            <a:r>
              <a:rPr lang="en-US" altLang="zh-CN" sz="2400" dirty="0">
                <a:solidFill>
                  <a:schemeClr val="bg1"/>
                </a:solidFill>
                <a:latin typeface="+mn-ea"/>
              </a:rPr>
              <a:t>3</a:t>
            </a:r>
            <a:r>
              <a:rPr lang="en-US" altLang="zh-CN" sz="2400" dirty="0" smtClean="0">
                <a:solidFill>
                  <a:schemeClr val="bg1"/>
                </a:solidFill>
                <a:latin typeface="+mn-ea"/>
              </a:rPr>
              <a:t>.</a:t>
            </a:r>
            <a:r>
              <a:rPr lang="zh-CN" altLang="en-US" sz="2400" dirty="0" smtClean="0">
                <a:solidFill>
                  <a:schemeClr val="bg1"/>
                </a:solidFill>
                <a:latin typeface="+mn-ea"/>
              </a:rPr>
              <a:t>考场管理。设置每个考点详细的考场信息，并勾选本次考试需要使用的考场及编排顺序。每个考点的考场可以按全校设置（如荆门市第一</a:t>
            </a:r>
            <a:r>
              <a:rPr lang="zh-CN" altLang="en-US" sz="2400" dirty="0">
                <a:solidFill>
                  <a:schemeClr val="bg1"/>
                </a:solidFill>
                <a:latin typeface="+mn-ea"/>
              </a:rPr>
              <a:t>中学、掇刀石中学），</a:t>
            </a:r>
            <a:r>
              <a:rPr lang="zh-CN" altLang="en-US" sz="2400" dirty="0" smtClean="0">
                <a:solidFill>
                  <a:schemeClr val="bg1"/>
                </a:solidFill>
                <a:latin typeface="+mn-ea"/>
              </a:rPr>
              <a:t>可以按楼栋设置（如荆门市东宝中学），可以按楼栋、楼层设置（如荆门市龙泉中学）。</a:t>
            </a:r>
            <a:r>
              <a:rPr lang="zh-CN" altLang="en-US" sz="2400" b="1" dirty="0" smtClean="0">
                <a:solidFill>
                  <a:srgbClr val="FFFF00"/>
                </a:solidFill>
                <a:latin typeface="+mn-ea"/>
              </a:rPr>
              <a:t>编号为</a:t>
            </a:r>
            <a:r>
              <a:rPr lang="en-US" altLang="zh-CN" sz="2400" b="1" dirty="0" smtClean="0">
                <a:solidFill>
                  <a:srgbClr val="FFFF00"/>
                </a:solidFill>
                <a:latin typeface="+mn-ea"/>
              </a:rPr>
              <a:t>2</a:t>
            </a:r>
            <a:r>
              <a:rPr lang="zh-CN" altLang="en-US" sz="2400" b="1" dirty="0" smtClean="0">
                <a:solidFill>
                  <a:srgbClr val="FFFF00"/>
                </a:solidFill>
                <a:latin typeface="+mn-ea"/>
              </a:rPr>
              <a:t>位序号，一个考点的考场编号不能重复。</a:t>
            </a:r>
            <a:endParaRPr lang="zh-CN" altLang="en-US" sz="2400" b="1" dirty="0" smtClean="0">
              <a:solidFill>
                <a:srgbClr val="FFFF00"/>
              </a:solidFill>
              <a:latin typeface="+mn-ea"/>
            </a:endParaRPr>
          </a:p>
        </p:txBody>
      </p:sp>
      <p:sp>
        <p:nvSpPr>
          <p:cNvPr id="6" name="矩形 5"/>
          <p:cNvSpPr/>
          <p:nvPr/>
        </p:nvSpPr>
        <p:spPr>
          <a:xfrm>
            <a:off x="2454275" y="4298315"/>
            <a:ext cx="6400800" cy="378460"/>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标注 6"/>
          <p:cNvSpPr/>
          <p:nvPr/>
        </p:nvSpPr>
        <p:spPr>
          <a:xfrm>
            <a:off x="329565" y="4071620"/>
            <a:ext cx="1786890" cy="702310"/>
          </a:xfrm>
          <a:prstGeom prst="wedgeRectCallout">
            <a:avLst>
              <a:gd name="adj1" fmla="val 65993"/>
              <a:gd name="adj2" fmla="val 1444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建议按分楼栋的方式设置考场</a:t>
            </a:r>
            <a:endParaRPr lang="zh-CN" altLang="en-US" dirty="0">
              <a:solidFill>
                <a:srgbClr val="FF0000"/>
              </a:solidFill>
            </a:endParaRPr>
          </a:p>
        </p:txBody>
      </p:sp>
      <p:sp>
        <p:nvSpPr>
          <p:cNvPr id="9" name="矩形标注 8"/>
          <p:cNvSpPr/>
          <p:nvPr/>
        </p:nvSpPr>
        <p:spPr>
          <a:xfrm>
            <a:off x="443865" y="5255260"/>
            <a:ext cx="3208020" cy="1200150"/>
          </a:xfrm>
          <a:prstGeom prst="wedgeRectCallout">
            <a:avLst>
              <a:gd name="adj1" fmla="val 20981"/>
              <a:gd name="adj2" fmla="val -8211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导入其他软件的编排结果时，考场编排导入</a:t>
            </a:r>
            <a:r>
              <a:rPr lang="en-US" altLang="zh-CN" dirty="0" smtClean="0">
                <a:solidFill>
                  <a:srgbClr val="FF0000"/>
                </a:solidFill>
              </a:rPr>
              <a:t>DBF</a:t>
            </a:r>
            <a:r>
              <a:rPr lang="zh-CN" altLang="en-US" dirty="0" smtClean="0">
                <a:solidFill>
                  <a:srgbClr val="FF0000"/>
                </a:solidFill>
              </a:rPr>
              <a:t>文件中的</a:t>
            </a:r>
            <a:endParaRPr lang="zh-CN" altLang="en-US" dirty="0" smtClean="0">
              <a:solidFill>
                <a:srgbClr val="FF0000"/>
              </a:solidFill>
            </a:endParaRPr>
          </a:p>
          <a:p>
            <a:pPr algn="ctr"/>
            <a:r>
              <a:rPr lang="en-US" altLang="zh-CN" dirty="0" smtClean="0">
                <a:solidFill>
                  <a:srgbClr val="FF0000"/>
                </a:solidFill>
              </a:rPr>
              <a:t>ldlcbh(</a:t>
            </a:r>
            <a:r>
              <a:rPr lang="zh-CN" altLang="en-US" dirty="0" smtClean="0">
                <a:solidFill>
                  <a:srgbClr val="FF0000"/>
                </a:solidFill>
              </a:rPr>
              <a:t>楼栋楼层编号</a:t>
            </a:r>
            <a:r>
              <a:rPr lang="en-US" altLang="zh-CN" dirty="0" smtClean="0">
                <a:solidFill>
                  <a:srgbClr val="FF0000"/>
                </a:solidFill>
              </a:rPr>
              <a:t>)</a:t>
            </a:r>
            <a:r>
              <a:rPr lang="zh-CN" altLang="en-US" dirty="0" smtClean="0">
                <a:solidFill>
                  <a:srgbClr val="FF0000"/>
                </a:solidFill>
              </a:rPr>
              <a:t>字段填写这里的编号</a:t>
            </a:r>
            <a:endParaRPr lang="en-US" altLang="zh-CN" dirty="0" smtClean="0">
              <a:solidFill>
                <a:srgbClr val="FF0000"/>
              </a:solidFill>
            </a:endParaRPr>
          </a:p>
        </p:txBody>
      </p:sp>
      <p:sp>
        <p:nvSpPr>
          <p:cNvPr id="10" name="矩形标注 9"/>
          <p:cNvSpPr/>
          <p:nvPr>
            <p:custDataLst>
              <p:tags r:id="rId4"/>
            </p:custDataLst>
          </p:nvPr>
        </p:nvSpPr>
        <p:spPr>
          <a:xfrm>
            <a:off x="9101455" y="4794250"/>
            <a:ext cx="1786890" cy="370205"/>
          </a:xfrm>
          <a:prstGeom prst="wedgeRectCallout">
            <a:avLst>
              <a:gd name="adj1" fmla="val -127007"/>
              <a:gd name="adj2" fmla="val -11689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楼层可以不填</a:t>
            </a:r>
            <a:endParaRPr lang="zh-CN" altLang="en-US" dirty="0">
              <a:solidFill>
                <a:srgbClr val="FF0000"/>
              </a:solidFill>
            </a:endParaRPr>
          </a:p>
        </p:txBody>
      </p:sp>
      <p:sp>
        <p:nvSpPr>
          <p:cNvPr id="4" name="矩形标注 3"/>
          <p:cNvSpPr/>
          <p:nvPr/>
        </p:nvSpPr>
        <p:spPr>
          <a:xfrm>
            <a:off x="10075545" y="2839085"/>
            <a:ext cx="1735455" cy="925830"/>
          </a:xfrm>
          <a:prstGeom prst="wedgeRectCallout">
            <a:avLst>
              <a:gd name="adj1" fmla="val -72283"/>
              <a:gd name="adj2" fmla="val 1220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点</a:t>
            </a:r>
            <a:r>
              <a:rPr lang="en-US" altLang="zh-CN" dirty="0" smtClean="0">
                <a:solidFill>
                  <a:srgbClr val="FF0000"/>
                </a:solidFill>
              </a:rPr>
              <a:t>“</a:t>
            </a:r>
            <a:r>
              <a:rPr lang="zh-CN" altLang="en-US" dirty="0" smtClean="0">
                <a:solidFill>
                  <a:srgbClr val="FF0000"/>
                </a:solidFill>
              </a:rPr>
              <a:t>修改</a:t>
            </a:r>
            <a:r>
              <a:rPr lang="en-US" altLang="zh-CN" dirty="0" smtClean="0">
                <a:solidFill>
                  <a:srgbClr val="FF0000"/>
                </a:solidFill>
              </a:rPr>
              <a:t>”</a:t>
            </a:r>
            <a:r>
              <a:rPr lang="zh-CN" altLang="en-US" dirty="0" smtClean="0">
                <a:solidFill>
                  <a:srgbClr val="FF0000"/>
                </a:solidFill>
              </a:rPr>
              <a:t>按钮</a:t>
            </a:r>
            <a:endParaRPr lang="zh-CN" altLang="en-US" dirty="0" smtClean="0">
              <a:solidFill>
                <a:srgbClr val="FF0000"/>
              </a:solidFill>
            </a:endParaRPr>
          </a:p>
          <a:p>
            <a:pPr algn="ctr"/>
            <a:r>
              <a:rPr lang="zh-CN" altLang="en-US" dirty="0" smtClean="0">
                <a:solidFill>
                  <a:srgbClr val="FF0000"/>
                </a:solidFill>
              </a:rPr>
              <a:t>可修改编号</a:t>
            </a:r>
            <a:endParaRPr lang="zh-CN" altLang="en-US" dirty="0" smtClean="0">
              <a:solidFill>
                <a:srgbClr val="FF0000"/>
              </a:solidFill>
            </a:endParaRPr>
          </a:p>
          <a:p>
            <a:pPr algn="ctr"/>
            <a:r>
              <a:rPr lang="zh-CN" altLang="en-US" dirty="0" smtClean="0">
                <a:solidFill>
                  <a:srgbClr val="FF0000"/>
                </a:solidFill>
              </a:rPr>
              <a:t>和所属考点</a:t>
            </a:r>
            <a:endParaRPr lang="zh-CN" altLang="en-US"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070071"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二、管理基础数据</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91850" cy="829945"/>
          </a:xfrm>
          <a:prstGeom prst="rect">
            <a:avLst/>
          </a:prstGeom>
          <a:noFill/>
        </p:spPr>
        <p:txBody>
          <a:bodyPr wrap="square" rtlCol="0">
            <a:spAutoFit/>
          </a:bodyPr>
          <a:lstStyle/>
          <a:p>
            <a:pPr indent="615315" fontAlgn="auto"/>
            <a:r>
              <a:rPr lang="en-US" altLang="zh-CN" sz="2400" dirty="0" smtClean="0">
                <a:solidFill>
                  <a:schemeClr val="bg1"/>
                </a:solidFill>
                <a:latin typeface="+mn-ea"/>
              </a:rPr>
              <a:t>4.</a:t>
            </a:r>
            <a:r>
              <a:rPr lang="zh-CN" altLang="en-US" sz="2400" dirty="0" smtClean="0">
                <a:solidFill>
                  <a:schemeClr val="bg1"/>
                </a:solidFill>
                <a:latin typeface="+mn-ea"/>
              </a:rPr>
              <a:t>统考科目管理。登记本次统考的科目代码和名称，未列入的科目全部是自命题科目。如果使用的是网络版，仅管理员可以修改数据。</a:t>
            </a:r>
            <a:endParaRPr lang="zh-CN" altLang="en-US" sz="2400" dirty="0">
              <a:solidFill>
                <a:schemeClr val="bg1"/>
              </a:solidFill>
              <a:latin typeface="+mn-ea"/>
            </a:endParaRPr>
          </a:p>
        </p:txBody>
      </p:sp>
      <p:pic>
        <p:nvPicPr>
          <p:cNvPr id="7" name="图片 6"/>
          <p:cNvPicPr>
            <a:picLocks noChangeAspect="1"/>
          </p:cNvPicPr>
          <p:nvPr/>
        </p:nvPicPr>
        <p:blipFill>
          <a:blip r:embed="rId2"/>
          <a:stretch>
            <a:fillRect/>
          </a:stretch>
        </p:blipFill>
        <p:spPr>
          <a:xfrm>
            <a:off x="3933523" y="1979277"/>
            <a:ext cx="4324954" cy="3915321"/>
          </a:xfrm>
          <a:prstGeom prst="rect">
            <a:avLst/>
          </a:prstGeom>
        </p:spPr>
      </p:pic>
      <p:sp>
        <p:nvSpPr>
          <p:cNvPr id="4" name="矩形标注 3"/>
          <p:cNvSpPr/>
          <p:nvPr/>
        </p:nvSpPr>
        <p:spPr>
          <a:xfrm>
            <a:off x="737235" y="4088130"/>
            <a:ext cx="3810635" cy="702310"/>
          </a:xfrm>
          <a:prstGeom prst="wedgeRectCallout">
            <a:avLst>
              <a:gd name="adj1" fmla="val 43751"/>
              <a:gd name="adj2" fmla="val -11292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每年根据上级文件核对统考科目</a:t>
            </a:r>
            <a:endParaRPr lang="zh-CN" altLang="en-US" dirty="0" smtClean="0">
              <a:solidFill>
                <a:srgbClr val="FF0000"/>
              </a:solidFill>
            </a:endParaRPr>
          </a:p>
          <a:p>
            <a:pPr algn="ctr"/>
            <a:r>
              <a:rPr lang="zh-CN" altLang="en-US" dirty="0" smtClean="0">
                <a:solidFill>
                  <a:srgbClr val="FF0000"/>
                </a:solidFill>
              </a:rPr>
              <a:t>确定科目代码和名称无误</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070071"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二、管理基础数据</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15650" cy="1198880"/>
          </a:xfrm>
          <a:prstGeom prst="rect">
            <a:avLst/>
          </a:prstGeom>
          <a:noFill/>
        </p:spPr>
        <p:txBody>
          <a:bodyPr wrap="square" rtlCol="0">
            <a:spAutoFit/>
          </a:bodyPr>
          <a:lstStyle/>
          <a:p>
            <a:pPr indent="615315" fontAlgn="auto"/>
            <a:r>
              <a:rPr lang="en-US" altLang="zh-CN" sz="2400" dirty="0">
                <a:solidFill>
                  <a:schemeClr val="bg1"/>
                </a:solidFill>
                <a:latin typeface="+mn-ea"/>
              </a:rPr>
              <a:t>5</a:t>
            </a:r>
            <a:r>
              <a:rPr lang="en-US" altLang="zh-CN" sz="2400" dirty="0" smtClean="0">
                <a:solidFill>
                  <a:schemeClr val="bg1"/>
                </a:solidFill>
                <a:latin typeface="+mn-ea"/>
              </a:rPr>
              <a:t>.</a:t>
            </a:r>
            <a:r>
              <a:rPr lang="zh-CN" altLang="en-US" sz="2400" dirty="0" smtClean="0">
                <a:solidFill>
                  <a:schemeClr val="bg1"/>
                </a:solidFill>
                <a:latin typeface="+mn-ea"/>
              </a:rPr>
              <a:t>招生单位管理。导入上级下发的当年招生单位的信息，系统会自动根据导入的信息添加、更新招生单位信息。如果使用的是网络版，仅管理员可以修改数据。需要删除招生单位前，需要先删除报考这个单位的所有考生。</a:t>
            </a:r>
            <a:endParaRPr lang="zh-CN" altLang="en-US" sz="2400" dirty="0" smtClean="0">
              <a:solidFill>
                <a:schemeClr val="bg1"/>
              </a:solidFill>
              <a:latin typeface="+mn-ea"/>
            </a:endParaRPr>
          </a:p>
        </p:txBody>
      </p:sp>
      <p:pic>
        <p:nvPicPr>
          <p:cNvPr id="4" name="图片 3"/>
          <p:cNvPicPr>
            <a:picLocks noChangeAspect="1"/>
          </p:cNvPicPr>
          <p:nvPr/>
        </p:nvPicPr>
        <p:blipFill>
          <a:blip r:embed="rId2"/>
          <a:stretch>
            <a:fillRect/>
          </a:stretch>
        </p:blipFill>
        <p:spPr>
          <a:xfrm>
            <a:off x="2856481" y="2106107"/>
            <a:ext cx="6793121" cy="4185511"/>
          </a:xfrm>
          <a:prstGeom prst="rect">
            <a:avLst/>
          </a:prstGeom>
        </p:spPr>
      </p:pic>
      <p:sp>
        <p:nvSpPr>
          <p:cNvPr id="7" name="矩形标注 6"/>
          <p:cNvSpPr/>
          <p:nvPr/>
        </p:nvSpPr>
        <p:spPr>
          <a:xfrm>
            <a:off x="5558155" y="2962275"/>
            <a:ext cx="6094730" cy="702310"/>
          </a:xfrm>
          <a:prstGeom prst="wedgeRectCallout">
            <a:avLst>
              <a:gd name="adj1" fmla="val 3281"/>
              <a:gd name="adj2" fmla="val -9746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点击列表标题，可以按这个字段的升序或降序排序</a:t>
            </a:r>
            <a:r>
              <a:rPr lang="en-US" altLang="zh-CN" dirty="0" smtClean="0">
                <a:solidFill>
                  <a:srgbClr val="FF0000"/>
                </a:solidFill>
              </a:rPr>
              <a:t>(</a:t>
            </a:r>
            <a:r>
              <a:rPr lang="zh-CN" altLang="en-US" dirty="0" smtClean="0">
                <a:solidFill>
                  <a:srgbClr val="FF0000"/>
                </a:solidFill>
              </a:rPr>
              <a:t>上一次按升序排再点一次就按降序排</a:t>
            </a:r>
            <a:r>
              <a:rPr lang="en-US" altLang="zh-CN" dirty="0" smtClean="0">
                <a:solidFill>
                  <a:srgbClr val="FF0000"/>
                </a:solidFill>
              </a:rPr>
              <a:t>)</a:t>
            </a:r>
            <a:r>
              <a:rPr lang="zh-CN" altLang="en-US" dirty="0" smtClean="0">
                <a:solidFill>
                  <a:srgbClr val="FF0000"/>
                </a:solidFill>
              </a:rPr>
              <a:t>。大部分列表支持这个功能</a:t>
            </a:r>
            <a:endParaRPr lang="zh-CN" altLang="en-US" dirty="0" smtClean="0">
              <a:solidFill>
                <a:srgbClr val="FF0000"/>
              </a:solidFill>
            </a:endParaRPr>
          </a:p>
        </p:txBody>
      </p:sp>
      <p:sp>
        <p:nvSpPr>
          <p:cNvPr id="6" name="矩形标注 5"/>
          <p:cNvSpPr/>
          <p:nvPr/>
        </p:nvSpPr>
        <p:spPr>
          <a:xfrm>
            <a:off x="446405" y="4139565"/>
            <a:ext cx="6094730" cy="702310"/>
          </a:xfrm>
          <a:prstGeom prst="wedgeRectCallout">
            <a:avLst>
              <a:gd name="adj1" fmla="val -7470"/>
              <a:gd name="adj2" fmla="val 19421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在这个小方块中按住鼠标左键向右拖动，可以将列表分为左右两栏，可用于需要将左边某些列固定显示的情况</a:t>
            </a:r>
            <a:endParaRPr lang="zh-CN" dirty="0" smtClean="0">
              <a:solidFill>
                <a:srgbClr val="FF0000"/>
              </a:solidFill>
            </a:endParaRPr>
          </a:p>
        </p:txBody>
      </p:sp>
      <p:sp>
        <p:nvSpPr>
          <p:cNvPr id="9" name="矩形标注 8"/>
          <p:cNvSpPr/>
          <p:nvPr/>
        </p:nvSpPr>
        <p:spPr>
          <a:xfrm>
            <a:off x="6224905" y="5129530"/>
            <a:ext cx="4415155" cy="795655"/>
          </a:xfrm>
          <a:prstGeom prst="wedgeRectCallout">
            <a:avLst>
              <a:gd name="adj1" fmla="val -67992"/>
              <a:gd name="adj2" fmla="val 5981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应先导入招生单位信息，再导入考生信息</a:t>
            </a:r>
            <a:endParaRPr lang="zh-CN" dirty="0" smtClean="0">
              <a:solidFill>
                <a:srgbClr val="FF0000"/>
              </a:solidFill>
            </a:endParaRPr>
          </a:p>
          <a:p>
            <a:pPr algn="ctr"/>
            <a:r>
              <a:rPr lang="zh-CN" dirty="0" smtClean="0">
                <a:solidFill>
                  <a:srgbClr val="FF0000"/>
                </a:solidFill>
              </a:rPr>
              <a:t>导入时自动更新已经存在的招生单位信息</a:t>
            </a:r>
            <a:endParaRPr lang="zh-CN"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11" name="矩形 10"/>
          <p:cNvSpPr/>
          <p:nvPr/>
        </p:nvSpPr>
        <p:spPr>
          <a:xfrm>
            <a:off x="516467" y="379942"/>
            <a:ext cx="11159067" cy="6185535"/>
          </a:xfrm>
          <a:prstGeom prst="rect">
            <a:avLst/>
          </a:prstGeom>
        </p:spPr>
        <p:txBody>
          <a:bodyPr wrap="square">
            <a:spAutoFit/>
          </a:bodyPr>
          <a:lstStyle/>
          <a:p>
            <a:pPr indent="913765"/>
            <a:r>
              <a:rPr lang="zh-CN" sz="3600" dirty="0" smtClean="0">
                <a:solidFill>
                  <a:schemeClr val="bg1"/>
                </a:solidFill>
                <a:latin typeface="+mn-ea"/>
                <a:sym typeface="+mn-ea"/>
              </a:rPr>
              <a:t>晨辉软件制作室专注于考试组织管理行业软件的开发和推广，目前已经成功开发了：</a:t>
            </a:r>
            <a:endParaRPr lang="zh-CN" sz="3600" dirty="0" smtClean="0">
              <a:solidFill>
                <a:schemeClr val="bg1"/>
              </a:solidFill>
              <a:latin typeface="+mn-ea"/>
            </a:endParaRPr>
          </a:p>
          <a:p>
            <a:pPr marL="1339850" indent="-453390">
              <a:buFont typeface="+mj-lt"/>
              <a:buAutoNum type="arabicPeriod"/>
            </a:pPr>
            <a:r>
              <a:rPr lang="zh-CN" sz="3600" dirty="0" smtClean="0">
                <a:solidFill>
                  <a:schemeClr val="bg1"/>
                </a:solidFill>
                <a:latin typeface="+mn-ea"/>
                <a:sym typeface="+mn-ea"/>
              </a:rPr>
              <a:t>考试工作人员选聘、调配、抽签、评价和劳务费核算系统</a:t>
            </a:r>
            <a:r>
              <a:rPr lang="en-US" altLang="zh-CN" sz="3600" dirty="0" smtClean="0">
                <a:solidFill>
                  <a:schemeClr val="bg1"/>
                </a:solidFill>
                <a:latin typeface="+mn-ea"/>
                <a:sym typeface="+mn-ea"/>
              </a:rPr>
              <a:t>——</a:t>
            </a:r>
            <a:r>
              <a:rPr lang="zh-CN" sz="3600" dirty="0" smtClean="0">
                <a:solidFill>
                  <a:schemeClr val="bg1"/>
                </a:solidFill>
                <a:latin typeface="+mn-ea"/>
                <a:sym typeface="+mn-ea"/>
              </a:rPr>
              <a:t>晨辉考务秘书</a:t>
            </a:r>
            <a:r>
              <a:rPr lang="en-US" altLang="zh-CN" sz="3600" dirty="0" smtClean="0">
                <a:solidFill>
                  <a:schemeClr val="bg1"/>
                </a:solidFill>
                <a:latin typeface="+mn-ea"/>
                <a:sym typeface="+mn-ea"/>
              </a:rPr>
              <a:t>V4.26</a:t>
            </a:r>
            <a:endParaRPr lang="zh-CN" altLang="en-US" sz="3600" dirty="0" smtClean="0">
              <a:solidFill>
                <a:schemeClr val="bg1"/>
              </a:solidFill>
              <a:latin typeface="+mn-ea"/>
            </a:endParaRPr>
          </a:p>
          <a:p>
            <a:pPr marL="1339850" indent="-453390">
              <a:buFont typeface="+mj-lt"/>
              <a:buAutoNum type="arabicPeriod"/>
            </a:pPr>
            <a:r>
              <a:rPr lang="zh-CN" altLang="en-US" sz="3600" dirty="0" smtClean="0">
                <a:solidFill>
                  <a:schemeClr val="bg1"/>
                </a:solidFill>
                <a:latin typeface="+mn-ea"/>
                <a:sym typeface="+mn-ea"/>
              </a:rPr>
              <a:t>全国硕士研究生招生考试考务管理系统</a:t>
            </a:r>
            <a:r>
              <a:rPr lang="en-US" altLang="zh-CN" sz="3600" dirty="0" smtClean="0">
                <a:solidFill>
                  <a:schemeClr val="bg1"/>
                </a:solidFill>
                <a:latin typeface="+mn-ea"/>
                <a:sym typeface="+mn-ea"/>
              </a:rPr>
              <a:t>——</a:t>
            </a:r>
            <a:r>
              <a:rPr lang="zh-CN" altLang="en-US" sz="3600" dirty="0" smtClean="0">
                <a:solidFill>
                  <a:schemeClr val="bg1"/>
                </a:solidFill>
                <a:latin typeface="+mn-ea"/>
                <a:sym typeface="+mn-ea"/>
              </a:rPr>
              <a:t>晨辉研考考务</a:t>
            </a:r>
            <a:r>
              <a:rPr lang="en-US" altLang="zh-CN" sz="3600" dirty="0" smtClean="0">
                <a:solidFill>
                  <a:schemeClr val="bg1"/>
                </a:solidFill>
                <a:latin typeface="+mn-ea"/>
                <a:sym typeface="+mn-ea"/>
              </a:rPr>
              <a:t>V2.0</a:t>
            </a:r>
            <a:endParaRPr lang="en-US" altLang="zh-CN" sz="3600" dirty="0" smtClean="0">
              <a:solidFill>
                <a:schemeClr val="bg1"/>
              </a:solidFill>
              <a:latin typeface="+mn-ea"/>
              <a:sym typeface="+mn-ea"/>
            </a:endParaRPr>
          </a:p>
          <a:p>
            <a:pPr marL="1339850" indent="-453390">
              <a:buFont typeface="+mj-lt"/>
              <a:buAutoNum type="arabicPeriod"/>
            </a:pPr>
            <a:r>
              <a:rPr lang="zh-CN" altLang="en-US" sz="3600" dirty="0" smtClean="0">
                <a:solidFill>
                  <a:schemeClr val="bg1"/>
                </a:solidFill>
                <a:latin typeface="+mn-ea"/>
                <a:sym typeface="+mn-ea"/>
              </a:rPr>
              <a:t>晨辉监考员抽签软件</a:t>
            </a:r>
            <a:r>
              <a:rPr lang="en-US" altLang="zh-CN" sz="3600" dirty="0" smtClean="0">
                <a:solidFill>
                  <a:schemeClr val="bg1"/>
                </a:solidFill>
                <a:latin typeface="+mn-ea"/>
                <a:sym typeface="+mn-ea"/>
              </a:rPr>
              <a:t>V2.0</a:t>
            </a:r>
            <a:endParaRPr lang="en-US" altLang="zh-CN" sz="3600" dirty="0" smtClean="0">
              <a:solidFill>
                <a:schemeClr val="bg1"/>
              </a:solidFill>
              <a:latin typeface="+mn-ea"/>
            </a:endParaRPr>
          </a:p>
          <a:p>
            <a:pPr marL="1339850" indent="-453390">
              <a:buFont typeface="+mj-lt"/>
              <a:buAutoNum type="arabicPeriod"/>
            </a:pPr>
            <a:r>
              <a:rPr lang="zh-CN" altLang="en-US" sz="3600" dirty="0" smtClean="0">
                <a:solidFill>
                  <a:schemeClr val="bg1"/>
                </a:solidFill>
                <a:latin typeface="+mn-ea"/>
                <a:sym typeface="+mn-ea"/>
              </a:rPr>
              <a:t>湖北省普通高校招生志愿快捷填报助手</a:t>
            </a:r>
            <a:r>
              <a:rPr lang="en-US" altLang="zh-CN" sz="3600" dirty="0" smtClean="0">
                <a:solidFill>
                  <a:schemeClr val="bg1"/>
                </a:solidFill>
                <a:latin typeface="+mn-ea"/>
                <a:sym typeface="+mn-ea"/>
              </a:rPr>
              <a:t>V2.6</a:t>
            </a:r>
            <a:endParaRPr lang="en-US" altLang="zh-CN" sz="3600" dirty="0" smtClean="0">
              <a:solidFill>
                <a:schemeClr val="bg1"/>
              </a:solidFill>
              <a:latin typeface="+mn-ea"/>
            </a:endParaRPr>
          </a:p>
          <a:p>
            <a:pPr indent="913765"/>
            <a:endParaRPr lang="en-US" altLang="zh-CN" sz="3600" dirty="0" smtClean="0">
              <a:solidFill>
                <a:schemeClr val="bg1"/>
              </a:solidFill>
              <a:latin typeface="+mn-ea"/>
            </a:endParaRPr>
          </a:p>
          <a:p>
            <a:pPr indent="913765"/>
            <a:r>
              <a:rPr lang="zh-CN" altLang="en-US" sz="3600" dirty="0" smtClean="0">
                <a:solidFill>
                  <a:schemeClr val="bg1"/>
                </a:solidFill>
                <a:latin typeface="+mn-ea"/>
                <a:sym typeface="+mn-ea"/>
              </a:rPr>
              <a:t>官</a:t>
            </a:r>
            <a:r>
              <a:rPr lang="en-US" altLang="zh-CN" sz="3600" dirty="0" smtClean="0">
                <a:solidFill>
                  <a:schemeClr val="bg1"/>
                </a:solidFill>
                <a:latin typeface="+mn-ea"/>
                <a:sym typeface="+mn-ea"/>
              </a:rPr>
              <a:t>    </a:t>
            </a:r>
            <a:r>
              <a:rPr lang="zh-CN" altLang="en-US" sz="3600" dirty="0" smtClean="0">
                <a:solidFill>
                  <a:schemeClr val="bg1"/>
                </a:solidFill>
                <a:latin typeface="+mn-ea"/>
                <a:sym typeface="+mn-ea"/>
              </a:rPr>
              <a:t>网：</a:t>
            </a:r>
            <a:r>
              <a:rPr lang="en-US" altLang="zh-CN" sz="3600" dirty="0" smtClean="0">
                <a:solidFill>
                  <a:schemeClr val="bg1"/>
                </a:solidFill>
                <a:latin typeface="+mn-ea"/>
                <a:sym typeface="+mn-ea"/>
              </a:rPr>
              <a:t>www.chenhuisoft.cn</a:t>
            </a:r>
            <a:endParaRPr lang="en-US" altLang="zh-CN" sz="3600" dirty="0" smtClean="0">
              <a:solidFill>
                <a:schemeClr val="bg1"/>
              </a:solidFill>
              <a:latin typeface="+mn-ea"/>
            </a:endParaRPr>
          </a:p>
          <a:p>
            <a:pPr indent="913765"/>
            <a:r>
              <a:rPr lang="zh-CN" altLang="en-US" sz="3600" dirty="0" smtClean="0">
                <a:solidFill>
                  <a:schemeClr val="bg1"/>
                </a:solidFill>
                <a:latin typeface="+mn-ea"/>
                <a:sym typeface="+mn-ea"/>
              </a:rPr>
              <a:t>联系电话：</a:t>
            </a:r>
            <a:r>
              <a:rPr lang="en-US" altLang="zh-CN" sz="3600" dirty="0" smtClean="0">
                <a:solidFill>
                  <a:schemeClr val="bg1"/>
                </a:solidFill>
                <a:latin typeface="+mn-ea"/>
                <a:sym typeface="+mn-ea"/>
              </a:rPr>
              <a:t>13339760426</a:t>
            </a:r>
            <a:endParaRPr lang="zh-CN" altLang="en-US" sz="36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1535748" y="239256"/>
            <a:ext cx="9120505" cy="953135"/>
          </a:xfrm>
          <a:prstGeom prst="rect">
            <a:avLst/>
          </a:prstGeom>
          <a:noFill/>
        </p:spPr>
        <p:txBody>
          <a:bodyPr wrap="none" rtlCol="0">
            <a:spAutoFit/>
          </a:bodyPr>
          <a:lstStyle/>
          <a:p>
            <a:pPr algn="ct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在数据窗口左下角的灰色小方块中按住鼠标左键向右移动</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a:p>
            <a:pPr algn="ct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将数据窗口分成两栏显示的效果图</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pic>
        <p:nvPicPr>
          <p:cNvPr id="10" name="图片 9"/>
          <p:cNvPicPr>
            <a:picLocks noChangeAspect="1"/>
          </p:cNvPicPr>
          <p:nvPr>
            <p:custDataLst>
              <p:tags r:id="rId2"/>
            </p:custDataLst>
          </p:nvPr>
        </p:nvPicPr>
        <p:blipFill>
          <a:blip r:embed="rId3"/>
          <a:stretch>
            <a:fillRect/>
          </a:stretch>
        </p:blipFill>
        <p:spPr>
          <a:xfrm>
            <a:off x="1738313" y="1191895"/>
            <a:ext cx="8715375" cy="5101590"/>
          </a:xfrm>
          <a:prstGeom prst="rect">
            <a:avLst/>
          </a:prstGeom>
        </p:spPr>
      </p:pic>
      <p:sp>
        <p:nvSpPr>
          <p:cNvPr id="11" name="矩形标注 10"/>
          <p:cNvSpPr/>
          <p:nvPr>
            <p:custDataLst>
              <p:tags r:id="rId4"/>
            </p:custDataLst>
          </p:nvPr>
        </p:nvSpPr>
        <p:spPr>
          <a:xfrm>
            <a:off x="572135" y="3950335"/>
            <a:ext cx="2466340" cy="702310"/>
          </a:xfrm>
          <a:prstGeom prst="wedgeRectCallout">
            <a:avLst>
              <a:gd name="adj1" fmla="val 28372"/>
              <a:gd name="adj2" fmla="val 20307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左边窗口横向滚动条</a:t>
            </a:r>
            <a:endParaRPr lang="zh-CN" dirty="0" smtClean="0">
              <a:solidFill>
                <a:srgbClr val="FF0000"/>
              </a:solidFill>
            </a:endParaRPr>
          </a:p>
          <a:p>
            <a:pPr algn="ctr"/>
            <a:r>
              <a:rPr lang="zh-CN" dirty="0" smtClean="0">
                <a:solidFill>
                  <a:srgbClr val="FF0000"/>
                </a:solidFill>
              </a:rPr>
              <a:t>滚动到需要显示的列</a:t>
            </a:r>
            <a:endParaRPr lang="zh-CN" dirty="0" smtClean="0">
              <a:solidFill>
                <a:srgbClr val="FF0000"/>
              </a:solidFill>
            </a:endParaRPr>
          </a:p>
        </p:txBody>
      </p:sp>
      <p:sp>
        <p:nvSpPr>
          <p:cNvPr id="12" name="矩形标注 11"/>
          <p:cNvSpPr/>
          <p:nvPr>
            <p:custDataLst>
              <p:tags r:id="rId5"/>
            </p:custDataLst>
          </p:nvPr>
        </p:nvSpPr>
        <p:spPr>
          <a:xfrm>
            <a:off x="7496810" y="3950335"/>
            <a:ext cx="2355850" cy="702310"/>
          </a:xfrm>
          <a:prstGeom prst="wedgeRectCallout">
            <a:avLst>
              <a:gd name="adj1" fmla="val 42425"/>
              <a:gd name="adj2" fmla="val 20985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右边窗口横向滚动条</a:t>
            </a:r>
            <a:endParaRPr lang="zh-CN" dirty="0" smtClean="0">
              <a:solidFill>
                <a:srgbClr val="FF0000"/>
              </a:solidFill>
            </a:endParaRPr>
          </a:p>
          <a:p>
            <a:pPr algn="ctr"/>
            <a:r>
              <a:rPr lang="zh-CN" dirty="0" smtClean="0">
                <a:solidFill>
                  <a:srgbClr val="FF0000"/>
                </a:solidFill>
              </a:rPr>
              <a:t>滚动到需要显示的列</a:t>
            </a:r>
            <a:endParaRPr lang="zh-CN" dirty="0" smtClean="0">
              <a:solidFill>
                <a:srgbClr val="FF0000"/>
              </a:solidFill>
            </a:endParaRPr>
          </a:p>
        </p:txBody>
      </p:sp>
      <p:sp>
        <p:nvSpPr>
          <p:cNvPr id="13" name="矩形标注 12"/>
          <p:cNvSpPr/>
          <p:nvPr>
            <p:custDataLst>
              <p:tags r:id="rId6"/>
            </p:custDataLst>
          </p:nvPr>
        </p:nvSpPr>
        <p:spPr>
          <a:xfrm>
            <a:off x="4862830" y="2329180"/>
            <a:ext cx="3612515" cy="702310"/>
          </a:xfrm>
          <a:prstGeom prst="wedgeRectCallout">
            <a:avLst>
              <a:gd name="adj1" fmla="val -65081"/>
              <a:gd name="adj2" fmla="val 44276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在这里按住鼠标左键，左右移动</a:t>
            </a:r>
            <a:endParaRPr lang="zh-CN" dirty="0" smtClean="0">
              <a:solidFill>
                <a:srgbClr val="FF0000"/>
              </a:solidFill>
            </a:endParaRPr>
          </a:p>
          <a:p>
            <a:pPr algn="ctr"/>
            <a:r>
              <a:rPr lang="zh-CN" dirty="0" smtClean="0">
                <a:solidFill>
                  <a:srgbClr val="FF0000"/>
                </a:solidFill>
              </a:rPr>
              <a:t>可任意改变两边窗口的大小</a:t>
            </a:r>
            <a:endParaRPr lang="zh-CN"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15650" cy="1568450"/>
          </a:xfrm>
          <a:prstGeom prst="rect">
            <a:avLst/>
          </a:prstGeom>
          <a:noFill/>
        </p:spPr>
        <p:txBody>
          <a:bodyPr wrap="square" rtlCol="0">
            <a:spAutoFit/>
          </a:bodyPr>
          <a:lstStyle/>
          <a:p>
            <a:pPr indent="615315" fontAlgn="auto"/>
            <a:r>
              <a:rPr lang="en-US" altLang="zh-CN" sz="2400" dirty="0" smtClean="0">
                <a:solidFill>
                  <a:schemeClr val="bg1"/>
                </a:solidFill>
                <a:latin typeface="+mn-ea"/>
              </a:rPr>
              <a:t>1.</a:t>
            </a:r>
            <a:r>
              <a:rPr lang="zh-CN" altLang="en-US" sz="2400" dirty="0" smtClean="0">
                <a:solidFill>
                  <a:schemeClr val="bg1"/>
                </a:solidFill>
                <a:latin typeface="+mn-ea"/>
              </a:rPr>
              <a:t>数据初始化。</a:t>
            </a:r>
            <a:r>
              <a:rPr lang="zh-CN" altLang="en-US" sz="2400" b="1" dirty="0" smtClean="0">
                <a:solidFill>
                  <a:srgbClr val="FFFF00"/>
                </a:solidFill>
                <a:latin typeface="+mn-ea"/>
              </a:rPr>
              <a:t>各报名点每年使用前，必须进行一次数据初始化</a:t>
            </a:r>
            <a:r>
              <a:rPr lang="zh-CN" altLang="en-US" sz="2400" dirty="0" smtClean="0">
                <a:solidFill>
                  <a:schemeClr val="bg1"/>
                </a:solidFill>
                <a:latin typeface="+mn-ea"/>
              </a:rPr>
              <a:t>，删除往年的考生数据，修改考试年度、考试时间、报名点说明、备用试卷规格和数量、试卷申报表填写说明、寄送自命题试卷时机要信封的分装规格（</a:t>
            </a:r>
            <a:r>
              <a:rPr lang="en-US" altLang="zh-CN" sz="2400" dirty="0" smtClean="0">
                <a:solidFill>
                  <a:schemeClr val="bg1"/>
                </a:solidFill>
                <a:latin typeface="+mn-ea"/>
              </a:rPr>
              <a:t>X</a:t>
            </a:r>
            <a:r>
              <a:rPr lang="zh-CN" altLang="en-US" sz="2400" dirty="0" smtClean="0">
                <a:solidFill>
                  <a:schemeClr val="bg1"/>
                </a:solidFill>
                <a:latin typeface="+mn-ea"/>
              </a:rPr>
              <a:t>名考生的自命题试卷装一个机要信封，不按此方法回收、寄送的可以不设置）。</a:t>
            </a:r>
            <a:endParaRPr lang="zh-CN" altLang="en-US" sz="2400" dirty="0">
              <a:solidFill>
                <a:schemeClr val="bg1"/>
              </a:solidFill>
              <a:latin typeface="+mn-ea"/>
            </a:endParaRPr>
          </a:p>
        </p:txBody>
      </p:sp>
      <p:pic>
        <p:nvPicPr>
          <p:cNvPr id="6" name="图片 5"/>
          <p:cNvPicPr>
            <a:picLocks noChangeAspect="1"/>
          </p:cNvPicPr>
          <p:nvPr/>
        </p:nvPicPr>
        <p:blipFill>
          <a:blip r:embed="rId2"/>
          <a:stretch>
            <a:fillRect/>
          </a:stretch>
        </p:blipFill>
        <p:spPr>
          <a:xfrm>
            <a:off x="3283903" y="2463800"/>
            <a:ext cx="5624195" cy="4201795"/>
          </a:xfrm>
          <a:prstGeom prst="rect">
            <a:avLst/>
          </a:prstGeom>
        </p:spPr>
      </p:pic>
      <p:sp>
        <p:nvSpPr>
          <p:cNvPr id="7" name="矩形标注 6"/>
          <p:cNvSpPr/>
          <p:nvPr/>
        </p:nvSpPr>
        <p:spPr>
          <a:xfrm>
            <a:off x="5581650" y="5365115"/>
            <a:ext cx="4105910" cy="702310"/>
          </a:xfrm>
          <a:prstGeom prst="wedgeRectCallout">
            <a:avLst>
              <a:gd name="adj1" fmla="val -63331"/>
              <a:gd name="adj2" fmla="val 2531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可以不填写，默认为湖北省教育考试院</a:t>
            </a:r>
            <a:r>
              <a:rPr lang="en-US" altLang="zh-CN" dirty="0" smtClean="0">
                <a:solidFill>
                  <a:srgbClr val="FF0000"/>
                </a:solidFill>
              </a:rPr>
              <a:t>2023</a:t>
            </a:r>
            <a:r>
              <a:rPr lang="zh-CN" altLang="en-US" dirty="0" smtClean="0">
                <a:solidFill>
                  <a:srgbClr val="FF0000"/>
                </a:solidFill>
              </a:rPr>
              <a:t>年研考的填写说明</a:t>
            </a:r>
            <a:endParaRPr lang="zh-CN" altLang="en-US" dirty="0">
              <a:solidFill>
                <a:srgbClr val="FF0000"/>
              </a:solidFill>
            </a:endParaRPr>
          </a:p>
        </p:txBody>
      </p:sp>
      <p:sp>
        <p:nvSpPr>
          <p:cNvPr id="4" name="矩形标注 3"/>
          <p:cNvSpPr/>
          <p:nvPr>
            <p:custDataLst>
              <p:tags r:id="rId3"/>
            </p:custDataLst>
          </p:nvPr>
        </p:nvSpPr>
        <p:spPr>
          <a:xfrm>
            <a:off x="1086485" y="4330700"/>
            <a:ext cx="2882265" cy="467995"/>
          </a:xfrm>
          <a:prstGeom prst="wedgeRectCallout">
            <a:avLst>
              <a:gd name="adj1" fmla="val 44448"/>
              <a:gd name="adj2" fmla="val -8921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各报名点自行确定后填写</a:t>
            </a:r>
            <a:endParaRPr lang="zh-CN" dirty="0">
              <a:solidFill>
                <a:srgbClr val="FF0000"/>
              </a:solidFill>
            </a:endParaRPr>
          </a:p>
        </p:txBody>
      </p:sp>
      <p:sp>
        <p:nvSpPr>
          <p:cNvPr id="9" name="矩形标注 8"/>
          <p:cNvSpPr/>
          <p:nvPr>
            <p:custDataLst>
              <p:tags r:id="rId4"/>
            </p:custDataLst>
          </p:nvPr>
        </p:nvSpPr>
        <p:spPr>
          <a:xfrm>
            <a:off x="5776595" y="3989705"/>
            <a:ext cx="4154170" cy="467995"/>
          </a:xfrm>
          <a:prstGeom prst="wedgeRectCallout">
            <a:avLst>
              <a:gd name="adj1" fmla="val -34729"/>
              <a:gd name="adj2" fmla="val -12272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按省教育考试院确定的规格和数量填写</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2052955" y="2442210"/>
            <a:ext cx="8086090" cy="3841750"/>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869930" cy="1938020"/>
          </a:xfrm>
          <a:prstGeom prst="rect">
            <a:avLst/>
          </a:prstGeom>
          <a:noFill/>
        </p:spPr>
        <p:txBody>
          <a:bodyPr wrap="square" rtlCol="0">
            <a:spAutoFit/>
          </a:bodyPr>
          <a:lstStyle/>
          <a:p>
            <a:pPr indent="615315" fontAlgn="auto"/>
            <a:r>
              <a:rPr lang="en-US" altLang="zh-CN" sz="2400" dirty="0">
                <a:solidFill>
                  <a:schemeClr val="bg1"/>
                </a:solidFill>
                <a:latin typeface="+mn-ea"/>
              </a:rPr>
              <a:t>2</a:t>
            </a:r>
            <a:r>
              <a:rPr lang="en-US" altLang="zh-CN" sz="2400" dirty="0" smtClean="0">
                <a:solidFill>
                  <a:schemeClr val="bg1"/>
                </a:solidFill>
                <a:latin typeface="+mn-ea"/>
              </a:rPr>
              <a:t>.</a:t>
            </a:r>
            <a:r>
              <a:rPr lang="zh-CN" altLang="en-US" sz="2400" dirty="0" smtClean="0">
                <a:solidFill>
                  <a:schemeClr val="bg1"/>
                </a:solidFill>
                <a:latin typeface="+mn-ea"/>
              </a:rPr>
              <a:t>考生信息管理。</a:t>
            </a:r>
            <a:r>
              <a:rPr lang="zh-CN" altLang="en-US" sz="2400" b="1" dirty="0" smtClean="0">
                <a:solidFill>
                  <a:srgbClr val="FFFF00"/>
                </a:solidFill>
                <a:latin typeface="+mn-ea"/>
              </a:rPr>
              <a:t>各报名点分别导入</a:t>
            </a:r>
            <a:r>
              <a:rPr lang="zh-CN" altLang="en-US" sz="2400" dirty="0" smtClean="0">
                <a:solidFill>
                  <a:schemeClr val="bg1"/>
                </a:solidFill>
                <a:latin typeface="+mn-ea"/>
              </a:rPr>
              <a:t>上级下发的各类考生信息库，如果导入前还存在往年的考生信息等，应先全部删除，再批量导入。导入前可以根据考生的照片格式，选择扩展名。如果发现导入时的照片扩展名、考试年度有误，可批量修改照片文件名。</a:t>
            </a:r>
            <a:r>
              <a:rPr lang="zh-CN" altLang="en-US" sz="2400" dirty="0" smtClean="0">
                <a:solidFill>
                  <a:srgbClr val="FFFF00"/>
                </a:solidFill>
                <a:latin typeface="+mn-ea"/>
              </a:rPr>
              <a:t>保存后，系统将自动进行统计分析，为后面的考场编排做准备。</a:t>
            </a:r>
            <a:endParaRPr lang="zh-CN" altLang="en-US" sz="2400" dirty="0" smtClean="0">
              <a:solidFill>
                <a:srgbClr val="FFFF00"/>
              </a:solidFill>
              <a:latin typeface="+mn-ea"/>
            </a:endParaRPr>
          </a:p>
        </p:txBody>
      </p:sp>
      <p:sp>
        <p:nvSpPr>
          <p:cNvPr id="9" name="矩形标注 8"/>
          <p:cNvSpPr/>
          <p:nvPr/>
        </p:nvSpPr>
        <p:spPr>
          <a:xfrm>
            <a:off x="8436610" y="4780915"/>
            <a:ext cx="3170555" cy="636905"/>
          </a:xfrm>
          <a:prstGeom prst="wedgeRectCallout">
            <a:avLst>
              <a:gd name="adj1" fmla="val -92539"/>
              <a:gd name="adj2" fmla="val 15109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如导入时年度和扩展名错误，可批量修改</a:t>
            </a:r>
            <a:endParaRPr lang="zh-CN" dirty="0">
              <a:solidFill>
                <a:srgbClr val="FF0000"/>
              </a:solidFill>
            </a:endParaRPr>
          </a:p>
        </p:txBody>
      </p:sp>
      <p:sp>
        <p:nvSpPr>
          <p:cNvPr id="10" name="矩形标注 9"/>
          <p:cNvSpPr/>
          <p:nvPr/>
        </p:nvSpPr>
        <p:spPr>
          <a:xfrm>
            <a:off x="539750" y="3338830"/>
            <a:ext cx="3177540" cy="1864360"/>
          </a:xfrm>
          <a:prstGeom prst="wedgeRectCallout">
            <a:avLst>
              <a:gd name="adj1" fmla="val 12310"/>
              <a:gd name="adj2" fmla="val 8143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应先导入招生单位信息</a:t>
            </a:r>
            <a:endParaRPr lang="zh-CN" dirty="0" smtClean="0">
              <a:solidFill>
                <a:srgbClr val="FF0000"/>
              </a:solidFill>
            </a:endParaRPr>
          </a:p>
          <a:p>
            <a:pPr algn="ctr"/>
            <a:r>
              <a:rPr lang="zh-CN" dirty="0" smtClean="0">
                <a:solidFill>
                  <a:srgbClr val="FF0000"/>
                </a:solidFill>
              </a:rPr>
              <a:t>再导入考生信息</a:t>
            </a:r>
            <a:endParaRPr lang="zh-CN" dirty="0" smtClean="0">
              <a:solidFill>
                <a:srgbClr val="FF0000"/>
              </a:solidFill>
            </a:endParaRPr>
          </a:p>
          <a:p>
            <a:pPr algn="ctr"/>
            <a:r>
              <a:rPr lang="zh-CN" dirty="0" smtClean="0">
                <a:solidFill>
                  <a:srgbClr val="FF0000"/>
                </a:solidFill>
              </a:rPr>
              <a:t>可以一次性全部导入</a:t>
            </a:r>
            <a:endParaRPr lang="zh-CN" dirty="0" smtClean="0">
              <a:solidFill>
                <a:srgbClr val="FF0000"/>
              </a:solidFill>
            </a:endParaRPr>
          </a:p>
          <a:p>
            <a:pPr algn="ctr"/>
            <a:r>
              <a:rPr lang="zh-CN" dirty="0" smtClean="0">
                <a:solidFill>
                  <a:srgbClr val="FF0000"/>
                </a:solidFill>
              </a:rPr>
              <a:t>也可以分批、多次导入</a:t>
            </a:r>
            <a:endParaRPr lang="zh-CN" dirty="0" smtClean="0">
              <a:solidFill>
                <a:srgbClr val="FF0000"/>
              </a:solidFill>
            </a:endParaRPr>
          </a:p>
          <a:p>
            <a:pPr algn="ctr"/>
            <a:r>
              <a:rPr lang="zh-CN" dirty="0" smtClean="0">
                <a:solidFill>
                  <a:srgbClr val="FF0000"/>
                </a:solidFill>
              </a:rPr>
              <a:t>导入时自动忽略不合格考生</a:t>
            </a:r>
            <a:endParaRPr lang="zh-CN" dirty="0" smtClean="0">
              <a:solidFill>
                <a:srgbClr val="FF0000"/>
              </a:solidFill>
            </a:endParaRPr>
          </a:p>
          <a:p>
            <a:pPr algn="ctr"/>
            <a:r>
              <a:rPr lang="zh-CN" dirty="0" smtClean="0">
                <a:solidFill>
                  <a:srgbClr val="FF0000"/>
                </a:solidFill>
              </a:rPr>
              <a:t>更新已经存在的考生信息</a:t>
            </a:r>
            <a:endParaRPr lang="zh-CN" dirty="0" smtClean="0">
              <a:solidFill>
                <a:srgbClr val="FF0000"/>
              </a:solidFill>
            </a:endParaRPr>
          </a:p>
        </p:txBody>
      </p:sp>
      <p:sp>
        <p:nvSpPr>
          <p:cNvPr id="12" name="矩形标注 11"/>
          <p:cNvSpPr/>
          <p:nvPr/>
        </p:nvSpPr>
        <p:spPr>
          <a:xfrm>
            <a:off x="4549775" y="3289300"/>
            <a:ext cx="2856230" cy="431800"/>
          </a:xfrm>
          <a:prstGeom prst="wedgeRectCallout">
            <a:avLst>
              <a:gd name="adj1" fmla="val -32814"/>
              <a:gd name="adj2" fmla="val -17044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单项导入各类特殊考生</a:t>
            </a:r>
            <a:endParaRPr lang="zh-CN" dirty="0">
              <a:solidFill>
                <a:srgbClr val="FF0000"/>
              </a:solidFill>
            </a:endParaRPr>
          </a:p>
        </p:txBody>
      </p:sp>
      <p:sp>
        <p:nvSpPr>
          <p:cNvPr id="6" name="矩形标注 5"/>
          <p:cNvSpPr/>
          <p:nvPr>
            <p:custDataLst>
              <p:tags r:id="rId3"/>
            </p:custDataLst>
          </p:nvPr>
        </p:nvSpPr>
        <p:spPr>
          <a:xfrm>
            <a:off x="4549775" y="4568190"/>
            <a:ext cx="2856230" cy="431800"/>
          </a:xfrm>
          <a:prstGeom prst="wedgeRectCallout">
            <a:avLst>
              <a:gd name="adj1" fmla="val -14117"/>
              <a:gd name="adj2" fmla="val 24808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单个转到第</a:t>
            </a:r>
            <a:r>
              <a:rPr lang="en-US" altLang="zh-CN" dirty="0">
                <a:solidFill>
                  <a:srgbClr val="FF0000"/>
                </a:solidFill>
              </a:rPr>
              <a:t>5</a:t>
            </a:r>
            <a:r>
              <a:rPr lang="zh-CN" altLang="en-US" dirty="0">
                <a:solidFill>
                  <a:srgbClr val="FF0000"/>
                </a:solidFill>
              </a:rPr>
              <a:t>单元考试</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4217035" y="252591"/>
            <a:ext cx="375793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考生信息管理注意事项</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433705" y="873760"/>
            <a:ext cx="11324590" cy="5262245"/>
          </a:xfrm>
          <a:prstGeom prst="rect">
            <a:avLst/>
          </a:prstGeom>
          <a:noFill/>
        </p:spPr>
        <p:txBody>
          <a:bodyPr wrap="square" rtlCol="0">
            <a:spAutoFit/>
          </a:bodyPr>
          <a:lstStyle/>
          <a:p>
            <a:pPr indent="637540" fontAlgn="auto"/>
            <a:r>
              <a:rPr lang="en-US" altLang="zh-CN" sz="2400" dirty="0" smtClean="0">
                <a:solidFill>
                  <a:schemeClr val="bg1"/>
                </a:solidFill>
                <a:latin typeface="+mn-ea"/>
              </a:rPr>
              <a:t>1.</a:t>
            </a:r>
            <a:r>
              <a:rPr lang="zh-CN" sz="2400" dirty="0" smtClean="0">
                <a:solidFill>
                  <a:schemeClr val="bg1"/>
                </a:solidFill>
                <a:latin typeface="+mn-ea"/>
              </a:rPr>
              <a:t>批量导入时，系统自动覆盖</a:t>
            </a:r>
            <a:r>
              <a:rPr lang="en-US" altLang="zh-CN" sz="2400" dirty="0" smtClean="0">
                <a:solidFill>
                  <a:schemeClr val="bg1"/>
                </a:solidFill>
                <a:latin typeface="+mn-ea"/>
              </a:rPr>
              <a:t>(</a:t>
            </a:r>
            <a:r>
              <a:rPr lang="zh-CN" sz="2400" dirty="0" smtClean="0">
                <a:solidFill>
                  <a:schemeClr val="bg1"/>
                </a:solidFill>
                <a:latin typeface="+mn-ea"/>
              </a:rPr>
              <a:t>更新</a:t>
            </a:r>
            <a:r>
              <a:rPr lang="en-US" altLang="zh-CN" sz="2400" dirty="0" smtClean="0">
                <a:solidFill>
                  <a:schemeClr val="bg1"/>
                </a:solidFill>
                <a:latin typeface="+mn-ea"/>
              </a:rPr>
              <a:t>)</a:t>
            </a:r>
            <a:r>
              <a:rPr lang="zh-CN" sz="2400" dirty="0" smtClean="0">
                <a:solidFill>
                  <a:schemeClr val="bg1"/>
                </a:solidFill>
                <a:latin typeface="+mn-ea"/>
              </a:rPr>
              <a:t>已经存在的考生信息</a:t>
            </a:r>
            <a:r>
              <a:rPr lang="zh-CN" sz="2400" dirty="0" smtClean="0">
                <a:solidFill>
                  <a:schemeClr val="bg1"/>
                </a:solidFill>
                <a:latin typeface="+mn-ea"/>
                <a:sym typeface="+mn-ea"/>
              </a:rPr>
              <a:t>，但不影响已经编排的考场。</a:t>
            </a:r>
            <a:endParaRPr lang="zh-CN" sz="2400" dirty="0" smtClean="0">
              <a:solidFill>
                <a:schemeClr val="bg1"/>
              </a:solidFill>
              <a:latin typeface="+mn-ea"/>
              <a:sym typeface="+mn-ea"/>
            </a:endParaRPr>
          </a:p>
          <a:p>
            <a:pPr indent="637540" fontAlgn="auto"/>
            <a:r>
              <a:rPr lang="en-US" altLang="zh-CN" sz="2400" dirty="0" smtClean="0">
                <a:solidFill>
                  <a:schemeClr val="bg1"/>
                </a:solidFill>
                <a:latin typeface="+mn-ea"/>
                <a:sym typeface="+mn-ea"/>
              </a:rPr>
              <a:t>2.</a:t>
            </a:r>
            <a:r>
              <a:rPr lang="zh-CN" altLang="en-US" sz="2400" dirty="0" smtClean="0">
                <a:solidFill>
                  <a:schemeClr val="bg1"/>
                </a:solidFill>
                <a:latin typeface="+mn-ea"/>
                <a:sym typeface="+mn-ea"/>
              </a:rPr>
              <a:t>各类考生均应使用上级下发的</a:t>
            </a:r>
            <a:r>
              <a:rPr lang="en-US" altLang="zh-CN" sz="2400" dirty="0" smtClean="0">
                <a:solidFill>
                  <a:schemeClr val="bg1"/>
                </a:solidFill>
                <a:latin typeface="+mn-ea"/>
                <a:sym typeface="+mn-ea"/>
              </a:rPr>
              <a:t>DBF</a:t>
            </a:r>
            <a:r>
              <a:rPr lang="zh-CN" altLang="en-US" sz="2400" dirty="0" smtClean="0">
                <a:solidFill>
                  <a:schemeClr val="bg1"/>
                </a:solidFill>
                <a:latin typeface="+mn-ea"/>
                <a:sym typeface="+mn-ea"/>
              </a:rPr>
              <a:t>文件或格式相同的</a:t>
            </a:r>
            <a:r>
              <a:rPr lang="en-US" altLang="zh-CN" sz="2400" dirty="0" smtClean="0">
                <a:solidFill>
                  <a:schemeClr val="bg1"/>
                </a:solidFill>
                <a:latin typeface="+mn-ea"/>
                <a:sym typeface="+mn-ea"/>
              </a:rPr>
              <a:t>DBF</a:t>
            </a:r>
            <a:r>
              <a:rPr lang="zh-CN" altLang="en-US" sz="2400" dirty="0" smtClean="0">
                <a:solidFill>
                  <a:schemeClr val="bg1"/>
                </a:solidFill>
                <a:latin typeface="+mn-ea"/>
                <a:sym typeface="+mn-ea"/>
              </a:rPr>
              <a:t>文件导入。</a:t>
            </a:r>
            <a:endParaRPr lang="zh-CN" altLang="en-US" sz="2400" dirty="0" smtClean="0">
              <a:solidFill>
                <a:schemeClr val="bg1"/>
              </a:solidFill>
              <a:latin typeface="+mn-ea"/>
              <a:sym typeface="+mn-ea"/>
            </a:endParaRPr>
          </a:p>
          <a:p>
            <a:pPr indent="637540" fontAlgn="auto"/>
            <a:r>
              <a:rPr lang="en-US" altLang="zh-CN" sz="2400" dirty="0" smtClean="0">
                <a:solidFill>
                  <a:schemeClr val="bg1"/>
                </a:solidFill>
                <a:latin typeface="+mn-ea"/>
                <a:sym typeface="+mn-ea"/>
              </a:rPr>
              <a:t>3.</a:t>
            </a:r>
            <a:r>
              <a:rPr lang="zh-CN" altLang="en-US" sz="2400" dirty="0" smtClean="0">
                <a:solidFill>
                  <a:schemeClr val="bg1"/>
                </a:solidFill>
                <a:latin typeface="+mn-ea"/>
                <a:sym typeface="+mn-ea"/>
              </a:rPr>
              <a:t>第</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单元的考生由系统每次导入考生时自动添加，默认是</a:t>
            </a:r>
            <a:r>
              <a:rPr lang="en-US" altLang="zh-CN" sz="2400" dirty="0" smtClean="0">
                <a:solidFill>
                  <a:schemeClr val="bg1"/>
                </a:solidFill>
                <a:latin typeface="+mn-ea"/>
                <a:sym typeface="+mn-ea"/>
              </a:rPr>
              <a:t>ywk2m</a:t>
            </a:r>
            <a:r>
              <a:rPr lang="zh-CN" altLang="en-US" sz="2400" dirty="0" smtClean="0">
                <a:solidFill>
                  <a:schemeClr val="bg1"/>
                </a:solidFill>
                <a:latin typeface="+mn-ea"/>
                <a:sym typeface="+mn-ea"/>
              </a:rPr>
              <a:t>中科目代码</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开头的考生。如果</a:t>
            </a:r>
            <a:r>
              <a:rPr lang="zh-CN" altLang="en-US" sz="2400" dirty="0" smtClean="0">
                <a:solidFill>
                  <a:schemeClr val="bg1"/>
                </a:solidFill>
                <a:latin typeface="+mn-ea"/>
                <a:sym typeface="+mn-ea"/>
              </a:rPr>
              <a:t>有</a:t>
            </a:r>
            <a:r>
              <a:rPr lang="en-US" altLang="zh-CN" sz="2400" dirty="0" smtClean="0">
                <a:solidFill>
                  <a:schemeClr val="bg1"/>
                </a:solidFill>
                <a:latin typeface="+mn-ea"/>
                <a:sym typeface="+mn-ea"/>
              </a:rPr>
              <a:t>ywk2m</a:t>
            </a:r>
            <a:r>
              <a:rPr lang="zh-CN" altLang="en-US" sz="2400" dirty="0" smtClean="0">
                <a:solidFill>
                  <a:schemeClr val="bg1"/>
                </a:solidFill>
                <a:latin typeface="+mn-ea"/>
                <a:sym typeface="+mn-ea"/>
              </a:rPr>
              <a:t>不是</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开头的科目需要转到第</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单元考试，可以选择考生后，点击</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业务科</a:t>
            </a:r>
            <a:r>
              <a:rPr lang="en-US" altLang="zh-CN" sz="2400" dirty="0" smtClean="0">
                <a:solidFill>
                  <a:schemeClr val="bg1"/>
                </a:solidFill>
                <a:latin typeface="+mn-ea"/>
                <a:sym typeface="+mn-ea"/>
              </a:rPr>
              <a:t>2</a:t>
            </a:r>
            <a:r>
              <a:rPr lang="zh-CN" altLang="en-US" sz="2400" dirty="0" smtClean="0">
                <a:solidFill>
                  <a:schemeClr val="bg1"/>
                </a:solidFill>
                <a:latin typeface="+mn-ea"/>
                <a:sym typeface="+mn-ea"/>
              </a:rPr>
              <a:t>转</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单元</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按钮，实现单个添加第</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单元考生；也可以在第</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单元考生中，点击</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单元转业务科</a:t>
            </a:r>
            <a:r>
              <a:rPr lang="en-US" altLang="zh-CN" sz="2400" dirty="0" smtClean="0">
                <a:solidFill>
                  <a:schemeClr val="bg1"/>
                </a:solidFill>
                <a:latin typeface="+mn-ea"/>
                <a:sym typeface="+mn-ea"/>
              </a:rPr>
              <a:t>2”</a:t>
            </a:r>
            <a:r>
              <a:rPr lang="zh-CN" altLang="en-US" sz="2400" dirty="0" smtClean="0">
                <a:solidFill>
                  <a:schemeClr val="bg1"/>
                </a:solidFill>
                <a:latin typeface="+mn-ea"/>
                <a:sym typeface="+mn-ea"/>
              </a:rPr>
              <a:t>删除第</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单元考生</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转到第</a:t>
            </a:r>
            <a:r>
              <a:rPr lang="en-US" altLang="zh-CN" sz="2400" dirty="0" smtClean="0">
                <a:solidFill>
                  <a:schemeClr val="bg1"/>
                </a:solidFill>
                <a:latin typeface="+mn-ea"/>
                <a:sym typeface="+mn-ea"/>
              </a:rPr>
              <a:t>4</a:t>
            </a:r>
            <a:r>
              <a:rPr lang="zh-CN" altLang="en-US" sz="2400" dirty="0" smtClean="0">
                <a:solidFill>
                  <a:schemeClr val="bg1"/>
                </a:solidFill>
                <a:latin typeface="+mn-ea"/>
                <a:sym typeface="+mn-ea"/>
              </a:rPr>
              <a:t>单元考试</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a:t>
            </a:r>
            <a:r>
              <a:rPr lang="zh-CN" altLang="en-US" sz="2400" dirty="0" smtClean="0">
                <a:solidFill>
                  <a:srgbClr val="FFFF00"/>
                </a:solidFill>
                <a:latin typeface="+mn-ea"/>
                <a:sym typeface="+mn-ea"/>
              </a:rPr>
              <a:t>第</a:t>
            </a:r>
            <a:r>
              <a:rPr lang="en-US" altLang="zh-CN" sz="2400" dirty="0" smtClean="0">
                <a:solidFill>
                  <a:srgbClr val="FFFF00"/>
                </a:solidFill>
                <a:latin typeface="+mn-ea"/>
                <a:sym typeface="+mn-ea"/>
              </a:rPr>
              <a:t>5</a:t>
            </a:r>
            <a:r>
              <a:rPr lang="zh-CN" altLang="en-US" sz="2400" dirty="0" smtClean="0">
                <a:solidFill>
                  <a:srgbClr val="FFFF00"/>
                </a:solidFill>
                <a:latin typeface="+mn-ea"/>
                <a:sym typeface="+mn-ea"/>
              </a:rPr>
              <a:t>单元的考生调整后，应重新编排第</a:t>
            </a:r>
            <a:r>
              <a:rPr lang="en-US" altLang="zh-CN" sz="2400" dirty="0" smtClean="0">
                <a:solidFill>
                  <a:srgbClr val="FFFF00"/>
                </a:solidFill>
                <a:latin typeface="+mn-ea"/>
                <a:sym typeface="+mn-ea"/>
              </a:rPr>
              <a:t>5</a:t>
            </a:r>
            <a:r>
              <a:rPr lang="zh-CN" altLang="en-US" sz="2400" dirty="0" smtClean="0">
                <a:solidFill>
                  <a:srgbClr val="FFFF00"/>
                </a:solidFill>
                <a:latin typeface="+mn-ea"/>
                <a:sym typeface="+mn-ea"/>
              </a:rPr>
              <a:t>单元考场。</a:t>
            </a:r>
            <a:endParaRPr lang="zh-CN" altLang="en-US" sz="2400" dirty="0" smtClean="0">
              <a:solidFill>
                <a:srgbClr val="FFFF00"/>
              </a:solidFill>
              <a:latin typeface="+mn-ea"/>
              <a:sym typeface="+mn-ea"/>
            </a:endParaRPr>
          </a:p>
          <a:p>
            <a:pPr indent="637540" fontAlgn="auto"/>
            <a:r>
              <a:rPr lang="en-US" altLang="zh-CN" sz="2400" dirty="0" smtClean="0">
                <a:solidFill>
                  <a:schemeClr val="bg1"/>
                </a:solidFill>
                <a:latin typeface="+mn-ea"/>
                <a:sym typeface="+mn-ea"/>
              </a:rPr>
              <a:t>4.</a:t>
            </a:r>
            <a:r>
              <a:rPr lang="zh-CN" altLang="en-US" sz="2400" dirty="0" smtClean="0">
                <a:solidFill>
                  <a:schemeClr val="bg1"/>
                </a:solidFill>
                <a:latin typeface="+mn-ea"/>
                <a:sym typeface="+mn-ea"/>
              </a:rPr>
              <a:t>转入来借考的考生，</a:t>
            </a:r>
            <a:r>
              <a:rPr lang="en-US" altLang="zh-CN" sz="2400" dirty="0" smtClean="0">
                <a:solidFill>
                  <a:schemeClr val="bg1"/>
                </a:solidFill>
                <a:latin typeface="+mn-ea"/>
                <a:sym typeface="+mn-ea"/>
              </a:rPr>
              <a:t>bmh</a:t>
            </a:r>
            <a:r>
              <a:rPr lang="zh-CN" altLang="en-US" sz="2400" dirty="0" smtClean="0">
                <a:solidFill>
                  <a:schemeClr val="bg1"/>
                </a:solidFill>
                <a:latin typeface="+mn-ea"/>
                <a:sym typeface="+mn-ea"/>
              </a:rPr>
              <a:t>字段前</a:t>
            </a:r>
            <a:r>
              <a:rPr lang="en-US" altLang="zh-CN" sz="2400" dirty="0" smtClean="0">
                <a:solidFill>
                  <a:schemeClr val="bg1"/>
                </a:solidFill>
                <a:latin typeface="+mn-ea"/>
                <a:sym typeface="+mn-ea"/>
              </a:rPr>
              <a:t>4</a:t>
            </a:r>
            <a:r>
              <a:rPr lang="zh-CN" altLang="en-US" sz="2400" dirty="0" smtClean="0">
                <a:solidFill>
                  <a:schemeClr val="bg1"/>
                </a:solidFill>
                <a:latin typeface="+mn-ea"/>
                <a:sym typeface="+mn-ea"/>
              </a:rPr>
              <a:t>位不能与本报名点的代码相同。</a:t>
            </a:r>
            <a:endParaRPr lang="zh-CN" altLang="en-US" sz="2400" dirty="0" smtClean="0">
              <a:solidFill>
                <a:schemeClr val="bg1"/>
              </a:solidFill>
              <a:latin typeface="+mn-ea"/>
              <a:sym typeface="+mn-ea"/>
            </a:endParaRPr>
          </a:p>
          <a:p>
            <a:pPr indent="637540" fontAlgn="auto"/>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转出到外省借考、转到备用考场考试的考生，必须是已经导入到本系统的、本报名点的考生。</a:t>
            </a:r>
            <a:endParaRPr lang="zh-CN" altLang="en-US" sz="2400" dirty="0" smtClean="0">
              <a:solidFill>
                <a:schemeClr val="bg1"/>
              </a:solidFill>
              <a:latin typeface="+mn-ea"/>
              <a:sym typeface="+mn-ea"/>
            </a:endParaRPr>
          </a:p>
          <a:p>
            <a:pPr indent="637540" fontAlgn="auto"/>
            <a:r>
              <a:rPr lang="en-US" altLang="zh-CN" sz="2400" dirty="0" smtClean="0">
                <a:solidFill>
                  <a:schemeClr val="bg1"/>
                </a:solidFill>
                <a:latin typeface="+mn-ea"/>
                <a:sym typeface="+mn-ea"/>
              </a:rPr>
              <a:t>6.</a:t>
            </a:r>
            <a:r>
              <a:rPr lang="zh-CN" altLang="en-US" sz="2400" dirty="0" smtClean="0">
                <a:solidFill>
                  <a:schemeClr val="bg1"/>
                </a:solidFill>
                <a:latin typeface="+mn-ea"/>
                <a:sym typeface="+mn-ea"/>
              </a:rPr>
              <a:t>在已经转交了需要转出到外省借考的考生的试卷后，可以在本系统中</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彻底删除已转出考生</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。彻底删除后是否重新编排考场由报名点视情况决定。重新编排考场后，上报的数据、各项考务资料等均需重新处理。</a:t>
            </a:r>
            <a:endParaRPr lang="zh-CN" altLang="en-US" sz="2400" dirty="0" smtClean="0">
              <a:solidFill>
                <a:srgbClr val="FFFF00"/>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4217035" y="252591"/>
            <a:ext cx="375793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考生信息管理注意事项</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433705" y="873760"/>
            <a:ext cx="11324590" cy="5631180"/>
          </a:xfrm>
          <a:prstGeom prst="rect">
            <a:avLst/>
          </a:prstGeom>
          <a:noFill/>
        </p:spPr>
        <p:txBody>
          <a:bodyPr wrap="square" rtlCol="0">
            <a:spAutoFit/>
          </a:bodyPr>
          <a:lstStyle/>
          <a:p>
            <a:pPr indent="621665" fontAlgn="auto"/>
            <a:r>
              <a:rPr lang="en-US" altLang="zh-CN" sz="2400" dirty="0" smtClean="0">
                <a:solidFill>
                  <a:schemeClr val="bg1"/>
                </a:solidFill>
                <a:latin typeface="+mn-ea"/>
                <a:sym typeface="+mn-ea"/>
              </a:rPr>
              <a:t>7.</a:t>
            </a:r>
            <a:r>
              <a:rPr lang="zh-CN" altLang="en-US" sz="2400" dirty="0" smtClean="0">
                <a:solidFill>
                  <a:schemeClr val="bg1"/>
                </a:solidFill>
                <a:latin typeface="+mn-ea"/>
                <a:sym typeface="+mn-ea"/>
              </a:rPr>
              <a:t>在</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备用考场考务管理</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中分类重新编排了考场后，系统已经将所有需要转到备用考场的考生单独编排在原考点普通考场的后面</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考场号以</a:t>
            </a:r>
            <a:r>
              <a:rPr lang="en-US" altLang="zh-CN" sz="2400" dirty="0" smtClean="0">
                <a:solidFill>
                  <a:schemeClr val="bg1"/>
                </a:solidFill>
                <a:latin typeface="+mn-ea"/>
                <a:sym typeface="+mn-ea"/>
              </a:rPr>
              <a:t>“B”</a:t>
            </a:r>
            <a:r>
              <a:rPr lang="zh-CN" altLang="en-US" sz="2400" dirty="0" smtClean="0">
                <a:solidFill>
                  <a:schemeClr val="bg1"/>
                </a:solidFill>
                <a:latin typeface="+mn-ea"/>
                <a:sym typeface="+mn-ea"/>
              </a:rPr>
              <a:t>开头</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，可以在此窗口中删除备用考场的考生。在普通考场的考务材料打印窗口中，选择</a:t>
            </a:r>
            <a:r>
              <a:rPr lang="en-US" altLang="zh-CN" sz="2400" dirty="0" smtClean="0">
                <a:solidFill>
                  <a:schemeClr val="bg1"/>
                </a:solidFill>
                <a:latin typeface="+mn-ea"/>
                <a:sym typeface="+mn-ea"/>
              </a:rPr>
              <a:t>“B”</a:t>
            </a:r>
            <a:r>
              <a:rPr lang="zh-CN" altLang="en-US" sz="2400" dirty="0" smtClean="0">
                <a:solidFill>
                  <a:schemeClr val="bg1"/>
                </a:solidFill>
                <a:latin typeface="+mn-ea"/>
                <a:sym typeface="+mn-ea"/>
              </a:rPr>
              <a:t>开头的考场号范围，即可打印需转到备用考场考试的考生的考务材料。</a:t>
            </a:r>
            <a:endParaRPr lang="zh-CN" altLang="en-US" sz="2400" dirty="0" smtClean="0">
              <a:solidFill>
                <a:srgbClr val="FFFF00"/>
              </a:solidFill>
              <a:latin typeface="+mn-ea"/>
              <a:sym typeface="+mn-ea"/>
            </a:endParaRPr>
          </a:p>
          <a:p>
            <a:pPr indent="621665" fontAlgn="auto"/>
            <a:r>
              <a:rPr lang="en-US" altLang="zh-CN" sz="2400" dirty="0" smtClean="0">
                <a:solidFill>
                  <a:schemeClr val="bg1"/>
                </a:solidFill>
                <a:latin typeface="+mn-ea"/>
                <a:sym typeface="+mn-ea"/>
              </a:rPr>
              <a:t>8.</a:t>
            </a:r>
            <a:r>
              <a:rPr lang="zh-CN" altLang="en-US" sz="2400" dirty="0" smtClean="0">
                <a:solidFill>
                  <a:schemeClr val="bg1"/>
                </a:solidFill>
                <a:latin typeface="+mn-ea"/>
                <a:sym typeface="+mn-ea"/>
              </a:rPr>
              <a:t>各类考生一般以批量导入、批量删除的方式进行操作。如果需要修改某位考生的基本信息，可直接在列表中修改，回车后点击</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保存</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按钮即可。</a:t>
            </a:r>
            <a:r>
              <a:rPr lang="zh-CN" altLang="en-US" sz="2400" dirty="0" smtClean="0">
                <a:solidFill>
                  <a:srgbClr val="FFFF00"/>
                </a:solidFill>
                <a:latin typeface="+mn-ea"/>
                <a:sym typeface="+mn-ea"/>
              </a:rPr>
              <a:t>每次导入、删除或修改考生信息并保存后，系统将再次进行考生信息统计分析，再次编排考场时，系统将以新的统计结果为准。</a:t>
            </a:r>
            <a:endParaRPr lang="zh-CN" altLang="en-US" sz="2400" dirty="0" smtClean="0">
              <a:solidFill>
                <a:srgbClr val="FFFF00"/>
              </a:solidFill>
              <a:latin typeface="+mn-ea"/>
              <a:sym typeface="+mn-ea"/>
            </a:endParaRPr>
          </a:p>
          <a:p>
            <a:pPr indent="621665" fontAlgn="auto"/>
            <a:r>
              <a:rPr lang="en-US" altLang="zh-CN" sz="2400" dirty="0" smtClean="0">
                <a:solidFill>
                  <a:schemeClr val="bg1"/>
                </a:solidFill>
                <a:latin typeface="+mn-ea"/>
                <a:sym typeface="+mn-ea"/>
              </a:rPr>
              <a:t>9.</a:t>
            </a:r>
            <a:r>
              <a:rPr lang="zh-CN" altLang="en-US" sz="2400" dirty="0" smtClean="0">
                <a:solidFill>
                  <a:schemeClr val="bg1"/>
                </a:solidFill>
                <a:latin typeface="+mn-ea"/>
                <a:sym typeface="+mn-ea"/>
              </a:rPr>
              <a:t>可以将考生分成多个批次，分批导入、分批进行考场编排。比如：先导入第</a:t>
            </a:r>
            <a:r>
              <a:rPr lang="en-US" altLang="zh-CN" sz="2400" dirty="0" smtClean="0">
                <a:solidFill>
                  <a:schemeClr val="bg1"/>
                </a:solidFill>
                <a:latin typeface="+mn-ea"/>
                <a:sym typeface="+mn-ea"/>
              </a:rPr>
              <a:t>1</a:t>
            </a:r>
            <a:r>
              <a:rPr lang="zh-CN" altLang="en-US" sz="2400" dirty="0" smtClean="0">
                <a:solidFill>
                  <a:schemeClr val="bg1"/>
                </a:solidFill>
                <a:latin typeface="+mn-ea"/>
                <a:sym typeface="+mn-ea"/>
              </a:rPr>
              <a:t>批考生信息，勾选好本次需要使用的所有考点考场，并设置好编排顺序后进行考场编排；再导入第</a:t>
            </a:r>
            <a:r>
              <a:rPr lang="en-US" altLang="zh-CN" sz="2400" dirty="0" smtClean="0">
                <a:solidFill>
                  <a:schemeClr val="bg1"/>
                </a:solidFill>
                <a:latin typeface="+mn-ea"/>
                <a:sym typeface="+mn-ea"/>
              </a:rPr>
              <a:t>2</a:t>
            </a:r>
            <a:r>
              <a:rPr lang="zh-CN" altLang="en-US" sz="2400" dirty="0" smtClean="0">
                <a:solidFill>
                  <a:schemeClr val="bg1"/>
                </a:solidFill>
                <a:latin typeface="+mn-ea"/>
                <a:sym typeface="+mn-ea"/>
              </a:rPr>
              <a:t>批考生，编排考场时选择</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追加编排考场</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，系统将按照勾选、设置的考点、考场编排顺序，在已经编排的考场后面，追加编排列表中还没有安排考场的考生；追加编排时即可以与前一批连续编排，也可以从已编排考场的下一个考场开始编排</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两个批次的考生不在同一个考场</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。还有其他考生时，重新上述步骤即可实现将考生分成多个类别，分类编排考场的要求。</a:t>
            </a:r>
            <a:endParaRPr lang="zh-CN" altLang="en-US" sz="2400" dirty="0" smtClean="0">
              <a:solidFill>
                <a:srgbClr val="FFFF00"/>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250295" cy="1568450"/>
          </a:xfrm>
          <a:prstGeom prst="rect">
            <a:avLst/>
          </a:prstGeom>
          <a:noFill/>
        </p:spPr>
        <p:txBody>
          <a:bodyPr wrap="square" rtlCol="0">
            <a:spAutoFit/>
          </a:bodyPr>
          <a:lstStyle/>
          <a:p>
            <a:pPr indent="615315" fontAlgn="auto"/>
            <a:r>
              <a:rPr lang="en-US" altLang="zh-CN" sz="2400" dirty="0">
                <a:solidFill>
                  <a:schemeClr val="bg1"/>
                </a:solidFill>
                <a:latin typeface="+mn-ea"/>
              </a:rPr>
              <a:t>3</a:t>
            </a:r>
            <a:r>
              <a:rPr lang="en-US" altLang="zh-CN" sz="2400" dirty="0" smtClean="0">
                <a:solidFill>
                  <a:schemeClr val="bg1"/>
                </a:solidFill>
                <a:latin typeface="+mn-ea"/>
              </a:rPr>
              <a:t>.</a:t>
            </a:r>
            <a:r>
              <a:rPr lang="zh-CN" altLang="en-US" sz="2400" dirty="0" smtClean="0">
                <a:solidFill>
                  <a:schemeClr val="bg1"/>
                </a:solidFill>
                <a:latin typeface="+mn-ea"/>
              </a:rPr>
              <a:t>考生照片管理。</a:t>
            </a:r>
            <a:r>
              <a:rPr lang="zh-CN" altLang="en-US" sz="2400" dirty="0" smtClean="0">
                <a:solidFill>
                  <a:srgbClr val="FFFF00"/>
                </a:solidFill>
                <a:latin typeface="+mn-ea"/>
              </a:rPr>
              <a:t>打印考场核对单和座位标签时需要考生照片。</a:t>
            </a:r>
            <a:r>
              <a:rPr lang="zh-CN" altLang="en-US" sz="2400" dirty="0" smtClean="0">
                <a:solidFill>
                  <a:schemeClr val="bg1"/>
                </a:solidFill>
                <a:latin typeface="+mn-ea"/>
              </a:rPr>
              <a:t>将考生的照片复制到执行打印操作的电脑中，存放在本软件解压后的文件夹下的</a:t>
            </a:r>
            <a:r>
              <a:rPr lang="en-US" altLang="zh-CN" sz="2400" dirty="0" err="1" smtClean="0">
                <a:solidFill>
                  <a:schemeClr val="bg1"/>
                </a:solidFill>
                <a:latin typeface="+mn-ea"/>
              </a:rPr>
              <a:t>zp</a:t>
            </a:r>
            <a:r>
              <a:rPr lang="zh-CN" altLang="en-US" sz="2400" dirty="0" smtClean="0">
                <a:solidFill>
                  <a:schemeClr val="bg1"/>
                </a:solidFill>
                <a:latin typeface="+mn-ea"/>
              </a:rPr>
              <a:t>子文件夹中即可，放到其他位置，或者照片文件名与考生信息管理列表中</a:t>
            </a:r>
            <a:r>
              <a:rPr lang="en-US" altLang="zh-CN" sz="2400" dirty="0" smtClean="0">
                <a:solidFill>
                  <a:schemeClr val="bg1"/>
                </a:solidFill>
                <a:latin typeface="+mn-ea"/>
              </a:rPr>
              <a:t>“</a:t>
            </a:r>
            <a:r>
              <a:rPr lang="zh-CN" altLang="en-US" sz="2400" dirty="0" smtClean="0">
                <a:solidFill>
                  <a:schemeClr val="bg1"/>
                </a:solidFill>
                <a:latin typeface="+mn-ea"/>
              </a:rPr>
              <a:t>现场确认照片</a:t>
            </a:r>
            <a:r>
              <a:rPr lang="en-US" altLang="zh-CN" sz="2400" dirty="0" smtClean="0">
                <a:solidFill>
                  <a:schemeClr val="bg1"/>
                </a:solidFill>
                <a:latin typeface="+mn-ea"/>
              </a:rPr>
              <a:t>”</a:t>
            </a:r>
            <a:r>
              <a:rPr lang="zh-CN" altLang="en-US" sz="2400" dirty="0" smtClean="0">
                <a:solidFill>
                  <a:schemeClr val="bg1"/>
                </a:solidFill>
                <a:latin typeface="+mn-ea"/>
              </a:rPr>
              <a:t>列的文件名不一致，将导致报表中无法显示考生照片。</a:t>
            </a:r>
            <a:endParaRPr lang="zh-CN" altLang="en-US" sz="2400" dirty="0">
              <a:solidFill>
                <a:schemeClr val="bg1"/>
              </a:solidFill>
              <a:latin typeface="+mn-ea"/>
            </a:endParaRPr>
          </a:p>
        </p:txBody>
      </p:sp>
      <p:pic>
        <p:nvPicPr>
          <p:cNvPr id="4" name="图片 3"/>
          <p:cNvPicPr>
            <a:picLocks noChangeAspect="1"/>
          </p:cNvPicPr>
          <p:nvPr/>
        </p:nvPicPr>
        <p:blipFill>
          <a:blip r:embed="rId2"/>
          <a:stretch>
            <a:fillRect/>
          </a:stretch>
        </p:blipFill>
        <p:spPr>
          <a:xfrm>
            <a:off x="1491615" y="2442210"/>
            <a:ext cx="5693410" cy="3982085"/>
          </a:xfrm>
          <a:prstGeom prst="rect">
            <a:avLst/>
          </a:prstGeom>
        </p:spPr>
      </p:pic>
      <p:sp>
        <p:nvSpPr>
          <p:cNvPr id="7" name="矩形标注 6"/>
          <p:cNvSpPr/>
          <p:nvPr/>
        </p:nvSpPr>
        <p:spPr>
          <a:xfrm>
            <a:off x="2770505" y="4641850"/>
            <a:ext cx="5719445" cy="745490"/>
          </a:xfrm>
          <a:prstGeom prst="wedgeRectCallout">
            <a:avLst>
              <a:gd name="adj1" fmla="val -18269"/>
              <a:gd name="adj2" fmla="val -12521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照片文件名中间的年度、扩展名</a:t>
            </a:r>
            <a:r>
              <a:rPr lang="en-US" altLang="zh-CN" dirty="0" smtClean="0">
                <a:solidFill>
                  <a:srgbClr val="FF0000"/>
                </a:solidFill>
              </a:rPr>
              <a:t>(.jpg</a:t>
            </a:r>
            <a:r>
              <a:rPr lang="zh-CN" altLang="en-US" dirty="0" smtClean="0">
                <a:solidFill>
                  <a:srgbClr val="FF0000"/>
                </a:solidFill>
              </a:rPr>
              <a:t>等</a:t>
            </a:r>
            <a:r>
              <a:rPr lang="en-US" altLang="zh-CN" dirty="0" smtClean="0">
                <a:solidFill>
                  <a:srgbClr val="FF0000"/>
                </a:solidFill>
              </a:rPr>
              <a:t>)</a:t>
            </a:r>
            <a:r>
              <a:rPr lang="zh-CN" dirty="0" smtClean="0">
                <a:solidFill>
                  <a:srgbClr val="FF0000"/>
                </a:solidFill>
              </a:rPr>
              <a:t>必须与</a:t>
            </a:r>
            <a:endParaRPr lang="zh-CN" dirty="0" smtClean="0">
              <a:solidFill>
                <a:srgbClr val="FF0000"/>
              </a:solidFill>
            </a:endParaRPr>
          </a:p>
          <a:p>
            <a:pPr algn="ctr"/>
            <a:r>
              <a:rPr lang="zh-CN" dirty="0" smtClean="0">
                <a:solidFill>
                  <a:srgbClr val="FF0000"/>
                </a:solidFill>
              </a:rPr>
              <a:t>考生信息中</a:t>
            </a:r>
            <a:r>
              <a:rPr lang="en-US" altLang="zh-CN" dirty="0" smtClean="0">
                <a:solidFill>
                  <a:srgbClr val="FF0000"/>
                </a:solidFill>
              </a:rPr>
              <a:t>“</a:t>
            </a:r>
            <a:r>
              <a:rPr lang="zh-CN" altLang="en-US" dirty="0" smtClean="0">
                <a:solidFill>
                  <a:srgbClr val="FF0000"/>
                </a:solidFill>
              </a:rPr>
              <a:t>现场确认照片</a:t>
            </a:r>
            <a:r>
              <a:rPr lang="en-US" altLang="zh-CN" dirty="0" smtClean="0">
                <a:solidFill>
                  <a:srgbClr val="FF0000"/>
                </a:solidFill>
              </a:rPr>
              <a:t>”</a:t>
            </a:r>
            <a:r>
              <a:rPr lang="zh-CN" altLang="en-US" dirty="0" smtClean="0">
                <a:solidFill>
                  <a:srgbClr val="FF0000"/>
                </a:solidFill>
              </a:rPr>
              <a:t>字段中的文件名完全一致</a:t>
            </a:r>
            <a:endParaRPr lang="zh-CN" altLang="en-US" dirty="0" smtClean="0">
              <a:solidFill>
                <a:srgbClr val="FF0000"/>
              </a:solidFill>
            </a:endParaRPr>
          </a:p>
        </p:txBody>
      </p:sp>
      <p:pic>
        <p:nvPicPr>
          <p:cNvPr id="10" name="图片 9"/>
          <p:cNvPicPr>
            <a:picLocks noChangeAspect="1"/>
          </p:cNvPicPr>
          <p:nvPr/>
        </p:nvPicPr>
        <p:blipFill>
          <a:blip r:embed="rId3"/>
          <a:stretch>
            <a:fillRect/>
          </a:stretch>
        </p:blipFill>
        <p:spPr>
          <a:xfrm>
            <a:off x="7813675" y="2442210"/>
            <a:ext cx="2809875" cy="1619250"/>
          </a:xfrm>
          <a:prstGeom prst="rect">
            <a:avLst/>
          </a:prstGeom>
        </p:spPr>
      </p:pic>
      <p:sp>
        <p:nvSpPr>
          <p:cNvPr id="6" name="圆角矩形 5"/>
          <p:cNvSpPr/>
          <p:nvPr/>
        </p:nvSpPr>
        <p:spPr>
          <a:xfrm>
            <a:off x="8675370" y="3399790"/>
            <a:ext cx="1919605" cy="249555"/>
          </a:xfrm>
          <a:prstGeom prst="roundRect">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custDataLst>
              <p:tags r:id="rId4"/>
            </p:custDataLst>
          </p:nvPr>
        </p:nvSpPr>
        <p:spPr>
          <a:xfrm>
            <a:off x="4453255" y="3728720"/>
            <a:ext cx="735330" cy="332740"/>
          </a:xfrm>
          <a:prstGeom prst="roundRect">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肘形连接符 11"/>
          <p:cNvCxnSpPr>
            <a:stCxn id="9" idx="3"/>
            <a:endCxn id="6" idx="1"/>
          </p:cNvCxnSpPr>
          <p:nvPr/>
        </p:nvCxnSpPr>
        <p:spPr>
          <a:xfrm flipV="1">
            <a:off x="5188585" y="3524885"/>
            <a:ext cx="3486785" cy="370205"/>
          </a:xfrm>
          <a:prstGeom prst="bentConnector3">
            <a:avLst>
              <a:gd name="adj1" fmla="val 64614"/>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61370" cy="1938020"/>
          </a:xfrm>
          <a:prstGeom prst="rect">
            <a:avLst/>
          </a:prstGeom>
          <a:noFill/>
        </p:spPr>
        <p:txBody>
          <a:bodyPr wrap="square" rtlCol="0">
            <a:spAutoFit/>
          </a:bodyPr>
          <a:lstStyle/>
          <a:p>
            <a:pPr indent="615315" fontAlgn="auto"/>
            <a:r>
              <a:rPr lang="en-US" altLang="zh-CN" sz="2400" dirty="0" smtClean="0">
                <a:solidFill>
                  <a:schemeClr val="bg1"/>
                </a:solidFill>
                <a:latin typeface="+mn-ea"/>
              </a:rPr>
              <a:t>4.</a:t>
            </a:r>
            <a:r>
              <a:rPr lang="zh-CN" altLang="en-US" sz="2400" dirty="0" smtClean="0">
                <a:solidFill>
                  <a:schemeClr val="bg1"/>
                </a:solidFill>
                <a:latin typeface="+mn-ea"/>
              </a:rPr>
              <a:t>考场编排和上报</a:t>
            </a:r>
            <a:r>
              <a:rPr lang="en-US" altLang="zh-CN" sz="2400" dirty="0" smtClean="0">
                <a:solidFill>
                  <a:schemeClr val="bg1"/>
                </a:solidFill>
                <a:latin typeface="+mn-ea"/>
              </a:rPr>
              <a:t>——</a:t>
            </a:r>
            <a:r>
              <a:rPr lang="zh-CN" altLang="en-US" sz="2400" dirty="0" smtClean="0">
                <a:solidFill>
                  <a:schemeClr val="bg1"/>
                </a:solidFill>
                <a:latin typeface="+mn-ea"/>
              </a:rPr>
              <a:t>选择考点考场。先勾选本次考试需要使用的考点，并设置编排顺序和起始考场号（第</a:t>
            </a:r>
            <a:r>
              <a:rPr lang="en-US" altLang="zh-CN" sz="2400" dirty="0" smtClean="0">
                <a:solidFill>
                  <a:schemeClr val="bg1"/>
                </a:solidFill>
                <a:latin typeface="+mn-ea"/>
              </a:rPr>
              <a:t>1</a:t>
            </a:r>
            <a:r>
              <a:rPr lang="zh-CN" altLang="en-US" sz="2400" dirty="0" smtClean="0">
                <a:solidFill>
                  <a:schemeClr val="bg1"/>
                </a:solidFill>
                <a:latin typeface="+mn-ea"/>
              </a:rPr>
              <a:t>考场的序号）；单击某个考点后，在下方的列表中勾选这个考点本次考试需要使用的考场，并设置编排顺序和使用的考场数量。勾选的考场总数量不能小于本次考试需要的考场数量，编排顺序小的考点、考场先安排考生。</a:t>
            </a:r>
            <a:endParaRPr lang="zh-CN" altLang="en-US" sz="2400" dirty="0">
              <a:solidFill>
                <a:schemeClr val="bg1"/>
              </a:solidFill>
              <a:latin typeface="+mn-ea"/>
            </a:endParaRPr>
          </a:p>
        </p:txBody>
      </p:sp>
      <p:pic>
        <p:nvPicPr>
          <p:cNvPr id="7" name="图片 6"/>
          <p:cNvPicPr>
            <a:picLocks noChangeAspect="1"/>
          </p:cNvPicPr>
          <p:nvPr/>
        </p:nvPicPr>
        <p:blipFill>
          <a:blip r:embed="rId2"/>
          <a:stretch>
            <a:fillRect/>
          </a:stretch>
        </p:blipFill>
        <p:spPr>
          <a:xfrm>
            <a:off x="2737969" y="2516858"/>
            <a:ext cx="6716062" cy="3467584"/>
          </a:xfrm>
          <a:prstGeom prst="rect">
            <a:avLst/>
          </a:prstGeom>
        </p:spPr>
      </p:pic>
      <p:sp>
        <p:nvSpPr>
          <p:cNvPr id="6" name="矩形标注 5"/>
          <p:cNvSpPr/>
          <p:nvPr/>
        </p:nvSpPr>
        <p:spPr>
          <a:xfrm>
            <a:off x="737235" y="3898265"/>
            <a:ext cx="3496945" cy="733425"/>
          </a:xfrm>
          <a:prstGeom prst="wedgeRectCallout">
            <a:avLst>
              <a:gd name="adj1" fmla="val 25376"/>
              <a:gd name="adj2" fmla="val -10341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第</a:t>
            </a:r>
            <a:r>
              <a:rPr lang="en-US" altLang="zh-CN" dirty="0" smtClean="0">
                <a:solidFill>
                  <a:srgbClr val="FF0000"/>
                </a:solidFill>
              </a:rPr>
              <a:t>1</a:t>
            </a:r>
            <a:r>
              <a:rPr lang="zh-CN" altLang="en-US" dirty="0" smtClean="0">
                <a:solidFill>
                  <a:srgbClr val="FF0000"/>
                </a:solidFill>
              </a:rPr>
              <a:t>步：单击某个考点，下方列表会显示这个考点的考场信息</a:t>
            </a:r>
            <a:endParaRPr lang="zh-CN" altLang="en-US" dirty="0">
              <a:solidFill>
                <a:srgbClr val="FF0000"/>
              </a:solidFill>
            </a:endParaRPr>
          </a:p>
        </p:txBody>
      </p:sp>
      <p:sp>
        <p:nvSpPr>
          <p:cNvPr id="9" name="矩形标注 8"/>
          <p:cNvSpPr/>
          <p:nvPr/>
        </p:nvSpPr>
        <p:spPr>
          <a:xfrm>
            <a:off x="7741920" y="5496560"/>
            <a:ext cx="4086225" cy="778510"/>
          </a:xfrm>
          <a:prstGeom prst="wedgeRectCallout">
            <a:avLst>
              <a:gd name="adj1" fmla="val -35283"/>
              <a:gd name="adj2" fmla="val -11027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第</a:t>
            </a:r>
            <a:r>
              <a:rPr lang="en-US" altLang="zh-CN" dirty="0" smtClean="0">
                <a:solidFill>
                  <a:srgbClr val="FF0000"/>
                </a:solidFill>
              </a:rPr>
              <a:t>2</a:t>
            </a:r>
            <a:r>
              <a:rPr lang="zh-CN" altLang="en-US" dirty="0" smtClean="0">
                <a:solidFill>
                  <a:srgbClr val="FF0000"/>
                </a:solidFill>
              </a:rPr>
              <a:t>步：勾选这个考点需要使用的楼栋、楼层，设置使用的考场数量、编排顺序</a:t>
            </a:r>
            <a:endParaRPr lang="zh-CN" altLang="en-US" dirty="0" smtClean="0">
              <a:solidFill>
                <a:srgbClr val="FF0000"/>
              </a:solidFill>
            </a:endParaRPr>
          </a:p>
        </p:txBody>
      </p:sp>
      <p:sp>
        <p:nvSpPr>
          <p:cNvPr id="10" name="矩形标注 9"/>
          <p:cNvSpPr/>
          <p:nvPr/>
        </p:nvSpPr>
        <p:spPr>
          <a:xfrm>
            <a:off x="8142605" y="2482215"/>
            <a:ext cx="2918460" cy="953770"/>
          </a:xfrm>
          <a:prstGeom prst="wedgeRectCallout">
            <a:avLst>
              <a:gd name="adj1" fmla="val -37532"/>
              <a:gd name="adj2" fmla="val 15186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勾选了考点、修改了编排顺序后，点此按钮保存</a:t>
            </a:r>
            <a:endParaRPr lang="zh-CN" altLang="en-US" dirty="0" smtClean="0">
              <a:solidFill>
                <a:srgbClr val="FF0000"/>
              </a:solidFill>
            </a:endParaRPr>
          </a:p>
          <a:p>
            <a:pPr algn="ctr"/>
            <a:r>
              <a:rPr lang="zh-CN" altLang="en-US" dirty="0" smtClean="0">
                <a:solidFill>
                  <a:srgbClr val="FF0000"/>
                </a:solidFill>
              </a:rPr>
              <a:t>顺序小的先安排考生</a:t>
            </a:r>
            <a:endParaRPr lang="zh-CN" altLang="en-US" dirty="0">
              <a:solidFill>
                <a:srgbClr val="FF0000"/>
              </a:solidFill>
            </a:endParaRPr>
          </a:p>
        </p:txBody>
      </p:sp>
      <p:sp>
        <p:nvSpPr>
          <p:cNvPr id="11" name="矩形标注 10"/>
          <p:cNvSpPr/>
          <p:nvPr>
            <p:custDataLst>
              <p:tags r:id="rId3"/>
            </p:custDataLst>
          </p:nvPr>
        </p:nvSpPr>
        <p:spPr>
          <a:xfrm>
            <a:off x="737235" y="4763135"/>
            <a:ext cx="3496945" cy="733425"/>
          </a:xfrm>
          <a:prstGeom prst="wedgeRectCallout">
            <a:avLst>
              <a:gd name="adj1" fmla="val 58171"/>
              <a:gd name="adj2" fmla="val 893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第</a:t>
            </a:r>
            <a:r>
              <a:rPr lang="en-US" altLang="zh-CN" dirty="0" smtClean="0">
                <a:solidFill>
                  <a:srgbClr val="FF0000"/>
                </a:solidFill>
              </a:rPr>
              <a:t>3</a:t>
            </a:r>
            <a:r>
              <a:rPr lang="zh-CN" altLang="en-US" dirty="0" smtClean="0">
                <a:solidFill>
                  <a:srgbClr val="FF0000"/>
                </a:solidFill>
              </a:rPr>
              <a:t>步：保存这个考点的设置后，再回到第</a:t>
            </a:r>
            <a:r>
              <a:rPr lang="en-US" altLang="zh-CN" dirty="0" smtClean="0">
                <a:solidFill>
                  <a:srgbClr val="FF0000"/>
                </a:solidFill>
              </a:rPr>
              <a:t>1</a:t>
            </a:r>
            <a:r>
              <a:rPr lang="zh-CN" altLang="en-US" dirty="0" smtClean="0">
                <a:solidFill>
                  <a:srgbClr val="FF0000"/>
                </a:solidFill>
              </a:rPr>
              <a:t>步，设置另一个考点</a:t>
            </a:r>
            <a:endParaRPr lang="zh-CN" altLang="en-US"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2713673" y="2411730"/>
            <a:ext cx="6764655" cy="3907790"/>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37570" cy="1568450"/>
          </a:xfrm>
          <a:prstGeom prst="rect">
            <a:avLst/>
          </a:prstGeom>
          <a:noFill/>
        </p:spPr>
        <p:txBody>
          <a:bodyPr wrap="square" rtlCol="0">
            <a:spAutoFit/>
          </a:bodyPr>
          <a:lstStyle/>
          <a:p>
            <a:pPr indent="615315" fontAlgn="auto"/>
            <a:r>
              <a:rPr lang="en-US" altLang="zh-CN" sz="2400" dirty="0">
                <a:solidFill>
                  <a:schemeClr val="bg1"/>
                </a:solidFill>
                <a:latin typeface="+mn-ea"/>
              </a:rPr>
              <a:t>5</a:t>
            </a:r>
            <a:r>
              <a:rPr lang="en-US" altLang="zh-CN" sz="2400" dirty="0" smtClean="0">
                <a:solidFill>
                  <a:schemeClr val="bg1"/>
                </a:solidFill>
                <a:latin typeface="+mn-ea"/>
              </a:rPr>
              <a:t>.</a:t>
            </a:r>
            <a:r>
              <a:rPr lang="zh-CN" altLang="en-US" sz="2400" dirty="0" smtClean="0">
                <a:solidFill>
                  <a:schemeClr val="bg1"/>
                </a:solidFill>
                <a:latin typeface="+mn-ea"/>
              </a:rPr>
              <a:t>考场编排和上报</a:t>
            </a:r>
            <a:r>
              <a:rPr lang="en-US" altLang="zh-CN" sz="2400" dirty="0" smtClean="0">
                <a:solidFill>
                  <a:schemeClr val="bg1"/>
                </a:solidFill>
                <a:latin typeface="+mn-ea"/>
              </a:rPr>
              <a:t>——</a:t>
            </a:r>
            <a:r>
              <a:rPr lang="zh-CN" altLang="en-US" sz="2400" dirty="0" smtClean="0">
                <a:solidFill>
                  <a:schemeClr val="bg1"/>
                </a:solidFill>
                <a:latin typeface="+mn-ea"/>
              </a:rPr>
              <a:t>编排或导入导出</a:t>
            </a:r>
            <a:r>
              <a:rPr lang="en-US" altLang="zh-CN" sz="2400" dirty="0" smtClean="0">
                <a:solidFill>
                  <a:schemeClr val="bg1"/>
                </a:solidFill>
                <a:latin typeface="+mn-ea"/>
              </a:rPr>
              <a:t>1-4</a:t>
            </a:r>
            <a:r>
              <a:rPr lang="zh-CN" altLang="en-US" sz="2400" dirty="0" smtClean="0">
                <a:solidFill>
                  <a:schemeClr val="bg1"/>
                </a:solidFill>
                <a:latin typeface="+mn-ea"/>
              </a:rPr>
              <a:t>单元考场。按本软件建议的顺序或自已设定的顺序编排</a:t>
            </a:r>
            <a:r>
              <a:rPr lang="en-US" altLang="zh-CN" sz="2400" dirty="0" smtClean="0">
                <a:solidFill>
                  <a:schemeClr val="bg1"/>
                </a:solidFill>
                <a:latin typeface="+mn-ea"/>
              </a:rPr>
              <a:t>1-4</a:t>
            </a:r>
            <a:r>
              <a:rPr lang="zh-CN" altLang="en-US" sz="2400" dirty="0" smtClean="0">
                <a:solidFill>
                  <a:schemeClr val="bg1"/>
                </a:solidFill>
                <a:latin typeface="+mn-ea"/>
              </a:rPr>
              <a:t>单元的考场。首先按考生需要考试的科目数量排列，只需要考</a:t>
            </a:r>
            <a:r>
              <a:rPr lang="en-US" altLang="zh-CN" sz="2400" dirty="0" smtClean="0">
                <a:solidFill>
                  <a:schemeClr val="bg1"/>
                </a:solidFill>
                <a:latin typeface="+mn-ea"/>
              </a:rPr>
              <a:t>3</a:t>
            </a:r>
            <a:r>
              <a:rPr lang="zh-CN" altLang="en-US" sz="2400" dirty="0" smtClean="0">
                <a:solidFill>
                  <a:schemeClr val="bg1"/>
                </a:solidFill>
                <a:latin typeface="+mn-ea"/>
              </a:rPr>
              <a:t>科、</a:t>
            </a:r>
            <a:r>
              <a:rPr lang="en-US" altLang="zh-CN" sz="2400" dirty="0">
                <a:solidFill>
                  <a:schemeClr val="bg1"/>
                </a:solidFill>
                <a:latin typeface="+mn-ea"/>
              </a:rPr>
              <a:t>2</a:t>
            </a:r>
            <a:r>
              <a:rPr lang="zh-CN" altLang="en-US" sz="2400" dirty="0" smtClean="0">
                <a:solidFill>
                  <a:schemeClr val="bg1"/>
                </a:solidFill>
                <a:latin typeface="+mn-ea"/>
              </a:rPr>
              <a:t>科的考生将编排在后面的考场，即不增加统考科目试卷非标准袋数量，又可以节约后几场考试的考场和工作人员。</a:t>
            </a:r>
            <a:endParaRPr lang="zh-CN" altLang="en-US" sz="2400" b="1" dirty="0">
              <a:solidFill>
                <a:srgbClr val="FFFF00"/>
              </a:solidFill>
              <a:latin typeface="+mn-ea"/>
            </a:endParaRPr>
          </a:p>
        </p:txBody>
      </p:sp>
      <p:sp>
        <p:nvSpPr>
          <p:cNvPr id="9" name="矩形标注 8"/>
          <p:cNvSpPr/>
          <p:nvPr/>
        </p:nvSpPr>
        <p:spPr>
          <a:xfrm>
            <a:off x="389255" y="4047490"/>
            <a:ext cx="5455285" cy="1444625"/>
          </a:xfrm>
          <a:prstGeom prst="wedgeRectCallout">
            <a:avLst>
              <a:gd name="adj1" fmla="val 25905"/>
              <a:gd name="adj2" fmla="val 8925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必须按考场编排导入</a:t>
            </a:r>
            <a:r>
              <a:rPr lang="en-US" altLang="zh-CN" dirty="0" smtClean="0">
                <a:solidFill>
                  <a:srgbClr val="FF0000"/>
                </a:solidFill>
              </a:rPr>
              <a:t>DBF</a:t>
            </a:r>
            <a:r>
              <a:rPr lang="zh-CN" altLang="en-US" dirty="0" smtClean="0">
                <a:solidFill>
                  <a:srgbClr val="FF0000"/>
                </a:solidFill>
              </a:rPr>
              <a:t>模板文件中的格式才能导入</a:t>
            </a:r>
            <a:endParaRPr lang="zh-CN" altLang="en-US" dirty="0" smtClean="0">
              <a:solidFill>
                <a:srgbClr val="FF0000"/>
              </a:solidFill>
            </a:endParaRPr>
          </a:p>
          <a:p>
            <a:pPr algn="ctr"/>
            <a:r>
              <a:rPr lang="zh-CN" altLang="en-US" dirty="0" smtClean="0">
                <a:solidFill>
                  <a:srgbClr val="FF0000"/>
                </a:solidFill>
              </a:rPr>
              <a:t>可以一次性导入全部考生的考场编排结果</a:t>
            </a:r>
            <a:endParaRPr lang="zh-CN" altLang="en-US" dirty="0" smtClean="0">
              <a:solidFill>
                <a:srgbClr val="FF0000"/>
              </a:solidFill>
            </a:endParaRPr>
          </a:p>
          <a:p>
            <a:pPr algn="ctr"/>
            <a:r>
              <a:rPr lang="zh-CN" altLang="en-US" dirty="0" smtClean="0">
                <a:solidFill>
                  <a:srgbClr val="FF0000"/>
                </a:solidFill>
              </a:rPr>
              <a:t>也可以分批导入部分考生的考场编排结果</a:t>
            </a:r>
            <a:endParaRPr lang="zh-CN" altLang="en-US" dirty="0" smtClean="0">
              <a:solidFill>
                <a:srgbClr val="FF0000"/>
              </a:solidFill>
            </a:endParaRPr>
          </a:p>
          <a:p>
            <a:pPr algn="ctr"/>
            <a:r>
              <a:rPr lang="zh-CN" altLang="en-US" dirty="0" smtClean="0">
                <a:solidFill>
                  <a:srgbClr val="FF0000"/>
                </a:solidFill>
              </a:rPr>
              <a:t>可以是其他位置本软件导出的编排结果</a:t>
            </a:r>
            <a:endParaRPr lang="zh-CN" altLang="en-US" dirty="0" smtClean="0">
              <a:solidFill>
                <a:srgbClr val="FF0000"/>
              </a:solidFill>
            </a:endParaRPr>
          </a:p>
          <a:p>
            <a:pPr algn="ctr"/>
            <a:r>
              <a:rPr lang="zh-CN" altLang="en-US" dirty="0" smtClean="0">
                <a:solidFill>
                  <a:srgbClr val="FF0000"/>
                </a:solidFill>
              </a:rPr>
              <a:t>也可以是其他软件导出的编排结果</a:t>
            </a:r>
            <a:endParaRPr lang="zh-CN" altLang="en-US" dirty="0" smtClean="0">
              <a:solidFill>
                <a:srgbClr val="FF0000"/>
              </a:solidFill>
            </a:endParaRPr>
          </a:p>
        </p:txBody>
      </p:sp>
      <p:sp>
        <p:nvSpPr>
          <p:cNvPr id="7" name="矩形标注 6"/>
          <p:cNvSpPr/>
          <p:nvPr>
            <p:custDataLst>
              <p:tags r:id="rId3"/>
            </p:custDataLst>
          </p:nvPr>
        </p:nvSpPr>
        <p:spPr>
          <a:xfrm>
            <a:off x="8465820" y="2194560"/>
            <a:ext cx="3272790" cy="1173480"/>
          </a:xfrm>
          <a:prstGeom prst="wedgeRectCallout">
            <a:avLst>
              <a:gd name="adj1" fmla="val -75145"/>
              <a:gd name="adj2" fmla="val 7067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可以分应往届、考试科目数量分类编排考场</a:t>
            </a:r>
            <a:endParaRPr lang="zh-CN" altLang="en-US" dirty="0">
              <a:solidFill>
                <a:srgbClr val="FF0000"/>
              </a:solidFill>
            </a:endParaRPr>
          </a:p>
          <a:p>
            <a:pPr algn="ctr"/>
            <a:r>
              <a:rPr lang="zh-CN" altLang="en-US" dirty="0">
                <a:solidFill>
                  <a:srgbClr val="FF0000"/>
                </a:solidFill>
              </a:rPr>
              <a:t>可以全部重新编排考场</a:t>
            </a:r>
            <a:endParaRPr lang="zh-CN" altLang="en-US" dirty="0">
              <a:solidFill>
                <a:srgbClr val="FF0000"/>
              </a:solidFill>
            </a:endParaRPr>
          </a:p>
          <a:p>
            <a:pPr algn="ctr"/>
            <a:r>
              <a:rPr lang="zh-CN" altLang="en-US" dirty="0">
                <a:solidFill>
                  <a:srgbClr val="FF0000"/>
                </a:solidFill>
              </a:rPr>
              <a:t>也可以追加编排考场</a:t>
            </a:r>
            <a:endParaRPr lang="zh-CN" altLang="en-US" dirty="0">
              <a:solidFill>
                <a:srgbClr val="FF0000"/>
              </a:solidFill>
            </a:endParaRPr>
          </a:p>
        </p:txBody>
      </p:sp>
      <p:sp>
        <p:nvSpPr>
          <p:cNvPr id="10" name="矩形标注 9"/>
          <p:cNvSpPr/>
          <p:nvPr>
            <p:custDataLst>
              <p:tags r:id="rId4"/>
            </p:custDataLst>
          </p:nvPr>
        </p:nvSpPr>
        <p:spPr>
          <a:xfrm>
            <a:off x="8027670" y="4731385"/>
            <a:ext cx="3535045" cy="927100"/>
          </a:xfrm>
          <a:prstGeom prst="wedgeRectCallout">
            <a:avLst>
              <a:gd name="adj1" fmla="val -118780"/>
              <a:gd name="adj2" fmla="val 9643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可以导出考场编排结果用于备份</a:t>
            </a:r>
            <a:endParaRPr lang="zh-CN" altLang="en-US" dirty="0">
              <a:solidFill>
                <a:srgbClr val="FF0000"/>
              </a:solidFill>
            </a:endParaRPr>
          </a:p>
          <a:p>
            <a:pPr algn="ctr"/>
            <a:r>
              <a:rPr lang="zh-CN" altLang="en-US" dirty="0">
                <a:solidFill>
                  <a:srgbClr val="FF0000"/>
                </a:solidFill>
              </a:rPr>
              <a:t>或在其他位置的本软件中导入</a:t>
            </a:r>
            <a:endParaRPr lang="zh-CN" altLang="en-US" dirty="0">
              <a:solidFill>
                <a:srgbClr val="FF0000"/>
              </a:solidFill>
            </a:endParaRPr>
          </a:p>
          <a:p>
            <a:pPr algn="ctr"/>
            <a:r>
              <a:rPr lang="zh-CN" altLang="en-US" dirty="0">
                <a:solidFill>
                  <a:srgbClr val="FF0000"/>
                </a:solidFill>
              </a:rPr>
              <a:t>实现合并考场编排结果的功能</a:t>
            </a:r>
            <a:endParaRPr lang="en-US" alt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4217035" y="252591"/>
            <a:ext cx="304292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考场编排注意事项</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433705" y="873760"/>
            <a:ext cx="11324590" cy="5631180"/>
          </a:xfrm>
          <a:prstGeom prst="rect">
            <a:avLst/>
          </a:prstGeom>
          <a:noFill/>
        </p:spPr>
        <p:txBody>
          <a:bodyPr wrap="square" rtlCol="0">
            <a:spAutoFit/>
          </a:bodyPr>
          <a:lstStyle/>
          <a:p>
            <a:pPr indent="621665" fontAlgn="auto"/>
            <a:r>
              <a:rPr lang="en-US" altLang="zh-CN" sz="2400" dirty="0" smtClean="0">
                <a:solidFill>
                  <a:schemeClr val="bg1"/>
                </a:solidFill>
                <a:latin typeface="+mn-ea"/>
                <a:sym typeface="+mn-ea"/>
              </a:rPr>
              <a:t>1.</a:t>
            </a:r>
            <a:r>
              <a:rPr lang="zh-CN" sz="2400" dirty="0" smtClean="0">
                <a:solidFill>
                  <a:schemeClr val="bg1"/>
                </a:solidFill>
                <a:latin typeface="+mn-ea"/>
                <a:sym typeface="+mn-ea"/>
              </a:rPr>
              <a:t>每次的编排规则都由用户自行设定，每次都可以不同。设置的编排规则相同，每次编排的结果也会相同。</a:t>
            </a:r>
            <a:endParaRPr lang="zh-CN" sz="2400" dirty="0" smtClean="0">
              <a:solidFill>
                <a:schemeClr val="bg1"/>
              </a:solidFill>
              <a:latin typeface="+mn-ea"/>
              <a:sym typeface="+mn-ea"/>
            </a:endParaRPr>
          </a:p>
          <a:p>
            <a:pPr indent="621665" fontAlgn="auto"/>
            <a:r>
              <a:rPr lang="en-US" altLang="zh-CN" sz="2400" dirty="0" smtClean="0">
                <a:solidFill>
                  <a:schemeClr val="bg1"/>
                </a:solidFill>
                <a:latin typeface="+mn-ea"/>
                <a:sym typeface="+mn-ea"/>
              </a:rPr>
              <a:t>2.</a:t>
            </a:r>
            <a:r>
              <a:rPr lang="zh-CN" altLang="en-US" sz="2400" dirty="0" smtClean="0">
                <a:solidFill>
                  <a:schemeClr val="bg1"/>
                </a:solidFill>
                <a:latin typeface="+mn-ea"/>
                <a:sym typeface="+mn-ea"/>
              </a:rPr>
              <a:t>重新编排、清除编排的操作范围都是全部考生，追加编排的范围是列表中还没有编排考场的考生。</a:t>
            </a:r>
            <a:endParaRPr lang="zh-CN" altLang="en-US" sz="2400" dirty="0" smtClean="0">
              <a:solidFill>
                <a:schemeClr val="bg1"/>
              </a:solidFill>
              <a:latin typeface="+mn-ea"/>
              <a:sym typeface="+mn-ea"/>
            </a:endParaRPr>
          </a:p>
          <a:p>
            <a:pPr indent="621665" fontAlgn="auto"/>
            <a:r>
              <a:rPr lang="en-US" altLang="zh-CN" sz="2400" dirty="0" smtClean="0">
                <a:solidFill>
                  <a:schemeClr val="bg1"/>
                </a:solidFill>
                <a:latin typeface="+mn-ea"/>
                <a:sym typeface="+mn-ea"/>
              </a:rPr>
              <a:t>3.</a:t>
            </a:r>
            <a:r>
              <a:rPr lang="zh-CN" altLang="en-US" sz="2400" dirty="0" smtClean="0">
                <a:solidFill>
                  <a:schemeClr val="bg1"/>
                </a:solidFill>
                <a:latin typeface="+mn-ea"/>
                <a:sym typeface="+mn-ea"/>
              </a:rPr>
              <a:t>编排考场时，系统将考生按设定的规则排序，按用户勾选的考点，设置的考点、考场编排顺序，依次将考生顺序编排到各考点、考场。重新编排时，从编排顺序最小的考点、考场开始安排考生；追加编排时，不能指定开始的考点、考场，只能从已经编排的最后一个考点的最后一个考场</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或下一个考场</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开始，继续按勾选的考点，设置的考点、考场编排顺序，依次将还未编排考场的考生顺序安排到后续的考点、考场。</a:t>
            </a:r>
            <a:endParaRPr lang="zh-CN" altLang="en-US" sz="2400" dirty="0" smtClean="0">
              <a:solidFill>
                <a:schemeClr val="bg1"/>
              </a:solidFill>
              <a:latin typeface="+mn-ea"/>
              <a:sym typeface="+mn-ea"/>
            </a:endParaRPr>
          </a:p>
          <a:p>
            <a:pPr indent="621665" fontAlgn="auto"/>
            <a:r>
              <a:rPr lang="en-US" altLang="zh-CN" sz="2400" dirty="0" smtClean="0">
                <a:solidFill>
                  <a:schemeClr val="bg1"/>
                </a:solidFill>
                <a:latin typeface="+mn-ea"/>
                <a:sym typeface="+mn-ea"/>
              </a:rPr>
              <a:t>4.</a:t>
            </a:r>
            <a:r>
              <a:rPr lang="zh-CN" altLang="en-US" sz="2400" dirty="0" smtClean="0">
                <a:solidFill>
                  <a:schemeClr val="bg1"/>
                </a:solidFill>
                <a:latin typeface="+mn-ea"/>
                <a:sym typeface="+mn-ea"/>
              </a:rPr>
              <a:t>按应往届分类编排考场、按考生考试科目数量分类编排考场、从下一个考场开始追加编排考场时，只能做到不同类别的考生不在同一个考场。如果需要将不同类别的考生安排在不同的考点、楼栋</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层</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，需要精准控制本次考试各考点、楼栋</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层</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使用的考场数量，做到一个类别的考生刚好用完指定考点、楼栋</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层</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本次使用的考场，另一个类别的考生只能从新的考点或新的楼栋</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层</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开始安排。</a:t>
            </a:r>
            <a:endParaRPr lang="zh-CN" altLang="en-US" sz="2400" dirty="0" smtClean="0">
              <a:solidFill>
                <a:schemeClr val="bg1"/>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4217035" y="252591"/>
            <a:ext cx="304292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考场编排注意事项</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433705" y="873760"/>
            <a:ext cx="11324590" cy="5262245"/>
          </a:xfrm>
          <a:prstGeom prst="rect">
            <a:avLst/>
          </a:prstGeom>
          <a:noFill/>
        </p:spPr>
        <p:txBody>
          <a:bodyPr wrap="square" rtlCol="0">
            <a:spAutoFit/>
          </a:bodyPr>
          <a:lstStyle/>
          <a:p>
            <a:pPr indent="621665" fontAlgn="auto"/>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可以多次重新勾选本次考试使用的考点，设置各考点、考场的编排顺序，修改后，不影响已经编排的考场，但再次进行重新编排或追加编排时，按新勾选的考点，新设置的考点、考场编排顺序安排考生。</a:t>
            </a:r>
            <a:endParaRPr lang="zh-CN" altLang="en-US" sz="2400" dirty="0" smtClean="0">
              <a:solidFill>
                <a:schemeClr val="bg1"/>
              </a:solidFill>
              <a:latin typeface="+mn-ea"/>
              <a:sym typeface="+mn-ea"/>
            </a:endParaRPr>
          </a:p>
          <a:p>
            <a:pPr indent="621665" fontAlgn="auto"/>
            <a:r>
              <a:rPr lang="en-US" altLang="zh-CN" sz="2400" dirty="0" smtClean="0">
                <a:solidFill>
                  <a:schemeClr val="bg1"/>
                </a:solidFill>
                <a:latin typeface="+mn-ea"/>
                <a:sym typeface="+mn-ea"/>
              </a:rPr>
              <a:t>6.</a:t>
            </a:r>
            <a:r>
              <a:rPr lang="zh-CN" altLang="en-US" sz="2400" dirty="0" smtClean="0">
                <a:solidFill>
                  <a:schemeClr val="bg1"/>
                </a:solidFill>
                <a:latin typeface="+mn-ea"/>
                <a:sym typeface="+mn-ea"/>
              </a:rPr>
              <a:t>每次编排完成后，可以先检查编排结果是否符合要求，检查符合要求后再点击</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保存</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；不符合要求可以点击</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刷新</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后重新调整规则，再次编排考场。</a:t>
            </a:r>
            <a:endParaRPr lang="zh-CN" altLang="en-US" sz="2400" dirty="0" smtClean="0">
              <a:solidFill>
                <a:schemeClr val="bg1"/>
              </a:solidFill>
              <a:latin typeface="+mn-ea"/>
              <a:sym typeface="+mn-ea"/>
            </a:endParaRPr>
          </a:p>
          <a:p>
            <a:pPr indent="621665" fontAlgn="auto"/>
            <a:r>
              <a:rPr lang="en-US" altLang="zh-CN" sz="2400" dirty="0" smtClean="0">
                <a:solidFill>
                  <a:schemeClr val="bg1"/>
                </a:solidFill>
                <a:latin typeface="+mn-ea"/>
                <a:sym typeface="+mn-ea"/>
              </a:rPr>
              <a:t>7.</a:t>
            </a:r>
            <a:r>
              <a:rPr lang="zh-CN" altLang="en-US" sz="2400" dirty="0" smtClean="0">
                <a:solidFill>
                  <a:schemeClr val="bg1"/>
                </a:solidFill>
                <a:latin typeface="+mn-ea"/>
                <a:sym typeface="+mn-ea"/>
              </a:rPr>
              <a:t>只能由软件按设定的规则自动编排，不能在列表中手工修改考点、考场。</a:t>
            </a:r>
            <a:endParaRPr lang="zh-CN" altLang="en-US" sz="2400" dirty="0" smtClean="0">
              <a:solidFill>
                <a:schemeClr val="bg1"/>
              </a:solidFill>
              <a:latin typeface="+mn-ea"/>
              <a:sym typeface="+mn-ea"/>
            </a:endParaRPr>
          </a:p>
          <a:p>
            <a:pPr indent="621665" fontAlgn="auto"/>
            <a:r>
              <a:rPr lang="en-US" altLang="zh-CN" sz="2400" dirty="0" smtClean="0">
                <a:solidFill>
                  <a:schemeClr val="bg1"/>
                </a:solidFill>
                <a:latin typeface="+mn-ea"/>
                <a:sym typeface="+mn-ea"/>
              </a:rPr>
              <a:t>8.</a:t>
            </a:r>
            <a:r>
              <a:rPr lang="zh-CN" altLang="en-US" sz="2400" dirty="0" smtClean="0">
                <a:solidFill>
                  <a:schemeClr val="bg1"/>
                </a:solidFill>
                <a:latin typeface="+mn-ea"/>
                <a:sym typeface="+mn-ea"/>
              </a:rPr>
              <a:t>可以将本软件的考场编排结果导出备份，或由其他软件进行下一步处理。</a:t>
            </a:r>
            <a:r>
              <a:rPr lang="zh-CN" altLang="en-US" sz="2400" dirty="0" smtClean="0">
                <a:solidFill>
                  <a:srgbClr val="FFFF00"/>
                </a:solidFill>
                <a:latin typeface="+mn-ea"/>
                <a:sym typeface="+mn-ea"/>
              </a:rPr>
              <a:t>导出的</a:t>
            </a:r>
            <a:r>
              <a:rPr lang="en-US" altLang="zh-CN" sz="2400" dirty="0" smtClean="0">
                <a:solidFill>
                  <a:srgbClr val="FFFF00"/>
                </a:solidFill>
                <a:latin typeface="+mn-ea"/>
                <a:sym typeface="+mn-ea"/>
              </a:rPr>
              <a:t>DBF</a:t>
            </a:r>
            <a:r>
              <a:rPr lang="zh-CN" altLang="en-US" sz="2400" dirty="0" smtClean="0">
                <a:solidFill>
                  <a:srgbClr val="FFFF00"/>
                </a:solidFill>
                <a:latin typeface="+mn-ea"/>
                <a:sym typeface="+mn-ea"/>
              </a:rPr>
              <a:t>格式与本软件要求的考场编排导入文件的格式相同。</a:t>
            </a:r>
            <a:r>
              <a:rPr lang="zh-CN" altLang="en-US" sz="2400" dirty="0" smtClean="0">
                <a:solidFill>
                  <a:schemeClr val="bg1"/>
                </a:solidFill>
                <a:latin typeface="+mn-ea"/>
                <a:sym typeface="+mn-ea"/>
              </a:rPr>
              <a:t>也可以使用</a:t>
            </a:r>
            <a:r>
              <a:rPr lang="en-US" altLang="zh-CN" sz="2400" dirty="0" smtClean="0">
                <a:solidFill>
                  <a:schemeClr val="bg1"/>
                </a:solidFill>
                <a:latin typeface="+mn-ea"/>
                <a:sym typeface="+mn-ea"/>
              </a:rPr>
              <a:t>VFP</a:t>
            </a:r>
            <a:r>
              <a:rPr lang="zh-CN" altLang="en-US" sz="2400" dirty="0" smtClean="0">
                <a:solidFill>
                  <a:schemeClr val="bg1"/>
                </a:solidFill>
                <a:latin typeface="+mn-ea"/>
                <a:sym typeface="+mn-ea"/>
              </a:rPr>
              <a:t>等软件对本软件导出的编排结果或其他软件的编排结果进行再处理后，再导入本软件。</a:t>
            </a:r>
            <a:endParaRPr lang="zh-CN" altLang="en-US" sz="2400" dirty="0" smtClean="0">
              <a:solidFill>
                <a:schemeClr val="bg1"/>
              </a:solidFill>
              <a:latin typeface="+mn-ea"/>
              <a:sym typeface="+mn-ea"/>
            </a:endParaRPr>
          </a:p>
          <a:p>
            <a:pPr indent="621665" fontAlgn="auto"/>
            <a:r>
              <a:rPr lang="en-US" altLang="zh-CN" sz="2400" dirty="0" smtClean="0">
                <a:solidFill>
                  <a:schemeClr val="bg1"/>
                </a:solidFill>
                <a:latin typeface="+mn-ea"/>
                <a:sym typeface="+mn-ea"/>
              </a:rPr>
              <a:t>9.</a:t>
            </a:r>
            <a:r>
              <a:rPr lang="zh-CN" altLang="en-US" sz="2400" dirty="0" smtClean="0">
                <a:solidFill>
                  <a:schemeClr val="bg1"/>
                </a:solidFill>
                <a:latin typeface="+mn-ea"/>
                <a:sym typeface="+mn-ea"/>
              </a:rPr>
              <a:t>导入编排结果时，本软件只检查数据是否符合本软件的逻辑要求，是否有重复考场和座位号，不检查考场数量是否与本软件中的设置相符。</a:t>
            </a:r>
            <a:endParaRPr lang="zh-CN" altLang="en-US" sz="2400" dirty="0" smtClean="0">
              <a:solidFill>
                <a:schemeClr val="bg1"/>
              </a:solidFill>
              <a:latin typeface="+mn-ea"/>
              <a:sym typeface="+mn-ea"/>
            </a:endParaRPr>
          </a:p>
          <a:p>
            <a:pPr indent="621665" fontAlgn="auto"/>
            <a:r>
              <a:rPr lang="en-US" altLang="zh-CN" sz="2400" dirty="0" smtClean="0">
                <a:solidFill>
                  <a:schemeClr val="bg1"/>
                </a:solidFill>
                <a:latin typeface="+mn-ea"/>
                <a:sym typeface="+mn-ea"/>
              </a:rPr>
              <a:t>10.</a:t>
            </a:r>
            <a:r>
              <a:rPr lang="zh-CN" altLang="en-US" sz="2400" dirty="0" smtClean="0">
                <a:solidFill>
                  <a:schemeClr val="bg1"/>
                </a:solidFill>
                <a:latin typeface="+mn-ea"/>
                <a:sym typeface="+mn-ea"/>
              </a:rPr>
              <a:t>因试卷最大规格是</a:t>
            </a:r>
            <a:r>
              <a:rPr lang="en-US" altLang="zh-CN" sz="2400" dirty="0" smtClean="0">
                <a:solidFill>
                  <a:schemeClr val="bg1"/>
                </a:solidFill>
                <a:latin typeface="+mn-ea"/>
                <a:sym typeface="+mn-ea"/>
              </a:rPr>
              <a:t>30</a:t>
            </a:r>
            <a:r>
              <a:rPr lang="zh-CN" altLang="en-US" sz="2400" dirty="0" smtClean="0">
                <a:solidFill>
                  <a:schemeClr val="bg1"/>
                </a:solidFill>
                <a:latin typeface="+mn-ea"/>
                <a:sym typeface="+mn-ea"/>
              </a:rPr>
              <a:t>份</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袋，本软件不支持</a:t>
            </a:r>
            <a:r>
              <a:rPr lang="en-US" altLang="zh-CN" sz="2400" dirty="0" smtClean="0">
                <a:solidFill>
                  <a:schemeClr val="bg1"/>
                </a:solidFill>
                <a:latin typeface="+mn-ea"/>
                <a:sym typeface="+mn-ea"/>
              </a:rPr>
              <a:t>&gt;30</a:t>
            </a:r>
            <a:r>
              <a:rPr lang="zh-CN" altLang="en-US" sz="2400" dirty="0" smtClean="0">
                <a:solidFill>
                  <a:schemeClr val="bg1"/>
                </a:solidFill>
                <a:latin typeface="+mn-ea"/>
                <a:sym typeface="+mn-ea"/>
              </a:rPr>
              <a:t>人的非标准考场</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可以拆分成</a:t>
            </a:r>
            <a:r>
              <a:rPr lang="en-US" altLang="zh-CN" sz="2400" dirty="0" smtClean="0">
                <a:solidFill>
                  <a:schemeClr val="bg1"/>
                </a:solidFill>
                <a:latin typeface="+mn-ea"/>
                <a:sym typeface="+mn-ea"/>
              </a:rPr>
              <a:t>N</a:t>
            </a:r>
            <a:r>
              <a:rPr lang="zh-CN" altLang="en-US" sz="2400" dirty="0" smtClean="0">
                <a:solidFill>
                  <a:schemeClr val="bg1"/>
                </a:solidFill>
                <a:latin typeface="+mn-ea"/>
                <a:sym typeface="+mn-ea"/>
              </a:rPr>
              <a:t>个</a:t>
            </a:r>
            <a:r>
              <a:rPr lang="en-US" altLang="zh-CN" sz="2400" dirty="0" smtClean="0">
                <a:solidFill>
                  <a:schemeClr val="bg1"/>
                </a:solidFill>
                <a:latin typeface="+mn-ea"/>
                <a:sym typeface="+mn-ea"/>
              </a:rPr>
              <a:t>30</a:t>
            </a:r>
            <a:r>
              <a:rPr lang="zh-CN" altLang="en-US" sz="2400" dirty="0" smtClean="0">
                <a:solidFill>
                  <a:schemeClr val="bg1"/>
                </a:solidFill>
                <a:latin typeface="+mn-ea"/>
                <a:sym typeface="+mn-ea"/>
              </a:rPr>
              <a:t>人的标准考场</a:t>
            </a:r>
            <a:r>
              <a:rPr lang="en-US" altLang="zh-CN" sz="2400" dirty="0" smtClean="0">
                <a:solidFill>
                  <a:schemeClr val="bg1"/>
                </a:solidFill>
                <a:latin typeface="+mn-ea"/>
                <a:sym typeface="+mn-ea"/>
              </a:rPr>
              <a:t>+1</a:t>
            </a:r>
            <a:r>
              <a:rPr lang="zh-CN" altLang="en-US" sz="2400" dirty="0" smtClean="0">
                <a:solidFill>
                  <a:schemeClr val="bg1"/>
                </a:solidFill>
                <a:latin typeface="+mn-ea"/>
                <a:sym typeface="+mn-ea"/>
              </a:rPr>
              <a:t>个</a:t>
            </a:r>
            <a:r>
              <a:rPr lang="en-US" altLang="zh-CN" sz="2400" dirty="0" smtClean="0">
                <a:solidFill>
                  <a:schemeClr val="bg1"/>
                </a:solidFill>
                <a:latin typeface="+mn-ea"/>
                <a:sym typeface="+mn-ea"/>
              </a:rPr>
              <a:t>&lt;30</a:t>
            </a:r>
            <a:r>
              <a:rPr lang="zh-CN" altLang="en-US" sz="2400" dirty="0" smtClean="0">
                <a:solidFill>
                  <a:schemeClr val="bg1"/>
                </a:solidFill>
                <a:latin typeface="+mn-ea"/>
                <a:sym typeface="+mn-ea"/>
              </a:rPr>
              <a:t>人的考场后导入</a:t>
            </a:r>
            <a:r>
              <a:rPr lang="en-US" altLang="zh-CN" sz="2400" dirty="0" smtClean="0">
                <a:solidFill>
                  <a:schemeClr val="bg1"/>
                </a:solidFill>
                <a:latin typeface="+mn-ea"/>
                <a:sym typeface="+mn-ea"/>
              </a:rPr>
              <a:t>)</a:t>
            </a:r>
            <a:r>
              <a:rPr lang="zh-CN" altLang="en-US" sz="2400" dirty="0" smtClean="0">
                <a:solidFill>
                  <a:schemeClr val="bg1"/>
                </a:solidFill>
                <a:latin typeface="+mn-ea"/>
                <a:sym typeface="+mn-ea"/>
              </a:rPr>
              <a:t>。大教室应尽量按</a:t>
            </a:r>
            <a:r>
              <a:rPr lang="en-US" altLang="zh-CN" sz="2400" dirty="0" smtClean="0">
                <a:solidFill>
                  <a:schemeClr val="bg1"/>
                </a:solidFill>
                <a:latin typeface="+mn-ea"/>
                <a:sym typeface="+mn-ea"/>
              </a:rPr>
              <a:t>30</a:t>
            </a:r>
            <a:r>
              <a:rPr lang="zh-CN" altLang="en-US" sz="2400" dirty="0" smtClean="0">
                <a:solidFill>
                  <a:schemeClr val="bg1"/>
                </a:solidFill>
                <a:latin typeface="+mn-ea"/>
                <a:sym typeface="+mn-ea"/>
              </a:rPr>
              <a:t>的倍数安排考生，安排了</a:t>
            </a:r>
            <a:r>
              <a:rPr lang="en-US" altLang="zh-CN" sz="2400" dirty="0" smtClean="0">
                <a:solidFill>
                  <a:schemeClr val="bg1"/>
                </a:solidFill>
                <a:latin typeface="+mn-ea"/>
                <a:sym typeface="+mn-ea"/>
              </a:rPr>
              <a:t>N</a:t>
            </a:r>
            <a:r>
              <a:rPr lang="zh-CN" altLang="en-US" sz="2400" dirty="0" smtClean="0">
                <a:solidFill>
                  <a:schemeClr val="bg1"/>
                </a:solidFill>
                <a:latin typeface="+mn-ea"/>
                <a:sym typeface="+mn-ea"/>
              </a:rPr>
              <a:t>倍的考生，设置和勾选考点、考场时就当作</a:t>
            </a:r>
            <a:r>
              <a:rPr lang="en-US" altLang="zh-CN" sz="2400" dirty="0" smtClean="0">
                <a:solidFill>
                  <a:schemeClr val="bg1"/>
                </a:solidFill>
                <a:latin typeface="+mn-ea"/>
                <a:sym typeface="+mn-ea"/>
              </a:rPr>
              <a:t>N</a:t>
            </a:r>
            <a:r>
              <a:rPr lang="zh-CN" altLang="en-US" sz="2400" dirty="0" smtClean="0">
                <a:solidFill>
                  <a:schemeClr val="bg1"/>
                </a:solidFill>
                <a:latin typeface="+mn-ea"/>
                <a:sym typeface="+mn-ea"/>
              </a:rPr>
              <a:t>个考场，考试时贴</a:t>
            </a:r>
            <a:r>
              <a:rPr lang="en-US" altLang="zh-CN" sz="2400" dirty="0" smtClean="0">
                <a:solidFill>
                  <a:schemeClr val="bg1"/>
                </a:solidFill>
                <a:latin typeface="+mn-ea"/>
                <a:sym typeface="+mn-ea"/>
              </a:rPr>
              <a:t>N</a:t>
            </a:r>
            <a:r>
              <a:rPr lang="zh-CN" altLang="en-US" sz="2400" dirty="0" smtClean="0">
                <a:solidFill>
                  <a:schemeClr val="bg1"/>
                </a:solidFill>
                <a:latin typeface="+mn-ea"/>
                <a:sym typeface="+mn-ea"/>
              </a:rPr>
              <a:t>张门牌。</a:t>
            </a:r>
            <a:endParaRPr lang="zh-CN" altLang="en-US" sz="2400" dirty="0" smtClean="0">
              <a:solidFill>
                <a:schemeClr val="bg1"/>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11" name="矩形 10"/>
          <p:cNvSpPr/>
          <p:nvPr/>
        </p:nvSpPr>
        <p:spPr>
          <a:xfrm>
            <a:off x="516467" y="379942"/>
            <a:ext cx="11159067" cy="5323205"/>
          </a:xfrm>
          <a:prstGeom prst="rect">
            <a:avLst/>
          </a:prstGeom>
        </p:spPr>
        <p:txBody>
          <a:bodyPr wrap="square">
            <a:spAutoFit/>
          </a:bodyPr>
          <a:lstStyle/>
          <a:p>
            <a:pPr indent="541655"/>
            <a:r>
              <a:rPr lang="zh-CN" altLang="en-US" sz="2000" dirty="0" smtClean="0">
                <a:solidFill>
                  <a:schemeClr val="bg1"/>
                </a:solidFill>
              </a:rPr>
              <a:t>本</a:t>
            </a:r>
            <a:r>
              <a:rPr lang="zh-CN" altLang="en-US" sz="2000" dirty="0">
                <a:solidFill>
                  <a:schemeClr val="bg1"/>
                </a:solidFill>
              </a:rPr>
              <a:t>软件是专门为硕士研究生招生考试开发的考务管理系统，主要特点：</a:t>
            </a:r>
            <a:endParaRPr lang="zh-CN" altLang="en-US" sz="2000" dirty="0">
              <a:solidFill>
                <a:schemeClr val="bg1"/>
              </a:solidFill>
            </a:endParaRPr>
          </a:p>
          <a:p>
            <a:pPr indent="541655"/>
            <a:r>
              <a:rPr lang="zh-CN" altLang="en-US" sz="2000" dirty="0" smtClean="0">
                <a:solidFill>
                  <a:schemeClr val="bg1"/>
                </a:solidFill>
              </a:rPr>
              <a:t>1</a:t>
            </a:r>
            <a:r>
              <a:rPr lang="zh-CN" altLang="en-US" sz="2000" dirty="0">
                <a:solidFill>
                  <a:schemeClr val="bg1"/>
                </a:solidFill>
              </a:rPr>
              <a:t>.可以根据考生考试科目数量、政治科目代码、政治科目报考人数、外国语科目代码、外国语科目报考人数、业务科1代码、业务科1报考人数、业务科2代码、业务科2报考人数、考生编号等10项排序要素，设定1-5个排序关键字，对考生进行排序后编排考场，</a:t>
            </a:r>
            <a:r>
              <a:rPr lang="zh-CN" altLang="en-US" sz="2000" dirty="0" smtClean="0">
                <a:solidFill>
                  <a:srgbClr val="FFFF00"/>
                </a:solidFill>
              </a:rPr>
              <a:t>可节约考场和人员约</a:t>
            </a:r>
            <a:r>
              <a:rPr lang="en-US" altLang="zh-CN" sz="2000" dirty="0" smtClean="0">
                <a:solidFill>
                  <a:srgbClr val="FFFF00"/>
                </a:solidFill>
              </a:rPr>
              <a:t>20%</a:t>
            </a:r>
            <a:r>
              <a:rPr lang="zh-CN" altLang="en-US" sz="2000" dirty="0" smtClean="0">
                <a:solidFill>
                  <a:schemeClr val="bg1"/>
                </a:solidFill>
              </a:rPr>
              <a:t>。</a:t>
            </a:r>
            <a:endParaRPr lang="zh-CN" altLang="en-US" sz="2000" dirty="0">
              <a:solidFill>
                <a:schemeClr val="bg1"/>
              </a:solidFill>
            </a:endParaRPr>
          </a:p>
          <a:p>
            <a:pPr indent="541655"/>
            <a:r>
              <a:rPr lang="zh-CN" altLang="en-US" sz="2000" dirty="0" smtClean="0">
                <a:solidFill>
                  <a:schemeClr val="bg1"/>
                </a:solidFill>
              </a:rPr>
              <a:t>2</a:t>
            </a:r>
            <a:r>
              <a:rPr lang="zh-CN" altLang="en-US" sz="2000" dirty="0">
                <a:solidFill>
                  <a:schemeClr val="bg1"/>
                </a:solidFill>
              </a:rPr>
              <a:t>.可以分学校、楼栋、楼层设置考点考场，考生打印准考证时可以看到具体在哪个学校、哪栋楼、第几层参加考试（如：XX学校XX教学楼XX层）。</a:t>
            </a:r>
            <a:endParaRPr lang="zh-CN" altLang="en-US" sz="2000" dirty="0">
              <a:solidFill>
                <a:schemeClr val="bg1"/>
              </a:solidFill>
            </a:endParaRPr>
          </a:p>
          <a:p>
            <a:pPr indent="541655"/>
            <a:r>
              <a:rPr lang="zh-CN" altLang="en-US" sz="2000" dirty="0" smtClean="0">
                <a:solidFill>
                  <a:schemeClr val="bg1"/>
                </a:solidFill>
              </a:rPr>
              <a:t>3</a:t>
            </a:r>
            <a:r>
              <a:rPr lang="zh-CN" altLang="en-US" sz="2000" dirty="0">
                <a:solidFill>
                  <a:schemeClr val="bg1"/>
                </a:solidFill>
              </a:rPr>
              <a:t>.可以分报考单位、分考点、分时间单元统计、打印自命题试卷分发回收清单，</a:t>
            </a:r>
            <a:r>
              <a:rPr lang="zh-CN" altLang="en-US" sz="2000" dirty="0">
                <a:solidFill>
                  <a:srgbClr val="FFFF00"/>
                </a:solidFill>
              </a:rPr>
              <a:t>能提高自命题试卷分发回收</a:t>
            </a:r>
            <a:r>
              <a:rPr lang="zh-CN" altLang="en-US" sz="2000" dirty="0" smtClean="0">
                <a:solidFill>
                  <a:srgbClr val="FFFF00"/>
                </a:solidFill>
              </a:rPr>
              <a:t>效率约</a:t>
            </a:r>
            <a:r>
              <a:rPr lang="en-US" altLang="zh-CN" sz="2000" dirty="0" smtClean="0">
                <a:solidFill>
                  <a:srgbClr val="FFFF00"/>
                </a:solidFill>
              </a:rPr>
              <a:t>30%</a:t>
            </a:r>
            <a:r>
              <a:rPr lang="zh-CN" altLang="en-US" sz="2000" dirty="0" smtClean="0">
                <a:solidFill>
                  <a:srgbClr val="FFFF00"/>
                </a:solidFill>
              </a:rPr>
              <a:t>。</a:t>
            </a:r>
            <a:endParaRPr lang="zh-CN" altLang="en-US" sz="2000" dirty="0">
              <a:solidFill>
                <a:srgbClr val="FFFF00"/>
              </a:solidFill>
            </a:endParaRPr>
          </a:p>
          <a:p>
            <a:pPr indent="541655"/>
            <a:r>
              <a:rPr lang="zh-CN" altLang="en-US" sz="2000" dirty="0" smtClean="0">
                <a:solidFill>
                  <a:schemeClr val="bg1"/>
                </a:solidFill>
              </a:rPr>
              <a:t>4</a:t>
            </a:r>
            <a:r>
              <a:rPr lang="zh-CN" altLang="en-US" sz="2000" dirty="0">
                <a:solidFill>
                  <a:schemeClr val="bg1"/>
                </a:solidFill>
              </a:rPr>
              <a:t>.提供了统考科目试卷申报表、领取核对表，考点试卷分发核对表、门贴、座位贴等考务报表。</a:t>
            </a:r>
            <a:endParaRPr lang="zh-CN" altLang="en-US" sz="2000" dirty="0">
              <a:solidFill>
                <a:schemeClr val="bg1"/>
              </a:solidFill>
            </a:endParaRPr>
          </a:p>
          <a:p>
            <a:pPr indent="541655"/>
            <a:r>
              <a:rPr lang="zh-CN" altLang="en-US" sz="2000" dirty="0" smtClean="0">
                <a:solidFill>
                  <a:schemeClr val="bg1"/>
                </a:solidFill>
              </a:rPr>
              <a:t>5</a:t>
            </a:r>
            <a:r>
              <a:rPr lang="zh-CN" altLang="en-US" sz="2000" dirty="0">
                <a:solidFill>
                  <a:schemeClr val="bg1"/>
                </a:solidFill>
              </a:rPr>
              <a:t>.提供了打印第5单元考试通知单的功能，能便捷的找到并通知需要参加第5单元考试的考生按时参加考试。</a:t>
            </a:r>
            <a:endParaRPr lang="zh-CN" altLang="en-US" sz="2000" dirty="0">
              <a:solidFill>
                <a:schemeClr val="bg1"/>
              </a:solidFill>
            </a:endParaRPr>
          </a:p>
          <a:p>
            <a:pPr indent="541655"/>
            <a:r>
              <a:rPr lang="zh-CN" altLang="en-US" sz="2000" dirty="0" smtClean="0">
                <a:solidFill>
                  <a:schemeClr val="bg1"/>
                </a:solidFill>
              </a:rPr>
              <a:t>6</a:t>
            </a:r>
            <a:r>
              <a:rPr lang="zh-CN" altLang="en-US" sz="2000" dirty="0">
                <a:solidFill>
                  <a:schemeClr val="bg1"/>
                </a:solidFill>
              </a:rPr>
              <a:t>.提供了发布、修改、打印自命题试卷更正通知的功能，支持文字、图片两种更正方案发布方式，方便考点快速、准确的通知到相关考生。</a:t>
            </a:r>
            <a:endParaRPr lang="zh-CN" altLang="en-US" sz="2000" dirty="0">
              <a:solidFill>
                <a:schemeClr val="bg1"/>
              </a:solidFill>
            </a:endParaRPr>
          </a:p>
          <a:p>
            <a:pPr indent="541655"/>
            <a:r>
              <a:rPr lang="zh-CN" altLang="en-US" sz="2000" dirty="0" smtClean="0">
                <a:solidFill>
                  <a:schemeClr val="bg1"/>
                </a:solidFill>
              </a:rPr>
              <a:t>7</a:t>
            </a:r>
            <a:r>
              <a:rPr lang="zh-CN" altLang="en-US" sz="2000" dirty="0">
                <a:solidFill>
                  <a:schemeClr val="bg1"/>
                </a:solidFill>
              </a:rPr>
              <a:t>.即可以单机运行，也可以联网运行。联网运行时有系统管理员、报名点、考点三种不同的用户，根据角色控制系统权限。系统允许多个报名点共用一台数据库服务器。</a:t>
            </a:r>
            <a:endParaRPr lang="zh-CN" altLang="en-US" sz="2000" dirty="0">
              <a:solidFill>
                <a:schemeClr val="bg1"/>
              </a:solidFill>
            </a:endParaRPr>
          </a:p>
          <a:p>
            <a:pPr indent="541655"/>
            <a:r>
              <a:rPr lang="zh-CN" altLang="en-US" sz="2000" dirty="0" smtClean="0">
                <a:solidFill>
                  <a:schemeClr val="bg1"/>
                </a:solidFill>
              </a:rPr>
              <a:t>8</a:t>
            </a:r>
            <a:r>
              <a:rPr lang="zh-CN" altLang="en-US" sz="2000" dirty="0">
                <a:solidFill>
                  <a:schemeClr val="bg1"/>
                </a:solidFill>
              </a:rPr>
              <a:t>.编排完成后，考生可通过</a:t>
            </a:r>
            <a:r>
              <a:rPr lang="en-US" altLang="zh-CN" sz="2000" dirty="0">
                <a:solidFill>
                  <a:schemeClr val="bg1"/>
                </a:solidFill>
              </a:rPr>
              <a:t>“</a:t>
            </a:r>
            <a:r>
              <a:rPr lang="zh-CN" altLang="en-US" sz="2000" dirty="0">
                <a:solidFill>
                  <a:schemeClr val="bg1"/>
                </a:solidFill>
              </a:rPr>
              <a:t>晨辉研考考务</a:t>
            </a:r>
            <a:r>
              <a:rPr lang="en-US" altLang="zh-CN" sz="2000" dirty="0">
                <a:solidFill>
                  <a:schemeClr val="bg1"/>
                </a:solidFill>
              </a:rPr>
              <a:t>”</a:t>
            </a:r>
            <a:r>
              <a:rPr lang="zh-CN" altLang="en-US" sz="2000" dirty="0">
                <a:solidFill>
                  <a:schemeClr val="bg1"/>
                </a:solidFill>
              </a:rPr>
              <a:t>微信小程序或登录指定网址查询考场。</a:t>
            </a:r>
            <a:endParaRPr lang="zh-CN" altLang="en-US" sz="2000" dirty="0">
              <a:solidFill>
                <a:schemeClr val="bg1"/>
              </a:solidFill>
            </a:endParaRPr>
          </a:p>
          <a:p>
            <a:pPr indent="541655"/>
            <a:r>
              <a:rPr lang="en-US" altLang="zh-CN" sz="2000" dirty="0">
                <a:solidFill>
                  <a:schemeClr val="bg1"/>
                </a:solidFill>
              </a:rPr>
              <a:t>9.</a:t>
            </a:r>
            <a:r>
              <a:rPr lang="zh-CN" altLang="en-US" sz="2000" dirty="0">
                <a:solidFill>
                  <a:schemeClr val="bg1"/>
                </a:solidFill>
              </a:rPr>
              <a:t>可较好解决考前有考生跨省转入、转出的情况，批量考生需要转入备用考场参加考试的情况。</a:t>
            </a:r>
            <a:endParaRPr lang="zh-CN" altLang="en-US" sz="2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68050"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5.</a:t>
            </a:r>
            <a:r>
              <a:rPr lang="zh-CN" altLang="en-US" sz="2400" dirty="0" smtClean="0">
                <a:solidFill>
                  <a:schemeClr val="bg1"/>
                </a:solidFill>
                <a:latin typeface="+mn-ea"/>
              </a:rPr>
              <a:t>考场编排上报</a:t>
            </a:r>
            <a:r>
              <a:rPr lang="en-US" altLang="zh-CN" sz="2400" dirty="0" smtClean="0">
                <a:solidFill>
                  <a:schemeClr val="bg1"/>
                </a:solidFill>
                <a:latin typeface="+mn-ea"/>
              </a:rPr>
              <a:t>——</a:t>
            </a:r>
            <a:r>
              <a:rPr lang="zh-CN" altLang="en-US" sz="2400" dirty="0" smtClean="0">
                <a:solidFill>
                  <a:schemeClr val="bg1"/>
                </a:solidFill>
                <a:latin typeface="+mn-ea"/>
              </a:rPr>
              <a:t>编排或导入</a:t>
            </a:r>
            <a:r>
              <a:rPr lang="en-US" altLang="zh-CN" sz="2400" dirty="0" smtClean="0">
                <a:solidFill>
                  <a:schemeClr val="bg1"/>
                </a:solidFill>
                <a:latin typeface="+mn-ea"/>
              </a:rPr>
              <a:t>1-4</a:t>
            </a:r>
            <a:r>
              <a:rPr lang="zh-CN" altLang="en-US" sz="2400" dirty="0" smtClean="0">
                <a:solidFill>
                  <a:schemeClr val="bg1"/>
                </a:solidFill>
                <a:latin typeface="+mn-ea"/>
              </a:rPr>
              <a:t>单元考场。如果是按楼栋、楼层设置的考场，编排后各位考生的考点名称和考试位置将包含详细的楼栋、楼层信息，上报教育部的信息中也将包含这些信息，考生不用再查询考点考场。</a:t>
            </a:r>
            <a:endParaRPr lang="zh-CN" altLang="en-US" sz="2400" dirty="0">
              <a:solidFill>
                <a:schemeClr val="bg1"/>
              </a:solidFill>
              <a:latin typeface="+mn-ea"/>
            </a:endParaRPr>
          </a:p>
        </p:txBody>
      </p:sp>
      <p:pic>
        <p:nvPicPr>
          <p:cNvPr id="4" name="图片 3"/>
          <p:cNvPicPr>
            <a:picLocks noChangeAspect="1"/>
          </p:cNvPicPr>
          <p:nvPr/>
        </p:nvPicPr>
        <p:blipFill>
          <a:blip r:embed="rId2"/>
          <a:stretch>
            <a:fillRect/>
          </a:stretch>
        </p:blipFill>
        <p:spPr>
          <a:xfrm>
            <a:off x="474980" y="2054860"/>
            <a:ext cx="6769100" cy="4232910"/>
          </a:xfrm>
          <a:prstGeom prst="rect">
            <a:avLst/>
          </a:prstGeom>
        </p:spPr>
      </p:pic>
      <p:sp>
        <p:nvSpPr>
          <p:cNvPr id="6" name="矩形 5"/>
          <p:cNvSpPr/>
          <p:nvPr/>
        </p:nvSpPr>
        <p:spPr>
          <a:xfrm>
            <a:off x="2562087" y="3944203"/>
            <a:ext cx="1760561" cy="1733266"/>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标注 8"/>
          <p:cNvSpPr/>
          <p:nvPr/>
        </p:nvSpPr>
        <p:spPr>
          <a:xfrm>
            <a:off x="5868035" y="4937760"/>
            <a:ext cx="3639185" cy="520700"/>
          </a:xfrm>
          <a:prstGeom prst="wedgeRectCallout">
            <a:avLst>
              <a:gd name="adj1" fmla="val -90900"/>
              <a:gd name="adj2" fmla="val -12792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考场位置带楼栋和楼层名称</a:t>
            </a:r>
            <a:endParaRPr lang="zh-CN" dirty="0" smtClean="0">
              <a:solidFill>
                <a:srgbClr val="FF0000"/>
              </a:solidFill>
            </a:endParaRPr>
          </a:p>
        </p:txBody>
      </p:sp>
      <p:pic>
        <p:nvPicPr>
          <p:cNvPr id="13" name="图片 12"/>
          <p:cNvPicPr>
            <a:picLocks noChangeAspect="1"/>
          </p:cNvPicPr>
          <p:nvPr>
            <p:custDataLst>
              <p:tags r:id="rId3"/>
            </p:custDataLst>
          </p:nvPr>
        </p:nvPicPr>
        <p:blipFill>
          <a:blip r:embed="rId4"/>
          <a:stretch>
            <a:fillRect/>
          </a:stretch>
        </p:blipFill>
        <p:spPr>
          <a:xfrm>
            <a:off x="7367270" y="2054860"/>
            <a:ext cx="4419600" cy="1285875"/>
          </a:xfrm>
          <a:prstGeom prst="rect">
            <a:avLst/>
          </a:prstGeom>
        </p:spPr>
      </p:pic>
      <p:cxnSp>
        <p:nvCxnSpPr>
          <p:cNvPr id="7" name="直接连接符 6"/>
          <p:cNvCxnSpPr/>
          <p:nvPr/>
        </p:nvCxnSpPr>
        <p:spPr>
          <a:xfrm flipV="1">
            <a:off x="9351010" y="3335655"/>
            <a:ext cx="999490" cy="1605915"/>
          </a:xfrm>
          <a:prstGeom prst="line">
            <a:avLst/>
          </a:prstGeom>
          <a:ln w="63500">
            <a:solidFill>
              <a:srgbClr val="FFFF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2421890" y="2394585"/>
            <a:ext cx="7348220" cy="3969385"/>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46130" cy="1938020"/>
          </a:xfrm>
          <a:prstGeom prst="rect">
            <a:avLst/>
          </a:prstGeom>
          <a:noFill/>
        </p:spPr>
        <p:txBody>
          <a:bodyPr wrap="square" rtlCol="0">
            <a:spAutoFit/>
          </a:bodyPr>
          <a:lstStyle/>
          <a:p>
            <a:pPr indent="615315" fontAlgn="auto"/>
            <a:r>
              <a:rPr lang="en-US" altLang="zh-CN" sz="2400" dirty="0">
                <a:solidFill>
                  <a:schemeClr val="bg1"/>
                </a:solidFill>
                <a:latin typeface="+mn-ea"/>
              </a:rPr>
              <a:t>6</a:t>
            </a:r>
            <a:r>
              <a:rPr lang="en-US" altLang="zh-CN" sz="2400" dirty="0" smtClean="0">
                <a:solidFill>
                  <a:schemeClr val="bg1"/>
                </a:solidFill>
                <a:latin typeface="+mn-ea"/>
              </a:rPr>
              <a:t>.</a:t>
            </a:r>
            <a:r>
              <a:rPr lang="zh-CN" altLang="en-US" sz="2400" dirty="0" smtClean="0">
                <a:solidFill>
                  <a:schemeClr val="bg1"/>
                </a:solidFill>
                <a:latin typeface="+mn-ea"/>
              </a:rPr>
              <a:t>考场编排和上报</a:t>
            </a:r>
            <a:r>
              <a:rPr lang="en-US" altLang="zh-CN" sz="2400" dirty="0" smtClean="0">
                <a:solidFill>
                  <a:schemeClr val="bg1"/>
                </a:solidFill>
                <a:latin typeface="+mn-ea"/>
              </a:rPr>
              <a:t>——</a:t>
            </a:r>
            <a:r>
              <a:rPr lang="zh-CN" altLang="en-US" sz="2400" dirty="0" smtClean="0">
                <a:solidFill>
                  <a:schemeClr val="bg1"/>
                </a:solidFill>
                <a:latin typeface="+mn-ea"/>
              </a:rPr>
              <a:t>编排或导入导出第</a:t>
            </a:r>
            <a:r>
              <a:rPr lang="en-US" altLang="zh-CN" sz="2400" dirty="0" smtClean="0">
                <a:solidFill>
                  <a:schemeClr val="bg1"/>
                </a:solidFill>
                <a:latin typeface="+mn-ea"/>
              </a:rPr>
              <a:t>5</a:t>
            </a:r>
            <a:r>
              <a:rPr lang="zh-CN" altLang="en-US" sz="2400" dirty="0" smtClean="0">
                <a:solidFill>
                  <a:schemeClr val="bg1"/>
                </a:solidFill>
                <a:latin typeface="+mn-ea"/>
              </a:rPr>
              <a:t>单元考场。选择第</a:t>
            </a:r>
            <a:r>
              <a:rPr lang="en-US" altLang="zh-CN" sz="2400" dirty="0" smtClean="0">
                <a:solidFill>
                  <a:schemeClr val="bg1"/>
                </a:solidFill>
                <a:latin typeface="+mn-ea"/>
              </a:rPr>
              <a:t>5</a:t>
            </a:r>
            <a:r>
              <a:rPr lang="zh-CN" altLang="en-US" sz="2400" dirty="0" smtClean="0">
                <a:solidFill>
                  <a:schemeClr val="bg1"/>
                </a:solidFill>
                <a:latin typeface="+mn-ea"/>
              </a:rPr>
              <a:t>单元的起始考点（按本次考试勾选的考点编排顺序依次编排第</a:t>
            </a:r>
            <a:r>
              <a:rPr lang="en-US" altLang="zh-CN" sz="2400" dirty="0" smtClean="0">
                <a:solidFill>
                  <a:schemeClr val="bg1"/>
                </a:solidFill>
                <a:latin typeface="+mn-ea"/>
              </a:rPr>
              <a:t>5</a:t>
            </a:r>
            <a:r>
              <a:rPr lang="zh-CN" altLang="en-US" sz="2400" dirty="0" smtClean="0">
                <a:solidFill>
                  <a:schemeClr val="bg1"/>
                </a:solidFill>
                <a:latin typeface="+mn-ea"/>
              </a:rPr>
              <a:t>单元的考生）、排序规则、每个考场的人数，点击“编排考场”按钮即可。</a:t>
            </a:r>
            <a:r>
              <a:rPr lang="zh-CN" altLang="en-US" sz="2400" dirty="0" smtClean="0">
                <a:solidFill>
                  <a:srgbClr val="FFFF00"/>
                </a:solidFill>
                <a:latin typeface="+mn-ea"/>
              </a:rPr>
              <a:t>可以全部重新编排考场，也可以追加编排考场；可以导入其他软件的编排结果。可以多次编排考场，以最后一次编排的为准。</a:t>
            </a:r>
            <a:endParaRPr lang="zh-CN" altLang="en-US" sz="2400" dirty="0" smtClean="0">
              <a:solidFill>
                <a:srgbClr val="FFFF00"/>
              </a:solidFill>
              <a:latin typeface="+mn-ea"/>
            </a:endParaRPr>
          </a:p>
        </p:txBody>
      </p:sp>
      <p:sp>
        <p:nvSpPr>
          <p:cNvPr id="9" name="矩形标注 8"/>
          <p:cNvSpPr/>
          <p:nvPr/>
        </p:nvSpPr>
        <p:spPr>
          <a:xfrm>
            <a:off x="340360" y="4050030"/>
            <a:ext cx="5652135" cy="1225550"/>
          </a:xfrm>
          <a:prstGeom prst="wedgeRectCallout">
            <a:avLst>
              <a:gd name="adj1" fmla="val 22486"/>
              <a:gd name="adj2" fmla="val 11911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必须按考场编排导入</a:t>
            </a:r>
            <a:r>
              <a:rPr lang="en-US" altLang="zh-CN" dirty="0" smtClean="0">
                <a:solidFill>
                  <a:srgbClr val="FF0000"/>
                </a:solidFill>
              </a:rPr>
              <a:t>DBF</a:t>
            </a:r>
            <a:r>
              <a:rPr lang="zh-CN" altLang="en-US" dirty="0" smtClean="0">
                <a:solidFill>
                  <a:srgbClr val="FF0000"/>
                </a:solidFill>
              </a:rPr>
              <a:t>模板文件中的格式才能导入</a:t>
            </a:r>
            <a:endParaRPr lang="zh-CN" altLang="en-US" dirty="0" smtClean="0">
              <a:solidFill>
                <a:srgbClr val="FF0000"/>
              </a:solidFill>
            </a:endParaRPr>
          </a:p>
          <a:p>
            <a:pPr algn="ctr"/>
            <a:r>
              <a:rPr lang="zh-CN" altLang="en-US" dirty="0" smtClean="0">
                <a:solidFill>
                  <a:srgbClr val="FF0000"/>
                </a:solidFill>
              </a:rPr>
              <a:t>不影响</a:t>
            </a:r>
            <a:r>
              <a:rPr lang="en-US" altLang="zh-CN" dirty="0" smtClean="0">
                <a:solidFill>
                  <a:srgbClr val="FF0000"/>
                </a:solidFill>
              </a:rPr>
              <a:t>1-4</a:t>
            </a:r>
            <a:r>
              <a:rPr lang="zh-CN" altLang="en-US" dirty="0" smtClean="0">
                <a:solidFill>
                  <a:srgbClr val="FF0000"/>
                </a:solidFill>
              </a:rPr>
              <a:t>单元的考场编排结果</a:t>
            </a:r>
            <a:endParaRPr lang="zh-CN" altLang="en-US" dirty="0" smtClean="0">
              <a:solidFill>
                <a:srgbClr val="FF0000"/>
              </a:solidFill>
            </a:endParaRPr>
          </a:p>
          <a:p>
            <a:pPr algn="ctr"/>
            <a:r>
              <a:rPr lang="zh-CN" altLang="en-US" dirty="0" smtClean="0">
                <a:solidFill>
                  <a:srgbClr val="FF0000"/>
                </a:solidFill>
                <a:sym typeface="+mn-ea"/>
              </a:rPr>
              <a:t>可以是其他位置本软件导出的编排结果</a:t>
            </a:r>
            <a:endParaRPr lang="zh-CN" altLang="en-US" dirty="0" smtClean="0">
              <a:solidFill>
                <a:srgbClr val="FF0000"/>
              </a:solidFill>
            </a:endParaRPr>
          </a:p>
          <a:p>
            <a:pPr algn="ctr"/>
            <a:r>
              <a:rPr lang="zh-CN" altLang="en-US" dirty="0" smtClean="0">
                <a:solidFill>
                  <a:srgbClr val="FF0000"/>
                </a:solidFill>
                <a:sym typeface="+mn-ea"/>
              </a:rPr>
              <a:t>也可以是其他软件导出的编排结果</a:t>
            </a:r>
            <a:endParaRPr lang="en-US" altLang="zh-CN" dirty="0" smtClean="0">
              <a:solidFill>
                <a:srgbClr val="FF0000"/>
              </a:solidFill>
            </a:endParaRPr>
          </a:p>
        </p:txBody>
      </p:sp>
      <p:sp>
        <p:nvSpPr>
          <p:cNvPr id="10" name="矩形标注 9"/>
          <p:cNvSpPr/>
          <p:nvPr>
            <p:custDataLst>
              <p:tags r:id="rId3"/>
            </p:custDataLst>
          </p:nvPr>
        </p:nvSpPr>
        <p:spPr>
          <a:xfrm>
            <a:off x="7729220" y="4740910"/>
            <a:ext cx="3535045" cy="927100"/>
          </a:xfrm>
          <a:prstGeom prst="wedgeRectCallout">
            <a:avLst>
              <a:gd name="adj1" fmla="val -93452"/>
              <a:gd name="adj2" fmla="val 9301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可以导出考场编排结果用于备份</a:t>
            </a:r>
            <a:endParaRPr lang="zh-CN" altLang="en-US" dirty="0">
              <a:solidFill>
                <a:srgbClr val="FF0000"/>
              </a:solidFill>
            </a:endParaRPr>
          </a:p>
          <a:p>
            <a:pPr algn="ctr"/>
            <a:r>
              <a:rPr lang="zh-CN" altLang="en-US" dirty="0">
                <a:solidFill>
                  <a:srgbClr val="FF0000"/>
                </a:solidFill>
              </a:rPr>
              <a:t>或在其他位置的本软件中导入</a:t>
            </a:r>
            <a:endParaRPr lang="zh-CN" altLang="en-US" dirty="0">
              <a:solidFill>
                <a:srgbClr val="FF0000"/>
              </a:solidFill>
            </a:endParaRPr>
          </a:p>
          <a:p>
            <a:pPr algn="ctr"/>
            <a:r>
              <a:rPr lang="zh-CN" altLang="en-US" dirty="0">
                <a:solidFill>
                  <a:srgbClr val="FF0000"/>
                </a:solidFill>
              </a:rPr>
              <a:t>实现合并考场编排结果的功能</a:t>
            </a:r>
            <a:endParaRPr lang="en-US" alt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530225" y="1798320"/>
            <a:ext cx="6612890" cy="4661535"/>
          </a:xfrm>
          <a:prstGeom prst="rect">
            <a:avLst/>
          </a:prstGeom>
        </p:spPr>
      </p:pic>
      <p:pic>
        <p:nvPicPr>
          <p:cNvPr id="10" name="图片 9"/>
          <p:cNvPicPr>
            <a:picLocks noChangeAspect="1"/>
          </p:cNvPicPr>
          <p:nvPr/>
        </p:nvPicPr>
        <p:blipFill>
          <a:blip r:embed="rId2"/>
          <a:stretch>
            <a:fillRect/>
          </a:stretch>
        </p:blipFill>
        <p:spPr>
          <a:xfrm>
            <a:off x="7256780" y="1801495"/>
            <a:ext cx="4398645" cy="149542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12475" cy="829945"/>
          </a:xfrm>
          <a:prstGeom prst="rect">
            <a:avLst/>
          </a:prstGeom>
          <a:noFill/>
        </p:spPr>
        <p:txBody>
          <a:bodyPr wrap="square" rtlCol="0">
            <a:spAutoFit/>
          </a:bodyPr>
          <a:lstStyle/>
          <a:p>
            <a:pPr indent="615315" fontAlgn="auto"/>
            <a:r>
              <a:rPr lang="en-US" altLang="zh-CN" sz="2400" dirty="0">
                <a:solidFill>
                  <a:schemeClr val="bg1"/>
                </a:solidFill>
                <a:latin typeface="+mn-ea"/>
              </a:rPr>
              <a:t>7</a:t>
            </a:r>
            <a:r>
              <a:rPr lang="en-US" altLang="zh-CN" sz="2400" dirty="0" smtClean="0">
                <a:solidFill>
                  <a:schemeClr val="bg1"/>
                </a:solidFill>
                <a:latin typeface="+mn-ea"/>
              </a:rPr>
              <a:t>.</a:t>
            </a:r>
            <a:r>
              <a:rPr lang="zh-CN" altLang="en-US" sz="2400" dirty="0" smtClean="0">
                <a:solidFill>
                  <a:schemeClr val="bg1"/>
                </a:solidFill>
                <a:latin typeface="+mn-ea"/>
              </a:rPr>
              <a:t>考场编排和上报</a:t>
            </a:r>
            <a:r>
              <a:rPr lang="en-US" altLang="zh-CN" sz="2400" dirty="0" smtClean="0">
                <a:solidFill>
                  <a:schemeClr val="bg1"/>
                </a:solidFill>
                <a:latin typeface="+mn-ea"/>
              </a:rPr>
              <a:t>——</a:t>
            </a:r>
            <a:r>
              <a:rPr lang="zh-CN" altLang="en-US" sz="2400" dirty="0" smtClean="0">
                <a:solidFill>
                  <a:schemeClr val="bg1"/>
                </a:solidFill>
                <a:latin typeface="+mn-ea"/>
              </a:rPr>
              <a:t>导出或查看编排结果。导出用于上报省级教育考试机构和教育部的</a:t>
            </a:r>
            <a:r>
              <a:rPr lang="en-US" altLang="zh-CN" sz="2400" dirty="0" smtClean="0">
                <a:solidFill>
                  <a:schemeClr val="bg1"/>
                </a:solidFill>
                <a:latin typeface="+mn-ea"/>
              </a:rPr>
              <a:t>DBF</a:t>
            </a:r>
            <a:r>
              <a:rPr lang="zh-CN" altLang="en-US" sz="2400" dirty="0" smtClean="0">
                <a:solidFill>
                  <a:schemeClr val="bg1"/>
                </a:solidFill>
                <a:latin typeface="+mn-ea"/>
              </a:rPr>
              <a:t>文件，查看编排后的考生信息，查看考点考场和人数统计表。</a:t>
            </a:r>
            <a:endParaRPr lang="zh-CN" altLang="en-US" sz="2400" dirty="0">
              <a:solidFill>
                <a:schemeClr val="bg1"/>
              </a:solidFill>
              <a:latin typeface="+mn-ea"/>
            </a:endParaRPr>
          </a:p>
        </p:txBody>
      </p:sp>
      <p:sp>
        <p:nvSpPr>
          <p:cNvPr id="9" name="矩形标注 8"/>
          <p:cNvSpPr/>
          <p:nvPr/>
        </p:nvSpPr>
        <p:spPr>
          <a:xfrm>
            <a:off x="7433310" y="3642995"/>
            <a:ext cx="4046855" cy="791845"/>
          </a:xfrm>
          <a:prstGeom prst="wedgeRectCallout">
            <a:avLst>
              <a:gd name="adj1" fmla="val 14616"/>
              <a:gd name="adj2" fmla="val -12465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按考生考试科目数量编排考场时，</a:t>
            </a:r>
            <a:endParaRPr lang="zh-CN" altLang="en-US" dirty="0" smtClean="0">
              <a:solidFill>
                <a:srgbClr val="FF0000"/>
              </a:solidFill>
            </a:endParaRPr>
          </a:p>
          <a:p>
            <a:pPr algn="ctr"/>
            <a:r>
              <a:rPr lang="zh-CN" altLang="en-US" dirty="0" smtClean="0">
                <a:solidFill>
                  <a:srgbClr val="FF0000"/>
                </a:solidFill>
              </a:rPr>
              <a:t>第</a:t>
            </a:r>
            <a:r>
              <a:rPr lang="en-US" altLang="zh-CN" dirty="0" smtClean="0">
                <a:solidFill>
                  <a:srgbClr val="FF0000"/>
                </a:solidFill>
              </a:rPr>
              <a:t>3</a:t>
            </a:r>
            <a:r>
              <a:rPr lang="zh-CN" altLang="en-US" dirty="0" smtClean="0">
                <a:solidFill>
                  <a:srgbClr val="FF0000"/>
                </a:solidFill>
              </a:rPr>
              <a:t>单元、第</a:t>
            </a:r>
            <a:r>
              <a:rPr lang="en-US" altLang="zh-CN" dirty="0" smtClean="0">
                <a:solidFill>
                  <a:srgbClr val="FF0000"/>
                </a:solidFill>
              </a:rPr>
              <a:t>4</a:t>
            </a:r>
            <a:r>
              <a:rPr lang="zh-CN" altLang="en-US" dirty="0" smtClean="0">
                <a:solidFill>
                  <a:srgbClr val="FF0000"/>
                </a:solidFill>
              </a:rPr>
              <a:t>单元考场数量明显减少</a:t>
            </a:r>
            <a:endParaRPr lang="zh-CN" altLang="en-US" dirty="0">
              <a:solidFill>
                <a:srgbClr val="FF0000"/>
              </a:solidFill>
            </a:endParaRPr>
          </a:p>
        </p:txBody>
      </p:sp>
      <p:sp>
        <p:nvSpPr>
          <p:cNvPr id="7" name="矩形标注 6"/>
          <p:cNvSpPr/>
          <p:nvPr/>
        </p:nvSpPr>
        <p:spPr>
          <a:xfrm>
            <a:off x="1467485" y="4575175"/>
            <a:ext cx="2603500" cy="791845"/>
          </a:xfrm>
          <a:prstGeom prst="wedgeRectCallout">
            <a:avLst>
              <a:gd name="adj1" fmla="val -67414"/>
              <a:gd name="adj2" fmla="val 15777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导出时选择</a:t>
            </a:r>
            <a:r>
              <a:rPr lang="en-US" altLang="zh-CN" dirty="0" smtClean="0">
                <a:solidFill>
                  <a:srgbClr val="FF0000"/>
                </a:solidFill>
              </a:rPr>
              <a:t>Dbase3</a:t>
            </a:r>
            <a:r>
              <a:rPr lang="zh-CN" altLang="en-US" dirty="0" smtClean="0">
                <a:solidFill>
                  <a:srgbClr val="FF0000"/>
                </a:solidFill>
              </a:rPr>
              <a:t>格式，可以导出</a:t>
            </a:r>
            <a:r>
              <a:rPr lang="en-US" altLang="zh-CN" dirty="0" smtClean="0">
                <a:solidFill>
                  <a:srgbClr val="FF0000"/>
                </a:solidFill>
              </a:rPr>
              <a:t>dbf</a:t>
            </a:r>
            <a:r>
              <a:rPr lang="zh-CN" altLang="en-US" dirty="0" smtClean="0">
                <a:solidFill>
                  <a:srgbClr val="FF0000"/>
                </a:solidFill>
              </a:rPr>
              <a:t>文件</a:t>
            </a:r>
            <a:endParaRPr lang="zh-CN" altLang="en-US" dirty="0" smtClean="0">
              <a:solidFill>
                <a:srgbClr val="FF0000"/>
              </a:solidFill>
            </a:endParaRPr>
          </a:p>
        </p:txBody>
      </p:sp>
      <p:sp>
        <p:nvSpPr>
          <p:cNvPr id="12" name="矩形标注 11"/>
          <p:cNvSpPr/>
          <p:nvPr/>
        </p:nvSpPr>
        <p:spPr>
          <a:xfrm>
            <a:off x="3259455" y="3429000"/>
            <a:ext cx="2226945" cy="791845"/>
          </a:xfrm>
          <a:prstGeom prst="wedgeRectCallout">
            <a:avLst>
              <a:gd name="adj1" fmla="val 73381"/>
              <a:gd name="adj2" fmla="val -1556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可以根据需要选择</a:t>
            </a:r>
            <a:endParaRPr lang="zh-CN" dirty="0" smtClean="0">
              <a:solidFill>
                <a:srgbClr val="FF0000"/>
              </a:solidFill>
            </a:endParaRPr>
          </a:p>
          <a:p>
            <a:pPr algn="ctr"/>
            <a:r>
              <a:rPr lang="zh-CN" dirty="0" smtClean="0">
                <a:solidFill>
                  <a:srgbClr val="FF0000"/>
                </a:solidFill>
              </a:rPr>
              <a:t>导出的考生范围</a:t>
            </a:r>
            <a:endParaRPr lang="zh-CN"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12475" cy="1198880"/>
          </a:xfrm>
          <a:prstGeom prst="rect">
            <a:avLst/>
          </a:prstGeom>
          <a:noFill/>
        </p:spPr>
        <p:txBody>
          <a:bodyPr wrap="square" rtlCol="0">
            <a:spAutoFit/>
          </a:bodyPr>
          <a:lstStyle/>
          <a:p>
            <a:pPr indent="615315" fontAlgn="auto"/>
            <a:r>
              <a:rPr lang="en-US" altLang="zh-CN" sz="2400" dirty="0">
                <a:solidFill>
                  <a:schemeClr val="bg1"/>
                </a:solidFill>
                <a:latin typeface="+mn-ea"/>
              </a:rPr>
              <a:t>7</a:t>
            </a:r>
            <a:r>
              <a:rPr lang="en-US" altLang="zh-CN" sz="2400" dirty="0" smtClean="0">
                <a:solidFill>
                  <a:schemeClr val="bg1"/>
                </a:solidFill>
                <a:latin typeface="+mn-ea"/>
              </a:rPr>
              <a:t>.</a:t>
            </a:r>
            <a:r>
              <a:rPr lang="zh-CN" altLang="en-US" sz="2400" dirty="0" smtClean="0">
                <a:solidFill>
                  <a:schemeClr val="bg1"/>
                </a:solidFill>
                <a:latin typeface="+mn-ea"/>
              </a:rPr>
              <a:t>考场编排和上报</a:t>
            </a:r>
            <a:r>
              <a:rPr lang="en-US" altLang="zh-CN" sz="2400" dirty="0" smtClean="0">
                <a:solidFill>
                  <a:schemeClr val="bg1"/>
                </a:solidFill>
                <a:latin typeface="+mn-ea"/>
              </a:rPr>
              <a:t>——</a:t>
            </a:r>
            <a:r>
              <a:rPr lang="zh-CN" altLang="en-US" sz="2400" dirty="0" smtClean="0">
                <a:solidFill>
                  <a:schemeClr val="bg1"/>
                </a:solidFill>
                <a:latin typeface="+mn-ea"/>
              </a:rPr>
              <a:t>导出或查看编排结果。</a:t>
            </a:r>
            <a:r>
              <a:rPr lang="zh-CN" sz="2400" dirty="0" smtClean="0">
                <a:solidFill>
                  <a:schemeClr val="bg1"/>
                </a:solidFill>
                <a:latin typeface="+mn-ea"/>
              </a:rPr>
              <a:t>导出上报教育部的数据时，可选择需要上报的考生，还可以选择考试地点字段是否带考点的详细地址、考点内具体的楼栋（层）、考生的考场和座位号。</a:t>
            </a:r>
            <a:endParaRPr lang="zh-CN" sz="2400" dirty="0">
              <a:solidFill>
                <a:schemeClr val="bg1"/>
              </a:solidFill>
              <a:latin typeface="+mn-ea"/>
            </a:endParaRPr>
          </a:p>
        </p:txBody>
      </p:sp>
      <p:pic>
        <p:nvPicPr>
          <p:cNvPr id="4" name="图片 3"/>
          <p:cNvPicPr>
            <a:picLocks noChangeAspect="1"/>
          </p:cNvPicPr>
          <p:nvPr/>
        </p:nvPicPr>
        <p:blipFill>
          <a:blip r:embed="rId2"/>
          <a:stretch>
            <a:fillRect/>
          </a:stretch>
        </p:blipFill>
        <p:spPr>
          <a:xfrm>
            <a:off x="3352165" y="2058670"/>
            <a:ext cx="5487670" cy="4170680"/>
          </a:xfrm>
          <a:prstGeom prst="rect">
            <a:avLst/>
          </a:prstGeom>
        </p:spPr>
      </p:pic>
      <p:sp>
        <p:nvSpPr>
          <p:cNvPr id="9" name="矩形标注 8"/>
          <p:cNvSpPr/>
          <p:nvPr>
            <p:custDataLst>
              <p:tags r:id="rId3"/>
            </p:custDataLst>
          </p:nvPr>
        </p:nvSpPr>
        <p:spPr>
          <a:xfrm>
            <a:off x="7936230" y="3429000"/>
            <a:ext cx="2224405" cy="572135"/>
          </a:xfrm>
          <a:prstGeom prst="wedgeRectCallout">
            <a:avLst>
              <a:gd name="adj1" fmla="val -60733"/>
              <a:gd name="adj2" fmla="val -16553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各报名点任意选择</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2306955"/>
          </a:xfrm>
          <a:prstGeom prst="rect">
            <a:avLst/>
          </a:prstGeom>
          <a:noFill/>
        </p:spPr>
        <p:txBody>
          <a:bodyPr wrap="square" rtlCol="0">
            <a:spAutoFit/>
          </a:bodyPr>
          <a:lstStyle/>
          <a:p>
            <a:pPr indent="457200" fontAlgn="auto"/>
            <a:r>
              <a:rPr lang="en-US" altLang="zh-CN" sz="2400" dirty="0">
                <a:solidFill>
                  <a:schemeClr val="bg1"/>
                </a:solidFill>
                <a:latin typeface="+mn-ea"/>
              </a:rPr>
              <a:t>8</a:t>
            </a:r>
            <a:r>
              <a:rPr lang="en-US" altLang="zh-CN" sz="2400" dirty="0" smtClean="0">
                <a:solidFill>
                  <a:schemeClr val="bg1"/>
                </a:solidFill>
                <a:latin typeface="+mn-ea"/>
              </a:rPr>
              <a:t>.</a:t>
            </a:r>
            <a:r>
              <a:rPr lang="zh-CN" altLang="en-US" sz="2400" dirty="0" smtClean="0">
                <a:solidFill>
                  <a:schemeClr val="bg1"/>
                </a:solidFill>
                <a:latin typeface="+mn-ea"/>
              </a:rPr>
              <a:t>考场编排和上报</a:t>
            </a:r>
            <a:r>
              <a:rPr lang="en-US" altLang="zh-CN" sz="2400" dirty="0" smtClean="0">
                <a:solidFill>
                  <a:schemeClr val="bg1"/>
                </a:solidFill>
                <a:latin typeface="+mn-ea"/>
              </a:rPr>
              <a:t>——</a:t>
            </a:r>
            <a:r>
              <a:rPr lang="zh-CN" altLang="en-US" sz="2400" dirty="0" smtClean="0">
                <a:solidFill>
                  <a:schemeClr val="bg1"/>
                </a:solidFill>
                <a:latin typeface="+mn-ea"/>
              </a:rPr>
              <a:t>开关网上查询功能。如果使用的是网络版，在考场编排完成后，可以在规定的时间开通网上查询功能，考生登录指定的网址，凭报名号和证件号码查询各自的考场。</a:t>
            </a:r>
            <a:r>
              <a:rPr lang="zh-CN" altLang="en-US" sz="2400" b="1" dirty="0" smtClean="0">
                <a:solidFill>
                  <a:srgbClr val="FFFF00"/>
                </a:solidFill>
                <a:latin typeface="+mn-ea"/>
                <a:sym typeface="+mn-ea"/>
              </a:rPr>
              <a:t>也可以导出考场编排数据，利用微信小程序或其他方式提供考生自助查询功能。</a:t>
            </a:r>
            <a:endParaRPr lang="zh-CN" altLang="en-US" sz="2400" b="1" dirty="0">
              <a:solidFill>
                <a:srgbClr val="FFFF00"/>
              </a:solidFill>
              <a:latin typeface="+mn-ea"/>
            </a:endParaRPr>
          </a:p>
          <a:p>
            <a:pPr indent="457200" fontAlgn="auto"/>
            <a:r>
              <a:rPr lang="zh-CN" altLang="en-US" sz="2400" dirty="0" smtClean="0">
                <a:solidFill>
                  <a:schemeClr val="bg1"/>
                </a:solidFill>
                <a:latin typeface="+mn-ea"/>
              </a:rPr>
              <a:t>使用我们提供的服务器，查询网址为：</a:t>
            </a:r>
            <a:r>
              <a:rPr lang="en-US" altLang="zh-CN" sz="2400" dirty="0" smtClean="0">
                <a:solidFill>
                  <a:schemeClr val="bg1"/>
                </a:solidFill>
                <a:latin typeface="+mn-ea"/>
              </a:rPr>
              <a:t>http://116.63.143.188/ykkc.aspx</a:t>
            </a:r>
            <a:r>
              <a:rPr lang="zh-CN" altLang="en-US" sz="2400" dirty="0" smtClean="0">
                <a:solidFill>
                  <a:schemeClr val="bg1"/>
                </a:solidFill>
                <a:latin typeface="+mn-ea"/>
              </a:rPr>
              <a:t>、</a:t>
            </a:r>
            <a:r>
              <a:rPr lang="en-US" altLang="zh-CN" sz="2400" dirty="0" smtClean="0">
                <a:solidFill>
                  <a:schemeClr val="bg1"/>
                </a:solidFill>
                <a:latin typeface="+mn-ea"/>
              </a:rPr>
              <a:t>https://www.chenhuisoft.cn/ykkc.aspx</a:t>
            </a:r>
            <a:r>
              <a:rPr lang="zh-CN" altLang="en-US" sz="2400" dirty="0" smtClean="0">
                <a:solidFill>
                  <a:schemeClr val="bg1"/>
                </a:solidFill>
                <a:latin typeface="+mn-ea"/>
              </a:rPr>
              <a:t>查询考点考场。</a:t>
            </a:r>
            <a:endParaRPr lang="zh-CN" altLang="en-US" sz="2400" b="1" dirty="0">
              <a:solidFill>
                <a:srgbClr val="FFFF00"/>
              </a:solidFill>
              <a:latin typeface="+mn-ea"/>
            </a:endParaRPr>
          </a:p>
        </p:txBody>
      </p:sp>
      <p:pic>
        <p:nvPicPr>
          <p:cNvPr id="13" name="图片 12"/>
          <p:cNvPicPr>
            <a:picLocks noChangeAspect="1"/>
          </p:cNvPicPr>
          <p:nvPr/>
        </p:nvPicPr>
        <p:blipFill>
          <a:blip r:embed="rId2"/>
          <a:stretch>
            <a:fillRect/>
          </a:stretch>
        </p:blipFill>
        <p:spPr>
          <a:xfrm>
            <a:off x="5442585" y="3169285"/>
            <a:ext cx="5499100" cy="3145790"/>
          </a:xfrm>
          <a:prstGeom prst="rect">
            <a:avLst/>
          </a:prstGeom>
        </p:spPr>
      </p:pic>
      <p:pic>
        <p:nvPicPr>
          <p:cNvPr id="4" name="图片 3"/>
          <p:cNvPicPr>
            <a:picLocks noChangeAspect="1"/>
          </p:cNvPicPr>
          <p:nvPr/>
        </p:nvPicPr>
        <p:blipFill>
          <a:blip r:embed="rId3"/>
          <a:stretch>
            <a:fillRect/>
          </a:stretch>
        </p:blipFill>
        <p:spPr>
          <a:xfrm>
            <a:off x="1223010" y="3169285"/>
            <a:ext cx="3962400" cy="2085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1198880"/>
          </a:xfrm>
          <a:prstGeom prst="rect">
            <a:avLst/>
          </a:prstGeom>
          <a:noFill/>
        </p:spPr>
        <p:txBody>
          <a:bodyPr wrap="square" rtlCol="0">
            <a:spAutoFit/>
          </a:bodyPr>
          <a:lstStyle/>
          <a:p>
            <a:pPr indent="457200" fontAlgn="auto"/>
            <a:r>
              <a:rPr lang="en-US" altLang="zh-CN" sz="2400" dirty="0">
                <a:solidFill>
                  <a:schemeClr val="bg1"/>
                </a:solidFill>
                <a:latin typeface="+mn-ea"/>
              </a:rPr>
              <a:t>8</a:t>
            </a:r>
            <a:r>
              <a:rPr lang="en-US" altLang="zh-CN" sz="2400" dirty="0" smtClean="0">
                <a:solidFill>
                  <a:schemeClr val="bg1"/>
                </a:solidFill>
                <a:latin typeface="+mn-ea"/>
              </a:rPr>
              <a:t>.</a:t>
            </a:r>
            <a:r>
              <a:rPr lang="zh-CN" altLang="en-US" sz="2400" dirty="0" smtClean="0">
                <a:solidFill>
                  <a:schemeClr val="bg1"/>
                </a:solidFill>
                <a:latin typeface="+mn-ea"/>
              </a:rPr>
              <a:t>考场编排和上报</a:t>
            </a:r>
            <a:r>
              <a:rPr lang="en-US" altLang="zh-CN" sz="2400" dirty="0" smtClean="0">
                <a:solidFill>
                  <a:schemeClr val="bg1"/>
                </a:solidFill>
                <a:latin typeface="+mn-ea"/>
              </a:rPr>
              <a:t>——</a:t>
            </a:r>
            <a:r>
              <a:rPr lang="zh-CN" altLang="en-US" sz="2400" dirty="0" smtClean="0">
                <a:solidFill>
                  <a:schemeClr val="bg1"/>
                </a:solidFill>
                <a:latin typeface="+mn-ea"/>
              </a:rPr>
              <a:t>开关网上查询功能。如果使用我们提供的数据库服务器，考生还可以打开</a:t>
            </a:r>
            <a:r>
              <a:rPr lang="en-US" altLang="zh-CN" sz="2400" dirty="0" smtClean="0">
                <a:solidFill>
                  <a:schemeClr val="bg1"/>
                </a:solidFill>
                <a:latin typeface="+mn-ea"/>
              </a:rPr>
              <a:t>“</a:t>
            </a:r>
            <a:r>
              <a:rPr lang="zh-CN" altLang="en-US" sz="2400" dirty="0" smtClean="0">
                <a:solidFill>
                  <a:schemeClr val="bg1"/>
                </a:solidFill>
                <a:latin typeface="+mn-ea"/>
              </a:rPr>
              <a:t>晨辉研考考务</a:t>
            </a:r>
            <a:r>
              <a:rPr lang="en-US" altLang="zh-CN" sz="2400" dirty="0" smtClean="0">
                <a:solidFill>
                  <a:schemeClr val="bg1"/>
                </a:solidFill>
                <a:latin typeface="+mn-ea"/>
              </a:rPr>
              <a:t>”</a:t>
            </a:r>
            <a:r>
              <a:rPr lang="zh-CN" altLang="en-US" sz="2400" dirty="0" smtClean="0">
                <a:solidFill>
                  <a:schemeClr val="bg1"/>
                </a:solidFill>
                <a:latin typeface="+mn-ea"/>
              </a:rPr>
              <a:t>微信小程序</a:t>
            </a:r>
            <a:r>
              <a:rPr lang="zh-CN" altLang="en-US" sz="2400" dirty="0" smtClean="0">
                <a:solidFill>
                  <a:schemeClr val="bg1"/>
                </a:solidFill>
                <a:latin typeface="+mn-ea"/>
              </a:rPr>
              <a:t>，通过报名号和证件号码查询考点考场，并能看到各考点大门的照片。</a:t>
            </a:r>
            <a:endParaRPr lang="zh-CN" altLang="en-US" sz="2400" b="1" dirty="0">
              <a:solidFill>
                <a:srgbClr val="FFFF00"/>
              </a:solidFill>
              <a:latin typeface="+mn-ea"/>
            </a:endParaRPr>
          </a:p>
        </p:txBody>
      </p:sp>
      <p:pic>
        <p:nvPicPr>
          <p:cNvPr id="4" name="图片 3" descr="ykkw_xcx"/>
          <p:cNvPicPr>
            <a:picLocks noChangeAspect="1"/>
          </p:cNvPicPr>
          <p:nvPr/>
        </p:nvPicPr>
        <p:blipFill>
          <a:blip r:embed="rId2"/>
          <a:stretch>
            <a:fillRect/>
          </a:stretch>
        </p:blipFill>
        <p:spPr>
          <a:xfrm>
            <a:off x="882333" y="2273935"/>
            <a:ext cx="2998470" cy="2952115"/>
          </a:xfrm>
          <a:prstGeom prst="rect">
            <a:avLst/>
          </a:prstGeom>
        </p:spPr>
      </p:pic>
      <p:pic>
        <p:nvPicPr>
          <p:cNvPr id="6" name="图片 5" descr="wscx2"/>
          <p:cNvPicPr>
            <a:picLocks noChangeAspect="1"/>
          </p:cNvPicPr>
          <p:nvPr/>
        </p:nvPicPr>
        <p:blipFill>
          <a:blip r:embed="rId3"/>
          <a:stretch>
            <a:fillRect/>
          </a:stretch>
        </p:blipFill>
        <p:spPr>
          <a:xfrm>
            <a:off x="8373428" y="2273935"/>
            <a:ext cx="2998470" cy="2952115"/>
          </a:xfrm>
          <a:prstGeom prst="rect">
            <a:avLst/>
          </a:prstGeom>
        </p:spPr>
      </p:pic>
      <p:graphicFrame>
        <p:nvGraphicFramePr>
          <p:cNvPr id="9" name="对象 8"/>
          <p:cNvGraphicFramePr/>
          <p:nvPr/>
        </p:nvGraphicFramePr>
        <p:xfrm>
          <a:off x="4678998" y="2273935"/>
          <a:ext cx="2998470" cy="2952115"/>
        </p:xfrm>
        <a:graphic>
          <a:graphicData uri="http://schemas.openxmlformats.org/presentationml/2006/ole">
            <mc:AlternateContent xmlns:mc="http://schemas.openxmlformats.org/markup-compatibility/2006">
              <mc:Choice xmlns:v="urn:schemas-microsoft-com:vml" Requires="v">
                <p:oleObj spid="_x0000_s11" name="" r:id="rId4" imgW="5486400" imgH="4791075" progId="Paint.Picture">
                  <p:embed/>
                </p:oleObj>
              </mc:Choice>
              <mc:Fallback>
                <p:oleObj name="" r:id="rId4" imgW="5486400" imgH="4791075" progId="Paint.Picture">
                  <p:embed/>
                  <p:pic>
                    <p:nvPicPr>
                      <p:cNvPr id="0" name="图片 10"/>
                      <p:cNvPicPr/>
                      <p:nvPr/>
                    </p:nvPicPr>
                    <p:blipFill>
                      <a:blip r:embed="rId5"/>
                      <a:stretch>
                        <a:fillRect/>
                      </a:stretch>
                    </p:blipFill>
                    <p:spPr>
                      <a:xfrm>
                        <a:off x="4678998" y="2273935"/>
                        <a:ext cx="2998470" cy="2952115"/>
                      </a:xfrm>
                      <a:prstGeom prst="rect">
                        <a:avLst/>
                      </a:prstGeom>
                    </p:spPr>
                  </p:pic>
                </p:oleObj>
              </mc:Fallback>
            </mc:AlternateContent>
          </a:graphicData>
        </a:graphic>
      </p:graphicFrame>
      <p:sp>
        <p:nvSpPr>
          <p:cNvPr id="7" name="文本框 6"/>
          <p:cNvSpPr txBox="1"/>
          <p:nvPr/>
        </p:nvSpPr>
        <p:spPr>
          <a:xfrm>
            <a:off x="746760" y="5342890"/>
            <a:ext cx="3269615" cy="645160"/>
          </a:xfrm>
          <a:prstGeom prst="rect">
            <a:avLst/>
          </a:prstGeom>
          <a:noFill/>
        </p:spPr>
        <p:txBody>
          <a:bodyPr wrap="square" rtlCol="0">
            <a:spAutoFit/>
          </a:bodyPr>
          <a:p>
            <a:pPr algn="ctr"/>
            <a:r>
              <a:rPr lang="zh-CN" altLang="en-US">
                <a:solidFill>
                  <a:srgbClr val="FFFF00"/>
                </a:solidFill>
              </a:rPr>
              <a:t>晨辉研考考场查询和考务管理</a:t>
            </a:r>
            <a:endParaRPr lang="zh-CN" altLang="en-US">
              <a:solidFill>
                <a:srgbClr val="FFFF00"/>
              </a:solidFill>
            </a:endParaRPr>
          </a:p>
          <a:p>
            <a:pPr algn="ctr"/>
            <a:r>
              <a:rPr lang="zh-CN" altLang="en-US">
                <a:solidFill>
                  <a:srgbClr val="FFFF00"/>
                </a:solidFill>
              </a:rPr>
              <a:t>微信小程序二维码</a:t>
            </a:r>
            <a:endParaRPr lang="zh-CN" altLang="en-US">
              <a:solidFill>
                <a:srgbClr val="FFFF00"/>
              </a:solidFill>
            </a:endParaRPr>
          </a:p>
        </p:txBody>
      </p:sp>
      <p:sp>
        <p:nvSpPr>
          <p:cNvPr id="10" name="文本框 9"/>
          <p:cNvSpPr txBox="1"/>
          <p:nvPr/>
        </p:nvSpPr>
        <p:spPr>
          <a:xfrm>
            <a:off x="4543425" y="5342890"/>
            <a:ext cx="3269615" cy="368300"/>
          </a:xfrm>
          <a:prstGeom prst="rect">
            <a:avLst/>
          </a:prstGeom>
          <a:noFill/>
        </p:spPr>
        <p:txBody>
          <a:bodyPr wrap="square" rtlCol="0">
            <a:spAutoFit/>
          </a:bodyPr>
          <a:p>
            <a:pPr algn="ctr"/>
            <a:r>
              <a:rPr lang="zh-CN" altLang="en-US">
                <a:solidFill>
                  <a:srgbClr val="FFFF00"/>
                </a:solidFill>
              </a:rPr>
              <a:t>通过微信小程序查询考点考场</a:t>
            </a:r>
            <a:endParaRPr lang="zh-CN" altLang="en-US">
              <a:solidFill>
                <a:srgbClr val="FFFF00"/>
              </a:solidFill>
            </a:endParaRPr>
          </a:p>
        </p:txBody>
      </p:sp>
      <p:sp>
        <p:nvSpPr>
          <p:cNvPr id="12" name="文本框 11"/>
          <p:cNvSpPr txBox="1"/>
          <p:nvPr/>
        </p:nvSpPr>
        <p:spPr>
          <a:xfrm>
            <a:off x="8237855" y="5342890"/>
            <a:ext cx="3269615" cy="368300"/>
          </a:xfrm>
          <a:prstGeom prst="rect">
            <a:avLst/>
          </a:prstGeom>
          <a:noFill/>
        </p:spPr>
        <p:txBody>
          <a:bodyPr wrap="square" rtlCol="0">
            <a:spAutoFit/>
          </a:bodyPr>
          <a:p>
            <a:pPr algn="ctr"/>
            <a:r>
              <a:rPr lang="zh-CN" altLang="en-US">
                <a:solidFill>
                  <a:srgbClr val="FFFF00"/>
                </a:solidFill>
              </a:rPr>
              <a:t>查询结果</a:t>
            </a:r>
            <a:endParaRPr lang="zh-CN" altLang="en-US">
              <a:solidFill>
                <a:srgbClr val="FFFF00"/>
              </a:solidFill>
            </a:endParaRPr>
          </a:p>
        </p:txBody>
      </p:sp>
      <p:sp>
        <p:nvSpPr>
          <p:cNvPr id="13" name="矩形标注 12"/>
          <p:cNvSpPr/>
          <p:nvPr>
            <p:custDataLst>
              <p:tags r:id="rId6"/>
            </p:custDataLst>
          </p:nvPr>
        </p:nvSpPr>
        <p:spPr>
          <a:xfrm>
            <a:off x="7907655" y="4201160"/>
            <a:ext cx="2595245" cy="454660"/>
          </a:xfrm>
          <a:prstGeom prst="wedgeRectCallout">
            <a:avLst>
              <a:gd name="adj1" fmla="val -990"/>
              <a:gd name="adj2" fmla="val -19511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考点管理中上传的照片</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2446973" y="2056130"/>
            <a:ext cx="7298055" cy="423227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128375"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9.</a:t>
            </a:r>
            <a:r>
              <a:rPr lang="zh-CN" altLang="en-US" sz="2400" dirty="0" smtClean="0">
                <a:solidFill>
                  <a:schemeClr val="bg1"/>
                </a:solidFill>
                <a:latin typeface="+mn-ea"/>
              </a:rPr>
              <a:t>打印试卷申报表和分发核对表。试卷申报表用于向上级申报公共科目试卷数量，报名点领卷表用于领取公共科目试卷时核对数量；考点试卷分发核对表用于各考点在向监考员分发试卷时核对。</a:t>
            </a:r>
            <a:r>
              <a:rPr lang="zh-CN" altLang="en-US" sz="2400" dirty="0" smtClean="0">
                <a:solidFill>
                  <a:srgbClr val="FFFF00"/>
                </a:solidFill>
                <a:latin typeface="+mn-ea"/>
              </a:rPr>
              <a:t>重新编排了考场后，应重新统计。</a:t>
            </a:r>
            <a:endParaRPr lang="zh-CN" altLang="en-US" sz="2400" b="1" dirty="0" smtClean="0">
              <a:solidFill>
                <a:srgbClr val="FFFF00"/>
              </a:solidFill>
              <a:latin typeface="+mn-ea"/>
            </a:endParaRPr>
          </a:p>
        </p:txBody>
      </p:sp>
      <p:sp>
        <p:nvSpPr>
          <p:cNvPr id="7" name="矩形标注 6"/>
          <p:cNvSpPr/>
          <p:nvPr/>
        </p:nvSpPr>
        <p:spPr>
          <a:xfrm>
            <a:off x="6805295" y="3417570"/>
            <a:ext cx="5235575" cy="750570"/>
          </a:xfrm>
          <a:prstGeom prst="wedgeRectCallout">
            <a:avLst>
              <a:gd name="adj1" fmla="val -1861"/>
              <a:gd name="adj2" fmla="val -17419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重新编排考场后应重新统计</a:t>
            </a:r>
            <a:endParaRPr lang="zh-CN" altLang="en-US" dirty="0" smtClean="0">
              <a:solidFill>
                <a:srgbClr val="FF0000"/>
              </a:solidFill>
            </a:endParaRPr>
          </a:p>
          <a:p>
            <a:pPr algn="ctr"/>
            <a:r>
              <a:rPr lang="zh-CN" altLang="en-US" dirty="0" smtClean="0">
                <a:solidFill>
                  <a:srgbClr val="FF0000"/>
                </a:solidFill>
                <a:latin typeface="+mn-ea"/>
                <a:sym typeface="+mn-ea"/>
              </a:rPr>
              <a:t>非标准袋很多的考点可以导出数据后自行排版打印</a:t>
            </a:r>
            <a:endParaRPr lang="zh-CN" altLang="en-US" dirty="0">
              <a:solidFill>
                <a:srgbClr val="FF0000"/>
              </a:solidFill>
            </a:endParaRPr>
          </a:p>
        </p:txBody>
      </p:sp>
      <p:sp>
        <p:nvSpPr>
          <p:cNvPr id="9" name="矩形标注 8"/>
          <p:cNvSpPr/>
          <p:nvPr/>
        </p:nvSpPr>
        <p:spPr>
          <a:xfrm>
            <a:off x="591820" y="4493260"/>
            <a:ext cx="5283200" cy="624840"/>
          </a:xfrm>
          <a:prstGeom prst="wedgeRectCallout">
            <a:avLst>
              <a:gd name="adj1" fmla="val 76153"/>
              <a:gd name="adj2" fmla="val 17754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根据上级要求修改填写说明、备用试卷规格和数量</a:t>
            </a:r>
            <a:endParaRPr lang="zh-CN" altLang="en-US" dirty="0">
              <a:solidFill>
                <a:srgbClr val="FF0000"/>
              </a:solidFill>
            </a:endParaRPr>
          </a:p>
          <a:p>
            <a:pPr algn="ctr"/>
            <a:r>
              <a:rPr lang="zh-CN" altLang="en-US" dirty="0">
                <a:solidFill>
                  <a:srgbClr val="FF0000"/>
                </a:solidFill>
              </a:rPr>
              <a:t>默认是湖北省</a:t>
            </a:r>
            <a:r>
              <a:rPr lang="en-US" altLang="zh-CN" dirty="0">
                <a:solidFill>
                  <a:srgbClr val="FF0000"/>
                </a:solidFill>
              </a:rPr>
              <a:t>2023</a:t>
            </a:r>
            <a:r>
              <a:rPr lang="zh-CN" altLang="en-US" dirty="0">
                <a:solidFill>
                  <a:srgbClr val="FF0000"/>
                </a:solidFill>
              </a:rPr>
              <a:t>年的填写说明</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52810" cy="829945"/>
          </a:xfrm>
          <a:prstGeom prst="rect">
            <a:avLst/>
          </a:prstGeom>
          <a:noFill/>
        </p:spPr>
        <p:txBody>
          <a:bodyPr wrap="square" rtlCol="0">
            <a:spAutoFit/>
          </a:bodyPr>
          <a:lstStyle/>
          <a:p>
            <a:pPr indent="615315" fontAlgn="auto"/>
            <a:r>
              <a:rPr lang="en-US" altLang="zh-CN" sz="2400" dirty="0" smtClean="0">
                <a:solidFill>
                  <a:schemeClr val="bg1"/>
                </a:solidFill>
                <a:latin typeface="+mn-ea"/>
              </a:rPr>
              <a:t>10.</a:t>
            </a:r>
            <a:r>
              <a:rPr lang="zh-CN" altLang="en-US" sz="2400" dirty="0" smtClean="0">
                <a:solidFill>
                  <a:schemeClr val="bg1"/>
                </a:solidFill>
                <a:latin typeface="+mn-ea"/>
              </a:rPr>
              <a:t>打印考场核对单</a:t>
            </a:r>
            <a:r>
              <a:rPr lang="zh-CN" altLang="en-US" sz="2400" dirty="0" smtClean="0">
                <a:solidFill>
                  <a:schemeClr val="bg1"/>
                </a:solidFill>
                <a:latin typeface="+mn-ea"/>
                <a:sym typeface="+mn-ea"/>
              </a:rPr>
              <a:t>（</a:t>
            </a:r>
            <a:r>
              <a:rPr lang="en-US" altLang="zh-CN" sz="2400" dirty="0" smtClean="0">
                <a:solidFill>
                  <a:schemeClr val="bg1"/>
                </a:solidFill>
                <a:latin typeface="+mn-ea"/>
                <a:sym typeface="+mn-ea"/>
              </a:rPr>
              <a:t>A3</a:t>
            </a:r>
            <a:r>
              <a:rPr lang="zh-CN" altLang="en-US" sz="2400" dirty="0" smtClean="0">
                <a:solidFill>
                  <a:schemeClr val="bg1"/>
                </a:solidFill>
                <a:latin typeface="+mn-ea"/>
                <a:sym typeface="+mn-ea"/>
              </a:rPr>
              <a:t>横向）</a:t>
            </a:r>
            <a:r>
              <a:rPr lang="zh-CN" altLang="en-US" sz="2400" dirty="0" smtClean="0">
                <a:solidFill>
                  <a:schemeClr val="bg1"/>
                </a:solidFill>
                <a:latin typeface="+mn-ea"/>
              </a:rPr>
              <a:t>。选择考点和考场号范围，打印带照片用于监考员核对考生身份、考生每场签字的核对单。</a:t>
            </a:r>
            <a:endParaRPr lang="zh-CN" altLang="en-US" sz="2400" b="1" dirty="0" smtClean="0">
              <a:solidFill>
                <a:srgbClr val="FFFF00"/>
              </a:solidFill>
              <a:latin typeface="+mn-ea"/>
            </a:endParaRPr>
          </a:p>
        </p:txBody>
      </p:sp>
      <p:pic>
        <p:nvPicPr>
          <p:cNvPr id="4" name="图片 3"/>
          <p:cNvPicPr>
            <a:picLocks noChangeAspect="1"/>
          </p:cNvPicPr>
          <p:nvPr/>
        </p:nvPicPr>
        <p:blipFill>
          <a:blip r:embed="rId2"/>
          <a:stretch>
            <a:fillRect/>
          </a:stretch>
        </p:blipFill>
        <p:spPr>
          <a:xfrm>
            <a:off x="1315085" y="1819275"/>
            <a:ext cx="6579870" cy="4472305"/>
          </a:xfrm>
          <a:prstGeom prst="rect">
            <a:avLst/>
          </a:prstGeom>
        </p:spPr>
      </p:pic>
      <p:sp>
        <p:nvSpPr>
          <p:cNvPr id="9" name="矩形标注 8"/>
          <p:cNvSpPr/>
          <p:nvPr/>
        </p:nvSpPr>
        <p:spPr>
          <a:xfrm>
            <a:off x="309880" y="4493260"/>
            <a:ext cx="7462520" cy="735330"/>
          </a:xfrm>
          <a:prstGeom prst="wedgeRectCallout">
            <a:avLst>
              <a:gd name="adj1" fmla="val 1616"/>
              <a:gd name="adj2" fmla="val -22046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执行打印操作的电脑上，本软件文件夹中的</a:t>
            </a:r>
            <a:r>
              <a:rPr lang="en-US" altLang="zh-CN" dirty="0">
                <a:solidFill>
                  <a:srgbClr val="FF0000"/>
                </a:solidFill>
              </a:rPr>
              <a:t>zp</a:t>
            </a:r>
            <a:r>
              <a:rPr lang="zh-CN" altLang="en-US" dirty="0">
                <a:solidFill>
                  <a:srgbClr val="FF0000"/>
                </a:solidFill>
              </a:rPr>
              <a:t>子文件夹中要有考生照片</a:t>
            </a:r>
            <a:endParaRPr lang="zh-CN" altLang="en-US" dirty="0">
              <a:solidFill>
                <a:srgbClr val="FF0000"/>
              </a:solidFill>
            </a:endParaRPr>
          </a:p>
          <a:p>
            <a:pPr algn="ctr"/>
            <a:r>
              <a:rPr lang="zh-CN" altLang="en-US" dirty="0">
                <a:solidFill>
                  <a:srgbClr val="FF0000"/>
                </a:solidFill>
              </a:rPr>
              <a:t>照片文件名与考生信息中</a:t>
            </a:r>
            <a:r>
              <a:rPr lang="en-US" altLang="zh-CN" dirty="0">
                <a:solidFill>
                  <a:srgbClr val="FF0000"/>
                </a:solidFill>
              </a:rPr>
              <a:t>“</a:t>
            </a:r>
            <a:r>
              <a:rPr lang="zh-CN" altLang="en-US" dirty="0">
                <a:solidFill>
                  <a:srgbClr val="FF0000"/>
                </a:solidFill>
              </a:rPr>
              <a:t>现场确认照片</a:t>
            </a:r>
            <a:r>
              <a:rPr lang="en-US" altLang="zh-CN" dirty="0">
                <a:solidFill>
                  <a:srgbClr val="FF0000"/>
                </a:solidFill>
              </a:rPr>
              <a:t>”</a:t>
            </a:r>
            <a:r>
              <a:rPr lang="zh-CN" altLang="en-US" dirty="0">
                <a:solidFill>
                  <a:srgbClr val="FF0000"/>
                </a:solidFill>
              </a:rPr>
              <a:t>文件名相同，此处才能显示照片</a:t>
            </a:r>
            <a:endParaRPr lang="zh-CN" altLang="en-US" dirty="0">
              <a:solidFill>
                <a:srgbClr val="FF0000"/>
              </a:solidFill>
            </a:endParaRPr>
          </a:p>
        </p:txBody>
      </p:sp>
      <p:pic>
        <p:nvPicPr>
          <p:cNvPr id="10" name="图片 9"/>
          <p:cNvPicPr>
            <a:picLocks noChangeAspect="1"/>
          </p:cNvPicPr>
          <p:nvPr/>
        </p:nvPicPr>
        <p:blipFill>
          <a:blip r:embed="rId3"/>
          <a:stretch>
            <a:fillRect/>
          </a:stretch>
        </p:blipFill>
        <p:spPr>
          <a:xfrm>
            <a:off x="8218170" y="1819275"/>
            <a:ext cx="2809875" cy="1619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52810"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11.</a:t>
            </a:r>
            <a:r>
              <a:rPr lang="zh-CN" altLang="en-US" sz="2400" dirty="0" smtClean="0">
                <a:solidFill>
                  <a:schemeClr val="bg1"/>
                </a:solidFill>
                <a:latin typeface="+mn-ea"/>
              </a:rPr>
              <a:t>打印考场情况记载表（</a:t>
            </a:r>
            <a:r>
              <a:rPr lang="en-US" altLang="zh-CN" sz="2400" dirty="0" smtClean="0">
                <a:solidFill>
                  <a:schemeClr val="bg1"/>
                </a:solidFill>
                <a:latin typeface="+mn-ea"/>
              </a:rPr>
              <a:t>A4</a:t>
            </a:r>
            <a:r>
              <a:rPr lang="zh-CN" altLang="en-US" sz="2400" dirty="0" smtClean="0">
                <a:solidFill>
                  <a:schemeClr val="bg1"/>
                </a:solidFill>
                <a:latin typeface="+mn-ea"/>
              </a:rPr>
              <a:t>横向）。选择考点和考场号范围，打印各考场带报考单位、各科考试科目代码和名称的情况记载表，监考员可以根据这个表核对考生，分发试卷（带★的课程是统考科目）。</a:t>
            </a:r>
            <a:endParaRPr lang="zh-CN" altLang="en-US" sz="2400" b="1" dirty="0">
              <a:solidFill>
                <a:srgbClr val="FFFF00"/>
              </a:solidFill>
              <a:latin typeface="+mn-ea"/>
            </a:endParaRPr>
          </a:p>
        </p:txBody>
      </p:sp>
      <p:pic>
        <p:nvPicPr>
          <p:cNvPr id="6" name="图片 5"/>
          <p:cNvPicPr>
            <a:picLocks noChangeAspect="1"/>
          </p:cNvPicPr>
          <p:nvPr/>
        </p:nvPicPr>
        <p:blipFill>
          <a:blip r:embed="rId2"/>
          <a:stretch>
            <a:fillRect/>
          </a:stretch>
        </p:blipFill>
        <p:spPr>
          <a:xfrm>
            <a:off x="2560955" y="2072640"/>
            <a:ext cx="7070090" cy="4262755"/>
          </a:xfrm>
          <a:prstGeom prst="rect">
            <a:avLst/>
          </a:prstGeom>
        </p:spPr>
      </p:pic>
      <p:sp>
        <p:nvSpPr>
          <p:cNvPr id="9" name="矩形标注 8"/>
          <p:cNvSpPr/>
          <p:nvPr/>
        </p:nvSpPr>
        <p:spPr>
          <a:xfrm>
            <a:off x="3277870" y="4540250"/>
            <a:ext cx="5972175" cy="468630"/>
          </a:xfrm>
          <a:prstGeom prst="wedgeRectCallout">
            <a:avLst>
              <a:gd name="adj1" fmla="val 11371"/>
              <a:gd name="adj2" fmla="val -20182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监考员可在此处标记每科考试的情况，如缺考、违纪等</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31525" cy="829945"/>
          </a:xfrm>
          <a:prstGeom prst="rect">
            <a:avLst/>
          </a:prstGeom>
          <a:noFill/>
        </p:spPr>
        <p:txBody>
          <a:bodyPr wrap="square" rtlCol="0">
            <a:spAutoFit/>
          </a:bodyPr>
          <a:lstStyle/>
          <a:p>
            <a:pPr indent="615315" fontAlgn="auto"/>
            <a:r>
              <a:rPr lang="en-US" altLang="zh-CN" sz="2400" dirty="0" smtClean="0">
                <a:solidFill>
                  <a:schemeClr val="bg1"/>
                </a:solidFill>
                <a:latin typeface="+mn-ea"/>
              </a:rPr>
              <a:t>12.</a:t>
            </a:r>
            <a:r>
              <a:rPr lang="zh-CN" altLang="en-US" sz="2400" dirty="0" smtClean="0">
                <a:solidFill>
                  <a:schemeClr val="bg1"/>
                </a:solidFill>
                <a:latin typeface="+mn-ea"/>
              </a:rPr>
              <a:t>打印考场</a:t>
            </a:r>
            <a:r>
              <a:rPr lang="zh-CN" altLang="en-US" sz="2400" dirty="0">
                <a:solidFill>
                  <a:schemeClr val="bg1"/>
                </a:solidFill>
                <a:latin typeface="+mn-ea"/>
              </a:rPr>
              <a:t>门牌（</a:t>
            </a:r>
            <a:r>
              <a:rPr lang="en-US" altLang="zh-CN" sz="2400" dirty="0" smtClean="0">
                <a:solidFill>
                  <a:schemeClr val="bg1"/>
                </a:solidFill>
                <a:latin typeface="+mn-ea"/>
                <a:sym typeface="+mn-ea"/>
              </a:rPr>
              <a:t>A4</a:t>
            </a:r>
            <a:r>
              <a:rPr lang="zh-CN" altLang="en-US" sz="2400" dirty="0" smtClean="0">
                <a:solidFill>
                  <a:schemeClr val="bg1"/>
                </a:solidFill>
                <a:latin typeface="+mn-ea"/>
                <a:sym typeface="+mn-ea"/>
              </a:rPr>
              <a:t>横向</a:t>
            </a:r>
            <a:r>
              <a:rPr lang="zh-CN" altLang="en-US" sz="2400" dirty="0">
                <a:solidFill>
                  <a:schemeClr val="bg1"/>
                </a:solidFill>
                <a:latin typeface="+mn-ea"/>
              </a:rPr>
              <a:t>）。选择考点和考场号范围，</a:t>
            </a:r>
            <a:r>
              <a:rPr lang="zh-CN" altLang="en-US" sz="2400" dirty="0" smtClean="0">
                <a:solidFill>
                  <a:schemeClr val="bg1"/>
                </a:solidFill>
                <a:latin typeface="+mn-ea"/>
              </a:rPr>
              <a:t>打印用于粘贴在考场前门的门牌（门贴）。</a:t>
            </a:r>
            <a:endParaRPr lang="zh-CN" altLang="en-US" sz="2400" b="1" dirty="0">
              <a:solidFill>
                <a:srgbClr val="FFFF00"/>
              </a:solidFill>
              <a:latin typeface="+mn-ea"/>
            </a:endParaRPr>
          </a:p>
        </p:txBody>
      </p:sp>
      <p:pic>
        <p:nvPicPr>
          <p:cNvPr id="6" name="图片 5"/>
          <p:cNvPicPr>
            <a:picLocks noChangeAspect="1"/>
          </p:cNvPicPr>
          <p:nvPr/>
        </p:nvPicPr>
        <p:blipFill>
          <a:blip r:embed="rId2"/>
          <a:stretch>
            <a:fillRect/>
          </a:stretch>
        </p:blipFill>
        <p:spPr>
          <a:xfrm>
            <a:off x="2825271" y="1717130"/>
            <a:ext cx="6541458" cy="44042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2030095" y="1337945"/>
            <a:ext cx="8131810" cy="503047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6979" y="873453"/>
            <a:ext cx="9986645" cy="460375"/>
          </a:xfrm>
          <a:prstGeom prst="rect">
            <a:avLst/>
          </a:prstGeom>
          <a:noFill/>
        </p:spPr>
        <p:txBody>
          <a:bodyPr wrap="none" rtlCol="0">
            <a:spAutoFit/>
          </a:bodyPr>
          <a:lstStyle/>
          <a:p>
            <a:pPr indent="659765"/>
            <a:r>
              <a:rPr lang="en-US" altLang="zh-CN" sz="2400" dirty="0" smtClean="0">
                <a:solidFill>
                  <a:schemeClr val="bg1"/>
                </a:solidFill>
                <a:latin typeface="+mn-ea"/>
              </a:rPr>
              <a:t>1.</a:t>
            </a:r>
            <a:r>
              <a:rPr lang="zh-CN" altLang="en-US" sz="2400" dirty="0" smtClean="0">
                <a:solidFill>
                  <a:schemeClr val="bg1"/>
                </a:solidFill>
                <a:latin typeface="+mn-ea"/>
              </a:rPr>
              <a:t>登录官网</a:t>
            </a:r>
            <a:r>
              <a:rPr lang="en-US" altLang="zh-CN" sz="2400" dirty="0" smtClean="0">
                <a:solidFill>
                  <a:schemeClr val="bg1"/>
                </a:solidFill>
                <a:latin typeface="+mn-ea"/>
              </a:rPr>
              <a:t>(www.chenhuisoft.cn)</a:t>
            </a:r>
            <a:r>
              <a:rPr lang="zh-CN" altLang="en-US" sz="2400" dirty="0" smtClean="0">
                <a:solidFill>
                  <a:schemeClr val="bg1"/>
                </a:solidFill>
                <a:latin typeface="+mn-ea"/>
              </a:rPr>
              <a:t>下载本软件的安装包（压缩文件）</a:t>
            </a:r>
            <a:endParaRPr lang="zh-CN" altLang="en-US" sz="2400" dirty="0">
              <a:solidFill>
                <a:schemeClr val="bg1"/>
              </a:solidFill>
              <a:latin typeface="+mn-ea"/>
            </a:endParaRPr>
          </a:p>
        </p:txBody>
      </p:sp>
      <p:sp>
        <p:nvSpPr>
          <p:cNvPr id="14" name="矩形 13"/>
          <p:cNvSpPr/>
          <p:nvPr/>
        </p:nvSpPr>
        <p:spPr>
          <a:xfrm>
            <a:off x="3410585" y="4425950"/>
            <a:ext cx="742315" cy="1949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标注 6"/>
          <p:cNvSpPr/>
          <p:nvPr>
            <p:custDataLst>
              <p:tags r:id="rId4"/>
            </p:custDataLst>
          </p:nvPr>
        </p:nvSpPr>
        <p:spPr>
          <a:xfrm>
            <a:off x="9392920" y="2380615"/>
            <a:ext cx="2646680" cy="897255"/>
          </a:xfrm>
          <a:prstGeom prst="wedgeRectCallout">
            <a:avLst>
              <a:gd name="adj1" fmla="val 6261"/>
              <a:gd name="adj2" fmla="val 11142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smtClean="0">
                <a:solidFill>
                  <a:srgbClr val="FF0000"/>
                </a:solidFill>
                <a:sym typeface="+mn-ea"/>
              </a:rPr>
              <a:t>下载的软件安装包</a:t>
            </a:r>
            <a:endParaRPr lang="en-US" altLang="zh-CN" sz="2400" dirty="0" smtClean="0">
              <a:solidFill>
                <a:srgbClr val="FF0000"/>
              </a:solidFill>
            </a:endParaRPr>
          </a:p>
          <a:p>
            <a:pPr algn="ctr"/>
            <a:r>
              <a:rPr lang="zh-CN" altLang="en-US" sz="2400" dirty="0" smtClean="0">
                <a:solidFill>
                  <a:srgbClr val="FF0000"/>
                </a:solidFill>
                <a:sym typeface="+mn-ea"/>
              </a:rPr>
              <a:t>（压缩文件</a:t>
            </a:r>
            <a:r>
              <a:rPr lang="zh-CN" altLang="en-US" sz="2400" dirty="0">
                <a:solidFill>
                  <a:srgbClr val="FF0000"/>
                </a:solidFill>
                <a:sym typeface="+mn-ea"/>
              </a:rPr>
              <a:t>）</a:t>
            </a:r>
            <a:endParaRPr lang="zh-CN" altLang="en-US" sz="2400">
              <a:solidFill>
                <a:srgbClr val="FF0000"/>
              </a:solidFill>
            </a:endParaRPr>
          </a:p>
        </p:txBody>
      </p:sp>
      <p:pic>
        <p:nvPicPr>
          <p:cNvPr id="9" name="图片 8"/>
          <p:cNvPicPr>
            <a:picLocks noChangeAspect="1"/>
          </p:cNvPicPr>
          <p:nvPr>
            <p:custDataLst>
              <p:tags r:id="rId5"/>
            </p:custDataLst>
          </p:nvPr>
        </p:nvPicPr>
        <p:blipFill>
          <a:blip r:embed="rId6"/>
          <a:stretch>
            <a:fillRect/>
          </a:stretch>
        </p:blipFill>
        <p:spPr>
          <a:xfrm>
            <a:off x="10385425" y="3825875"/>
            <a:ext cx="809625" cy="952500"/>
          </a:xfrm>
          <a:prstGeom prst="rect">
            <a:avLst/>
          </a:prstGeom>
        </p:spPr>
      </p:pic>
      <p:cxnSp>
        <p:nvCxnSpPr>
          <p:cNvPr id="4" name="直接连接符 3"/>
          <p:cNvCxnSpPr>
            <a:stCxn id="14" idx="3"/>
          </p:cNvCxnSpPr>
          <p:nvPr/>
        </p:nvCxnSpPr>
        <p:spPr>
          <a:xfrm flipV="1">
            <a:off x="4152900" y="4504690"/>
            <a:ext cx="6231255" cy="19050"/>
          </a:xfrm>
          <a:prstGeom prst="line">
            <a:avLst/>
          </a:prstGeom>
          <a:ln w="381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824845" cy="1568450"/>
          </a:xfrm>
          <a:prstGeom prst="rect">
            <a:avLst/>
          </a:prstGeom>
          <a:noFill/>
        </p:spPr>
        <p:txBody>
          <a:bodyPr wrap="square" rtlCol="0">
            <a:spAutoFit/>
          </a:bodyPr>
          <a:lstStyle/>
          <a:p>
            <a:pPr indent="615315" algn="l">
              <a:buClrTx/>
              <a:buSzTx/>
              <a:buFontTx/>
            </a:pPr>
            <a:r>
              <a:rPr lang="en-US" altLang="zh-CN" sz="2400" dirty="0" smtClean="0">
                <a:solidFill>
                  <a:schemeClr val="bg1"/>
                </a:solidFill>
                <a:latin typeface="+mn-ea"/>
              </a:rPr>
              <a:t>13.</a:t>
            </a:r>
            <a:r>
              <a:rPr lang="zh-CN" altLang="en-US" sz="2400" dirty="0" smtClean="0">
                <a:solidFill>
                  <a:schemeClr val="bg1"/>
                </a:solidFill>
                <a:latin typeface="+mn-ea"/>
              </a:rPr>
              <a:t>打印座位贴（</a:t>
            </a:r>
            <a:r>
              <a:rPr lang="en-US" altLang="zh-CN" sz="2400" dirty="0" smtClean="0">
                <a:solidFill>
                  <a:schemeClr val="bg1"/>
                </a:solidFill>
                <a:latin typeface="+mn-ea"/>
              </a:rPr>
              <a:t>A3</a:t>
            </a:r>
            <a:r>
              <a:rPr lang="zh-CN" altLang="en-US" sz="2400" dirty="0" smtClean="0">
                <a:solidFill>
                  <a:schemeClr val="bg1"/>
                </a:solidFill>
                <a:latin typeface="+mn-ea"/>
              </a:rPr>
              <a:t>横向）。选择考点和考场号范围，打印带照片，监考员裁剪后粘贴到考生座位上的座位</a:t>
            </a:r>
            <a:r>
              <a:rPr lang="zh-CN" altLang="en-US" sz="2400" dirty="0">
                <a:solidFill>
                  <a:schemeClr val="bg1"/>
                </a:solidFill>
                <a:latin typeface="+mn-ea"/>
              </a:rPr>
              <a:t>贴。</a:t>
            </a:r>
            <a:r>
              <a:rPr lang="zh-CN" altLang="en-US" sz="2400" dirty="0" smtClean="0">
                <a:solidFill>
                  <a:schemeClr val="bg1"/>
                </a:solidFill>
                <a:latin typeface="+mn-ea"/>
                <a:sym typeface="+mn-ea"/>
              </a:rPr>
              <a:t>执行打印操作的电脑上，本软件文件夹中的zp子文件夹中要有考生照片，并且照片文件名与考生信息中“现场确认照片”文件名相同，此处才能显示照片。</a:t>
            </a:r>
            <a:endParaRPr lang="zh-CN" altLang="en-US" sz="2400" b="1" dirty="0">
              <a:solidFill>
                <a:srgbClr val="FFFF00"/>
              </a:solidFill>
              <a:latin typeface="+mn-ea"/>
            </a:endParaRPr>
          </a:p>
        </p:txBody>
      </p:sp>
      <p:pic>
        <p:nvPicPr>
          <p:cNvPr id="4" name="图片 3"/>
          <p:cNvPicPr>
            <a:picLocks noChangeAspect="1"/>
          </p:cNvPicPr>
          <p:nvPr/>
        </p:nvPicPr>
        <p:blipFill>
          <a:blip r:embed="rId2"/>
          <a:stretch>
            <a:fillRect/>
          </a:stretch>
        </p:blipFill>
        <p:spPr>
          <a:xfrm>
            <a:off x="2808923" y="2442210"/>
            <a:ext cx="6574155" cy="3921125"/>
          </a:xfrm>
          <a:prstGeom prst="rect">
            <a:avLst/>
          </a:prstGeom>
        </p:spPr>
      </p:pic>
      <p:sp>
        <p:nvSpPr>
          <p:cNvPr id="9" name="矩形标注 8"/>
          <p:cNvSpPr/>
          <p:nvPr/>
        </p:nvSpPr>
        <p:spPr>
          <a:xfrm>
            <a:off x="5349240" y="4227195"/>
            <a:ext cx="5250180" cy="640715"/>
          </a:xfrm>
          <a:prstGeom prst="wedgeRectCallout">
            <a:avLst>
              <a:gd name="adj1" fmla="val -6857"/>
              <a:gd name="adj2" fmla="val -10371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监考员在布置考场时裁剪后对号贴在考生座位上</a:t>
            </a:r>
            <a:endParaRPr lang="zh-CN" dirty="0">
              <a:solidFill>
                <a:srgbClr val="FF0000"/>
              </a:solidFill>
            </a:endParaRPr>
          </a:p>
          <a:p>
            <a:pPr algn="ctr"/>
            <a:r>
              <a:rPr lang="zh-CN" dirty="0">
                <a:solidFill>
                  <a:srgbClr val="FF0000"/>
                </a:solidFill>
              </a:rPr>
              <a:t>提前裁剪的，可分考场装订或分开装入信封后分发</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1105200" y="873453"/>
            <a:ext cx="10688128" cy="460375"/>
          </a:xfrm>
          <a:prstGeom prst="rect">
            <a:avLst/>
          </a:prstGeom>
          <a:noFill/>
        </p:spPr>
        <p:txBody>
          <a:bodyPr wrap="square" rtlCol="0">
            <a:spAutoFit/>
          </a:bodyPr>
          <a:lstStyle/>
          <a:p>
            <a:r>
              <a:rPr lang="en-US" altLang="zh-CN" sz="2400" dirty="0" smtClean="0">
                <a:solidFill>
                  <a:schemeClr val="bg1"/>
                </a:solidFill>
                <a:latin typeface="+mn-ea"/>
              </a:rPr>
              <a:t>14.</a:t>
            </a:r>
            <a:r>
              <a:rPr lang="zh-CN" altLang="en-US" sz="2400" dirty="0" smtClean="0">
                <a:solidFill>
                  <a:schemeClr val="bg1"/>
                </a:solidFill>
                <a:latin typeface="+mn-ea"/>
              </a:rPr>
              <a:t>自命题试卷分装、回收工作流程</a:t>
            </a:r>
            <a:endParaRPr lang="zh-CN" altLang="en-US" sz="2400" b="1" dirty="0">
              <a:solidFill>
                <a:srgbClr val="FFFF00"/>
              </a:solidFill>
              <a:latin typeface="+mn-ea"/>
            </a:endParaRPr>
          </a:p>
        </p:txBody>
      </p:sp>
      <p:sp>
        <p:nvSpPr>
          <p:cNvPr id="13" name="矩形 12"/>
          <p:cNvSpPr/>
          <p:nvPr/>
        </p:nvSpPr>
        <p:spPr>
          <a:xfrm>
            <a:off x="1256313" y="1371044"/>
            <a:ext cx="10173687" cy="5262245"/>
          </a:xfrm>
          <a:prstGeom prst="rect">
            <a:avLst/>
          </a:prstGeom>
        </p:spPr>
        <p:txBody>
          <a:bodyPr wrap="square">
            <a:spAutoFit/>
          </a:bodyPr>
          <a:lstStyle/>
          <a:p>
            <a:pPr marL="342900" indent="-342900">
              <a:buFont typeface="+mj-ea"/>
              <a:buAutoNum type="circleNumDbPlain"/>
            </a:pPr>
            <a:r>
              <a:rPr lang="zh-CN" altLang="en-US" sz="2400" dirty="0" smtClean="0">
                <a:solidFill>
                  <a:schemeClr val="bg1"/>
                </a:solidFill>
              </a:rPr>
              <a:t>分机要信封分装后回寄的，提前填写机</a:t>
            </a:r>
            <a:r>
              <a:rPr lang="zh-CN" altLang="en-US" sz="2400" dirty="0" smtClean="0">
                <a:solidFill>
                  <a:schemeClr val="bg1"/>
                </a:solidFill>
                <a:sym typeface="+mn-ea"/>
              </a:rPr>
              <a:t>要</a:t>
            </a:r>
            <a:r>
              <a:rPr lang="zh-CN" altLang="en-US" sz="2400" dirty="0" smtClean="0">
                <a:solidFill>
                  <a:schemeClr val="bg1"/>
                </a:solidFill>
              </a:rPr>
              <a:t>信封序号</a:t>
            </a:r>
            <a:endParaRPr lang="zh-CN" altLang="en-US" sz="2400" dirty="0" smtClean="0">
              <a:solidFill>
                <a:schemeClr val="bg1"/>
              </a:solidFill>
            </a:endParaRPr>
          </a:p>
          <a:p>
            <a:pPr marL="342900" indent="-342900">
              <a:buFont typeface="+mj-ea"/>
              <a:buAutoNum type="circleNumDbPlain"/>
            </a:pPr>
            <a:r>
              <a:rPr lang="zh-CN" altLang="en-US" sz="2400" dirty="0" smtClean="0">
                <a:solidFill>
                  <a:schemeClr val="bg1"/>
                </a:solidFill>
              </a:rPr>
              <a:t>打印自命题试卷分装清单</a:t>
            </a:r>
            <a:r>
              <a:rPr lang="en-US" altLang="zh-CN" sz="2400" dirty="0" smtClean="0">
                <a:solidFill>
                  <a:schemeClr val="bg1"/>
                </a:solidFill>
              </a:rPr>
              <a:t>(</a:t>
            </a:r>
            <a:r>
              <a:rPr lang="zh-CN" altLang="en-US" sz="2400" dirty="0" smtClean="0">
                <a:solidFill>
                  <a:schemeClr val="bg1"/>
                </a:solidFill>
              </a:rPr>
              <a:t>分报考单位打印，按科目</a:t>
            </a:r>
            <a:r>
              <a:rPr lang="en-US" altLang="zh-CN" sz="2400" dirty="0" smtClean="0">
                <a:solidFill>
                  <a:schemeClr val="bg1"/>
                </a:solidFill>
              </a:rPr>
              <a:t>+</a:t>
            </a:r>
            <a:r>
              <a:rPr lang="zh-CN" altLang="en-US" sz="2400" dirty="0" smtClean="0">
                <a:solidFill>
                  <a:schemeClr val="bg1"/>
                </a:solidFill>
              </a:rPr>
              <a:t>姓名排列</a:t>
            </a:r>
            <a:r>
              <a:rPr lang="en-US" altLang="zh-CN" sz="2400" dirty="0" smtClean="0">
                <a:solidFill>
                  <a:schemeClr val="bg1"/>
                </a:solidFill>
              </a:rPr>
              <a:t>)</a:t>
            </a:r>
            <a:r>
              <a:rPr lang="zh-CN" altLang="en-US" sz="2400" dirty="0" smtClean="0">
                <a:solidFill>
                  <a:schemeClr val="bg1"/>
                </a:solidFill>
              </a:rPr>
              <a:t>、考场核对单</a:t>
            </a:r>
            <a:r>
              <a:rPr lang="en-US" altLang="zh-CN" sz="2400" dirty="0" smtClean="0">
                <a:solidFill>
                  <a:schemeClr val="bg1"/>
                </a:solidFill>
              </a:rPr>
              <a:t>(</a:t>
            </a:r>
            <a:r>
              <a:rPr lang="zh-CN" altLang="en-US" sz="2400" dirty="0" smtClean="0">
                <a:solidFill>
                  <a:schemeClr val="bg1"/>
                </a:solidFill>
              </a:rPr>
              <a:t>分考试单元和考点、考场打印</a:t>
            </a:r>
            <a:r>
              <a:rPr lang="en-US" altLang="zh-CN" sz="2400" dirty="0" smtClean="0">
                <a:solidFill>
                  <a:schemeClr val="bg1"/>
                </a:solidFill>
              </a:rPr>
              <a:t>)</a:t>
            </a:r>
            <a:endParaRPr lang="en-US" altLang="zh-CN" sz="2400" dirty="0" smtClean="0">
              <a:solidFill>
                <a:schemeClr val="bg1"/>
              </a:solidFill>
            </a:endParaRPr>
          </a:p>
          <a:p>
            <a:pPr marL="342900" indent="-342900">
              <a:buFont typeface="+mj-ea"/>
              <a:buAutoNum type="circleNumDbPlain"/>
            </a:pPr>
            <a:r>
              <a:rPr lang="zh-CN" altLang="en-US" sz="2400" dirty="0">
                <a:solidFill>
                  <a:schemeClr val="bg1"/>
                </a:solidFill>
              </a:rPr>
              <a:t>打印考场标签，粘贴到分装柜(箱)的对应位置和考务袋</a:t>
            </a:r>
            <a:r>
              <a:rPr lang="zh-CN" altLang="en-US" sz="2400" dirty="0" smtClean="0">
                <a:solidFill>
                  <a:schemeClr val="bg1"/>
                </a:solidFill>
              </a:rPr>
              <a:t>上</a:t>
            </a:r>
            <a:endParaRPr lang="en-US" altLang="zh-CN" sz="2400" dirty="0" smtClean="0">
              <a:solidFill>
                <a:schemeClr val="bg1"/>
              </a:solidFill>
            </a:endParaRPr>
          </a:p>
          <a:p>
            <a:pPr marL="342900" indent="-342900">
              <a:buFont typeface="+mj-ea"/>
              <a:buAutoNum type="circleNumDbPlain"/>
            </a:pPr>
            <a:r>
              <a:rPr lang="zh-CN" altLang="en-US" sz="2400" dirty="0">
                <a:solidFill>
                  <a:schemeClr val="bg1"/>
                </a:solidFill>
              </a:rPr>
              <a:t>打印考生标签，一一对应粘贴到自命题试卷袋面上（或将分装清单上的编码抄写</a:t>
            </a:r>
            <a:r>
              <a:rPr lang="zh-CN" altLang="en-US" sz="2400" dirty="0" smtClean="0">
                <a:solidFill>
                  <a:schemeClr val="bg1"/>
                </a:solidFill>
              </a:rPr>
              <a:t>在自</a:t>
            </a:r>
            <a:r>
              <a:rPr lang="zh-CN" altLang="en-US" sz="2400" dirty="0">
                <a:solidFill>
                  <a:schemeClr val="bg1"/>
                </a:solidFill>
              </a:rPr>
              <a:t>命题试卷</a:t>
            </a:r>
            <a:r>
              <a:rPr lang="zh-CN" altLang="en-US" sz="2400" dirty="0" smtClean="0">
                <a:solidFill>
                  <a:schemeClr val="bg1"/>
                </a:solidFill>
              </a:rPr>
              <a:t>袋面</a:t>
            </a:r>
            <a:r>
              <a:rPr lang="zh-CN" altLang="en-US" sz="2400" dirty="0">
                <a:solidFill>
                  <a:schemeClr val="bg1"/>
                </a:solidFill>
              </a:rPr>
              <a:t>上）</a:t>
            </a:r>
            <a:endParaRPr lang="zh-CN" altLang="en-US" sz="2400" dirty="0">
              <a:solidFill>
                <a:schemeClr val="bg1"/>
              </a:solidFill>
            </a:endParaRPr>
          </a:p>
          <a:p>
            <a:pPr marL="342900" indent="-342900">
              <a:buFont typeface="+mj-ea"/>
              <a:buAutoNum type="circleNumDbPlain"/>
            </a:pPr>
            <a:r>
              <a:rPr lang="zh-CN" altLang="en-US" sz="2400" dirty="0">
                <a:solidFill>
                  <a:schemeClr val="bg1"/>
                </a:solidFill>
              </a:rPr>
              <a:t>将粘贴了考生</a:t>
            </a:r>
            <a:r>
              <a:rPr lang="zh-CN" altLang="en-US" sz="2400" dirty="0" smtClean="0">
                <a:solidFill>
                  <a:schemeClr val="bg1"/>
                </a:solidFill>
              </a:rPr>
              <a:t>标签（或抄写了编码）的</a:t>
            </a:r>
            <a:r>
              <a:rPr lang="zh-CN" altLang="en-US" sz="2400" dirty="0">
                <a:solidFill>
                  <a:schemeClr val="bg1"/>
                </a:solidFill>
              </a:rPr>
              <a:t>自命题试卷放</a:t>
            </a:r>
            <a:r>
              <a:rPr lang="zh-CN" altLang="en-US" sz="2400" dirty="0" smtClean="0">
                <a:solidFill>
                  <a:schemeClr val="bg1"/>
                </a:solidFill>
              </a:rPr>
              <a:t>到对应的分装</a:t>
            </a:r>
            <a:r>
              <a:rPr lang="zh-CN" altLang="en-US" sz="2400" dirty="0">
                <a:solidFill>
                  <a:schemeClr val="bg1"/>
                </a:solidFill>
              </a:rPr>
              <a:t>柜(</a:t>
            </a:r>
            <a:r>
              <a:rPr lang="zh-CN" altLang="en-US" sz="2400" dirty="0" smtClean="0">
                <a:solidFill>
                  <a:schemeClr val="bg1"/>
                </a:solidFill>
              </a:rPr>
              <a:t>箱</a:t>
            </a:r>
            <a:r>
              <a:rPr lang="en-US" altLang="zh-CN" sz="2400" dirty="0" smtClean="0">
                <a:solidFill>
                  <a:schemeClr val="bg1"/>
                </a:solidFill>
              </a:rPr>
              <a:t>)</a:t>
            </a:r>
            <a:endParaRPr lang="zh-CN" altLang="en-US" sz="2400" dirty="0">
              <a:solidFill>
                <a:schemeClr val="bg1"/>
              </a:solidFill>
            </a:endParaRPr>
          </a:p>
          <a:p>
            <a:pPr marL="342900" indent="-342900">
              <a:buFont typeface="+mj-ea"/>
              <a:buAutoNum type="circleNumDbPlain"/>
            </a:pPr>
            <a:r>
              <a:rPr lang="zh-CN" altLang="en-US" sz="2400" dirty="0">
                <a:solidFill>
                  <a:schemeClr val="bg1"/>
                </a:solidFill>
              </a:rPr>
              <a:t>分装完成后，根据考场核对单，核对各单元、各考点考场的自命题试卷科目和数量，无误后装入对应的自命题试卷考务袋中</a:t>
            </a:r>
            <a:endParaRPr lang="zh-CN" altLang="en-US" sz="2400" dirty="0">
              <a:solidFill>
                <a:schemeClr val="bg1"/>
              </a:solidFill>
            </a:endParaRPr>
          </a:p>
          <a:p>
            <a:pPr marL="342900" indent="-342900">
              <a:buFont typeface="+mj-ea"/>
              <a:buAutoNum type="circleNumDbPlain"/>
            </a:pPr>
            <a:r>
              <a:rPr lang="zh-CN" altLang="en-US" sz="2400" dirty="0">
                <a:solidFill>
                  <a:schemeClr val="bg1"/>
                </a:solidFill>
              </a:rPr>
              <a:t>考试结束后，将自命题试卷考务袋中的试卷放到</a:t>
            </a:r>
            <a:r>
              <a:rPr lang="zh-CN" altLang="en-US" sz="2400" dirty="0" smtClean="0">
                <a:solidFill>
                  <a:schemeClr val="bg1"/>
                </a:solidFill>
              </a:rPr>
              <a:t>对应的分装</a:t>
            </a:r>
            <a:r>
              <a:rPr lang="zh-CN" altLang="en-US" sz="2400" dirty="0">
                <a:solidFill>
                  <a:schemeClr val="bg1"/>
                </a:solidFill>
              </a:rPr>
              <a:t>柜(箱</a:t>
            </a:r>
            <a:r>
              <a:rPr lang="zh-CN" altLang="en-US" sz="2400" dirty="0" smtClean="0">
                <a:solidFill>
                  <a:schemeClr val="bg1"/>
                </a:solidFill>
              </a:rPr>
              <a:t>)中</a:t>
            </a:r>
            <a:endParaRPr lang="zh-CN" altLang="en-US" sz="2400" dirty="0">
              <a:solidFill>
                <a:schemeClr val="bg1"/>
              </a:solidFill>
            </a:endParaRPr>
          </a:p>
          <a:p>
            <a:pPr marL="342900" indent="-342900">
              <a:buFont typeface="+mj-ea"/>
              <a:buAutoNum type="circleNumDbPlain"/>
            </a:pPr>
            <a:r>
              <a:rPr lang="zh-CN" altLang="en-US" sz="2400" dirty="0">
                <a:solidFill>
                  <a:schemeClr val="bg1"/>
                </a:solidFill>
              </a:rPr>
              <a:t>打印</a:t>
            </a:r>
            <a:r>
              <a:rPr lang="zh-CN" altLang="en-US" sz="2400" dirty="0" smtClean="0">
                <a:solidFill>
                  <a:schemeClr val="bg1"/>
                </a:solidFill>
                <a:sym typeface="+mn-ea"/>
              </a:rPr>
              <a:t>自命题试卷回收清单</a:t>
            </a:r>
            <a:r>
              <a:rPr lang="en-US" altLang="zh-CN" sz="2400" dirty="0" smtClean="0">
                <a:solidFill>
                  <a:schemeClr val="bg1"/>
                </a:solidFill>
                <a:sym typeface="+mn-ea"/>
              </a:rPr>
              <a:t>(</a:t>
            </a:r>
            <a:r>
              <a:rPr lang="zh-CN" altLang="en-US" sz="2400" dirty="0" smtClean="0">
                <a:solidFill>
                  <a:schemeClr val="bg1"/>
                </a:solidFill>
                <a:sym typeface="+mn-ea"/>
              </a:rPr>
              <a:t>分报考单位打印，按考场</a:t>
            </a:r>
            <a:r>
              <a:rPr lang="en-US" altLang="zh-CN" sz="2400" dirty="0" smtClean="0">
                <a:solidFill>
                  <a:schemeClr val="bg1"/>
                </a:solidFill>
                <a:sym typeface="+mn-ea"/>
              </a:rPr>
              <a:t>+</a:t>
            </a:r>
            <a:r>
              <a:rPr lang="zh-CN" altLang="en-US" sz="2400" dirty="0" smtClean="0">
                <a:solidFill>
                  <a:schemeClr val="bg1"/>
                </a:solidFill>
                <a:sym typeface="+mn-ea"/>
              </a:rPr>
              <a:t>座位排列</a:t>
            </a:r>
            <a:r>
              <a:rPr lang="en-US" altLang="zh-CN" sz="2400" dirty="0" smtClean="0">
                <a:solidFill>
                  <a:schemeClr val="bg1"/>
                </a:solidFill>
                <a:sym typeface="+mn-ea"/>
              </a:rPr>
              <a:t>)</a:t>
            </a:r>
            <a:endParaRPr lang="zh-CN" altLang="en-US" sz="2400" dirty="0">
              <a:solidFill>
                <a:schemeClr val="bg1"/>
              </a:solidFill>
            </a:endParaRPr>
          </a:p>
          <a:p>
            <a:pPr marL="342900" indent="-342900">
              <a:buFont typeface="+mj-ea"/>
              <a:buAutoNum type="circleNumDbPlain"/>
            </a:pPr>
            <a:r>
              <a:rPr lang="zh-CN" altLang="en-US" sz="2400" dirty="0">
                <a:solidFill>
                  <a:schemeClr val="bg1"/>
                </a:solidFill>
              </a:rPr>
              <a:t>根据回收清单，从分装柜(箱)抽取指定试卷，放入对应的机要信封</a:t>
            </a:r>
            <a:endParaRPr lang="zh-CN" altLang="en-US" sz="2400" dirty="0">
              <a:solidFill>
                <a:schemeClr val="bg1"/>
              </a:solidFill>
            </a:endParaRPr>
          </a:p>
          <a:p>
            <a:pPr marL="342900" indent="-342900">
              <a:buFont typeface="+mj-ea"/>
              <a:buAutoNum type="circleNumDbPlain"/>
            </a:pPr>
            <a:r>
              <a:rPr lang="zh-CN" altLang="en-US" sz="2400" dirty="0">
                <a:solidFill>
                  <a:schemeClr val="bg1"/>
                </a:solidFill>
              </a:rPr>
              <a:t>根据回收清单，核对自命题试卷科目和数量，无误后密封机要</a:t>
            </a:r>
            <a:r>
              <a:rPr lang="zh-CN" altLang="en-US" sz="2400" dirty="0" smtClean="0">
                <a:solidFill>
                  <a:schemeClr val="bg1"/>
                </a:solidFill>
              </a:rPr>
              <a:t>信封，寄送给各报考单位。</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51540" cy="1568450"/>
          </a:xfrm>
          <a:prstGeom prst="rect">
            <a:avLst/>
          </a:prstGeom>
          <a:noFill/>
        </p:spPr>
        <p:txBody>
          <a:bodyPr wrap="square" rtlCol="0">
            <a:spAutoFit/>
          </a:bodyPr>
          <a:lstStyle/>
          <a:p>
            <a:pPr indent="615315" fontAlgn="auto"/>
            <a:r>
              <a:rPr lang="en-US" altLang="zh-CN" sz="2400" dirty="0" smtClean="0">
                <a:solidFill>
                  <a:schemeClr val="bg1"/>
                </a:solidFill>
                <a:latin typeface="+mn-ea"/>
              </a:rPr>
              <a:t>14.1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填写机要信封序号。如果是按</a:t>
            </a:r>
            <a:r>
              <a:rPr lang="zh-CN" altLang="en-US" sz="2400" b="1" dirty="0" smtClean="0">
                <a:solidFill>
                  <a:srgbClr val="FFFF00"/>
                </a:solidFill>
                <a:latin typeface="+mn-ea"/>
              </a:rPr>
              <a:t>报考同一单位的</a:t>
            </a:r>
            <a:r>
              <a:rPr lang="en-US" altLang="zh-CN" sz="2400" b="1" dirty="0" smtClean="0">
                <a:solidFill>
                  <a:srgbClr val="FFFF00"/>
                </a:solidFill>
                <a:latin typeface="+mn-ea"/>
              </a:rPr>
              <a:t>X</a:t>
            </a:r>
            <a:r>
              <a:rPr lang="zh-CN" altLang="en-US" sz="2400" b="1" dirty="0" smtClean="0">
                <a:solidFill>
                  <a:srgbClr val="FFFF00"/>
                </a:solidFill>
                <a:latin typeface="+mn-ea"/>
              </a:rPr>
              <a:t>名考生</a:t>
            </a:r>
            <a:r>
              <a:rPr lang="zh-CN" altLang="en-US" sz="2400" dirty="0" smtClean="0">
                <a:solidFill>
                  <a:schemeClr val="bg1"/>
                </a:solidFill>
                <a:latin typeface="+mn-ea"/>
              </a:rPr>
              <a:t>的自命题试卷装一个机要信封的方式回收、寄送自命题试卷，可以在此处按指定规格填写或清除机要信封序号。可以按考点、报考单位代码、邮政编码等方式排序。</a:t>
            </a:r>
            <a:r>
              <a:rPr lang="zh-CN" altLang="en-US" sz="2400" b="1" dirty="0" smtClean="0">
                <a:solidFill>
                  <a:srgbClr val="FFFF00"/>
                </a:solidFill>
                <a:latin typeface="+mn-ea"/>
              </a:rPr>
              <a:t>不按此方式回收的，不能填写机要信封序号。</a:t>
            </a:r>
            <a:endParaRPr lang="zh-CN" altLang="en-US" sz="2400" b="1" dirty="0">
              <a:solidFill>
                <a:srgbClr val="FFFF00"/>
              </a:solidFill>
              <a:latin typeface="+mn-ea"/>
            </a:endParaRPr>
          </a:p>
        </p:txBody>
      </p:sp>
      <p:pic>
        <p:nvPicPr>
          <p:cNvPr id="6" name="图片 5"/>
          <p:cNvPicPr>
            <a:picLocks noChangeAspect="1"/>
          </p:cNvPicPr>
          <p:nvPr/>
        </p:nvPicPr>
        <p:blipFill>
          <a:blip r:embed="rId2"/>
          <a:stretch>
            <a:fillRect/>
          </a:stretch>
        </p:blipFill>
        <p:spPr>
          <a:xfrm>
            <a:off x="3242945" y="2412365"/>
            <a:ext cx="5706110" cy="3924935"/>
          </a:xfrm>
          <a:prstGeom prst="rect">
            <a:avLst/>
          </a:prstGeom>
        </p:spPr>
      </p:pic>
      <p:sp>
        <p:nvSpPr>
          <p:cNvPr id="9" name="矩形标注 8"/>
          <p:cNvSpPr/>
          <p:nvPr/>
        </p:nvSpPr>
        <p:spPr>
          <a:xfrm>
            <a:off x="4177665" y="4122420"/>
            <a:ext cx="3935095" cy="744220"/>
          </a:xfrm>
          <a:prstGeom prst="wedgeRectCallout">
            <a:avLst>
              <a:gd name="adj1" fmla="val -21986"/>
              <a:gd name="adj2" fmla="val -18558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勾选此项后，系统先按考点代码排序，再按排序规则的要求排序</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97260" cy="1568450"/>
          </a:xfrm>
          <a:prstGeom prst="rect">
            <a:avLst/>
          </a:prstGeom>
          <a:noFill/>
        </p:spPr>
        <p:txBody>
          <a:bodyPr wrap="square" rtlCol="0">
            <a:spAutoFit/>
          </a:bodyPr>
          <a:lstStyle/>
          <a:p>
            <a:pPr indent="615315" fontAlgn="auto"/>
            <a:r>
              <a:rPr lang="en-US" altLang="zh-CN" sz="2400" dirty="0" smtClean="0">
                <a:solidFill>
                  <a:schemeClr val="bg1"/>
                </a:solidFill>
                <a:latin typeface="+mn-ea"/>
              </a:rPr>
              <a:t>14.2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自命题试卷分装回收和统计。在左边的列表中勾选需要打印各类表格的招生单位，选择考点名称和考试时间单元，系统会自动生成各种排序规则的分装回收清单、考生标签、考务袋标签等。</a:t>
            </a:r>
            <a:r>
              <a:rPr lang="zh-CN" altLang="en-US" sz="2400" dirty="0" smtClean="0">
                <a:solidFill>
                  <a:srgbClr val="FFFF00"/>
                </a:solidFill>
                <a:latin typeface="+mn-ea"/>
              </a:rPr>
              <a:t>报考单位可以按代码、名称或邮政编码</a:t>
            </a:r>
            <a:r>
              <a:rPr lang="en-US" altLang="zh-CN" sz="2400" dirty="0" smtClean="0">
                <a:solidFill>
                  <a:srgbClr val="FFFF00"/>
                </a:solidFill>
                <a:latin typeface="+mn-ea"/>
              </a:rPr>
              <a:t>+</a:t>
            </a:r>
            <a:r>
              <a:rPr lang="zh-CN" altLang="en-US" sz="2400" dirty="0" smtClean="0">
                <a:solidFill>
                  <a:srgbClr val="FFFF00"/>
                </a:solidFill>
                <a:latin typeface="+mn-ea"/>
              </a:rPr>
              <a:t>代码排序。</a:t>
            </a:r>
            <a:endParaRPr lang="zh-CN" altLang="en-US" sz="2400" b="1" dirty="0" smtClean="0">
              <a:solidFill>
                <a:srgbClr val="FFFF00"/>
              </a:solidFill>
              <a:latin typeface="+mn-ea"/>
            </a:endParaRPr>
          </a:p>
        </p:txBody>
      </p:sp>
      <p:pic>
        <p:nvPicPr>
          <p:cNvPr id="4" name="图片 3"/>
          <p:cNvPicPr>
            <a:picLocks noChangeAspect="1"/>
          </p:cNvPicPr>
          <p:nvPr/>
        </p:nvPicPr>
        <p:blipFill>
          <a:blip r:embed="rId2"/>
          <a:stretch>
            <a:fillRect/>
          </a:stretch>
        </p:blipFill>
        <p:spPr>
          <a:xfrm>
            <a:off x="1959293" y="2441575"/>
            <a:ext cx="8273415" cy="3886835"/>
          </a:xfrm>
          <a:prstGeom prst="rect">
            <a:avLst/>
          </a:prstGeom>
        </p:spPr>
      </p:pic>
      <p:sp>
        <p:nvSpPr>
          <p:cNvPr id="9" name="矩形标注 8"/>
          <p:cNvSpPr/>
          <p:nvPr/>
        </p:nvSpPr>
        <p:spPr>
          <a:xfrm>
            <a:off x="5952490" y="4247515"/>
            <a:ext cx="5678170" cy="744220"/>
          </a:xfrm>
          <a:prstGeom prst="wedgeRectCallout">
            <a:avLst>
              <a:gd name="adj1" fmla="val 11831"/>
              <a:gd name="adj2" fmla="val -24240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分装回收清单、考生标签、报考单位自命题考生统计表</a:t>
            </a:r>
            <a:endParaRPr lang="zh-CN" dirty="0" smtClean="0">
              <a:solidFill>
                <a:srgbClr val="FF0000"/>
              </a:solidFill>
            </a:endParaRPr>
          </a:p>
          <a:p>
            <a:pPr algn="ctr"/>
            <a:r>
              <a:rPr lang="zh-CN" dirty="0" smtClean="0">
                <a:solidFill>
                  <a:srgbClr val="FF0000"/>
                </a:solidFill>
              </a:rPr>
              <a:t>可以按报考单位代码、名称、邮编</a:t>
            </a:r>
            <a:r>
              <a:rPr lang="en-US" altLang="zh-CN" dirty="0" smtClean="0">
                <a:solidFill>
                  <a:srgbClr val="FF0000"/>
                </a:solidFill>
              </a:rPr>
              <a:t>+</a:t>
            </a:r>
            <a:r>
              <a:rPr lang="zh-CN" altLang="en-US" dirty="0" smtClean="0">
                <a:solidFill>
                  <a:srgbClr val="FF0000"/>
                </a:solidFill>
              </a:rPr>
              <a:t>代码三种规则排序</a:t>
            </a:r>
            <a:endParaRPr lang="zh-CN" altLang="en-US" dirty="0" smtClean="0">
              <a:solidFill>
                <a:srgbClr val="FF0000"/>
              </a:solidFill>
            </a:endParaRPr>
          </a:p>
        </p:txBody>
      </p:sp>
      <p:sp>
        <p:nvSpPr>
          <p:cNvPr id="6" name="矩形标注 5"/>
          <p:cNvSpPr/>
          <p:nvPr/>
        </p:nvSpPr>
        <p:spPr>
          <a:xfrm>
            <a:off x="636270" y="5266055"/>
            <a:ext cx="4405630" cy="441325"/>
          </a:xfrm>
          <a:prstGeom prst="wedgeRectCallout">
            <a:avLst>
              <a:gd name="adj1" fmla="val -12626"/>
              <a:gd name="adj2" fmla="val -16697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选择需要打印相关报表和标签的报考单位</a:t>
            </a:r>
            <a:endParaRPr lang="zh-CN" altLang="en-US"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52810"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14.3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打印分装回收单（</a:t>
            </a:r>
            <a:r>
              <a:rPr lang="en-US" altLang="zh-CN" sz="2400" dirty="0" smtClean="0">
                <a:solidFill>
                  <a:schemeClr val="bg1"/>
                </a:solidFill>
                <a:latin typeface="+mn-ea"/>
              </a:rPr>
              <a:t>A4</a:t>
            </a:r>
            <a:r>
              <a:rPr lang="zh-CN" altLang="en-US" sz="2400" dirty="0" smtClean="0">
                <a:solidFill>
                  <a:schemeClr val="bg1"/>
                </a:solidFill>
                <a:latin typeface="+mn-ea"/>
              </a:rPr>
              <a:t>纵向）。每个招生单位的自命题考生清单按科目和姓名排列的更便于分装（如左图），按考场和座位排列的更便于回收（如右图）。</a:t>
            </a:r>
            <a:endParaRPr lang="zh-CN" altLang="en-US" sz="2400" b="1" dirty="0" smtClean="0">
              <a:solidFill>
                <a:srgbClr val="FF0000"/>
              </a:solidFill>
              <a:latin typeface="+mn-ea"/>
            </a:endParaRPr>
          </a:p>
        </p:txBody>
      </p:sp>
      <p:pic>
        <p:nvPicPr>
          <p:cNvPr id="4" name="图片 3"/>
          <p:cNvPicPr>
            <a:picLocks noChangeAspect="1"/>
          </p:cNvPicPr>
          <p:nvPr/>
        </p:nvPicPr>
        <p:blipFill>
          <a:blip r:embed="rId2"/>
          <a:stretch>
            <a:fillRect/>
          </a:stretch>
        </p:blipFill>
        <p:spPr>
          <a:xfrm>
            <a:off x="736979" y="2132431"/>
            <a:ext cx="5215088" cy="3172268"/>
          </a:xfrm>
          <a:prstGeom prst="rect">
            <a:avLst/>
          </a:prstGeom>
        </p:spPr>
      </p:pic>
      <p:pic>
        <p:nvPicPr>
          <p:cNvPr id="7" name="图片 6"/>
          <p:cNvPicPr>
            <a:picLocks noChangeAspect="1"/>
          </p:cNvPicPr>
          <p:nvPr/>
        </p:nvPicPr>
        <p:blipFill>
          <a:blip r:embed="rId3"/>
          <a:stretch>
            <a:fillRect/>
          </a:stretch>
        </p:blipFill>
        <p:spPr>
          <a:xfrm>
            <a:off x="6366932" y="2132431"/>
            <a:ext cx="5063068" cy="3124636"/>
          </a:xfrm>
          <a:prstGeom prst="rect">
            <a:avLst/>
          </a:prstGeom>
        </p:spPr>
      </p:pic>
      <p:sp>
        <p:nvSpPr>
          <p:cNvPr id="9" name="矩形标注 8"/>
          <p:cNvSpPr/>
          <p:nvPr/>
        </p:nvSpPr>
        <p:spPr>
          <a:xfrm>
            <a:off x="6872605" y="4879340"/>
            <a:ext cx="5097145" cy="744220"/>
          </a:xfrm>
          <a:prstGeom prst="wedgeRectCallout">
            <a:avLst>
              <a:gd name="adj1" fmla="val 36034"/>
              <a:gd name="adj2" fmla="val -18139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latin typeface="+mn-ea"/>
                <a:sym typeface="+mn-ea"/>
              </a:rPr>
              <a:t>如果前期填写了机要信封序号，此处会显示出来</a:t>
            </a:r>
            <a:endParaRPr lang="zh-CN" altLang="en-US" dirty="0" smtClean="0">
              <a:solidFill>
                <a:srgbClr val="FF0000"/>
              </a:solidFill>
              <a:latin typeface="+mn-ea"/>
              <a:sym typeface="+mn-ea"/>
            </a:endParaRPr>
          </a:p>
          <a:p>
            <a:pPr algn="ctr"/>
            <a:r>
              <a:rPr lang="zh-CN" altLang="en-US" dirty="0" smtClean="0">
                <a:solidFill>
                  <a:srgbClr val="FF0000"/>
                </a:solidFill>
                <a:latin typeface="+mn-ea"/>
                <a:sym typeface="+mn-ea"/>
              </a:rPr>
              <a:t>也可以按机要信封序号分页打印回收清单</a:t>
            </a:r>
            <a:endParaRPr lang="zh-CN" altLang="en-US" dirty="0" smtClean="0">
              <a:solidFill>
                <a:srgbClr val="FF0000"/>
              </a:solidFill>
            </a:endParaRPr>
          </a:p>
        </p:txBody>
      </p:sp>
      <p:graphicFrame>
        <p:nvGraphicFramePr>
          <p:cNvPr id="13" name="对象 12"/>
          <p:cNvGraphicFramePr/>
          <p:nvPr/>
        </p:nvGraphicFramePr>
        <p:xfrm>
          <a:off x="423545" y="4191000"/>
          <a:ext cx="3891915" cy="2207260"/>
        </p:xfrm>
        <a:graphic>
          <a:graphicData uri="http://schemas.openxmlformats.org/presentationml/2006/ole">
            <mc:AlternateContent xmlns:mc="http://schemas.openxmlformats.org/markup-compatibility/2006">
              <mc:Choice xmlns:v="urn:schemas-microsoft-com:vml" Requires="v">
                <p:oleObj spid="_x0000_s14" name="" r:id="rId4" imgW="4419600" imgH="3162300" progId="Paint.Picture">
                  <p:embed/>
                </p:oleObj>
              </mc:Choice>
              <mc:Fallback>
                <p:oleObj name="" r:id="rId4" imgW="4419600" imgH="3162300" progId="Paint.Picture">
                  <p:embed/>
                  <p:pic>
                    <p:nvPicPr>
                      <p:cNvPr id="0" name="图片 13"/>
                      <p:cNvPicPr/>
                      <p:nvPr/>
                    </p:nvPicPr>
                    <p:blipFill>
                      <a:blip r:embed="rId5"/>
                      <a:stretch>
                        <a:fillRect/>
                      </a:stretch>
                    </p:blipFill>
                    <p:spPr>
                      <a:xfrm>
                        <a:off x="423545" y="4191000"/>
                        <a:ext cx="3891915" cy="2207260"/>
                      </a:xfrm>
                      <a:prstGeom prst="rect">
                        <a:avLst/>
                      </a:prstGeom>
                    </p:spPr>
                  </p:pic>
                </p:oleObj>
              </mc:Fallback>
            </mc:AlternateContent>
          </a:graphicData>
        </a:graphic>
      </p:graphicFrame>
      <p:sp>
        <p:nvSpPr>
          <p:cNvPr id="11" name="文本框 10"/>
          <p:cNvSpPr txBox="1"/>
          <p:nvPr/>
        </p:nvSpPr>
        <p:spPr>
          <a:xfrm>
            <a:off x="737235" y="4392295"/>
            <a:ext cx="1344295" cy="257175"/>
          </a:xfrm>
          <a:prstGeom prst="rect">
            <a:avLst/>
          </a:prstGeom>
          <a:noFill/>
        </p:spPr>
        <p:txBody>
          <a:bodyPr wrap="square" rtlCol="0">
            <a:noAutofit/>
          </a:bodyPr>
          <a:p>
            <a:r>
              <a:rPr lang="en-US" altLang="zh-CN">
                <a:solidFill>
                  <a:schemeClr val="tx1"/>
                </a:solidFill>
              </a:rPr>
              <a:t>3-3-96</a:t>
            </a:r>
            <a:r>
              <a:rPr lang="en-US" altLang="zh-CN">
                <a:solidFill>
                  <a:schemeClr val="bg1"/>
                </a:solidFill>
              </a:rPr>
              <a:t>-3</a:t>
            </a:r>
            <a:endParaRPr lang="en-US" altLang="zh-CN">
              <a:solidFill>
                <a:schemeClr val="bg1"/>
              </a:solidFill>
            </a:endParaRPr>
          </a:p>
        </p:txBody>
      </p:sp>
      <p:sp>
        <p:nvSpPr>
          <p:cNvPr id="6" name="圆角矩形 5"/>
          <p:cNvSpPr/>
          <p:nvPr/>
        </p:nvSpPr>
        <p:spPr>
          <a:xfrm>
            <a:off x="643255" y="4410075"/>
            <a:ext cx="1162685" cy="3143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 name="肘形连接符 9"/>
          <p:cNvCxnSpPr>
            <a:stCxn id="6" idx="3"/>
          </p:cNvCxnSpPr>
          <p:nvPr/>
        </p:nvCxnSpPr>
        <p:spPr>
          <a:xfrm flipV="1">
            <a:off x="1805940" y="3541395"/>
            <a:ext cx="3686810" cy="1026160"/>
          </a:xfrm>
          <a:prstGeom prst="bentConnector3">
            <a:avLst>
              <a:gd name="adj1" fmla="val 65139"/>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405255" y="5796280"/>
            <a:ext cx="1974215" cy="443865"/>
          </a:xfrm>
          <a:prstGeom prst="rect">
            <a:avLst/>
          </a:prstGeom>
          <a:noFill/>
        </p:spPr>
        <p:txBody>
          <a:bodyPr wrap="none" rtlCol="0">
            <a:noAutofit/>
          </a:bodyPr>
          <a:p>
            <a:r>
              <a:rPr lang="zh-CN" altLang="en-US" sz="2000" dirty="0" smtClean="0"/>
              <a:t>考生自命题试卷</a:t>
            </a:r>
            <a:endParaRPr lang="zh-CN" altLang="en-US" sz="2000" dirty="0"/>
          </a:p>
        </p:txBody>
      </p:sp>
      <p:sp>
        <p:nvSpPr>
          <p:cNvPr id="15" name="矩形标注 14"/>
          <p:cNvSpPr/>
          <p:nvPr>
            <p:custDataLst>
              <p:tags r:id="rId6"/>
            </p:custDataLst>
          </p:nvPr>
        </p:nvSpPr>
        <p:spPr>
          <a:xfrm>
            <a:off x="1490980" y="4794250"/>
            <a:ext cx="4769485" cy="932180"/>
          </a:xfrm>
          <a:prstGeom prst="wedgeRectCallout">
            <a:avLst>
              <a:gd name="adj1" fmla="val -58507"/>
              <a:gd name="adj2" fmla="val -5837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sym typeface="+mn-ea"/>
              </a:rPr>
              <a:t>可以不打印考生标签</a:t>
            </a:r>
            <a:endParaRPr lang="zh-CN" altLang="en-US" dirty="0" smtClean="0">
              <a:solidFill>
                <a:srgbClr val="FF0000"/>
              </a:solidFill>
            </a:endParaRPr>
          </a:p>
          <a:p>
            <a:pPr algn="ctr"/>
            <a:r>
              <a:rPr lang="zh-CN" altLang="en-US" dirty="0" smtClean="0">
                <a:solidFill>
                  <a:srgbClr val="FF0000"/>
                </a:solidFill>
                <a:sym typeface="+mn-ea"/>
              </a:rPr>
              <a:t>直接将编号抄写在封面上</a:t>
            </a:r>
            <a:endParaRPr lang="zh-CN" altLang="en-US" dirty="0" smtClean="0">
              <a:solidFill>
                <a:srgbClr val="FF0000"/>
              </a:solidFill>
            </a:endParaRPr>
          </a:p>
          <a:p>
            <a:pPr algn="ctr"/>
            <a:r>
              <a:rPr lang="zh-CN" altLang="en-US" dirty="0">
                <a:solidFill>
                  <a:srgbClr val="FF0000"/>
                </a:solidFill>
                <a:latin typeface="+mn-ea"/>
                <a:sym typeface="+mn-ea"/>
              </a:rPr>
              <a:t>按编号的前</a:t>
            </a:r>
            <a:r>
              <a:rPr lang="en-US" altLang="zh-CN" dirty="0">
                <a:solidFill>
                  <a:srgbClr val="FF0000"/>
                </a:solidFill>
                <a:latin typeface="+mn-ea"/>
                <a:sym typeface="+mn-ea"/>
              </a:rPr>
              <a:t>3</a:t>
            </a:r>
            <a:r>
              <a:rPr lang="zh-CN" altLang="en-US" dirty="0">
                <a:solidFill>
                  <a:srgbClr val="FF0000"/>
                </a:solidFill>
                <a:latin typeface="+mn-ea"/>
                <a:sym typeface="+mn-ea"/>
              </a:rPr>
              <a:t>节，投递到对应的分装柜或箱中</a:t>
            </a:r>
            <a:endParaRPr lang="zh-CN" altLang="en-US"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37570"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14.4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按机要信封序号打印分装回收</a:t>
            </a:r>
            <a:r>
              <a:rPr lang="zh-CN" altLang="en-US" sz="2400" dirty="0">
                <a:solidFill>
                  <a:schemeClr val="bg1"/>
                </a:solidFill>
                <a:latin typeface="+mn-ea"/>
              </a:rPr>
              <a:t>单</a:t>
            </a:r>
            <a:r>
              <a:rPr lang="zh-CN" altLang="en-US" sz="2400" dirty="0" smtClean="0">
                <a:solidFill>
                  <a:schemeClr val="bg1"/>
                </a:solidFill>
                <a:latin typeface="+mn-ea"/>
                <a:sym typeface="+mn-ea"/>
              </a:rPr>
              <a:t>（</a:t>
            </a:r>
            <a:r>
              <a:rPr lang="en-US" altLang="zh-CN" sz="2400" dirty="0" smtClean="0">
                <a:solidFill>
                  <a:schemeClr val="bg1"/>
                </a:solidFill>
                <a:latin typeface="+mn-ea"/>
                <a:sym typeface="+mn-ea"/>
              </a:rPr>
              <a:t>A4</a:t>
            </a:r>
            <a:r>
              <a:rPr lang="zh-CN" altLang="en-US" sz="2400" dirty="0" smtClean="0">
                <a:solidFill>
                  <a:schemeClr val="bg1"/>
                </a:solidFill>
                <a:latin typeface="+mn-ea"/>
                <a:sym typeface="+mn-ea"/>
              </a:rPr>
              <a:t>纵向）</a:t>
            </a:r>
            <a:r>
              <a:rPr lang="zh-CN" altLang="en-US" sz="2400" dirty="0">
                <a:solidFill>
                  <a:schemeClr val="bg1"/>
                </a:solidFill>
                <a:latin typeface="+mn-ea"/>
              </a:rPr>
              <a:t>。使用普通</a:t>
            </a:r>
            <a:r>
              <a:rPr lang="en-US" altLang="zh-CN" sz="2400" dirty="0">
                <a:solidFill>
                  <a:schemeClr val="bg1"/>
                </a:solidFill>
                <a:latin typeface="+mn-ea"/>
              </a:rPr>
              <a:t>A4</a:t>
            </a:r>
            <a:r>
              <a:rPr lang="zh-CN" altLang="en-US" sz="2400" dirty="0">
                <a:solidFill>
                  <a:schemeClr val="bg1"/>
                </a:solidFill>
                <a:latin typeface="+mn-ea"/>
              </a:rPr>
              <a:t>纸打印。指定</a:t>
            </a:r>
            <a:r>
              <a:rPr lang="zh-CN" altLang="en-US" sz="2400" dirty="0" smtClean="0">
                <a:solidFill>
                  <a:schemeClr val="bg1"/>
                </a:solidFill>
                <a:latin typeface="+mn-ea"/>
              </a:rPr>
              <a:t>需要打印回收清单的机要信封序号范围，可以打印按机要信封序号分页的回收清单。</a:t>
            </a:r>
            <a:endParaRPr lang="zh-CN" altLang="en-US" sz="2400" b="1" dirty="0">
              <a:solidFill>
                <a:srgbClr val="FFFF00"/>
              </a:solidFill>
              <a:latin typeface="+mn-ea"/>
            </a:endParaRPr>
          </a:p>
        </p:txBody>
      </p:sp>
      <p:pic>
        <p:nvPicPr>
          <p:cNvPr id="6" name="图片 5"/>
          <p:cNvPicPr>
            <a:picLocks noChangeAspect="1"/>
          </p:cNvPicPr>
          <p:nvPr/>
        </p:nvPicPr>
        <p:blipFill>
          <a:blip r:embed="rId2"/>
          <a:stretch>
            <a:fillRect/>
          </a:stretch>
        </p:blipFill>
        <p:spPr>
          <a:xfrm>
            <a:off x="2718916" y="2094331"/>
            <a:ext cx="6754168" cy="3096057"/>
          </a:xfrm>
          <a:prstGeom prst="rect">
            <a:avLst/>
          </a:prstGeom>
        </p:spPr>
      </p:pic>
      <p:sp>
        <p:nvSpPr>
          <p:cNvPr id="9" name="圆角矩形标注 8"/>
          <p:cNvSpPr/>
          <p:nvPr/>
        </p:nvSpPr>
        <p:spPr>
          <a:xfrm>
            <a:off x="877078" y="2572519"/>
            <a:ext cx="1694370" cy="411411"/>
          </a:xfrm>
          <a:prstGeom prst="wedgeRoundRectCallout">
            <a:avLst>
              <a:gd name="adj1" fmla="val 61801"/>
              <a:gd name="adj2" fmla="val 1919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机要信封序号</a:t>
            </a:r>
            <a:endParaRPr lang="zh-CN" altLang="en-US" dirty="0">
              <a:solidFill>
                <a:srgbClr val="FF0000"/>
              </a:solidFill>
            </a:endParaRPr>
          </a:p>
        </p:txBody>
      </p:sp>
      <p:sp>
        <p:nvSpPr>
          <p:cNvPr id="10" name="圆角矩形标注 9"/>
          <p:cNvSpPr/>
          <p:nvPr/>
        </p:nvSpPr>
        <p:spPr>
          <a:xfrm>
            <a:off x="9583228" y="2280585"/>
            <a:ext cx="2451439" cy="830424"/>
          </a:xfrm>
          <a:prstGeom prst="wedgeRoundRectCallout">
            <a:avLst>
              <a:gd name="adj1" fmla="val -82826"/>
              <a:gd name="adj2" fmla="val 2013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这个机要信封需要装多少份自命题试卷</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144250" cy="1568450"/>
          </a:xfrm>
          <a:prstGeom prst="rect">
            <a:avLst/>
          </a:prstGeom>
          <a:noFill/>
        </p:spPr>
        <p:txBody>
          <a:bodyPr wrap="square" rtlCol="0">
            <a:spAutoFit/>
          </a:bodyPr>
          <a:lstStyle/>
          <a:p>
            <a:pPr indent="615315" fontAlgn="auto"/>
            <a:r>
              <a:rPr lang="en-US" altLang="zh-CN" sz="2400" dirty="0" smtClean="0">
                <a:solidFill>
                  <a:schemeClr val="bg1"/>
                </a:solidFill>
                <a:latin typeface="+mn-ea"/>
              </a:rPr>
              <a:t>14.5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打印分装柜（考务袋）标签。</a:t>
            </a:r>
            <a:r>
              <a:rPr lang="zh-CN" altLang="en-US" sz="2400" dirty="0" smtClean="0">
                <a:solidFill>
                  <a:schemeClr val="bg1"/>
                </a:solidFill>
                <a:latin typeface="+mn-ea"/>
                <a:sym typeface="+mn-ea"/>
              </a:rPr>
              <a:t>分装柜标签</a:t>
            </a:r>
            <a:r>
              <a:rPr lang="zh-CN" altLang="en-US" sz="2400" dirty="0" smtClean="0">
                <a:solidFill>
                  <a:schemeClr val="bg1"/>
                </a:solidFill>
                <a:latin typeface="+mn-ea"/>
              </a:rPr>
              <a:t>建议使用划分为</a:t>
            </a:r>
            <a:r>
              <a:rPr lang="en-US" altLang="zh-CN" sz="2400" dirty="0" smtClean="0">
                <a:solidFill>
                  <a:schemeClr val="bg1"/>
                </a:solidFill>
                <a:latin typeface="+mn-ea"/>
              </a:rPr>
              <a:t>16</a:t>
            </a:r>
            <a:r>
              <a:rPr lang="zh-CN" altLang="en-US" sz="2400" dirty="0" smtClean="0">
                <a:solidFill>
                  <a:schemeClr val="bg1"/>
                </a:solidFill>
                <a:latin typeface="+mn-ea"/>
              </a:rPr>
              <a:t>格（</a:t>
            </a:r>
            <a:r>
              <a:rPr lang="en-US" altLang="zh-CN" sz="2400" dirty="0" smtClean="0">
                <a:solidFill>
                  <a:schemeClr val="bg1"/>
                </a:solidFill>
                <a:latin typeface="+mn-ea"/>
              </a:rPr>
              <a:t>2</a:t>
            </a:r>
            <a:r>
              <a:rPr lang="zh-CN" altLang="en-US" sz="2400" dirty="0" smtClean="0">
                <a:solidFill>
                  <a:schemeClr val="bg1"/>
                </a:solidFill>
                <a:latin typeface="+mn-ea"/>
              </a:rPr>
              <a:t>×</a:t>
            </a:r>
            <a:r>
              <a:rPr lang="en-US" altLang="zh-CN" sz="2400" dirty="0" smtClean="0">
                <a:solidFill>
                  <a:schemeClr val="bg1"/>
                </a:solidFill>
                <a:latin typeface="+mn-ea"/>
              </a:rPr>
              <a:t>8</a:t>
            </a:r>
            <a:r>
              <a:rPr lang="zh-CN" altLang="en-US" sz="2400" dirty="0" smtClean="0">
                <a:solidFill>
                  <a:schemeClr val="bg1"/>
                </a:solidFill>
                <a:latin typeface="+mn-ea"/>
              </a:rPr>
              <a:t>）的</a:t>
            </a:r>
            <a:r>
              <a:rPr lang="en-US" altLang="zh-CN" sz="2400" dirty="0" smtClean="0">
                <a:solidFill>
                  <a:schemeClr val="bg1"/>
                </a:solidFill>
                <a:latin typeface="+mn-ea"/>
              </a:rPr>
              <a:t>A4</a:t>
            </a:r>
            <a:r>
              <a:rPr lang="zh-CN" altLang="en-US" sz="2400" dirty="0" smtClean="0">
                <a:solidFill>
                  <a:schemeClr val="bg1"/>
                </a:solidFill>
                <a:latin typeface="+mn-ea"/>
              </a:rPr>
              <a:t>不干胶标签纸打印，选择需要打印的标签类型、分页方式和文字颜色，勾选需要打印的考场，打印出来后粘贴到对应的分装柜或箱上。</a:t>
            </a:r>
            <a:endParaRPr lang="zh-CN" altLang="en-US" sz="2400" dirty="0" smtClean="0">
              <a:solidFill>
                <a:schemeClr val="bg1"/>
              </a:solidFill>
              <a:latin typeface="+mn-ea"/>
            </a:endParaRPr>
          </a:p>
          <a:p>
            <a:pPr indent="615315" fontAlgn="auto"/>
            <a:r>
              <a:rPr lang="zh-CN" altLang="en-US" sz="2400" b="1" dirty="0">
                <a:solidFill>
                  <a:srgbClr val="FFFF00"/>
                </a:solidFill>
                <a:latin typeface="+mn-ea"/>
              </a:rPr>
              <a:t>将考生自命题试卷按编号的前</a:t>
            </a:r>
            <a:r>
              <a:rPr lang="en-US" altLang="zh-CN" sz="2400" b="1" dirty="0">
                <a:solidFill>
                  <a:srgbClr val="FFFF00"/>
                </a:solidFill>
                <a:latin typeface="+mn-ea"/>
              </a:rPr>
              <a:t>3</a:t>
            </a:r>
            <a:r>
              <a:rPr lang="zh-CN" altLang="en-US" sz="2400" b="1" dirty="0">
                <a:solidFill>
                  <a:srgbClr val="FFFF00"/>
                </a:solidFill>
                <a:latin typeface="+mn-ea"/>
              </a:rPr>
              <a:t>节，投递到对应的分装柜或箱中。</a:t>
            </a:r>
            <a:endParaRPr lang="zh-CN" altLang="en-US" sz="2400" b="1" dirty="0">
              <a:solidFill>
                <a:srgbClr val="FFFF00"/>
              </a:solidFill>
              <a:latin typeface="+mn-ea"/>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1151" y="2512409"/>
            <a:ext cx="2807571" cy="3900373"/>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5751" y="2684854"/>
            <a:ext cx="2481943" cy="469950"/>
          </a:xfrm>
          <a:prstGeom prst="rect">
            <a:avLst/>
          </a:prstGeom>
        </p:spPr>
      </p:pic>
      <p:pic>
        <p:nvPicPr>
          <p:cNvPr id="6" name="图片 5" descr="分装柜"/>
          <p:cNvPicPr>
            <a:picLocks noChangeAspect="1"/>
          </p:cNvPicPr>
          <p:nvPr/>
        </p:nvPicPr>
        <p:blipFill>
          <a:blip r:embed="rId4"/>
          <a:stretch>
            <a:fillRect/>
          </a:stretch>
        </p:blipFill>
        <p:spPr>
          <a:xfrm>
            <a:off x="4732020" y="2540000"/>
            <a:ext cx="6217920" cy="3630930"/>
          </a:xfrm>
          <a:prstGeom prst="rect">
            <a:avLst/>
          </a:prstGeom>
        </p:spPr>
      </p:pic>
      <p:cxnSp>
        <p:nvCxnSpPr>
          <p:cNvPr id="9" name="直接箭头连接符 8"/>
          <p:cNvCxnSpPr/>
          <p:nvPr/>
        </p:nvCxnSpPr>
        <p:spPr>
          <a:xfrm flipV="1">
            <a:off x="2633345" y="2777490"/>
            <a:ext cx="3104515" cy="205740"/>
          </a:xfrm>
          <a:prstGeom prst="straightConnector1">
            <a:avLst/>
          </a:prstGeom>
          <a:ln w="635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144250" cy="1938020"/>
          </a:xfrm>
          <a:prstGeom prst="rect">
            <a:avLst/>
          </a:prstGeom>
          <a:noFill/>
        </p:spPr>
        <p:txBody>
          <a:bodyPr wrap="square" rtlCol="0">
            <a:spAutoFit/>
          </a:bodyPr>
          <a:lstStyle/>
          <a:p>
            <a:pPr indent="615315" fontAlgn="auto"/>
            <a:r>
              <a:rPr lang="en-US" altLang="zh-CN" sz="2400" dirty="0" smtClean="0">
                <a:solidFill>
                  <a:schemeClr val="bg1"/>
                </a:solidFill>
                <a:latin typeface="+mn-ea"/>
              </a:rPr>
              <a:t>14.5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打印分装柜（考务袋）标签。考务袋标签建议使用</a:t>
            </a:r>
            <a:r>
              <a:rPr lang="en-US" altLang="zh-CN" sz="2400" dirty="0" smtClean="0">
                <a:solidFill>
                  <a:schemeClr val="bg1"/>
                </a:solidFill>
                <a:latin typeface="+mn-ea"/>
              </a:rPr>
              <a:t>A4</a:t>
            </a:r>
            <a:r>
              <a:rPr lang="zh-CN" altLang="en-US" sz="2400" dirty="0" smtClean="0">
                <a:solidFill>
                  <a:schemeClr val="bg1"/>
                </a:solidFill>
                <a:latin typeface="+mn-ea"/>
              </a:rPr>
              <a:t>横向平均分成</a:t>
            </a:r>
            <a:r>
              <a:rPr lang="en-US" altLang="zh-CN" sz="2400" dirty="0" smtClean="0">
                <a:solidFill>
                  <a:schemeClr val="bg1"/>
                </a:solidFill>
                <a:latin typeface="+mn-ea"/>
              </a:rPr>
              <a:t>3</a:t>
            </a:r>
            <a:r>
              <a:rPr lang="zh-CN" altLang="en-US" sz="2400" dirty="0" smtClean="0">
                <a:solidFill>
                  <a:schemeClr val="bg1"/>
                </a:solidFill>
                <a:latin typeface="+mn-ea"/>
              </a:rPr>
              <a:t>行的不干胶标签纸打印，选择需要打印的标签类型、分页方式和文字颜色，勾选需要打印的考场，打印后粘贴到考务袋上。</a:t>
            </a:r>
            <a:endParaRPr lang="zh-CN" altLang="en-US" sz="2400" dirty="0" smtClean="0">
              <a:solidFill>
                <a:schemeClr val="bg1"/>
              </a:solidFill>
              <a:latin typeface="+mn-ea"/>
            </a:endParaRPr>
          </a:p>
          <a:p>
            <a:pPr indent="615315" fontAlgn="auto"/>
            <a:r>
              <a:rPr lang="zh-CN" altLang="en-US" sz="2400" b="1" dirty="0">
                <a:solidFill>
                  <a:srgbClr val="FFFF00"/>
                </a:solidFill>
                <a:latin typeface="+mn-ea"/>
              </a:rPr>
              <a:t>分装完成后，将分装柜或箱中的试卷、答题纸，装入编号相同的考务袋中。</a:t>
            </a:r>
            <a:endParaRPr lang="zh-CN" altLang="en-US" sz="2400" b="1" dirty="0">
              <a:solidFill>
                <a:srgbClr val="FFFF00"/>
              </a:solidFill>
              <a:latin typeface="+mn-ea"/>
            </a:endParaRPr>
          </a:p>
          <a:p>
            <a:pPr indent="615315" fontAlgn="auto"/>
            <a:r>
              <a:rPr lang="zh-CN" altLang="en-US" sz="2400" b="1" dirty="0">
                <a:solidFill>
                  <a:srgbClr val="FFFF00"/>
                </a:solidFill>
                <a:latin typeface="+mn-ea"/>
              </a:rPr>
              <a:t>考试结束后，将考务袋中的试卷装入编号相同的分装柜或箱中。</a:t>
            </a:r>
            <a:endParaRPr lang="zh-CN" altLang="en-US" sz="2400" b="1" dirty="0">
              <a:solidFill>
                <a:srgbClr val="FFFF00"/>
              </a:solidFill>
              <a:latin typeface="+mn-ea"/>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0960" y="2854960"/>
            <a:ext cx="5418455" cy="3676650"/>
          </a:xfrm>
          <a:prstGeom prst="rect">
            <a:avLst/>
          </a:prstGeom>
        </p:spPr>
      </p:pic>
      <p:graphicFrame>
        <p:nvGraphicFramePr>
          <p:cNvPr id="7" name="对象 6"/>
          <p:cNvGraphicFramePr/>
          <p:nvPr>
            <p:custDataLst>
              <p:tags r:id="rId3"/>
            </p:custDataLst>
          </p:nvPr>
        </p:nvGraphicFramePr>
        <p:xfrm>
          <a:off x="7578090" y="3046730"/>
          <a:ext cx="3853815" cy="2932430"/>
        </p:xfrm>
        <a:graphic>
          <a:graphicData uri="http://schemas.openxmlformats.org/presentationml/2006/ole">
            <mc:AlternateContent xmlns:mc="http://schemas.openxmlformats.org/markup-compatibility/2006">
              <mc:Choice xmlns:v="urn:schemas-microsoft-com:vml" Requires="v">
                <p:oleObj spid="_x0000_s9" name="" r:id="rId4" imgW="5629275" imgH="5667375" progId="Paint.Picture">
                  <p:embed/>
                </p:oleObj>
              </mc:Choice>
              <mc:Fallback>
                <p:oleObj name="" r:id="rId4" imgW="5629275" imgH="5667375" progId="Paint.Picture">
                  <p:embed/>
                  <p:pic>
                    <p:nvPicPr>
                      <p:cNvPr id="0" name="图片 8"/>
                      <p:cNvPicPr/>
                      <p:nvPr/>
                    </p:nvPicPr>
                    <p:blipFill>
                      <a:blip r:embed="rId5"/>
                      <a:stretch>
                        <a:fillRect/>
                      </a:stretch>
                    </p:blipFill>
                    <p:spPr>
                      <a:xfrm>
                        <a:off x="7578090" y="3046730"/>
                        <a:ext cx="3853815" cy="2932430"/>
                      </a:xfrm>
                      <a:prstGeom prst="rect">
                        <a:avLst/>
                      </a:prstGeom>
                    </p:spPr>
                  </p:pic>
                </p:oleObj>
              </mc:Fallback>
            </mc:AlternateContent>
          </a:graphicData>
        </a:graphic>
      </p:graphicFrame>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97000" y="5253990"/>
            <a:ext cx="5287010" cy="1162050"/>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4175" y="4761230"/>
            <a:ext cx="3001645" cy="616585"/>
          </a:xfrm>
          <a:prstGeom prst="rect">
            <a:avLst/>
          </a:prstGeom>
        </p:spPr>
      </p:pic>
      <p:sp>
        <p:nvSpPr>
          <p:cNvPr id="14" name="矩形标注 13"/>
          <p:cNvSpPr/>
          <p:nvPr/>
        </p:nvSpPr>
        <p:spPr>
          <a:xfrm>
            <a:off x="2631440" y="4544060"/>
            <a:ext cx="662305" cy="590550"/>
          </a:xfrm>
          <a:prstGeom prst="wedgeRectCallout">
            <a:avLst>
              <a:gd name="adj1" fmla="val 37903"/>
              <a:gd name="adj2" fmla="val 9259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时间单元</a:t>
            </a:r>
            <a:endParaRPr lang="zh-CN" altLang="en-US" dirty="0">
              <a:solidFill>
                <a:srgbClr val="FF0000"/>
              </a:solidFill>
            </a:endParaRPr>
          </a:p>
        </p:txBody>
      </p:sp>
      <p:sp>
        <p:nvSpPr>
          <p:cNvPr id="15" name="矩形标注 14"/>
          <p:cNvSpPr/>
          <p:nvPr/>
        </p:nvSpPr>
        <p:spPr>
          <a:xfrm>
            <a:off x="3527425" y="4544060"/>
            <a:ext cx="1120775" cy="590550"/>
          </a:xfrm>
          <a:prstGeom prst="wedgeRectCallout">
            <a:avLst>
              <a:gd name="adj1" fmla="val -15200"/>
              <a:gd name="adj2" fmla="val 8503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考点代码末位</a:t>
            </a:r>
            <a:endParaRPr lang="zh-CN" altLang="en-US" dirty="0">
              <a:solidFill>
                <a:srgbClr val="FF0000"/>
              </a:solidFill>
            </a:endParaRPr>
          </a:p>
        </p:txBody>
      </p:sp>
      <p:sp>
        <p:nvSpPr>
          <p:cNvPr id="16" name="矩形标注 15"/>
          <p:cNvSpPr/>
          <p:nvPr/>
        </p:nvSpPr>
        <p:spPr>
          <a:xfrm>
            <a:off x="4845050" y="4544060"/>
            <a:ext cx="978535" cy="590550"/>
          </a:xfrm>
          <a:prstGeom prst="wedgeRectCallout">
            <a:avLst>
              <a:gd name="adj1" fmla="val -38384"/>
              <a:gd name="adj2" fmla="val 10242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考场号</a:t>
            </a:r>
            <a:endParaRPr lang="zh-CN" altLang="en-US" dirty="0">
              <a:solidFill>
                <a:srgbClr val="FF0000"/>
              </a:solidFill>
            </a:endParaRPr>
          </a:p>
        </p:txBody>
      </p:sp>
      <p:cxnSp>
        <p:nvCxnSpPr>
          <p:cNvPr id="6" name="直接箭头连接符 5"/>
          <p:cNvCxnSpPr>
            <a:stCxn id="13" idx="3"/>
          </p:cNvCxnSpPr>
          <p:nvPr/>
        </p:nvCxnSpPr>
        <p:spPr>
          <a:xfrm flipV="1">
            <a:off x="6684010" y="5274310"/>
            <a:ext cx="1306195" cy="560705"/>
          </a:xfrm>
          <a:prstGeom prst="straightConnector1">
            <a:avLst/>
          </a:prstGeom>
          <a:ln w="635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graphicFrame>
        <p:nvGraphicFramePr>
          <p:cNvPr id="13" name="对象 12"/>
          <p:cNvGraphicFramePr/>
          <p:nvPr/>
        </p:nvGraphicFramePr>
        <p:xfrm>
          <a:off x="6896100" y="2543810"/>
          <a:ext cx="4756150" cy="3164840"/>
        </p:xfrm>
        <a:graphic>
          <a:graphicData uri="http://schemas.openxmlformats.org/presentationml/2006/ole">
            <mc:AlternateContent xmlns:mc="http://schemas.openxmlformats.org/markup-compatibility/2006">
              <mc:Choice xmlns:v="urn:schemas-microsoft-com:vml" Requires="v">
                <p:oleObj spid="_x0000_s14" name="" r:id="rId1" imgW="4419600" imgH="3162300" progId="Paint.Picture">
                  <p:embed/>
                </p:oleObj>
              </mc:Choice>
              <mc:Fallback>
                <p:oleObj name="" r:id="rId1" imgW="4419600" imgH="3162300" progId="Paint.Picture">
                  <p:embed/>
                  <p:pic>
                    <p:nvPicPr>
                      <p:cNvPr id="0" name="图片 13"/>
                      <p:cNvPicPr/>
                      <p:nvPr/>
                    </p:nvPicPr>
                    <p:blipFill>
                      <a:blip r:embed="rId2"/>
                      <a:stretch>
                        <a:fillRect/>
                      </a:stretch>
                    </p:blipFill>
                    <p:spPr>
                      <a:xfrm>
                        <a:off x="6896100" y="2543810"/>
                        <a:ext cx="4756150" cy="3164840"/>
                      </a:xfrm>
                      <a:prstGeom prst="rect">
                        <a:avLst/>
                      </a:prstGeom>
                    </p:spPr>
                  </p:pic>
                </p:oleObj>
              </mc:Fallback>
            </mc:AlternateContent>
          </a:graphicData>
        </a:graphic>
      </p:graphicFrame>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127740" cy="1568450"/>
          </a:xfrm>
          <a:prstGeom prst="rect">
            <a:avLst/>
          </a:prstGeom>
          <a:noFill/>
        </p:spPr>
        <p:txBody>
          <a:bodyPr wrap="square" rtlCol="0">
            <a:spAutoFit/>
          </a:bodyPr>
          <a:lstStyle/>
          <a:p>
            <a:pPr indent="615315" fontAlgn="auto"/>
            <a:r>
              <a:rPr lang="en-US" altLang="zh-CN" sz="2400" dirty="0" smtClean="0">
                <a:solidFill>
                  <a:schemeClr val="bg1"/>
                </a:solidFill>
                <a:latin typeface="+mn-ea"/>
              </a:rPr>
              <a:t>14.6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打印考生</a:t>
            </a:r>
            <a:r>
              <a:rPr lang="zh-CN" altLang="en-US" sz="2400" dirty="0">
                <a:solidFill>
                  <a:schemeClr val="bg1"/>
                </a:solidFill>
                <a:latin typeface="+mn-ea"/>
              </a:rPr>
              <a:t>标签。建议使用定制规格的</a:t>
            </a:r>
            <a:r>
              <a:rPr lang="en-US" altLang="zh-CN" sz="2400" dirty="0">
                <a:solidFill>
                  <a:schemeClr val="bg1"/>
                </a:solidFill>
                <a:latin typeface="+mn-ea"/>
              </a:rPr>
              <a:t>A4</a:t>
            </a:r>
            <a:r>
              <a:rPr lang="zh-CN" altLang="en-US" sz="2400" dirty="0">
                <a:solidFill>
                  <a:schemeClr val="bg1"/>
                </a:solidFill>
                <a:latin typeface="+mn-ea"/>
              </a:rPr>
              <a:t>不干胶标签纸</a:t>
            </a:r>
            <a:r>
              <a:rPr lang="zh-CN" altLang="en-US" sz="2400" dirty="0" smtClean="0">
                <a:solidFill>
                  <a:schemeClr val="bg1"/>
                </a:solidFill>
                <a:latin typeface="+mn-ea"/>
              </a:rPr>
              <a:t>打印。选择标签规格（纸张）、排序和分页方式，勾选需要打印标签的考生后，可打印用于粘贴在考生自命题试卷外包装上的标签，</a:t>
            </a:r>
            <a:r>
              <a:rPr lang="zh-CN" altLang="en-US" sz="2400" b="1" dirty="0" smtClean="0">
                <a:solidFill>
                  <a:srgbClr val="FFFF00"/>
                </a:solidFill>
                <a:latin typeface="+mn-ea"/>
                <a:sym typeface="+mn-ea"/>
              </a:rPr>
              <a:t>也可以不打印标签，手工将分装回收清单上的编号抄写在考生的自命题试卷的封面上。</a:t>
            </a:r>
            <a:endParaRPr lang="zh-CN" altLang="en-US" sz="2400" b="1" dirty="0">
              <a:solidFill>
                <a:srgbClr val="FFFF00"/>
              </a:solidFill>
              <a:latin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45" y="2516505"/>
            <a:ext cx="2597785" cy="360934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4780" y="2516505"/>
            <a:ext cx="2601595" cy="3601085"/>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1570" y="2718435"/>
            <a:ext cx="2306955" cy="401320"/>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40835" y="2717800"/>
            <a:ext cx="2204720" cy="401320"/>
          </a:xfrm>
          <a:prstGeom prst="rect">
            <a:avLst/>
          </a:prstGeom>
        </p:spPr>
      </p:pic>
      <p:sp>
        <p:nvSpPr>
          <p:cNvPr id="17" name="文本框 16"/>
          <p:cNvSpPr txBox="1"/>
          <p:nvPr/>
        </p:nvSpPr>
        <p:spPr>
          <a:xfrm>
            <a:off x="7865697" y="5106760"/>
            <a:ext cx="3057247" cy="584775"/>
          </a:xfrm>
          <a:prstGeom prst="rect">
            <a:avLst/>
          </a:prstGeom>
          <a:noFill/>
        </p:spPr>
        <p:txBody>
          <a:bodyPr wrap="none" rtlCol="0">
            <a:spAutoFit/>
          </a:bodyPr>
          <a:lstStyle/>
          <a:p>
            <a:r>
              <a:rPr lang="zh-CN" altLang="en-US" sz="3200" dirty="0" smtClean="0"/>
              <a:t>考生自命题试卷</a:t>
            </a:r>
            <a:endParaRPr lang="zh-CN" altLang="en-US" sz="3200" dirty="0"/>
          </a:p>
        </p:txBody>
      </p:sp>
      <p:pic>
        <p:nvPicPr>
          <p:cNvPr id="18" name="图片 17"/>
          <p:cNvPicPr>
            <a:picLocks noChangeAspect="1"/>
          </p:cNvPicPr>
          <p:nvPr/>
        </p:nvPicPr>
        <p:blipFill>
          <a:blip r:embed="rId8"/>
          <a:stretch>
            <a:fillRect/>
          </a:stretch>
        </p:blipFill>
        <p:spPr>
          <a:xfrm>
            <a:off x="7430101" y="2717840"/>
            <a:ext cx="1714739" cy="981212"/>
          </a:xfrm>
          <a:prstGeom prst="rect">
            <a:avLst/>
          </a:prstGeom>
        </p:spPr>
      </p:pic>
      <p:sp>
        <p:nvSpPr>
          <p:cNvPr id="19" name="矩形标注 18"/>
          <p:cNvSpPr/>
          <p:nvPr/>
        </p:nvSpPr>
        <p:spPr>
          <a:xfrm>
            <a:off x="9392920" y="4134485"/>
            <a:ext cx="2176780" cy="979170"/>
          </a:xfrm>
          <a:prstGeom prst="wedgeRectCallout">
            <a:avLst>
              <a:gd name="adj1" fmla="val -68611"/>
              <a:gd name="adj2" fmla="val -16757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机要信封序号</a:t>
            </a:r>
            <a:endParaRPr lang="zh-CN" altLang="en-US" dirty="0" smtClean="0">
              <a:solidFill>
                <a:srgbClr val="FF0000"/>
              </a:solidFill>
            </a:endParaRPr>
          </a:p>
          <a:p>
            <a:pPr algn="ctr"/>
            <a:r>
              <a:rPr lang="zh-CN" altLang="en-US" dirty="0" smtClean="0">
                <a:solidFill>
                  <a:srgbClr val="FF0000"/>
                </a:solidFill>
              </a:rPr>
              <a:t>回收、寄送时</a:t>
            </a:r>
            <a:endParaRPr lang="zh-CN" altLang="en-US" dirty="0" smtClean="0">
              <a:solidFill>
                <a:srgbClr val="FF0000"/>
              </a:solidFill>
            </a:endParaRPr>
          </a:p>
          <a:p>
            <a:pPr algn="ctr"/>
            <a:r>
              <a:rPr lang="zh-CN" altLang="en-US" dirty="0" smtClean="0">
                <a:solidFill>
                  <a:srgbClr val="FF0000"/>
                </a:solidFill>
              </a:rPr>
              <a:t>按这个序号分装</a:t>
            </a:r>
            <a:endParaRPr lang="zh-CN" altLang="en-US" dirty="0">
              <a:solidFill>
                <a:srgbClr val="FF0000"/>
              </a:solidFill>
            </a:endParaRPr>
          </a:p>
        </p:txBody>
      </p:sp>
      <p:sp>
        <p:nvSpPr>
          <p:cNvPr id="10" name="圆角矩形 9"/>
          <p:cNvSpPr/>
          <p:nvPr/>
        </p:nvSpPr>
        <p:spPr>
          <a:xfrm>
            <a:off x="5532755" y="2628900"/>
            <a:ext cx="832485" cy="62865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7414895" y="2724150"/>
            <a:ext cx="833120" cy="361315"/>
          </a:xfrm>
          <a:prstGeom prst="roundRect">
            <a:avLst/>
          </a:prstGeom>
          <a:noFill/>
          <a:ln w="635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标注 11"/>
          <p:cNvSpPr/>
          <p:nvPr>
            <p:custDataLst>
              <p:tags r:id="rId9"/>
            </p:custDataLst>
          </p:nvPr>
        </p:nvSpPr>
        <p:spPr>
          <a:xfrm>
            <a:off x="5996940" y="4230370"/>
            <a:ext cx="2997835" cy="853440"/>
          </a:xfrm>
          <a:prstGeom prst="wedgeRectCallout">
            <a:avLst>
              <a:gd name="adj1" fmla="val 9415"/>
              <a:gd name="adj2" fmla="val -19077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按这个编号</a:t>
            </a:r>
            <a:endParaRPr lang="zh-CN" altLang="en-US" dirty="0" smtClean="0">
              <a:solidFill>
                <a:srgbClr val="FF0000"/>
              </a:solidFill>
            </a:endParaRPr>
          </a:p>
          <a:p>
            <a:pPr algn="ctr"/>
            <a:r>
              <a:rPr lang="zh-CN" altLang="en-US" dirty="0" smtClean="0">
                <a:solidFill>
                  <a:srgbClr val="FF0000"/>
                </a:solidFill>
              </a:rPr>
              <a:t>投递到</a:t>
            </a:r>
            <a:r>
              <a:rPr lang="zh-CN" altLang="en-US" dirty="0">
                <a:solidFill>
                  <a:srgbClr val="FF0000"/>
                </a:solidFill>
                <a:latin typeface="+mn-ea"/>
                <a:sym typeface="+mn-ea"/>
              </a:rPr>
              <a:t>对应的分装柜或箱中</a:t>
            </a:r>
            <a:endParaRPr lang="zh-CN" altLang="en-US" dirty="0">
              <a:solidFill>
                <a:srgbClr val="FF0000"/>
              </a:solidFill>
              <a:latin typeface="+mn-ea"/>
              <a:sym typeface="+mn-ea"/>
            </a:endParaRPr>
          </a:p>
        </p:txBody>
      </p:sp>
      <p:cxnSp>
        <p:nvCxnSpPr>
          <p:cNvPr id="16" name="直接箭头连接符 15"/>
          <p:cNvCxnSpPr>
            <a:stCxn id="10" idx="3"/>
            <a:endCxn id="18" idx="1"/>
          </p:cNvCxnSpPr>
          <p:nvPr/>
        </p:nvCxnSpPr>
        <p:spPr>
          <a:xfrm>
            <a:off x="6365240" y="2943225"/>
            <a:ext cx="1064895" cy="265430"/>
          </a:xfrm>
          <a:prstGeom prst="straightConnector1">
            <a:avLst/>
          </a:prstGeom>
          <a:ln w="635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127740" cy="829945"/>
          </a:xfrm>
          <a:prstGeom prst="rect">
            <a:avLst/>
          </a:prstGeom>
          <a:noFill/>
        </p:spPr>
        <p:txBody>
          <a:bodyPr wrap="square" rtlCol="0">
            <a:spAutoFit/>
          </a:bodyPr>
          <a:lstStyle/>
          <a:p>
            <a:pPr indent="615315" fontAlgn="auto"/>
            <a:r>
              <a:rPr lang="en-US" altLang="zh-CN" sz="2400" dirty="0" smtClean="0">
                <a:solidFill>
                  <a:schemeClr val="bg1"/>
                </a:solidFill>
                <a:latin typeface="+mn-ea"/>
              </a:rPr>
              <a:t>14.6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打印考生</a:t>
            </a:r>
            <a:r>
              <a:rPr lang="zh-CN" altLang="en-US" sz="2400" dirty="0">
                <a:solidFill>
                  <a:schemeClr val="bg1"/>
                </a:solidFill>
                <a:latin typeface="+mn-ea"/>
              </a:rPr>
              <a:t>标签。</a:t>
            </a:r>
            <a:r>
              <a:rPr lang="zh-CN" sz="2400" dirty="0">
                <a:solidFill>
                  <a:schemeClr val="bg1"/>
                </a:solidFill>
                <a:latin typeface="+mn-ea"/>
              </a:rPr>
              <a:t>可以根据需要选择报考单位、考点、考试时间、标签样式，根据纸张设置每个标签的</a:t>
            </a:r>
            <a:r>
              <a:rPr lang="en-US" altLang="zh-CN" sz="2400" dirty="0">
                <a:solidFill>
                  <a:schemeClr val="bg1"/>
                </a:solidFill>
                <a:latin typeface="+mn-ea"/>
              </a:rPr>
              <a:t>X</a:t>
            </a:r>
            <a:r>
              <a:rPr lang="zh-CN" altLang="en-US" sz="2400" dirty="0">
                <a:solidFill>
                  <a:schemeClr val="bg1"/>
                </a:solidFill>
                <a:latin typeface="+mn-ea"/>
              </a:rPr>
              <a:t>坐标等。</a:t>
            </a:r>
            <a:endParaRPr lang="zh-CN" altLang="en-US" sz="2400" b="1" dirty="0">
              <a:solidFill>
                <a:schemeClr val="bg1"/>
              </a:solidFill>
              <a:latin typeface="+mn-ea"/>
            </a:endParaRPr>
          </a:p>
        </p:txBody>
      </p:sp>
      <p:pic>
        <p:nvPicPr>
          <p:cNvPr id="20" name="图片 19"/>
          <p:cNvPicPr>
            <a:picLocks noChangeAspect="1"/>
          </p:cNvPicPr>
          <p:nvPr/>
        </p:nvPicPr>
        <p:blipFill>
          <a:blip r:embed="rId2"/>
          <a:stretch>
            <a:fillRect/>
          </a:stretch>
        </p:blipFill>
        <p:spPr>
          <a:xfrm>
            <a:off x="494665" y="1801495"/>
            <a:ext cx="7228840" cy="3746500"/>
          </a:xfrm>
          <a:prstGeom prst="rect">
            <a:avLst/>
          </a:prstGeom>
        </p:spPr>
      </p:pic>
      <p:pic>
        <p:nvPicPr>
          <p:cNvPr id="21" name="图片 20"/>
          <p:cNvPicPr>
            <a:picLocks noChangeAspect="1"/>
          </p:cNvPicPr>
          <p:nvPr/>
        </p:nvPicPr>
        <p:blipFill>
          <a:blip r:embed="rId3"/>
          <a:stretch>
            <a:fillRect/>
          </a:stretch>
        </p:blipFill>
        <p:spPr>
          <a:xfrm>
            <a:off x="7839710" y="2132330"/>
            <a:ext cx="3898900" cy="2387600"/>
          </a:xfrm>
          <a:prstGeom prst="rect">
            <a:avLst/>
          </a:prstGeom>
        </p:spPr>
      </p:pic>
      <p:sp>
        <p:nvSpPr>
          <p:cNvPr id="22" name="矩形标注 21"/>
          <p:cNvSpPr/>
          <p:nvPr>
            <p:custDataLst>
              <p:tags r:id="rId4"/>
            </p:custDataLst>
          </p:nvPr>
        </p:nvSpPr>
        <p:spPr>
          <a:xfrm>
            <a:off x="1119505" y="4694555"/>
            <a:ext cx="3310255" cy="853440"/>
          </a:xfrm>
          <a:prstGeom prst="wedgeRectCallout">
            <a:avLst>
              <a:gd name="adj1" fmla="val 30989"/>
              <a:gd name="adj2" fmla="val -27232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mn-ea"/>
                <a:sym typeface="+mn-ea"/>
              </a:rPr>
              <a:t>选择标签样式，设置标签</a:t>
            </a:r>
            <a:r>
              <a:rPr lang="en-US" altLang="zh-CN" dirty="0">
                <a:solidFill>
                  <a:srgbClr val="FF0000"/>
                </a:solidFill>
                <a:latin typeface="+mn-ea"/>
                <a:sym typeface="+mn-ea"/>
              </a:rPr>
              <a:t>X</a:t>
            </a:r>
            <a:r>
              <a:rPr lang="zh-CN" altLang="en-US" dirty="0">
                <a:solidFill>
                  <a:srgbClr val="FF0000"/>
                </a:solidFill>
                <a:latin typeface="+mn-ea"/>
                <a:sym typeface="+mn-ea"/>
              </a:rPr>
              <a:t>坐标</a:t>
            </a:r>
            <a:endParaRPr lang="zh-CN" altLang="en-US" dirty="0">
              <a:solidFill>
                <a:srgbClr val="FF0000"/>
              </a:solidFill>
              <a:latin typeface="+mn-ea"/>
              <a:sym typeface="+mn-ea"/>
            </a:endParaRPr>
          </a:p>
          <a:p>
            <a:pPr algn="ctr"/>
            <a:r>
              <a:rPr lang="zh-CN" altLang="en-US" dirty="0">
                <a:solidFill>
                  <a:srgbClr val="FF0000"/>
                </a:solidFill>
                <a:latin typeface="+mn-ea"/>
                <a:sym typeface="+mn-ea"/>
              </a:rPr>
              <a:t>可以保存设置</a:t>
            </a:r>
            <a:endParaRPr lang="zh-CN" altLang="en-US" dirty="0">
              <a:solidFill>
                <a:srgbClr val="FF0000"/>
              </a:solidFill>
              <a:latin typeface="+mn-ea"/>
              <a:sym typeface="+mn-ea"/>
            </a:endParaRPr>
          </a:p>
        </p:txBody>
      </p:sp>
      <p:sp>
        <p:nvSpPr>
          <p:cNvPr id="23" name="圆角矩形 22"/>
          <p:cNvSpPr/>
          <p:nvPr/>
        </p:nvSpPr>
        <p:spPr>
          <a:xfrm>
            <a:off x="8348980" y="2591435"/>
            <a:ext cx="469900" cy="22479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1</a:t>
            </a:r>
            <a:endParaRPr lang="en-US" altLang="zh-CN"/>
          </a:p>
        </p:txBody>
      </p:sp>
      <p:sp>
        <p:nvSpPr>
          <p:cNvPr id="24" name="圆角矩形 23"/>
          <p:cNvSpPr/>
          <p:nvPr/>
        </p:nvSpPr>
        <p:spPr>
          <a:xfrm>
            <a:off x="9573260" y="2591435"/>
            <a:ext cx="469900" cy="22479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2</a:t>
            </a:r>
            <a:endParaRPr lang="en-US" altLang="zh-CN"/>
          </a:p>
        </p:txBody>
      </p:sp>
      <p:sp>
        <p:nvSpPr>
          <p:cNvPr id="25" name="圆角矩形 24"/>
          <p:cNvSpPr/>
          <p:nvPr/>
        </p:nvSpPr>
        <p:spPr>
          <a:xfrm>
            <a:off x="10797540" y="2591435"/>
            <a:ext cx="469900" cy="22479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3</a:t>
            </a:r>
            <a:endParaRPr lang="en-US" altLang="zh-CN"/>
          </a:p>
        </p:txBody>
      </p:sp>
      <p:sp>
        <p:nvSpPr>
          <p:cNvPr id="26" name="圆角矩形 25"/>
          <p:cNvSpPr/>
          <p:nvPr/>
        </p:nvSpPr>
        <p:spPr>
          <a:xfrm>
            <a:off x="8348980" y="3328035"/>
            <a:ext cx="469900" cy="22479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4</a:t>
            </a:r>
            <a:endParaRPr lang="en-US" altLang="zh-CN"/>
          </a:p>
        </p:txBody>
      </p:sp>
      <p:sp>
        <p:nvSpPr>
          <p:cNvPr id="27" name="圆角矩形 26"/>
          <p:cNvSpPr/>
          <p:nvPr/>
        </p:nvSpPr>
        <p:spPr>
          <a:xfrm>
            <a:off x="9573260" y="3328035"/>
            <a:ext cx="469900" cy="22479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5</a:t>
            </a:r>
            <a:endParaRPr lang="en-US" altLang="zh-CN"/>
          </a:p>
        </p:txBody>
      </p:sp>
      <p:sp>
        <p:nvSpPr>
          <p:cNvPr id="28" name="圆角矩形 27"/>
          <p:cNvSpPr/>
          <p:nvPr/>
        </p:nvSpPr>
        <p:spPr>
          <a:xfrm>
            <a:off x="10797540" y="3328035"/>
            <a:ext cx="469900" cy="22479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6</a:t>
            </a:r>
            <a:endParaRPr lang="en-US" altLang="zh-CN"/>
          </a:p>
        </p:txBody>
      </p:sp>
      <p:sp>
        <p:nvSpPr>
          <p:cNvPr id="29" name="圆角矩形 28"/>
          <p:cNvSpPr/>
          <p:nvPr/>
        </p:nvSpPr>
        <p:spPr>
          <a:xfrm>
            <a:off x="8348980" y="4064635"/>
            <a:ext cx="469900" cy="22479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7</a:t>
            </a:r>
            <a:endParaRPr lang="en-US" altLang="zh-CN"/>
          </a:p>
        </p:txBody>
      </p:sp>
      <p:sp>
        <p:nvSpPr>
          <p:cNvPr id="30" name="圆角矩形 29"/>
          <p:cNvSpPr/>
          <p:nvPr/>
        </p:nvSpPr>
        <p:spPr>
          <a:xfrm>
            <a:off x="9573260" y="4064635"/>
            <a:ext cx="469900" cy="22479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8</a:t>
            </a:r>
            <a:endParaRPr lang="en-US" altLang="zh-CN"/>
          </a:p>
        </p:txBody>
      </p:sp>
      <p:sp>
        <p:nvSpPr>
          <p:cNvPr id="31" name="圆角矩形 30"/>
          <p:cNvSpPr/>
          <p:nvPr/>
        </p:nvSpPr>
        <p:spPr>
          <a:xfrm>
            <a:off x="10797540" y="4064635"/>
            <a:ext cx="469900" cy="22479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9</a:t>
            </a:r>
            <a:endParaRPr lang="en-US" altLang="zh-CN"/>
          </a:p>
        </p:txBody>
      </p:sp>
      <p:sp>
        <p:nvSpPr>
          <p:cNvPr id="32" name="矩形标注 31"/>
          <p:cNvSpPr/>
          <p:nvPr>
            <p:custDataLst>
              <p:tags r:id="rId5"/>
            </p:custDataLst>
          </p:nvPr>
        </p:nvSpPr>
        <p:spPr>
          <a:xfrm>
            <a:off x="8672195" y="4917440"/>
            <a:ext cx="2987040" cy="574040"/>
          </a:xfrm>
          <a:prstGeom prst="wedgeRectCallout">
            <a:avLst>
              <a:gd name="adj1" fmla="val -13584"/>
              <a:gd name="adj2" fmla="val -28263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mn-ea"/>
                <a:sym typeface="+mn-ea"/>
              </a:rPr>
              <a:t>打印时在纸张上的排列顺序</a:t>
            </a:r>
            <a:endParaRPr lang="zh-CN" dirty="0">
              <a:solidFill>
                <a:srgbClr val="FF0000"/>
              </a:solidFill>
              <a:latin typeface="+mn-ea"/>
              <a:sym typeface="+mn-ea"/>
            </a:endParaRPr>
          </a:p>
        </p:txBody>
      </p:sp>
      <p:sp>
        <p:nvSpPr>
          <p:cNvPr id="33" name="矩形标注 32"/>
          <p:cNvSpPr/>
          <p:nvPr>
            <p:custDataLst>
              <p:tags r:id="rId6"/>
            </p:custDataLst>
          </p:nvPr>
        </p:nvSpPr>
        <p:spPr>
          <a:xfrm>
            <a:off x="4921250" y="4694555"/>
            <a:ext cx="2987040" cy="1043305"/>
          </a:xfrm>
          <a:prstGeom prst="wedgeRectCallout">
            <a:avLst>
              <a:gd name="adj1" fmla="val -51296"/>
              <a:gd name="adj2" fmla="val -24951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mn-ea"/>
                <a:sym typeface="+mn-ea"/>
              </a:rPr>
              <a:t>先按考试时间、科目代码，</a:t>
            </a:r>
            <a:endParaRPr lang="zh-CN" dirty="0">
              <a:solidFill>
                <a:srgbClr val="FF0000"/>
              </a:solidFill>
              <a:latin typeface="+mn-ea"/>
              <a:sym typeface="+mn-ea"/>
            </a:endParaRPr>
          </a:p>
          <a:p>
            <a:pPr algn="ctr"/>
            <a:r>
              <a:rPr lang="zh-CN" dirty="0">
                <a:solidFill>
                  <a:srgbClr val="FF0000"/>
                </a:solidFill>
                <a:latin typeface="+mn-ea"/>
                <a:sym typeface="+mn-ea"/>
              </a:rPr>
              <a:t>再按此处选择的字段排序</a:t>
            </a:r>
            <a:endParaRPr lang="zh-CN" dirty="0">
              <a:solidFill>
                <a:srgbClr val="FF0000"/>
              </a:solidFill>
              <a:latin typeface="+mn-ea"/>
              <a:sym typeface="+mn-ea"/>
            </a:endParaRPr>
          </a:p>
          <a:p>
            <a:pPr algn="ctr"/>
            <a:r>
              <a:rPr lang="zh-CN" dirty="0">
                <a:solidFill>
                  <a:srgbClr val="FF0000"/>
                </a:solidFill>
                <a:latin typeface="+mn-ea"/>
                <a:sym typeface="+mn-ea"/>
              </a:rPr>
              <a:t>粘贴时按相应顺序查找</a:t>
            </a:r>
            <a:endParaRPr lang="zh-CN" dirty="0">
              <a:solidFill>
                <a:srgbClr val="FF0000"/>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graphicFrame>
        <p:nvGraphicFramePr>
          <p:cNvPr id="9" name="对象 8"/>
          <p:cNvGraphicFramePr/>
          <p:nvPr>
            <p:custDataLst>
              <p:tags r:id="rId1"/>
            </p:custDataLst>
          </p:nvPr>
        </p:nvGraphicFramePr>
        <p:xfrm>
          <a:off x="2978785" y="2039620"/>
          <a:ext cx="6234430" cy="4528185"/>
        </p:xfrm>
        <a:graphic>
          <a:graphicData uri="http://schemas.openxmlformats.org/presentationml/2006/ole">
            <mc:AlternateContent xmlns:mc="http://schemas.openxmlformats.org/markup-compatibility/2006">
              <mc:Choice xmlns:v="urn:schemas-microsoft-com:vml" Requires="v">
                <p:oleObj spid="_x0000_s10" name="" r:id="rId2" imgW="6229350" imgH="4524375" progId="Paint.Picture">
                  <p:embed/>
                </p:oleObj>
              </mc:Choice>
              <mc:Fallback>
                <p:oleObj name="" r:id="rId2" imgW="6229350" imgH="4524375" progId="Paint.Picture">
                  <p:embed/>
                  <p:pic>
                    <p:nvPicPr>
                      <p:cNvPr id="0" name="图片 9"/>
                      <p:cNvPicPr/>
                      <p:nvPr/>
                    </p:nvPicPr>
                    <p:blipFill>
                      <a:blip r:embed="rId3"/>
                      <a:stretch>
                        <a:fillRect/>
                      </a:stretch>
                    </p:blipFill>
                    <p:spPr>
                      <a:xfrm>
                        <a:off x="2978785" y="2039620"/>
                        <a:ext cx="6234430" cy="4528185"/>
                      </a:xfrm>
                      <a:prstGeom prst="rect">
                        <a:avLst/>
                      </a:prstGeom>
                    </p:spPr>
                  </p:pic>
                </p:oleObj>
              </mc:Fallback>
            </mc:AlternateContent>
          </a:graphicData>
        </a:graphic>
      </p:graphicFrame>
      <p:pic>
        <p:nvPicPr>
          <p:cNvPr id="5" name="图片 4"/>
          <p:cNvPicPr>
            <a:picLocks noChangeAspect="1"/>
          </p:cNvPicPr>
          <p:nvPr/>
        </p:nvPicPr>
        <p:blipFill>
          <a:blip r:embed="rId4"/>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68050" cy="1198880"/>
          </a:xfrm>
          <a:prstGeom prst="rect">
            <a:avLst/>
          </a:prstGeom>
          <a:noFill/>
        </p:spPr>
        <p:txBody>
          <a:bodyPr wrap="square" rtlCol="0">
            <a:spAutoFit/>
          </a:bodyPr>
          <a:lstStyle/>
          <a:p>
            <a:pPr indent="614045"/>
            <a:r>
              <a:rPr lang="en-US" altLang="zh-CN" sz="2400" dirty="0" smtClean="0">
                <a:solidFill>
                  <a:schemeClr val="bg1"/>
                </a:solidFill>
                <a:latin typeface="+mn-ea"/>
              </a:rPr>
              <a:t>2.</a:t>
            </a:r>
            <a:r>
              <a:rPr lang="zh-CN" altLang="en-US" sz="2400" dirty="0">
                <a:solidFill>
                  <a:schemeClr val="bg1"/>
                </a:solidFill>
                <a:latin typeface="+mn-ea"/>
              </a:rPr>
              <a:t>将下载的软件安装包解压到硬盘指定位置（如：</a:t>
            </a:r>
            <a:r>
              <a:rPr lang="en-US" altLang="zh-CN" sz="2400" dirty="0">
                <a:solidFill>
                  <a:schemeClr val="bg1"/>
                </a:solidFill>
                <a:latin typeface="+mn-ea"/>
              </a:rPr>
              <a:t>d:\</a:t>
            </a:r>
            <a:r>
              <a:rPr lang="zh-CN" altLang="en-US" sz="2400" dirty="0">
                <a:solidFill>
                  <a:schemeClr val="bg1"/>
                </a:solidFill>
                <a:latin typeface="+mn-ea"/>
              </a:rPr>
              <a:t>、</a:t>
            </a:r>
            <a:r>
              <a:rPr lang="en-US" altLang="zh-CN" sz="2400" dirty="0">
                <a:solidFill>
                  <a:schemeClr val="bg1"/>
                </a:solidFill>
                <a:latin typeface="+mn-ea"/>
              </a:rPr>
              <a:t>e:\</a:t>
            </a:r>
            <a:r>
              <a:rPr lang="zh-CN" altLang="en-US" sz="2400" dirty="0">
                <a:solidFill>
                  <a:schemeClr val="bg1"/>
                </a:solidFill>
                <a:latin typeface="+mn-ea"/>
              </a:rPr>
              <a:t>）</a:t>
            </a:r>
            <a:r>
              <a:rPr lang="en-US" altLang="zh-CN" sz="2400" dirty="0">
                <a:solidFill>
                  <a:schemeClr val="bg1"/>
                </a:solidFill>
                <a:latin typeface="+mn-ea"/>
              </a:rPr>
              <a:t>,</a:t>
            </a:r>
            <a:r>
              <a:rPr lang="zh-CN" altLang="en-US" sz="2400" b="1" dirty="0" smtClean="0">
                <a:solidFill>
                  <a:srgbClr val="FFFF00"/>
                </a:solidFill>
                <a:latin typeface="+mn-ea"/>
              </a:rPr>
              <a:t>双击</a:t>
            </a:r>
            <a:r>
              <a:rPr lang="en-US" altLang="zh-CN" sz="2400" b="1" dirty="0" smtClean="0">
                <a:solidFill>
                  <a:srgbClr val="FFFF00"/>
                </a:solidFill>
                <a:latin typeface="+mn-ea"/>
              </a:rPr>
              <a:t>ykkw.exe</a:t>
            </a:r>
            <a:r>
              <a:rPr lang="zh-CN" altLang="en-US" sz="2400" dirty="0">
                <a:solidFill>
                  <a:schemeClr val="bg1"/>
                </a:solidFill>
                <a:latin typeface="+mn-ea"/>
              </a:rPr>
              <a:t>文件即可运行本软件。可</a:t>
            </a:r>
            <a:r>
              <a:rPr lang="zh-CN" altLang="en-US" sz="2400" dirty="0" smtClean="0">
                <a:solidFill>
                  <a:schemeClr val="bg1"/>
                </a:solidFill>
                <a:latin typeface="+mn-ea"/>
              </a:rPr>
              <a:t>在</a:t>
            </a:r>
            <a:r>
              <a:rPr lang="en-US" altLang="zh-CN" sz="2400" dirty="0" smtClean="0">
                <a:solidFill>
                  <a:schemeClr val="bg1"/>
                </a:solidFill>
                <a:latin typeface="+mn-ea"/>
              </a:rPr>
              <a:t>ykkw.exe</a:t>
            </a:r>
            <a:r>
              <a:rPr lang="zh-CN" altLang="en-US" sz="2400" dirty="0" smtClean="0">
                <a:solidFill>
                  <a:schemeClr val="bg1"/>
                </a:solidFill>
                <a:latin typeface="+mn-ea"/>
              </a:rPr>
              <a:t>文件上点击</a:t>
            </a:r>
            <a:r>
              <a:rPr lang="zh-CN" altLang="en-US" sz="2400" dirty="0">
                <a:solidFill>
                  <a:schemeClr val="bg1"/>
                </a:solidFill>
                <a:latin typeface="+mn-ea"/>
              </a:rPr>
              <a:t>鼠标右键，选择“发送到</a:t>
            </a:r>
            <a:r>
              <a:rPr lang="en-US" altLang="zh-CN" sz="2400" dirty="0">
                <a:solidFill>
                  <a:schemeClr val="bg1"/>
                </a:solidFill>
                <a:latin typeface="+mn-ea"/>
              </a:rPr>
              <a:t>——</a:t>
            </a:r>
            <a:r>
              <a:rPr lang="zh-CN" altLang="en-US" sz="2400" dirty="0">
                <a:solidFill>
                  <a:schemeClr val="bg1"/>
                </a:solidFill>
                <a:latin typeface="+mn-ea"/>
              </a:rPr>
              <a:t>桌面快捷方式”，建立桌面图标。</a:t>
            </a:r>
            <a:endParaRPr lang="zh-CN" altLang="en-US" sz="2400" dirty="0">
              <a:solidFill>
                <a:schemeClr val="bg1"/>
              </a:solidFill>
              <a:latin typeface="+mn-ea"/>
            </a:endParaRPr>
          </a:p>
        </p:txBody>
      </p:sp>
      <p:sp>
        <p:nvSpPr>
          <p:cNvPr id="6" name="矩形标注 5"/>
          <p:cNvSpPr/>
          <p:nvPr/>
        </p:nvSpPr>
        <p:spPr>
          <a:xfrm>
            <a:off x="1051560" y="3474720"/>
            <a:ext cx="1747520" cy="897255"/>
          </a:xfrm>
          <a:prstGeom prst="wedgeRectCallout">
            <a:avLst>
              <a:gd name="adj1" fmla="val 69840"/>
              <a:gd name="adj2" fmla="val 11772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solidFill>
                  <a:srgbClr val="FF0000"/>
                </a:solidFill>
              </a:rPr>
              <a:t>双击它</a:t>
            </a:r>
            <a:endParaRPr lang="zh-CN" altLang="en-US" sz="2400">
              <a:solidFill>
                <a:srgbClr val="FF0000"/>
              </a:solidFill>
            </a:endParaRPr>
          </a:p>
          <a:p>
            <a:pPr algn="ctr"/>
            <a:r>
              <a:rPr lang="zh-CN" altLang="en-US" sz="2400">
                <a:solidFill>
                  <a:srgbClr val="FF0000"/>
                </a:solidFill>
              </a:rPr>
              <a:t>运行本软件</a:t>
            </a:r>
            <a:endParaRPr lang="zh-CN" altLang="en-US" sz="2400">
              <a:solidFill>
                <a:srgbClr val="FF0000"/>
              </a:solidFill>
            </a:endParaRPr>
          </a:p>
        </p:txBody>
      </p:sp>
      <p:sp>
        <p:nvSpPr>
          <p:cNvPr id="11" name="矩形标注 10"/>
          <p:cNvSpPr/>
          <p:nvPr>
            <p:custDataLst>
              <p:tags r:id="rId5"/>
            </p:custDataLst>
          </p:nvPr>
        </p:nvSpPr>
        <p:spPr>
          <a:xfrm>
            <a:off x="8450580" y="3162935"/>
            <a:ext cx="3145155" cy="1053465"/>
          </a:xfrm>
          <a:prstGeom prst="wedgeRectCallout">
            <a:avLst>
              <a:gd name="adj1" fmla="val -59691"/>
              <a:gd name="adj2" fmla="val 10262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solidFill>
                  <a:srgbClr val="FF0000"/>
                </a:solidFill>
              </a:rPr>
              <a:t>导入考生和考场编排结果的</a:t>
            </a:r>
            <a:r>
              <a:rPr lang="en-US" altLang="zh-CN" sz="2400">
                <a:solidFill>
                  <a:srgbClr val="FF0000"/>
                </a:solidFill>
              </a:rPr>
              <a:t>DBF</a:t>
            </a:r>
            <a:r>
              <a:rPr lang="zh-CN" altLang="en-US" sz="2400">
                <a:solidFill>
                  <a:srgbClr val="FF0000"/>
                </a:solidFill>
              </a:rPr>
              <a:t>模板文件</a:t>
            </a:r>
            <a:endParaRPr lang="zh-CN" altLang="en-US"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43920"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14.7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打印考场核对单</a:t>
            </a:r>
            <a:r>
              <a:rPr lang="zh-CN" altLang="en-US" sz="2400" dirty="0" smtClean="0">
                <a:solidFill>
                  <a:schemeClr val="bg1"/>
                </a:solidFill>
                <a:latin typeface="+mn-ea"/>
                <a:sym typeface="+mn-ea"/>
              </a:rPr>
              <a:t>（</a:t>
            </a:r>
            <a:r>
              <a:rPr lang="en-US" altLang="zh-CN" sz="2400" dirty="0" smtClean="0">
                <a:solidFill>
                  <a:schemeClr val="bg1"/>
                </a:solidFill>
                <a:latin typeface="+mn-ea"/>
                <a:sym typeface="+mn-ea"/>
              </a:rPr>
              <a:t>A4</a:t>
            </a:r>
            <a:r>
              <a:rPr lang="zh-CN" altLang="en-US" sz="2400" dirty="0" smtClean="0">
                <a:solidFill>
                  <a:schemeClr val="bg1"/>
                </a:solidFill>
                <a:latin typeface="+mn-ea"/>
                <a:sym typeface="+mn-ea"/>
              </a:rPr>
              <a:t>纵向）</a:t>
            </a:r>
            <a:r>
              <a:rPr lang="zh-CN" altLang="en-US" sz="2400" dirty="0" smtClean="0">
                <a:solidFill>
                  <a:schemeClr val="bg1"/>
                </a:solidFill>
                <a:latin typeface="+mn-ea"/>
              </a:rPr>
              <a:t>。</a:t>
            </a:r>
            <a:r>
              <a:rPr lang="zh-CN" sz="2400" dirty="0" smtClean="0">
                <a:solidFill>
                  <a:schemeClr val="bg1"/>
                </a:solidFill>
                <a:latin typeface="+mn-ea"/>
              </a:rPr>
              <a:t>分考试单元，分考点、考场打印自命题考生核对单，用于在分装完成后，监考员向考生分发试卷时核对数量和科目。</a:t>
            </a:r>
            <a:endParaRPr lang="zh-CN" sz="2400" b="1" dirty="0">
              <a:solidFill>
                <a:srgbClr val="FFFF00"/>
              </a:solidFill>
              <a:latin typeface="+mn-ea"/>
            </a:endParaRPr>
          </a:p>
        </p:txBody>
      </p:sp>
      <p:pic>
        <p:nvPicPr>
          <p:cNvPr id="4" name="图片 3"/>
          <p:cNvPicPr>
            <a:picLocks noChangeAspect="1"/>
          </p:cNvPicPr>
          <p:nvPr>
            <p:custDataLst>
              <p:tags r:id="rId2"/>
            </p:custDataLst>
          </p:nvPr>
        </p:nvPicPr>
        <p:blipFill>
          <a:blip r:embed="rId3"/>
          <a:stretch>
            <a:fillRect/>
          </a:stretch>
        </p:blipFill>
        <p:spPr>
          <a:xfrm>
            <a:off x="2019300" y="2073275"/>
            <a:ext cx="8153400" cy="4261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43920" cy="829945"/>
          </a:xfrm>
          <a:prstGeom prst="rect">
            <a:avLst/>
          </a:prstGeom>
          <a:noFill/>
        </p:spPr>
        <p:txBody>
          <a:bodyPr wrap="square" rtlCol="0">
            <a:spAutoFit/>
          </a:bodyPr>
          <a:lstStyle/>
          <a:p>
            <a:pPr indent="615315" fontAlgn="auto"/>
            <a:r>
              <a:rPr lang="en-US" altLang="zh-CN" sz="2400" dirty="0" smtClean="0">
                <a:solidFill>
                  <a:schemeClr val="bg1"/>
                </a:solidFill>
                <a:latin typeface="+mn-ea"/>
              </a:rPr>
              <a:t>14.8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打印考生统计表</a:t>
            </a:r>
            <a:r>
              <a:rPr lang="zh-CN" altLang="en-US" sz="2400" dirty="0" smtClean="0">
                <a:solidFill>
                  <a:schemeClr val="bg1"/>
                </a:solidFill>
                <a:latin typeface="+mn-ea"/>
                <a:sym typeface="+mn-ea"/>
              </a:rPr>
              <a:t>（</a:t>
            </a:r>
            <a:r>
              <a:rPr lang="en-US" altLang="zh-CN" sz="2400" dirty="0" smtClean="0">
                <a:solidFill>
                  <a:schemeClr val="bg1"/>
                </a:solidFill>
                <a:latin typeface="+mn-ea"/>
                <a:sym typeface="+mn-ea"/>
              </a:rPr>
              <a:t>A4</a:t>
            </a:r>
            <a:r>
              <a:rPr lang="zh-CN" altLang="en-US" sz="2400" dirty="0" smtClean="0">
                <a:solidFill>
                  <a:schemeClr val="bg1"/>
                </a:solidFill>
                <a:latin typeface="+mn-ea"/>
                <a:sym typeface="+mn-ea"/>
              </a:rPr>
              <a:t>纵向）</a:t>
            </a:r>
            <a:r>
              <a:rPr lang="zh-CN" altLang="en-US" sz="2400" dirty="0" smtClean="0">
                <a:solidFill>
                  <a:schemeClr val="bg1"/>
                </a:solidFill>
                <a:latin typeface="+mn-ea"/>
              </a:rPr>
              <a:t>。本软件可以按报考单位、考点分别统计自命题考生人数。</a:t>
            </a:r>
            <a:endParaRPr lang="zh-CN" altLang="en-US" sz="2400" b="1" dirty="0">
              <a:solidFill>
                <a:srgbClr val="FFFF00"/>
              </a:solidFill>
              <a:latin typeface="+mn-ea"/>
            </a:endParaRPr>
          </a:p>
        </p:txBody>
      </p:sp>
      <p:pic>
        <p:nvPicPr>
          <p:cNvPr id="11" name="图片 10"/>
          <p:cNvPicPr>
            <a:picLocks noChangeAspect="1"/>
          </p:cNvPicPr>
          <p:nvPr/>
        </p:nvPicPr>
        <p:blipFill>
          <a:blip r:embed="rId2"/>
          <a:stretch>
            <a:fillRect/>
          </a:stretch>
        </p:blipFill>
        <p:spPr>
          <a:xfrm>
            <a:off x="690324" y="1871706"/>
            <a:ext cx="5278985" cy="3543795"/>
          </a:xfrm>
          <a:prstGeom prst="rect">
            <a:avLst/>
          </a:prstGeom>
        </p:spPr>
      </p:pic>
      <p:pic>
        <p:nvPicPr>
          <p:cNvPr id="12" name="图片 11"/>
          <p:cNvPicPr>
            <a:picLocks noChangeAspect="1"/>
          </p:cNvPicPr>
          <p:nvPr/>
        </p:nvPicPr>
        <p:blipFill>
          <a:blip r:embed="rId3"/>
          <a:stretch>
            <a:fillRect/>
          </a:stretch>
        </p:blipFill>
        <p:spPr>
          <a:xfrm>
            <a:off x="6130203" y="1871706"/>
            <a:ext cx="5452373" cy="3543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2649220" y="2774950"/>
            <a:ext cx="7229475" cy="3584575"/>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43920" cy="2306955"/>
          </a:xfrm>
          <a:prstGeom prst="rect">
            <a:avLst/>
          </a:prstGeom>
          <a:noFill/>
        </p:spPr>
        <p:txBody>
          <a:bodyPr wrap="square" rtlCol="0">
            <a:spAutoFit/>
          </a:bodyPr>
          <a:lstStyle/>
          <a:p>
            <a:pPr indent="615315" fontAlgn="auto"/>
            <a:r>
              <a:rPr lang="en-US" altLang="zh-CN" sz="2400" dirty="0" smtClean="0">
                <a:solidFill>
                  <a:schemeClr val="bg1"/>
                </a:solidFill>
                <a:latin typeface="+mn-ea"/>
              </a:rPr>
              <a:t>14.9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打印</a:t>
            </a:r>
            <a:r>
              <a:rPr lang="zh-CN" sz="2400" dirty="0" smtClean="0">
                <a:solidFill>
                  <a:schemeClr val="bg1"/>
                </a:solidFill>
                <a:latin typeface="+mn-ea"/>
              </a:rPr>
              <a:t>转出考生自命题试卷清单</a:t>
            </a:r>
            <a:r>
              <a:rPr lang="zh-CN" altLang="en-US" sz="2400" dirty="0" smtClean="0">
                <a:solidFill>
                  <a:schemeClr val="bg1"/>
                </a:solidFill>
                <a:latin typeface="+mn-ea"/>
              </a:rPr>
              <a:t>。先在考生管理中导入需要转到外省考试的考生名单，再到本功能窗口按转到省份、转到报考点分页打印这些考生的自命题试卷清单</a:t>
            </a:r>
            <a:r>
              <a:rPr lang="en-US" altLang="zh-CN" sz="2400" dirty="0" smtClean="0">
                <a:solidFill>
                  <a:schemeClr val="bg1"/>
                </a:solidFill>
                <a:latin typeface="+mn-ea"/>
              </a:rPr>
              <a:t>(</a:t>
            </a:r>
            <a:r>
              <a:rPr lang="zh-CN" altLang="en-US" sz="2400" dirty="0" smtClean="0">
                <a:solidFill>
                  <a:schemeClr val="bg1"/>
                </a:solidFill>
                <a:latin typeface="+mn-ea"/>
              </a:rPr>
              <a:t>用于查找需要转到外省的自命题试卷</a:t>
            </a:r>
            <a:r>
              <a:rPr lang="en-US" altLang="zh-CN" sz="2400" dirty="0" smtClean="0">
                <a:solidFill>
                  <a:schemeClr val="bg1"/>
                </a:solidFill>
                <a:latin typeface="+mn-ea"/>
              </a:rPr>
              <a:t>)</a:t>
            </a:r>
            <a:r>
              <a:rPr lang="zh-CN" altLang="en-US" sz="2400" dirty="0" smtClean="0">
                <a:solidFill>
                  <a:schemeClr val="bg1"/>
                </a:solidFill>
                <a:latin typeface="+mn-ea"/>
              </a:rPr>
              <a:t>。</a:t>
            </a:r>
            <a:r>
              <a:rPr lang="zh-CN" altLang="en-US" sz="2400" dirty="0" smtClean="0">
                <a:solidFill>
                  <a:schemeClr val="bg1"/>
                </a:solidFill>
                <a:highlight>
                  <a:srgbClr val="FF00FF"/>
                </a:highlight>
                <a:latin typeface="+mn-ea"/>
              </a:rPr>
              <a:t>清理完转出考生的自命题试卷后，可以在考生信息管理中</a:t>
            </a:r>
            <a:r>
              <a:rPr lang="en-US" altLang="zh-CN" sz="2400" dirty="0" smtClean="0">
                <a:solidFill>
                  <a:schemeClr val="bg1"/>
                </a:solidFill>
                <a:highlight>
                  <a:srgbClr val="FF00FF"/>
                </a:highlight>
                <a:latin typeface="+mn-ea"/>
              </a:rPr>
              <a:t>“</a:t>
            </a:r>
            <a:r>
              <a:rPr lang="zh-CN" altLang="en-US" sz="2400" dirty="0" smtClean="0">
                <a:solidFill>
                  <a:schemeClr val="bg1"/>
                </a:solidFill>
                <a:highlight>
                  <a:srgbClr val="FF00FF"/>
                </a:highlight>
                <a:latin typeface="+mn-ea"/>
              </a:rPr>
              <a:t>彻底删除已转出考生</a:t>
            </a:r>
            <a:r>
              <a:rPr lang="en-US" altLang="zh-CN" sz="2400" dirty="0" smtClean="0">
                <a:solidFill>
                  <a:schemeClr val="bg1"/>
                </a:solidFill>
                <a:highlight>
                  <a:srgbClr val="FF00FF"/>
                </a:highlight>
                <a:latin typeface="+mn-ea"/>
              </a:rPr>
              <a:t>”</a:t>
            </a:r>
            <a:r>
              <a:rPr lang="zh-CN" altLang="en-US" sz="2400" dirty="0" smtClean="0">
                <a:solidFill>
                  <a:schemeClr val="bg1"/>
                </a:solidFill>
                <a:highlight>
                  <a:srgbClr val="FF00FF"/>
                </a:highlight>
                <a:latin typeface="+mn-ea"/>
              </a:rPr>
              <a:t>。</a:t>
            </a:r>
            <a:r>
              <a:rPr lang="zh-CN" altLang="en-US" sz="2400" dirty="0" smtClean="0">
                <a:solidFill>
                  <a:schemeClr val="bg1"/>
                </a:solidFill>
                <a:latin typeface="+mn-ea"/>
              </a:rPr>
              <a:t>未删除时，在重新打印考场核对表、考场记载表时，这些考生的编号将出现</a:t>
            </a:r>
            <a:r>
              <a:rPr lang="en-US" altLang="zh-CN" sz="2400" dirty="0" smtClean="0">
                <a:solidFill>
                  <a:srgbClr val="FFFF00"/>
                </a:solidFill>
                <a:latin typeface="+mn-ea"/>
              </a:rPr>
              <a:t>“</a:t>
            </a:r>
            <a:r>
              <a:rPr lang="zh-CN" altLang="en-US" sz="2400" dirty="0" smtClean="0">
                <a:solidFill>
                  <a:srgbClr val="FFFF00"/>
                </a:solidFill>
                <a:latin typeface="+mn-ea"/>
              </a:rPr>
              <a:t>已转出</a:t>
            </a:r>
            <a:r>
              <a:rPr lang="en-US" altLang="zh-CN" sz="2400" dirty="0" smtClean="0">
                <a:solidFill>
                  <a:srgbClr val="FFFF00"/>
                </a:solidFill>
                <a:latin typeface="+mn-ea"/>
              </a:rPr>
              <a:t>”</a:t>
            </a:r>
            <a:r>
              <a:rPr lang="zh-CN" altLang="en-US" sz="2400" dirty="0" smtClean="0">
                <a:solidFill>
                  <a:srgbClr val="FFFF00"/>
                </a:solidFill>
                <a:latin typeface="+mn-ea"/>
              </a:rPr>
              <a:t>标记。</a:t>
            </a:r>
            <a:endParaRPr lang="zh-CN" altLang="en-US" sz="2400" b="1" dirty="0" smtClean="0">
              <a:solidFill>
                <a:srgbClr val="FFFF00"/>
              </a:solidFill>
              <a:latin typeface="+mn-ea"/>
            </a:endParaRPr>
          </a:p>
        </p:txBody>
      </p:sp>
      <p:sp>
        <p:nvSpPr>
          <p:cNvPr id="7" name="矩形标注 6"/>
          <p:cNvSpPr/>
          <p:nvPr/>
        </p:nvSpPr>
        <p:spPr>
          <a:xfrm>
            <a:off x="5559425" y="4846320"/>
            <a:ext cx="2770505" cy="441960"/>
          </a:xfrm>
          <a:prstGeom prst="wedgeRectCallout">
            <a:avLst>
              <a:gd name="adj1" fmla="val -39112"/>
              <a:gd name="adj2" fmla="val 23103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更改排序和分页规则</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61370" cy="1568450"/>
          </a:xfrm>
          <a:prstGeom prst="rect">
            <a:avLst/>
          </a:prstGeom>
          <a:noFill/>
        </p:spPr>
        <p:txBody>
          <a:bodyPr wrap="square" rtlCol="0">
            <a:spAutoFit/>
          </a:bodyPr>
          <a:lstStyle/>
          <a:p>
            <a:pPr indent="615315" fontAlgn="auto"/>
            <a:r>
              <a:rPr lang="en-US" altLang="zh-CN" sz="2400" dirty="0" smtClean="0">
                <a:solidFill>
                  <a:schemeClr val="bg1"/>
                </a:solidFill>
                <a:latin typeface="+mn-ea"/>
              </a:rPr>
              <a:t>14.10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发布或修改试题更正方案。</a:t>
            </a:r>
            <a:r>
              <a:rPr lang="zh-CN" altLang="en-US" sz="2400" dirty="0" smtClean="0">
                <a:solidFill>
                  <a:srgbClr val="FFFF00"/>
                </a:solidFill>
                <a:latin typeface="+mn-ea"/>
              </a:rPr>
              <a:t>如果使用网络版，</a:t>
            </a:r>
            <a:r>
              <a:rPr lang="zh-CN" altLang="en-US" sz="2400" dirty="0" smtClean="0">
                <a:solidFill>
                  <a:schemeClr val="bg1"/>
                </a:solidFill>
                <a:latin typeface="+mn-ea"/>
              </a:rPr>
              <a:t>当接到上级下发的试题更正通知后，报名点在此处添加或修改试题更正方案（选择报考单位、科目、页数、大题、小题，上传图片更正方案或输入文字更正方案），各考点可以根据报考单位、考生报考科目，打印对应的更正通知单。</a:t>
            </a:r>
            <a:endParaRPr lang="zh-CN" altLang="en-US" sz="2400" b="1" dirty="0">
              <a:solidFill>
                <a:srgbClr val="FFFF00"/>
              </a:solidFill>
              <a:latin typeface="+mn-ea"/>
            </a:endParaRPr>
          </a:p>
        </p:txBody>
      </p:sp>
      <p:pic>
        <p:nvPicPr>
          <p:cNvPr id="4" name="图片 3"/>
          <p:cNvPicPr>
            <a:picLocks noChangeAspect="1"/>
          </p:cNvPicPr>
          <p:nvPr/>
        </p:nvPicPr>
        <p:blipFill>
          <a:blip r:embed="rId2"/>
          <a:stretch>
            <a:fillRect/>
          </a:stretch>
        </p:blipFill>
        <p:spPr>
          <a:xfrm>
            <a:off x="2783205" y="2442845"/>
            <a:ext cx="6625590" cy="3864610"/>
          </a:xfrm>
          <a:prstGeom prst="rect">
            <a:avLst/>
          </a:prstGeom>
        </p:spPr>
      </p:pic>
      <p:sp>
        <p:nvSpPr>
          <p:cNvPr id="6" name="矩形标注 5"/>
          <p:cNvSpPr/>
          <p:nvPr/>
        </p:nvSpPr>
        <p:spPr>
          <a:xfrm>
            <a:off x="9408583" y="3848559"/>
            <a:ext cx="2616200" cy="1556600"/>
          </a:xfrm>
          <a:prstGeom prst="wedgeRectCallout">
            <a:avLst>
              <a:gd name="adj1" fmla="val -58826"/>
              <a:gd name="adj2" fmla="val -5480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通过截图、截屏等方式，将上级下发的更正通知中的更正方案保存为图片文件，点击这个按钮上传图片更正方案</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37570"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14.11 </a:t>
            </a:r>
            <a:r>
              <a:rPr lang="zh-CN" altLang="en-US" sz="2400" dirty="0" smtClean="0">
                <a:solidFill>
                  <a:schemeClr val="bg1"/>
                </a:solidFill>
                <a:latin typeface="+mn-ea"/>
              </a:rPr>
              <a:t>自命题试卷</a:t>
            </a:r>
            <a:r>
              <a:rPr lang="en-US" altLang="zh-CN" sz="2400" dirty="0" smtClean="0">
                <a:solidFill>
                  <a:schemeClr val="bg1"/>
                </a:solidFill>
                <a:latin typeface="+mn-ea"/>
              </a:rPr>
              <a:t>——</a:t>
            </a:r>
            <a:r>
              <a:rPr lang="zh-CN" altLang="en-US" sz="2400" dirty="0" smtClean="0">
                <a:solidFill>
                  <a:schemeClr val="bg1"/>
                </a:solidFill>
                <a:latin typeface="+mn-ea"/>
              </a:rPr>
              <a:t>打印邮寄地址。建议使用定制</a:t>
            </a:r>
            <a:r>
              <a:rPr lang="en-US" altLang="zh-CN" sz="2400" dirty="0" smtClean="0">
                <a:solidFill>
                  <a:schemeClr val="bg1"/>
                </a:solidFill>
                <a:latin typeface="+mn-ea"/>
              </a:rPr>
              <a:t>A4</a:t>
            </a:r>
            <a:r>
              <a:rPr lang="zh-CN" altLang="en-US" sz="2400" dirty="0" smtClean="0">
                <a:solidFill>
                  <a:schemeClr val="bg1"/>
                </a:solidFill>
                <a:latin typeface="+mn-ea"/>
              </a:rPr>
              <a:t>不干胶标签纸打印。勾选需要打印邮寄地址的报考单位，填入需要打印的份数，选择打印规格，打印出来后，粘贴在机要信封袋面上。</a:t>
            </a:r>
            <a:endParaRPr lang="zh-CN" altLang="en-US" sz="2400" b="1" dirty="0">
              <a:solidFill>
                <a:srgbClr val="FFFF00"/>
              </a:solidFill>
              <a:latin typeface="+mn-ea"/>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979" y="2171424"/>
            <a:ext cx="2432186" cy="3378876"/>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354" y="3357422"/>
            <a:ext cx="4414182" cy="3177421"/>
          </a:xfrm>
          <a:prstGeom prst="rect">
            <a:avLst/>
          </a:prstGeom>
        </p:spPr>
      </p:pic>
      <p:pic>
        <p:nvPicPr>
          <p:cNvPr id="6" name="图片 5"/>
          <p:cNvPicPr>
            <a:picLocks noChangeAspect="1"/>
          </p:cNvPicPr>
          <p:nvPr/>
        </p:nvPicPr>
        <p:blipFill>
          <a:blip r:embed="rId4"/>
          <a:stretch>
            <a:fillRect/>
          </a:stretch>
        </p:blipFill>
        <p:spPr>
          <a:xfrm>
            <a:off x="5482409" y="2090749"/>
            <a:ext cx="6016965" cy="3880843"/>
          </a:xfrm>
          <a:prstGeom prst="rect">
            <a:avLst/>
          </a:prstGeom>
        </p:spPr>
      </p:pic>
      <p:sp>
        <p:nvSpPr>
          <p:cNvPr id="4" name="矩形标注 3"/>
          <p:cNvSpPr/>
          <p:nvPr/>
        </p:nvSpPr>
        <p:spPr>
          <a:xfrm>
            <a:off x="1823085" y="2402840"/>
            <a:ext cx="4171950" cy="624840"/>
          </a:xfrm>
          <a:prstGeom prst="wedgeRectCallout">
            <a:avLst>
              <a:gd name="adj1" fmla="val 50015"/>
              <a:gd name="adj2" fmla="val 10213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自命题考生较多的可以按需填写份数</a:t>
            </a:r>
            <a:endParaRPr lang="zh-CN" dirty="0">
              <a:solidFill>
                <a:srgbClr val="FF0000"/>
              </a:solidFill>
            </a:endParaRPr>
          </a:p>
        </p:txBody>
      </p:sp>
      <p:sp>
        <p:nvSpPr>
          <p:cNvPr id="10" name="矩形标注 9"/>
          <p:cNvSpPr/>
          <p:nvPr/>
        </p:nvSpPr>
        <p:spPr>
          <a:xfrm>
            <a:off x="6116320" y="4081145"/>
            <a:ext cx="5510530" cy="1031875"/>
          </a:xfrm>
          <a:prstGeom prst="wedgeRectCallout">
            <a:avLst>
              <a:gd name="adj1" fmla="val -32899"/>
              <a:gd name="adj2" fmla="val 11109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勾选了报考单位、填写了份数后，点击此按钮</a:t>
            </a:r>
            <a:endParaRPr lang="zh-CN" dirty="0">
              <a:solidFill>
                <a:srgbClr val="FF0000"/>
              </a:solidFill>
            </a:endParaRPr>
          </a:p>
          <a:p>
            <a:pPr algn="ctr"/>
            <a:r>
              <a:rPr lang="zh-CN" dirty="0">
                <a:solidFill>
                  <a:srgbClr val="FF0000"/>
                </a:solidFill>
              </a:rPr>
              <a:t>按要求生成报表后，才能进行打印和导出工作</a:t>
            </a:r>
            <a:endParaRPr lang="zh-CN" dirty="0">
              <a:solidFill>
                <a:srgbClr val="FF0000"/>
              </a:solidFill>
            </a:endParaRPr>
          </a:p>
          <a:p>
            <a:pPr algn="ctr"/>
            <a:r>
              <a:rPr lang="zh-CN" dirty="0">
                <a:solidFill>
                  <a:srgbClr val="FF0000"/>
                </a:solidFill>
              </a:rPr>
              <a:t>可导出</a:t>
            </a:r>
            <a:r>
              <a:rPr lang="en-US" altLang="zh-CN" dirty="0">
                <a:solidFill>
                  <a:srgbClr val="FF0000"/>
                </a:solidFill>
              </a:rPr>
              <a:t>Excel</a:t>
            </a:r>
            <a:r>
              <a:rPr lang="zh-CN" altLang="en-US" dirty="0">
                <a:solidFill>
                  <a:srgbClr val="FF0000"/>
                </a:solidFill>
              </a:rPr>
              <a:t>文件，进行必要编辑后用于与机要局核对</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3495040" y="3180715"/>
            <a:ext cx="4886325" cy="257175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2306955"/>
          </a:xfrm>
          <a:prstGeom prst="rect">
            <a:avLst/>
          </a:prstGeom>
          <a:noFill/>
        </p:spPr>
        <p:txBody>
          <a:bodyPr wrap="square" rtlCol="0">
            <a:spAutoFit/>
          </a:bodyPr>
          <a:lstStyle/>
          <a:p>
            <a:pPr indent="615315" fontAlgn="auto"/>
            <a:r>
              <a:rPr lang="en-US" altLang="zh-CN" sz="2400" dirty="0" smtClean="0">
                <a:solidFill>
                  <a:schemeClr val="bg1"/>
                </a:solidFill>
                <a:latin typeface="+mn-ea"/>
              </a:rPr>
              <a:t>15.</a:t>
            </a:r>
            <a:r>
              <a:rPr lang="zh-CN" altLang="en-US" sz="2400" dirty="0" smtClean="0">
                <a:solidFill>
                  <a:schemeClr val="bg1"/>
                </a:solidFill>
                <a:latin typeface="+mn-ea"/>
              </a:rPr>
              <a:t>备用考场考务管理。为应对批量的考生需要转移到备用考场考试的情况，在考生信息管理中增加了导入</a:t>
            </a:r>
            <a:r>
              <a:rPr lang="zh-CN" altLang="en-US" sz="2400" dirty="0" smtClean="0">
                <a:solidFill>
                  <a:schemeClr val="bg1"/>
                </a:solidFill>
                <a:latin typeface="+mn-ea"/>
                <a:sym typeface="+mn-ea"/>
              </a:rPr>
              <a:t>（至少含有</a:t>
            </a:r>
            <a:r>
              <a:rPr lang="en-US" altLang="zh-CN" sz="2400" dirty="0" smtClean="0">
                <a:solidFill>
                  <a:schemeClr val="bg1"/>
                </a:solidFill>
                <a:latin typeface="+mn-ea"/>
                <a:sym typeface="+mn-ea"/>
              </a:rPr>
              <a:t>ksbh</a:t>
            </a:r>
            <a:r>
              <a:rPr lang="zh-CN" altLang="en-US" sz="2400" dirty="0" smtClean="0">
                <a:solidFill>
                  <a:schemeClr val="bg1"/>
                </a:solidFill>
                <a:latin typeface="+mn-ea"/>
                <a:sym typeface="+mn-ea"/>
              </a:rPr>
              <a:t>和</a:t>
            </a:r>
            <a:r>
              <a:rPr lang="en-US" altLang="zh-CN" sz="2400" dirty="0" smtClean="0">
                <a:solidFill>
                  <a:schemeClr val="bg1"/>
                </a:solidFill>
                <a:latin typeface="+mn-ea"/>
                <a:sym typeface="+mn-ea"/>
              </a:rPr>
              <a:t>lxdh</a:t>
            </a:r>
            <a:r>
              <a:rPr lang="zh-CN" altLang="en-US" sz="2400" dirty="0" smtClean="0">
                <a:solidFill>
                  <a:schemeClr val="bg1"/>
                </a:solidFill>
                <a:latin typeface="+mn-ea"/>
                <a:sym typeface="+mn-ea"/>
              </a:rPr>
              <a:t>两个字段的</a:t>
            </a:r>
            <a:r>
              <a:rPr lang="en-US" altLang="zh-CN" sz="2400" dirty="0" smtClean="0">
                <a:solidFill>
                  <a:schemeClr val="bg1"/>
                </a:solidFill>
                <a:latin typeface="+mn-ea"/>
                <a:sym typeface="+mn-ea"/>
              </a:rPr>
              <a:t>DBF</a:t>
            </a:r>
            <a:r>
              <a:rPr lang="zh-CN" altLang="en-US" sz="2400" dirty="0" smtClean="0">
                <a:solidFill>
                  <a:schemeClr val="bg1"/>
                </a:solidFill>
                <a:latin typeface="+mn-ea"/>
                <a:sym typeface="+mn-ea"/>
              </a:rPr>
              <a:t>文件）</a:t>
            </a:r>
            <a:r>
              <a:rPr lang="zh-CN" altLang="en-US" sz="2400" dirty="0" smtClean="0">
                <a:solidFill>
                  <a:schemeClr val="bg1"/>
                </a:solidFill>
                <a:latin typeface="+mn-ea"/>
              </a:rPr>
              <a:t>备用考场考生的功能，在考务管理菜单中增加了备用考场相关考场编排、考务资料打印功能。</a:t>
            </a:r>
            <a:endParaRPr lang="zh-CN" altLang="en-US" sz="2400" dirty="0" smtClean="0">
              <a:solidFill>
                <a:schemeClr val="bg1"/>
              </a:solidFill>
              <a:latin typeface="+mn-ea"/>
            </a:endParaRPr>
          </a:p>
          <a:p>
            <a:pPr indent="615315" fontAlgn="auto"/>
            <a:r>
              <a:rPr lang="zh-CN" altLang="en-US" sz="2400" dirty="0">
                <a:solidFill>
                  <a:srgbClr val="FFFF00"/>
                </a:solidFill>
                <a:latin typeface="+mn-ea"/>
              </a:rPr>
              <a:t>再次打印普通考场的核对单、考场记载表、自命题试卷回收清单时，</a:t>
            </a:r>
            <a:r>
              <a:rPr lang="zh-CN" altLang="en-US" sz="2400" dirty="0">
                <a:solidFill>
                  <a:srgbClr val="FFFF00"/>
                </a:solidFill>
                <a:latin typeface="+mn-ea"/>
                <a:sym typeface="+mn-ea"/>
              </a:rPr>
              <a:t>转到备用考场的考生，</a:t>
            </a:r>
            <a:r>
              <a:rPr lang="zh-CN" altLang="en-US" sz="2400" dirty="0">
                <a:solidFill>
                  <a:srgbClr val="FFFF00"/>
                </a:solidFill>
                <a:latin typeface="+mn-ea"/>
              </a:rPr>
              <a:t>考生编号会有</a:t>
            </a:r>
            <a:r>
              <a:rPr lang="en-US" altLang="zh-CN" sz="2400" dirty="0">
                <a:solidFill>
                  <a:srgbClr val="FFFF00"/>
                </a:solidFill>
                <a:latin typeface="+mn-ea"/>
              </a:rPr>
              <a:t>“</a:t>
            </a:r>
            <a:r>
              <a:rPr lang="zh-CN" altLang="en-US" sz="2400" dirty="0">
                <a:solidFill>
                  <a:srgbClr val="FFFF00"/>
                </a:solidFill>
                <a:latin typeface="+mn-ea"/>
              </a:rPr>
              <a:t>备用考场</a:t>
            </a:r>
            <a:r>
              <a:rPr lang="en-US" altLang="zh-CN" sz="2400" dirty="0">
                <a:solidFill>
                  <a:srgbClr val="FFFF00"/>
                </a:solidFill>
                <a:latin typeface="+mn-ea"/>
              </a:rPr>
              <a:t>”</a:t>
            </a:r>
            <a:r>
              <a:rPr lang="zh-CN" altLang="en-US" sz="2400" dirty="0">
                <a:solidFill>
                  <a:srgbClr val="FFFF00"/>
                </a:solidFill>
                <a:latin typeface="+mn-ea"/>
              </a:rPr>
              <a:t>字样。</a:t>
            </a:r>
            <a:endParaRPr lang="zh-CN" altLang="en-US" sz="2400" dirty="0">
              <a:solidFill>
                <a:srgbClr val="FFFF00"/>
              </a:solidFill>
              <a:latin typeface="+mn-ea"/>
            </a:endParaRPr>
          </a:p>
        </p:txBody>
      </p:sp>
      <p:sp>
        <p:nvSpPr>
          <p:cNvPr id="7" name="圆角矩形 6"/>
          <p:cNvSpPr/>
          <p:nvPr/>
        </p:nvSpPr>
        <p:spPr>
          <a:xfrm>
            <a:off x="5875655" y="3180715"/>
            <a:ext cx="2388235" cy="2571750"/>
          </a:xfrm>
          <a:prstGeom prst="round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1568450"/>
          </a:xfrm>
          <a:prstGeom prst="rect">
            <a:avLst/>
          </a:prstGeom>
          <a:noFill/>
        </p:spPr>
        <p:txBody>
          <a:bodyPr wrap="square" rtlCol="0">
            <a:spAutoFit/>
          </a:bodyPr>
          <a:lstStyle/>
          <a:p>
            <a:pPr indent="615315" fontAlgn="auto"/>
            <a:r>
              <a:rPr lang="en-US" altLang="zh-CN" sz="2400" dirty="0" smtClean="0">
                <a:solidFill>
                  <a:schemeClr val="bg1"/>
                </a:solidFill>
                <a:latin typeface="+mn-ea"/>
              </a:rPr>
              <a:t>15.1 </a:t>
            </a:r>
            <a:r>
              <a:rPr lang="zh-CN" sz="2400" dirty="0" smtClean="0">
                <a:solidFill>
                  <a:schemeClr val="bg1"/>
                </a:solidFill>
                <a:latin typeface="+mn-ea"/>
              </a:rPr>
              <a:t>单独编排</a:t>
            </a:r>
            <a:r>
              <a:rPr lang="zh-CN" altLang="en-US" sz="2400" dirty="0" smtClean="0">
                <a:solidFill>
                  <a:schemeClr val="bg1"/>
                </a:solidFill>
                <a:latin typeface="+mn-ea"/>
                <a:sym typeface="+mn-ea"/>
              </a:rPr>
              <a:t>备用</a:t>
            </a:r>
            <a:r>
              <a:rPr lang="en-US" altLang="zh-CN" sz="2400" dirty="0" smtClean="0">
                <a:solidFill>
                  <a:schemeClr val="bg1"/>
                </a:solidFill>
                <a:latin typeface="+mn-ea"/>
              </a:rPr>
              <a:t>1-4</a:t>
            </a:r>
            <a:r>
              <a:rPr lang="zh-CN" altLang="en-US" sz="2400" dirty="0" smtClean="0">
                <a:solidFill>
                  <a:schemeClr val="bg1"/>
                </a:solidFill>
                <a:latin typeface="+mn-ea"/>
              </a:rPr>
              <a:t>单元考场。在不改变普通考生考点、考场的情况下，在原考点或集中到某个考点，单独编排备用考场考生的</a:t>
            </a:r>
            <a:r>
              <a:rPr lang="en-US" altLang="zh-CN" sz="2400" dirty="0" smtClean="0">
                <a:solidFill>
                  <a:schemeClr val="bg1"/>
                </a:solidFill>
                <a:latin typeface="+mn-ea"/>
              </a:rPr>
              <a:t>1-4</a:t>
            </a:r>
            <a:r>
              <a:rPr lang="zh-CN" altLang="en-US" sz="2400" dirty="0" smtClean="0">
                <a:solidFill>
                  <a:schemeClr val="bg1"/>
                </a:solidFill>
                <a:latin typeface="+mn-ea"/>
              </a:rPr>
              <a:t>单元的考场。备用考场的考场号以</a:t>
            </a:r>
            <a:r>
              <a:rPr lang="en-US" altLang="zh-CN" sz="2400" dirty="0" smtClean="0">
                <a:solidFill>
                  <a:schemeClr val="bg1"/>
                </a:solidFill>
                <a:latin typeface="+mn-ea"/>
              </a:rPr>
              <a:t>“B”</a:t>
            </a:r>
            <a:r>
              <a:rPr lang="zh-CN" altLang="en-US" sz="2400" dirty="0" smtClean="0">
                <a:solidFill>
                  <a:schemeClr val="bg1"/>
                </a:solidFill>
                <a:latin typeface="+mn-ea"/>
              </a:rPr>
              <a:t>开头。编排完成后，可以通过乐信短信平台向考生群发考场变更通知。</a:t>
            </a:r>
            <a:endParaRPr lang="zh-CN" altLang="en-US" sz="2400" dirty="0" smtClean="0">
              <a:solidFill>
                <a:schemeClr val="bg1"/>
              </a:solidFill>
              <a:latin typeface="+mn-ea"/>
            </a:endParaRPr>
          </a:p>
        </p:txBody>
      </p:sp>
      <p:pic>
        <p:nvPicPr>
          <p:cNvPr id="4" name="图片 3"/>
          <p:cNvPicPr>
            <a:picLocks noChangeAspect="1"/>
          </p:cNvPicPr>
          <p:nvPr>
            <p:custDataLst>
              <p:tags r:id="rId2"/>
            </p:custDataLst>
          </p:nvPr>
        </p:nvPicPr>
        <p:blipFill>
          <a:blip r:embed="rId3"/>
          <a:stretch>
            <a:fillRect/>
          </a:stretch>
        </p:blipFill>
        <p:spPr>
          <a:xfrm>
            <a:off x="1824038" y="2096135"/>
            <a:ext cx="8543925" cy="4258310"/>
          </a:xfrm>
          <a:prstGeom prst="rect">
            <a:avLst/>
          </a:prstGeom>
        </p:spPr>
      </p:pic>
      <p:sp>
        <p:nvSpPr>
          <p:cNvPr id="9" name="矩形标注 8"/>
          <p:cNvSpPr/>
          <p:nvPr>
            <p:custDataLst>
              <p:tags r:id="rId4"/>
            </p:custDataLst>
          </p:nvPr>
        </p:nvSpPr>
        <p:spPr>
          <a:xfrm>
            <a:off x="1207770" y="4431665"/>
            <a:ext cx="2597785" cy="561975"/>
          </a:xfrm>
          <a:prstGeom prst="wedgeRectCallout">
            <a:avLst>
              <a:gd name="adj1" fmla="val 34869"/>
              <a:gd name="adj2" fmla="val 19836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仅支持乐信短信平台</a:t>
            </a:r>
            <a:endParaRPr lang="zh-CN" dirty="0">
              <a:solidFill>
                <a:srgbClr val="FF0000"/>
              </a:solidFill>
            </a:endParaRPr>
          </a:p>
        </p:txBody>
      </p:sp>
      <p:sp>
        <p:nvSpPr>
          <p:cNvPr id="10" name="矩形标注 9"/>
          <p:cNvSpPr/>
          <p:nvPr>
            <p:custDataLst>
              <p:tags r:id="rId5"/>
            </p:custDataLst>
          </p:nvPr>
        </p:nvSpPr>
        <p:spPr>
          <a:xfrm>
            <a:off x="3990340" y="3147695"/>
            <a:ext cx="3524885" cy="561975"/>
          </a:xfrm>
          <a:prstGeom prst="wedgeRectCallout">
            <a:avLst>
              <a:gd name="adj1" fmla="val -57169"/>
              <a:gd name="adj2" fmla="val -16220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选择备用考场考生使用的考点</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1828800" y="2171700"/>
            <a:ext cx="8534400" cy="396240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15.2 </a:t>
            </a:r>
            <a:r>
              <a:rPr lang="zh-CN" sz="2400" dirty="0" smtClean="0">
                <a:solidFill>
                  <a:schemeClr val="bg1"/>
                </a:solidFill>
                <a:latin typeface="+mn-ea"/>
              </a:rPr>
              <a:t>单独编排</a:t>
            </a:r>
            <a:r>
              <a:rPr lang="zh-CN" altLang="en-US" sz="2400" dirty="0" smtClean="0">
                <a:solidFill>
                  <a:schemeClr val="bg1"/>
                </a:solidFill>
                <a:latin typeface="+mn-ea"/>
                <a:sym typeface="+mn-ea"/>
              </a:rPr>
              <a:t>备用第</a:t>
            </a:r>
            <a:r>
              <a:rPr lang="en-US" altLang="zh-CN" sz="2400" dirty="0" smtClean="0">
                <a:solidFill>
                  <a:schemeClr val="bg1"/>
                </a:solidFill>
                <a:latin typeface="+mn-ea"/>
                <a:sym typeface="+mn-ea"/>
              </a:rPr>
              <a:t>5</a:t>
            </a:r>
            <a:r>
              <a:rPr lang="zh-CN" altLang="en-US" sz="2400" dirty="0" smtClean="0">
                <a:solidFill>
                  <a:schemeClr val="bg1"/>
                </a:solidFill>
                <a:latin typeface="+mn-ea"/>
              </a:rPr>
              <a:t>单元考场。在不改变普通考生考点、考场的情况下，在原考点或集中到某个考点，单独编排备用考场考生第</a:t>
            </a:r>
            <a:r>
              <a:rPr lang="en-US" altLang="zh-CN" sz="2400" dirty="0" smtClean="0">
                <a:solidFill>
                  <a:schemeClr val="bg1"/>
                </a:solidFill>
                <a:latin typeface="+mn-ea"/>
              </a:rPr>
              <a:t>5</a:t>
            </a:r>
            <a:r>
              <a:rPr lang="zh-CN" altLang="en-US" sz="2400" dirty="0" smtClean="0">
                <a:solidFill>
                  <a:schemeClr val="bg1"/>
                </a:solidFill>
                <a:latin typeface="+mn-ea"/>
              </a:rPr>
              <a:t>单元的考场。备用考场的考场号以</a:t>
            </a:r>
            <a:r>
              <a:rPr lang="en-US" altLang="zh-CN" sz="2400" dirty="0" smtClean="0">
                <a:solidFill>
                  <a:schemeClr val="bg1"/>
                </a:solidFill>
                <a:latin typeface="+mn-ea"/>
              </a:rPr>
              <a:t>“B”</a:t>
            </a:r>
            <a:r>
              <a:rPr lang="zh-CN" altLang="en-US" sz="2400" dirty="0" smtClean="0">
                <a:solidFill>
                  <a:schemeClr val="bg1"/>
                </a:solidFill>
                <a:latin typeface="+mn-ea"/>
              </a:rPr>
              <a:t>开头。编排完成后，需要重新打印第</a:t>
            </a:r>
            <a:r>
              <a:rPr lang="en-US" altLang="zh-CN" sz="2400" dirty="0" smtClean="0">
                <a:solidFill>
                  <a:schemeClr val="bg1"/>
                </a:solidFill>
                <a:latin typeface="+mn-ea"/>
              </a:rPr>
              <a:t>5</a:t>
            </a:r>
            <a:r>
              <a:rPr lang="zh-CN" altLang="en-US" sz="2400" dirty="0" smtClean="0">
                <a:solidFill>
                  <a:schemeClr val="bg1"/>
                </a:solidFill>
                <a:latin typeface="+mn-ea"/>
              </a:rPr>
              <a:t>单元考试通知单。</a:t>
            </a:r>
            <a:endParaRPr lang="zh-CN" altLang="en-US" sz="2400" dirty="0" smtClean="0">
              <a:solidFill>
                <a:schemeClr val="bg1"/>
              </a:solidFill>
              <a:latin typeface="+mn-ea"/>
            </a:endParaRPr>
          </a:p>
        </p:txBody>
      </p:sp>
      <p:sp>
        <p:nvSpPr>
          <p:cNvPr id="10" name="矩形标注 9"/>
          <p:cNvSpPr/>
          <p:nvPr>
            <p:custDataLst>
              <p:tags r:id="rId4"/>
            </p:custDataLst>
          </p:nvPr>
        </p:nvSpPr>
        <p:spPr>
          <a:xfrm>
            <a:off x="3990340" y="3665855"/>
            <a:ext cx="3524885" cy="561975"/>
          </a:xfrm>
          <a:prstGeom prst="wedgeRectCallout">
            <a:avLst>
              <a:gd name="adj1" fmla="val -55836"/>
              <a:gd name="adj2" fmla="val -23497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选择备用考场考生使用的考点</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1571625" y="2779395"/>
            <a:ext cx="9048750" cy="356044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1903730"/>
          </a:xfrm>
          <a:prstGeom prst="rect">
            <a:avLst/>
          </a:prstGeom>
          <a:noFill/>
        </p:spPr>
        <p:txBody>
          <a:bodyPr wrap="square" rtlCol="0">
            <a:noAutofit/>
          </a:bodyPr>
          <a:lstStyle/>
          <a:p>
            <a:pPr indent="615315" fontAlgn="auto"/>
            <a:r>
              <a:rPr lang="en-US" altLang="zh-CN" sz="2400" dirty="0" smtClean="0">
                <a:solidFill>
                  <a:schemeClr val="bg1"/>
                </a:solidFill>
                <a:latin typeface="+mn-ea"/>
              </a:rPr>
              <a:t>15.3 </a:t>
            </a:r>
            <a:r>
              <a:rPr lang="zh-CN" sz="2400" dirty="0" smtClean="0">
                <a:solidFill>
                  <a:schemeClr val="bg1"/>
                </a:solidFill>
                <a:latin typeface="+mn-ea"/>
              </a:rPr>
              <a:t>分类重新编排</a:t>
            </a:r>
            <a:r>
              <a:rPr lang="en-US" altLang="zh-CN" sz="2400" dirty="0" smtClean="0">
                <a:solidFill>
                  <a:schemeClr val="bg1"/>
                </a:solidFill>
                <a:latin typeface="+mn-ea"/>
              </a:rPr>
              <a:t>1-4</a:t>
            </a:r>
            <a:r>
              <a:rPr lang="zh-CN" altLang="en-US" sz="2400" dirty="0" smtClean="0">
                <a:solidFill>
                  <a:schemeClr val="bg1"/>
                </a:solidFill>
                <a:latin typeface="+mn-ea"/>
              </a:rPr>
              <a:t>单元考场。</a:t>
            </a:r>
            <a:r>
              <a:rPr lang="zh-CN" altLang="en-US" sz="2400" dirty="0" smtClean="0">
                <a:solidFill>
                  <a:srgbClr val="FFFF00"/>
                </a:solidFill>
                <a:latin typeface="+mn-ea"/>
              </a:rPr>
              <a:t>在不改变所有考生考点和前后顺序的情况下</a:t>
            </a:r>
            <a:r>
              <a:rPr lang="zh-CN" altLang="en-US" sz="2400" dirty="0" smtClean="0">
                <a:solidFill>
                  <a:schemeClr val="bg1"/>
                </a:solidFill>
                <a:latin typeface="+mn-ea"/>
              </a:rPr>
              <a:t>，将所有普通考生的考场号、座位号依次前移，补满前面的考场；在普通考场后面增加考场号以</a:t>
            </a:r>
            <a:r>
              <a:rPr lang="en-US" altLang="zh-CN" sz="2400" dirty="0" smtClean="0">
                <a:solidFill>
                  <a:schemeClr val="bg1"/>
                </a:solidFill>
                <a:latin typeface="+mn-ea"/>
              </a:rPr>
              <a:t>“B”</a:t>
            </a:r>
            <a:r>
              <a:rPr lang="zh-CN" altLang="en-US" sz="2400" dirty="0" smtClean="0">
                <a:solidFill>
                  <a:schemeClr val="bg1"/>
                </a:solidFill>
                <a:latin typeface="+mn-ea"/>
              </a:rPr>
              <a:t>开头的考场，作为备用考场，将需要转到备用考场的考生按原考场号、座位号顺序，依次安排在备用考场。重新编排后，需要重新向上级上报数据，重新打印考务资料，通知考生重新打印准考证，重新查询考场。</a:t>
            </a:r>
            <a:endParaRPr lang="zh-CN" altLang="en-US" sz="2400" dirty="0" smtClean="0">
              <a:solidFill>
                <a:schemeClr val="bg1"/>
              </a:solidFill>
              <a:latin typeface="+mn-ea"/>
            </a:endParaRPr>
          </a:p>
        </p:txBody>
      </p:sp>
      <p:sp>
        <p:nvSpPr>
          <p:cNvPr id="7" name="矩形标注 6"/>
          <p:cNvSpPr/>
          <p:nvPr>
            <p:custDataLst>
              <p:tags r:id="rId4"/>
            </p:custDataLst>
          </p:nvPr>
        </p:nvSpPr>
        <p:spPr>
          <a:xfrm>
            <a:off x="737235" y="3244215"/>
            <a:ext cx="5819140" cy="1410335"/>
          </a:xfrm>
          <a:prstGeom prst="wedgeRectCallout">
            <a:avLst>
              <a:gd name="adj1" fmla="val 39676"/>
              <a:gd name="adj2" fmla="val 9128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在原有考场后面增加的备用考场</a:t>
            </a:r>
            <a:endParaRPr lang="zh-CN" dirty="0">
              <a:solidFill>
                <a:srgbClr val="FF0000"/>
              </a:solidFill>
            </a:endParaRPr>
          </a:p>
          <a:p>
            <a:pPr algn="ctr"/>
            <a:r>
              <a:rPr lang="zh-CN" dirty="0">
                <a:solidFill>
                  <a:srgbClr val="FF0000"/>
                </a:solidFill>
              </a:rPr>
              <a:t>重新编排了所有考场后，所有考生都在原考点参加考试</a:t>
            </a:r>
            <a:endParaRPr lang="zh-CN" dirty="0">
              <a:solidFill>
                <a:srgbClr val="FF0000"/>
              </a:solidFill>
            </a:endParaRPr>
          </a:p>
          <a:p>
            <a:pPr algn="ctr"/>
            <a:r>
              <a:rPr lang="zh-CN" dirty="0">
                <a:solidFill>
                  <a:srgbClr val="FF0000"/>
                </a:solidFill>
              </a:rPr>
              <a:t>应在考生信息管理中，删除备用考场考生名单</a:t>
            </a:r>
            <a:endParaRPr lang="zh-CN" dirty="0">
              <a:solidFill>
                <a:srgbClr val="FF0000"/>
              </a:solidFill>
            </a:endParaRPr>
          </a:p>
          <a:p>
            <a:pPr algn="ctr"/>
            <a:r>
              <a:rPr lang="zh-CN" dirty="0">
                <a:solidFill>
                  <a:srgbClr val="FF0000"/>
                </a:solidFill>
              </a:rPr>
              <a:t>所有考务资料在原有功能窗口中打印</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1833245" y="2122805"/>
            <a:ext cx="8524875" cy="395287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1306830"/>
          </a:xfrm>
          <a:prstGeom prst="rect">
            <a:avLst/>
          </a:prstGeom>
          <a:noFill/>
        </p:spPr>
        <p:txBody>
          <a:bodyPr wrap="square" rtlCol="0">
            <a:noAutofit/>
          </a:bodyPr>
          <a:lstStyle/>
          <a:p>
            <a:pPr indent="615315" fontAlgn="auto"/>
            <a:r>
              <a:rPr lang="en-US" altLang="zh-CN" sz="2400" dirty="0" smtClean="0">
                <a:solidFill>
                  <a:schemeClr val="bg1"/>
                </a:solidFill>
                <a:latin typeface="+mn-ea"/>
              </a:rPr>
              <a:t>15.4 </a:t>
            </a:r>
            <a:r>
              <a:rPr lang="zh-CN" sz="2400" dirty="0" smtClean="0">
                <a:solidFill>
                  <a:schemeClr val="bg1"/>
                </a:solidFill>
                <a:latin typeface="+mn-ea"/>
              </a:rPr>
              <a:t>分类重新编排第</a:t>
            </a:r>
            <a:r>
              <a:rPr lang="en-US" altLang="zh-CN" sz="2400" dirty="0" smtClean="0">
                <a:solidFill>
                  <a:schemeClr val="bg1"/>
                </a:solidFill>
                <a:latin typeface="+mn-ea"/>
              </a:rPr>
              <a:t>5</a:t>
            </a:r>
            <a:r>
              <a:rPr lang="zh-CN" altLang="en-US" sz="2400" dirty="0" smtClean="0">
                <a:solidFill>
                  <a:schemeClr val="bg1"/>
                </a:solidFill>
                <a:latin typeface="+mn-ea"/>
              </a:rPr>
              <a:t>单元考场。</a:t>
            </a:r>
            <a:r>
              <a:rPr lang="zh-CN" altLang="en-US" sz="2400" dirty="0" smtClean="0">
                <a:solidFill>
                  <a:srgbClr val="FFFF00"/>
                </a:solidFill>
                <a:latin typeface="+mn-ea"/>
              </a:rPr>
              <a:t>在不改变所有考生考点和前后顺序的情况下</a:t>
            </a:r>
            <a:r>
              <a:rPr lang="zh-CN" altLang="en-US" sz="2400" dirty="0" smtClean="0">
                <a:solidFill>
                  <a:schemeClr val="bg1"/>
                </a:solidFill>
                <a:latin typeface="+mn-ea"/>
              </a:rPr>
              <a:t>，</a:t>
            </a:r>
            <a:r>
              <a:rPr lang="zh-CN" sz="2400" dirty="0" smtClean="0">
                <a:solidFill>
                  <a:schemeClr val="bg1"/>
                </a:solidFill>
                <a:latin typeface="+mn-ea"/>
              </a:rPr>
              <a:t>按分类重新编排</a:t>
            </a:r>
            <a:r>
              <a:rPr lang="en-US" altLang="zh-CN" sz="2400" dirty="0" smtClean="0">
                <a:solidFill>
                  <a:schemeClr val="bg1"/>
                </a:solidFill>
                <a:latin typeface="+mn-ea"/>
              </a:rPr>
              <a:t>1-4</a:t>
            </a:r>
            <a:r>
              <a:rPr lang="zh-CN" altLang="en-US" sz="2400" dirty="0" smtClean="0">
                <a:solidFill>
                  <a:schemeClr val="bg1"/>
                </a:solidFill>
                <a:latin typeface="+mn-ea"/>
              </a:rPr>
              <a:t>单元考场相同的规则，分类重新编排第</a:t>
            </a:r>
            <a:r>
              <a:rPr lang="en-US" altLang="zh-CN" sz="2400" dirty="0" smtClean="0">
                <a:solidFill>
                  <a:schemeClr val="bg1"/>
                </a:solidFill>
                <a:latin typeface="+mn-ea"/>
              </a:rPr>
              <a:t>5</a:t>
            </a:r>
            <a:r>
              <a:rPr lang="zh-CN" altLang="en-US" sz="2400" dirty="0" smtClean="0">
                <a:solidFill>
                  <a:schemeClr val="bg1"/>
                </a:solidFill>
                <a:latin typeface="+mn-ea"/>
              </a:rPr>
              <a:t>单元考场。</a:t>
            </a:r>
            <a:r>
              <a:rPr lang="zh-CN" altLang="en-US" sz="2400" dirty="0" smtClean="0">
                <a:solidFill>
                  <a:schemeClr val="bg1"/>
                </a:solidFill>
                <a:latin typeface="+mn-ea"/>
                <a:sym typeface="+mn-ea"/>
              </a:rPr>
              <a:t>重新编排后，需要重新向上级上报数据，重新打印考务资料和第</a:t>
            </a:r>
            <a:r>
              <a:rPr lang="en-US" altLang="zh-CN" sz="2400" dirty="0" smtClean="0">
                <a:solidFill>
                  <a:schemeClr val="bg1"/>
                </a:solidFill>
                <a:latin typeface="+mn-ea"/>
                <a:sym typeface="+mn-ea"/>
              </a:rPr>
              <a:t>5</a:t>
            </a:r>
            <a:r>
              <a:rPr lang="zh-CN" altLang="en-US" sz="2400" dirty="0" smtClean="0">
                <a:solidFill>
                  <a:schemeClr val="bg1"/>
                </a:solidFill>
                <a:latin typeface="+mn-ea"/>
                <a:sym typeface="+mn-ea"/>
              </a:rPr>
              <a:t>单元考试通知单。</a:t>
            </a:r>
            <a:endParaRPr lang="zh-CN" altLang="en-US" sz="2400" dirty="0" smtClean="0">
              <a:solidFill>
                <a:schemeClr val="bg1"/>
              </a:solidFill>
              <a:latin typeface="+mn-ea"/>
              <a:sym typeface="+mn-ea"/>
            </a:endParaRPr>
          </a:p>
        </p:txBody>
      </p:sp>
      <p:sp>
        <p:nvSpPr>
          <p:cNvPr id="7" name="矩形标注 6"/>
          <p:cNvSpPr/>
          <p:nvPr>
            <p:custDataLst>
              <p:tags r:id="rId4"/>
            </p:custDataLst>
          </p:nvPr>
        </p:nvSpPr>
        <p:spPr>
          <a:xfrm>
            <a:off x="564515" y="3367405"/>
            <a:ext cx="5819140" cy="1410335"/>
          </a:xfrm>
          <a:prstGeom prst="wedgeRectCallout">
            <a:avLst>
              <a:gd name="adj1" fmla="val 57758"/>
              <a:gd name="adj2" fmla="val 10128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在原有考场后面增加的备用考场</a:t>
            </a:r>
            <a:endParaRPr lang="zh-CN" dirty="0">
              <a:solidFill>
                <a:srgbClr val="FF0000"/>
              </a:solidFill>
            </a:endParaRPr>
          </a:p>
          <a:p>
            <a:pPr algn="ctr"/>
            <a:r>
              <a:rPr lang="zh-CN" dirty="0">
                <a:solidFill>
                  <a:srgbClr val="FF0000"/>
                </a:solidFill>
              </a:rPr>
              <a:t>重新编排了所有考场后，所有考生都在原考点参加考试</a:t>
            </a:r>
            <a:endParaRPr lang="zh-CN" dirty="0">
              <a:solidFill>
                <a:srgbClr val="FF0000"/>
              </a:solidFill>
            </a:endParaRPr>
          </a:p>
          <a:p>
            <a:pPr algn="ctr"/>
            <a:r>
              <a:rPr lang="zh-CN" dirty="0">
                <a:solidFill>
                  <a:srgbClr val="FF0000"/>
                </a:solidFill>
              </a:rPr>
              <a:t>应在考生信息管理中，删除备用考场考生名单</a:t>
            </a:r>
            <a:endParaRPr lang="zh-CN" dirty="0">
              <a:solidFill>
                <a:srgbClr val="FF0000"/>
              </a:solidFill>
            </a:endParaRPr>
          </a:p>
          <a:p>
            <a:pPr algn="ctr"/>
            <a:r>
              <a:rPr lang="zh-CN" dirty="0">
                <a:solidFill>
                  <a:srgbClr val="FF0000"/>
                </a:solidFill>
              </a:rPr>
              <a:t>所有考务资料在原有功能窗口中打印</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graphicFrame>
        <p:nvGraphicFramePr>
          <p:cNvPr id="9" name="对象 8"/>
          <p:cNvGraphicFramePr/>
          <p:nvPr>
            <p:custDataLst>
              <p:tags r:id="rId1"/>
            </p:custDataLst>
          </p:nvPr>
        </p:nvGraphicFramePr>
        <p:xfrm>
          <a:off x="2978785" y="2085340"/>
          <a:ext cx="6234430" cy="4244340"/>
        </p:xfrm>
        <a:graphic>
          <a:graphicData uri="http://schemas.openxmlformats.org/presentationml/2006/ole">
            <mc:AlternateContent xmlns:mc="http://schemas.openxmlformats.org/markup-compatibility/2006">
              <mc:Choice xmlns:v="urn:schemas-microsoft-com:vml" Requires="v">
                <p:oleObj spid="_x0000_s10" name="" r:id="rId2" imgW="6229350" imgH="4524375" progId="Paint.Picture">
                  <p:embed/>
                </p:oleObj>
              </mc:Choice>
              <mc:Fallback>
                <p:oleObj name="" r:id="rId2" imgW="6229350" imgH="4524375" progId="Paint.Picture">
                  <p:embed/>
                  <p:pic>
                    <p:nvPicPr>
                      <p:cNvPr id="0" name="图片 9"/>
                      <p:cNvPicPr/>
                      <p:nvPr/>
                    </p:nvPicPr>
                    <p:blipFill>
                      <a:blip r:embed="rId3"/>
                      <a:stretch>
                        <a:fillRect/>
                      </a:stretch>
                    </p:blipFill>
                    <p:spPr>
                      <a:xfrm>
                        <a:off x="2978785" y="2085340"/>
                        <a:ext cx="6234430" cy="4244340"/>
                      </a:xfrm>
                      <a:prstGeom prst="rect">
                        <a:avLst/>
                      </a:prstGeom>
                    </p:spPr>
                  </p:pic>
                </p:oleObj>
              </mc:Fallback>
            </mc:AlternateContent>
          </a:graphicData>
        </a:graphic>
      </p:graphicFrame>
      <p:pic>
        <p:nvPicPr>
          <p:cNvPr id="5" name="图片 4"/>
          <p:cNvPicPr>
            <a:picLocks noChangeAspect="1"/>
          </p:cNvPicPr>
          <p:nvPr/>
        </p:nvPicPr>
        <p:blipFill>
          <a:blip r:embed="rId4"/>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204575" cy="1938020"/>
          </a:xfrm>
          <a:prstGeom prst="rect">
            <a:avLst/>
          </a:prstGeom>
          <a:noFill/>
        </p:spPr>
        <p:txBody>
          <a:bodyPr wrap="square" rtlCol="0">
            <a:spAutoFit/>
          </a:bodyPr>
          <a:lstStyle/>
          <a:p>
            <a:pPr indent="614045" algn="l">
              <a:buClrTx/>
              <a:buSzTx/>
              <a:buFontTx/>
            </a:pPr>
            <a:r>
              <a:rPr lang="en-US" altLang="zh-CN" sz="2400" dirty="0" smtClean="0">
                <a:solidFill>
                  <a:schemeClr val="bg1"/>
                </a:solidFill>
                <a:latin typeface="+mn-ea"/>
              </a:rPr>
              <a:t>3.单机版使用的是Access桌面数据库，需要安装Office 2007或以上版本（包含Access模块），本地数据存放在ykkw.mdb文件中。</a:t>
            </a:r>
            <a:r>
              <a:rPr lang="zh-CN" altLang="en-US" sz="2400" dirty="0" smtClean="0">
                <a:solidFill>
                  <a:srgbClr val="FFFF00"/>
                </a:solidFill>
                <a:latin typeface="+mn-ea"/>
                <a:sym typeface="+mn-ea"/>
              </a:rPr>
              <a:t>所有运行本软件的电脑都要接入互联网，并安装数据库驱动程序后，才能正常运行本软件，进行自动注册、自动升级。</a:t>
            </a:r>
            <a:endParaRPr lang="zh-CN" altLang="en-US" sz="2400" dirty="0" smtClean="0">
              <a:solidFill>
                <a:srgbClr val="FFFF00"/>
              </a:solidFill>
              <a:latin typeface="+mn-ea"/>
            </a:endParaRPr>
          </a:p>
          <a:p>
            <a:pPr indent="614045" algn="l">
              <a:buClrTx/>
              <a:buSzTx/>
              <a:buFontTx/>
            </a:pPr>
            <a:r>
              <a:rPr lang="en-US" altLang="zh-CN" sz="2400" dirty="0" smtClean="0">
                <a:solidFill>
                  <a:schemeClr val="bg1"/>
                </a:solidFill>
                <a:latin typeface="+mn-ea"/>
              </a:rPr>
              <a:t>  </a:t>
            </a:r>
            <a:endParaRPr lang="en-US" altLang="zh-CN" sz="2400" dirty="0" smtClean="0">
              <a:solidFill>
                <a:schemeClr val="bg1"/>
              </a:solidFill>
              <a:latin typeface="+mn-ea"/>
            </a:endParaRPr>
          </a:p>
        </p:txBody>
      </p:sp>
      <p:sp>
        <p:nvSpPr>
          <p:cNvPr id="6" name="矩形标注 5"/>
          <p:cNvSpPr/>
          <p:nvPr>
            <p:custDataLst>
              <p:tags r:id="rId5"/>
            </p:custDataLst>
          </p:nvPr>
        </p:nvSpPr>
        <p:spPr>
          <a:xfrm>
            <a:off x="6076315" y="2914015"/>
            <a:ext cx="3489325" cy="897255"/>
          </a:xfrm>
          <a:prstGeom prst="wedgeRectCallout">
            <a:avLst>
              <a:gd name="adj1" fmla="val -77024"/>
              <a:gd name="adj2" fmla="val 14660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solidFill>
                  <a:srgbClr val="FF0000"/>
                </a:solidFill>
              </a:rPr>
              <a:t>单机版备份此文件</a:t>
            </a:r>
            <a:endParaRPr lang="zh-CN" altLang="en-US" sz="2400">
              <a:solidFill>
                <a:srgbClr val="FF0000"/>
              </a:solidFill>
            </a:endParaRPr>
          </a:p>
          <a:p>
            <a:pPr algn="ctr"/>
            <a:r>
              <a:rPr lang="zh-CN" altLang="en-US" sz="2400">
                <a:solidFill>
                  <a:srgbClr val="FF0000"/>
                </a:solidFill>
              </a:rPr>
              <a:t>即可实现备份软件数据</a:t>
            </a:r>
            <a:endParaRPr lang="zh-CN" altLang="en-US"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4103370"/>
          </a:xfrm>
          <a:prstGeom prst="rect">
            <a:avLst/>
          </a:prstGeom>
          <a:noFill/>
        </p:spPr>
        <p:txBody>
          <a:bodyPr wrap="square" rtlCol="0">
            <a:noAutofit/>
          </a:bodyPr>
          <a:lstStyle/>
          <a:p>
            <a:pPr indent="615315" fontAlgn="auto"/>
            <a:r>
              <a:rPr lang="en-US" altLang="zh-CN" sz="2400" dirty="0" smtClean="0">
                <a:solidFill>
                  <a:schemeClr val="bg1"/>
                </a:solidFill>
                <a:latin typeface="+mn-ea"/>
              </a:rPr>
              <a:t>15.5 </a:t>
            </a:r>
            <a:r>
              <a:rPr lang="zh-CN" sz="2400" dirty="0" smtClean="0">
                <a:solidFill>
                  <a:schemeClr val="bg1"/>
                </a:solidFill>
                <a:latin typeface="+mn-ea"/>
              </a:rPr>
              <a:t>打印备用考场考务资料。如果是单独编排备用考场，需要使用此处的专用功能，打印备用考场的试卷分发核对表、考场核对单、考场情况记载表、门牌、座位贴和自命题试卷回收清单。如果按机要信封序号回寄自命题试卷的，还应重新填写备用考场考生的自命题试卷机要信封序号。</a:t>
            </a:r>
            <a:r>
              <a:rPr lang="zh-CN" sz="2400" dirty="0" smtClean="0">
                <a:solidFill>
                  <a:srgbClr val="FFFF00"/>
                </a:solidFill>
                <a:latin typeface="+mn-ea"/>
              </a:rPr>
              <a:t>原考场的考务资料也需要重新打印（考生编号会加上“备用考场”字样，便于监考员核对）</a:t>
            </a:r>
            <a:r>
              <a:rPr lang="zh-CN" sz="2400" dirty="0" smtClean="0">
                <a:solidFill>
                  <a:schemeClr val="bg1"/>
                </a:solidFill>
                <a:latin typeface="+mn-ea"/>
              </a:rPr>
              <a:t>。</a:t>
            </a:r>
            <a:endParaRPr lang="zh-CN" sz="2400" dirty="0" smtClean="0">
              <a:solidFill>
                <a:schemeClr val="bg1"/>
              </a:solidFill>
              <a:latin typeface="+mn-ea"/>
            </a:endParaRPr>
          </a:p>
          <a:p>
            <a:pPr indent="615315" fontAlgn="auto"/>
            <a:endParaRPr lang="zh-CN" altLang="en-US" sz="2400" dirty="0" smtClean="0">
              <a:solidFill>
                <a:srgbClr val="FFFF00"/>
              </a:solidFill>
              <a:latin typeface="+mn-ea"/>
            </a:endParaRPr>
          </a:p>
          <a:p>
            <a:pPr indent="615315" algn="l" fontAlgn="auto">
              <a:buClrTx/>
              <a:buSzTx/>
              <a:buFontTx/>
            </a:pPr>
            <a:r>
              <a:rPr lang="zh-CN" altLang="en-US" sz="2400" dirty="0" smtClean="0">
                <a:solidFill>
                  <a:srgbClr val="FFFF00"/>
                </a:solidFill>
                <a:latin typeface="+mn-ea"/>
              </a:rPr>
              <a:t>如果是分类重新编排的考场。</a:t>
            </a:r>
            <a:r>
              <a:rPr lang="zh-CN" altLang="en-US" sz="2400" dirty="0" smtClean="0">
                <a:solidFill>
                  <a:schemeClr val="bg1"/>
                </a:solidFill>
                <a:highlight>
                  <a:srgbClr val="FF00FF"/>
                </a:highlight>
                <a:latin typeface="+mn-ea"/>
              </a:rPr>
              <a:t>分类编排完成后在考生信息管理中，删除导入的备用考场考生名单，</a:t>
            </a:r>
            <a:r>
              <a:rPr lang="zh-CN" altLang="en-US" sz="2400" dirty="0" smtClean="0">
                <a:solidFill>
                  <a:srgbClr val="FFFF00"/>
                </a:solidFill>
                <a:latin typeface="+mn-ea"/>
              </a:rPr>
              <a:t>所有考场的考务资料都在原功能中重新打印，考场号以“B”开头的是备用考场。</a:t>
            </a:r>
            <a:endParaRPr lang="zh-CN" altLang="en-US" sz="2400" dirty="0" smtClean="0">
              <a:solidFill>
                <a:srgbClr val="FFFF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36935"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16.</a:t>
            </a:r>
            <a:r>
              <a:rPr lang="zh-CN" altLang="en-US" sz="2400" dirty="0" smtClean="0">
                <a:solidFill>
                  <a:schemeClr val="bg1"/>
                </a:solidFill>
                <a:latin typeface="+mn-ea"/>
              </a:rPr>
              <a:t>打印第</a:t>
            </a:r>
            <a:r>
              <a:rPr lang="en-US" altLang="zh-CN" sz="2400" dirty="0" smtClean="0">
                <a:solidFill>
                  <a:schemeClr val="bg1"/>
                </a:solidFill>
                <a:latin typeface="+mn-ea"/>
              </a:rPr>
              <a:t>5</a:t>
            </a:r>
            <a:r>
              <a:rPr lang="zh-CN" altLang="en-US" sz="2400" dirty="0" smtClean="0">
                <a:solidFill>
                  <a:schemeClr val="bg1"/>
                </a:solidFill>
                <a:latin typeface="+mn-ea"/>
              </a:rPr>
              <a:t>单元考试通知单</a:t>
            </a:r>
            <a:r>
              <a:rPr lang="zh-CN" altLang="en-US" sz="2400" dirty="0" smtClean="0">
                <a:solidFill>
                  <a:schemeClr val="bg1"/>
                </a:solidFill>
                <a:latin typeface="+mn-ea"/>
                <a:sym typeface="+mn-ea"/>
              </a:rPr>
              <a:t>（</a:t>
            </a:r>
            <a:r>
              <a:rPr lang="en-US" altLang="zh-CN" sz="2400" dirty="0" smtClean="0">
                <a:solidFill>
                  <a:schemeClr val="bg1"/>
                </a:solidFill>
                <a:latin typeface="+mn-ea"/>
                <a:sym typeface="+mn-ea"/>
              </a:rPr>
              <a:t>A4</a:t>
            </a:r>
            <a:r>
              <a:rPr lang="zh-CN" altLang="en-US" sz="2400" dirty="0" smtClean="0">
                <a:solidFill>
                  <a:schemeClr val="bg1"/>
                </a:solidFill>
                <a:latin typeface="+mn-ea"/>
                <a:sym typeface="+mn-ea"/>
              </a:rPr>
              <a:t>纵向）</a:t>
            </a:r>
            <a:r>
              <a:rPr lang="zh-CN" altLang="en-US" sz="2400" dirty="0" smtClean="0">
                <a:solidFill>
                  <a:schemeClr val="bg1"/>
                </a:solidFill>
                <a:latin typeface="+mn-ea"/>
              </a:rPr>
              <a:t>。此功能用于报名点或考点打印第</a:t>
            </a:r>
            <a:r>
              <a:rPr lang="en-US" altLang="zh-CN" sz="2400" dirty="0" smtClean="0">
                <a:solidFill>
                  <a:schemeClr val="bg1"/>
                </a:solidFill>
                <a:latin typeface="+mn-ea"/>
              </a:rPr>
              <a:t>5</a:t>
            </a:r>
            <a:r>
              <a:rPr lang="zh-CN" altLang="en-US" sz="2400" dirty="0" smtClean="0">
                <a:solidFill>
                  <a:schemeClr val="bg1"/>
                </a:solidFill>
                <a:latin typeface="+mn-ea"/>
              </a:rPr>
              <a:t>单元考生的通知单。在</a:t>
            </a:r>
            <a:r>
              <a:rPr lang="en-US" altLang="zh-CN" sz="2400" dirty="0" smtClean="0">
                <a:solidFill>
                  <a:schemeClr val="bg1"/>
                </a:solidFill>
                <a:latin typeface="+mn-ea"/>
              </a:rPr>
              <a:t>1-4</a:t>
            </a:r>
            <a:r>
              <a:rPr lang="zh-CN" altLang="en-US" sz="2400" dirty="0" smtClean="0">
                <a:solidFill>
                  <a:schemeClr val="bg1"/>
                </a:solidFill>
                <a:latin typeface="+mn-ea"/>
              </a:rPr>
              <a:t>单元考试期间逐一分发给需要参加第</a:t>
            </a:r>
            <a:r>
              <a:rPr lang="en-US" altLang="zh-CN" sz="2400" dirty="0" smtClean="0">
                <a:solidFill>
                  <a:schemeClr val="bg1"/>
                </a:solidFill>
                <a:latin typeface="+mn-ea"/>
              </a:rPr>
              <a:t>5</a:t>
            </a:r>
            <a:r>
              <a:rPr lang="zh-CN" altLang="en-US" sz="2400" dirty="0" smtClean="0">
                <a:solidFill>
                  <a:schemeClr val="bg1"/>
                </a:solidFill>
                <a:latin typeface="+mn-ea"/>
              </a:rPr>
              <a:t>单元考试的考生。</a:t>
            </a:r>
            <a:r>
              <a:rPr lang="zh-CN" altLang="en-US" sz="2400" dirty="0" smtClean="0">
                <a:solidFill>
                  <a:srgbClr val="FFFF00"/>
                </a:solidFill>
                <a:latin typeface="+mn-ea"/>
              </a:rPr>
              <a:t>重新编排了考场，或编排了备用考场后，要重新打印第</a:t>
            </a:r>
            <a:r>
              <a:rPr lang="en-US" altLang="zh-CN" sz="2400" dirty="0" smtClean="0">
                <a:solidFill>
                  <a:srgbClr val="FFFF00"/>
                </a:solidFill>
                <a:latin typeface="+mn-ea"/>
              </a:rPr>
              <a:t>5</a:t>
            </a:r>
            <a:r>
              <a:rPr lang="zh-CN" altLang="en-US" sz="2400" dirty="0" smtClean="0">
                <a:solidFill>
                  <a:srgbClr val="FFFF00"/>
                </a:solidFill>
                <a:latin typeface="+mn-ea"/>
              </a:rPr>
              <a:t>单元考试通知单。</a:t>
            </a:r>
            <a:endParaRPr lang="zh-CN" altLang="en-US" sz="2400" b="1" dirty="0" smtClean="0">
              <a:solidFill>
                <a:srgbClr val="FFFF00"/>
              </a:solidFill>
              <a:latin typeface="+mn-ea"/>
            </a:endParaRPr>
          </a:p>
        </p:txBody>
      </p:sp>
      <p:pic>
        <p:nvPicPr>
          <p:cNvPr id="6" name="图片 5"/>
          <p:cNvPicPr>
            <a:picLocks noChangeAspect="1"/>
          </p:cNvPicPr>
          <p:nvPr/>
        </p:nvPicPr>
        <p:blipFill>
          <a:blip r:embed="rId2"/>
          <a:stretch>
            <a:fillRect/>
          </a:stretch>
        </p:blipFill>
        <p:spPr>
          <a:xfrm>
            <a:off x="2652395" y="2073275"/>
            <a:ext cx="6887845" cy="4063365"/>
          </a:xfrm>
          <a:prstGeom prst="rect">
            <a:avLst/>
          </a:prstGeom>
        </p:spPr>
      </p:pic>
      <p:sp>
        <p:nvSpPr>
          <p:cNvPr id="9" name="矩形标注 8"/>
          <p:cNvSpPr/>
          <p:nvPr/>
        </p:nvSpPr>
        <p:spPr>
          <a:xfrm>
            <a:off x="737235" y="4431665"/>
            <a:ext cx="4702175" cy="561975"/>
          </a:xfrm>
          <a:prstGeom prst="wedgeRectCallout">
            <a:avLst>
              <a:gd name="adj1" fmla="val 30027"/>
              <a:gd name="adj2" fmla="val 22909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latin typeface="+mn-ea"/>
                <a:sym typeface="+mn-ea"/>
              </a:rPr>
              <a:t>通知单上的文字提示可以由报名点自定义。</a:t>
            </a:r>
            <a:endParaRPr lang="zh-CN" dirty="0">
              <a:solidFill>
                <a:srgbClr val="FF0000"/>
              </a:solidFill>
            </a:endParaRPr>
          </a:p>
        </p:txBody>
      </p:sp>
      <p:sp>
        <p:nvSpPr>
          <p:cNvPr id="4" name="矩形标注 3"/>
          <p:cNvSpPr/>
          <p:nvPr/>
        </p:nvSpPr>
        <p:spPr>
          <a:xfrm>
            <a:off x="7071995" y="2903855"/>
            <a:ext cx="4702175" cy="561975"/>
          </a:xfrm>
          <a:prstGeom prst="wedgeRectCallout">
            <a:avLst>
              <a:gd name="adj1" fmla="val -22707"/>
              <a:gd name="adj2" fmla="val 22627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沿虚线剪开，在</a:t>
            </a:r>
            <a:r>
              <a:rPr lang="en-US" altLang="zh-CN" dirty="0">
                <a:solidFill>
                  <a:srgbClr val="FF0000"/>
                </a:solidFill>
              </a:rPr>
              <a:t>1-4</a:t>
            </a:r>
            <a:r>
              <a:rPr lang="zh-CN" altLang="en-US" dirty="0">
                <a:solidFill>
                  <a:srgbClr val="FF0000"/>
                </a:solidFill>
              </a:rPr>
              <a:t>单元考试时分发给考生</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17885"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17.</a:t>
            </a:r>
            <a:r>
              <a:rPr lang="zh-CN" altLang="en-US" sz="2400" dirty="0" smtClean="0">
                <a:solidFill>
                  <a:schemeClr val="bg1"/>
                </a:solidFill>
                <a:latin typeface="+mn-ea"/>
              </a:rPr>
              <a:t>打印试题更正通知单。</a:t>
            </a:r>
            <a:r>
              <a:rPr lang="zh-CN" altLang="en-US" sz="2400" dirty="0" smtClean="0">
                <a:solidFill>
                  <a:srgbClr val="FFFF00"/>
                </a:solidFill>
                <a:latin typeface="+mn-ea"/>
              </a:rPr>
              <a:t>如果使用网络版，</a:t>
            </a:r>
            <a:r>
              <a:rPr lang="zh-CN" altLang="en-US" sz="2400" dirty="0" smtClean="0">
                <a:solidFill>
                  <a:schemeClr val="bg1"/>
                </a:solidFill>
                <a:latin typeface="+mn-ea"/>
              </a:rPr>
              <a:t>报名点发布了更正方案后，各考点可以登录本系统，选择更正方案、考点，勾选需要打印更正通知的考生，打印出更正通知单逐一发放到考生手中。</a:t>
            </a:r>
            <a:endParaRPr lang="zh-CN" altLang="en-US" sz="2400" b="1" dirty="0">
              <a:solidFill>
                <a:srgbClr val="FFFF00"/>
              </a:solidFill>
              <a:latin typeface="+mn-ea"/>
            </a:endParaRPr>
          </a:p>
        </p:txBody>
      </p:sp>
      <p:pic>
        <p:nvPicPr>
          <p:cNvPr id="6" name="图片 5"/>
          <p:cNvPicPr>
            <a:picLocks noChangeAspect="1"/>
          </p:cNvPicPr>
          <p:nvPr/>
        </p:nvPicPr>
        <p:blipFill>
          <a:blip r:embed="rId2"/>
          <a:stretch>
            <a:fillRect/>
          </a:stretch>
        </p:blipFill>
        <p:spPr>
          <a:xfrm>
            <a:off x="723272" y="2055651"/>
            <a:ext cx="5156150" cy="4392001"/>
          </a:xfrm>
          <a:prstGeom prst="rect">
            <a:avLst/>
          </a:prstGeom>
        </p:spPr>
      </p:pic>
      <p:pic>
        <p:nvPicPr>
          <p:cNvPr id="7" name="图片 6"/>
          <p:cNvPicPr>
            <a:picLocks noChangeAspect="1"/>
          </p:cNvPicPr>
          <p:nvPr/>
        </p:nvPicPr>
        <p:blipFill>
          <a:blip r:embed="rId3"/>
          <a:stretch>
            <a:fillRect/>
          </a:stretch>
        </p:blipFill>
        <p:spPr>
          <a:xfrm>
            <a:off x="6053134" y="2055651"/>
            <a:ext cx="5534797" cy="2476846"/>
          </a:xfrm>
          <a:prstGeom prst="rect">
            <a:avLst/>
          </a:prstGeom>
        </p:spPr>
      </p:pic>
      <p:sp>
        <p:nvSpPr>
          <p:cNvPr id="4" name="矩形标注 3"/>
          <p:cNvSpPr/>
          <p:nvPr/>
        </p:nvSpPr>
        <p:spPr>
          <a:xfrm>
            <a:off x="6271895" y="4795520"/>
            <a:ext cx="4702175" cy="561975"/>
          </a:xfrm>
          <a:prstGeom prst="wedgeRectCallout">
            <a:avLst>
              <a:gd name="adj1" fmla="val -24706"/>
              <a:gd name="adj2" fmla="val -10785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沿虚线剪开，第一时间分发给对应考生</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18.</a:t>
            </a:r>
            <a:r>
              <a:rPr lang="zh-CN" altLang="en-US" sz="2400" smtClean="0">
                <a:solidFill>
                  <a:schemeClr val="bg1"/>
                </a:solidFill>
                <a:latin typeface="+mn-ea"/>
              </a:rPr>
              <a:t>打印考务</a:t>
            </a:r>
            <a:r>
              <a:rPr lang="zh-CN" altLang="en-US" sz="2400" dirty="0" smtClean="0">
                <a:solidFill>
                  <a:schemeClr val="bg1"/>
                </a:solidFill>
                <a:latin typeface="+mn-ea"/>
              </a:rPr>
              <a:t>袋标签、密封笺。建议使用</a:t>
            </a:r>
            <a:r>
              <a:rPr lang="en-US" altLang="zh-CN" sz="2400" dirty="0" smtClean="0">
                <a:solidFill>
                  <a:schemeClr val="bg1"/>
                </a:solidFill>
                <a:latin typeface="+mn-ea"/>
              </a:rPr>
              <a:t>A4</a:t>
            </a:r>
            <a:r>
              <a:rPr lang="zh-CN" altLang="en-US" sz="2400" dirty="0" smtClean="0">
                <a:solidFill>
                  <a:schemeClr val="bg1"/>
                </a:solidFill>
                <a:latin typeface="+mn-ea"/>
              </a:rPr>
              <a:t>不干胶标签纸打印。选择考点或输入密封笺上的文字、考场号范围或数量、文字颜色，打印粘贴在考务袋或密封保密室、保密柜、机要信封的密封笺，每张</a:t>
            </a:r>
            <a:r>
              <a:rPr lang="en-US" altLang="zh-CN" sz="2400" dirty="0" smtClean="0">
                <a:solidFill>
                  <a:schemeClr val="bg1"/>
                </a:solidFill>
                <a:latin typeface="+mn-ea"/>
              </a:rPr>
              <a:t>A4</a:t>
            </a:r>
            <a:r>
              <a:rPr lang="zh-CN" altLang="en-US" sz="2400" dirty="0" smtClean="0">
                <a:solidFill>
                  <a:schemeClr val="bg1"/>
                </a:solidFill>
                <a:latin typeface="+mn-ea"/>
              </a:rPr>
              <a:t>纸可打印</a:t>
            </a:r>
            <a:r>
              <a:rPr lang="en-US" altLang="zh-CN" sz="2400" dirty="0" smtClean="0">
                <a:solidFill>
                  <a:schemeClr val="bg1"/>
                </a:solidFill>
                <a:latin typeface="+mn-ea"/>
              </a:rPr>
              <a:t>3</a:t>
            </a:r>
            <a:r>
              <a:rPr lang="zh-CN" altLang="en-US" sz="2400" dirty="0" smtClean="0">
                <a:solidFill>
                  <a:schemeClr val="bg1"/>
                </a:solidFill>
                <a:latin typeface="+mn-ea"/>
              </a:rPr>
              <a:t>个。</a:t>
            </a:r>
            <a:endParaRPr lang="zh-CN" altLang="en-US" sz="2400" b="1" dirty="0">
              <a:solidFill>
                <a:srgbClr val="FFFF00"/>
              </a:solidFill>
              <a:latin typeface="+mn-ea"/>
            </a:endParaRPr>
          </a:p>
        </p:txBody>
      </p:sp>
      <p:pic>
        <p:nvPicPr>
          <p:cNvPr id="4" name="图片 3"/>
          <p:cNvPicPr>
            <a:picLocks noChangeAspect="1"/>
          </p:cNvPicPr>
          <p:nvPr/>
        </p:nvPicPr>
        <p:blipFill>
          <a:blip r:embed="rId2"/>
          <a:stretch>
            <a:fillRect/>
          </a:stretch>
        </p:blipFill>
        <p:spPr>
          <a:xfrm>
            <a:off x="917352" y="2360645"/>
            <a:ext cx="5261331" cy="2879555"/>
          </a:xfrm>
          <a:prstGeom prst="rect">
            <a:avLst/>
          </a:prstGeom>
        </p:spPr>
      </p:pic>
      <p:pic>
        <p:nvPicPr>
          <p:cNvPr id="9" name="图片 8"/>
          <p:cNvPicPr>
            <a:picLocks noChangeAspect="1"/>
          </p:cNvPicPr>
          <p:nvPr/>
        </p:nvPicPr>
        <p:blipFill>
          <a:blip r:embed="rId3"/>
          <a:stretch>
            <a:fillRect/>
          </a:stretch>
        </p:blipFill>
        <p:spPr>
          <a:xfrm>
            <a:off x="6389734" y="2360645"/>
            <a:ext cx="5023364" cy="2879555"/>
          </a:xfrm>
          <a:prstGeom prst="rect">
            <a:avLst/>
          </a:prstGeom>
        </p:spPr>
      </p:pic>
      <p:sp>
        <p:nvSpPr>
          <p:cNvPr id="6" name="矩形标注 5"/>
          <p:cNvSpPr/>
          <p:nvPr/>
        </p:nvSpPr>
        <p:spPr>
          <a:xfrm>
            <a:off x="3518535" y="5528310"/>
            <a:ext cx="3462655" cy="687705"/>
          </a:xfrm>
          <a:prstGeom prst="wedgeRectCallout">
            <a:avLst>
              <a:gd name="adj1" fmla="val -33898"/>
              <a:gd name="adj2" fmla="val -33768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揭下后逐一粘贴到考务袋或</a:t>
            </a:r>
            <a:endParaRPr lang="zh-CN" dirty="0">
              <a:solidFill>
                <a:srgbClr val="FF0000"/>
              </a:solidFill>
            </a:endParaRPr>
          </a:p>
          <a:p>
            <a:pPr algn="ctr"/>
            <a:r>
              <a:rPr lang="zh-CN" dirty="0">
                <a:solidFill>
                  <a:srgbClr val="FF0000"/>
                </a:solidFill>
              </a:rPr>
              <a:t>保密柜柜门、机要信封封口处</a:t>
            </a:r>
            <a:endParaRPr lang="zh-CN"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三、考务管理</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829945"/>
          </a:xfrm>
          <a:prstGeom prst="rect">
            <a:avLst/>
          </a:prstGeom>
          <a:noFill/>
        </p:spPr>
        <p:txBody>
          <a:bodyPr wrap="square" rtlCol="0">
            <a:spAutoFit/>
          </a:bodyPr>
          <a:lstStyle/>
          <a:p>
            <a:pPr indent="615315" fontAlgn="auto"/>
            <a:r>
              <a:rPr lang="en-US" altLang="zh-CN" sz="2400" dirty="0" smtClean="0">
                <a:solidFill>
                  <a:schemeClr val="bg1"/>
                </a:solidFill>
                <a:latin typeface="+mn-ea"/>
              </a:rPr>
              <a:t>19.</a:t>
            </a:r>
            <a:r>
              <a:rPr lang="zh-CN" altLang="en-US" sz="2400" dirty="0" smtClean="0">
                <a:solidFill>
                  <a:schemeClr val="bg1"/>
                </a:solidFill>
                <a:latin typeface="+mn-ea"/>
              </a:rPr>
              <a:t>考生查询。选择考点、考场号范围，输入考生编号、姓名等，可以模糊查询考生信息。下图查询了报名点考生姓名中包含“成”的考生信息。</a:t>
            </a:r>
            <a:endParaRPr lang="zh-CN" altLang="en-US" sz="2400" b="1" dirty="0">
              <a:solidFill>
                <a:srgbClr val="FFFF00"/>
              </a:solidFill>
              <a:latin typeface="+mn-ea"/>
            </a:endParaRPr>
          </a:p>
        </p:txBody>
      </p:sp>
      <p:pic>
        <p:nvPicPr>
          <p:cNvPr id="6" name="图片 5"/>
          <p:cNvPicPr>
            <a:picLocks noChangeAspect="1"/>
          </p:cNvPicPr>
          <p:nvPr/>
        </p:nvPicPr>
        <p:blipFill>
          <a:blip r:embed="rId2"/>
          <a:stretch>
            <a:fillRect/>
          </a:stretch>
        </p:blipFill>
        <p:spPr>
          <a:xfrm>
            <a:off x="2781888" y="1819587"/>
            <a:ext cx="6628224" cy="44213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2791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四、常见问题</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5262245"/>
          </a:xfrm>
          <a:prstGeom prst="rect">
            <a:avLst/>
          </a:prstGeom>
          <a:noFill/>
        </p:spPr>
        <p:txBody>
          <a:bodyPr wrap="square" rtlCol="0">
            <a:spAutoFit/>
          </a:bodyPr>
          <a:lstStyle/>
          <a:p>
            <a:pPr indent="615315" fontAlgn="auto"/>
            <a:r>
              <a:rPr lang="en-US" altLang="zh-CN" sz="2800" b="1" dirty="0" smtClean="0">
                <a:solidFill>
                  <a:srgbClr val="FFFF00"/>
                </a:solidFill>
                <a:latin typeface="+mn-ea"/>
              </a:rPr>
              <a:t>1.</a:t>
            </a:r>
            <a:r>
              <a:rPr lang="zh-CN" altLang="en-US" sz="2800" b="1" dirty="0" smtClean="0">
                <a:solidFill>
                  <a:srgbClr val="FFFF00"/>
                </a:solidFill>
                <a:latin typeface="+mn-ea"/>
              </a:rPr>
              <a:t>导入考生时提示错误。</a:t>
            </a:r>
            <a:endParaRPr lang="zh-CN" altLang="en-US" sz="2800" dirty="0" smtClean="0">
              <a:solidFill>
                <a:schemeClr val="bg1"/>
              </a:solidFill>
              <a:latin typeface="+mn-ea"/>
            </a:endParaRPr>
          </a:p>
          <a:p>
            <a:pPr indent="615315" fontAlgn="auto"/>
            <a:r>
              <a:rPr lang="zh-CN" altLang="en-US" sz="2800" dirty="0" smtClean="0">
                <a:solidFill>
                  <a:schemeClr val="bg1"/>
                </a:solidFill>
                <a:latin typeface="+mn-ea"/>
              </a:rPr>
              <a:t>解决办法：一般是因为招生单位未导入，导致无法导入考生。应先导入招生单位信息，并保存后，再导入考生信息。</a:t>
            </a:r>
            <a:endParaRPr lang="zh-CN" altLang="en-US" sz="2800" dirty="0" smtClean="0">
              <a:solidFill>
                <a:schemeClr val="bg1"/>
              </a:solidFill>
              <a:latin typeface="+mn-ea"/>
            </a:endParaRPr>
          </a:p>
          <a:p>
            <a:pPr indent="615315" fontAlgn="auto"/>
            <a:r>
              <a:rPr lang="en-US" altLang="zh-CN" sz="2800" b="1" dirty="0" smtClean="0">
                <a:solidFill>
                  <a:srgbClr val="FFFF00"/>
                </a:solidFill>
                <a:latin typeface="+mn-ea"/>
              </a:rPr>
              <a:t>2.导入考生时提示有忽略的记录。</a:t>
            </a:r>
            <a:endParaRPr lang="zh-CN" altLang="en-US" sz="2800" b="1" dirty="0" smtClean="0">
              <a:solidFill>
                <a:schemeClr val="bg1"/>
              </a:solidFill>
              <a:latin typeface="+mn-ea"/>
            </a:endParaRPr>
          </a:p>
          <a:p>
            <a:pPr indent="615315" fontAlgn="auto"/>
            <a:r>
              <a:rPr lang="zh-CN" altLang="en-US" sz="2800" dirty="0" smtClean="0">
                <a:solidFill>
                  <a:schemeClr val="bg1"/>
                </a:solidFill>
                <a:latin typeface="+mn-ea"/>
              </a:rPr>
              <a:t>解决办法：如果考生的报名点与登录的报名点不一致，或招生单位在考生的</a:t>
            </a:r>
            <a:r>
              <a:rPr lang="en-US" altLang="zh-CN" sz="2800" dirty="0" smtClean="0">
                <a:solidFill>
                  <a:schemeClr val="bg1"/>
                </a:solidFill>
                <a:latin typeface="+mn-ea"/>
              </a:rPr>
              <a:t>ksbh</a:t>
            </a:r>
            <a:r>
              <a:rPr lang="zh-CN" altLang="en-US" sz="2800" dirty="0" smtClean="0">
                <a:solidFill>
                  <a:schemeClr val="bg1"/>
                </a:solidFill>
                <a:latin typeface="+mn-ea"/>
              </a:rPr>
              <a:t>字段填入了</a:t>
            </a:r>
            <a:r>
              <a:rPr lang="en-US" altLang="zh-CN" sz="2800" dirty="0" smtClean="0">
                <a:solidFill>
                  <a:schemeClr val="bg1"/>
                </a:solidFill>
                <a:latin typeface="+mn-ea"/>
              </a:rPr>
              <a:t>“</a:t>
            </a:r>
            <a:r>
              <a:rPr lang="zh-CN" altLang="en-US" sz="2800" dirty="0" smtClean="0">
                <a:solidFill>
                  <a:schemeClr val="bg1"/>
                </a:solidFill>
                <a:latin typeface="+mn-ea"/>
              </a:rPr>
              <a:t>不准考</a:t>
            </a:r>
            <a:r>
              <a:rPr lang="en-US" altLang="zh-CN" sz="2800" dirty="0" smtClean="0">
                <a:solidFill>
                  <a:schemeClr val="bg1"/>
                </a:solidFill>
                <a:latin typeface="+mn-ea"/>
              </a:rPr>
              <a:t>”</a:t>
            </a:r>
            <a:r>
              <a:rPr lang="zh-CN" altLang="en-US" sz="2800" dirty="0" smtClean="0">
                <a:solidFill>
                  <a:schemeClr val="bg1"/>
                </a:solidFill>
                <a:latin typeface="+mn-ea"/>
              </a:rPr>
              <a:t>，系统都将忽略（不导入）这个考生。</a:t>
            </a:r>
            <a:endParaRPr lang="zh-CN" altLang="en-US" sz="2800" dirty="0" smtClean="0">
              <a:solidFill>
                <a:schemeClr val="bg1"/>
              </a:solidFill>
              <a:latin typeface="+mn-ea"/>
            </a:endParaRPr>
          </a:p>
          <a:p>
            <a:pPr indent="615315" fontAlgn="auto"/>
            <a:r>
              <a:rPr lang="en-US" altLang="zh-CN" sz="2800" b="1" dirty="0" smtClean="0">
                <a:solidFill>
                  <a:srgbClr val="FFFF00"/>
                </a:solidFill>
                <a:latin typeface="+mn-ea"/>
              </a:rPr>
              <a:t>3.考点管理中不能修改考场数量。</a:t>
            </a:r>
            <a:endParaRPr lang="en-US" altLang="zh-CN" sz="2800" b="1" dirty="0" smtClean="0">
              <a:solidFill>
                <a:srgbClr val="FFFF00"/>
              </a:solidFill>
              <a:latin typeface="+mn-ea"/>
            </a:endParaRPr>
          </a:p>
          <a:p>
            <a:pPr indent="615315" fontAlgn="auto"/>
            <a:r>
              <a:rPr lang="zh-CN" altLang="en-US" sz="2800" dirty="0" smtClean="0">
                <a:solidFill>
                  <a:schemeClr val="bg1"/>
                </a:solidFill>
                <a:latin typeface="+mn-ea"/>
              </a:rPr>
              <a:t>解决办法：考点管理只能管理考点基本信息，楼栋、楼层和考场数量是系统自动统计的数量，此处不能修改。如果需要修改考场信息，应打开</a:t>
            </a:r>
            <a:r>
              <a:rPr lang="en-US" altLang="zh-CN" sz="2800" dirty="0" smtClean="0">
                <a:solidFill>
                  <a:schemeClr val="bg1"/>
                </a:solidFill>
                <a:latin typeface="+mn-ea"/>
              </a:rPr>
              <a:t>“</a:t>
            </a:r>
            <a:r>
              <a:rPr lang="zh-CN" altLang="en-US" sz="2800" dirty="0" smtClean="0">
                <a:solidFill>
                  <a:schemeClr val="bg1"/>
                </a:solidFill>
                <a:latin typeface="+mn-ea"/>
              </a:rPr>
              <a:t>考场管理</a:t>
            </a:r>
            <a:r>
              <a:rPr lang="en-US" altLang="zh-CN" sz="2800" dirty="0" smtClean="0">
                <a:solidFill>
                  <a:schemeClr val="bg1"/>
                </a:solidFill>
                <a:latin typeface="+mn-ea"/>
              </a:rPr>
              <a:t>”</a:t>
            </a:r>
            <a:r>
              <a:rPr lang="zh-CN" altLang="en-US" sz="2800" dirty="0" smtClean="0">
                <a:solidFill>
                  <a:schemeClr val="bg1"/>
                </a:solidFill>
                <a:latin typeface="+mn-ea"/>
              </a:rPr>
              <a:t>窗口，进行相应的操作。</a:t>
            </a:r>
            <a:endParaRPr lang="zh-CN" altLang="en-US" sz="2800" dirty="0" smtClean="0">
              <a:solidFill>
                <a:schemeClr val="bg1"/>
              </a:solidFill>
              <a:latin typeface="+mn-ea"/>
            </a:endParaRPr>
          </a:p>
          <a:p>
            <a:pPr indent="615315" fontAlgn="auto"/>
            <a:endParaRPr lang="zh-CN" altLang="en-US" sz="2800" dirty="0" smtClean="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2791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四、常见问题</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5262245"/>
          </a:xfrm>
          <a:prstGeom prst="rect">
            <a:avLst/>
          </a:prstGeom>
          <a:noFill/>
        </p:spPr>
        <p:txBody>
          <a:bodyPr wrap="square" rtlCol="0">
            <a:spAutoFit/>
          </a:bodyPr>
          <a:lstStyle/>
          <a:p>
            <a:pPr indent="615315" fontAlgn="auto"/>
            <a:r>
              <a:rPr lang="en-US" altLang="zh-CN" sz="2800" b="1" dirty="0" smtClean="0">
                <a:solidFill>
                  <a:srgbClr val="FFFF00"/>
                </a:solidFill>
                <a:latin typeface="+mn-ea"/>
              </a:rPr>
              <a:t>4.“</a:t>
            </a:r>
            <a:r>
              <a:rPr lang="zh-CN" altLang="en-US" sz="2800" b="1" dirty="0" smtClean="0">
                <a:solidFill>
                  <a:srgbClr val="FFFF00"/>
                </a:solidFill>
                <a:latin typeface="+mn-ea"/>
              </a:rPr>
              <a:t>保存</a:t>
            </a:r>
            <a:r>
              <a:rPr lang="en-US" altLang="zh-CN" sz="2800" b="1" dirty="0" smtClean="0">
                <a:solidFill>
                  <a:srgbClr val="FFFF00"/>
                </a:solidFill>
                <a:latin typeface="+mn-ea"/>
              </a:rPr>
              <a:t>”</a:t>
            </a:r>
            <a:r>
              <a:rPr lang="zh-CN" altLang="en-US" sz="2800" b="1" dirty="0" smtClean="0">
                <a:solidFill>
                  <a:srgbClr val="FFFF00"/>
                </a:solidFill>
                <a:latin typeface="+mn-ea"/>
              </a:rPr>
              <a:t>按钮是灰色的，不能使用。</a:t>
            </a:r>
            <a:endParaRPr lang="zh-CN" altLang="en-US" sz="2800" b="1" dirty="0" smtClean="0">
              <a:solidFill>
                <a:srgbClr val="FFFF00"/>
              </a:solidFill>
              <a:latin typeface="+mn-ea"/>
            </a:endParaRPr>
          </a:p>
          <a:p>
            <a:pPr indent="615315" fontAlgn="auto"/>
            <a:r>
              <a:rPr lang="zh-CN" altLang="en-US" sz="2800" dirty="0" smtClean="0">
                <a:solidFill>
                  <a:schemeClr val="bg1"/>
                </a:solidFill>
                <a:latin typeface="+mn-ea"/>
              </a:rPr>
              <a:t>解决办法：当删除了记录或在列表中修改了信息并回车，系统会自动将</a:t>
            </a:r>
            <a:r>
              <a:rPr lang="en-US" altLang="zh-CN" sz="2800" dirty="0" smtClean="0">
                <a:solidFill>
                  <a:schemeClr val="bg1"/>
                </a:solidFill>
                <a:latin typeface="+mn-ea"/>
              </a:rPr>
              <a:t>“</a:t>
            </a:r>
            <a:r>
              <a:rPr lang="zh-CN" altLang="en-US" sz="2800" dirty="0" smtClean="0">
                <a:solidFill>
                  <a:schemeClr val="bg1"/>
                </a:solidFill>
                <a:latin typeface="+mn-ea"/>
              </a:rPr>
              <a:t>保存</a:t>
            </a:r>
            <a:r>
              <a:rPr lang="en-US" altLang="zh-CN" sz="2800" dirty="0" smtClean="0">
                <a:solidFill>
                  <a:schemeClr val="bg1"/>
                </a:solidFill>
                <a:latin typeface="+mn-ea"/>
              </a:rPr>
              <a:t>”</a:t>
            </a:r>
            <a:r>
              <a:rPr lang="zh-CN" altLang="en-US" sz="2800" dirty="0" smtClean="0">
                <a:solidFill>
                  <a:schemeClr val="bg1"/>
                </a:solidFill>
                <a:latin typeface="+mn-ea"/>
              </a:rPr>
              <a:t>按钮变为可用状态。</a:t>
            </a:r>
            <a:endParaRPr lang="zh-CN" altLang="en-US" sz="2800" dirty="0" smtClean="0">
              <a:solidFill>
                <a:schemeClr val="bg1"/>
              </a:solidFill>
              <a:latin typeface="+mn-ea"/>
            </a:endParaRPr>
          </a:p>
          <a:p>
            <a:pPr indent="615315" fontAlgn="auto"/>
            <a:r>
              <a:rPr lang="en-US" altLang="zh-CN" sz="2800" b="1" dirty="0" smtClean="0">
                <a:solidFill>
                  <a:srgbClr val="FFFF00"/>
                </a:solidFill>
                <a:latin typeface="+mn-ea"/>
              </a:rPr>
              <a:t>5.</a:t>
            </a:r>
            <a:r>
              <a:rPr lang="zh-CN" altLang="en-US" sz="2800" b="1" dirty="0" smtClean="0">
                <a:solidFill>
                  <a:srgbClr val="FFFF00"/>
                </a:solidFill>
                <a:latin typeface="+mn-ea"/>
              </a:rPr>
              <a:t>删除某些信息保存时系统提示错误。</a:t>
            </a:r>
            <a:endParaRPr lang="zh-CN" altLang="en-US" sz="2800" b="1" dirty="0" smtClean="0">
              <a:solidFill>
                <a:srgbClr val="FFFF00"/>
              </a:solidFill>
              <a:latin typeface="+mn-ea"/>
            </a:endParaRPr>
          </a:p>
          <a:p>
            <a:pPr indent="615315" fontAlgn="auto"/>
            <a:r>
              <a:rPr lang="zh-CN" altLang="en-US" sz="2800" dirty="0" smtClean="0">
                <a:solidFill>
                  <a:schemeClr val="bg1"/>
                </a:solidFill>
                <a:latin typeface="+mn-ea"/>
              </a:rPr>
              <a:t>解决办法：考生与报考单位、考场与考点等信息存在关联，在关联的信息未全部删除前，不能删除相应的记录。</a:t>
            </a:r>
            <a:endParaRPr lang="zh-CN" altLang="en-US" sz="2800" dirty="0" smtClean="0">
              <a:solidFill>
                <a:schemeClr val="bg1"/>
              </a:solidFill>
              <a:latin typeface="+mn-ea"/>
            </a:endParaRPr>
          </a:p>
          <a:p>
            <a:pPr indent="615315" fontAlgn="auto"/>
            <a:r>
              <a:rPr lang="en-US" altLang="zh-CN" sz="2800" b="1" dirty="0" smtClean="0">
                <a:solidFill>
                  <a:srgbClr val="FFFF00"/>
                </a:solidFill>
                <a:latin typeface="+mn-ea"/>
              </a:rPr>
              <a:t>6.</a:t>
            </a:r>
            <a:r>
              <a:rPr lang="zh-CN" altLang="en-US" sz="2800" b="1" dirty="0" smtClean="0">
                <a:solidFill>
                  <a:srgbClr val="FFFF00"/>
                </a:solidFill>
                <a:latin typeface="+mn-ea"/>
              </a:rPr>
              <a:t>编排出的考场没有达到预期的要求。</a:t>
            </a:r>
            <a:endParaRPr lang="zh-CN" altLang="en-US" sz="2800" b="1" dirty="0" smtClean="0">
              <a:solidFill>
                <a:srgbClr val="FFFF00"/>
              </a:solidFill>
              <a:latin typeface="+mn-ea"/>
            </a:endParaRPr>
          </a:p>
          <a:p>
            <a:pPr indent="615315" fontAlgn="auto"/>
            <a:r>
              <a:rPr lang="zh-CN" altLang="en-US" sz="2800" dirty="0" smtClean="0">
                <a:solidFill>
                  <a:schemeClr val="bg1"/>
                </a:solidFill>
                <a:latin typeface="+mn-ea"/>
              </a:rPr>
              <a:t>解决办法：系统支持按考生的考试科目数量、应往届分类编排考场，支持按多种关键字排序。请根据自己的需要设置好排序字段，设定好分类编排的要求后再编排考场。设置相同，多次编排的结果不会改变。</a:t>
            </a:r>
            <a:r>
              <a:rPr lang="zh-CN" altLang="en-US" sz="2800" dirty="0" smtClean="0">
                <a:solidFill>
                  <a:schemeClr val="bg1"/>
                </a:solidFill>
                <a:highlight>
                  <a:srgbClr val="FF00FF"/>
                </a:highlight>
                <a:latin typeface="+mn-ea"/>
              </a:rPr>
              <a:t>可以分批导入考生，分批追加编排考场。</a:t>
            </a:r>
            <a:r>
              <a:rPr lang="zh-CN" altLang="en-US" sz="2800" dirty="0" smtClean="0">
                <a:solidFill>
                  <a:schemeClr val="bg1"/>
                </a:solidFill>
                <a:latin typeface="+mn-ea"/>
              </a:rPr>
              <a:t>按新的规则重新编排后，需要重新统计试卷数量和自命题清单。</a:t>
            </a:r>
            <a:endParaRPr lang="en-US" altLang="zh-CN" sz="2800" dirty="0" smtClean="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2791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四、常见问题</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5262245"/>
          </a:xfrm>
          <a:prstGeom prst="rect">
            <a:avLst/>
          </a:prstGeom>
          <a:noFill/>
        </p:spPr>
        <p:txBody>
          <a:bodyPr wrap="square" rtlCol="0">
            <a:spAutoFit/>
          </a:bodyPr>
          <a:lstStyle/>
          <a:p>
            <a:pPr indent="615315" fontAlgn="auto"/>
            <a:r>
              <a:rPr lang="en-US" altLang="zh-CN" sz="2800" b="1" dirty="0" smtClean="0">
                <a:solidFill>
                  <a:srgbClr val="FFFF00"/>
                </a:solidFill>
                <a:latin typeface="+mn-ea"/>
              </a:rPr>
              <a:t>7.</a:t>
            </a:r>
            <a:r>
              <a:rPr lang="zh-CN" altLang="en-US" sz="2800" b="1" dirty="0" smtClean="0">
                <a:solidFill>
                  <a:srgbClr val="FFFF00"/>
                </a:solidFill>
                <a:latin typeface="+mn-ea"/>
              </a:rPr>
              <a:t>已经完成了考场编排，但在打印考场核对单时，只能打印考场情况记载表，考场核对单是空白。</a:t>
            </a:r>
            <a:endParaRPr lang="zh-CN" altLang="en-US" sz="2800" b="1" dirty="0" smtClean="0">
              <a:solidFill>
                <a:srgbClr val="FFFF00"/>
              </a:solidFill>
              <a:latin typeface="+mn-ea"/>
            </a:endParaRPr>
          </a:p>
          <a:p>
            <a:pPr indent="615315" fontAlgn="auto"/>
            <a:r>
              <a:rPr lang="zh-CN" altLang="en-US" sz="2800" dirty="0" smtClean="0">
                <a:solidFill>
                  <a:schemeClr val="bg1"/>
                </a:solidFill>
                <a:latin typeface="+mn-ea"/>
              </a:rPr>
              <a:t>解决办法：</a:t>
            </a:r>
            <a:r>
              <a:rPr lang="en-US" altLang="zh-CN" sz="2800" dirty="0" smtClean="0">
                <a:solidFill>
                  <a:schemeClr val="bg1"/>
                </a:solidFill>
                <a:latin typeface="+mn-ea"/>
              </a:rPr>
              <a:t>1-4</a:t>
            </a:r>
            <a:r>
              <a:rPr lang="zh-CN" altLang="en-US" sz="2800" dirty="0" smtClean="0">
                <a:solidFill>
                  <a:schemeClr val="bg1"/>
                </a:solidFill>
                <a:latin typeface="+mn-ea"/>
              </a:rPr>
              <a:t>单元的考场核对单是</a:t>
            </a:r>
            <a:r>
              <a:rPr lang="en-US" altLang="zh-CN" sz="2800" dirty="0" smtClean="0">
                <a:solidFill>
                  <a:schemeClr val="bg1"/>
                </a:solidFill>
                <a:latin typeface="+mn-ea"/>
              </a:rPr>
              <a:t>A3</a:t>
            </a:r>
            <a:r>
              <a:rPr lang="zh-CN" altLang="en-US" sz="2800" dirty="0" smtClean="0">
                <a:solidFill>
                  <a:schemeClr val="bg1"/>
                </a:solidFill>
                <a:latin typeface="+mn-ea"/>
              </a:rPr>
              <a:t>横向的，系统中设置的打印机要支持</a:t>
            </a:r>
            <a:r>
              <a:rPr lang="en-US" altLang="zh-CN" sz="2800" dirty="0" smtClean="0">
                <a:solidFill>
                  <a:schemeClr val="bg1"/>
                </a:solidFill>
                <a:latin typeface="+mn-ea"/>
              </a:rPr>
              <a:t>A3</a:t>
            </a:r>
            <a:r>
              <a:rPr lang="zh-CN" altLang="en-US" sz="2800" dirty="0" smtClean="0">
                <a:solidFill>
                  <a:schemeClr val="bg1"/>
                </a:solidFill>
                <a:latin typeface="+mn-ea"/>
              </a:rPr>
              <a:t>纸张。打开菜单：系统管理</a:t>
            </a:r>
            <a:r>
              <a:rPr lang="en-US" altLang="zh-CN" sz="2800" dirty="0" smtClean="0">
                <a:solidFill>
                  <a:schemeClr val="bg1"/>
                </a:solidFill>
                <a:latin typeface="+mn-ea"/>
              </a:rPr>
              <a:t>-</a:t>
            </a:r>
            <a:r>
              <a:rPr lang="zh-CN" altLang="en-US" sz="2800" dirty="0" smtClean="0">
                <a:solidFill>
                  <a:schemeClr val="bg1"/>
                </a:solidFill>
                <a:latin typeface="+mn-ea"/>
              </a:rPr>
              <a:t>设置打印机，在弹出的窗口中换一个能支持</a:t>
            </a:r>
            <a:r>
              <a:rPr lang="en-US" altLang="zh-CN" sz="2800" dirty="0" smtClean="0">
                <a:solidFill>
                  <a:schemeClr val="bg1"/>
                </a:solidFill>
                <a:latin typeface="+mn-ea"/>
              </a:rPr>
              <a:t>A3</a:t>
            </a:r>
            <a:r>
              <a:rPr lang="zh-CN" altLang="en-US" sz="2800" dirty="0" smtClean="0">
                <a:solidFill>
                  <a:schemeClr val="bg1"/>
                </a:solidFill>
                <a:latin typeface="+mn-ea"/>
              </a:rPr>
              <a:t>纸张的打印机，再去打印考场核对单即可。</a:t>
            </a:r>
            <a:endParaRPr lang="zh-CN" altLang="en-US" sz="2800" dirty="0" smtClean="0">
              <a:solidFill>
                <a:schemeClr val="bg1"/>
              </a:solidFill>
              <a:latin typeface="+mn-ea"/>
            </a:endParaRPr>
          </a:p>
          <a:p>
            <a:pPr indent="615315" fontAlgn="auto"/>
            <a:r>
              <a:rPr lang="en-US" altLang="zh-CN" sz="2800" b="1" dirty="0" smtClean="0">
                <a:solidFill>
                  <a:srgbClr val="FFFF00"/>
                </a:solidFill>
                <a:latin typeface="+mn-ea"/>
              </a:rPr>
              <a:t>8.</a:t>
            </a:r>
            <a:r>
              <a:rPr lang="zh-CN" altLang="en-US" sz="2800" b="1" dirty="0" smtClean="0">
                <a:solidFill>
                  <a:srgbClr val="FFFF00"/>
                </a:solidFill>
                <a:latin typeface="+mn-ea"/>
              </a:rPr>
              <a:t>需要按某项标准将考生分成两类分别编排考场，如何实现？</a:t>
            </a:r>
            <a:endParaRPr lang="zh-CN" altLang="en-US" sz="2800" b="1" dirty="0" smtClean="0">
              <a:solidFill>
                <a:srgbClr val="FFFF00"/>
              </a:solidFill>
              <a:latin typeface="+mn-ea"/>
            </a:endParaRPr>
          </a:p>
          <a:p>
            <a:pPr indent="615315" fontAlgn="auto"/>
            <a:r>
              <a:rPr lang="zh-CN" altLang="en-US" sz="2800" dirty="0" smtClean="0">
                <a:solidFill>
                  <a:schemeClr val="bg1"/>
                </a:solidFill>
                <a:latin typeface="+mn-ea"/>
              </a:rPr>
              <a:t>解决办法：系统支持分应往届考生分别编排考场，如果需要对考生进行分类，可以在导入前编辑考生库中的</a:t>
            </a:r>
            <a:r>
              <a:rPr lang="en-US" altLang="zh-CN" sz="2800" dirty="0" smtClean="0">
                <a:solidFill>
                  <a:schemeClr val="bg1"/>
                </a:solidFill>
                <a:latin typeface="+mn-ea"/>
              </a:rPr>
              <a:t>kslym</a:t>
            </a:r>
            <a:r>
              <a:rPr lang="zh-CN" altLang="en-US" sz="2800" dirty="0" smtClean="0">
                <a:solidFill>
                  <a:schemeClr val="bg1"/>
                </a:solidFill>
                <a:latin typeface="+mn-ea"/>
              </a:rPr>
              <a:t>字段，标记为</a:t>
            </a:r>
            <a:r>
              <a:rPr lang="en-US" altLang="zh-CN" sz="2800" dirty="0" smtClean="0">
                <a:solidFill>
                  <a:schemeClr val="bg1"/>
                </a:solidFill>
                <a:latin typeface="+mn-ea"/>
              </a:rPr>
              <a:t>5</a:t>
            </a:r>
            <a:r>
              <a:rPr lang="zh-CN" altLang="en-US" sz="2800" dirty="0" smtClean="0">
                <a:solidFill>
                  <a:schemeClr val="bg1"/>
                </a:solidFill>
                <a:latin typeface="+mn-ea"/>
              </a:rPr>
              <a:t>、</a:t>
            </a:r>
            <a:r>
              <a:rPr lang="en-US" altLang="zh-CN" sz="2800" dirty="0" smtClean="0">
                <a:solidFill>
                  <a:schemeClr val="bg1"/>
                </a:solidFill>
                <a:latin typeface="+mn-ea"/>
              </a:rPr>
              <a:t>6</a:t>
            </a:r>
            <a:r>
              <a:rPr lang="zh-CN" altLang="en-US" sz="2800" dirty="0" smtClean="0">
                <a:solidFill>
                  <a:schemeClr val="bg1"/>
                </a:solidFill>
                <a:latin typeface="+mn-ea"/>
              </a:rPr>
              <a:t>的是应届生，其他的为往届生。有这类需要，而且不需要按应往届分类编排考场的，可以借用这个字段，以应往届区分考生，实现分类编排考场。或者在考场编排结果</a:t>
            </a:r>
            <a:r>
              <a:rPr lang="en-US" altLang="zh-CN" sz="2800" dirty="0" smtClean="0">
                <a:solidFill>
                  <a:schemeClr val="bg1"/>
                </a:solidFill>
                <a:latin typeface="+mn-ea"/>
              </a:rPr>
              <a:t>DBF</a:t>
            </a:r>
            <a:r>
              <a:rPr lang="zh-CN" altLang="en-US" sz="2800" dirty="0" smtClean="0">
                <a:solidFill>
                  <a:schemeClr val="bg1"/>
                </a:solidFill>
                <a:latin typeface="+mn-ea"/>
              </a:rPr>
              <a:t>导入模板中按需要编排考场后导入本软件。</a:t>
            </a:r>
            <a:r>
              <a:rPr lang="zh-CN" altLang="en-US" sz="2800" dirty="0" smtClean="0">
                <a:solidFill>
                  <a:schemeClr val="bg1"/>
                </a:solidFill>
                <a:highlight>
                  <a:srgbClr val="FF00FF"/>
                </a:highlight>
                <a:latin typeface="+mn-ea"/>
              </a:rPr>
              <a:t>也</a:t>
            </a:r>
            <a:r>
              <a:rPr lang="zh-CN" altLang="en-US" sz="2800" dirty="0" smtClean="0">
                <a:solidFill>
                  <a:schemeClr val="bg1"/>
                </a:solidFill>
                <a:highlight>
                  <a:srgbClr val="FF00FF"/>
                </a:highlight>
                <a:latin typeface="+mn-ea"/>
                <a:sym typeface="+mn-ea"/>
              </a:rPr>
              <a:t>可以分批导入考生，分批追加编排考场。</a:t>
            </a:r>
            <a:endParaRPr lang="zh-CN" altLang="en-US" sz="2800" dirty="0" smtClean="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2791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四、常见问题</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5692775"/>
          </a:xfrm>
          <a:prstGeom prst="rect">
            <a:avLst/>
          </a:prstGeom>
          <a:noFill/>
        </p:spPr>
        <p:txBody>
          <a:bodyPr wrap="square" rtlCol="0">
            <a:spAutoFit/>
          </a:bodyPr>
          <a:lstStyle/>
          <a:p>
            <a:pPr indent="615315" fontAlgn="auto"/>
            <a:r>
              <a:rPr lang="en-US" altLang="zh-CN" sz="2800" b="1" dirty="0" smtClean="0">
                <a:solidFill>
                  <a:srgbClr val="FFFF00"/>
                </a:solidFill>
                <a:latin typeface="+mn-ea"/>
              </a:rPr>
              <a:t>9.</a:t>
            </a:r>
            <a:r>
              <a:rPr lang="zh-CN" altLang="en-US" sz="2800" b="1" dirty="0" smtClean="0">
                <a:solidFill>
                  <a:srgbClr val="FFFF00"/>
                </a:solidFill>
                <a:latin typeface="+mn-ea"/>
              </a:rPr>
              <a:t>如何实现将报考同一单位的考生安排在连续的考场，便于分发、回收自命题试卷。</a:t>
            </a:r>
            <a:endParaRPr lang="zh-CN" altLang="en-US" sz="2800" b="1" dirty="0" smtClean="0">
              <a:solidFill>
                <a:srgbClr val="FFFF00"/>
              </a:solidFill>
              <a:latin typeface="+mn-ea"/>
            </a:endParaRPr>
          </a:p>
          <a:p>
            <a:pPr indent="615315" fontAlgn="auto"/>
            <a:r>
              <a:rPr lang="zh-CN" altLang="en-US" sz="2800" dirty="0" smtClean="0">
                <a:solidFill>
                  <a:schemeClr val="bg1"/>
                </a:solidFill>
                <a:latin typeface="+mn-ea"/>
              </a:rPr>
              <a:t>解决办法：</a:t>
            </a:r>
            <a:r>
              <a:rPr lang="zh-CN" sz="2800" dirty="0" smtClean="0">
                <a:solidFill>
                  <a:schemeClr val="bg1"/>
                </a:solidFill>
                <a:latin typeface="+mn-ea"/>
              </a:rPr>
              <a:t>在编排</a:t>
            </a:r>
            <a:r>
              <a:rPr lang="en-US" altLang="zh-CN" sz="2800" dirty="0" smtClean="0">
                <a:solidFill>
                  <a:schemeClr val="bg1"/>
                </a:solidFill>
                <a:latin typeface="+mn-ea"/>
              </a:rPr>
              <a:t>1-4</a:t>
            </a:r>
            <a:r>
              <a:rPr lang="zh-CN" altLang="en-US" sz="2800" dirty="0" smtClean="0">
                <a:solidFill>
                  <a:schemeClr val="bg1"/>
                </a:solidFill>
                <a:latin typeface="+mn-ea"/>
              </a:rPr>
              <a:t>单元考场时，在</a:t>
            </a:r>
            <a:r>
              <a:rPr lang="en-US" altLang="zh-CN" sz="2800" dirty="0" smtClean="0">
                <a:solidFill>
                  <a:schemeClr val="bg1"/>
                </a:solidFill>
                <a:latin typeface="+mn-ea"/>
              </a:rPr>
              <a:t>“</a:t>
            </a:r>
            <a:r>
              <a:rPr lang="zh-CN" altLang="en-US" sz="2800" dirty="0" smtClean="0">
                <a:solidFill>
                  <a:schemeClr val="bg1"/>
                </a:solidFill>
                <a:latin typeface="+mn-ea"/>
              </a:rPr>
              <a:t>排序</a:t>
            </a:r>
            <a:r>
              <a:rPr lang="en-US" altLang="zh-CN" sz="2800" dirty="0" smtClean="0">
                <a:solidFill>
                  <a:schemeClr val="bg1"/>
                </a:solidFill>
                <a:latin typeface="+mn-ea"/>
              </a:rPr>
              <a:t>1”</a:t>
            </a:r>
            <a:r>
              <a:rPr lang="zh-CN" altLang="en-US" sz="2800" dirty="0" smtClean="0">
                <a:solidFill>
                  <a:schemeClr val="bg1"/>
                </a:solidFill>
                <a:latin typeface="+mn-ea"/>
              </a:rPr>
              <a:t>中选择</a:t>
            </a:r>
            <a:r>
              <a:rPr lang="en-US" altLang="zh-CN" sz="2800" dirty="0" smtClean="0">
                <a:solidFill>
                  <a:schemeClr val="bg1"/>
                </a:solidFill>
                <a:latin typeface="+mn-ea"/>
              </a:rPr>
              <a:t>“A-</a:t>
            </a:r>
            <a:r>
              <a:rPr lang="zh-CN" altLang="en-US" sz="2800" dirty="0" smtClean="0">
                <a:solidFill>
                  <a:schemeClr val="bg1"/>
                </a:solidFill>
                <a:latin typeface="+mn-ea"/>
              </a:rPr>
              <a:t>考生编号</a:t>
            </a:r>
            <a:r>
              <a:rPr lang="en-US" altLang="zh-CN" sz="2800" dirty="0" smtClean="0">
                <a:solidFill>
                  <a:schemeClr val="bg1"/>
                </a:solidFill>
                <a:latin typeface="+mn-ea"/>
              </a:rPr>
              <a:t>”</a:t>
            </a:r>
            <a:r>
              <a:rPr lang="zh-CN" altLang="en-US" sz="2800" dirty="0" smtClean="0">
                <a:solidFill>
                  <a:schemeClr val="bg1"/>
                </a:solidFill>
                <a:latin typeface="+mn-ea"/>
              </a:rPr>
              <a:t>的升序或降序，就可以将报考同一单位的考生安排在连续的考场，但会出现考</a:t>
            </a:r>
            <a:r>
              <a:rPr lang="en-US" altLang="zh-CN" sz="2800" dirty="0" smtClean="0">
                <a:solidFill>
                  <a:schemeClr val="bg1"/>
                </a:solidFill>
                <a:latin typeface="+mn-ea"/>
              </a:rPr>
              <a:t>4</a:t>
            </a:r>
            <a:r>
              <a:rPr lang="zh-CN" altLang="en-US" sz="2800" dirty="0" smtClean="0">
                <a:solidFill>
                  <a:schemeClr val="bg1"/>
                </a:solidFill>
                <a:latin typeface="+mn-ea"/>
              </a:rPr>
              <a:t>科、</a:t>
            </a:r>
            <a:r>
              <a:rPr lang="en-US" altLang="zh-CN" sz="2800" dirty="0" smtClean="0">
                <a:solidFill>
                  <a:schemeClr val="bg1"/>
                </a:solidFill>
                <a:latin typeface="+mn-ea"/>
              </a:rPr>
              <a:t>3</a:t>
            </a:r>
            <a:r>
              <a:rPr lang="zh-CN" altLang="en-US" sz="2800" dirty="0" smtClean="0">
                <a:solidFill>
                  <a:schemeClr val="bg1"/>
                </a:solidFill>
                <a:latin typeface="+mn-ea"/>
              </a:rPr>
              <a:t>科、</a:t>
            </a:r>
            <a:r>
              <a:rPr lang="en-US" altLang="zh-CN" sz="2800" dirty="0" smtClean="0">
                <a:solidFill>
                  <a:schemeClr val="bg1"/>
                </a:solidFill>
                <a:latin typeface="+mn-ea"/>
              </a:rPr>
              <a:t>2</a:t>
            </a:r>
            <a:r>
              <a:rPr lang="zh-CN" altLang="en-US" sz="2800" dirty="0" smtClean="0">
                <a:solidFill>
                  <a:schemeClr val="bg1"/>
                </a:solidFill>
                <a:latin typeface="+mn-ea"/>
              </a:rPr>
              <a:t>科的考生混合编排的情况，每科、每个考场都有考生参加考试，都要安排监考员。</a:t>
            </a:r>
            <a:endParaRPr lang="zh-CN" altLang="en-US" sz="2800" dirty="0" smtClean="0">
              <a:solidFill>
                <a:schemeClr val="bg1"/>
              </a:solidFill>
              <a:latin typeface="+mn-ea"/>
            </a:endParaRPr>
          </a:p>
          <a:p>
            <a:pPr indent="615315" algn="l" fontAlgn="auto">
              <a:buClrTx/>
              <a:buSzTx/>
              <a:buFontTx/>
            </a:pPr>
            <a:r>
              <a:rPr lang="en-US" altLang="zh-CN" sz="2800" b="1" dirty="0" smtClean="0">
                <a:solidFill>
                  <a:srgbClr val="FFFF00"/>
                </a:solidFill>
                <a:latin typeface="+mn-ea"/>
              </a:rPr>
              <a:t>10.如何导出与系统直接打印效果相同的PDF报表？</a:t>
            </a:r>
            <a:endParaRPr lang="en-US" altLang="zh-CN" sz="2800" b="1" dirty="0" smtClean="0">
              <a:solidFill>
                <a:srgbClr val="FFFF00"/>
              </a:solidFill>
              <a:latin typeface="+mn-ea"/>
            </a:endParaRPr>
          </a:p>
          <a:p>
            <a:pPr indent="615315" fontAlgn="auto"/>
            <a:r>
              <a:rPr lang="zh-CN" altLang="en-US" sz="2800" dirty="0" smtClean="0">
                <a:solidFill>
                  <a:schemeClr val="bg1"/>
                </a:solidFill>
                <a:latin typeface="+mn-ea"/>
              </a:rPr>
              <a:t>解决办法：系统自带的导出功能不能实现这个功能，可以在电脑上安装</a:t>
            </a:r>
            <a:r>
              <a:rPr lang="en-US" altLang="zh-CN" sz="2800" dirty="0" smtClean="0">
                <a:solidFill>
                  <a:schemeClr val="bg1"/>
                </a:solidFill>
                <a:latin typeface="+mn-ea"/>
              </a:rPr>
              <a:t>PDF</a:t>
            </a:r>
            <a:r>
              <a:rPr lang="zh-CN" altLang="en-US" sz="2800" dirty="0" smtClean="0">
                <a:solidFill>
                  <a:schemeClr val="bg1"/>
                </a:solidFill>
                <a:latin typeface="+mn-ea"/>
              </a:rPr>
              <a:t>虚拟打印机，通过打印到</a:t>
            </a:r>
            <a:r>
              <a:rPr lang="en-US" altLang="zh-CN" sz="2800" dirty="0" smtClean="0">
                <a:solidFill>
                  <a:schemeClr val="bg1"/>
                </a:solidFill>
                <a:latin typeface="+mn-ea"/>
              </a:rPr>
              <a:t>PDF</a:t>
            </a:r>
            <a:r>
              <a:rPr lang="zh-CN" altLang="en-US" sz="2800" dirty="0" smtClean="0">
                <a:solidFill>
                  <a:schemeClr val="bg1"/>
                </a:solidFill>
                <a:latin typeface="+mn-ea"/>
              </a:rPr>
              <a:t>虚拟打印机的方式，得到与系统直接打印效果相同的</a:t>
            </a:r>
            <a:r>
              <a:rPr lang="en-US" altLang="zh-CN" sz="2800" dirty="0" smtClean="0">
                <a:solidFill>
                  <a:schemeClr val="bg1"/>
                </a:solidFill>
                <a:latin typeface="+mn-ea"/>
              </a:rPr>
              <a:t>PDF</a:t>
            </a:r>
            <a:r>
              <a:rPr lang="zh-CN" altLang="en-US" sz="2800" dirty="0" smtClean="0">
                <a:solidFill>
                  <a:schemeClr val="bg1"/>
                </a:solidFill>
                <a:latin typeface="+mn-ea"/>
              </a:rPr>
              <a:t>文件</a:t>
            </a:r>
            <a:r>
              <a:rPr lang="zh-CN" altLang="en-US" sz="2800" dirty="0" smtClean="0">
                <a:solidFill>
                  <a:schemeClr val="bg1"/>
                </a:solidFill>
                <a:latin typeface="+mn-ea"/>
              </a:rPr>
              <a:t>。</a:t>
            </a:r>
            <a:endParaRPr lang="zh-CN" altLang="en-US" sz="2800" dirty="0" smtClean="0">
              <a:solidFill>
                <a:schemeClr val="bg1"/>
              </a:solidFill>
              <a:latin typeface="+mn-ea"/>
            </a:endParaRPr>
          </a:p>
          <a:p>
            <a:pPr indent="615315" fontAlgn="auto"/>
            <a:r>
              <a:rPr lang="en-US" altLang="zh-CN" sz="2800" b="1" dirty="0" smtClean="0">
                <a:solidFill>
                  <a:srgbClr val="FFFF00"/>
                </a:solidFill>
                <a:latin typeface="+mn-ea"/>
                <a:sym typeface="+mn-ea"/>
              </a:rPr>
              <a:t>11.如何</a:t>
            </a:r>
            <a:r>
              <a:rPr lang="zh-CN" altLang="en-US" sz="2800" b="1" dirty="0" smtClean="0">
                <a:solidFill>
                  <a:srgbClr val="FFFF00"/>
                </a:solidFill>
                <a:latin typeface="+mn-ea"/>
                <a:sym typeface="+mn-ea"/>
              </a:rPr>
              <a:t>将两套本软件的考场编排结果合并</a:t>
            </a:r>
            <a:r>
              <a:rPr lang="en-US" altLang="zh-CN" sz="2800" b="1" dirty="0" smtClean="0">
                <a:solidFill>
                  <a:srgbClr val="FFFF00"/>
                </a:solidFill>
                <a:latin typeface="+mn-ea"/>
                <a:sym typeface="+mn-ea"/>
              </a:rPr>
              <a:t>？</a:t>
            </a:r>
            <a:endParaRPr lang="en-US" altLang="zh-CN" sz="2800" b="1" dirty="0" smtClean="0">
              <a:solidFill>
                <a:srgbClr val="FFFF00"/>
              </a:solidFill>
              <a:latin typeface="+mn-ea"/>
              <a:sym typeface="+mn-ea"/>
            </a:endParaRPr>
          </a:p>
          <a:p>
            <a:pPr indent="615315" algn="l" fontAlgn="auto">
              <a:buClrTx/>
              <a:buSzTx/>
              <a:buFontTx/>
            </a:pPr>
            <a:r>
              <a:rPr lang="zh-CN" altLang="en-US" sz="2800" dirty="0" smtClean="0">
                <a:solidFill>
                  <a:schemeClr val="bg1"/>
                </a:solidFill>
                <a:latin typeface="+mn-ea"/>
                <a:sym typeface="+mn-ea"/>
              </a:rPr>
              <a:t>解决办法：从一套软件中导出，在另一套软件中导入考生和考场编排结果即可。</a:t>
            </a:r>
            <a:endParaRPr lang="zh-CN" altLang="en-US" sz="2800" dirty="0" smtClean="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2791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四、常见问题</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1695" cy="3538220"/>
          </a:xfrm>
          <a:prstGeom prst="rect">
            <a:avLst/>
          </a:prstGeom>
          <a:noFill/>
        </p:spPr>
        <p:txBody>
          <a:bodyPr wrap="square" rtlCol="0">
            <a:spAutoFit/>
          </a:bodyPr>
          <a:lstStyle/>
          <a:p>
            <a:pPr indent="615315" fontAlgn="auto"/>
            <a:r>
              <a:rPr lang="en-US" altLang="zh-CN" sz="2800" b="1" dirty="0" smtClean="0">
                <a:solidFill>
                  <a:srgbClr val="FFFF00"/>
                </a:solidFill>
                <a:latin typeface="+mn-ea"/>
              </a:rPr>
              <a:t>12.</a:t>
            </a:r>
            <a:r>
              <a:rPr lang="zh-CN" altLang="en-US" sz="2800" b="1" dirty="0" smtClean="0">
                <a:solidFill>
                  <a:srgbClr val="FFFF00"/>
                </a:solidFill>
                <a:latin typeface="+mn-ea"/>
              </a:rPr>
              <a:t>如何导入其他软件的考场编排结果</a:t>
            </a:r>
            <a:endParaRPr lang="zh-CN" altLang="en-US" sz="2800" b="1" dirty="0" smtClean="0">
              <a:solidFill>
                <a:srgbClr val="FFFF00"/>
              </a:solidFill>
              <a:latin typeface="+mn-ea"/>
            </a:endParaRPr>
          </a:p>
          <a:p>
            <a:pPr indent="615315" fontAlgn="auto"/>
            <a:r>
              <a:rPr lang="zh-CN" altLang="en-US" sz="2800" dirty="0" smtClean="0">
                <a:solidFill>
                  <a:schemeClr val="bg1"/>
                </a:solidFill>
                <a:latin typeface="+mn-ea"/>
              </a:rPr>
              <a:t>解决办法：</a:t>
            </a:r>
            <a:r>
              <a:rPr lang="zh-CN" sz="2800" dirty="0" smtClean="0">
                <a:solidFill>
                  <a:schemeClr val="bg1"/>
                </a:solidFill>
                <a:latin typeface="+mn-ea"/>
              </a:rPr>
              <a:t>先在本软件中导入招生单位和考生信息，设置考点、考场。使用本软件提供的考场编排结果导入</a:t>
            </a:r>
            <a:r>
              <a:rPr lang="en-US" altLang="zh-CN" sz="2800" dirty="0" smtClean="0">
                <a:solidFill>
                  <a:schemeClr val="bg1"/>
                </a:solidFill>
                <a:latin typeface="+mn-ea"/>
              </a:rPr>
              <a:t>DBF</a:t>
            </a:r>
            <a:r>
              <a:rPr lang="zh-CN" sz="2800" dirty="0" smtClean="0">
                <a:solidFill>
                  <a:schemeClr val="bg1"/>
                </a:solidFill>
                <a:latin typeface="+mn-ea"/>
              </a:rPr>
              <a:t>模板，填入</a:t>
            </a:r>
            <a:r>
              <a:rPr lang="en-US" altLang="zh-CN" sz="2800" dirty="0" smtClean="0">
                <a:solidFill>
                  <a:schemeClr val="bg1"/>
                </a:solidFill>
                <a:latin typeface="+mn-ea"/>
              </a:rPr>
              <a:t>ksbh(</a:t>
            </a:r>
            <a:r>
              <a:rPr lang="zh-CN" altLang="en-US" sz="2800" dirty="0" smtClean="0">
                <a:solidFill>
                  <a:schemeClr val="bg1"/>
                </a:solidFill>
                <a:latin typeface="+mn-ea"/>
              </a:rPr>
              <a:t>考生编号</a:t>
            </a:r>
            <a:r>
              <a:rPr lang="en-US" altLang="zh-CN" sz="2800" dirty="0" smtClean="0">
                <a:solidFill>
                  <a:schemeClr val="bg1"/>
                </a:solidFill>
                <a:latin typeface="+mn-ea"/>
              </a:rPr>
              <a:t>)</a:t>
            </a:r>
            <a:r>
              <a:rPr lang="zh-CN" altLang="en-US" sz="2800" dirty="0" smtClean="0">
                <a:solidFill>
                  <a:schemeClr val="bg1"/>
                </a:solidFill>
                <a:latin typeface="+mn-ea"/>
              </a:rPr>
              <a:t>、</a:t>
            </a:r>
            <a:r>
              <a:rPr lang="en-US" altLang="zh-CN" sz="2800" dirty="0" smtClean="0">
                <a:solidFill>
                  <a:schemeClr val="bg1"/>
                </a:solidFill>
                <a:latin typeface="+mn-ea"/>
              </a:rPr>
              <a:t>xm(</a:t>
            </a:r>
            <a:r>
              <a:rPr lang="zh-CN" altLang="en-US" sz="2800" dirty="0" smtClean="0">
                <a:solidFill>
                  <a:schemeClr val="bg1"/>
                </a:solidFill>
                <a:latin typeface="+mn-ea"/>
              </a:rPr>
              <a:t>姓名</a:t>
            </a:r>
            <a:r>
              <a:rPr lang="en-US" altLang="zh-CN" sz="2800" dirty="0" smtClean="0">
                <a:solidFill>
                  <a:schemeClr val="bg1"/>
                </a:solidFill>
                <a:latin typeface="+mn-ea"/>
              </a:rPr>
              <a:t>)</a:t>
            </a:r>
            <a:r>
              <a:rPr lang="zh-CN" altLang="en-US" sz="2800" dirty="0" smtClean="0">
                <a:solidFill>
                  <a:schemeClr val="bg1"/>
                </a:solidFill>
                <a:latin typeface="+mn-ea"/>
              </a:rPr>
              <a:t>、</a:t>
            </a:r>
            <a:r>
              <a:rPr lang="en-US" altLang="zh-CN" sz="2800" dirty="0" smtClean="0">
                <a:solidFill>
                  <a:schemeClr val="bg1"/>
                </a:solidFill>
                <a:latin typeface="+mn-ea"/>
              </a:rPr>
              <a:t>kddm(</a:t>
            </a:r>
            <a:r>
              <a:rPr lang="zh-CN" altLang="en-US" sz="2800" dirty="0" smtClean="0">
                <a:solidFill>
                  <a:schemeClr val="bg1"/>
                </a:solidFill>
                <a:latin typeface="+mn-ea"/>
              </a:rPr>
              <a:t>在本软件中添加的考点代码</a:t>
            </a:r>
            <a:r>
              <a:rPr lang="en-US" altLang="zh-CN" sz="2800" dirty="0" smtClean="0">
                <a:solidFill>
                  <a:schemeClr val="bg1"/>
                </a:solidFill>
                <a:latin typeface="+mn-ea"/>
              </a:rPr>
              <a:t>)</a:t>
            </a:r>
            <a:r>
              <a:rPr lang="zh-CN" altLang="en-US" sz="2800" dirty="0" smtClean="0">
                <a:solidFill>
                  <a:schemeClr val="bg1"/>
                </a:solidFill>
                <a:latin typeface="+mn-ea"/>
              </a:rPr>
              <a:t>、</a:t>
            </a:r>
            <a:r>
              <a:rPr lang="en-US" altLang="zh-CN" sz="2800" dirty="0" smtClean="0">
                <a:solidFill>
                  <a:schemeClr val="bg1"/>
                </a:solidFill>
                <a:latin typeface="+mn-ea"/>
              </a:rPr>
              <a:t>ldlcbh(</a:t>
            </a:r>
            <a:r>
              <a:rPr lang="zh-CN" altLang="en-US" sz="2800" dirty="0" smtClean="0">
                <a:solidFill>
                  <a:schemeClr val="bg1"/>
                </a:solidFill>
                <a:latin typeface="+mn-ea"/>
              </a:rPr>
              <a:t>在本软件中添加的考场编号【楼栋楼层编号】</a:t>
            </a:r>
            <a:r>
              <a:rPr lang="en-US" altLang="zh-CN" sz="2800" dirty="0" smtClean="0">
                <a:solidFill>
                  <a:schemeClr val="bg1"/>
                </a:solidFill>
                <a:latin typeface="+mn-ea"/>
              </a:rPr>
              <a:t>)</a:t>
            </a:r>
            <a:r>
              <a:rPr lang="zh-CN" altLang="en-US" sz="2800" dirty="0" smtClean="0">
                <a:solidFill>
                  <a:schemeClr val="bg1"/>
                </a:solidFill>
                <a:latin typeface="+mn-ea"/>
              </a:rPr>
              <a:t>、</a:t>
            </a:r>
            <a:r>
              <a:rPr lang="en-US" altLang="zh-CN" sz="2800" dirty="0" smtClean="0">
                <a:solidFill>
                  <a:schemeClr val="bg1"/>
                </a:solidFill>
                <a:latin typeface="+mn-ea"/>
              </a:rPr>
              <a:t>kch(</a:t>
            </a:r>
            <a:r>
              <a:rPr lang="zh-CN" altLang="en-US" sz="2800" dirty="0" smtClean="0">
                <a:solidFill>
                  <a:schemeClr val="bg1"/>
                </a:solidFill>
                <a:latin typeface="+mn-ea"/>
              </a:rPr>
              <a:t>考场号</a:t>
            </a:r>
            <a:r>
              <a:rPr lang="en-US" altLang="zh-CN" sz="2800" dirty="0" smtClean="0">
                <a:solidFill>
                  <a:schemeClr val="bg1"/>
                </a:solidFill>
                <a:latin typeface="+mn-ea"/>
              </a:rPr>
              <a:t>)</a:t>
            </a:r>
            <a:r>
              <a:rPr lang="zh-CN" altLang="en-US" sz="2800" dirty="0" smtClean="0">
                <a:solidFill>
                  <a:schemeClr val="bg1"/>
                </a:solidFill>
                <a:latin typeface="+mn-ea"/>
              </a:rPr>
              <a:t>、</a:t>
            </a:r>
            <a:r>
              <a:rPr lang="en-US" altLang="zh-CN" sz="2800" dirty="0" smtClean="0">
                <a:solidFill>
                  <a:schemeClr val="bg1"/>
                </a:solidFill>
                <a:latin typeface="+mn-ea"/>
              </a:rPr>
              <a:t>zwh(</a:t>
            </a:r>
            <a:r>
              <a:rPr lang="zh-CN" altLang="en-US" sz="2800" dirty="0" smtClean="0">
                <a:solidFill>
                  <a:schemeClr val="bg1"/>
                </a:solidFill>
                <a:latin typeface="+mn-ea"/>
              </a:rPr>
              <a:t>座位号</a:t>
            </a:r>
            <a:r>
              <a:rPr lang="en-US" altLang="zh-CN" sz="2800" dirty="0" smtClean="0">
                <a:solidFill>
                  <a:schemeClr val="bg1"/>
                </a:solidFill>
                <a:latin typeface="+mn-ea"/>
              </a:rPr>
              <a:t>)</a:t>
            </a:r>
            <a:r>
              <a:rPr lang="zh-CN" altLang="en-US" sz="2800" dirty="0" smtClean="0">
                <a:solidFill>
                  <a:schemeClr val="bg1"/>
                </a:solidFill>
                <a:latin typeface="+mn-ea"/>
              </a:rPr>
              <a:t>，</a:t>
            </a:r>
            <a:r>
              <a:rPr lang="zh-CN" altLang="en-US" sz="2800" dirty="0" smtClean="0">
                <a:solidFill>
                  <a:schemeClr val="bg1"/>
                </a:solidFill>
                <a:latin typeface="+mn-ea"/>
              </a:rPr>
              <a:t>在本软件中导入即可。导入时本软件会自动核查考生信息是否相符，考点、考场（楼栋或楼层）是否已经设置，考场号、座位号是否符合要求或存在重复。</a:t>
            </a:r>
            <a:endParaRPr lang="zh-CN" altLang="en-US" sz="2800" dirty="0" smtClean="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graphicFrame>
        <p:nvGraphicFramePr>
          <p:cNvPr id="9" name="对象 8"/>
          <p:cNvGraphicFramePr/>
          <p:nvPr>
            <p:custDataLst>
              <p:tags r:id="rId1"/>
            </p:custDataLst>
          </p:nvPr>
        </p:nvGraphicFramePr>
        <p:xfrm>
          <a:off x="2978785" y="2045335"/>
          <a:ext cx="6234430" cy="4528185"/>
        </p:xfrm>
        <a:graphic>
          <a:graphicData uri="http://schemas.openxmlformats.org/presentationml/2006/ole">
            <mc:AlternateContent xmlns:mc="http://schemas.openxmlformats.org/markup-compatibility/2006">
              <mc:Choice xmlns:v="urn:schemas-microsoft-com:vml" Requires="v">
                <p:oleObj spid="_x0000_s10" name="" r:id="rId2" imgW="6229350" imgH="4524375" progId="Paint.Picture">
                  <p:embed/>
                </p:oleObj>
              </mc:Choice>
              <mc:Fallback>
                <p:oleObj name="" r:id="rId2" imgW="6229350" imgH="4524375" progId="Paint.Picture">
                  <p:embed/>
                  <p:pic>
                    <p:nvPicPr>
                      <p:cNvPr id="0" name="图片 9"/>
                      <p:cNvPicPr/>
                      <p:nvPr/>
                    </p:nvPicPr>
                    <p:blipFill>
                      <a:blip r:embed="rId3"/>
                      <a:stretch>
                        <a:fillRect/>
                      </a:stretch>
                    </p:blipFill>
                    <p:spPr>
                      <a:xfrm>
                        <a:off x="2978785" y="2045335"/>
                        <a:ext cx="6234430" cy="4528185"/>
                      </a:xfrm>
                      <a:prstGeom prst="rect">
                        <a:avLst/>
                      </a:prstGeom>
                    </p:spPr>
                  </p:pic>
                </p:oleObj>
              </mc:Fallback>
            </mc:AlternateContent>
          </a:graphicData>
        </a:graphic>
      </p:graphicFrame>
      <p:pic>
        <p:nvPicPr>
          <p:cNvPr id="5" name="图片 4"/>
          <p:cNvPicPr>
            <a:picLocks noChangeAspect="1"/>
          </p:cNvPicPr>
          <p:nvPr/>
        </p:nvPicPr>
        <p:blipFill>
          <a:blip r:embed="rId4"/>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1022965" cy="1198880"/>
          </a:xfrm>
          <a:prstGeom prst="rect">
            <a:avLst/>
          </a:prstGeom>
          <a:noFill/>
        </p:spPr>
        <p:txBody>
          <a:bodyPr wrap="square" rtlCol="0">
            <a:spAutoFit/>
          </a:bodyPr>
          <a:lstStyle/>
          <a:p>
            <a:pPr indent="615315" fontAlgn="auto"/>
            <a:r>
              <a:rPr lang="en-US" altLang="zh-CN" sz="2400" dirty="0" smtClean="0">
                <a:solidFill>
                  <a:schemeClr val="bg1"/>
                </a:solidFill>
                <a:latin typeface="+mn-ea"/>
              </a:rPr>
              <a:t>4.网络版使用的是SQL数据库，需要安装数据库驱动程序，解压后的文件夹中已包含安装包。</a:t>
            </a:r>
            <a:r>
              <a:rPr lang="zh-CN" altLang="en-US" sz="2400" dirty="0" smtClean="0">
                <a:solidFill>
                  <a:srgbClr val="FFFF00"/>
                </a:solidFill>
                <a:latin typeface="+mn-ea"/>
              </a:rPr>
              <a:t>所有运行本软件的电脑都要接入互联网，并安装数据库驱动程序后，才能正常运行本软件，进行自动注册、自动升级。</a:t>
            </a:r>
            <a:endParaRPr lang="zh-CN" altLang="en-US" sz="2400" dirty="0" smtClean="0">
              <a:solidFill>
                <a:srgbClr val="FFFF00"/>
              </a:solidFill>
              <a:latin typeface="+mn-ea"/>
            </a:endParaRPr>
          </a:p>
        </p:txBody>
      </p:sp>
      <p:sp>
        <p:nvSpPr>
          <p:cNvPr id="6" name="矩形标注 5"/>
          <p:cNvSpPr/>
          <p:nvPr>
            <p:custDataLst>
              <p:tags r:id="rId5"/>
            </p:custDataLst>
          </p:nvPr>
        </p:nvSpPr>
        <p:spPr>
          <a:xfrm>
            <a:off x="1732280" y="3811270"/>
            <a:ext cx="3033395" cy="897255"/>
          </a:xfrm>
          <a:prstGeom prst="wedgeRectCallout">
            <a:avLst>
              <a:gd name="adj1" fmla="val 17573"/>
              <a:gd name="adj2" fmla="val 16790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solidFill>
                  <a:srgbClr val="FF0000"/>
                </a:solidFill>
              </a:rPr>
              <a:t>根据操作系统类型</a:t>
            </a:r>
            <a:endParaRPr lang="zh-CN" altLang="en-US" sz="2400">
              <a:solidFill>
                <a:srgbClr val="FF0000"/>
              </a:solidFill>
            </a:endParaRPr>
          </a:p>
          <a:p>
            <a:pPr algn="ctr"/>
            <a:r>
              <a:rPr lang="zh-CN" altLang="en-US" sz="2400">
                <a:solidFill>
                  <a:srgbClr val="FF0000"/>
                </a:solidFill>
              </a:rPr>
              <a:t>安装对应的</a:t>
            </a:r>
            <a:r>
              <a:rPr lang="en-US" altLang="zh-CN" sz="2400">
                <a:solidFill>
                  <a:srgbClr val="FF0000"/>
                </a:solidFill>
              </a:rPr>
              <a:t>SQL</a:t>
            </a:r>
            <a:r>
              <a:rPr lang="zh-CN" altLang="en-US" sz="2400">
                <a:solidFill>
                  <a:srgbClr val="FF0000"/>
                </a:solidFill>
              </a:rPr>
              <a:t>软件</a:t>
            </a:r>
            <a:endParaRPr lang="zh-CN" altLang="en-US"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4115435"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五、技术支持和售后服务</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7" name="文本框 6"/>
          <p:cNvSpPr txBox="1"/>
          <p:nvPr/>
        </p:nvSpPr>
        <p:spPr>
          <a:xfrm>
            <a:off x="5023223" y="2055921"/>
            <a:ext cx="3450973" cy="461665"/>
          </a:xfrm>
          <a:prstGeom prst="rect">
            <a:avLst/>
          </a:prstGeom>
          <a:noFill/>
        </p:spPr>
        <p:txBody>
          <a:bodyPr wrap="square" rtlCol="0">
            <a:spAutoFit/>
          </a:bodyPr>
          <a:lstStyle/>
          <a:p>
            <a:pPr algn="just"/>
            <a:r>
              <a:rPr lang="zh-CN" altLang="en-US" sz="2400" dirty="0" smtClean="0">
                <a:solidFill>
                  <a:schemeClr val="bg1"/>
                </a:solidFill>
              </a:rPr>
              <a:t>技术支持：</a:t>
            </a:r>
            <a:r>
              <a:rPr lang="en-US" altLang="zh-CN" sz="2400" dirty="0" smtClean="0">
                <a:solidFill>
                  <a:schemeClr val="bg1"/>
                </a:solidFill>
              </a:rPr>
              <a:t>13339760426</a:t>
            </a:r>
            <a:endParaRPr lang="zh-CN" altLang="en-US" sz="2400" dirty="0">
              <a:solidFill>
                <a:schemeClr val="bg1"/>
              </a:solidFill>
              <a:latin typeface="+mn-ea"/>
            </a:endParaRPr>
          </a:p>
        </p:txBody>
      </p:sp>
      <p:pic>
        <p:nvPicPr>
          <p:cNvPr id="9" name="图片 8"/>
          <p:cNvPicPr/>
          <p:nvPr/>
        </p:nvPicPr>
        <p:blipFill>
          <a:blip r:embed="rId2" cstate="print">
            <a:extLst>
              <a:ext uri="{28A0092B-C50C-407E-A947-70E740481C1C}">
                <a14:useLocalDpi xmlns:a14="http://schemas.microsoft.com/office/drawing/2010/main" val="0"/>
              </a:ext>
            </a:extLst>
          </a:blip>
          <a:stretch>
            <a:fillRect/>
          </a:stretch>
        </p:blipFill>
        <p:spPr>
          <a:xfrm>
            <a:off x="2196757" y="2055921"/>
            <a:ext cx="2477407" cy="2573229"/>
          </a:xfrm>
          <a:prstGeom prst="rect">
            <a:avLst/>
          </a:prstGeom>
        </p:spPr>
      </p:pic>
      <p:sp>
        <p:nvSpPr>
          <p:cNvPr id="13" name="文本框 12"/>
          <p:cNvSpPr txBox="1"/>
          <p:nvPr/>
        </p:nvSpPr>
        <p:spPr>
          <a:xfrm>
            <a:off x="5827554" y="2640121"/>
            <a:ext cx="3832910" cy="461665"/>
          </a:xfrm>
          <a:prstGeom prst="rect">
            <a:avLst/>
          </a:prstGeom>
          <a:noFill/>
        </p:spPr>
        <p:txBody>
          <a:bodyPr wrap="square" rtlCol="0">
            <a:spAutoFit/>
          </a:bodyPr>
          <a:lstStyle/>
          <a:p>
            <a:pPr algn="just"/>
            <a:r>
              <a:rPr lang="en-US" altLang="zh-CN" sz="2400" dirty="0" smtClean="0">
                <a:solidFill>
                  <a:schemeClr val="bg1"/>
                </a:solidFill>
              </a:rPr>
              <a:t>QQ</a:t>
            </a:r>
            <a:r>
              <a:rPr lang="zh-CN" altLang="en-US" sz="2400" dirty="0" smtClean="0">
                <a:solidFill>
                  <a:schemeClr val="bg1"/>
                </a:solidFill>
              </a:rPr>
              <a:t>：</a:t>
            </a:r>
            <a:r>
              <a:rPr lang="en-US" altLang="zh-CN" sz="2400" dirty="0" smtClean="0">
                <a:solidFill>
                  <a:schemeClr val="bg1"/>
                </a:solidFill>
              </a:rPr>
              <a:t>27967286</a:t>
            </a:r>
            <a:endParaRPr lang="zh-CN" altLang="en-US" sz="2400" dirty="0">
              <a:solidFill>
                <a:schemeClr val="bg1"/>
              </a:solidFill>
              <a:latin typeface="+mn-ea"/>
            </a:endParaRPr>
          </a:p>
        </p:txBody>
      </p:sp>
      <p:sp>
        <p:nvSpPr>
          <p:cNvPr id="14" name="文本框 13"/>
          <p:cNvSpPr txBox="1"/>
          <p:nvPr/>
        </p:nvSpPr>
        <p:spPr>
          <a:xfrm>
            <a:off x="5649754" y="3298403"/>
            <a:ext cx="4010710" cy="461665"/>
          </a:xfrm>
          <a:prstGeom prst="rect">
            <a:avLst/>
          </a:prstGeom>
          <a:noFill/>
        </p:spPr>
        <p:txBody>
          <a:bodyPr wrap="square" rtlCol="0">
            <a:spAutoFit/>
          </a:bodyPr>
          <a:lstStyle/>
          <a:p>
            <a:pPr algn="just"/>
            <a:r>
              <a:rPr lang="zh-CN" altLang="en-US" sz="2400" dirty="0" smtClean="0">
                <a:solidFill>
                  <a:schemeClr val="bg1"/>
                </a:solidFill>
              </a:rPr>
              <a:t>邮箱：</a:t>
            </a:r>
            <a:r>
              <a:rPr lang="en-US" altLang="zh-CN" sz="2400" dirty="0" smtClean="0">
                <a:solidFill>
                  <a:schemeClr val="bg1"/>
                </a:solidFill>
              </a:rPr>
              <a:t>chenhuisoft@163.com</a:t>
            </a:r>
            <a:endParaRPr lang="zh-CN" altLang="en-US" sz="2400"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91850" cy="1198880"/>
          </a:xfrm>
          <a:prstGeom prst="rect">
            <a:avLst/>
          </a:prstGeom>
          <a:noFill/>
        </p:spPr>
        <p:txBody>
          <a:bodyPr wrap="square" rtlCol="0">
            <a:spAutoFit/>
          </a:bodyPr>
          <a:lstStyle/>
          <a:p>
            <a:pPr indent="615315" fontAlgn="auto"/>
            <a:r>
              <a:rPr lang="en-US" altLang="zh-CN" sz="2400" dirty="0">
                <a:solidFill>
                  <a:schemeClr val="bg1"/>
                </a:solidFill>
                <a:latin typeface="+mn-ea"/>
              </a:rPr>
              <a:t>5</a:t>
            </a:r>
            <a:r>
              <a:rPr lang="en-US" altLang="zh-CN" sz="2400" dirty="0" smtClean="0">
                <a:solidFill>
                  <a:schemeClr val="bg1"/>
                </a:solidFill>
                <a:latin typeface="+mn-ea"/>
              </a:rPr>
              <a:t>.</a:t>
            </a:r>
            <a:r>
              <a:rPr lang="zh-CN" altLang="en-US" sz="2400" dirty="0" smtClean="0">
                <a:solidFill>
                  <a:schemeClr val="bg1"/>
                </a:solidFill>
                <a:latin typeface="+mn-ea"/>
              </a:rPr>
              <a:t>需要导入的招生单位、各类考生信息、考场编排结果等均为</a:t>
            </a:r>
            <a:r>
              <a:rPr lang="en-US" altLang="zh-CN" sz="2400" dirty="0" smtClean="0">
                <a:solidFill>
                  <a:schemeClr val="bg1"/>
                </a:solidFill>
                <a:latin typeface="+mn-ea"/>
              </a:rPr>
              <a:t>DBF</a:t>
            </a:r>
            <a:r>
              <a:rPr lang="zh-CN" altLang="en-US" sz="2400" dirty="0" smtClean="0">
                <a:solidFill>
                  <a:schemeClr val="bg1"/>
                </a:solidFill>
                <a:latin typeface="+mn-ea"/>
              </a:rPr>
              <a:t>文件，如果未安装</a:t>
            </a:r>
            <a:r>
              <a:rPr lang="en-US" altLang="zh-CN" sz="2400" dirty="0" smtClean="0">
                <a:solidFill>
                  <a:schemeClr val="bg1"/>
                </a:solidFill>
                <a:latin typeface="+mn-ea"/>
              </a:rPr>
              <a:t>VFP</a:t>
            </a:r>
            <a:r>
              <a:rPr lang="zh-CN" altLang="en-US" sz="2400" dirty="0" smtClean="0">
                <a:solidFill>
                  <a:schemeClr val="bg1"/>
                </a:solidFill>
                <a:latin typeface="+mn-ea"/>
              </a:rPr>
              <a:t>软件，需要先安装</a:t>
            </a:r>
            <a:r>
              <a:rPr lang="en-US" altLang="zh-CN" sz="2400" dirty="0" smtClean="0">
                <a:solidFill>
                  <a:schemeClr val="bg1"/>
                </a:solidFill>
                <a:latin typeface="+mn-ea"/>
              </a:rPr>
              <a:t>DBF</a:t>
            </a:r>
            <a:r>
              <a:rPr lang="zh-CN" altLang="en-US" sz="2400" dirty="0" smtClean="0">
                <a:solidFill>
                  <a:schemeClr val="bg1"/>
                </a:solidFill>
                <a:latin typeface="+mn-ea"/>
              </a:rPr>
              <a:t>文件驱动程序，解压后的文件夹中已经包含安装包。</a:t>
            </a:r>
            <a:endParaRPr lang="zh-CN" altLang="en-US" sz="2400" dirty="0">
              <a:solidFill>
                <a:schemeClr val="bg1"/>
              </a:solidFill>
              <a:latin typeface="+mn-ea"/>
            </a:endParaRPr>
          </a:p>
        </p:txBody>
      </p:sp>
      <p:graphicFrame>
        <p:nvGraphicFramePr>
          <p:cNvPr id="9" name="对象 8"/>
          <p:cNvGraphicFramePr/>
          <p:nvPr>
            <p:custDataLst>
              <p:tags r:id="rId2"/>
            </p:custDataLst>
          </p:nvPr>
        </p:nvGraphicFramePr>
        <p:xfrm>
          <a:off x="2978785" y="1847215"/>
          <a:ext cx="6234430" cy="4528185"/>
        </p:xfrm>
        <a:graphic>
          <a:graphicData uri="http://schemas.openxmlformats.org/presentationml/2006/ole">
            <mc:AlternateContent xmlns:mc="http://schemas.openxmlformats.org/markup-compatibility/2006">
              <mc:Choice xmlns:v="urn:schemas-microsoft-com:vml" Requires="v">
                <p:oleObj spid="_x0000_s10" name="" r:id="rId3" imgW="6229350" imgH="4524375" progId="Paint.Picture">
                  <p:embed/>
                </p:oleObj>
              </mc:Choice>
              <mc:Fallback>
                <p:oleObj name="" r:id="rId3" imgW="6229350" imgH="4524375" progId="Paint.Picture">
                  <p:embed/>
                  <p:pic>
                    <p:nvPicPr>
                      <p:cNvPr id="0" name="图片 9"/>
                      <p:cNvPicPr/>
                      <p:nvPr/>
                    </p:nvPicPr>
                    <p:blipFill>
                      <a:blip r:embed="rId4"/>
                      <a:stretch>
                        <a:fillRect/>
                      </a:stretch>
                    </p:blipFill>
                    <p:spPr>
                      <a:xfrm>
                        <a:off x="2978785" y="1847215"/>
                        <a:ext cx="6234430" cy="4528185"/>
                      </a:xfrm>
                      <a:prstGeom prst="rect">
                        <a:avLst/>
                      </a:prstGeom>
                    </p:spPr>
                  </p:pic>
                </p:oleObj>
              </mc:Fallback>
            </mc:AlternateContent>
          </a:graphicData>
        </a:graphic>
      </p:graphicFrame>
      <p:sp>
        <p:nvSpPr>
          <p:cNvPr id="6" name="矩形标注 5"/>
          <p:cNvSpPr/>
          <p:nvPr>
            <p:custDataLst>
              <p:tags r:id="rId5"/>
            </p:custDataLst>
          </p:nvPr>
        </p:nvSpPr>
        <p:spPr>
          <a:xfrm>
            <a:off x="8593455" y="3167380"/>
            <a:ext cx="2326640" cy="583565"/>
          </a:xfrm>
          <a:prstGeom prst="wedgeRectCallout">
            <a:avLst>
              <a:gd name="adj1" fmla="val -61708"/>
              <a:gd name="adj2" fmla="val -15500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rgbClr val="FF0000"/>
                </a:solidFill>
              </a:rPr>
              <a:t>DBF</a:t>
            </a:r>
            <a:r>
              <a:rPr lang="zh-CN" altLang="en-US" sz="2400">
                <a:solidFill>
                  <a:srgbClr val="FF0000"/>
                </a:solidFill>
              </a:rPr>
              <a:t>文件驱动</a:t>
            </a:r>
            <a:endParaRPr lang="zh-CN" altLang="en-US"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737235" y="873760"/>
            <a:ext cx="10961370" cy="2676525"/>
          </a:xfrm>
          <a:prstGeom prst="rect">
            <a:avLst/>
          </a:prstGeom>
          <a:noFill/>
        </p:spPr>
        <p:txBody>
          <a:bodyPr wrap="square" rtlCol="0">
            <a:spAutoFit/>
          </a:bodyPr>
          <a:lstStyle/>
          <a:p>
            <a:pPr indent="615315" fontAlgn="auto"/>
            <a:r>
              <a:rPr lang="en-US" altLang="zh-CN" sz="2400" dirty="0" smtClean="0">
                <a:solidFill>
                  <a:schemeClr val="bg1"/>
                </a:solidFill>
                <a:latin typeface="+mn-ea"/>
              </a:rPr>
              <a:t>6.</a:t>
            </a:r>
            <a:r>
              <a:rPr lang="zh-CN" altLang="en-US" sz="2400" dirty="0" smtClean="0">
                <a:solidFill>
                  <a:schemeClr val="bg1"/>
                </a:solidFill>
                <a:latin typeface="+mn-ea"/>
              </a:rPr>
              <a:t>可以自己搭建数据库服务器，附加我们提供的空数据库文件；也可以使用我公司提供的数据库服务器。在没有重新配置数据库服务器之前，系统默认连接我公司提供的数据库服务器，如需使用请联系我们添加报名点代码。</a:t>
            </a:r>
            <a:endParaRPr lang="zh-CN" altLang="en-US" sz="2400" dirty="0" smtClean="0">
              <a:solidFill>
                <a:schemeClr val="bg1"/>
              </a:solidFill>
              <a:latin typeface="+mn-ea"/>
            </a:endParaRPr>
          </a:p>
          <a:p>
            <a:pPr indent="615315" fontAlgn="auto"/>
            <a:endParaRPr lang="zh-CN" altLang="en-US" sz="2400" dirty="0">
              <a:solidFill>
                <a:schemeClr val="bg1"/>
              </a:solidFill>
              <a:latin typeface="+mn-ea"/>
            </a:endParaRPr>
          </a:p>
          <a:p>
            <a:pPr indent="615315" fontAlgn="auto"/>
            <a:r>
              <a:rPr lang="zh-CN" altLang="en-US" sz="2400" dirty="0">
                <a:solidFill>
                  <a:schemeClr val="bg1"/>
                </a:solidFill>
                <a:latin typeface="+mn-ea"/>
              </a:rPr>
              <a:t>数据库软件：</a:t>
            </a:r>
            <a:r>
              <a:rPr lang="en-US" altLang="zh-CN" sz="2400" dirty="0">
                <a:solidFill>
                  <a:schemeClr val="bg1"/>
                </a:solidFill>
                <a:latin typeface="+mn-ea"/>
              </a:rPr>
              <a:t>SQL Server 2008 R2</a:t>
            </a:r>
            <a:r>
              <a:rPr lang="zh-CN" altLang="en-US" sz="2400" dirty="0">
                <a:solidFill>
                  <a:schemeClr val="bg1"/>
                </a:solidFill>
                <a:latin typeface="+mn-ea"/>
              </a:rPr>
              <a:t>或以上版本</a:t>
            </a:r>
            <a:endParaRPr lang="zh-CN" altLang="en-US" sz="2400" dirty="0">
              <a:solidFill>
                <a:schemeClr val="bg1"/>
              </a:solidFill>
              <a:latin typeface="+mn-ea"/>
            </a:endParaRPr>
          </a:p>
          <a:p>
            <a:pPr indent="615315" fontAlgn="auto"/>
            <a:r>
              <a:rPr lang="zh-CN" altLang="en-US" sz="2400" dirty="0">
                <a:solidFill>
                  <a:schemeClr val="bg1"/>
                </a:solidFill>
                <a:latin typeface="+mn-ea"/>
              </a:rPr>
              <a:t>硬盘剩余空间：</a:t>
            </a:r>
            <a:r>
              <a:rPr lang="en-US" altLang="zh-CN" sz="2400" dirty="0">
                <a:solidFill>
                  <a:schemeClr val="bg1"/>
                </a:solidFill>
                <a:latin typeface="+mn-ea"/>
              </a:rPr>
              <a:t>≥1G</a:t>
            </a:r>
            <a:endParaRPr lang="en-US" altLang="zh-CN" sz="2400" dirty="0">
              <a:solidFill>
                <a:schemeClr val="bg1"/>
              </a:solidFill>
              <a:latin typeface="+mn-ea"/>
            </a:endParaRPr>
          </a:p>
          <a:p>
            <a:pPr indent="615315" fontAlgn="auto"/>
            <a:r>
              <a:rPr lang="zh-CN" altLang="en-US" sz="2400" dirty="0">
                <a:solidFill>
                  <a:schemeClr val="bg1"/>
                </a:solidFill>
                <a:latin typeface="+mn-ea"/>
              </a:rPr>
              <a:t>默认端口：</a:t>
            </a:r>
            <a:r>
              <a:rPr lang="en-US" altLang="zh-CN" sz="2400" dirty="0">
                <a:solidFill>
                  <a:schemeClr val="bg1"/>
                </a:solidFill>
                <a:latin typeface="+mn-ea"/>
              </a:rPr>
              <a:t>1433</a:t>
            </a:r>
            <a:endParaRPr lang="en-US" altLang="zh-CN" sz="2400"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UNIT_TABLE_BEAUTIFY" val="smartTable{8dc5a4b3-c9d0-47a6-bcca-4374d4f7e79c}"/>
  <p:tag name="TABLE_ENDDRAG_ORIGIN_RECT" val="855*204"/>
  <p:tag name="TABLE_ENDDRAG_RECT" val="58*210*855*204"/>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PLACING_PICTURE_USER_VIEWPORT" val="{&quot;height&quot;:4618,&quot;width&quot;:6069}"/>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PP_MARK_KEY" val="82844102-3db1-4e11-9f8a-0117880352d2"/>
  <p:tag name="COMMONDATA" val="eyJoZGlkIjoiODViY2JkMjU3NGYzZTEwMzZmMGFkZWViYmNkYWU3NDI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14325</Words>
  <Application>WPS 演示</Application>
  <PresentationFormat>宽屏</PresentationFormat>
  <Paragraphs>800</Paragraphs>
  <Slides>70</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10</vt:i4>
      </vt:variant>
      <vt:variant>
        <vt:lpstr>幻灯片标题</vt:lpstr>
      </vt:variant>
      <vt:variant>
        <vt:i4>70</vt:i4>
      </vt:variant>
    </vt:vector>
  </HeadingPairs>
  <TitlesOfParts>
    <vt:vector size="90" baseType="lpstr">
      <vt:lpstr>Arial</vt:lpstr>
      <vt:lpstr>宋体</vt:lpstr>
      <vt:lpstr>Wingdings</vt:lpstr>
      <vt:lpstr>黑体</vt:lpstr>
      <vt:lpstr>Times New Roman</vt:lpstr>
      <vt:lpstr>Calibri</vt:lpstr>
      <vt:lpstr>微软雅黑</vt:lpstr>
      <vt:lpstr>Arial Unicode MS</vt:lpstr>
      <vt:lpstr>Calibri Light</vt:lpstr>
      <vt:lpstr>Office 主题</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chenhuisoft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chenhuisoft</dc:creator>
  <cp:lastModifiedBy>周洋</cp:lastModifiedBy>
  <cp:revision>644</cp:revision>
  <cp:lastPrinted>2022-02-19T07:02:00Z</cp:lastPrinted>
  <dcterms:created xsi:type="dcterms:W3CDTF">2022-01-27T15:19:00Z</dcterms:created>
  <dcterms:modified xsi:type="dcterms:W3CDTF">2023-03-18T12:03:38Z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0C0E37A97EC54B5685727D7DE7502E22</vt:lpwstr>
  </property>
  <property fmtid="{D5CDD505-2E9C-101B-9397-08002B2CF9AE}" pid="3" name="KSOProductBuildVer">
    <vt:lpwstr>2052-11.1.0.12980</vt:lpwstr>
  </property>
</Properties>
</file>