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5A5A"/>
    <a:srgbClr val="FEE9D7"/>
    <a:srgbClr val="F95D5D"/>
    <a:srgbClr val="B0E6E3"/>
    <a:srgbClr val="70D1CC"/>
    <a:srgbClr val="87D9D5"/>
    <a:srgbClr val="FB8A8A"/>
    <a:srgbClr val="FCA6A6"/>
    <a:srgbClr val="F7DC81"/>
    <a:srgbClr val="60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36" autoAdjust="0"/>
    <p:restoredTop sz="94620" autoAdjust="0"/>
  </p:normalViewPr>
  <p:slideViewPr>
    <p:cSldViewPr snapToGrid="0">
      <p:cViewPr>
        <p:scale>
          <a:sx n="66" d="100"/>
          <a:sy n="66" d="100"/>
        </p:scale>
        <p:origin x="-2388" y="-10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A27F2C-7CAC-4983-9ADE-CF5731B3F16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90193E-EABD-4DA8-BCB8-4A4577664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90193E-EABD-4DA8-BCB8-4A4577664F2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4D2DA9-AD26-4B80-AF3D-E460D859A234}" type="slidenum">
              <a:rPr lang="zh-CN" altLang="en-US" smtClean="0"/>
            </a:fld>
            <a:endParaRPr lang="zh-CN" altLang="en-US"/>
          </a:p>
        </p:txBody>
      </p:sp>
      <p:sp>
        <p:nvSpPr>
          <p:cNvPr id="11" name="TextBox 10"/>
          <p:cNvSpPr txBox="1"/>
          <p:nvPr userDrawn="1"/>
        </p:nvSpPr>
        <p:spPr>
          <a:xfrm>
            <a:off x="1187624" y="6755635"/>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行</a:t>
            </a:r>
            <a:r>
              <a:rPr lang="zh-CN" altLang="en-US" sz="100" dirty="0" smtClean="0">
                <a:solidFill>
                  <a:prstClr val="black"/>
                </a:solidFill>
                <a:ea typeface="微软雅黑" panose="020B0503020204020204" pitchFamily="34" charset="-122"/>
                <a:hlinkClick r:id="rId2"/>
              </a:rPr>
              <a:t>业</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en-US" altLang="zh-CN" sz="100" dirty="0">
                <a:solidFill>
                  <a:prstClr val="black"/>
                </a:solidFill>
                <a:ea typeface="微软雅黑" panose="020B0503020204020204" pitchFamily="34" charset="-122"/>
              </a:rPr>
              <a:t>http://www.1ppt.com/hangye/</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858B5E-7E87-4F15-82EE-A83795A1029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4D2DA9-AD26-4B80-AF3D-E460D859A2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858B5E-7E87-4F15-82EE-A83795A1029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4D2DA9-AD26-4B80-AF3D-E460D859A2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10.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29.png"/><Relationship Id="rId7" Type="http://schemas.openxmlformats.org/officeDocument/2006/relationships/image" Target="../media/image27.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1" Type="http://schemas.openxmlformats.org/officeDocument/2006/relationships/notesSlide" Target="../notesSlides/notesSlide13.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1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3.png"/><Relationship Id="rId7" Type="http://schemas.openxmlformats.org/officeDocument/2006/relationships/image" Target="../media/image32.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1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1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2.xml"/><Relationship Id="rId7" Type="http://schemas.openxmlformats.org/officeDocument/2006/relationships/image" Target="../media/image27.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1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3" Type="http://schemas.openxmlformats.org/officeDocument/2006/relationships/notesSlide" Target="../notesSlides/notesSlide2.xml"/><Relationship Id="rId12" Type="http://schemas.openxmlformats.org/officeDocument/2006/relationships/slideLayout" Target="../slideLayouts/slideLayout2.xml"/><Relationship Id="rId11" Type="http://schemas.openxmlformats.org/officeDocument/2006/relationships/image" Target="../media/image15.png"/><Relationship Id="rId10" Type="http://schemas.openxmlformats.org/officeDocument/2006/relationships/image" Target="../media/image1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2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0.png"/><Relationship Id="rId7" Type="http://schemas.openxmlformats.org/officeDocument/2006/relationships/image" Target="../media/image39.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2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2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4.png"/><Relationship Id="rId7" Type="http://schemas.openxmlformats.org/officeDocument/2006/relationships/image" Target="../media/image43.png"/><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notesSlide" Target="../notesSlides/notesSlide23.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2.xml"/><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2.xml"/><Relationship Id="rId7" Type="http://schemas.openxmlformats.org/officeDocument/2006/relationships/image" Target="../media/image48.png"/><Relationship Id="rId6" Type="http://schemas.openxmlformats.org/officeDocument/2006/relationships/image" Target="../media/image47.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2.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2.xml"/><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29.xml"/><Relationship Id="rId11" Type="http://schemas.openxmlformats.org/officeDocument/2006/relationships/slideLayout" Target="../slideLayouts/slideLayout2.xml"/><Relationship Id="rId10" Type="http://schemas.openxmlformats.org/officeDocument/2006/relationships/image" Target="../media/image54.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1.png"/><Relationship Id="rId7" Type="http://schemas.openxmlformats.org/officeDocument/2006/relationships/image" Target="../media/image16.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3.xml"/><Relationship Id="rId11" Type="http://schemas.openxmlformats.org/officeDocument/2006/relationships/slideLayout" Target="../slideLayouts/slideLayout2.xml"/><Relationship Id="rId10" Type="http://schemas.openxmlformats.org/officeDocument/2006/relationships/image" Target="../media/image18.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notesSlide" Target="../notesSlides/notesSlide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1.png"/><Relationship Id="rId7" Type="http://schemas.openxmlformats.org/officeDocument/2006/relationships/image" Target="../media/image16.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5.xml"/><Relationship Id="rId11" Type="http://schemas.openxmlformats.org/officeDocument/2006/relationships/slideLayout" Target="../slideLayouts/slideLayout2.xml"/><Relationship Id="rId10" Type="http://schemas.openxmlformats.org/officeDocument/2006/relationships/image" Target="../media/image21.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image" Target="../media/image25.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1.png"/><Relationship Id="rId7" Type="http://schemas.openxmlformats.org/officeDocument/2006/relationships/image" Target="../media/image16.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image" Target="../media/image26.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53319" t="28302"/>
          <a:stretch>
            <a:fillRect/>
          </a:stretch>
        </p:blipFill>
        <p:spPr>
          <a:xfrm>
            <a:off x="6457950" y="1962150"/>
            <a:ext cx="5754824" cy="4970743"/>
          </a:xfrm>
          <a:prstGeom prst="rect">
            <a:avLst/>
          </a:prstGeom>
        </p:spPr>
      </p:pic>
      <p:pic>
        <p:nvPicPr>
          <p:cNvPr id="10" name="图片 9"/>
          <p:cNvPicPr>
            <a:picLocks noChangeAspect="1"/>
          </p:cNvPicPr>
          <p:nvPr/>
        </p:nvPicPr>
        <p:blipFill rotWithShape="1">
          <a:blip r:embed="rId5">
            <a:extLst>
              <a:ext uri="{28A0092B-C50C-407E-A947-70E740481C1C}">
                <a14:useLocalDpi xmlns:a14="http://schemas.microsoft.com/office/drawing/2010/main" val="0"/>
              </a:ext>
            </a:extLst>
          </a:blip>
          <a:srcRect t="18611" r="39702" b="45001"/>
          <a:stretch>
            <a:fillRect/>
          </a:stretch>
        </p:blipFill>
        <p:spPr>
          <a:xfrm>
            <a:off x="-1" y="1123952"/>
            <a:ext cx="7353302" cy="2495550"/>
          </a:xfrm>
          <a:prstGeom prst="rect">
            <a:avLst/>
          </a:prstGeom>
        </p:spPr>
      </p:pic>
      <p:pic>
        <p:nvPicPr>
          <p:cNvPr id="11" name="图片 10"/>
          <p:cNvPicPr>
            <a:picLocks noChangeAspect="1"/>
          </p:cNvPicPr>
          <p:nvPr/>
        </p:nvPicPr>
        <p:blipFill rotWithShape="1">
          <a:blip r:embed="rId6">
            <a:extLst>
              <a:ext uri="{28A0092B-C50C-407E-A947-70E740481C1C}">
                <a14:useLocalDpi xmlns:a14="http://schemas.microsoft.com/office/drawing/2010/main" val="0"/>
              </a:ext>
            </a:extLst>
          </a:blip>
          <a:srcRect l="7804" t="61202" r="42759" b="21272"/>
          <a:stretch>
            <a:fillRect/>
          </a:stretch>
        </p:blipFill>
        <p:spPr>
          <a:xfrm>
            <a:off x="971549" y="4191001"/>
            <a:ext cx="6019801" cy="1200150"/>
          </a:xfrm>
          <a:prstGeom prst="rect">
            <a:avLst/>
          </a:prstGeom>
        </p:spPr>
      </p:pic>
      <p:pic>
        <p:nvPicPr>
          <p:cNvPr id="12" name="图片 11"/>
          <p:cNvPicPr>
            <a:picLocks noChangeAspect="1"/>
          </p:cNvPicPr>
          <p:nvPr/>
        </p:nvPicPr>
        <p:blipFill rotWithShape="1">
          <a:blip r:embed="rId7">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8">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13" name="图片 12"/>
          <p:cNvPicPr>
            <a:picLocks noChangeAspect="1"/>
          </p:cNvPicPr>
          <p:nvPr/>
        </p:nvPicPr>
        <p:blipFill rotWithShape="1">
          <a:blip r:embed="rId9">
            <a:extLst>
              <a:ext uri="{28A0092B-C50C-407E-A947-70E740481C1C}">
                <a14:useLocalDpi xmlns:a14="http://schemas.microsoft.com/office/drawing/2010/main" val="0"/>
              </a:ext>
            </a:extLst>
          </a:blip>
          <a:srcRect t="80335" r="82922"/>
          <a:stretch>
            <a:fillRect/>
          </a:stretch>
        </p:blipFill>
        <p:spPr>
          <a:xfrm>
            <a:off x="-19051" y="5543549"/>
            <a:ext cx="2095502" cy="1356947"/>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31287" y="2294297"/>
            <a:ext cx="3283313" cy="4644299"/>
          </a:xfrm>
          <a:prstGeom prst="rect">
            <a:avLst/>
          </a:prstGeom>
        </p:spPr>
      </p:pic>
      <p:cxnSp>
        <p:nvCxnSpPr>
          <p:cNvPr id="15" name="直接连接符 14"/>
          <p:cNvCxnSpPr/>
          <p:nvPr/>
        </p:nvCxnSpPr>
        <p:spPr>
          <a:xfrm>
            <a:off x="915445" y="3916647"/>
            <a:ext cx="1581150" cy="0"/>
          </a:xfrm>
          <a:prstGeom prst="line">
            <a:avLst/>
          </a:prstGeom>
          <a:ln w="25400">
            <a:solidFill>
              <a:srgbClr val="FE5A5A"/>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68345" y="3912172"/>
            <a:ext cx="1581150" cy="0"/>
          </a:xfrm>
          <a:prstGeom prst="line">
            <a:avLst/>
          </a:prstGeom>
          <a:ln w="25400">
            <a:solidFill>
              <a:srgbClr val="FE5A5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10" name="矩形 9"/>
          <p:cNvSpPr/>
          <p:nvPr/>
        </p:nvSpPr>
        <p:spPr>
          <a:xfrm>
            <a:off x="2126273" y="1084987"/>
            <a:ext cx="7501242" cy="646331"/>
          </a:xfrm>
          <a:prstGeom prst="rect">
            <a:avLst/>
          </a:prstGeom>
          <a:ln>
            <a:noFill/>
          </a:ln>
        </p:spPr>
        <p:txBody>
          <a:bodyPr wrap="square">
            <a:spAutoFit/>
          </a:bodyPr>
          <a:lstStyle/>
          <a:p>
            <a:pPr algn="ctr"/>
            <a:r>
              <a:rPr lang="zh-CN" altLang="en-US" sz="3600" dirty="0" smtClean="0">
                <a:ln w="9525" cap="flat" cmpd="sng">
                  <a:noFill/>
                  <a:prstDash val="solid"/>
                  <a:round/>
                  <a:headEnd type="none" w="med" len="med"/>
                  <a:tailEnd type="none" w="med" len="med"/>
                </a:ln>
                <a:solidFill>
                  <a:srgbClr val="F95D5D"/>
                </a:solidFill>
                <a:cs typeface="+mn-ea"/>
                <a:sym typeface="+mn-lt"/>
              </a:rPr>
              <a:t>教师签到</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
        <p:nvSpPr>
          <p:cNvPr id="11" name="矩形 10"/>
          <p:cNvSpPr/>
          <p:nvPr/>
        </p:nvSpPr>
        <p:spPr>
          <a:xfrm>
            <a:off x="5695118" y="2035299"/>
            <a:ext cx="6096000" cy="3785652"/>
          </a:xfrm>
          <a:prstGeom prst="rect">
            <a:avLst/>
          </a:prstGeom>
        </p:spPr>
        <p:txBody>
          <a:bodyPr>
            <a:spAutoFit/>
          </a:bodyPr>
          <a:lstStyle/>
          <a:p>
            <a:pPr>
              <a:lnSpc>
                <a:spcPct val="200000"/>
              </a:lnSpc>
              <a:buNone/>
            </a:pPr>
            <a:r>
              <a:rPr lang="zh-CN" altLang="en-US" sz="2000" b="1" dirty="0">
                <a:solidFill>
                  <a:schemeClr val="bg2">
                    <a:lumMod val="25000"/>
                  </a:schemeClr>
                </a:solidFill>
                <a:cs typeface="+mn-ea"/>
                <a:sym typeface="+mn-lt"/>
              </a:rPr>
              <a:t>长头发扎起，不准披头散发</a:t>
            </a:r>
            <a:endParaRPr lang="zh-CN" altLang="en-US" sz="2000" b="1" dirty="0">
              <a:solidFill>
                <a:schemeClr val="bg2">
                  <a:lumMod val="25000"/>
                </a:schemeClr>
              </a:solidFill>
              <a:cs typeface="+mn-ea"/>
              <a:sym typeface="+mn-lt"/>
            </a:endParaRPr>
          </a:p>
          <a:p>
            <a:pPr>
              <a:lnSpc>
                <a:spcPct val="200000"/>
              </a:lnSpc>
              <a:buNone/>
            </a:pPr>
            <a:r>
              <a:rPr lang="zh-CN" altLang="en-US" sz="2000" b="1" dirty="0" smtClean="0">
                <a:solidFill>
                  <a:schemeClr val="bg2">
                    <a:lumMod val="25000"/>
                  </a:schemeClr>
                </a:solidFill>
                <a:cs typeface="+mn-ea"/>
                <a:sym typeface="+mn-lt"/>
              </a:rPr>
              <a:t>化</a:t>
            </a:r>
            <a:r>
              <a:rPr lang="zh-CN" altLang="en-US" sz="2000" b="1" dirty="0">
                <a:solidFill>
                  <a:schemeClr val="bg2">
                    <a:lumMod val="25000"/>
                  </a:schemeClr>
                </a:solidFill>
                <a:cs typeface="+mn-ea"/>
                <a:sym typeface="+mn-lt"/>
              </a:rPr>
              <a:t>淡妆上岗</a:t>
            </a:r>
            <a:endParaRPr lang="zh-CN" altLang="en-US" sz="2000" b="1" dirty="0">
              <a:solidFill>
                <a:schemeClr val="bg2">
                  <a:lumMod val="25000"/>
                </a:schemeClr>
              </a:solidFill>
              <a:cs typeface="+mn-ea"/>
              <a:sym typeface="+mn-lt"/>
            </a:endParaRPr>
          </a:p>
          <a:p>
            <a:pPr>
              <a:lnSpc>
                <a:spcPct val="200000"/>
              </a:lnSpc>
              <a:buNone/>
            </a:pPr>
            <a:r>
              <a:rPr lang="zh-CN" altLang="en-US" sz="2000" b="1" dirty="0" smtClean="0">
                <a:solidFill>
                  <a:schemeClr val="bg2">
                    <a:lumMod val="25000"/>
                  </a:schemeClr>
                </a:solidFill>
                <a:cs typeface="+mn-ea"/>
                <a:sym typeface="+mn-lt"/>
              </a:rPr>
              <a:t>不</a:t>
            </a:r>
            <a:r>
              <a:rPr lang="zh-CN" altLang="en-US" sz="2000" b="1" dirty="0">
                <a:solidFill>
                  <a:schemeClr val="bg2">
                    <a:lumMod val="25000"/>
                  </a:schemeClr>
                </a:solidFill>
                <a:cs typeface="+mn-ea"/>
                <a:sym typeface="+mn-lt"/>
              </a:rPr>
              <a:t>穿奇装异服</a:t>
            </a:r>
            <a:endParaRPr lang="zh-CN" altLang="en-US" sz="2000" b="1" dirty="0">
              <a:solidFill>
                <a:schemeClr val="bg2">
                  <a:lumMod val="25000"/>
                </a:schemeClr>
              </a:solidFill>
              <a:cs typeface="+mn-ea"/>
              <a:sym typeface="+mn-lt"/>
            </a:endParaRPr>
          </a:p>
          <a:p>
            <a:pPr>
              <a:lnSpc>
                <a:spcPct val="200000"/>
              </a:lnSpc>
              <a:buNone/>
            </a:pPr>
            <a:r>
              <a:rPr lang="zh-CN" altLang="en-US" sz="2000" b="1" dirty="0" smtClean="0">
                <a:solidFill>
                  <a:schemeClr val="bg2">
                    <a:lumMod val="25000"/>
                  </a:schemeClr>
                </a:solidFill>
                <a:cs typeface="+mn-ea"/>
                <a:sym typeface="+mn-lt"/>
              </a:rPr>
              <a:t>拉链</a:t>
            </a:r>
            <a:r>
              <a:rPr lang="zh-CN" altLang="en-US" sz="2000" b="1" dirty="0">
                <a:solidFill>
                  <a:schemeClr val="bg2">
                    <a:lumMod val="25000"/>
                  </a:schemeClr>
                </a:solidFill>
                <a:cs typeface="+mn-ea"/>
                <a:sym typeface="+mn-lt"/>
              </a:rPr>
              <a:t>拉好，衣服扣子系好，不准敞着衣服</a:t>
            </a:r>
            <a:endParaRPr lang="zh-CN" altLang="en-US" sz="2000" b="1" dirty="0">
              <a:solidFill>
                <a:schemeClr val="bg2">
                  <a:lumMod val="25000"/>
                </a:schemeClr>
              </a:solidFill>
              <a:cs typeface="+mn-ea"/>
              <a:sym typeface="+mn-lt"/>
            </a:endParaRPr>
          </a:p>
          <a:p>
            <a:pPr>
              <a:lnSpc>
                <a:spcPct val="200000"/>
              </a:lnSpc>
              <a:buNone/>
            </a:pPr>
            <a:r>
              <a:rPr lang="zh-CN" altLang="en-US" sz="2000" b="1" dirty="0" smtClean="0">
                <a:solidFill>
                  <a:schemeClr val="bg2">
                    <a:lumMod val="25000"/>
                  </a:schemeClr>
                </a:solidFill>
                <a:cs typeface="+mn-ea"/>
                <a:sym typeface="+mn-lt"/>
              </a:rPr>
              <a:t>不</a:t>
            </a:r>
            <a:r>
              <a:rPr lang="zh-CN" altLang="en-US" sz="2000" b="1" dirty="0">
                <a:solidFill>
                  <a:schemeClr val="bg2">
                    <a:lumMod val="25000"/>
                  </a:schemeClr>
                </a:solidFill>
                <a:cs typeface="+mn-ea"/>
                <a:sym typeface="+mn-lt"/>
              </a:rPr>
              <a:t>戴首饰上岗</a:t>
            </a:r>
            <a:endParaRPr lang="zh-CN" altLang="en-US" sz="2000" b="1" dirty="0">
              <a:solidFill>
                <a:schemeClr val="bg2">
                  <a:lumMod val="25000"/>
                </a:schemeClr>
              </a:solidFill>
              <a:cs typeface="+mn-ea"/>
              <a:sym typeface="+mn-lt"/>
            </a:endParaRPr>
          </a:p>
          <a:p>
            <a:pPr>
              <a:lnSpc>
                <a:spcPct val="200000"/>
              </a:lnSpc>
              <a:buNone/>
            </a:pPr>
            <a:r>
              <a:rPr lang="zh-CN" altLang="en-US" sz="2000" b="1" dirty="0" smtClean="0">
                <a:solidFill>
                  <a:schemeClr val="bg2">
                    <a:lumMod val="25000"/>
                  </a:schemeClr>
                </a:solidFill>
                <a:cs typeface="+mn-ea"/>
                <a:sym typeface="+mn-lt"/>
              </a:rPr>
              <a:t>不</a:t>
            </a:r>
            <a:r>
              <a:rPr lang="zh-CN" altLang="en-US" sz="2000" b="1" dirty="0">
                <a:solidFill>
                  <a:schemeClr val="bg2">
                    <a:lumMod val="25000"/>
                  </a:schemeClr>
                </a:solidFill>
                <a:cs typeface="+mn-ea"/>
                <a:sym typeface="+mn-lt"/>
              </a:rPr>
              <a:t>穿拖鞋和高跟鞋</a:t>
            </a:r>
            <a:r>
              <a:rPr lang="zh-CN" altLang="en-US" sz="2000" b="1" dirty="0" smtClean="0">
                <a:solidFill>
                  <a:schemeClr val="bg2">
                    <a:lumMod val="25000"/>
                  </a:schemeClr>
                </a:solidFill>
                <a:cs typeface="+mn-ea"/>
                <a:sym typeface="+mn-lt"/>
              </a:rPr>
              <a:t>上岗</a:t>
            </a:r>
            <a:endParaRPr lang="zh-CN" altLang="en-US" sz="2000" b="1" dirty="0">
              <a:solidFill>
                <a:schemeClr val="bg2">
                  <a:lumMod val="25000"/>
                </a:schemeClr>
              </a:solidFill>
              <a:cs typeface="+mn-ea"/>
              <a:sym typeface="+mn-lt"/>
            </a:endParaRP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4964059" y="2261225"/>
            <a:ext cx="488448" cy="488448"/>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8792187" flipH="1">
            <a:off x="5002159" y="2881762"/>
            <a:ext cx="488448" cy="488448"/>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5002159" y="3439677"/>
            <a:ext cx="488448" cy="488448"/>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437322" flipH="1">
            <a:off x="5002159" y="4069558"/>
            <a:ext cx="488448" cy="488448"/>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007767" flipH="1">
            <a:off x="5002159" y="4699439"/>
            <a:ext cx="488448" cy="48844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139924" flipH="1">
            <a:off x="5002159" y="5299325"/>
            <a:ext cx="488448" cy="488448"/>
          </a:xfrm>
          <a:prstGeom prst="rect">
            <a:avLst/>
          </a:prstGeom>
        </p:spPr>
      </p:pic>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41642" y="1891395"/>
            <a:ext cx="3022735" cy="39295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10" name="矩形 9"/>
          <p:cNvSpPr/>
          <p:nvPr/>
        </p:nvSpPr>
        <p:spPr>
          <a:xfrm>
            <a:off x="2126273" y="1110202"/>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对教师的要求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grpSp>
        <p:nvGrpSpPr>
          <p:cNvPr id="11" name="Group 46"/>
          <p:cNvGrpSpPr/>
          <p:nvPr/>
        </p:nvGrpSpPr>
        <p:grpSpPr>
          <a:xfrm>
            <a:off x="3862387" y="2185550"/>
            <a:ext cx="4231616" cy="2443444"/>
            <a:chOff x="4037806" y="2240056"/>
            <a:chExt cx="4008438" cy="2314576"/>
          </a:xfrm>
        </p:grpSpPr>
        <p:sp>
          <p:nvSpPr>
            <p:cNvPr id="57" name="Freeform 10"/>
            <p:cNvSpPr/>
            <p:nvPr/>
          </p:nvSpPr>
          <p:spPr bwMode="auto">
            <a:xfrm>
              <a:off x="6607968" y="3252881"/>
              <a:ext cx="1123950" cy="1089025"/>
            </a:xfrm>
            <a:custGeom>
              <a:avLst/>
              <a:gdLst>
                <a:gd name="T0" fmla="*/ 0 w 378"/>
                <a:gd name="T1" fmla="*/ 186 h 366"/>
                <a:gd name="T2" fmla="*/ 81 w 378"/>
                <a:gd name="T3" fmla="*/ 366 h 366"/>
                <a:gd name="T4" fmla="*/ 378 w 378"/>
                <a:gd name="T5" fmla="*/ 101 h 366"/>
                <a:gd name="T6" fmla="*/ 209 w 378"/>
                <a:gd name="T7" fmla="*/ 0 h 366"/>
                <a:gd name="T8" fmla="*/ 0 w 378"/>
                <a:gd name="T9" fmla="*/ 186 h 366"/>
              </a:gdLst>
              <a:ahLst/>
              <a:cxnLst>
                <a:cxn ang="0">
                  <a:pos x="T0" y="T1"/>
                </a:cxn>
                <a:cxn ang="0">
                  <a:pos x="T2" y="T3"/>
                </a:cxn>
                <a:cxn ang="0">
                  <a:pos x="T4" y="T5"/>
                </a:cxn>
                <a:cxn ang="0">
                  <a:pos x="T6" y="T7"/>
                </a:cxn>
                <a:cxn ang="0">
                  <a:pos x="T8" y="T9"/>
                </a:cxn>
              </a:cxnLst>
              <a:rect l="0" t="0" r="r" b="b"/>
              <a:pathLst>
                <a:path w="378" h="366">
                  <a:moveTo>
                    <a:pt x="0" y="186"/>
                  </a:moveTo>
                  <a:cubicBezTo>
                    <a:pt x="81" y="366"/>
                    <a:pt x="81" y="366"/>
                    <a:pt x="81" y="366"/>
                  </a:cubicBezTo>
                  <a:cubicBezTo>
                    <a:pt x="205" y="310"/>
                    <a:pt x="309" y="218"/>
                    <a:pt x="378" y="101"/>
                  </a:cubicBezTo>
                  <a:cubicBezTo>
                    <a:pt x="209" y="0"/>
                    <a:pt x="209" y="0"/>
                    <a:pt x="209" y="0"/>
                  </a:cubicBezTo>
                  <a:cubicBezTo>
                    <a:pt x="160" y="82"/>
                    <a:pt x="87" y="147"/>
                    <a:pt x="0" y="186"/>
                  </a:cubicBezTo>
                  <a:close/>
                </a:path>
              </a:pathLst>
            </a:custGeom>
            <a:solidFill>
              <a:srgbClr val="87D9D5"/>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58" name="Freeform 11"/>
            <p:cNvSpPr/>
            <p:nvPr/>
          </p:nvSpPr>
          <p:spPr bwMode="auto">
            <a:xfrm>
              <a:off x="5504656" y="3851369"/>
              <a:ext cx="1182688" cy="703263"/>
            </a:xfrm>
            <a:custGeom>
              <a:avLst/>
              <a:gdLst>
                <a:gd name="T0" fmla="*/ 333 w 398"/>
                <a:gd name="T1" fmla="*/ 0 h 236"/>
                <a:gd name="T2" fmla="*/ 398 w 398"/>
                <a:gd name="T3" fmla="*/ 187 h 236"/>
                <a:gd name="T4" fmla="*/ 0 w 398"/>
                <a:gd name="T5" fmla="*/ 199 h 236"/>
                <a:gd name="T6" fmla="*/ 54 w 398"/>
                <a:gd name="T7" fmla="*/ 7 h 236"/>
                <a:gd name="T8" fmla="*/ 182 w 398"/>
                <a:gd name="T9" fmla="*/ 25 h 236"/>
                <a:gd name="T10" fmla="*/ 333 w 398"/>
                <a:gd name="T11" fmla="*/ 0 h 236"/>
              </a:gdLst>
              <a:ahLst/>
              <a:cxnLst>
                <a:cxn ang="0">
                  <a:pos x="T0" y="T1"/>
                </a:cxn>
                <a:cxn ang="0">
                  <a:pos x="T2" y="T3"/>
                </a:cxn>
                <a:cxn ang="0">
                  <a:pos x="T4" y="T5"/>
                </a:cxn>
                <a:cxn ang="0">
                  <a:pos x="T6" y="T7"/>
                </a:cxn>
                <a:cxn ang="0">
                  <a:pos x="T8" y="T9"/>
                </a:cxn>
                <a:cxn ang="0">
                  <a:pos x="T10" y="T11"/>
                </a:cxn>
              </a:cxnLst>
              <a:rect l="0" t="0" r="r" b="b"/>
              <a:pathLst>
                <a:path w="398" h="236">
                  <a:moveTo>
                    <a:pt x="333" y="0"/>
                  </a:moveTo>
                  <a:cubicBezTo>
                    <a:pt x="398" y="187"/>
                    <a:pt x="398" y="187"/>
                    <a:pt x="398" y="187"/>
                  </a:cubicBezTo>
                  <a:cubicBezTo>
                    <a:pt x="269" y="232"/>
                    <a:pt x="130" y="236"/>
                    <a:pt x="0" y="199"/>
                  </a:cubicBezTo>
                  <a:cubicBezTo>
                    <a:pt x="54" y="7"/>
                    <a:pt x="54" y="7"/>
                    <a:pt x="54" y="7"/>
                  </a:cubicBezTo>
                  <a:cubicBezTo>
                    <a:pt x="95" y="19"/>
                    <a:pt x="137" y="25"/>
                    <a:pt x="182" y="25"/>
                  </a:cubicBezTo>
                  <a:cubicBezTo>
                    <a:pt x="235" y="25"/>
                    <a:pt x="285" y="16"/>
                    <a:pt x="333" y="0"/>
                  </a:cubicBezTo>
                  <a:close/>
                </a:path>
              </a:pathLst>
            </a:custGeom>
            <a:solidFill>
              <a:srgbClr val="00BBD6"/>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59" name="Freeform 12"/>
            <p:cNvSpPr/>
            <p:nvPr/>
          </p:nvSpPr>
          <p:spPr bwMode="auto">
            <a:xfrm>
              <a:off x="4418806" y="3327494"/>
              <a:ext cx="1138238" cy="1065213"/>
            </a:xfrm>
            <a:custGeom>
              <a:avLst/>
              <a:gdLst>
                <a:gd name="T0" fmla="*/ 383 w 383"/>
                <a:gd name="T1" fmla="*/ 171 h 358"/>
                <a:gd name="T2" fmla="*/ 314 w 383"/>
                <a:gd name="T3" fmla="*/ 358 h 358"/>
                <a:gd name="T4" fmla="*/ 0 w 383"/>
                <a:gd name="T5" fmla="*/ 113 h 358"/>
                <a:gd name="T6" fmla="*/ 164 w 383"/>
                <a:gd name="T7" fmla="*/ 0 h 358"/>
                <a:gd name="T8" fmla="*/ 383 w 383"/>
                <a:gd name="T9" fmla="*/ 171 h 358"/>
              </a:gdLst>
              <a:ahLst/>
              <a:cxnLst>
                <a:cxn ang="0">
                  <a:pos x="T0" y="T1"/>
                </a:cxn>
                <a:cxn ang="0">
                  <a:pos x="T2" y="T3"/>
                </a:cxn>
                <a:cxn ang="0">
                  <a:pos x="T4" y="T5"/>
                </a:cxn>
                <a:cxn ang="0">
                  <a:pos x="T6" y="T7"/>
                </a:cxn>
                <a:cxn ang="0">
                  <a:pos x="T8" y="T9"/>
                </a:cxn>
              </a:cxnLst>
              <a:rect l="0" t="0" r="r" b="b"/>
              <a:pathLst>
                <a:path w="383" h="358">
                  <a:moveTo>
                    <a:pt x="383" y="171"/>
                  </a:moveTo>
                  <a:cubicBezTo>
                    <a:pt x="314" y="358"/>
                    <a:pt x="314" y="358"/>
                    <a:pt x="314" y="358"/>
                  </a:cubicBezTo>
                  <a:cubicBezTo>
                    <a:pt x="186" y="311"/>
                    <a:pt x="77" y="225"/>
                    <a:pt x="0" y="113"/>
                  </a:cubicBezTo>
                  <a:cubicBezTo>
                    <a:pt x="164" y="0"/>
                    <a:pt x="164" y="0"/>
                    <a:pt x="164" y="0"/>
                  </a:cubicBezTo>
                  <a:cubicBezTo>
                    <a:pt x="218" y="77"/>
                    <a:pt x="294" y="138"/>
                    <a:pt x="383" y="171"/>
                  </a:cubicBezTo>
                  <a:close/>
                </a:path>
              </a:pathLst>
            </a:custGeom>
            <a:solidFill>
              <a:srgbClr val="9BC319"/>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0" name="Freeform 13"/>
            <p:cNvSpPr/>
            <p:nvPr/>
          </p:nvSpPr>
          <p:spPr bwMode="auto">
            <a:xfrm>
              <a:off x="4037806" y="2321019"/>
              <a:ext cx="793750" cy="1163638"/>
            </a:xfrm>
            <a:custGeom>
              <a:avLst/>
              <a:gdLst>
                <a:gd name="T0" fmla="*/ 267 w 267"/>
                <a:gd name="T1" fmla="*/ 296 h 391"/>
                <a:gd name="T2" fmla="*/ 91 w 267"/>
                <a:gd name="T3" fmla="*/ 391 h 391"/>
                <a:gd name="T4" fmla="*/ 16 w 267"/>
                <a:gd name="T5" fmla="*/ 0 h 391"/>
                <a:gd name="T6" fmla="*/ 214 w 267"/>
                <a:gd name="T7" fmla="*/ 23 h 391"/>
                <a:gd name="T8" fmla="*/ 211 w 267"/>
                <a:gd name="T9" fmla="*/ 75 h 391"/>
                <a:gd name="T10" fmla="*/ 267 w 267"/>
                <a:gd name="T11" fmla="*/ 296 h 391"/>
              </a:gdLst>
              <a:ahLst/>
              <a:cxnLst>
                <a:cxn ang="0">
                  <a:pos x="T0" y="T1"/>
                </a:cxn>
                <a:cxn ang="0">
                  <a:pos x="T2" y="T3"/>
                </a:cxn>
                <a:cxn ang="0">
                  <a:pos x="T4" y="T5"/>
                </a:cxn>
                <a:cxn ang="0">
                  <a:pos x="T6" y="T7"/>
                </a:cxn>
                <a:cxn ang="0">
                  <a:pos x="T8" y="T9"/>
                </a:cxn>
                <a:cxn ang="0">
                  <a:pos x="T10" y="T11"/>
                </a:cxn>
              </a:cxnLst>
              <a:rect l="0" t="0" r="r" b="b"/>
              <a:pathLst>
                <a:path w="267" h="391">
                  <a:moveTo>
                    <a:pt x="267" y="296"/>
                  </a:moveTo>
                  <a:cubicBezTo>
                    <a:pt x="91" y="391"/>
                    <a:pt x="91" y="391"/>
                    <a:pt x="91" y="391"/>
                  </a:cubicBezTo>
                  <a:cubicBezTo>
                    <a:pt x="26" y="271"/>
                    <a:pt x="0" y="135"/>
                    <a:pt x="16" y="0"/>
                  </a:cubicBezTo>
                  <a:cubicBezTo>
                    <a:pt x="214" y="23"/>
                    <a:pt x="214" y="23"/>
                    <a:pt x="214" y="23"/>
                  </a:cubicBezTo>
                  <a:cubicBezTo>
                    <a:pt x="212" y="40"/>
                    <a:pt x="211" y="57"/>
                    <a:pt x="211" y="75"/>
                  </a:cubicBezTo>
                  <a:cubicBezTo>
                    <a:pt x="211" y="155"/>
                    <a:pt x="231" y="230"/>
                    <a:pt x="267" y="296"/>
                  </a:cubicBezTo>
                  <a:close/>
                </a:path>
              </a:pathLst>
            </a:custGeom>
            <a:solidFill>
              <a:srgbClr val="FF642E"/>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1" name="Freeform 14"/>
            <p:cNvSpPr/>
            <p:nvPr/>
          </p:nvSpPr>
          <p:spPr bwMode="auto">
            <a:xfrm>
              <a:off x="7282656" y="2240056"/>
              <a:ext cx="763588" cy="1173163"/>
            </a:xfrm>
            <a:custGeom>
              <a:avLst/>
              <a:gdLst>
                <a:gd name="T0" fmla="*/ 42 w 257"/>
                <a:gd name="T1" fmla="*/ 31 h 394"/>
                <a:gd name="T2" fmla="*/ 236 w 257"/>
                <a:gd name="T3" fmla="*/ 0 h 394"/>
                <a:gd name="T4" fmla="*/ 177 w 257"/>
                <a:gd name="T5" fmla="*/ 394 h 394"/>
                <a:gd name="T6" fmla="*/ 0 w 257"/>
                <a:gd name="T7" fmla="*/ 307 h 394"/>
                <a:gd name="T8" fmla="*/ 48 w 257"/>
                <a:gd name="T9" fmla="*/ 102 h 394"/>
                <a:gd name="T10" fmla="*/ 42 w 257"/>
                <a:gd name="T11" fmla="*/ 31 h 394"/>
              </a:gdLst>
              <a:ahLst/>
              <a:cxnLst>
                <a:cxn ang="0">
                  <a:pos x="T0" y="T1"/>
                </a:cxn>
                <a:cxn ang="0">
                  <a:pos x="T2" y="T3"/>
                </a:cxn>
                <a:cxn ang="0">
                  <a:pos x="T4" y="T5"/>
                </a:cxn>
                <a:cxn ang="0">
                  <a:pos x="T6" y="T7"/>
                </a:cxn>
                <a:cxn ang="0">
                  <a:pos x="T8" y="T9"/>
                </a:cxn>
                <a:cxn ang="0">
                  <a:pos x="T10" y="T11"/>
                </a:cxn>
              </a:cxnLst>
              <a:rect l="0" t="0" r="r" b="b"/>
              <a:pathLst>
                <a:path w="257" h="394">
                  <a:moveTo>
                    <a:pt x="42" y="31"/>
                  </a:moveTo>
                  <a:cubicBezTo>
                    <a:pt x="236" y="0"/>
                    <a:pt x="236" y="0"/>
                    <a:pt x="236" y="0"/>
                  </a:cubicBezTo>
                  <a:cubicBezTo>
                    <a:pt x="257" y="134"/>
                    <a:pt x="236" y="272"/>
                    <a:pt x="177" y="394"/>
                  </a:cubicBezTo>
                  <a:cubicBezTo>
                    <a:pt x="0" y="307"/>
                    <a:pt x="0" y="307"/>
                    <a:pt x="0" y="307"/>
                  </a:cubicBezTo>
                  <a:cubicBezTo>
                    <a:pt x="30" y="245"/>
                    <a:pt x="48" y="176"/>
                    <a:pt x="48" y="102"/>
                  </a:cubicBezTo>
                  <a:cubicBezTo>
                    <a:pt x="48" y="78"/>
                    <a:pt x="46" y="54"/>
                    <a:pt x="42" y="31"/>
                  </a:cubicBezTo>
                  <a:close/>
                </a:path>
              </a:pathLst>
            </a:custGeom>
            <a:solidFill>
              <a:srgbClr val="F49D15"/>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grpSp>
      <p:grpSp>
        <p:nvGrpSpPr>
          <p:cNvPr id="21" name="Group 71"/>
          <p:cNvGrpSpPr/>
          <p:nvPr/>
        </p:nvGrpSpPr>
        <p:grpSpPr>
          <a:xfrm>
            <a:off x="9261632" y="1405518"/>
            <a:ext cx="556538" cy="556683"/>
            <a:chOff x="9383263" y="1680778"/>
            <a:chExt cx="556538" cy="556683"/>
          </a:xfrm>
        </p:grpSpPr>
        <p:sp>
          <p:nvSpPr>
            <p:cNvPr id="42" name="Oval 72"/>
            <p:cNvSpPr/>
            <p:nvPr/>
          </p:nvSpPr>
          <p:spPr bwMode="auto">
            <a:xfrm>
              <a:off x="9383263" y="1680778"/>
              <a:ext cx="556538" cy="556683"/>
            </a:xfrm>
            <a:prstGeom prst="ellipse">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900" dirty="0">
                <a:solidFill>
                  <a:schemeClr val="tx2"/>
                </a:solidFill>
                <a:cs typeface="+mn-ea"/>
                <a:sym typeface="+mn-lt"/>
              </a:endParaRPr>
            </a:p>
          </p:txBody>
        </p:sp>
        <p:sp>
          <p:nvSpPr>
            <p:cNvPr id="43" name="Freeform 526"/>
            <p:cNvSpPr>
              <a:spLocks noChangeAspect="1" noChangeArrowheads="1"/>
            </p:cNvSpPr>
            <p:nvPr/>
          </p:nvSpPr>
          <p:spPr bwMode="auto">
            <a:xfrm>
              <a:off x="9549939" y="1777847"/>
              <a:ext cx="276854" cy="358903"/>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grpSp>
      <p:grpSp>
        <p:nvGrpSpPr>
          <p:cNvPr id="22" name="Group 74"/>
          <p:cNvGrpSpPr/>
          <p:nvPr/>
        </p:nvGrpSpPr>
        <p:grpSpPr>
          <a:xfrm>
            <a:off x="8677563" y="3459440"/>
            <a:ext cx="556538" cy="556683"/>
            <a:chOff x="8799194" y="4003640"/>
            <a:chExt cx="556538" cy="556683"/>
          </a:xfrm>
        </p:grpSpPr>
        <p:sp>
          <p:nvSpPr>
            <p:cNvPr id="37" name="Oval 75"/>
            <p:cNvSpPr/>
            <p:nvPr/>
          </p:nvSpPr>
          <p:spPr bwMode="auto">
            <a:xfrm>
              <a:off x="8799194" y="4003640"/>
              <a:ext cx="556538" cy="55668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900" dirty="0">
                <a:solidFill>
                  <a:schemeClr val="tx2"/>
                </a:solidFill>
                <a:cs typeface="+mn-ea"/>
                <a:sym typeface="+mn-lt"/>
              </a:endParaRPr>
            </a:p>
          </p:txBody>
        </p:sp>
        <p:grpSp>
          <p:nvGrpSpPr>
            <p:cNvPr id="38" name="Group 76"/>
            <p:cNvGrpSpPr/>
            <p:nvPr/>
          </p:nvGrpSpPr>
          <p:grpSpPr>
            <a:xfrm>
              <a:off x="8914822" y="4127280"/>
              <a:ext cx="302599" cy="271938"/>
              <a:chOff x="5583238" y="3892551"/>
              <a:chExt cx="360363" cy="323850"/>
            </a:xfrm>
            <a:solidFill>
              <a:schemeClr val="bg1"/>
            </a:solidFill>
          </p:grpSpPr>
          <p:sp>
            <p:nvSpPr>
              <p:cNvPr id="39" name="Freeform 5"/>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40" name="Freeform 6"/>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41" name="Freeform 7"/>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grpSp>
      </p:grpSp>
      <p:grpSp>
        <p:nvGrpSpPr>
          <p:cNvPr id="23" name="Group 80"/>
          <p:cNvGrpSpPr/>
          <p:nvPr/>
        </p:nvGrpSpPr>
        <p:grpSpPr>
          <a:xfrm>
            <a:off x="2219880" y="1405518"/>
            <a:ext cx="556538" cy="556683"/>
            <a:chOff x="2341511" y="1680778"/>
            <a:chExt cx="556538" cy="556683"/>
          </a:xfrm>
        </p:grpSpPr>
        <p:sp>
          <p:nvSpPr>
            <p:cNvPr id="33" name="Oval 81"/>
            <p:cNvSpPr/>
            <p:nvPr/>
          </p:nvSpPr>
          <p:spPr bwMode="auto">
            <a:xfrm>
              <a:off x="2341511" y="1680778"/>
              <a:ext cx="556538" cy="556683"/>
            </a:xfrm>
            <a:prstGeom prst="ellipse">
              <a:avLst/>
            </a:prstGeom>
            <a:solidFill>
              <a:srgbClr val="FF64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900" dirty="0">
                <a:solidFill>
                  <a:schemeClr val="tx2"/>
                </a:solidFill>
                <a:cs typeface="+mn-ea"/>
                <a:sym typeface="+mn-lt"/>
              </a:endParaRPr>
            </a:p>
          </p:txBody>
        </p:sp>
        <p:grpSp>
          <p:nvGrpSpPr>
            <p:cNvPr id="34" name="Group 82"/>
            <p:cNvGrpSpPr/>
            <p:nvPr/>
          </p:nvGrpSpPr>
          <p:grpSpPr>
            <a:xfrm>
              <a:off x="2444750" y="1796040"/>
              <a:ext cx="374658" cy="288056"/>
              <a:chOff x="2849564" y="3636963"/>
              <a:chExt cx="315912" cy="242888"/>
            </a:xfrm>
            <a:solidFill>
              <a:schemeClr val="bg1"/>
            </a:solidFill>
          </p:grpSpPr>
          <p:sp>
            <p:nvSpPr>
              <p:cNvPr id="35" name="Freeform 148"/>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sp>
            <p:nvSpPr>
              <p:cNvPr id="36" name="Freeform 149"/>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grpSp>
      </p:grpSp>
      <p:grpSp>
        <p:nvGrpSpPr>
          <p:cNvPr id="24" name="Group 85"/>
          <p:cNvGrpSpPr/>
          <p:nvPr/>
        </p:nvGrpSpPr>
        <p:grpSpPr>
          <a:xfrm>
            <a:off x="2825070" y="3459440"/>
            <a:ext cx="556538" cy="556683"/>
            <a:chOff x="2946701" y="4003640"/>
            <a:chExt cx="556538" cy="556683"/>
          </a:xfrm>
        </p:grpSpPr>
        <p:sp>
          <p:nvSpPr>
            <p:cNvPr id="28" name="Oval 86"/>
            <p:cNvSpPr/>
            <p:nvPr/>
          </p:nvSpPr>
          <p:spPr bwMode="auto">
            <a:xfrm>
              <a:off x="2946701" y="4003640"/>
              <a:ext cx="556538" cy="556683"/>
            </a:xfrm>
            <a:prstGeom prst="ellipse">
              <a:avLst/>
            </a:prstGeom>
            <a:solidFill>
              <a:srgbClr val="B2D235"/>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900" dirty="0">
                <a:solidFill>
                  <a:schemeClr val="tx2"/>
                </a:solidFill>
                <a:cs typeface="+mn-ea"/>
                <a:sym typeface="+mn-lt"/>
              </a:endParaRPr>
            </a:p>
          </p:txBody>
        </p:sp>
        <p:grpSp>
          <p:nvGrpSpPr>
            <p:cNvPr id="29" name="Group 87"/>
            <p:cNvGrpSpPr/>
            <p:nvPr/>
          </p:nvGrpSpPr>
          <p:grpSpPr>
            <a:xfrm>
              <a:off x="3043200" y="4122741"/>
              <a:ext cx="364356" cy="306773"/>
              <a:chOff x="6413500" y="4905376"/>
              <a:chExt cx="552451" cy="465138"/>
            </a:xfrm>
            <a:solidFill>
              <a:schemeClr val="bg1"/>
            </a:solidFill>
            <a:effectLst/>
          </p:grpSpPr>
          <p:sp>
            <p:nvSpPr>
              <p:cNvPr id="30" name="Freeform 88"/>
              <p:cNvSpPr>
                <a:spLocks noEditPoints="1"/>
              </p:cNvSpPr>
              <p:nvPr/>
            </p:nvSpPr>
            <p:spPr bwMode="auto">
              <a:xfrm>
                <a:off x="6413500" y="5106988"/>
                <a:ext cx="173038" cy="192088"/>
              </a:xfrm>
              <a:custGeom>
                <a:avLst/>
                <a:gdLst>
                  <a:gd name="T0" fmla="*/ 46 w 46"/>
                  <a:gd name="T1" fmla="*/ 28 h 51"/>
                  <a:gd name="T2" fmla="*/ 46 w 46"/>
                  <a:gd name="T3" fmla="*/ 28 h 51"/>
                  <a:gd name="T4" fmla="*/ 46 w 46"/>
                  <a:gd name="T5" fmla="*/ 28 h 51"/>
                  <a:gd name="T6" fmla="*/ 26 w 46"/>
                  <a:gd name="T7" fmla="*/ 8 h 51"/>
                  <a:gd name="T8" fmla="*/ 27 w 46"/>
                  <a:gd name="T9" fmla="*/ 6 h 51"/>
                  <a:gd name="T10" fmla="*/ 23 w 46"/>
                  <a:gd name="T11" fmla="*/ 0 h 51"/>
                  <a:gd name="T12" fmla="*/ 19 w 46"/>
                  <a:gd name="T13" fmla="*/ 6 h 51"/>
                  <a:gd name="T14" fmla="*/ 20 w 46"/>
                  <a:gd name="T15" fmla="*/ 8 h 51"/>
                  <a:gd name="T16" fmla="*/ 0 w 46"/>
                  <a:gd name="T17" fmla="*/ 28 h 51"/>
                  <a:gd name="T18" fmla="*/ 0 w 46"/>
                  <a:gd name="T19" fmla="*/ 28 h 51"/>
                  <a:gd name="T20" fmla="*/ 23 w 46"/>
                  <a:gd name="T21" fmla="*/ 51 h 51"/>
                  <a:gd name="T22" fmla="*/ 46 w 46"/>
                  <a:gd name="T23" fmla="*/ 28 h 51"/>
                  <a:gd name="T24" fmla="*/ 23 w 46"/>
                  <a:gd name="T25" fmla="*/ 28 h 51"/>
                  <a:gd name="T26" fmla="*/ 2 w 46"/>
                  <a:gd name="T27" fmla="*/ 28 h 51"/>
                  <a:gd name="T28" fmla="*/ 21 w 46"/>
                  <a:gd name="T29" fmla="*/ 9 h 51"/>
                  <a:gd name="T30" fmla="*/ 23 w 46"/>
                  <a:gd name="T31" fmla="*/ 9 h 51"/>
                  <a:gd name="T32" fmla="*/ 23 w 46"/>
                  <a:gd name="T33" fmla="*/ 28 h 51"/>
                  <a:gd name="T34" fmla="*/ 23 w 46"/>
                  <a:gd name="T35" fmla="*/ 9 h 51"/>
                  <a:gd name="T36" fmla="*/ 25 w 46"/>
                  <a:gd name="T37" fmla="*/ 9 h 51"/>
                  <a:gd name="T38" fmla="*/ 43 w 46"/>
                  <a:gd name="T39" fmla="*/ 28 h 51"/>
                  <a:gd name="T40" fmla="*/ 23 w 46"/>
                  <a:gd name="T41" fmla="*/ 28 h 51"/>
                  <a:gd name="T42" fmla="*/ 23 w 46"/>
                  <a:gd name="T43" fmla="*/ 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51">
                    <a:moveTo>
                      <a:pt x="46" y="28"/>
                    </a:moveTo>
                    <a:cubicBezTo>
                      <a:pt x="46" y="28"/>
                      <a:pt x="46" y="28"/>
                      <a:pt x="46" y="28"/>
                    </a:cubicBez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20"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3" y="28"/>
                    </a:moveTo>
                    <a:cubicBezTo>
                      <a:pt x="2" y="28"/>
                      <a:pt x="2" y="28"/>
                      <a:pt x="2" y="28"/>
                    </a:cubicBezTo>
                    <a:cubicBezTo>
                      <a:pt x="21" y="9"/>
                      <a:pt x="21" y="9"/>
                      <a:pt x="21" y="9"/>
                    </a:cubicBezTo>
                    <a:cubicBezTo>
                      <a:pt x="22" y="9"/>
                      <a:pt x="22" y="9"/>
                      <a:pt x="23" y="9"/>
                    </a:cubicBezTo>
                    <a:lnTo>
                      <a:pt x="23" y="28"/>
                    </a:lnTo>
                    <a:close/>
                    <a:moveTo>
                      <a:pt x="23" y="9"/>
                    </a:moveTo>
                    <a:cubicBezTo>
                      <a:pt x="24" y="9"/>
                      <a:pt x="24" y="9"/>
                      <a:pt x="25" y="9"/>
                    </a:cubicBezTo>
                    <a:cubicBezTo>
                      <a:pt x="43" y="28"/>
                      <a:pt x="43" y="28"/>
                      <a:pt x="43" y="28"/>
                    </a:cubicBezTo>
                    <a:cubicBezTo>
                      <a:pt x="23" y="28"/>
                      <a:pt x="23" y="28"/>
                      <a:pt x="23" y="28"/>
                    </a:cubicBezTo>
                    <a:lnTo>
                      <a:pt x="2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sp>
            <p:nvSpPr>
              <p:cNvPr id="31" name="Freeform 89"/>
              <p:cNvSpPr>
                <a:spLocks noEditPoints="1"/>
              </p:cNvSpPr>
              <p:nvPr/>
            </p:nvSpPr>
            <p:spPr bwMode="auto">
              <a:xfrm>
                <a:off x="6792913" y="5106988"/>
                <a:ext cx="173038" cy="192088"/>
              </a:xfrm>
              <a:custGeom>
                <a:avLst/>
                <a:gdLst>
                  <a:gd name="T0" fmla="*/ 46 w 46"/>
                  <a:gd name="T1" fmla="*/ 28 h 51"/>
                  <a:gd name="T2" fmla="*/ 46 w 46"/>
                  <a:gd name="T3" fmla="*/ 28 h 51"/>
                  <a:gd name="T4" fmla="*/ 26 w 46"/>
                  <a:gd name="T5" fmla="*/ 8 h 51"/>
                  <a:gd name="T6" fmla="*/ 27 w 46"/>
                  <a:gd name="T7" fmla="*/ 6 h 51"/>
                  <a:gd name="T8" fmla="*/ 23 w 46"/>
                  <a:gd name="T9" fmla="*/ 0 h 51"/>
                  <a:gd name="T10" fmla="*/ 19 w 46"/>
                  <a:gd name="T11" fmla="*/ 6 h 51"/>
                  <a:gd name="T12" fmla="*/ 20 w 46"/>
                  <a:gd name="T13" fmla="*/ 8 h 51"/>
                  <a:gd name="T14" fmla="*/ 0 w 46"/>
                  <a:gd name="T15" fmla="*/ 28 h 51"/>
                  <a:gd name="T16" fmla="*/ 0 w 46"/>
                  <a:gd name="T17" fmla="*/ 28 h 51"/>
                  <a:gd name="T18" fmla="*/ 23 w 46"/>
                  <a:gd name="T19" fmla="*/ 51 h 51"/>
                  <a:gd name="T20" fmla="*/ 46 w 46"/>
                  <a:gd name="T21" fmla="*/ 28 h 51"/>
                  <a:gd name="T22" fmla="*/ 22 w 46"/>
                  <a:gd name="T23" fmla="*/ 28 h 51"/>
                  <a:gd name="T24" fmla="*/ 2 w 46"/>
                  <a:gd name="T25" fmla="*/ 28 h 51"/>
                  <a:gd name="T26" fmla="*/ 21 w 46"/>
                  <a:gd name="T27" fmla="*/ 9 h 51"/>
                  <a:gd name="T28" fmla="*/ 22 w 46"/>
                  <a:gd name="T29" fmla="*/ 9 h 51"/>
                  <a:gd name="T30" fmla="*/ 22 w 46"/>
                  <a:gd name="T31" fmla="*/ 28 h 51"/>
                  <a:gd name="T32" fmla="*/ 23 w 46"/>
                  <a:gd name="T33" fmla="*/ 28 h 51"/>
                  <a:gd name="T34" fmla="*/ 23 w 46"/>
                  <a:gd name="T35" fmla="*/ 9 h 51"/>
                  <a:gd name="T36" fmla="*/ 25 w 46"/>
                  <a:gd name="T37" fmla="*/ 9 h 51"/>
                  <a:gd name="T38" fmla="*/ 43 w 46"/>
                  <a:gd name="T39" fmla="*/ 28 h 51"/>
                  <a:gd name="T40" fmla="*/ 23 w 46"/>
                  <a:gd name="T41"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51">
                    <a:moveTo>
                      <a:pt x="46" y="28"/>
                    </a:move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19"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2" y="28"/>
                    </a:moveTo>
                    <a:cubicBezTo>
                      <a:pt x="2" y="28"/>
                      <a:pt x="2" y="28"/>
                      <a:pt x="2" y="28"/>
                    </a:cubicBezTo>
                    <a:cubicBezTo>
                      <a:pt x="21" y="9"/>
                      <a:pt x="21" y="9"/>
                      <a:pt x="21" y="9"/>
                    </a:cubicBezTo>
                    <a:cubicBezTo>
                      <a:pt x="21" y="9"/>
                      <a:pt x="22" y="9"/>
                      <a:pt x="22" y="9"/>
                    </a:cubicBezTo>
                    <a:lnTo>
                      <a:pt x="22" y="28"/>
                    </a:lnTo>
                    <a:close/>
                    <a:moveTo>
                      <a:pt x="23" y="28"/>
                    </a:moveTo>
                    <a:cubicBezTo>
                      <a:pt x="23" y="9"/>
                      <a:pt x="23" y="9"/>
                      <a:pt x="23" y="9"/>
                    </a:cubicBezTo>
                    <a:cubicBezTo>
                      <a:pt x="24" y="9"/>
                      <a:pt x="24" y="9"/>
                      <a:pt x="25" y="9"/>
                    </a:cubicBezTo>
                    <a:cubicBezTo>
                      <a:pt x="43" y="28"/>
                      <a:pt x="43" y="28"/>
                      <a:pt x="43" y="28"/>
                    </a:cubicBezTo>
                    <a:lnTo>
                      <a:pt x="2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sp>
            <p:nvSpPr>
              <p:cNvPr id="32" name="Freeform 90"/>
              <p:cNvSpPr/>
              <p:nvPr/>
            </p:nvSpPr>
            <p:spPr bwMode="auto">
              <a:xfrm>
                <a:off x="6477000" y="4905376"/>
                <a:ext cx="425450" cy="465138"/>
              </a:xfrm>
              <a:custGeom>
                <a:avLst/>
                <a:gdLst>
                  <a:gd name="T0" fmla="*/ 87 w 113"/>
                  <a:gd name="T1" fmla="*/ 109 h 124"/>
                  <a:gd name="T2" fmla="*/ 80 w 113"/>
                  <a:gd name="T3" fmla="*/ 109 h 124"/>
                  <a:gd name="T4" fmla="*/ 80 w 113"/>
                  <a:gd name="T5" fmla="*/ 107 h 124"/>
                  <a:gd name="T6" fmla="*/ 74 w 113"/>
                  <a:gd name="T7" fmla="*/ 101 h 124"/>
                  <a:gd name="T8" fmla="*/ 64 w 113"/>
                  <a:gd name="T9" fmla="*/ 101 h 124"/>
                  <a:gd name="T10" fmla="*/ 65 w 113"/>
                  <a:gd name="T11" fmla="*/ 96 h 124"/>
                  <a:gd name="T12" fmla="*/ 61 w 113"/>
                  <a:gd name="T13" fmla="*/ 85 h 124"/>
                  <a:gd name="T14" fmla="*/ 61 w 113"/>
                  <a:gd name="T15" fmla="*/ 30 h 124"/>
                  <a:gd name="T16" fmla="*/ 101 w 113"/>
                  <a:gd name="T17" fmla="*/ 49 h 124"/>
                  <a:gd name="T18" fmla="*/ 107 w 113"/>
                  <a:gd name="T19" fmla="*/ 52 h 124"/>
                  <a:gd name="T20" fmla="*/ 113 w 113"/>
                  <a:gd name="T21" fmla="*/ 46 h 124"/>
                  <a:gd name="T22" fmla="*/ 107 w 113"/>
                  <a:gd name="T23" fmla="*/ 39 h 124"/>
                  <a:gd name="T24" fmla="*/ 102 w 113"/>
                  <a:gd name="T25" fmla="*/ 42 h 124"/>
                  <a:gd name="T26" fmla="*/ 61 w 113"/>
                  <a:gd name="T27" fmla="*/ 24 h 124"/>
                  <a:gd name="T28" fmla="*/ 61 w 113"/>
                  <a:gd name="T29" fmla="*/ 20 h 124"/>
                  <a:gd name="T30" fmla="*/ 66 w 113"/>
                  <a:gd name="T31" fmla="*/ 12 h 124"/>
                  <a:gd name="T32" fmla="*/ 56 w 113"/>
                  <a:gd name="T33" fmla="*/ 0 h 124"/>
                  <a:gd name="T34" fmla="*/ 47 w 113"/>
                  <a:gd name="T35" fmla="*/ 12 h 124"/>
                  <a:gd name="T36" fmla="*/ 52 w 113"/>
                  <a:gd name="T37" fmla="*/ 20 h 124"/>
                  <a:gd name="T38" fmla="*/ 52 w 113"/>
                  <a:gd name="T39" fmla="*/ 24 h 124"/>
                  <a:gd name="T40" fmla="*/ 12 w 113"/>
                  <a:gd name="T41" fmla="*/ 42 h 124"/>
                  <a:gd name="T42" fmla="*/ 6 w 113"/>
                  <a:gd name="T43" fmla="*/ 39 h 124"/>
                  <a:gd name="T44" fmla="*/ 0 w 113"/>
                  <a:gd name="T45" fmla="*/ 46 h 124"/>
                  <a:gd name="T46" fmla="*/ 6 w 113"/>
                  <a:gd name="T47" fmla="*/ 52 h 124"/>
                  <a:gd name="T48" fmla="*/ 12 w 113"/>
                  <a:gd name="T49" fmla="*/ 49 h 124"/>
                  <a:gd name="T50" fmla="*/ 52 w 113"/>
                  <a:gd name="T51" fmla="*/ 30 h 124"/>
                  <a:gd name="T52" fmla="*/ 52 w 113"/>
                  <a:gd name="T53" fmla="*/ 85 h 124"/>
                  <a:gd name="T54" fmla="*/ 48 w 113"/>
                  <a:gd name="T55" fmla="*/ 96 h 124"/>
                  <a:gd name="T56" fmla="*/ 49 w 113"/>
                  <a:gd name="T57" fmla="*/ 101 h 124"/>
                  <a:gd name="T58" fmla="*/ 39 w 113"/>
                  <a:gd name="T59" fmla="*/ 101 h 124"/>
                  <a:gd name="T60" fmla="*/ 33 w 113"/>
                  <a:gd name="T61" fmla="*/ 107 h 124"/>
                  <a:gd name="T62" fmla="*/ 33 w 113"/>
                  <a:gd name="T63" fmla="*/ 109 h 124"/>
                  <a:gd name="T64" fmla="*/ 26 w 113"/>
                  <a:gd name="T65" fmla="*/ 109 h 124"/>
                  <a:gd name="T66" fmla="*/ 15 w 113"/>
                  <a:gd name="T67" fmla="*/ 119 h 124"/>
                  <a:gd name="T68" fmla="*/ 15 w 113"/>
                  <a:gd name="T69" fmla="*/ 124 h 124"/>
                  <a:gd name="T70" fmla="*/ 97 w 113"/>
                  <a:gd name="T71" fmla="*/ 124 h 124"/>
                  <a:gd name="T72" fmla="*/ 97 w 113"/>
                  <a:gd name="T73" fmla="*/ 119 h 124"/>
                  <a:gd name="T74" fmla="*/ 87 w 113"/>
                  <a:gd name="T75"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24">
                    <a:moveTo>
                      <a:pt x="87" y="109"/>
                    </a:moveTo>
                    <a:cubicBezTo>
                      <a:pt x="80" y="109"/>
                      <a:pt x="80" y="109"/>
                      <a:pt x="80" y="109"/>
                    </a:cubicBezTo>
                    <a:cubicBezTo>
                      <a:pt x="80" y="107"/>
                      <a:pt x="80" y="107"/>
                      <a:pt x="80" y="107"/>
                    </a:cubicBezTo>
                    <a:cubicBezTo>
                      <a:pt x="80" y="103"/>
                      <a:pt x="77" y="101"/>
                      <a:pt x="74" y="101"/>
                    </a:cubicBezTo>
                    <a:cubicBezTo>
                      <a:pt x="64" y="101"/>
                      <a:pt x="64" y="101"/>
                      <a:pt x="64" y="101"/>
                    </a:cubicBezTo>
                    <a:cubicBezTo>
                      <a:pt x="65" y="99"/>
                      <a:pt x="65" y="98"/>
                      <a:pt x="65" y="96"/>
                    </a:cubicBezTo>
                    <a:cubicBezTo>
                      <a:pt x="65" y="91"/>
                      <a:pt x="63" y="87"/>
                      <a:pt x="61" y="85"/>
                    </a:cubicBezTo>
                    <a:cubicBezTo>
                      <a:pt x="61" y="30"/>
                      <a:pt x="61" y="30"/>
                      <a:pt x="61" y="30"/>
                    </a:cubicBezTo>
                    <a:cubicBezTo>
                      <a:pt x="76" y="32"/>
                      <a:pt x="90" y="39"/>
                      <a:pt x="101" y="49"/>
                    </a:cubicBezTo>
                    <a:cubicBezTo>
                      <a:pt x="102" y="51"/>
                      <a:pt x="105" y="52"/>
                      <a:pt x="107" y="52"/>
                    </a:cubicBezTo>
                    <a:cubicBezTo>
                      <a:pt x="110" y="52"/>
                      <a:pt x="113" y="49"/>
                      <a:pt x="113" y="46"/>
                    </a:cubicBezTo>
                    <a:cubicBezTo>
                      <a:pt x="113" y="42"/>
                      <a:pt x="110" y="39"/>
                      <a:pt x="107" y="39"/>
                    </a:cubicBezTo>
                    <a:cubicBezTo>
                      <a:pt x="105" y="39"/>
                      <a:pt x="103" y="40"/>
                      <a:pt x="102" y="42"/>
                    </a:cubicBezTo>
                    <a:cubicBezTo>
                      <a:pt x="90" y="32"/>
                      <a:pt x="76" y="26"/>
                      <a:pt x="61" y="24"/>
                    </a:cubicBezTo>
                    <a:cubicBezTo>
                      <a:pt x="61" y="20"/>
                      <a:pt x="61" y="20"/>
                      <a:pt x="61" y="20"/>
                    </a:cubicBezTo>
                    <a:cubicBezTo>
                      <a:pt x="64" y="18"/>
                      <a:pt x="66" y="15"/>
                      <a:pt x="66" y="12"/>
                    </a:cubicBezTo>
                    <a:cubicBezTo>
                      <a:pt x="66" y="7"/>
                      <a:pt x="56" y="0"/>
                      <a:pt x="56" y="0"/>
                    </a:cubicBezTo>
                    <a:cubicBezTo>
                      <a:pt x="56" y="0"/>
                      <a:pt x="47" y="7"/>
                      <a:pt x="47" y="12"/>
                    </a:cubicBezTo>
                    <a:cubicBezTo>
                      <a:pt x="47" y="15"/>
                      <a:pt x="49" y="18"/>
                      <a:pt x="52" y="20"/>
                    </a:cubicBezTo>
                    <a:cubicBezTo>
                      <a:pt x="52" y="24"/>
                      <a:pt x="52" y="24"/>
                      <a:pt x="52" y="24"/>
                    </a:cubicBezTo>
                    <a:cubicBezTo>
                      <a:pt x="37" y="26"/>
                      <a:pt x="23" y="32"/>
                      <a:pt x="12" y="42"/>
                    </a:cubicBezTo>
                    <a:cubicBezTo>
                      <a:pt x="10" y="40"/>
                      <a:pt x="9" y="39"/>
                      <a:pt x="6" y="39"/>
                    </a:cubicBezTo>
                    <a:cubicBezTo>
                      <a:pt x="3" y="39"/>
                      <a:pt x="0" y="42"/>
                      <a:pt x="0" y="46"/>
                    </a:cubicBezTo>
                    <a:cubicBezTo>
                      <a:pt x="0" y="49"/>
                      <a:pt x="3" y="52"/>
                      <a:pt x="6" y="52"/>
                    </a:cubicBezTo>
                    <a:cubicBezTo>
                      <a:pt x="9" y="52"/>
                      <a:pt x="11" y="51"/>
                      <a:pt x="12" y="49"/>
                    </a:cubicBezTo>
                    <a:cubicBezTo>
                      <a:pt x="23" y="39"/>
                      <a:pt x="37" y="32"/>
                      <a:pt x="52" y="30"/>
                    </a:cubicBezTo>
                    <a:cubicBezTo>
                      <a:pt x="52" y="85"/>
                      <a:pt x="52" y="85"/>
                      <a:pt x="52" y="85"/>
                    </a:cubicBezTo>
                    <a:cubicBezTo>
                      <a:pt x="49" y="87"/>
                      <a:pt x="48" y="91"/>
                      <a:pt x="48" y="96"/>
                    </a:cubicBezTo>
                    <a:cubicBezTo>
                      <a:pt x="48" y="98"/>
                      <a:pt x="48" y="99"/>
                      <a:pt x="49" y="101"/>
                    </a:cubicBezTo>
                    <a:cubicBezTo>
                      <a:pt x="39" y="101"/>
                      <a:pt x="39" y="101"/>
                      <a:pt x="39" y="101"/>
                    </a:cubicBezTo>
                    <a:cubicBezTo>
                      <a:pt x="36" y="101"/>
                      <a:pt x="33" y="103"/>
                      <a:pt x="33" y="107"/>
                    </a:cubicBezTo>
                    <a:cubicBezTo>
                      <a:pt x="33" y="109"/>
                      <a:pt x="33" y="109"/>
                      <a:pt x="33" y="109"/>
                    </a:cubicBezTo>
                    <a:cubicBezTo>
                      <a:pt x="26" y="109"/>
                      <a:pt x="26" y="109"/>
                      <a:pt x="26" y="109"/>
                    </a:cubicBezTo>
                    <a:cubicBezTo>
                      <a:pt x="20" y="109"/>
                      <a:pt x="15" y="114"/>
                      <a:pt x="15" y="119"/>
                    </a:cubicBezTo>
                    <a:cubicBezTo>
                      <a:pt x="15" y="124"/>
                      <a:pt x="15" y="124"/>
                      <a:pt x="15" y="124"/>
                    </a:cubicBezTo>
                    <a:cubicBezTo>
                      <a:pt x="97" y="124"/>
                      <a:pt x="97" y="124"/>
                      <a:pt x="97" y="124"/>
                    </a:cubicBezTo>
                    <a:cubicBezTo>
                      <a:pt x="97" y="119"/>
                      <a:pt x="97" y="119"/>
                      <a:pt x="97" y="119"/>
                    </a:cubicBezTo>
                    <a:cubicBezTo>
                      <a:pt x="97" y="114"/>
                      <a:pt x="93" y="109"/>
                      <a:pt x="8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cs typeface="+mn-ea"/>
                  <a:sym typeface="+mn-lt"/>
                </a:endParaRPr>
              </a:p>
            </p:txBody>
          </p:sp>
        </p:grpSp>
      </p:grpSp>
      <p:grpSp>
        <p:nvGrpSpPr>
          <p:cNvPr id="25" name="Group 91"/>
          <p:cNvGrpSpPr/>
          <p:nvPr/>
        </p:nvGrpSpPr>
        <p:grpSpPr>
          <a:xfrm>
            <a:off x="5708574" y="4832127"/>
            <a:ext cx="556538" cy="556683"/>
            <a:chOff x="5830205" y="5376327"/>
            <a:chExt cx="556538" cy="556683"/>
          </a:xfrm>
        </p:grpSpPr>
        <p:sp>
          <p:nvSpPr>
            <p:cNvPr id="26" name="Oval 92"/>
            <p:cNvSpPr/>
            <p:nvPr/>
          </p:nvSpPr>
          <p:spPr bwMode="auto">
            <a:xfrm>
              <a:off x="5830205" y="5376327"/>
              <a:ext cx="556538" cy="556683"/>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900" dirty="0">
                <a:solidFill>
                  <a:schemeClr val="tx2"/>
                </a:solidFill>
                <a:cs typeface="+mn-ea"/>
                <a:sym typeface="+mn-lt"/>
              </a:endParaRPr>
            </a:p>
          </p:txBody>
        </p:sp>
        <p:sp>
          <p:nvSpPr>
            <p:cNvPr id="27" name="Freeform 82"/>
            <p:cNvSpPr>
              <a:spLocks noEditPoints="1"/>
            </p:cNvSpPr>
            <p:nvPr/>
          </p:nvSpPr>
          <p:spPr bwMode="auto">
            <a:xfrm flipH="1">
              <a:off x="5947072" y="5505439"/>
              <a:ext cx="326428" cy="286560"/>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grpSp>
      <p:sp>
        <p:nvSpPr>
          <p:cNvPr id="62" name="矩形 61"/>
          <p:cNvSpPr/>
          <p:nvPr/>
        </p:nvSpPr>
        <p:spPr>
          <a:xfrm>
            <a:off x="-192539" y="2111688"/>
            <a:ext cx="4457139" cy="461665"/>
          </a:xfrm>
          <a:prstGeom prst="rect">
            <a:avLst/>
          </a:prstGeom>
        </p:spPr>
        <p:txBody>
          <a:bodyPr wrap="square">
            <a:spAutoFit/>
          </a:bodyPr>
          <a:lstStyle/>
          <a:p>
            <a:pPr algn="ctr"/>
            <a:r>
              <a:rPr lang="zh-CN" altLang="en-US" sz="2400" dirty="0">
                <a:cs typeface="+mn-ea"/>
                <a:sym typeface="+mn-lt"/>
              </a:rPr>
              <a:t>开窗通风</a:t>
            </a:r>
            <a:endParaRPr lang="zh-CN" altLang="en-US" sz="2400" dirty="0">
              <a:cs typeface="+mn-ea"/>
              <a:sym typeface="+mn-lt"/>
            </a:endParaRPr>
          </a:p>
        </p:txBody>
      </p:sp>
      <p:sp>
        <p:nvSpPr>
          <p:cNvPr id="63" name="矩形 62"/>
          <p:cNvSpPr/>
          <p:nvPr/>
        </p:nvSpPr>
        <p:spPr>
          <a:xfrm>
            <a:off x="1388349" y="2546720"/>
            <a:ext cx="2440519"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64" name="矩形 63"/>
          <p:cNvSpPr/>
          <p:nvPr/>
        </p:nvSpPr>
        <p:spPr>
          <a:xfrm>
            <a:off x="834172" y="4215114"/>
            <a:ext cx="4457139" cy="461665"/>
          </a:xfrm>
          <a:prstGeom prst="rect">
            <a:avLst/>
          </a:prstGeom>
        </p:spPr>
        <p:txBody>
          <a:bodyPr wrap="square">
            <a:spAutoFit/>
          </a:bodyPr>
          <a:lstStyle/>
          <a:p>
            <a:pPr algn="ctr"/>
            <a:r>
              <a:rPr lang="zh-CN" altLang="en-US" sz="2400" dirty="0">
                <a:cs typeface="+mn-ea"/>
                <a:sym typeface="+mn-lt"/>
              </a:rPr>
              <a:t>准备好温开水</a:t>
            </a:r>
            <a:endParaRPr lang="zh-CN" altLang="en-US" sz="2400" dirty="0">
              <a:cs typeface="+mn-ea"/>
              <a:sym typeface="+mn-lt"/>
            </a:endParaRPr>
          </a:p>
        </p:txBody>
      </p:sp>
      <p:sp>
        <p:nvSpPr>
          <p:cNvPr id="65" name="矩形 64"/>
          <p:cNvSpPr/>
          <p:nvPr/>
        </p:nvSpPr>
        <p:spPr>
          <a:xfrm>
            <a:off x="2068254" y="4677157"/>
            <a:ext cx="2440519"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66" name="矩形 65"/>
          <p:cNvSpPr/>
          <p:nvPr/>
        </p:nvSpPr>
        <p:spPr>
          <a:xfrm>
            <a:off x="3710423" y="5513792"/>
            <a:ext cx="4457139" cy="461665"/>
          </a:xfrm>
          <a:prstGeom prst="rect">
            <a:avLst/>
          </a:prstGeom>
        </p:spPr>
        <p:txBody>
          <a:bodyPr wrap="square">
            <a:spAutoFit/>
          </a:bodyPr>
          <a:lstStyle/>
          <a:p>
            <a:pPr algn="ctr"/>
            <a:r>
              <a:rPr lang="zh-CN" altLang="en-US" sz="2400" dirty="0">
                <a:cs typeface="+mn-ea"/>
                <a:sym typeface="+mn-lt"/>
              </a:rPr>
              <a:t>班务整理</a:t>
            </a:r>
            <a:endParaRPr lang="zh-CN" altLang="en-US" sz="2400" dirty="0">
              <a:cs typeface="+mn-ea"/>
              <a:sym typeface="+mn-lt"/>
            </a:endParaRPr>
          </a:p>
        </p:txBody>
      </p:sp>
      <p:sp>
        <p:nvSpPr>
          <p:cNvPr id="67" name="矩形 66"/>
          <p:cNvSpPr/>
          <p:nvPr/>
        </p:nvSpPr>
        <p:spPr>
          <a:xfrm>
            <a:off x="5291311" y="5948824"/>
            <a:ext cx="2440519"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68" name="矩形 67"/>
          <p:cNvSpPr/>
          <p:nvPr/>
        </p:nvSpPr>
        <p:spPr>
          <a:xfrm>
            <a:off x="7055847" y="4216457"/>
            <a:ext cx="4457139" cy="461665"/>
          </a:xfrm>
          <a:prstGeom prst="rect">
            <a:avLst/>
          </a:prstGeom>
        </p:spPr>
        <p:txBody>
          <a:bodyPr wrap="square">
            <a:spAutoFit/>
          </a:bodyPr>
          <a:lstStyle/>
          <a:p>
            <a:pPr algn="ctr"/>
            <a:r>
              <a:rPr lang="zh-CN" altLang="en-US" sz="2400" dirty="0">
                <a:cs typeface="+mn-ea"/>
                <a:sym typeface="+mn-lt"/>
              </a:rPr>
              <a:t>写班级指示牌</a:t>
            </a:r>
            <a:endParaRPr lang="zh-CN" altLang="en-US" sz="2400" dirty="0">
              <a:cs typeface="+mn-ea"/>
              <a:sym typeface="+mn-lt"/>
            </a:endParaRPr>
          </a:p>
        </p:txBody>
      </p:sp>
      <p:sp>
        <p:nvSpPr>
          <p:cNvPr id="69" name="矩形 68"/>
          <p:cNvSpPr/>
          <p:nvPr/>
        </p:nvSpPr>
        <p:spPr>
          <a:xfrm>
            <a:off x="8354729" y="4651489"/>
            <a:ext cx="2440519"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70" name="矩形 69"/>
          <p:cNvSpPr/>
          <p:nvPr/>
        </p:nvSpPr>
        <p:spPr>
          <a:xfrm>
            <a:off x="7902229" y="2044701"/>
            <a:ext cx="4457139" cy="461665"/>
          </a:xfrm>
          <a:prstGeom prst="rect">
            <a:avLst/>
          </a:prstGeom>
        </p:spPr>
        <p:txBody>
          <a:bodyPr wrap="square">
            <a:spAutoFit/>
          </a:bodyPr>
          <a:lstStyle/>
          <a:p>
            <a:pPr algn="ctr"/>
            <a:r>
              <a:rPr lang="zh-CN" altLang="en-US" sz="2400" dirty="0">
                <a:cs typeface="+mn-ea"/>
                <a:sym typeface="+mn-lt"/>
              </a:rPr>
              <a:t>准备好淡盐水</a:t>
            </a:r>
            <a:endParaRPr lang="zh-CN" altLang="en-US" sz="2400" dirty="0">
              <a:cs typeface="+mn-ea"/>
              <a:sym typeface="+mn-lt"/>
            </a:endParaRPr>
          </a:p>
        </p:txBody>
      </p:sp>
      <p:sp>
        <p:nvSpPr>
          <p:cNvPr id="71" name="矩形 70"/>
          <p:cNvSpPr/>
          <p:nvPr/>
        </p:nvSpPr>
        <p:spPr>
          <a:xfrm>
            <a:off x="9170488" y="2479733"/>
            <a:ext cx="2440519"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barn(inVertical)">
                                      <p:cBhvr>
                                        <p:cTn id="10" dur="500"/>
                                        <p:tgtEl>
                                          <p:spTgt spid="6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barn(inVertical)">
                                      <p:cBhvr>
                                        <p:cTn id="16" dur="500"/>
                                        <p:tgtEl>
                                          <p:spTgt spid="6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barn(inVertical)">
                                      <p:cBhvr>
                                        <p:cTn id="19" dur="500"/>
                                        <p:tgtEl>
                                          <p:spTgt spid="6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barn(inVertical)">
                                      <p:cBhvr>
                                        <p:cTn id="22" dur="500"/>
                                        <p:tgtEl>
                                          <p:spTgt spid="6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barn(inVertical)">
                                      <p:cBhvr>
                                        <p:cTn id="25" dur="500"/>
                                        <p:tgtEl>
                                          <p:spTgt spid="6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barn(inVertical)">
                                      <p:cBhvr>
                                        <p:cTn id="28" dur="500"/>
                                        <p:tgtEl>
                                          <p:spTgt spid="6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barn(inVertical)">
                                      <p:cBhvr>
                                        <p:cTn id="31" dur="500"/>
                                        <p:tgtEl>
                                          <p:spTgt spid="7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barn(inVertical)">
                                      <p:cBhvr>
                                        <p:cTn id="3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69" grpId="0"/>
      <p:bldP spid="70" grpId="0"/>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extBox 90"/>
          <p:cNvSpPr txBox="1"/>
          <p:nvPr/>
        </p:nvSpPr>
        <p:spPr>
          <a:xfrm>
            <a:off x="152714" y="6679590"/>
            <a:ext cx="1440159" cy="123111"/>
          </a:xfrm>
          <a:prstGeom prst="rect">
            <a:avLst/>
          </a:prstGeom>
          <a:noFill/>
        </p:spPr>
        <p:txBody>
          <a:bodyPr wrap="square" rtlCol="0">
            <a:spAutoFit/>
          </a:bodyPr>
          <a:lstStyle/>
          <a:p>
            <a:pPr>
              <a:lnSpc>
                <a:spcPct val="200000"/>
              </a:lnSpc>
            </a:pPr>
            <a:r>
              <a:rPr lang="zh-CN" altLang="en-US" sz="100" dirty="0">
                <a:solidFill>
                  <a:schemeClr val="bg1"/>
                </a:solidFill>
                <a:ea typeface="微软雅黑" panose="020B0503020204020204" pitchFamily="34" charset="-122"/>
              </a:rPr>
              <a:t>行</a:t>
            </a:r>
            <a:r>
              <a:rPr lang="zh-CN" altLang="en-US" sz="100" dirty="0" smtClean="0">
                <a:solidFill>
                  <a:schemeClr val="bg1"/>
                </a:solidFill>
                <a:ea typeface="微软雅黑" panose="020B0503020204020204" pitchFamily="34" charset="-122"/>
              </a:rPr>
              <a:t>业</a:t>
            </a:r>
            <a:r>
              <a:rPr lang="en-US" altLang="zh-CN" sz="100" dirty="0" smtClean="0">
                <a:solidFill>
                  <a:schemeClr val="bg1"/>
                </a:solidFill>
                <a:ea typeface="微软雅黑" panose="020B0503020204020204" pitchFamily="34" charset="-122"/>
              </a:rPr>
              <a:t>PPT</a:t>
            </a:r>
            <a:r>
              <a:rPr lang="zh-CN" altLang="en-US" sz="100" dirty="0" smtClean="0">
                <a:solidFill>
                  <a:schemeClr val="bg1"/>
                </a:solidFill>
                <a:ea typeface="微软雅黑" panose="020B0503020204020204" pitchFamily="34" charset="-122"/>
              </a:rPr>
              <a:t>模板</a:t>
            </a:r>
            <a:r>
              <a:rPr lang="en-US" altLang="zh-CN" sz="100" dirty="0">
                <a:solidFill>
                  <a:schemeClr val="bg1"/>
                </a:solidFill>
                <a:ea typeface="微软雅黑" panose="020B0503020204020204" pitchFamily="34" charset="-122"/>
              </a:rPr>
              <a:t>http://www.1ppt.com/hangye/</a:t>
            </a:r>
            <a:endParaRPr lang="en-US" altLang="zh-CN" sz="100" dirty="0" smtClean="0">
              <a:solidFill>
                <a:schemeClr val="bg1"/>
              </a:solidFill>
              <a:ea typeface="微软雅黑" panose="020B0503020204020204" pitchFamily="34" charset="-122"/>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9" name="矩形 8"/>
          <p:cNvSpPr/>
          <p:nvPr/>
        </p:nvSpPr>
        <p:spPr>
          <a:xfrm>
            <a:off x="2126273" y="864284"/>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对教师的要求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cxnSp>
        <p:nvCxnSpPr>
          <p:cNvPr id="50" name="Straight Connector 17"/>
          <p:cNvCxnSpPr/>
          <p:nvPr/>
        </p:nvCxnSpPr>
        <p:spPr>
          <a:xfrm flipV="1">
            <a:off x="2708155" y="2686853"/>
            <a:ext cx="881536" cy="802352"/>
          </a:xfrm>
          <a:prstGeom prst="line">
            <a:avLst/>
          </a:prstGeom>
          <a:ln w="28575">
            <a:solidFill>
              <a:srgbClr val="F95D5D"/>
            </a:solidFill>
          </a:ln>
        </p:spPr>
        <p:style>
          <a:lnRef idx="1">
            <a:schemeClr val="accent1"/>
          </a:lnRef>
          <a:fillRef idx="0">
            <a:schemeClr val="accent1"/>
          </a:fillRef>
          <a:effectRef idx="0">
            <a:schemeClr val="accent1"/>
          </a:effectRef>
          <a:fontRef idx="minor">
            <a:schemeClr val="tx1"/>
          </a:fontRef>
        </p:style>
      </p:cxnSp>
      <p:cxnSp>
        <p:nvCxnSpPr>
          <p:cNvPr id="51" name="Straight Connector 21"/>
          <p:cNvCxnSpPr/>
          <p:nvPr/>
        </p:nvCxnSpPr>
        <p:spPr>
          <a:xfrm>
            <a:off x="2659624" y="4584028"/>
            <a:ext cx="930067" cy="819421"/>
          </a:xfrm>
          <a:prstGeom prst="line">
            <a:avLst/>
          </a:prstGeom>
          <a:ln w="28575">
            <a:solidFill>
              <a:srgbClr val="87D9D5"/>
            </a:solidFill>
          </a:ln>
        </p:spPr>
        <p:style>
          <a:lnRef idx="1">
            <a:schemeClr val="accent1"/>
          </a:lnRef>
          <a:fillRef idx="0">
            <a:schemeClr val="accent1"/>
          </a:fillRef>
          <a:effectRef idx="0">
            <a:schemeClr val="accent1"/>
          </a:effectRef>
          <a:fontRef idx="minor">
            <a:schemeClr val="tx1"/>
          </a:fontRef>
        </p:style>
      </p:cxnSp>
      <p:cxnSp>
        <p:nvCxnSpPr>
          <p:cNvPr id="52" name="Straight Connector 16"/>
          <p:cNvCxnSpPr/>
          <p:nvPr/>
        </p:nvCxnSpPr>
        <p:spPr>
          <a:xfrm>
            <a:off x="2505208" y="4045151"/>
            <a:ext cx="1536879" cy="0"/>
          </a:xfrm>
          <a:prstGeom prst="line">
            <a:avLst/>
          </a:prstGeom>
          <a:ln w="28575">
            <a:solidFill>
              <a:srgbClr val="FCA6A6"/>
            </a:solidFill>
          </a:ln>
        </p:spPr>
        <p:style>
          <a:lnRef idx="1">
            <a:schemeClr val="accent1"/>
          </a:lnRef>
          <a:fillRef idx="0">
            <a:schemeClr val="accent1"/>
          </a:fillRef>
          <a:effectRef idx="0">
            <a:schemeClr val="accent1"/>
          </a:effectRef>
          <a:fontRef idx="minor">
            <a:schemeClr val="tx1"/>
          </a:fontRef>
        </p:style>
      </p:cxnSp>
      <p:sp>
        <p:nvSpPr>
          <p:cNvPr id="53" name="TextBox 25"/>
          <p:cNvSpPr txBox="1"/>
          <p:nvPr/>
        </p:nvSpPr>
        <p:spPr>
          <a:xfrm>
            <a:off x="5119829" y="1969943"/>
            <a:ext cx="5250684" cy="78611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buNone/>
            </a:pPr>
            <a:r>
              <a:rPr lang="zh-CN" altLang="en-US" sz="1600" b="1" dirty="0">
                <a:solidFill>
                  <a:srgbClr val="F95D5D"/>
                </a:solidFill>
                <a:cs typeface="+mn-ea"/>
                <a:sym typeface="+mn-lt"/>
              </a:rPr>
              <a:t>一问：</a:t>
            </a:r>
            <a:r>
              <a:rPr lang="zh-CN" altLang="en-US" sz="1600" dirty="0">
                <a:cs typeface="+mn-ea"/>
                <a:sym typeface="+mn-lt"/>
              </a:rPr>
              <a:t>仔细询问家长昨晚幼儿在家的情况，有无不舒服、患病等异常情况，如有则记录在晨检草本</a:t>
            </a:r>
            <a:r>
              <a:rPr lang="zh-CN" altLang="en-US" sz="1600" dirty="0" smtClean="0">
                <a:cs typeface="+mn-ea"/>
                <a:sym typeface="+mn-lt"/>
              </a:rPr>
              <a:t>上</a:t>
            </a:r>
            <a:endParaRPr lang="zh-CN" altLang="en-US" sz="1600" dirty="0">
              <a:cs typeface="+mn-ea"/>
              <a:sym typeface="+mn-lt"/>
            </a:endParaRPr>
          </a:p>
        </p:txBody>
      </p:sp>
      <p:sp>
        <p:nvSpPr>
          <p:cNvPr id="54" name="TextBox 26"/>
          <p:cNvSpPr txBox="1"/>
          <p:nvPr/>
        </p:nvSpPr>
        <p:spPr>
          <a:xfrm>
            <a:off x="5188583" y="3260321"/>
            <a:ext cx="5109360" cy="156966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buClr>
                <a:schemeClr val="bg1">
                  <a:lumMod val="65000"/>
                  <a:lumOff val="35000"/>
                </a:schemeClr>
              </a:buClr>
              <a:buSzPct val="120000"/>
            </a:pPr>
            <a:r>
              <a:rPr lang="zh-CN" altLang="en-US" sz="1600" dirty="0">
                <a:solidFill>
                  <a:srgbClr val="87D9D5"/>
                </a:solidFill>
                <a:cs typeface="+mn-ea"/>
                <a:sym typeface="+mn-lt"/>
              </a:rPr>
              <a:t>二看：</a:t>
            </a:r>
            <a:r>
              <a:rPr lang="zh-CN" altLang="en-US" sz="1600" dirty="0">
                <a:cs typeface="+mn-ea"/>
                <a:sym typeface="+mn-lt"/>
              </a:rPr>
              <a:t>仔细观察幼儿的精神、面色、皮肤、嘴唇，有无精神状态不好，身上有无出疹</a:t>
            </a:r>
            <a:r>
              <a:rPr lang="zh-CN" altLang="en-US" sz="1600" dirty="0" smtClean="0">
                <a:cs typeface="+mn-ea"/>
                <a:sym typeface="+mn-lt"/>
              </a:rPr>
              <a:t>等</a:t>
            </a:r>
            <a:r>
              <a:rPr lang="zh-CN" altLang="en-US" sz="1600" dirty="0">
                <a:cs typeface="+mn-ea"/>
                <a:sym typeface="+mn-lt"/>
              </a:rPr>
              <a:t>检查一下幼儿手指甲和双手是否卫生，检查一下幼儿有否带危险品入园，检查一下幼儿衣着是否整洁</a:t>
            </a:r>
            <a:endParaRPr lang="en-US" sz="1600" b="1" dirty="0">
              <a:solidFill>
                <a:schemeClr val="bg1">
                  <a:lumMod val="50000"/>
                  <a:lumOff val="50000"/>
                </a:schemeClr>
              </a:solidFill>
              <a:cs typeface="+mn-ea"/>
              <a:sym typeface="+mn-lt"/>
            </a:endParaRPr>
          </a:p>
        </p:txBody>
      </p:sp>
      <p:sp>
        <p:nvSpPr>
          <p:cNvPr id="55" name="TextBox 27"/>
          <p:cNvSpPr txBox="1"/>
          <p:nvPr/>
        </p:nvSpPr>
        <p:spPr>
          <a:xfrm>
            <a:off x="5188583" y="5352718"/>
            <a:ext cx="4051414" cy="4167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buClr>
                <a:schemeClr val="bg1">
                  <a:lumMod val="65000"/>
                  <a:lumOff val="35000"/>
                </a:schemeClr>
              </a:buClr>
              <a:buSzPct val="120000"/>
            </a:pPr>
            <a:r>
              <a:rPr lang="zh-CN" altLang="en-US" sz="1600" dirty="0">
                <a:solidFill>
                  <a:srgbClr val="FB8A8A"/>
                </a:solidFill>
                <a:cs typeface="+mn-ea"/>
                <a:sym typeface="+mn-lt"/>
              </a:rPr>
              <a:t>三摸：</a:t>
            </a:r>
            <a:r>
              <a:rPr lang="zh-CN" altLang="en-US" sz="1600" dirty="0">
                <a:cs typeface="+mn-ea"/>
                <a:sym typeface="+mn-lt"/>
              </a:rPr>
              <a:t>摸摸幼儿有否发热、淋巴结肿大现象</a:t>
            </a:r>
            <a:endParaRPr lang="en-US" sz="1600" b="1" dirty="0">
              <a:solidFill>
                <a:schemeClr val="bg1">
                  <a:lumMod val="50000"/>
                  <a:lumOff val="50000"/>
                </a:schemeClr>
              </a:solidFill>
              <a:cs typeface="+mn-ea"/>
              <a:sym typeface="+mn-lt"/>
            </a:endParaRPr>
          </a:p>
        </p:txBody>
      </p:sp>
      <p:grpSp>
        <p:nvGrpSpPr>
          <p:cNvPr id="56" name="Group 5"/>
          <p:cNvGrpSpPr/>
          <p:nvPr/>
        </p:nvGrpSpPr>
        <p:grpSpPr>
          <a:xfrm>
            <a:off x="3151857" y="4953470"/>
            <a:ext cx="1239098" cy="1239098"/>
            <a:chOff x="4381522" y="4614988"/>
            <a:chExt cx="1239098" cy="1239098"/>
          </a:xfrm>
        </p:grpSpPr>
        <p:sp>
          <p:nvSpPr>
            <p:cNvPr id="86" name="Freeform 13"/>
            <p:cNvSpPr/>
            <p:nvPr/>
          </p:nvSpPr>
          <p:spPr>
            <a:xfrm>
              <a:off x="4381522" y="4614988"/>
              <a:ext cx="1239098" cy="1239098"/>
            </a:xfrm>
            <a:custGeom>
              <a:avLst/>
              <a:gdLst>
                <a:gd name="connsiteX0" fmla="*/ 0 w 1239098"/>
                <a:gd name="connsiteY0" fmla="*/ 619549 h 1239098"/>
                <a:gd name="connsiteX1" fmla="*/ 619549 w 1239098"/>
                <a:gd name="connsiteY1" fmla="*/ 0 h 1239098"/>
                <a:gd name="connsiteX2" fmla="*/ 1239098 w 1239098"/>
                <a:gd name="connsiteY2" fmla="*/ 619549 h 1239098"/>
                <a:gd name="connsiteX3" fmla="*/ 619549 w 1239098"/>
                <a:gd name="connsiteY3" fmla="*/ 1239098 h 1239098"/>
                <a:gd name="connsiteX4" fmla="*/ 0 w 1239098"/>
                <a:gd name="connsiteY4" fmla="*/ 619549 h 123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098" h="1239098">
                  <a:moveTo>
                    <a:pt x="0" y="619549"/>
                  </a:moveTo>
                  <a:cubicBezTo>
                    <a:pt x="0" y="277382"/>
                    <a:pt x="277382" y="0"/>
                    <a:pt x="619549" y="0"/>
                  </a:cubicBezTo>
                  <a:cubicBezTo>
                    <a:pt x="961716" y="0"/>
                    <a:pt x="1239098" y="277382"/>
                    <a:pt x="1239098" y="619549"/>
                  </a:cubicBezTo>
                  <a:cubicBezTo>
                    <a:pt x="1239098" y="961716"/>
                    <a:pt x="961716" y="1239098"/>
                    <a:pt x="619549" y="1239098"/>
                  </a:cubicBezTo>
                  <a:cubicBezTo>
                    <a:pt x="277382" y="1239098"/>
                    <a:pt x="0" y="961716"/>
                    <a:pt x="0" y="619549"/>
                  </a:cubicBezTo>
                  <a:close/>
                </a:path>
              </a:pathLst>
            </a:custGeom>
            <a:solidFill>
              <a:srgbClr val="F95D5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877" tIns="199877" rIns="199877" bIns="199877"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1289050">
                <a:lnSpc>
                  <a:spcPct val="90000"/>
                </a:lnSpc>
                <a:spcBef>
                  <a:spcPct val="0"/>
                </a:spcBef>
                <a:spcAft>
                  <a:spcPct val="35000"/>
                </a:spcAft>
              </a:pPr>
              <a:endParaRPr lang="en-US" sz="2900" kern="1200" dirty="0">
                <a:cs typeface="+mn-ea"/>
                <a:sym typeface="+mn-lt"/>
              </a:endParaRPr>
            </a:p>
          </p:txBody>
        </p:sp>
        <p:grpSp>
          <p:nvGrpSpPr>
            <p:cNvPr id="87" name="组合 86"/>
            <p:cNvGrpSpPr/>
            <p:nvPr/>
          </p:nvGrpSpPr>
          <p:grpSpPr>
            <a:xfrm>
              <a:off x="4641214" y="4978785"/>
              <a:ext cx="719703" cy="511502"/>
              <a:chOff x="9936163" y="1336675"/>
              <a:chExt cx="2030412" cy="1443038"/>
            </a:xfrm>
            <a:solidFill>
              <a:schemeClr val="tx1"/>
            </a:solidFill>
          </p:grpSpPr>
          <p:sp>
            <p:nvSpPr>
              <p:cNvPr id="88" name="Freeform 15"/>
              <p:cNvSpPr/>
              <p:nvPr/>
            </p:nvSpPr>
            <p:spPr bwMode="auto">
              <a:xfrm>
                <a:off x="10944225" y="1336675"/>
                <a:ext cx="1022350" cy="1300163"/>
              </a:xfrm>
              <a:custGeom>
                <a:avLst/>
                <a:gdLst>
                  <a:gd name="T0" fmla="*/ 644 w 644"/>
                  <a:gd name="T1" fmla="*/ 321 h 819"/>
                  <a:gd name="T2" fmla="*/ 635 w 644"/>
                  <a:gd name="T3" fmla="*/ 257 h 819"/>
                  <a:gd name="T4" fmla="*/ 613 w 644"/>
                  <a:gd name="T5" fmla="*/ 196 h 819"/>
                  <a:gd name="T6" fmla="*/ 573 w 644"/>
                  <a:gd name="T7" fmla="*/ 142 h 819"/>
                  <a:gd name="T8" fmla="*/ 523 w 644"/>
                  <a:gd name="T9" fmla="*/ 94 h 819"/>
                  <a:gd name="T10" fmla="*/ 463 w 644"/>
                  <a:gd name="T11" fmla="*/ 57 h 819"/>
                  <a:gd name="T12" fmla="*/ 392 w 644"/>
                  <a:gd name="T13" fmla="*/ 25 h 819"/>
                  <a:gd name="T14" fmla="*/ 315 w 644"/>
                  <a:gd name="T15" fmla="*/ 9 h 819"/>
                  <a:gd name="T16" fmla="*/ 231 w 644"/>
                  <a:gd name="T17" fmla="*/ 0 h 819"/>
                  <a:gd name="T18" fmla="*/ 198 w 644"/>
                  <a:gd name="T19" fmla="*/ 3 h 819"/>
                  <a:gd name="T20" fmla="*/ 138 w 644"/>
                  <a:gd name="T21" fmla="*/ 9 h 819"/>
                  <a:gd name="T22" fmla="*/ 79 w 644"/>
                  <a:gd name="T23" fmla="*/ 23 h 819"/>
                  <a:gd name="T24" fmla="*/ 25 w 644"/>
                  <a:gd name="T25" fmla="*/ 44 h 819"/>
                  <a:gd name="T26" fmla="*/ 0 w 644"/>
                  <a:gd name="T27" fmla="*/ 57 h 819"/>
                  <a:gd name="T28" fmla="*/ 56 w 644"/>
                  <a:gd name="T29" fmla="*/ 84 h 819"/>
                  <a:gd name="T30" fmla="*/ 106 w 644"/>
                  <a:gd name="T31" fmla="*/ 115 h 819"/>
                  <a:gd name="T32" fmla="*/ 152 w 644"/>
                  <a:gd name="T33" fmla="*/ 150 h 819"/>
                  <a:gd name="T34" fmla="*/ 190 w 644"/>
                  <a:gd name="T35" fmla="*/ 192 h 819"/>
                  <a:gd name="T36" fmla="*/ 221 w 644"/>
                  <a:gd name="T37" fmla="*/ 238 h 819"/>
                  <a:gd name="T38" fmla="*/ 244 w 644"/>
                  <a:gd name="T39" fmla="*/ 286 h 819"/>
                  <a:gd name="T40" fmla="*/ 258 w 644"/>
                  <a:gd name="T41" fmla="*/ 338 h 819"/>
                  <a:gd name="T42" fmla="*/ 263 w 644"/>
                  <a:gd name="T43" fmla="*/ 392 h 819"/>
                  <a:gd name="T44" fmla="*/ 263 w 644"/>
                  <a:gd name="T45" fmla="*/ 413 h 819"/>
                  <a:gd name="T46" fmla="*/ 256 w 644"/>
                  <a:gd name="T47" fmla="*/ 455 h 819"/>
                  <a:gd name="T48" fmla="*/ 244 w 644"/>
                  <a:gd name="T49" fmla="*/ 496 h 819"/>
                  <a:gd name="T50" fmla="*/ 227 w 644"/>
                  <a:gd name="T51" fmla="*/ 536 h 819"/>
                  <a:gd name="T52" fmla="*/ 204 w 644"/>
                  <a:gd name="T53" fmla="*/ 571 h 819"/>
                  <a:gd name="T54" fmla="*/ 177 w 644"/>
                  <a:gd name="T55" fmla="*/ 607 h 819"/>
                  <a:gd name="T56" fmla="*/ 146 w 644"/>
                  <a:gd name="T57" fmla="*/ 640 h 819"/>
                  <a:gd name="T58" fmla="*/ 108 w 644"/>
                  <a:gd name="T59" fmla="*/ 669 h 819"/>
                  <a:gd name="T60" fmla="*/ 90 w 644"/>
                  <a:gd name="T61" fmla="*/ 684 h 819"/>
                  <a:gd name="T62" fmla="*/ 113 w 644"/>
                  <a:gd name="T63" fmla="*/ 715 h 819"/>
                  <a:gd name="T64" fmla="*/ 140 w 644"/>
                  <a:gd name="T65" fmla="*/ 744 h 819"/>
                  <a:gd name="T66" fmla="*/ 173 w 644"/>
                  <a:gd name="T67" fmla="*/ 769 h 819"/>
                  <a:gd name="T68" fmla="*/ 208 w 644"/>
                  <a:gd name="T69" fmla="*/ 788 h 819"/>
                  <a:gd name="T70" fmla="*/ 246 w 644"/>
                  <a:gd name="T71" fmla="*/ 805 h 819"/>
                  <a:gd name="T72" fmla="*/ 285 w 644"/>
                  <a:gd name="T73" fmla="*/ 815 h 819"/>
                  <a:gd name="T74" fmla="*/ 329 w 644"/>
                  <a:gd name="T75" fmla="*/ 819 h 819"/>
                  <a:gd name="T76" fmla="*/ 373 w 644"/>
                  <a:gd name="T77" fmla="*/ 817 h 819"/>
                  <a:gd name="T78" fmla="*/ 354 w 644"/>
                  <a:gd name="T79" fmla="*/ 809 h 819"/>
                  <a:gd name="T80" fmla="*/ 310 w 644"/>
                  <a:gd name="T81" fmla="*/ 784 h 819"/>
                  <a:gd name="T82" fmla="*/ 281 w 644"/>
                  <a:gd name="T83" fmla="*/ 757 h 819"/>
                  <a:gd name="T84" fmla="*/ 263 w 644"/>
                  <a:gd name="T85" fmla="*/ 732 h 819"/>
                  <a:gd name="T86" fmla="*/ 250 w 644"/>
                  <a:gd name="T87" fmla="*/ 701 h 819"/>
                  <a:gd name="T88" fmla="*/ 244 w 644"/>
                  <a:gd name="T89" fmla="*/ 663 h 819"/>
                  <a:gd name="T90" fmla="*/ 244 w 644"/>
                  <a:gd name="T91" fmla="*/ 642 h 819"/>
                  <a:gd name="T92" fmla="*/ 252 w 644"/>
                  <a:gd name="T93" fmla="*/ 640 h 819"/>
                  <a:gd name="T94" fmla="*/ 331 w 644"/>
                  <a:gd name="T95" fmla="*/ 632 h 819"/>
                  <a:gd name="T96" fmla="*/ 404 w 644"/>
                  <a:gd name="T97" fmla="*/ 611 h 819"/>
                  <a:gd name="T98" fmla="*/ 473 w 644"/>
                  <a:gd name="T99" fmla="*/ 580 h 819"/>
                  <a:gd name="T100" fmla="*/ 529 w 644"/>
                  <a:gd name="T101" fmla="*/ 542 h 819"/>
                  <a:gd name="T102" fmla="*/ 577 w 644"/>
                  <a:gd name="T103" fmla="*/ 494 h 819"/>
                  <a:gd name="T104" fmla="*/ 615 w 644"/>
                  <a:gd name="T105" fmla="*/ 442 h 819"/>
                  <a:gd name="T106" fmla="*/ 638 w 644"/>
                  <a:gd name="T107" fmla="*/ 384 h 819"/>
                  <a:gd name="T108" fmla="*/ 644 w 644"/>
                  <a:gd name="T109" fmla="*/ 321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4" h="819">
                    <a:moveTo>
                      <a:pt x="644" y="321"/>
                    </a:moveTo>
                    <a:lnTo>
                      <a:pt x="644" y="321"/>
                    </a:lnTo>
                    <a:lnTo>
                      <a:pt x="642" y="288"/>
                    </a:lnTo>
                    <a:lnTo>
                      <a:pt x="635" y="257"/>
                    </a:lnTo>
                    <a:lnTo>
                      <a:pt x="625" y="225"/>
                    </a:lnTo>
                    <a:lnTo>
                      <a:pt x="613" y="196"/>
                    </a:lnTo>
                    <a:lnTo>
                      <a:pt x="594" y="169"/>
                    </a:lnTo>
                    <a:lnTo>
                      <a:pt x="573" y="142"/>
                    </a:lnTo>
                    <a:lnTo>
                      <a:pt x="550" y="117"/>
                    </a:lnTo>
                    <a:lnTo>
                      <a:pt x="523" y="94"/>
                    </a:lnTo>
                    <a:lnTo>
                      <a:pt x="494" y="73"/>
                    </a:lnTo>
                    <a:lnTo>
                      <a:pt x="463" y="57"/>
                    </a:lnTo>
                    <a:lnTo>
                      <a:pt x="427" y="40"/>
                    </a:lnTo>
                    <a:lnTo>
                      <a:pt x="392" y="25"/>
                    </a:lnTo>
                    <a:lnTo>
                      <a:pt x="354" y="15"/>
                    </a:lnTo>
                    <a:lnTo>
                      <a:pt x="315" y="9"/>
                    </a:lnTo>
                    <a:lnTo>
                      <a:pt x="273" y="3"/>
                    </a:lnTo>
                    <a:lnTo>
                      <a:pt x="231" y="0"/>
                    </a:lnTo>
                    <a:lnTo>
                      <a:pt x="231" y="0"/>
                    </a:lnTo>
                    <a:lnTo>
                      <a:pt x="198" y="3"/>
                    </a:lnTo>
                    <a:lnTo>
                      <a:pt x="167" y="5"/>
                    </a:lnTo>
                    <a:lnTo>
                      <a:pt x="138" y="9"/>
                    </a:lnTo>
                    <a:lnTo>
                      <a:pt x="108" y="17"/>
                    </a:lnTo>
                    <a:lnTo>
                      <a:pt x="79" y="23"/>
                    </a:lnTo>
                    <a:lnTo>
                      <a:pt x="52" y="34"/>
                    </a:lnTo>
                    <a:lnTo>
                      <a:pt x="25" y="44"/>
                    </a:lnTo>
                    <a:lnTo>
                      <a:pt x="0" y="57"/>
                    </a:lnTo>
                    <a:lnTo>
                      <a:pt x="0" y="57"/>
                    </a:lnTo>
                    <a:lnTo>
                      <a:pt x="27" y="69"/>
                    </a:lnTo>
                    <a:lnTo>
                      <a:pt x="56" y="84"/>
                    </a:lnTo>
                    <a:lnTo>
                      <a:pt x="81" y="98"/>
                    </a:lnTo>
                    <a:lnTo>
                      <a:pt x="106" y="115"/>
                    </a:lnTo>
                    <a:lnTo>
                      <a:pt x="129" y="132"/>
                    </a:lnTo>
                    <a:lnTo>
                      <a:pt x="152" y="150"/>
                    </a:lnTo>
                    <a:lnTo>
                      <a:pt x="171" y="171"/>
                    </a:lnTo>
                    <a:lnTo>
                      <a:pt x="190" y="192"/>
                    </a:lnTo>
                    <a:lnTo>
                      <a:pt x="206" y="215"/>
                    </a:lnTo>
                    <a:lnTo>
                      <a:pt x="221" y="238"/>
                    </a:lnTo>
                    <a:lnTo>
                      <a:pt x="233" y="261"/>
                    </a:lnTo>
                    <a:lnTo>
                      <a:pt x="244" y="286"/>
                    </a:lnTo>
                    <a:lnTo>
                      <a:pt x="252" y="313"/>
                    </a:lnTo>
                    <a:lnTo>
                      <a:pt x="258" y="338"/>
                    </a:lnTo>
                    <a:lnTo>
                      <a:pt x="263" y="365"/>
                    </a:lnTo>
                    <a:lnTo>
                      <a:pt x="263" y="392"/>
                    </a:lnTo>
                    <a:lnTo>
                      <a:pt x="263" y="392"/>
                    </a:lnTo>
                    <a:lnTo>
                      <a:pt x="263" y="413"/>
                    </a:lnTo>
                    <a:lnTo>
                      <a:pt x="260" y="434"/>
                    </a:lnTo>
                    <a:lnTo>
                      <a:pt x="256" y="455"/>
                    </a:lnTo>
                    <a:lnTo>
                      <a:pt x="252" y="475"/>
                    </a:lnTo>
                    <a:lnTo>
                      <a:pt x="244" y="496"/>
                    </a:lnTo>
                    <a:lnTo>
                      <a:pt x="238" y="515"/>
                    </a:lnTo>
                    <a:lnTo>
                      <a:pt x="227" y="536"/>
                    </a:lnTo>
                    <a:lnTo>
                      <a:pt x="217" y="555"/>
                    </a:lnTo>
                    <a:lnTo>
                      <a:pt x="204" y="571"/>
                    </a:lnTo>
                    <a:lnTo>
                      <a:pt x="192" y="590"/>
                    </a:lnTo>
                    <a:lnTo>
                      <a:pt x="177" y="607"/>
                    </a:lnTo>
                    <a:lnTo>
                      <a:pt x="163" y="623"/>
                    </a:lnTo>
                    <a:lnTo>
                      <a:pt x="146" y="640"/>
                    </a:lnTo>
                    <a:lnTo>
                      <a:pt x="127" y="655"/>
                    </a:lnTo>
                    <a:lnTo>
                      <a:pt x="108" y="669"/>
                    </a:lnTo>
                    <a:lnTo>
                      <a:pt x="90" y="684"/>
                    </a:lnTo>
                    <a:lnTo>
                      <a:pt x="90" y="684"/>
                    </a:lnTo>
                    <a:lnTo>
                      <a:pt x="100" y="698"/>
                    </a:lnTo>
                    <a:lnTo>
                      <a:pt x="113" y="715"/>
                    </a:lnTo>
                    <a:lnTo>
                      <a:pt x="125" y="730"/>
                    </a:lnTo>
                    <a:lnTo>
                      <a:pt x="140" y="744"/>
                    </a:lnTo>
                    <a:lnTo>
                      <a:pt x="156" y="757"/>
                    </a:lnTo>
                    <a:lnTo>
                      <a:pt x="173" y="769"/>
                    </a:lnTo>
                    <a:lnTo>
                      <a:pt x="190" y="780"/>
                    </a:lnTo>
                    <a:lnTo>
                      <a:pt x="208" y="788"/>
                    </a:lnTo>
                    <a:lnTo>
                      <a:pt x="227" y="798"/>
                    </a:lnTo>
                    <a:lnTo>
                      <a:pt x="246" y="805"/>
                    </a:lnTo>
                    <a:lnTo>
                      <a:pt x="267" y="811"/>
                    </a:lnTo>
                    <a:lnTo>
                      <a:pt x="285" y="815"/>
                    </a:lnTo>
                    <a:lnTo>
                      <a:pt x="308" y="817"/>
                    </a:lnTo>
                    <a:lnTo>
                      <a:pt x="329" y="819"/>
                    </a:lnTo>
                    <a:lnTo>
                      <a:pt x="350" y="819"/>
                    </a:lnTo>
                    <a:lnTo>
                      <a:pt x="373" y="817"/>
                    </a:lnTo>
                    <a:lnTo>
                      <a:pt x="373" y="817"/>
                    </a:lnTo>
                    <a:lnTo>
                      <a:pt x="354" y="809"/>
                    </a:lnTo>
                    <a:lnTo>
                      <a:pt x="333" y="798"/>
                    </a:lnTo>
                    <a:lnTo>
                      <a:pt x="310" y="784"/>
                    </a:lnTo>
                    <a:lnTo>
                      <a:pt x="290" y="767"/>
                    </a:lnTo>
                    <a:lnTo>
                      <a:pt x="281" y="757"/>
                    </a:lnTo>
                    <a:lnTo>
                      <a:pt x="271" y="744"/>
                    </a:lnTo>
                    <a:lnTo>
                      <a:pt x="263" y="732"/>
                    </a:lnTo>
                    <a:lnTo>
                      <a:pt x="256" y="717"/>
                    </a:lnTo>
                    <a:lnTo>
                      <a:pt x="250" y="701"/>
                    </a:lnTo>
                    <a:lnTo>
                      <a:pt x="246" y="682"/>
                    </a:lnTo>
                    <a:lnTo>
                      <a:pt x="244" y="663"/>
                    </a:lnTo>
                    <a:lnTo>
                      <a:pt x="244" y="642"/>
                    </a:lnTo>
                    <a:lnTo>
                      <a:pt x="244" y="642"/>
                    </a:lnTo>
                    <a:lnTo>
                      <a:pt x="252" y="640"/>
                    </a:lnTo>
                    <a:lnTo>
                      <a:pt x="252" y="640"/>
                    </a:lnTo>
                    <a:lnTo>
                      <a:pt x="292" y="636"/>
                    </a:lnTo>
                    <a:lnTo>
                      <a:pt x="331" y="632"/>
                    </a:lnTo>
                    <a:lnTo>
                      <a:pt x="369" y="621"/>
                    </a:lnTo>
                    <a:lnTo>
                      <a:pt x="404" y="611"/>
                    </a:lnTo>
                    <a:lnTo>
                      <a:pt x="440" y="596"/>
                    </a:lnTo>
                    <a:lnTo>
                      <a:pt x="473" y="580"/>
                    </a:lnTo>
                    <a:lnTo>
                      <a:pt x="502" y="563"/>
                    </a:lnTo>
                    <a:lnTo>
                      <a:pt x="529" y="542"/>
                    </a:lnTo>
                    <a:lnTo>
                      <a:pt x="556" y="519"/>
                    </a:lnTo>
                    <a:lnTo>
                      <a:pt x="577" y="494"/>
                    </a:lnTo>
                    <a:lnTo>
                      <a:pt x="598" y="469"/>
                    </a:lnTo>
                    <a:lnTo>
                      <a:pt x="615" y="442"/>
                    </a:lnTo>
                    <a:lnTo>
                      <a:pt x="627" y="413"/>
                    </a:lnTo>
                    <a:lnTo>
                      <a:pt x="638" y="384"/>
                    </a:lnTo>
                    <a:lnTo>
                      <a:pt x="642" y="353"/>
                    </a:lnTo>
                    <a:lnTo>
                      <a:pt x="644" y="321"/>
                    </a:lnTo>
                    <a:lnTo>
                      <a:pt x="644" y="3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9" name="Freeform 18"/>
              <p:cNvSpPr>
                <a:spLocks noEditPoints="1"/>
              </p:cNvSpPr>
              <p:nvPr/>
            </p:nvSpPr>
            <p:spPr bwMode="auto">
              <a:xfrm>
                <a:off x="9936163" y="1436688"/>
                <a:ext cx="1355725" cy="1343025"/>
              </a:xfrm>
              <a:custGeom>
                <a:avLst/>
                <a:gdLst>
                  <a:gd name="T0" fmla="*/ 852 w 854"/>
                  <a:gd name="T1" fmla="*/ 296 h 846"/>
                  <a:gd name="T2" fmla="*/ 820 w 854"/>
                  <a:gd name="T3" fmla="*/ 202 h 846"/>
                  <a:gd name="T4" fmla="*/ 758 w 854"/>
                  <a:gd name="T5" fmla="*/ 119 h 846"/>
                  <a:gd name="T6" fmla="*/ 666 w 854"/>
                  <a:gd name="T7" fmla="*/ 56 h 846"/>
                  <a:gd name="T8" fmla="*/ 554 w 854"/>
                  <a:gd name="T9" fmla="*/ 15 h 846"/>
                  <a:gd name="T10" fmla="*/ 427 w 854"/>
                  <a:gd name="T11" fmla="*/ 0 h 846"/>
                  <a:gd name="T12" fmla="*/ 341 w 854"/>
                  <a:gd name="T13" fmla="*/ 6 h 846"/>
                  <a:gd name="T14" fmla="*/ 225 w 854"/>
                  <a:gd name="T15" fmla="*/ 40 h 846"/>
                  <a:gd name="T16" fmla="*/ 125 w 854"/>
                  <a:gd name="T17" fmla="*/ 96 h 846"/>
                  <a:gd name="T18" fmla="*/ 52 w 854"/>
                  <a:gd name="T19" fmla="*/ 173 h 846"/>
                  <a:gd name="T20" fmla="*/ 8 w 854"/>
                  <a:gd name="T21" fmla="*/ 262 h 846"/>
                  <a:gd name="T22" fmla="*/ 0 w 854"/>
                  <a:gd name="T23" fmla="*/ 329 h 846"/>
                  <a:gd name="T24" fmla="*/ 18 w 854"/>
                  <a:gd name="T25" fmla="*/ 425 h 846"/>
                  <a:gd name="T26" fmla="*/ 68 w 854"/>
                  <a:gd name="T27" fmla="*/ 508 h 846"/>
                  <a:gd name="T28" fmla="*/ 148 w 854"/>
                  <a:gd name="T29" fmla="*/ 579 h 846"/>
                  <a:gd name="T30" fmla="*/ 248 w 854"/>
                  <a:gd name="T31" fmla="*/ 629 h 846"/>
                  <a:gd name="T32" fmla="*/ 364 w 854"/>
                  <a:gd name="T33" fmla="*/ 656 h 846"/>
                  <a:gd name="T34" fmla="*/ 414 w 854"/>
                  <a:gd name="T35" fmla="*/ 660 h 846"/>
                  <a:gd name="T36" fmla="*/ 410 w 854"/>
                  <a:gd name="T37" fmla="*/ 702 h 846"/>
                  <a:gd name="T38" fmla="*/ 393 w 854"/>
                  <a:gd name="T39" fmla="*/ 754 h 846"/>
                  <a:gd name="T40" fmla="*/ 366 w 854"/>
                  <a:gd name="T41" fmla="*/ 790 h 846"/>
                  <a:gd name="T42" fmla="*/ 300 w 854"/>
                  <a:gd name="T43" fmla="*/ 835 h 846"/>
                  <a:gd name="T44" fmla="*/ 310 w 854"/>
                  <a:gd name="T45" fmla="*/ 846 h 846"/>
                  <a:gd name="T46" fmla="*/ 391 w 854"/>
                  <a:gd name="T47" fmla="*/ 835 h 846"/>
                  <a:gd name="T48" fmla="*/ 466 w 854"/>
                  <a:gd name="T49" fmla="*/ 806 h 846"/>
                  <a:gd name="T50" fmla="*/ 529 w 854"/>
                  <a:gd name="T51" fmla="*/ 758 h 846"/>
                  <a:gd name="T52" fmla="*/ 577 w 854"/>
                  <a:gd name="T53" fmla="*/ 698 h 846"/>
                  <a:gd name="T54" fmla="*/ 606 w 854"/>
                  <a:gd name="T55" fmla="*/ 629 h 846"/>
                  <a:gd name="T56" fmla="*/ 633 w 854"/>
                  <a:gd name="T57" fmla="*/ 619 h 846"/>
                  <a:gd name="T58" fmla="*/ 706 w 854"/>
                  <a:gd name="T59" fmla="*/ 579 h 846"/>
                  <a:gd name="T60" fmla="*/ 768 w 854"/>
                  <a:gd name="T61" fmla="*/ 529 h 846"/>
                  <a:gd name="T62" fmla="*/ 814 w 854"/>
                  <a:gd name="T63" fmla="*/ 469 h 846"/>
                  <a:gd name="T64" fmla="*/ 843 w 854"/>
                  <a:gd name="T65" fmla="*/ 402 h 846"/>
                  <a:gd name="T66" fmla="*/ 854 w 854"/>
                  <a:gd name="T67" fmla="*/ 329 h 846"/>
                  <a:gd name="T68" fmla="*/ 427 w 854"/>
                  <a:gd name="T69" fmla="*/ 150 h 846"/>
                  <a:gd name="T70" fmla="*/ 462 w 854"/>
                  <a:gd name="T71" fmla="*/ 158 h 846"/>
                  <a:gd name="T72" fmla="*/ 479 w 854"/>
                  <a:gd name="T73" fmla="*/ 183 h 846"/>
                  <a:gd name="T74" fmla="*/ 481 w 854"/>
                  <a:gd name="T75" fmla="*/ 206 h 846"/>
                  <a:gd name="T76" fmla="*/ 468 w 854"/>
                  <a:gd name="T77" fmla="*/ 315 h 846"/>
                  <a:gd name="T78" fmla="*/ 456 w 854"/>
                  <a:gd name="T79" fmla="*/ 371 h 846"/>
                  <a:gd name="T80" fmla="*/ 427 w 854"/>
                  <a:gd name="T81" fmla="*/ 385 h 846"/>
                  <a:gd name="T82" fmla="*/ 406 w 854"/>
                  <a:gd name="T83" fmla="*/ 379 h 846"/>
                  <a:gd name="T84" fmla="*/ 395 w 854"/>
                  <a:gd name="T85" fmla="*/ 360 h 846"/>
                  <a:gd name="T86" fmla="*/ 375 w 854"/>
                  <a:gd name="T87" fmla="*/ 237 h 846"/>
                  <a:gd name="T88" fmla="*/ 375 w 854"/>
                  <a:gd name="T89" fmla="*/ 194 h 846"/>
                  <a:gd name="T90" fmla="*/ 385 w 854"/>
                  <a:gd name="T91" fmla="*/ 165 h 846"/>
                  <a:gd name="T92" fmla="*/ 414 w 854"/>
                  <a:gd name="T93" fmla="*/ 150 h 846"/>
                  <a:gd name="T94" fmla="*/ 427 w 854"/>
                  <a:gd name="T95" fmla="*/ 515 h 846"/>
                  <a:gd name="T96" fmla="*/ 406 w 854"/>
                  <a:gd name="T97" fmla="*/ 510 h 846"/>
                  <a:gd name="T98" fmla="*/ 381 w 854"/>
                  <a:gd name="T99" fmla="*/ 490 h 846"/>
                  <a:gd name="T100" fmla="*/ 373 w 854"/>
                  <a:gd name="T101" fmla="*/ 458 h 846"/>
                  <a:gd name="T102" fmla="*/ 377 w 854"/>
                  <a:gd name="T103" fmla="*/ 438 h 846"/>
                  <a:gd name="T104" fmla="*/ 395 w 854"/>
                  <a:gd name="T105" fmla="*/ 412 h 846"/>
                  <a:gd name="T106" fmla="*/ 427 w 854"/>
                  <a:gd name="T107" fmla="*/ 404 h 846"/>
                  <a:gd name="T108" fmla="*/ 450 w 854"/>
                  <a:gd name="T109" fmla="*/ 408 h 846"/>
                  <a:gd name="T110" fmla="*/ 473 w 854"/>
                  <a:gd name="T111" fmla="*/ 427 h 846"/>
                  <a:gd name="T112" fmla="*/ 483 w 854"/>
                  <a:gd name="T113" fmla="*/ 458 h 846"/>
                  <a:gd name="T114" fmla="*/ 479 w 854"/>
                  <a:gd name="T115" fmla="*/ 479 h 846"/>
                  <a:gd name="T116" fmla="*/ 458 w 854"/>
                  <a:gd name="T117" fmla="*/ 504 h 846"/>
                  <a:gd name="T118" fmla="*/ 427 w 854"/>
                  <a:gd name="T119" fmla="*/ 515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4" h="846">
                    <a:moveTo>
                      <a:pt x="854" y="329"/>
                    </a:moveTo>
                    <a:lnTo>
                      <a:pt x="854" y="329"/>
                    </a:lnTo>
                    <a:lnTo>
                      <a:pt x="852" y="296"/>
                    </a:lnTo>
                    <a:lnTo>
                      <a:pt x="845" y="262"/>
                    </a:lnTo>
                    <a:lnTo>
                      <a:pt x="835" y="231"/>
                    </a:lnTo>
                    <a:lnTo>
                      <a:pt x="820" y="202"/>
                    </a:lnTo>
                    <a:lnTo>
                      <a:pt x="804" y="173"/>
                    </a:lnTo>
                    <a:lnTo>
                      <a:pt x="781" y="146"/>
                    </a:lnTo>
                    <a:lnTo>
                      <a:pt x="758" y="119"/>
                    </a:lnTo>
                    <a:lnTo>
                      <a:pt x="729" y="96"/>
                    </a:lnTo>
                    <a:lnTo>
                      <a:pt x="700" y="75"/>
                    </a:lnTo>
                    <a:lnTo>
                      <a:pt x="666" y="56"/>
                    </a:lnTo>
                    <a:lnTo>
                      <a:pt x="631" y="40"/>
                    </a:lnTo>
                    <a:lnTo>
                      <a:pt x="593" y="25"/>
                    </a:lnTo>
                    <a:lnTo>
                      <a:pt x="554" y="15"/>
                    </a:lnTo>
                    <a:lnTo>
                      <a:pt x="514" y="6"/>
                    </a:lnTo>
                    <a:lnTo>
                      <a:pt x="470" y="2"/>
                    </a:lnTo>
                    <a:lnTo>
                      <a:pt x="427" y="0"/>
                    </a:lnTo>
                    <a:lnTo>
                      <a:pt x="427" y="0"/>
                    </a:lnTo>
                    <a:lnTo>
                      <a:pt x="383" y="2"/>
                    </a:lnTo>
                    <a:lnTo>
                      <a:pt x="341" y="6"/>
                    </a:lnTo>
                    <a:lnTo>
                      <a:pt x="300" y="15"/>
                    </a:lnTo>
                    <a:lnTo>
                      <a:pt x="262" y="25"/>
                    </a:lnTo>
                    <a:lnTo>
                      <a:pt x="225" y="40"/>
                    </a:lnTo>
                    <a:lnTo>
                      <a:pt x="189" y="56"/>
                    </a:lnTo>
                    <a:lnTo>
                      <a:pt x="156" y="75"/>
                    </a:lnTo>
                    <a:lnTo>
                      <a:pt x="125" y="96"/>
                    </a:lnTo>
                    <a:lnTo>
                      <a:pt x="98" y="119"/>
                    </a:lnTo>
                    <a:lnTo>
                      <a:pt x="73" y="146"/>
                    </a:lnTo>
                    <a:lnTo>
                      <a:pt x="52" y="173"/>
                    </a:lnTo>
                    <a:lnTo>
                      <a:pt x="33" y="202"/>
                    </a:lnTo>
                    <a:lnTo>
                      <a:pt x="18" y="231"/>
                    </a:lnTo>
                    <a:lnTo>
                      <a:pt x="8" y="262"/>
                    </a:lnTo>
                    <a:lnTo>
                      <a:pt x="2" y="296"/>
                    </a:lnTo>
                    <a:lnTo>
                      <a:pt x="0" y="329"/>
                    </a:lnTo>
                    <a:lnTo>
                      <a:pt x="0" y="329"/>
                    </a:lnTo>
                    <a:lnTo>
                      <a:pt x="2" y="362"/>
                    </a:lnTo>
                    <a:lnTo>
                      <a:pt x="8" y="394"/>
                    </a:lnTo>
                    <a:lnTo>
                      <a:pt x="18" y="425"/>
                    </a:lnTo>
                    <a:lnTo>
                      <a:pt x="31" y="454"/>
                    </a:lnTo>
                    <a:lnTo>
                      <a:pt x="50" y="483"/>
                    </a:lnTo>
                    <a:lnTo>
                      <a:pt x="68" y="508"/>
                    </a:lnTo>
                    <a:lnTo>
                      <a:pt x="91" y="533"/>
                    </a:lnTo>
                    <a:lnTo>
                      <a:pt x="118" y="556"/>
                    </a:lnTo>
                    <a:lnTo>
                      <a:pt x="148" y="579"/>
                    </a:lnTo>
                    <a:lnTo>
                      <a:pt x="179" y="598"/>
                    </a:lnTo>
                    <a:lnTo>
                      <a:pt x="212" y="615"/>
                    </a:lnTo>
                    <a:lnTo>
                      <a:pt x="248" y="629"/>
                    </a:lnTo>
                    <a:lnTo>
                      <a:pt x="285" y="640"/>
                    </a:lnTo>
                    <a:lnTo>
                      <a:pt x="325" y="650"/>
                    </a:lnTo>
                    <a:lnTo>
                      <a:pt x="364" y="656"/>
                    </a:lnTo>
                    <a:lnTo>
                      <a:pt x="406" y="658"/>
                    </a:lnTo>
                    <a:lnTo>
                      <a:pt x="406" y="658"/>
                    </a:lnTo>
                    <a:lnTo>
                      <a:pt x="414" y="660"/>
                    </a:lnTo>
                    <a:lnTo>
                      <a:pt x="414" y="660"/>
                    </a:lnTo>
                    <a:lnTo>
                      <a:pt x="414" y="683"/>
                    </a:lnTo>
                    <a:lnTo>
                      <a:pt x="410" y="702"/>
                    </a:lnTo>
                    <a:lnTo>
                      <a:pt x="406" y="721"/>
                    </a:lnTo>
                    <a:lnTo>
                      <a:pt x="402" y="738"/>
                    </a:lnTo>
                    <a:lnTo>
                      <a:pt x="393" y="754"/>
                    </a:lnTo>
                    <a:lnTo>
                      <a:pt x="385" y="767"/>
                    </a:lnTo>
                    <a:lnTo>
                      <a:pt x="377" y="779"/>
                    </a:lnTo>
                    <a:lnTo>
                      <a:pt x="366" y="790"/>
                    </a:lnTo>
                    <a:lnTo>
                      <a:pt x="345" y="808"/>
                    </a:lnTo>
                    <a:lnTo>
                      <a:pt x="323" y="823"/>
                    </a:lnTo>
                    <a:lnTo>
                      <a:pt x="300" y="835"/>
                    </a:lnTo>
                    <a:lnTo>
                      <a:pt x="281" y="844"/>
                    </a:lnTo>
                    <a:lnTo>
                      <a:pt x="281" y="844"/>
                    </a:lnTo>
                    <a:lnTo>
                      <a:pt x="310" y="846"/>
                    </a:lnTo>
                    <a:lnTo>
                      <a:pt x="337" y="844"/>
                    </a:lnTo>
                    <a:lnTo>
                      <a:pt x="364" y="842"/>
                    </a:lnTo>
                    <a:lnTo>
                      <a:pt x="391" y="835"/>
                    </a:lnTo>
                    <a:lnTo>
                      <a:pt x="418" y="827"/>
                    </a:lnTo>
                    <a:lnTo>
                      <a:pt x="443" y="819"/>
                    </a:lnTo>
                    <a:lnTo>
                      <a:pt x="466" y="806"/>
                    </a:lnTo>
                    <a:lnTo>
                      <a:pt x="489" y="792"/>
                    </a:lnTo>
                    <a:lnTo>
                      <a:pt x="510" y="775"/>
                    </a:lnTo>
                    <a:lnTo>
                      <a:pt x="529" y="758"/>
                    </a:lnTo>
                    <a:lnTo>
                      <a:pt x="548" y="740"/>
                    </a:lnTo>
                    <a:lnTo>
                      <a:pt x="564" y="719"/>
                    </a:lnTo>
                    <a:lnTo>
                      <a:pt x="577" y="698"/>
                    </a:lnTo>
                    <a:lnTo>
                      <a:pt x="589" y="677"/>
                    </a:lnTo>
                    <a:lnTo>
                      <a:pt x="600" y="652"/>
                    </a:lnTo>
                    <a:lnTo>
                      <a:pt x="606" y="629"/>
                    </a:lnTo>
                    <a:lnTo>
                      <a:pt x="606" y="629"/>
                    </a:lnTo>
                    <a:lnTo>
                      <a:pt x="606" y="629"/>
                    </a:lnTo>
                    <a:lnTo>
                      <a:pt x="633" y="619"/>
                    </a:lnTo>
                    <a:lnTo>
                      <a:pt x="658" y="606"/>
                    </a:lnTo>
                    <a:lnTo>
                      <a:pt x="683" y="594"/>
                    </a:lnTo>
                    <a:lnTo>
                      <a:pt x="706" y="579"/>
                    </a:lnTo>
                    <a:lnTo>
                      <a:pt x="729" y="563"/>
                    </a:lnTo>
                    <a:lnTo>
                      <a:pt x="750" y="546"/>
                    </a:lnTo>
                    <a:lnTo>
                      <a:pt x="768" y="529"/>
                    </a:lnTo>
                    <a:lnTo>
                      <a:pt x="785" y="510"/>
                    </a:lnTo>
                    <a:lnTo>
                      <a:pt x="802" y="490"/>
                    </a:lnTo>
                    <a:lnTo>
                      <a:pt x="814" y="469"/>
                    </a:lnTo>
                    <a:lnTo>
                      <a:pt x="827" y="448"/>
                    </a:lnTo>
                    <a:lnTo>
                      <a:pt x="837" y="425"/>
                    </a:lnTo>
                    <a:lnTo>
                      <a:pt x="843" y="402"/>
                    </a:lnTo>
                    <a:lnTo>
                      <a:pt x="850" y="379"/>
                    </a:lnTo>
                    <a:lnTo>
                      <a:pt x="854" y="354"/>
                    </a:lnTo>
                    <a:lnTo>
                      <a:pt x="854" y="329"/>
                    </a:lnTo>
                    <a:lnTo>
                      <a:pt x="854" y="329"/>
                    </a:lnTo>
                    <a:close/>
                    <a:moveTo>
                      <a:pt x="427" y="150"/>
                    </a:moveTo>
                    <a:lnTo>
                      <a:pt x="427" y="150"/>
                    </a:lnTo>
                    <a:lnTo>
                      <a:pt x="441" y="150"/>
                    </a:lnTo>
                    <a:lnTo>
                      <a:pt x="452" y="154"/>
                    </a:lnTo>
                    <a:lnTo>
                      <a:pt x="462" y="158"/>
                    </a:lnTo>
                    <a:lnTo>
                      <a:pt x="468" y="165"/>
                    </a:lnTo>
                    <a:lnTo>
                      <a:pt x="475" y="173"/>
                    </a:lnTo>
                    <a:lnTo>
                      <a:pt x="479" y="183"/>
                    </a:lnTo>
                    <a:lnTo>
                      <a:pt x="481" y="194"/>
                    </a:lnTo>
                    <a:lnTo>
                      <a:pt x="481" y="206"/>
                    </a:lnTo>
                    <a:lnTo>
                      <a:pt x="481" y="206"/>
                    </a:lnTo>
                    <a:lnTo>
                      <a:pt x="479" y="237"/>
                    </a:lnTo>
                    <a:lnTo>
                      <a:pt x="475" y="273"/>
                    </a:lnTo>
                    <a:lnTo>
                      <a:pt x="468" y="315"/>
                    </a:lnTo>
                    <a:lnTo>
                      <a:pt x="458" y="360"/>
                    </a:lnTo>
                    <a:lnTo>
                      <a:pt x="458" y="360"/>
                    </a:lnTo>
                    <a:lnTo>
                      <a:pt x="456" y="371"/>
                    </a:lnTo>
                    <a:lnTo>
                      <a:pt x="450" y="379"/>
                    </a:lnTo>
                    <a:lnTo>
                      <a:pt x="441" y="383"/>
                    </a:lnTo>
                    <a:lnTo>
                      <a:pt x="427" y="385"/>
                    </a:lnTo>
                    <a:lnTo>
                      <a:pt x="427" y="385"/>
                    </a:lnTo>
                    <a:lnTo>
                      <a:pt x="414" y="383"/>
                    </a:lnTo>
                    <a:lnTo>
                      <a:pt x="406" y="379"/>
                    </a:lnTo>
                    <a:lnTo>
                      <a:pt x="400" y="371"/>
                    </a:lnTo>
                    <a:lnTo>
                      <a:pt x="395" y="360"/>
                    </a:lnTo>
                    <a:lnTo>
                      <a:pt x="395" y="360"/>
                    </a:lnTo>
                    <a:lnTo>
                      <a:pt x="387" y="315"/>
                    </a:lnTo>
                    <a:lnTo>
                      <a:pt x="379" y="273"/>
                    </a:lnTo>
                    <a:lnTo>
                      <a:pt x="375" y="237"/>
                    </a:lnTo>
                    <a:lnTo>
                      <a:pt x="375" y="206"/>
                    </a:lnTo>
                    <a:lnTo>
                      <a:pt x="375" y="206"/>
                    </a:lnTo>
                    <a:lnTo>
                      <a:pt x="375" y="194"/>
                    </a:lnTo>
                    <a:lnTo>
                      <a:pt x="377" y="183"/>
                    </a:lnTo>
                    <a:lnTo>
                      <a:pt x="381" y="173"/>
                    </a:lnTo>
                    <a:lnTo>
                      <a:pt x="385" y="165"/>
                    </a:lnTo>
                    <a:lnTo>
                      <a:pt x="393" y="158"/>
                    </a:lnTo>
                    <a:lnTo>
                      <a:pt x="402" y="154"/>
                    </a:lnTo>
                    <a:lnTo>
                      <a:pt x="414" y="150"/>
                    </a:lnTo>
                    <a:lnTo>
                      <a:pt x="427" y="150"/>
                    </a:lnTo>
                    <a:lnTo>
                      <a:pt x="427" y="150"/>
                    </a:lnTo>
                    <a:close/>
                    <a:moveTo>
                      <a:pt x="427" y="515"/>
                    </a:moveTo>
                    <a:lnTo>
                      <a:pt x="427" y="515"/>
                    </a:lnTo>
                    <a:lnTo>
                      <a:pt x="416" y="513"/>
                    </a:lnTo>
                    <a:lnTo>
                      <a:pt x="406" y="510"/>
                    </a:lnTo>
                    <a:lnTo>
                      <a:pt x="395" y="504"/>
                    </a:lnTo>
                    <a:lnTo>
                      <a:pt x="389" y="498"/>
                    </a:lnTo>
                    <a:lnTo>
                      <a:pt x="381" y="490"/>
                    </a:lnTo>
                    <a:lnTo>
                      <a:pt x="377" y="479"/>
                    </a:lnTo>
                    <a:lnTo>
                      <a:pt x="373" y="469"/>
                    </a:lnTo>
                    <a:lnTo>
                      <a:pt x="373" y="458"/>
                    </a:lnTo>
                    <a:lnTo>
                      <a:pt x="373" y="458"/>
                    </a:lnTo>
                    <a:lnTo>
                      <a:pt x="373" y="448"/>
                    </a:lnTo>
                    <a:lnTo>
                      <a:pt x="377" y="438"/>
                    </a:lnTo>
                    <a:lnTo>
                      <a:pt x="381" y="427"/>
                    </a:lnTo>
                    <a:lnTo>
                      <a:pt x="389" y="419"/>
                    </a:lnTo>
                    <a:lnTo>
                      <a:pt x="395" y="412"/>
                    </a:lnTo>
                    <a:lnTo>
                      <a:pt x="406" y="408"/>
                    </a:lnTo>
                    <a:lnTo>
                      <a:pt x="416" y="404"/>
                    </a:lnTo>
                    <a:lnTo>
                      <a:pt x="427" y="404"/>
                    </a:lnTo>
                    <a:lnTo>
                      <a:pt x="427" y="404"/>
                    </a:lnTo>
                    <a:lnTo>
                      <a:pt x="439" y="404"/>
                    </a:lnTo>
                    <a:lnTo>
                      <a:pt x="450" y="408"/>
                    </a:lnTo>
                    <a:lnTo>
                      <a:pt x="458" y="412"/>
                    </a:lnTo>
                    <a:lnTo>
                      <a:pt x="466" y="419"/>
                    </a:lnTo>
                    <a:lnTo>
                      <a:pt x="473" y="427"/>
                    </a:lnTo>
                    <a:lnTo>
                      <a:pt x="479" y="438"/>
                    </a:lnTo>
                    <a:lnTo>
                      <a:pt x="481" y="448"/>
                    </a:lnTo>
                    <a:lnTo>
                      <a:pt x="483" y="458"/>
                    </a:lnTo>
                    <a:lnTo>
                      <a:pt x="483" y="458"/>
                    </a:lnTo>
                    <a:lnTo>
                      <a:pt x="481" y="469"/>
                    </a:lnTo>
                    <a:lnTo>
                      <a:pt x="479" y="479"/>
                    </a:lnTo>
                    <a:lnTo>
                      <a:pt x="473" y="490"/>
                    </a:lnTo>
                    <a:lnTo>
                      <a:pt x="466" y="498"/>
                    </a:lnTo>
                    <a:lnTo>
                      <a:pt x="458" y="504"/>
                    </a:lnTo>
                    <a:lnTo>
                      <a:pt x="450" y="510"/>
                    </a:lnTo>
                    <a:lnTo>
                      <a:pt x="439" y="513"/>
                    </a:lnTo>
                    <a:lnTo>
                      <a:pt x="427" y="515"/>
                    </a:lnTo>
                    <a:lnTo>
                      <a:pt x="427" y="5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57" name="Group 4"/>
          <p:cNvGrpSpPr/>
          <p:nvPr/>
        </p:nvGrpSpPr>
        <p:grpSpPr>
          <a:xfrm>
            <a:off x="3561248" y="3425602"/>
            <a:ext cx="1239098" cy="1239098"/>
            <a:chOff x="4790913" y="3087120"/>
            <a:chExt cx="1239098" cy="1239098"/>
          </a:xfrm>
        </p:grpSpPr>
        <p:sp>
          <p:nvSpPr>
            <p:cNvPr id="81" name="Freeform 11"/>
            <p:cNvSpPr/>
            <p:nvPr/>
          </p:nvSpPr>
          <p:spPr>
            <a:xfrm>
              <a:off x="4790913" y="3087120"/>
              <a:ext cx="1239098" cy="1239098"/>
            </a:xfrm>
            <a:custGeom>
              <a:avLst/>
              <a:gdLst>
                <a:gd name="connsiteX0" fmla="*/ 0 w 1239098"/>
                <a:gd name="connsiteY0" fmla="*/ 619549 h 1239098"/>
                <a:gd name="connsiteX1" fmla="*/ 619549 w 1239098"/>
                <a:gd name="connsiteY1" fmla="*/ 0 h 1239098"/>
                <a:gd name="connsiteX2" fmla="*/ 1239098 w 1239098"/>
                <a:gd name="connsiteY2" fmla="*/ 619549 h 1239098"/>
                <a:gd name="connsiteX3" fmla="*/ 619549 w 1239098"/>
                <a:gd name="connsiteY3" fmla="*/ 1239098 h 1239098"/>
                <a:gd name="connsiteX4" fmla="*/ 0 w 1239098"/>
                <a:gd name="connsiteY4" fmla="*/ 619549 h 123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098" h="1239098">
                  <a:moveTo>
                    <a:pt x="0" y="619549"/>
                  </a:moveTo>
                  <a:cubicBezTo>
                    <a:pt x="0" y="277382"/>
                    <a:pt x="277382" y="0"/>
                    <a:pt x="619549" y="0"/>
                  </a:cubicBezTo>
                  <a:cubicBezTo>
                    <a:pt x="961716" y="0"/>
                    <a:pt x="1239098" y="277382"/>
                    <a:pt x="1239098" y="619549"/>
                  </a:cubicBezTo>
                  <a:cubicBezTo>
                    <a:pt x="1239098" y="961716"/>
                    <a:pt x="961716" y="1239098"/>
                    <a:pt x="619549" y="1239098"/>
                  </a:cubicBezTo>
                  <a:cubicBezTo>
                    <a:pt x="277382" y="1239098"/>
                    <a:pt x="0" y="961716"/>
                    <a:pt x="0" y="619549"/>
                  </a:cubicBezTo>
                  <a:close/>
                </a:path>
              </a:pathLst>
            </a:custGeom>
            <a:solidFill>
              <a:srgbClr val="F7DC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877" tIns="199877" rIns="199877" bIns="199877"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1289050">
                <a:lnSpc>
                  <a:spcPct val="90000"/>
                </a:lnSpc>
                <a:spcBef>
                  <a:spcPct val="0"/>
                </a:spcBef>
                <a:spcAft>
                  <a:spcPct val="35000"/>
                </a:spcAft>
              </a:pPr>
              <a:endParaRPr lang="en-US" sz="2900" kern="1200" dirty="0">
                <a:cs typeface="+mn-ea"/>
                <a:sym typeface="+mn-lt"/>
              </a:endParaRPr>
            </a:p>
          </p:txBody>
        </p:sp>
        <p:grpSp>
          <p:nvGrpSpPr>
            <p:cNvPr id="82" name="组合 81"/>
            <p:cNvGrpSpPr/>
            <p:nvPr/>
          </p:nvGrpSpPr>
          <p:grpSpPr>
            <a:xfrm>
              <a:off x="5092387" y="3475113"/>
              <a:ext cx="652741" cy="463109"/>
              <a:chOff x="328613" y="4324350"/>
              <a:chExt cx="1841500" cy="1306513"/>
            </a:xfrm>
            <a:solidFill>
              <a:schemeClr val="tx1"/>
            </a:solidFill>
          </p:grpSpPr>
          <p:sp>
            <p:nvSpPr>
              <p:cNvPr id="83" name="Freeform 20"/>
              <p:cNvSpPr/>
              <p:nvPr/>
            </p:nvSpPr>
            <p:spPr bwMode="auto">
              <a:xfrm>
                <a:off x="328613" y="5019675"/>
                <a:ext cx="1385887" cy="611188"/>
              </a:xfrm>
              <a:custGeom>
                <a:avLst/>
                <a:gdLst>
                  <a:gd name="T0" fmla="*/ 804 w 873"/>
                  <a:gd name="T1" fmla="*/ 281 h 385"/>
                  <a:gd name="T2" fmla="*/ 804 w 873"/>
                  <a:gd name="T3" fmla="*/ 281 h 385"/>
                  <a:gd name="T4" fmla="*/ 779 w 873"/>
                  <a:gd name="T5" fmla="*/ 279 h 385"/>
                  <a:gd name="T6" fmla="*/ 779 w 873"/>
                  <a:gd name="T7" fmla="*/ 279 h 385"/>
                  <a:gd name="T8" fmla="*/ 750 w 873"/>
                  <a:gd name="T9" fmla="*/ 277 h 385"/>
                  <a:gd name="T10" fmla="*/ 721 w 873"/>
                  <a:gd name="T11" fmla="*/ 268 h 385"/>
                  <a:gd name="T12" fmla="*/ 694 w 873"/>
                  <a:gd name="T13" fmla="*/ 260 h 385"/>
                  <a:gd name="T14" fmla="*/ 667 w 873"/>
                  <a:gd name="T15" fmla="*/ 247 h 385"/>
                  <a:gd name="T16" fmla="*/ 642 w 873"/>
                  <a:gd name="T17" fmla="*/ 233 h 385"/>
                  <a:gd name="T18" fmla="*/ 617 w 873"/>
                  <a:gd name="T19" fmla="*/ 214 h 385"/>
                  <a:gd name="T20" fmla="*/ 596 w 873"/>
                  <a:gd name="T21" fmla="*/ 195 h 385"/>
                  <a:gd name="T22" fmla="*/ 575 w 873"/>
                  <a:gd name="T23" fmla="*/ 172 h 385"/>
                  <a:gd name="T24" fmla="*/ 575 w 873"/>
                  <a:gd name="T25" fmla="*/ 172 h 385"/>
                  <a:gd name="T26" fmla="*/ 554 w 873"/>
                  <a:gd name="T27" fmla="*/ 147 h 385"/>
                  <a:gd name="T28" fmla="*/ 537 w 873"/>
                  <a:gd name="T29" fmla="*/ 118 h 385"/>
                  <a:gd name="T30" fmla="*/ 525 w 873"/>
                  <a:gd name="T31" fmla="*/ 89 h 385"/>
                  <a:gd name="T32" fmla="*/ 515 w 873"/>
                  <a:gd name="T33" fmla="*/ 58 h 385"/>
                  <a:gd name="T34" fmla="*/ 435 w 873"/>
                  <a:gd name="T35" fmla="*/ 147 h 385"/>
                  <a:gd name="T36" fmla="*/ 308 w 873"/>
                  <a:gd name="T37" fmla="*/ 0 h 385"/>
                  <a:gd name="T38" fmla="*/ 308 w 873"/>
                  <a:gd name="T39" fmla="*/ 0 h 385"/>
                  <a:gd name="T40" fmla="*/ 279 w 873"/>
                  <a:gd name="T41" fmla="*/ 12 h 385"/>
                  <a:gd name="T42" fmla="*/ 250 w 873"/>
                  <a:gd name="T43" fmla="*/ 25 h 385"/>
                  <a:gd name="T44" fmla="*/ 223 w 873"/>
                  <a:gd name="T45" fmla="*/ 39 h 385"/>
                  <a:gd name="T46" fmla="*/ 198 w 873"/>
                  <a:gd name="T47" fmla="*/ 58 h 385"/>
                  <a:gd name="T48" fmla="*/ 173 w 873"/>
                  <a:gd name="T49" fmla="*/ 77 h 385"/>
                  <a:gd name="T50" fmla="*/ 150 w 873"/>
                  <a:gd name="T51" fmla="*/ 97 h 385"/>
                  <a:gd name="T52" fmla="*/ 127 w 873"/>
                  <a:gd name="T53" fmla="*/ 120 h 385"/>
                  <a:gd name="T54" fmla="*/ 106 w 873"/>
                  <a:gd name="T55" fmla="*/ 143 h 385"/>
                  <a:gd name="T56" fmla="*/ 87 w 873"/>
                  <a:gd name="T57" fmla="*/ 170 h 385"/>
                  <a:gd name="T58" fmla="*/ 69 w 873"/>
                  <a:gd name="T59" fmla="*/ 197 h 385"/>
                  <a:gd name="T60" fmla="*/ 52 w 873"/>
                  <a:gd name="T61" fmla="*/ 225 h 385"/>
                  <a:gd name="T62" fmla="*/ 40 w 873"/>
                  <a:gd name="T63" fmla="*/ 256 h 385"/>
                  <a:gd name="T64" fmla="*/ 27 w 873"/>
                  <a:gd name="T65" fmla="*/ 285 h 385"/>
                  <a:gd name="T66" fmla="*/ 15 w 873"/>
                  <a:gd name="T67" fmla="*/ 318 h 385"/>
                  <a:gd name="T68" fmla="*/ 6 w 873"/>
                  <a:gd name="T69" fmla="*/ 352 h 385"/>
                  <a:gd name="T70" fmla="*/ 0 w 873"/>
                  <a:gd name="T71" fmla="*/ 385 h 385"/>
                  <a:gd name="T72" fmla="*/ 873 w 873"/>
                  <a:gd name="T73" fmla="*/ 385 h 385"/>
                  <a:gd name="T74" fmla="*/ 873 w 873"/>
                  <a:gd name="T75" fmla="*/ 385 h 385"/>
                  <a:gd name="T76" fmla="*/ 867 w 873"/>
                  <a:gd name="T77" fmla="*/ 358 h 385"/>
                  <a:gd name="T78" fmla="*/ 860 w 873"/>
                  <a:gd name="T79" fmla="*/ 331 h 385"/>
                  <a:gd name="T80" fmla="*/ 852 w 873"/>
                  <a:gd name="T81" fmla="*/ 304 h 385"/>
                  <a:gd name="T82" fmla="*/ 844 w 873"/>
                  <a:gd name="T83" fmla="*/ 279 h 385"/>
                  <a:gd name="T84" fmla="*/ 844 w 873"/>
                  <a:gd name="T85" fmla="*/ 279 h 385"/>
                  <a:gd name="T86" fmla="*/ 823 w 873"/>
                  <a:gd name="T87" fmla="*/ 281 h 385"/>
                  <a:gd name="T88" fmla="*/ 804 w 873"/>
                  <a:gd name="T89" fmla="*/ 281 h 385"/>
                  <a:gd name="T90" fmla="*/ 804 w 873"/>
                  <a:gd name="T91"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3" h="385">
                    <a:moveTo>
                      <a:pt x="804" y="281"/>
                    </a:moveTo>
                    <a:lnTo>
                      <a:pt x="804" y="281"/>
                    </a:lnTo>
                    <a:lnTo>
                      <a:pt x="779" y="279"/>
                    </a:lnTo>
                    <a:lnTo>
                      <a:pt x="779" y="279"/>
                    </a:lnTo>
                    <a:lnTo>
                      <a:pt x="750" y="277"/>
                    </a:lnTo>
                    <a:lnTo>
                      <a:pt x="721" y="268"/>
                    </a:lnTo>
                    <a:lnTo>
                      <a:pt x="694" y="260"/>
                    </a:lnTo>
                    <a:lnTo>
                      <a:pt x="667" y="247"/>
                    </a:lnTo>
                    <a:lnTo>
                      <a:pt x="642" y="233"/>
                    </a:lnTo>
                    <a:lnTo>
                      <a:pt x="617" y="214"/>
                    </a:lnTo>
                    <a:lnTo>
                      <a:pt x="596" y="195"/>
                    </a:lnTo>
                    <a:lnTo>
                      <a:pt x="575" y="172"/>
                    </a:lnTo>
                    <a:lnTo>
                      <a:pt x="575" y="172"/>
                    </a:lnTo>
                    <a:lnTo>
                      <a:pt x="554" y="147"/>
                    </a:lnTo>
                    <a:lnTo>
                      <a:pt x="537" y="118"/>
                    </a:lnTo>
                    <a:lnTo>
                      <a:pt x="525" y="89"/>
                    </a:lnTo>
                    <a:lnTo>
                      <a:pt x="515" y="58"/>
                    </a:lnTo>
                    <a:lnTo>
                      <a:pt x="435" y="147"/>
                    </a:lnTo>
                    <a:lnTo>
                      <a:pt x="308" y="0"/>
                    </a:lnTo>
                    <a:lnTo>
                      <a:pt x="308" y="0"/>
                    </a:lnTo>
                    <a:lnTo>
                      <a:pt x="279" y="12"/>
                    </a:lnTo>
                    <a:lnTo>
                      <a:pt x="250" y="25"/>
                    </a:lnTo>
                    <a:lnTo>
                      <a:pt x="223" y="39"/>
                    </a:lnTo>
                    <a:lnTo>
                      <a:pt x="198" y="58"/>
                    </a:lnTo>
                    <a:lnTo>
                      <a:pt x="173" y="77"/>
                    </a:lnTo>
                    <a:lnTo>
                      <a:pt x="150" y="97"/>
                    </a:lnTo>
                    <a:lnTo>
                      <a:pt x="127" y="120"/>
                    </a:lnTo>
                    <a:lnTo>
                      <a:pt x="106" y="143"/>
                    </a:lnTo>
                    <a:lnTo>
                      <a:pt x="87" y="170"/>
                    </a:lnTo>
                    <a:lnTo>
                      <a:pt x="69" y="197"/>
                    </a:lnTo>
                    <a:lnTo>
                      <a:pt x="52" y="225"/>
                    </a:lnTo>
                    <a:lnTo>
                      <a:pt x="40" y="256"/>
                    </a:lnTo>
                    <a:lnTo>
                      <a:pt x="27" y="285"/>
                    </a:lnTo>
                    <a:lnTo>
                      <a:pt x="15" y="318"/>
                    </a:lnTo>
                    <a:lnTo>
                      <a:pt x="6" y="352"/>
                    </a:lnTo>
                    <a:lnTo>
                      <a:pt x="0" y="385"/>
                    </a:lnTo>
                    <a:lnTo>
                      <a:pt x="873" y="385"/>
                    </a:lnTo>
                    <a:lnTo>
                      <a:pt x="873" y="385"/>
                    </a:lnTo>
                    <a:lnTo>
                      <a:pt x="867" y="358"/>
                    </a:lnTo>
                    <a:lnTo>
                      <a:pt x="860" y="331"/>
                    </a:lnTo>
                    <a:lnTo>
                      <a:pt x="852" y="304"/>
                    </a:lnTo>
                    <a:lnTo>
                      <a:pt x="844" y="279"/>
                    </a:lnTo>
                    <a:lnTo>
                      <a:pt x="844" y="279"/>
                    </a:lnTo>
                    <a:lnTo>
                      <a:pt x="823" y="281"/>
                    </a:lnTo>
                    <a:lnTo>
                      <a:pt x="804" y="281"/>
                    </a:lnTo>
                    <a:lnTo>
                      <a:pt x="804" y="28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4" name="Freeform 22"/>
              <p:cNvSpPr/>
              <p:nvPr/>
            </p:nvSpPr>
            <p:spPr bwMode="auto">
              <a:xfrm>
                <a:off x="682625" y="4324350"/>
                <a:ext cx="668337" cy="677863"/>
              </a:xfrm>
              <a:custGeom>
                <a:avLst/>
                <a:gdLst>
                  <a:gd name="T0" fmla="*/ 283 w 421"/>
                  <a:gd name="T1" fmla="*/ 392 h 427"/>
                  <a:gd name="T2" fmla="*/ 298 w 421"/>
                  <a:gd name="T3" fmla="*/ 323 h 427"/>
                  <a:gd name="T4" fmla="*/ 327 w 421"/>
                  <a:gd name="T5" fmla="*/ 260 h 427"/>
                  <a:gd name="T6" fmla="*/ 369 w 421"/>
                  <a:gd name="T7" fmla="*/ 208 h 427"/>
                  <a:gd name="T8" fmla="*/ 421 w 421"/>
                  <a:gd name="T9" fmla="*/ 165 h 427"/>
                  <a:gd name="T10" fmla="*/ 417 w 421"/>
                  <a:gd name="T11" fmla="*/ 148 h 427"/>
                  <a:gd name="T12" fmla="*/ 402 w 421"/>
                  <a:gd name="T13" fmla="*/ 115 h 427"/>
                  <a:gd name="T14" fmla="*/ 383 w 421"/>
                  <a:gd name="T15" fmla="*/ 85 h 427"/>
                  <a:gd name="T16" fmla="*/ 360 w 421"/>
                  <a:gd name="T17" fmla="*/ 58 h 427"/>
                  <a:gd name="T18" fmla="*/ 333 w 421"/>
                  <a:gd name="T19" fmla="*/ 37 h 427"/>
                  <a:gd name="T20" fmla="*/ 302 w 421"/>
                  <a:gd name="T21" fmla="*/ 19 h 427"/>
                  <a:gd name="T22" fmla="*/ 269 w 421"/>
                  <a:gd name="T23" fmla="*/ 6 h 427"/>
                  <a:gd name="T24" fmla="*/ 231 w 421"/>
                  <a:gd name="T25" fmla="*/ 0 h 427"/>
                  <a:gd name="T26" fmla="*/ 212 w 421"/>
                  <a:gd name="T27" fmla="*/ 0 h 427"/>
                  <a:gd name="T28" fmla="*/ 171 w 421"/>
                  <a:gd name="T29" fmla="*/ 4 h 427"/>
                  <a:gd name="T30" fmla="*/ 129 w 421"/>
                  <a:gd name="T31" fmla="*/ 17 h 427"/>
                  <a:gd name="T32" fmla="*/ 94 w 421"/>
                  <a:gd name="T33" fmla="*/ 35 h 427"/>
                  <a:gd name="T34" fmla="*/ 62 w 421"/>
                  <a:gd name="T35" fmla="*/ 62 h 427"/>
                  <a:gd name="T36" fmla="*/ 35 w 421"/>
                  <a:gd name="T37" fmla="*/ 94 h 427"/>
                  <a:gd name="T38" fmla="*/ 17 w 421"/>
                  <a:gd name="T39" fmla="*/ 131 h 427"/>
                  <a:gd name="T40" fmla="*/ 4 w 421"/>
                  <a:gd name="T41" fmla="*/ 171 h 427"/>
                  <a:gd name="T42" fmla="*/ 0 w 421"/>
                  <a:gd name="T43" fmla="*/ 212 h 427"/>
                  <a:gd name="T44" fmla="*/ 0 w 421"/>
                  <a:gd name="T45" fmla="*/ 235 h 427"/>
                  <a:gd name="T46" fmla="*/ 8 w 421"/>
                  <a:gd name="T47" fmla="*/ 277 h 427"/>
                  <a:gd name="T48" fmla="*/ 25 w 421"/>
                  <a:gd name="T49" fmla="*/ 315 h 427"/>
                  <a:gd name="T50" fmla="*/ 48 w 421"/>
                  <a:gd name="T51" fmla="*/ 350 h 427"/>
                  <a:gd name="T52" fmla="*/ 77 w 421"/>
                  <a:gd name="T53" fmla="*/ 379 h 427"/>
                  <a:gd name="T54" fmla="*/ 110 w 421"/>
                  <a:gd name="T55" fmla="*/ 402 h 427"/>
                  <a:gd name="T56" fmla="*/ 150 w 421"/>
                  <a:gd name="T57" fmla="*/ 417 h 427"/>
                  <a:gd name="T58" fmla="*/ 192 w 421"/>
                  <a:gd name="T59" fmla="*/ 425 h 427"/>
                  <a:gd name="T60" fmla="*/ 212 w 421"/>
                  <a:gd name="T61" fmla="*/ 427 h 427"/>
                  <a:gd name="T62" fmla="*/ 248 w 421"/>
                  <a:gd name="T63" fmla="*/ 423 h 427"/>
                  <a:gd name="T64" fmla="*/ 281 w 421"/>
                  <a:gd name="T65" fmla="*/ 415 h 427"/>
                  <a:gd name="T66" fmla="*/ 283 w 421"/>
                  <a:gd name="T67" fmla="*/ 3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 h="427">
                    <a:moveTo>
                      <a:pt x="283" y="392"/>
                    </a:moveTo>
                    <a:lnTo>
                      <a:pt x="283" y="392"/>
                    </a:lnTo>
                    <a:lnTo>
                      <a:pt x="287" y="356"/>
                    </a:lnTo>
                    <a:lnTo>
                      <a:pt x="298" y="323"/>
                    </a:lnTo>
                    <a:lnTo>
                      <a:pt x="310" y="292"/>
                    </a:lnTo>
                    <a:lnTo>
                      <a:pt x="327" y="260"/>
                    </a:lnTo>
                    <a:lnTo>
                      <a:pt x="346" y="233"/>
                    </a:lnTo>
                    <a:lnTo>
                      <a:pt x="369" y="208"/>
                    </a:lnTo>
                    <a:lnTo>
                      <a:pt x="394" y="185"/>
                    </a:lnTo>
                    <a:lnTo>
                      <a:pt x="421" y="165"/>
                    </a:lnTo>
                    <a:lnTo>
                      <a:pt x="421" y="165"/>
                    </a:lnTo>
                    <a:lnTo>
                      <a:pt x="417" y="148"/>
                    </a:lnTo>
                    <a:lnTo>
                      <a:pt x="410" y="131"/>
                    </a:lnTo>
                    <a:lnTo>
                      <a:pt x="402" y="115"/>
                    </a:lnTo>
                    <a:lnTo>
                      <a:pt x="394" y="100"/>
                    </a:lnTo>
                    <a:lnTo>
                      <a:pt x="383" y="85"/>
                    </a:lnTo>
                    <a:lnTo>
                      <a:pt x="373" y="71"/>
                    </a:lnTo>
                    <a:lnTo>
                      <a:pt x="360" y="58"/>
                    </a:lnTo>
                    <a:lnTo>
                      <a:pt x="348" y="48"/>
                    </a:lnTo>
                    <a:lnTo>
                      <a:pt x="333" y="37"/>
                    </a:lnTo>
                    <a:lnTo>
                      <a:pt x="319" y="27"/>
                    </a:lnTo>
                    <a:lnTo>
                      <a:pt x="302" y="19"/>
                    </a:lnTo>
                    <a:lnTo>
                      <a:pt x="285" y="12"/>
                    </a:lnTo>
                    <a:lnTo>
                      <a:pt x="269" y="6"/>
                    </a:lnTo>
                    <a:lnTo>
                      <a:pt x="250" y="2"/>
                    </a:lnTo>
                    <a:lnTo>
                      <a:pt x="231" y="0"/>
                    </a:lnTo>
                    <a:lnTo>
                      <a:pt x="212" y="0"/>
                    </a:lnTo>
                    <a:lnTo>
                      <a:pt x="212" y="0"/>
                    </a:lnTo>
                    <a:lnTo>
                      <a:pt x="192" y="0"/>
                    </a:lnTo>
                    <a:lnTo>
                      <a:pt x="171" y="4"/>
                    </a:lnTo>
                    <a:lnTo>
                      <a:pt x="150" y="10"/>
                    </a:lnTo>
                    <a:lnTo>
                      <a:pt x="129" y="17"/>
                    </a:lnTo>
                    <a:lnTo>
                      <a:pt x="110" y="25"/>
                    </a:lnTo>
                    <a:lnTo>
                      <a:pt x="94" y="35"/>
                    </a:lnTo>
                    <a:lnTo>
                      <a:pt x="77" y="48"/>
                    </a:lnTo>
                    <a:lnTo>
                      <a:pt x="62" y="62"/>
                    </a:lnTo>
                    <a:lnTo>
                      <a:pt x="48" y="77"/>
                    </a:lnTo>
                    <a:lnTo>
                      <a:pt x="35" y="94"/>
                    </a:lnTo>
                    <a:lnTo>
                      <a:pt x="25" y="112"/>
                    </a:lnTo>
                    <a:lnTo>
                      <a:pt x="17" y="131"/>
                    </a:lnTo>
                    <a:lnTo>
                      <a:pt x="8" y="150"/>
                    </a:lnTo>
                    <a:lnTo>
                      <a:pt x="4" y="171"/>
                    </a:lnTo>
                    <a:lnTo>
                      <a:pt x="0" y="192"/>
                    </a:lnTo>
                    <a:lnTo>
                      <a:pt x="0" y="212"/>
                    </a:lnTo>
                    <a:lnTo>
                      <a:pt x="0" y="212"/>
                    </a:lnTo>
                    <a:lnTo>
                      <a:pt x="0" y="235"/>
                    </a:lnTo>
                    <a:lnTo>
                      <a:pt x="4" y="256"/>
                    </a:lnTo>
                    <a:lnTo>
                      <a:pt x="8" y="277"/>
                    </a:lnTo>
                    <a:lnTo>
                      <a:pt x="17" y="296"/>
                    </a:lnTo>
                    <a:lnTo>
                      <a:pt x="25" y="315"/>
                    </a:lnTo>
                    <a:lnTo>
                      <a:pt x="35" y="333"/>
                    </a:lnTo>
                    <a:lnTo>
                      <a:pt x="48" y="350"/>
                    </a:lnTo>
                    <a:lnTo>
                      <a:pt x="62" y="365"/>
                    </a:lnTo>
                    <a:lnTo>
                      <a:pt x="77" y="379"/>
                    </a:lnTo>
                    <a:lnTo>
                      <a:pt x="94" y="390"/>
                    </a:lnTo>
                    <a:lnTo>
                      <a:pt x="110" y="402"/>
                    </a:lnTo>
                    <a:lnTo>
                      <a:pt x="129" y="410"/>
                    </a:lnTo>
                    <a:lnTo>
                      <a:pt x="150" y="417"/>
                    </a:lnTo>
                    <a:lnTo>
                      <a:pt x="171" y="423"/>
                    </a:lnTo>
                    <a:lnTo>
                      <a:pt x="192" y="425"/>
                    </a:lnTo>
                    <a:lnTo>
                      <a:pt x="212" y="427"/>
                    </a:lnTo>
                    <a:lnTo>
                      <a:pt x="212" y="427"/>
                    </a:lnTo>
                    <a:lnTo>
                      <a:pt x="231" y="427"/>
                    </a:lnTo>
                    <a:lnTo>
                      <a:pt x="248" y="423"/>
                    </a:lnTo>
                    <a:lnTo>
                      <a:pt x="264" y="421"/>
                    </a:lnTo>
                    <a:lnTo>
                      <a:pt x="281" y="415"/>
                    </a:lnTo>
                    <a:lnTo>
                      <a:pt x="281" y="415"/>
                    </a:lnTo>
                    <a:lnTo>
                      <a:pt x="283" y="392"/>
                    </a:lnTo>
                    <a:lnTo>
                      <a:pt x="283" y="3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5" name="Freeform 23"/>
              <p:cNvSpPr>
                <a:spLocks noEditPoints="1"/>
              </p:cNvSpPr>
              <p:nvPr/>
            </p:nvSpPr>
            <p:spPr bwMode="auto">
              <a:xfrm>
                <a:off x="1195388" y="4578350"/>
                <a:ext cx="974725" cy="1052513"/>
              </a:xfrm>
              <a:custGeom>
                <a:avLst/>
                <a:gdLst>
                  <a:gd name="T0" fmla="*/ 491 w 614"/>
                  <a:gd name="T1" fmla="*/ 371 h 663"/>
                  <a:gd name="T2" fmla="*/ 516 w 614"/>
                  <a:gd name="T3" fmla="*/ 282 h 663"/>
                  <a:gd name="T4" fmla="*/ 506 w 614"/>
                  <a:gd name="T5" fmla="*/ 180 h 663"/>
                  <a:gd name="T6" fmla="*/ 456 w 614"/>
                  <a:gd name="T7" fmla="*/ 92 h 663"/>
                  <a:gd name="T8" fmla="*/ 400 w 614"/>
                  <a:gd name="T9" fmla="*/ 42 h 663"/>
                  <a:gd name="T10" fmla="*/ 306 w 614"/>
                  <a:gd name="T11" fmla="*/ 5 h 663"/>
                  <a:gd name="T12" fmla="*/ 229 w 614"/>
                  <a:gd name="T13" fmla="*/ 2 h 663"/>
                  <a:gd name="T14" fmla="*/ 133 w 614"/>
                  <a:gd name="T15" fmla="*/ 32 h 663"/>
                  <a:gd name="T16" fmla="*/ 58 w 614"/>
                  <a:gd name="T17" fmla="*/ 96 h 663"/>
                  <a:gd name="T18" fmla="*/ 12 w 614"/>
                  <a:gd name="T19" fmla="*/ 184 h 663"/>
                  <a:gd name="T20" fmla="*/ 0 w 614"/>
                  <a:gd name="T21" fmla="*/ 261 h 663"/>
                  <a:gd name="T22" fmla="*/ 21 w 614"/>
                  <a:gd name="T23" fmla="*/ 359 h 663"/>
                  <a:gd name="T24" fmla="*/ 60 w 614"/>
                  <a:gd name="T25" fmla="*/ 423 h 663"/>
                  <a:gd name="T26" fmla="*/ 139 w 614"/>
                  <a:gd name="T27" fmla="*/ 488 h 663"/>
                  <a:gd name="T28" fmla="*/ 237 w 614"/>
                  <a:gd name="T29" fmla="*/ 515 h 663"/>
                  <a:gd name="T30" fmla="*/ 325 w 614"/>
                  <a:gd name="T31" fmla="*/ 509 h 663"/>
                  <a:gd name="T32" fmla="*/ 483 w 614"/>
                  <a:gd name="T33" fmla="*/ 646 h 663"/>
                  <a:gd name="T34" fmla="*/ 527 w 614"/>
                  <a:gd name="T35" fmla="*/ 663 h 663"/>
                  <a:gd name="T36" fmla="*/ 585 w 614"/>
                  <a:gd name="T37" fmla="*/ 644 h 663"/>
                  <a:gd name="T38" fmla="*/ 610 w 614"/>
                  <a:gd name="T39" fmla="*/ 607 h 663"/>
                  <a:gd name="T40" fmla="*/ 604 w 614"/>
                  <a:gd name="T41" fmla="*/ 546 h 663"/>
                  <a:gd name="T42" fmla="*/ 452 w 614"/>
                  <a:gd name="T43" fmla="*/ 275 h 663"/>
                  <a:gd name="T44" fmla="*/ 429 w 614"/>
                  <a:gd name="T45" fmla="*/ 348 h 663"/>
                  <a:gd name="T46" fmla="*/ 383 w 614"/>
                  <a:gd name="T47" fmla="*/ 407 h 663"/>
                  <a:gd name="T48" fmla="*/ 319 w 614"/>
                  <a:gd name="T49" fmla="*/ 442 h 663"/>
                  <a:gd name="T50" fmla="*/ 241 w 614"/>
                  <a:gd name="T51" fmla="*/ 450 h 663"/>
                  <a:gd name="T52" fmla="*/ 185 w 614"/>
                  <a:gd name="T53" fmla="*/ 436 h 663"/>
                  <a:gd name="T54" fmla="*/ 125 w 614"/>
                  <a:gd name="T55" fmla="*/ 396 h 663"/>
                  <a:gd name="T56" fmla="*/ 83 w 614"/>
                  <a:gd name="T57" fmla="*/ 334 h 663"/>
                  <a:gd name="T58" fmla="*/ 66 w 614"/>
                  <a:gd name="T59" fmla="*/ 261 h 663"/>
                  <a:gd name="T60" fmla="*/ 75 w 614"/>
                  <a:gd name="T61" fmla="*/ 203 h 663"/>
                  <a:gd name="T62" fmla="*/ 110 w 614"/>
                  <a:gd name="T63" fmla="*/ 136 h 663"/>
                  <a:gd name="T64" fmla="*/ 166 w 614"/>
                  <a:gd name="T65" fmla="*/ 90 h 663"/>
                  <a:gd name="T66" fmla="*/ 237 w 614"/>
                  <a:gd name="T67" fmla="*/ 67 h 663"/>
                  <a:gd name="T68" fmla="*/ 296 w 614"/>
                  <a:gd name="T69" fmla="*/ 69 h 663"/>
                  <a:gd name="T70" fmla="*/ 366 w 614"/>
                  <a:gd name="T71" fmla="*/ 96 h 663"/>
                  <a:gd name="T72" fmla="*/ 419 w 614"/>
                  <a:gd name="T73" fmla="*/ 148 h 663"/>
                  <a:gd name="T74" fmla="*/ 448 w 614"/>
                  <a:gd name="T75" fmla="*/ 217 h 663"/>
                  <a:gd name="T76" fmla="*/ 452 w 614"/>
                  <a:gd name="T77" fmla="*/ 275 h 663"/>
                  <a:gd name="T78" fmla="*/ 260 w 614"/>
                  <a:gd name="T79" fmla="*/ 98 h 663"/>
                  <a:gd name="T80" fmla="*/ 166 w 614"/>
                  <a:gd name="T81" fmla="*/ 132 h 663"/>
                  <a:gd name="T82" fmla="*/ 160 w 614"/>
                  <a:gd name="T83" fmla="*/ 148 h 663"/>
                  <a:gd name="T84" fmla="*/ 173 w 614"/>
                  <a:gd name="T85" fmla="*/ 159 h 663"/>
                  <a:gd name="T86" fmla="*/ 202 w 614"/>
                  <a:gd name="T87" fmla="*/ 144 h 663"/>
                  <a:gd name="T88" fmla="*/ 260 w 614"/>
                  <a:gd name="T89" fmla="*/ 130 h 663"/>
                  <a:gd name="T90" fmla="*/ 316 w 614"/>
                  <a:gd name="T91" fmla="*/ 144 h 663"/>
                  <a:gd name="T92" fmla="*/ 358 w 614"/>
                  <a:gd name="T93" fmla="*/ 175 h 663"/>
                  <a:gd name="T94" fmla="*/ 375 w 614"/>
                  <a:gd name="T95" fmla="*/ 173 h 663"/>
                  <a:gd name="T96" fmla="*/ 375 w 614"/>
                  <a:gd name="T97" fmla="*/ 153 h 663"/>
                  <a:gd name="T98" fmla="*/ 344 w 614"/>
                  <a:gd name="T99" fmla="*/ 123 h 663"/>
                  <a:gd name="T100" fmla="*/ 289 w 614"/>
                  <a:gd name="T101" fmla="*/ 102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4" h="663">
                    <a:moveTo>
                      <a:pt x="596" y="532"/>
                    </a:moveTo>
                    <a:lnTo>
                      <a:pt x="477" y="398"/>
                    </a:lnTo>
                    <a:lnTo>
                      <a:pt x="477" y="398"/>
                    </a:lnTo>
                    <a:lnTo>
                      <a:pt x="491" y="371"/>
                    </a:lnTo>
                    <a:lnTo>
                      <a:pt x="504" y="342"/>
                    </a:lnTo>
                    <a:lnTo>
                      <a:pt x="512" y="313"/>
                    </a:lnTo>
                    <a:lnTo>
                      <a:pt x="516" y="282"/>
                    </a:lnTo>
                    <a:lnTo>
                      <a:pt x="516" y="282"/>
                    </a:lnTo>
                    <a:lnTo>
                      <a:pt x="516" y="255"/>
                    </a:lnTo>
                    <a:lnTo>
                      <a:pt x="516" y="230"/>
                    </a:lnTo>
                    <a:lnTo>
                      <a:pt x="512" y="205"/>
                    </a:lnTo>
                    <a:lnTo>
                      <a:pt x="506" y="180"/>
                    </a:lnTo>
                    <a:lnTo>
                      <a:pt x="496" y="157"/>
                    </a:lnTo>
                    <a:lnTo>
                      <a:pt x="485" y="134"/>
                    </a:lnTo>
                    <a:lnTo>
                      <a:pt x="473" y="113"/>
                    </a:lnTo>
                    <a:lnTo>
                      <a:pt x="456" y="92"/>
                    </a:lnTo>
                    <a:lnTo>
                      <a:pt x="456" y="92"/>
                    </a:lnTo>
                    <a:lnTo>
                      <a:pt x="439" y="73"/>
                    </a:lnTo>
                    <a:lnTo>
                      <a:pt x="421" y="57"/>
                    </a:lnTo>
                    <a:lnTo>
                      <a:pt x="400" y="42"/>
                    </a:lnTo>
                    <a:lnTo>
                      <a:pt x="379" y="30"/>
                    </a:lnTo>
                    <a:lnTo>
                      <a:pt x="356" y="19"/>
                    </a:lnTo>
                    <a:lnTo>
                      <a:pt x="331" y="11"/>
                    </a:lnTo>
                    <a:lnTo>
                      <a:pt x="306" y="5"/>
                    </a:lnTo>
                    <a:lnTo>
                      <a:pt x="281" y="0"/>
                    </a:lnTo>
                    <a:lnTo>
                      <a:pt x="281" y="0"/>
                    </a:lnTo>
                    <a:lnTo>
                      <a:pt x="256" y="0"/>
                    </a:lnTo>
                    <a:lnTo>
                      <a:pt x="229" y="2"/>
                    </a:lnTo>
                    <a:lnTo>
                      <a:pt x="204" y="7"/>
                    </a:lnTo>
                    <a:lnTo>
                      <a:pt x="179" y="13"/>
                    </a:lnTo>
                    <a:lnTo>
                      <a:pt x="156" y="21"/>
                    </a:lnTo>
                    <a:lnTo>
                      <a:pt x="133" y="32"/>
                    </a:lnTo>
                    <a:lnTo>
                      <a:pt x="112" y="46"/>
                    </a:lnTo>
                    <a:lnTo>
                      <a:pt x="94" y="61"/>
                    </a:lnTo>
                    <a:lnTo>
                      <a:pt x="75" y="77"/>
                    </a:lnTo>
                    <a:lnTo>
                      <a:pt x="58" y="96"/>
                    </a:lnTo>
                    <a:lnTo>
                      <a:pt x="44" y="115"/>
                    </a:lnTo>
                    <a:lnTo>
                      <a:pt x="31" y="138"/>
                    </a:lnTo>
                    <a:lnTo>
                      <a:pt x="21" y="161"/>
                    </a:lnTo>
                    <a:lnTo>
                      <a:pt x="12" y="184"/>
                    </a:lnTo>
                    <a:lnTo>
                      <a:pt x="6" y="209"/>
                    </a:lnTo>
                    <a:lnTo>
                      <a:pt x="2" y="236"/>
                    </a:lnTo>
                    <a:lnTo>
                      <a:pt x="2" y="236"/>
                    </a:lnTo>
                    <a:lnTo>
                      <a:pt x="0" y="261"/>
                    </a:lnTo>
                    <a:lnTo>
                      <a:pt x="2" y="286"/>
                    </a:lnTo>
                    <a:lnTo>
                      <a:pt x="6" y="311"/>
                    </a:lnTo>
                    <a:lnTo>
                      <a:pt x="12" y="336"/>
                    </a:lnTo>
                    <a:lnTo>
                      <a:pt x="21" y="359"/>
                    </a:lnTo>
                    <a:lnTo>
                      <a:pt x="33" y="382"/>
                    </a:lnTo>
                    <a:lnTo>
                      <a:pt x="46" y="405"/>
                    </a:lnTo>
                    <a:lnTo>
                      <a:pt x="60" y="423"/>
                    </a:lnTo>
                    <a:lnTo>
                      <a:pt x="60" y="423"/>
                    </a:lnTo>
                    <a:lnTo>
                      <a:pt x="79" y="442"/>
                    </a:lnTo>
                    <a:lnTo>
                      <a:pt x="98" y="461"/>
                    </a:lnTo>
                    <a:lnTo>
                      <a:pt x="119" y="475"/>
                    </a:lnTo>
                    <a:lnTo>
                      <a:pt x="139" y="488"/>
                    </a:lnTo>
                    <a:lnTo>
                      <a:pt x="162" y="498"/>
                    </a:lnTo>
                    <a:lnTo>
                      <a:pt x="187" y="507"/>
                    </a:lnTo>
                    <a:lnTo>
                      <a:pt x="210" y="513"/>
                    </a:lnTo>
                    <a:lnTo>
                      <a:pt x="237" y="515"/>
                    </a:lnTo>
                    <a:lnTo>
                      <a:pt x="237" y="515"/>
                    </a:lnTo>
                    <a:lnTo>
                      <a:pt x="266" y="517"/>
                    </a:lnTo>
                    <a:lnTo>
                      <a:pt x="296" y="513"/>
                    </a:lnTo>
                    <a:lnTo>
                      <a:pt x="325" y="509"/>
                    </a:lnTo>
                    <a:lnTo>
                      <a:pt x="352" y="498"/>
                    </a:lnTo>
                    <a:lnTo>
                      <a:pt x="473" y="636"/>
                    </a:lnTo>
                    <a:lnTo>
                      <a:pt x="473" y="636"/>
                    </a:lnTo>
                    <a:lnTo>
                      <a:pt x="483" y="646"/>
                    </a:lnTo>
                    <a:lnTo>
                      <a:pt x="498" y="655"/>
                    </a:lnTo>
                    <a:lnTo>
                      <a:pt x="512" y="661"/>
                    </a:lnTo>
                    <a:lnTo>
                      <a:pt x="527" y="663"/>
                    </a:lnTo>
                    <a:lnTo>
                      <a:pt x="527" y="663"/>
                    </a:lnTo>
                    <a:lnTo>
                      <a:pt x="544" y="663"/>
                    </a:lnTo>
                    <a:lnTo>
                      <a:pt x="558" y="661"/>
                    </a:lnTo>
                    <a:lnTo>
                      <a:pt x="573" y="655"/>
                    </a:lnTo>
                    <a:lnTo>
                      <a:pt x="585" y="644"/>
                    </a:lnTo>
                    <a:lnTo>
                      <a:pt x="585" y="644"/>
                    </a:lnTo>
                    <a:lnTo>
                      <a:pt x="598" y="634"/>
                    </a:lnTo>
                    <a:lnTo>
                      <a:pt x="606" y="619"/>
                    </a:lnTo>
                    <a:lnTo>
                      <a:pt x="610" y="607"/>
                    </a:lnTo>
                    <a:lnTo>
                      <a:pt x="614" y="590"/>
                    </a:lnTo>
                    <a:lnTo>
                      <a:pt x="614" y="575"/>
                    </a:lnTo>
                    <a:lnTo>
                      <a:pt x="610" y="561"/>
                    </a:lnTo>
                    <a:lnTo>
                      <a:pt x="604" y="546"/>
                    </a:lnTo>
                    <a:lnTo>
                      <a:pt x="596" y="532"/>
                    </a:lnTo>
                    <a:lnTo>
                      <a:pt x="596" y="532"/>
                    </a:lnTo>
                    <a:close/>
                    <a:moveTo>
                      <a:pt x="452" y="275"/>
                    </a:moveTo>
                    <a:lnTo>
                      <a:pt x="452" y="275"/>
                    </a:lnTo>
                    <a:lnTo>
                      <a:pt x="448" y="294"/>
                    </a:lnTo>
                    <a:lnTo>
                      <a:pt x="444" y="313"/>
                    </a:lnTo>
                    <a:lnTo>
                      <a:pt x="437" y="332"/>
                    </a:lnTo>
                    <a:lnTo>
                      <a:pt x="429" y="348"/>
                    </a:lnTo>
                    <a:lnTo>
                      <a:pt x="421" y="365"/>
                    </a:lnTo>
                    <a:lnTo>
                      <a:pt x="408" y="380"/>
                    </a:lnTo>
                    <a:lnTo>
                      <a:pt x="396" y="392"/>
                    </a:lnTo>
                    <a:lnTo>
                      <a:pt x="383" y="407"/>
                    </a:lnTo>
                    <a:lnTo>
                      <a:pt x="369" y="417"/>
                    </a:lnTo>
                    <a:lnTo>
                      <a:pt x="352" y="428"/>
                    </a:lnTo>
                    <a:lnTo>
                      <a:pt x="335" y="436"/>
                    </a:lnTo>
                    <a:lnTo>
                      <a:pt x="319" y="442"/>
                    </a:lnTo>
                    <a:lnTo>
                      <a:pt x="300" y="446"/>
                    </a:lnTo>
                    <a:lnTo>
                      <a:pt x="281" y="450"/>
                    </a:lnTo>
                    <a:lnTo>
                      <a:pt x="262" y="450"/>
                    </a:lnTo>
                    <a:lnTo>
                      <a:pt x="241" y="450"/>
                    </a:lnTo>
                    <a:lnTo>
                      <a:pt x="241" y="450"/>
                    </a:lnTo>
                    <a:lnTo>
                      <a:pt x="223" y="448"/>
                    </a:lnTo>
                    <a:lnTo>
                      <a:pt x="204" y="442"/>
                    </a:lnTo>
                    <a:lnTo>
                      <a:pt x="185" y="436"/>
                    </a:lnTo>
                    <a:lnTo>
                      <a:pt x="169" y="428"/>
                    </a:lnTo>
                    <a:lnTo>
                      <a:pt x="152" y="419"/>
                    </a:lnTo>
                    <a:lnTo>
                      <a:pt x="137" y="409"/>
                    </a:lnTo>
                    <a:lnTo>
                      <a:pt x="125" y="396"/>
                    </a:lnTo>
                    <a:lnTo>
                      <a:pt x="112" y="382"/>
                    </a:lnTo>
                    <a:lnTo>
                      <a:pt x="100" y="367"/>
                    </a:lnTo>
                    <a:lnTo>
                      <a:pt x="91" y="350"/>
                    </a:lnTo>
                    <a:lnTo>
                      <a:pt x="83" y="334"/>
                    </a:lnTo>
                    <a:lnTo>
                      <a:pt x="75" y="317"/>
                    </a:lnTo>
                    <a:lnTo>
                      <a:pt x="71" y="298"/>
                    </a:lnTo>
                    <a:lnTo>
                      <a:pt x="69" y="280"/>
                    </a:lnTo>
                    <a:lnTo>
                      <a:pt x="66" y="261"/>
                    </a:lnTo>
                    <a:lnTo>
                      <a:pt x="66" y="242"/>
                    </a:lnTo>
                    <a:lnTo>
                      <a:pt x="66" y="242"/>
                    </a:lnTo>
                    <a:lnTo>
                      <a:pt x="71" y="221"/>
                    </a:lnTo>
                    <a:lnTo>
                      <a:pt x="75" y="203"/>
                    </a:lnTo>
                    <a:lnTo>
                      <a:pt x="81" y="186"/>
                    </a:lnTo>
                    <a:lnTo>
                      <a:pt x="89" y="167"/>
                    </a:lnTo>
                    <a:lnTo>
                      <a:pt x="98" y="153"/>
                    </a:lnTo>
                    <a:lnTo>
                      <a:pt x="110" y="136"/>
                    </a:lnTo>
                    <a:lnTo>
                      <a:pt x="121" y="123"/>
                    </a:lnTo>
                    <a:lnTo>
                      <a:pt x="135" y="111"/>
                    </a:lnTo>
                    <a:lnTo>
                      <a:pt x="150" y="98"/>
                    </a:lnTo>
                    <a:lnTo>
                      <a:pt x="166" y="90"/>
                    </a:lnTo>
                    <a:lnTo>
                      <a:pt x="183" y="82"/>
                    </a:lnTo>
                    <a:lnTo>
                      <a:pt x="200" y="75"/>
                    </a:lnTo>
                    <a:lnTo>
                      <a:pt x="219" y="69"/>
                    </a:lnTo>
                    <a:lnTo>
                      <a:pt x="237" y="67"/>
                    </a:lnTo>
                    <a:lnTo>
                      <a:pt x="256" y="65"/>
                    </a:lnTo>
                    <a:lnTo>
                      <a:pt x="277" y="65"/>
                    </a:lnTo>
                    <a:lnTo>
                      <a:pt x="277" y="65"/>
                    </a:lnTo>
                    <a:lnTo>
                      <a:pt x="296" y="69"/>
                    </a:lnTo>
                    <a:lnTo>
                      <a:pt x="314" y="73"/>
                    </a:lnTo>
                    <a:lnTo>
                      <a:pt x="333" y="80"/>
                    </a:lnTo>
                    <a:lnTo>
                      <a:pt x="350" y="88"/>
                    </a:lnTo>
                    <a:lnTo>
                      <a:pt x="366" y="96"/>
                    </a:lnTo>
                    <a:lnTo>
                      <a:pt x="381" y="109"/>
                    </a:lnTo>
                    <a:lnTo>
                      <a:pt x="394" y="121"/>
                    </a:lnTo>
                    <a:lnTo>
                      <a:pt x="406" y="134"/>
                    </a:lnTo>
                    <a:lnTo>
                      <a:pt x="419" y="148"/>
                    </a:lnTo>
                    <a:lnTo>
                      <a:pt x="427" y="165"/>
                    </a:lnTo>
                    <a:lnTo>
                      <a:pt x="435" y="182"/>
                    </a:lnTo>
                    <a:lnTo>
                      <a:pt x="444" y="198"/>
                    </a:lnTo>
                    <a:lnTo>
                      <a:pt x="448" y="217"/>
                    </a:lnTo>
                    <a:lnTo>
                      <a:pt x="450" y="236"/>
                    </a:lnTo>
                    <a:lnTo>
                      <a:pt x="452" y="255"/>
                    </a:lnTo>
                    <a:lnTo>
                      <a:pt x="452" y="275"/>
                    </a:lnTo>
                    <a:lnTo>
                      <a:pt x="452" y="275"/>
                    </a:lnTo>
                    <a:close/>
                    <a:moveTo>
                      <a:pt x="273" y="100"/>
                    </a:moveTo>
                    <a:lnTo>
                      <a:pt x="273" y="100"/>
                    </a:lnTo>
                    <a:lnTo>
                      <a:pt x="260" y="98"/>
                    </a:lnTo>
                    <a:lnTo>
                      <a:pt x="260" y="98"/>
                    </a:lnTo>
                    <a:lnTo>
                      <a:pt x="233" y="100"/>
                    </a:lnTo>
                    <a:lnTo>
                      <a:pt x="210" y="107"/>
                    </a:lnTo>
                    <a:lnTo>
                      <a:pt x="187" y="117"/>
                    </a:lnTo>
                    <a:lnTo>
                      <a:pt x="166" y="132"/>
                    </a:lnTo>
                    <a:lnTo>
                      <a:pt x="166" y="132"/>
                    </a:lnTo>
                    <a:lnTo>
                      <a:pt x="162" y="136"/>
                    </a:lnTo>
                    <a:lnTo>
                      <a:pt x="160" y="142"/>
                    </a:lnTo>
                    <a:lnTo>
                      <a:pt x="160" y="148"/>
                    </a:lnTo>
                    <a:lnTo>
                      <a:pt x="162" y="153"/>
                    </a:lnTo>
                    <a:lnTo>
                      <a:pt x="162" y="153"/>
                    </a:lnTo>
                    <a:lnTo>
                      <a:pt x="169" y="157"/>
                    </a:lnTo>
                    <a:lnTo>
                      <a:pt x="173" y="159"/>
                    </a:lnTo>
                    <a:lnTo>
                      <a:pt x="179" y="159"/>
                    </a:lnTo>
                    <a:lnTo>
                      <a:pt x="185" y="155"/>
                    </a:lnTo>
                    <a:lnTo>
                      <a:pt x="185" y="155"/>
                    </a:lnTo>
                    <a:lnTo>
                      <a:pt x="202" y="144"/>
                    </a:lnTo>
                    <a:lnTo>
                      <a:pt x="219" y="136"/>
                    </a:lnTo>
                    <a:lnTo>
                      <a:pt x="239" y="132"/>
                    </a:lnTo>
                    <a:lnTo>
                      <a:pt x="260" y="130"/>
                    </a:lnTo>
                    <a:lnTo>
                      <a:pt x="260" y="130"/>
                    </a:lnTo>
                    <a:lnTo>
                      <a:pt x="271" y="130"/>
                    </a:lnTo>
                    <a:lnTo>
                      <a:pt x="271" y="130"/>
                    </a:lnTo>
                    <a:lnTo>
                      <a:pt x="294" y="136"/>
                    </a:lnTo>
                    <a:lnTo>
                      <a:pt x="316" y="144"/>
                    </a:lnTo>
                    <a:lnTo>
                      <a:pt x="335" y="157"/>
                    </a:lnTo>
                    <a:lnTo>
                      <a:pt x="352" y="171"/>
                    </a:lnTo>
                    <a:lnTo>
                      <a:pt x="352" y="171"/>
                    </a:lnTo>
                    <a:lnTo>
                      <a:pt x="358" y="175"/>
                    </a:lnTo>
                    <a:lnTo>
                      <a:pt x="364" y="178"/>
                    </a:lnTo>
                    <a:lnTo>
                      <a:pt x="371" y="175"/>
                    </a:lnTo>
                    <a:lnTo>
                      <a:pt x="375" y="173"/>
                    </a:lnTo>
                    <a:lnTo>
                      <a:pt x="375" y="173"/>
                    </a:lnTo>
                    <a:lnTo>
                      <a:pt x="377" y="169"/>
                    </a:lnTo>
                    <a:lnTo>
                      <a:pt x="379" y="163"/>
                    </a:lnTo>
                    <a:lnTo>
                      <a:pt x="379" y="157"/>
                    </a:lnTo>
                    <a:lnTo>
                      <a:pt x="375" y="153"/>
                    </a:lnTo>
                    <a:lnTo>
                      <a:pt x="375" y="153"/>
                    </a:lnTo>
                    <a:lnTo>
                      <a:pt x="366" y="142"/>
                    </a:lnTo>
                    <a:lnTo>
                      <a:pt x="354" y="132"/>
                    </a:lnTo>
                    <a:lnTo>
                      <a:pt x="344" y="123"/>
                    </a:lnTo>
                    <a:lnTo>
                      <a:pt x="331" y="117"/>
                    </a:lnTo>
                    <a:lnTo>
                      <a:pt x="316" y="111"/>
                    </a:lnTo>
                    <a:lnTo>
                      <a:pt x="304" y="105"/>
                    </a:lnTo>
                    <a:lnTo>
                      <a:pt x="289" y="102"/>
                    </a:lnTo>
                    <a:lnTo>
                      <a:pt x="273" y="100"/>
                    </a:lnTo>
                    <a:lnTo>
                      <a:pt x="273"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58" name="Group 3"/>
          <p:cNvGrpSpPr/>
          <p:nvPr/>
        </p:nvGrpSpPr>
        <p:grpSpPr>
          <a:xfrm>
            <a:off x="3151857" y="1897735"/>
            <a:ext cx="1239098" cy="1239098"/>
            <a:chOff x="4381522" y="1559253"/>
            <a:chExt cx="1239098" cy="1239098"/>
          </a:xfrm>
        </p:grpSpPr>
        <p:sp>
          <p:nvSpPr>
            <p:cNvPr id="73" name="Freeform 9"/>
            <p:cNvSpPr/>
            <p:nvPr/>
          </p:nvSpPr>
          <p:spPr>
            <a:xfrm>
              <a:off x="4381522" y="1559253"/>
              <a:ext cx="1239098" cy="1239098"/>
            </a:xfrm>
            <a:custGeom>
              <a:avLst/>
              <a:gdLst>
                <a:gd name="connsiteX0" fmla="*/ 0 w 1239098"/>
                <a:gd name="connsiteY0" fmla="*/ 619549 h 1239098"/>
                <a:gd name="connsiteX1" fmla="*/ 619549 w 1239098"/>
                <a:gd name="connsiteY1" fmla="*/ 0 h 1239098"/>
                <a:gd name="connsiteX2" fmla="*/ 1239098 w 1239098"/>
                <a:gd name="connsiteY2" fmla="*/ 619549 h 1239098"/>
                <a:gd name="connsiteX3" fmla="*/ 619549 w 1239098"/>
                <a:gd name="connsiteY3" fmla="*/ 1239098 h 1239098"/>
                <a:gd name="connsiteX4" fmla="*/ 0 w 1239098"/>
                <a:gd name="connsiteY4" fmla="*/ 619549 h 123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098" h="1239098">
                  <a:moveTo>
                    <a:pt x="0" y="619549"/>
                  </a:moveTo>
                  <a:cubicBezTo>
                    <a:pt x="0" y="277382"/>
                    <a:pt x="277382" y="0"/>
                    <a:pt x="619549" y="0"/>
                  </a:cubicBezTo>
                  <a:cubicBezTo>
                    <a:pt x="961716" y="0"/>
                    <a:pt x="1239098" y="277382"/>
                    <a:pt x="1239098" y="619549"/>
                  </a:cubicBezTo>
                  <a:cubicBezTo>
                    <a:pt x="1239098" y="961716"/>
                    <a:pt x="961716" y="1239098"/>
                    <a:pt x="619549" y="1239098"/>
                  </a:cubicBezTo>
                  <a:cubicBezTo>
                    <a:pt x="277382" y="1239098"/>
                    <a:pt x="0" y="961716"/>
                    <a:pt x="0" y="619549"/>
                  </a:cubicBezTo>
                  <a:close/>
                </a:path>
              </a:pathLst>
            </a:custGeom>
            <a:solidFill>
              <a:srgbClr val="87D9D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877" tIns="199877" rIns="199877" bIns="199877"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1289050">
                <a:lnSpc>
                  <a:spcPct val="90000"/>
                </a:lnSpc>
                <a:spcBef>
                  <a:spcPct val="0"/>
                </a:spcBef>
                <a:spcAft>
                  <a:spcPct val="35000"/>
                </a:spcAft>
              </a:pPr>
              <a:endParaRPr lang="en-US" sz="2900" kern="1200" dirty="0">
                <a:cs typeface="+mn-ea"/>
                <a:sym typeface="+mn-lt"/>
              </a:endParaRPr>
            </a:p>
          </p:txBody>
        </p:sp>
        <p:grpSp>
          <p:nvGrpSpPr>
            <p:cNvPr id="74" name="组合 73"/>
            <p:cNvGrpSpPr/>
            <p:nvPr/>
          </p:nvGrpSpPr>
          <p:grpSpPr>
            <a:xfrm>
              <a:off x="4691015" y="1923051"/>
              <a:ext cx="620103" cy="522194"/>
              <a:chOff x="3675063" y="1296988"/>
              <a:chExt cx="1749425" cy="1473200"/>
            </a:xfrm>
            <a:solidFill>
              <a:schemeClr val="tx1"/>
            </a:solidFill>
          </p:grpSpPr>
          <p:sp>
            <p:nvSpPr>
              <p:cNvPr id="75" name="Freeform 28"/>
              <p:cNvSpPr/>
              <p:nvPr/>
            </p:nvSpPr>
            <p:spPr bwMode="auto">
              <a:xfrm>
                <a:off x="4303713" y="1460500"/>
                <a:ext cx="503237" cy="501650"/>
              </a:xfrm>
              <a:custGeom>
                <a:avLst/>
                <a:gdLst>
                  <a:gd name="T0" fmla="*/ 317 w 317"/>
                  <a:gd name="T1" fmla="*/ 158 h 316"/>
                  <a:gd name="T2" fmla="*/ 312 w 317"/>
                  <a:gd name="T3" fmla="*/ 191 h 316"/>
                  <a:gd name="T4" fmla="*/ 304 w 317"/>
                  <a:gd name="T5" fmla="*/ 220 h 316"/>
                  <a:gd name="T6" fmla="*/ 290 w 317"/>
                  <a:gd name="T7" fmla="*/ 247 h 316"/>
                  <a:gd name="T8" fmla="*/ 271 w 317"/>
                  <a:gd name="T9" fmla="*/ 270 h 316"/>
                  <a:gd name="T10" fmla="*/ 246 w 317"/>
                  <a:gd name="T11" fmla="*/ 289 h 316"/>
                  <a:gd name="T12" fmla="*/ 219 w 317"/>
                  <a:gd name="T13" fmla="*/ 304 h 316"/>
                  <a:gd name="T14" fmla="*/ 190 w 317"/>
                  <a:gd name="T15" fmla="*/ 314 h 316"/>
                  <a:gd name="T16" fmla="*/ 158 w 317"/>
                  <a:gd name="T17" fmla="*/ 316 h 316"/>
                  <a:gd name="T18" fmla="*/ 142 w 317"/>
                  <a:gd name="T19" fmla="*/ 316 h 316"/>
                  <a:gd name="T20" fmla="*/ 110 w 317"/>
                  <a:gd name="T21" fmla="*/ 310 h 316"/>
                  <a:gd name="T22" fmla="*/ 83 w 317"/>
                  <a:gd name="T23" fmla="*/ 297 h 316"/>
                  <a:gd name="T24" fmla="*/ 56 w 317"/>
                  <a:gd name="T25" fmla="*/ 281 h 316"/>
                  <a:gd name="T26" fmla="*/ 35 w 317"/>
                  <a:gd name="T27" fmla="*/ 260 h 316"/>
                  <a:gd name="T28" fmla="*/ 19 w 317"/>
                  <a:gd name="T29" fmla="*/ 235 h 316"/>
                  <a:gd name="T30" fmla="*/ 6 w 317"/>
                  <a:gd name="T31" fmla="*/ 206 h 316"/>
                  <a:gd name="T32" fmla="*/ 0 w 317"/>
                  <a:gd name="T33" fmla="*/ 175 h 316"/>
                  <a:gd name="T34" fmla="*/ 0 w 317"/>
                  <a:gd name="T35" fmla="*/ 158 h 316"/>
                  <a:gd name="T36" fmla="*/ 2 w 317"/>
                  <a:gd name="T37" fmla="*/ 127 h 316"/>
                  <a:gd name="T38" fmla="*/ 12 w 317"/>
                  <a:gd name="T39" fmla="*/ 97 h 316"/>
                  <a:gd name="T40" fmla="*/ 27 w 317"/>
                  <a:gd name="T41" fmla="*/ 70 h 316"/>
                  <a:gd name="T42" fmla="*/ 46 w 317"/>
                  <a:gd name="T43" fmla="*/ 47 h 316"/>
                  <a:gd name="T44" fmla="*/ 69 w 317"/>
                  <a:gd name="T45" fmla="*/ 27 h 316"/>
                  <a:gd name="T46" fmla="*/ 96 w 317"/>
                  <a:gd name="T47" fmla="*/ 12 h 316"/>
                  <a:gd name="T48" fmla="*/ 125 w 317"/>
                  <a:gd name="T49" fmla="*/ 4 h 316"/>
                  <a:gd name="T50" fmla="*/ 158 w 317"/>
                  <a:gd name="T51" fmla="*/ 0 h 316"/>
                  <a:gd name="T52" fmla="*/ 175 w 317"/>
                  <a:gd name="T53" fmla="*/ 2 h 316"/>
                  <a:gd name="T54" fmla="*/ 204 w 317"/>
                  <a:gd name="T55" fmla="*/ 8 h 316"/>
                  <a:gd name="T56" fmla="*/ 233 w 317"/>
                  <a:gd name="T57" fmla="*/ 20 h 316"/>
                  <a:gd name="T58" fmla="*/ 258 w 317"/>
                  <a:gd name="T59" fmla="*/ 37 h 316"/>
                  <a:gd name="T60" fmla="*/ 279 w 317"/>
                  <a:gd name="T61" fmla="*/ 58 h 316"/>
                  <a:gd name="T62" fmla="*/ 298 w 317"/>
                  <a:gd name="T63" fmla="*/ 83 h 316"/>
                  <a:gd name="T64" fmla="*/ 308 w 317"/>
                  <a:gd name="T65" fmla="*/ 112 h 316"/>
                  <a:gd name="T66" fmla="*/ 315 w 317"/>
                  <a:gd name="T67" fmla="*/ 143 h 316"/>
                  <a:gd name="T68" fmla="*/ 317 w 317"/>
                  <a:gd name="T69" fmla="*/ 15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316">
                    <a:moveTo>
                      <a:pt x="317" y="158"/>
                    </a:moveTo>
                    <a:lnTo>
                      <a:pt x="317" y="158"/>
                    </a:lnTo>
                    <a:lnTo>
                      <a:pt x="315" y="175"/>
                    </a:lnTo>
                    <a:lnTo>
                      <a:pt x="312" y="191"/>
                    </a:lnTo>
                    <a:lnTo>
                      <a:pt x="308" y="206"/>
                    </a:lnTo>
                    <a:lnTo>
                      <a:pt x="304" y="220"/>
                    </a:lnTo>
                    <a:lnTo>
                      <a:pt x="298" y="235"/>
                    </a:lnTo>
                    <a:lnTo>
                      <a:pt x="290" y="247"/>
                    </a:lnTo>
                    <a:lnTo>
                      <a:pt x="279" y="260"/>
                    </a:lnTo>
                    <a:lnTo>
                      <a:pt x="271" y="270"/>
                    </a:lnTo>
                    <a:lnTo>
                      <a:pt x="258" y="281"/>
                    </a:lnTo>
                    <a:lnTo>
                      <a:pt x="246" y="289"/>
                    </a:lnTo>
                    <a:lnTo>
                      <a:pt x="233" y="297"/>
                    </a:lnTo>
                    <a:lnTo>
                      <a:pt x="219" y="304"/>
                    </a:lnTo>
                    <a:lnTo>
                      <a:pt x="204" y="310"/>
                    </a:lnTo>
                    <a:lnTo>
                      <a:pt x="190" y="314"/>
                    </a:lnTo>
                    <a:lnTo>
                      <a:pt x="175" y="316"/>
                    </a:lnTo>
                    <a:lnTo>
                      <a:pt x="158" y="316"/>
                    </a:lnTo>
                    <a:lnTo>
                      <a:pt x="158" y="316"/>
                    </a:lnTo>
                    <a:lnTo>
                      <a:pt x="142" y="316"/>
                    </a:lnTo>
                    <a:lnTo>
                      <a:pt x="125" y="314"/>
                    </a:lnTo>
                    <a:lnTo>
                      <a:pt x="110" y="310"/>
                    </a:lnTo>
                    <a:lnTo>
                      <a:pt x="96" y="304"/>
                    </a:lnTo>
                    <a:lnTo>
                      <a:pt x="83" y="297"/>
                    </a:lnTo>
                    <a:lnTo>
                      <a:pt x="69" y="289"/>
                    </a:lnTo>
                    <a:lnTo>
                      <a:pt x="56" y="281"/>
                    </a:lnTo>
                    <a:lnTo>
                      <a:pt x="46" y="270"/>
                    </a:lnTo>
                    <a:lnTo>
                      <a:pt x="35" y="260"/>
                    </a:lnTo>
                    <a:lnTo>
                      <a:pt x="27" y="247"/>
                    </a:lnTo>
                    <a:lnTo>
                      <a:pt x="19" y="235"/>
                    </a:lnTo>
                    <a:lnTo>
                      <a:pt x="12" y="220"/>
                    </a:lnTo>
                    <a:lnTo>
                      <a:pt x="6" y="206"/>
                    </a:lnTo>
                    <a:lnTo>
                      <a:pt x="2" y="191"/>
                    </a:lnTo>
                    <a:lnTo>
                      <a:pt x="0" y="175"/>
                    </a:lnTo>
                    <a:lnTo>
                      <a:pt x="0" y="158"/>
                    </a:lnTo>
                    <a:lnTo>
                      <a:pt x="0" y="158"/>
                    </a:lnTo>
                    <a:lnTo>
                      <a:pt x="0" y="143"/>
                    </a:lnTo>
                    <a:lnTo>
                      <a:pt x="2" y="127"/>
                    </a:lnTo>
                    <a:lnTo>
                      <a:pt x="6" y="112"/>
                    </a:lnTo>
                    <a:lnTo>
                      <a:pt x="12" y="97"/>
                    </a:lnTo>
                    <a:lnTo>
                      <a:pt x="19" y="83"/>
                    </a:lnTo>
                    <a:lnTo>
                      <a:pt x="27" y="70"/>
                    </a:lnTo>
                    <a:lnTo>
                      <a:pt x="35" y="58"/>
                    </a:lnTo>
                    <a:lnTo>
                      <a:pt x="46" y="47"/>
                    </a:lnTo>
                    <a:lnTo>
                      <a:pt x="56" y="37"/>
                    </a:lnTo>
                    <a:lnTo>
                      <a:pt x="69" y="27"/>
                    </a:lnTo>
                    <a:lnTo>
                      <a:pt x="83" y="20"/>
                    </a:lnTo>
                    <a:lnTo>
                      <a:pt x="96" y="12"/>
                    </a:lnTo>
                    <a:lnTo>
                      <a:pt x="110" y="8"/>
                    </a:lnTo>
                    <a:lnTo>
                      <a:pt x="125" y="4"/>
                    </a:lnTo>
                    <a:lnTo>
                      <a:pt x="142" y="2"/>
                    </a:lnTo>
                    <a:lnTo>
                      <a:pt x="158" y="0"/>
                    </a:lnTo>
                    <a:lnTo>
                      <a:pt x="158" y="0"/>
                    </a:lnTo>
                    <a:lnTo>
                      <a:pt x="175" y="2"/>
                    </a:lnTo>
                    <a:lnTo>
                      <a:pt x="190" y="4"/>
                    </a:lnTo>
                    <a:lnTo>
                      <a:pt x="204" y="8"/>
                    </a:lnTo>
                    <a:lnTo>
                      <a:pt x="219" y="12"/>
                    </a:lnTo>
                    <a:lnTo>
                      <a:pt x="233" y="20"/>
                    </a:lnTo>
                    <a:lnTo>
                      <a:pt x="246" y="27"/>
                    </a:lnTo>
                    <a:lnTo>
                      <a:pt x="258" y="37"/>
                    </a:lnTo>
                    <a:lnTo>
                      <a:pt x="271" y="47"/>
                    </a:lnTo>
                    <a:lnTo>
                      <a:pt x="279" y="58"/>
                    </a:lnTo>
                    <a:lnTo>
                      <a:pt x="290" y="70"/>
                    </a:lnTo>
                    <a:lnTo>
                      <a:pt x="298" y="83"/>
                    </a:lnTo>
                    <a:lnTo>
                      <a:pt x="304" y="97"/>
                    </a:lnTo>
                    <a:lnTo>
                      <a:pt x="308" y="112"/>
                    </a:lnTo>
                    <a:lnTo>
                      <a:pt x="312" y="127"/>
                    </a:lnTo>
                    <a:lnTo>
                      <a:pt x="315" y="143"/>
                    </a:lnTo>
                    <a:lnTo>
                      <a:pt x="317" y="158"/>
                    </a:lnTo>
                    <a:lnTo>
                      <a:pt x="317" y="1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6" name="Freeform 29"/>
              <p:cNvSpPr/>
              <p:nvPr/>
            </p:nvSpPr>
            <p:spPr bwMode="auto">
              <a:xfrm>
                <a:off x="4114800" y="2008188"/>
                <a:ext cx="882650" cy="762000"/>
              </a:xfrm>
              <a:custGeom>
                <a:avLst/>
                <a:gdLst>
                  <a:gd name="T0" fmla="*/ 377 w 556"/>
                  <a:gd name="T1" fmla="*/ 0 h 480"/>
                  <a:gd name="T2" fmla="*/ 277 w 556"/>
                  <a:gd name="T3" fmla="*/ 117 h 480"/>
                  <a:gd name="T4" fmla="*/ 179 w 556"/>
                  <a:gd name="T5" fmla="*/ 0 h 480"/>
                  <a:gd name="T6" fmla="*/ 179 w 556"/>
                  <a:gd name="T7" fmla="*/ 0 h 480"/>
                  <a:gd name="T8" fmla="*/ 161 w 556"/>
                  <a:gd name="T9" fmla="*/ 11 h 480"/>
                  <a:gd name="T10" fmla="*/ 142 w 556"/>
                  <a:gd name="T11" fmla="*/ 21 h 480"/>
                  <a:gd name="T12" fmla="*/ 123 w 556"/>
                  <a:gd name="T13" fmla="*/ 34 h 480"/>
                  <a:gd name="T14" fmla="*/ 106 w 556"/>
                  <a:gd name="T15" fmla="*/ 48 h 480"/>
                  <a:gd name="T16" fmla="*/ 92 w 556"/>
                  <a:gd name="T17" fmla="*/ 63 h 480"/>
                  <a:gd name="T18" fmla="*/ 77 w 556"/>
                  <a:gd name="T19" fmla="*/ 82 h 480"/>
                  <a:gd name="T20" fmla="*/ 63 w 556"/>
                  <a:gd name="T21" fmla="*/ 98 h 480"/>
                  <a:gd name="T22" fmla="*/ 50 w 556"/>
                  <a:gd name="T23" fmla="*/ 117 h 480"/>
                  <a:gd name="T24" fmla="*/ 40 w 556"/>
                  <a:gd name="T25" fmla="*/ 138 h 480"/>
                  <a:gd name="T26" fmla="*/ 29 w 556"/>
                  <a:gd name="T27" fmla="*/ 159 h 480"/>
                  <a:gd name="T28" fmla="*/ 21 w 556"/>
                  <a:gd name="T29" fmla="*/ 182 h 480"/>
                  <a:gd name="T30" fmla="*/ 15 w 556"/>
                  <a:gd name="T31" fmla="*/ 205 h 480"/>
                  <a:gd name="T32" fmla="*/ 9 w 556"/>
                  <a:gd name="T33" fmla="*/ 228 h 480"/>
                  <a:gd name="T34" fmla="*/ 4 w 556"/>
                  <a:gd name="T35" fmla="*/ 253 h 480"/>
                  <a:gd name="T36" fmla="*/ 2 w 556"/>
                  <a:gd name="T37" fmla="*/ 278 h 480"/>
                  <a:gd name="T38" fmla="*/ 0 w 556"/>
                  <a:gd name="T39" fmla="*/ 303 h 480"/>
                  <a:gd name="T40" fmla="*/ 0 w 556"/>
                  <a:gd name="T41" fmla="*/ 303 h 480"/>
                  <a:gd name="T42" fmla="*/ 2 w 556"/>
                  <a:gd name="T43" fmla="*/ 330 h 480"/>
                  <a:gd name="T44" fmla="*/ 4 w 556"/>
                  <a:gd name="T45" fmla="*/ 357 h 480"/>
                  <a:gd name="T46" fmla="*/ 4 w 556"/>
                  <a:gd name="T47" fmla="*/ 357 h 480"/>
                  <a:gd name="T48" fmla="*/ 29 w 556"/>
                  <a:gd name="T49" fmla="*/ 384 h 480"/>
                  <a:gd name="T50" fmla="*/ 57 w 556"/>
                  <a:gd name="T51" fmla="*/ 409 h 480"/>
                  <a:gd name="T52" fmla="*/ 88 w 556"/>
                  <a:gd name="T53" fmla="*/ 430 h 480"/>
                  <a:gd name="T54" fmla="*/ 121 w 556"/>
                  <a:gd name="T55" fmla="*/ 446 h 480"/>
                  <a:gd name="T56" fmla="*/ 156 w 556"/>
                  <a:gd name="T57" fmla="*/ 461 h 480"/>
                  <a:gd name="T58" fmla="*/ 196 w 556"/>
                  <a:gd name="T59" fmla="*/ 471 h 480"/>
                  <a:gd name="T60" fmla="*/ 236 w 556"/>
                  <a:gd name="T61" fmla="*/ 478 h 480"/>
                  <a:gd name="T62" fmla="*/ 279 w 556"/>
                  <a:gd name="T63" fmla="*/ 480 h 480"/>
                  <a:gd name="T64" fmla="*/ 279 w 556"/>
                  <a:gd name="T65" fmla="*/ 480 h 480"/>
                  <a:gd name="T66" fmla="*/ 321 w 556"/>
                  <a:gd name="T67" fmla="*/ 478 h 480"/>
                  <a:gd name="T68" fmla="*/ 361 w 556"/>
                  <a:gd name="T69" fmla="*/ 471 h 480"/>
                  <a:gd name="T70" fmla="*/ 400 w 556"/>
                  <a:gd name="T71" fmla="*/ 461 h 480"/>
                  <a:gd name="T72" fmla="*/ 436 w 556"/>
                  <a:gd name="T73" fmla="*/ 446 h 480"/>
                  <a:gd name="T74" fmla="*/ 471 w 556"/>
                  <a:gd name="T75" fmla="*/ 430 h 480"/>
                  <a:gd name="T76" fmla="*/ 500 w 556"/>
                  <a:gd name="T77" fmla="*/ 409 h 480"/>
                  <a:gd name="T78" fmla="*/ 529 w 556"/>
                  <a:gd name="T79" fmla="*/ 384 h 480"/>
                  <a:gd name="T80" fmla="*/ 552 w 556"/>
                  <a:gd name="T81" fmla="*/ 357 h 480"/>
                  <a:gd name="T82" fmla="*/ 552 w 556"/>
                  <a:gd name="T83" fmla="*/ 357 h 480"/>
                  <a:gd name="T84" fmla="*/ 556 w 556"/>
                  <a:gd name="T85" fmla="*/ 330 h 480"/>
                  <a:gd name="T86" fmla="*/ 556 w 556"/>
                  <a:gd name="T87" fmla="*/ 303 h 480"/>
                  <a:gd name="T88" fmla="*/ 556 w 556"/>
                  <a:gd name="T89" fmla="*/ 303 h 480"/>
                  <a:gd name="T90" fmla="*/ 556 w 556"/>
                  <a:gd name="T91" fmla="*/ 278 h 480"/>
                  <a:gd name="T92" fmla="*/ 552 w 556"/>
                  <a:gd name="T93" fmla="*/ 253 h 480"/>
                  <a:gd name="T94" fmla="*/ 548 w 556"/>
                  <a:gd name="T95" fmla="*/ 228 h 480"/>
                  <a:gd name="T96" fmla="*/ 544 w 556"/>
                  <a:gd name="T97" fmla="*/ 203 h 480"/>
                  <a:gd name="T98" fmla="*/ 536 w 556"/>
                  <a:gd name="T99" fmla="*/ 180 h 480"/>
                  <a:gd name="T100" fmla="*/ 527 w 556"/>
                  <a:gd name="T101" fmla="*/ 159 h 480"/>
                  <a:gd name="T102" fmla="*/ 517 w 556"/>
                  <a:gd name="T103" fmla="*/ 138 h 480"/>
                  <a:gd name="T104" fmla="*/ 506 w 556"/>
                  <a:gd name="T105" fmla="*/ 117 h 480"/>
                  <a:gd name="T106" fmla="*/ 494 w 556"/>
                  <a:gd name="T107" fmla="*/ 98 h 480"/>
                  <a:gd name="T108" fmla="*/ 479 w 556"/>
                  <a:gd name="T109" fmla="*/ 80 h 480"/>
                  <a:gd name="T110" fmla="*/ 465 w 556"/>
                  <a:gd name="T111" fmla="*/ 63 h 480"/>
                  <a:gd name="T112" fmla="*/ 450 w 556"/>
                  <a:gd name="T113" fmla="*/ 48 h 480"/>
                  <a:gd name="T114" fmla="*/ 434 w 556"/>
                  <a:gd name="T115" fmla="*/ 34 h 480"/>
                  <a:gd name="T116" fmla="*/ 415 w 556"/>
                  <a:gd name="T117" fmla="*/ 21 h 480"/>
                  <a:gd name="T118" fmla="*/ 396 w 556"/>
                  <a:gd name="T119" fmla="*/ 11 h 480"/>
                  <a:gd name="T120" fmla="*/ 377 w 556"/>
                  <a:gd name="T121" fmla="*/ 0 h 480"/>
                  <a:gd name="T122" fmla="*/ 377 w 556"/>
                  <a:gd name="T1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6" h="480">
                    <a:moveTo>
                      <a:pt x="377" y="0"/>
                    </a:moveTo>
                    <a:lnTo>
                      <a:pt x="277" y="117"/>
                    </a:lnTo>
                    <a:lnTo>
                      <a:pt x="179" y="0"/>
                    </a:lnTo>
                    <a:lnTo>
                      <a:pt x="179" y="0"/>
                    </a:lnTo>
                    <a:lnTo>
                      <a:pt x="161" y="11"/>
                    </a:lnTo>
                    <a:lnTo>
                      <a:pt x="142" y="21"/>
                    </a:lnTo>
                    <a:lnTo>
                      <a:pt x="123" y="34"/>
                    </a:lnTo>
                    <a:lnTo>
                      <a:pt x="106" y="48"/>
                    </a:lnTo>
                    <a:lnTo>
                      <a:pt x="92" y="63"/>
                    </a:lnTo>
                    <a:lnTo>
                      <a:pt x="77" y="82"/>
                    </a:lnTo>
                    <a:lnTo>
                      <a:pt x="63" y="98"/>
                    </a:lnTo>
                    <a:lnTo>
                      <a:pt x="50" y="117"/>
                    </a:lnTo>
                    <a:lnTo>
                      <a:pt x="40" y="138"/>
                    </a:lnTo>
                    <a:lnTo>
                      <a:pt x="29" y="159"/>
                    </a:lnTo>
                    <a:lnTo>
                      <a:pt x="21" y="182"/>
                    </a:lnTo>
                    <a:lnTo>
                      <a:pt x="15" y="205"/>
                    </a:lnTo>
                    <a:lnTo>
                      <a:pt x="9" y="228"/>
                    </a:lnTo>
                    <a:lnTo>
                      <a:pt x="4" y="253"/>
                    </a:lnTo>
                    <a:lnTo>
                      <a:pt x="2" y="278"/>
                    </a:lnTo>
                    <a:lnTo>
                      <a:pt x="0" y="303"/>
                    </a:lnTo>
                    <a:lnTo>
                      <a:pt x="0" y="303"/>
                    </a:lnTo>
                    <a:lnTo>
                      <a:pt x="2" y="330"/>
                    </a:lnTo>
                    <a:lnTo>
                      <a:pt x="4" y="357"/>
                    </a:lnTo>
                    <a:lnTo>
                      <a:pt x="4" y="357"/>
                    </a:lnTo>
                    <a:lnTo>
                      <a:pt x="29" y="384"/>
                    </a:lnTo>
                    <a:lnTo>
                      <a:pt x="57" y="409"/>
                    </a:lnTo>
                    <a:lnTo>
                      <a:pt x="88" y="430"/>
                    </a:lnTo>
                    <a:lnTo>
                      <a:pt x="121" y="446"/>
                    </a:lnTo>
                    <a:lnTo>
                      <a:pt x="156" y="461"/>
                    </a:lnTo>
                    <a:lnTo>
                      <a:pt x="196" y="471"/>
                    </a:lnTo>
                    <a:lnTo>
                      <a:pt x="236" y="478"/>
                    </a:lnTo>
                    <a:lnTo>
                      <a:pt x="279" y="480"/>
                    </a:lnTo>
                    <a:lnTo>
                      <a:pt x="279" y="480"/>
                    </a:lnTo>
                    <a:lnTo>
                      <a:pt x="321" y="478"/>
                    </a:lnTo>
                    <a:lnTo>
                      <a:pt x="361" y="471"/>
                    </a:lnTo>
                    <a:lnTo>
                      <a:pt x="400" y="461"/>
                    </a:lnTo>
                    <a:lnTo>
                      <a:pt x="436" y="446"/>
                    </a:lnTo>
                    <a:lnTo>
                      <a:pt x="471" y="430"/>
                    </a:lnTo>
                    <a:lnTo>
                      <a:pt x="500" y="409"/>
                    </a:lnTo>
                    <a:lnTo>
                      <a:pt x="529" y="384"/>
                    </a:lnTo>
                    <a:lnTo>
                      <a:pt x="552" y="357"/>
                    </a:lnTo>
                    <a:lnTo>
                      <a:pt x="552" y="357"/>
                    </a:lnTo>
                    <a:lnTo>
                      <a:pt x="556" y="330"/>
                    </a:lnTo>
                    <a:lnTo>
                      <a:pt x="556" y="303"/>
                    </a:lnTo>
                    <a:lnTo>
                      <a:pt x="556" y="303"/>
                    </a:lnTo>
                    <a:lnTo>
                      <a:pt x="556" y="278"/>
                    </a:lnTo>
                    <a:lnTo>
                      <a:pt x="552" y="253"/>
                    </a:lnTo>
                    <a:lnTo>
                      <a:pt x="548" y="228"/>
                    </a:lnTo>
                    <a:lnTo>
                      <a:pt x="544" y="203"/>
                    </a:lnTo>
                    <a:lnTo>
                      <a:pt x="536" y="180"/>
                    </a:lnTo>
                    <a:lnTo>
                      <a:pt x="527" y="159"/>
                    </a:lnTo>
                    <a:lnTo>
                      <a:pt x="517" y="138"/>
                    </a:lnTo>
                    <a:lnTo>
                      <a:pt x="506" y="117"/>
                    </a:lnTo>
                    <a:lnTo>
                      <a:pt x="494" y="98"/>
                    </a:lnTo>
                    <a:lnTo>
                      <a:pt x="479" y="80"/>
                    </a:lnTo>
                    <a:lnTo>
                      <a:pt x="465" y="63"/>
                    </a:lnTo>
                    <a:lnTo>
                      <a:pt x="450" y="48"/>
                    </a:lnTo>
                    <a:lnTo>
                      <a:pt x="434" y="34"/>
                    </a:lnTo>
                    <a:lnTo>
                      <a:pt x="415" y="21"/>
                    </a:lnTo>
                    <a:lnTo>
                      <a:pt x="396" y="11"/>
                    </a:lnTo>
                    <a:lnTo>
                      <a:pt x="377" y="0"/>
                    </a:lnTo>
                    <a:lnTo>
                      <a:pt x="37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7" name="Freeform 30"/>
              <p:cNvSpPr/>
              <p:nvPr/>
            </p:nvSpPr>
            <p:spPr bwMode="auto">
              <a:xfrm>
                <a:off x="4789488" y="1296988"/>
                <a:ext cx="457200" cy="463550"/>
              </a:xfrm>
              <a:custGeom>
                <a:avLst/>
                <a:gdLst>
                  <a:gd name="T0" fmla="*/ 140 w 288"/>
                  <a:gd name="T1" fmla="*/ 0 h 292"/>
                  <a:gd name="T2" fmla="*/ 140 w 288"/>
                  <a:gd name="T3" fmla="*/ 0 h 292"/>
                  <a:gd name="T4" fmla="*/ 115 w 288"/>
                  <a:gd name="T5" fmla="*/ 3 h 292"/>
                  <a:gd name="T6" fmla="*/ 92 w 288"/>
                  <a:gd name="T7" fmla="*/ 7 h 292"/>
                  <a:gd name="T8" fmla="*/ 71 w 288"/>
                  <a:gd name="T9" fmla="*/ 17 h 292"/>
                  <a:gd name="T10" fmla="*/ 50 w 288"/>
                  <a:gd name="T11" fmla="*/ 30 h 292"/>
                  <a:gd name="T12" fmla="*/ 34 w 288"/>
                  <a:gd name="T13" fmla="*/ 46 h 292"/>
                  <a:gd name="T14" fmla="*/ 19 w 288"/>
                  <a:gd name="T15" fmla="*/ 65 h 292"/>
                  <a:gd name="T16" fmla="*/ 9 w 288"/>
                  <a:gd name="T17" fmla="*/ 86 h 292"/>
                  <a:gd name="T18" fmla="*/ 0 w 288"/>
                  <a:gd name="T19" fmla="*/ 109 h 292"/>
                  <a:gd name="T20" fmla="*/ 0 w 288"/>
                  <a:gd name="T21" fmla="*/ 109 h 292"/>
                  <a:gd name="T22" fmla="*/ 15 w 288"/>
                  <a:gd name="T23" fmla="*/ 123 h 292"/>
                  <a:gd name="T24" fmla="*/ 27 w 288"/>
                  <a:gd name="T25" fmla="*/ 140 h 292"/>
                  <a:gd name="T26" fmla="*/ 38 w 288"/>
                  <a:gd name="T27" fmla="*/ 159 h 292"/>
                  <a:gd name="T28" fmla="*/ 48 w 288"/>
                  <a:gd name="T29" fmla="*/ 178 h 292"/>
                  <a:gd name="T30" fmla="*/ 54 w 288"/>
                  <a:gd name="T31" fmla="*/ 196 h 292"/>
                  <a:gd name="T32" fmla="*/ 61 w 288"/>
                  <a:gd name="T33" fmla="*/ 217 h 292"/>
                  <a:gd name="T34" fmla="*/ 65 w 288"/>
                  <a:gd name="T35" fmla="*/ 240 h 292"/>
                  <a:gd name="T36" fmla="*/ 65 w 288"/>
                  <a:gd name="T37" fmla="*/ 261 h 292"/>
                  <a:gd name="T38" fmla="*/ 65 w 288"/>
                  <a:gd name="T39" fmla="*/ 261 h 292"/>
                  <a:gd name="T40" fmla="*/ 65 w 288"/>
                  <a:gd name="T41" fmla="*/ 271 h 292"/>
                  <a:gd name="T42" fmla="*/ 65 w 288"/>
                  <a:gd name="T43" fmla="*/ 271 h 292"/>
                  <a:gd name="T44" fmla="*/ 81 w 288"/>
                  <a:gd name="T45" fmla="*/ 280 h 292"/>
                  <a:gd name="T46" fmla="*/ 100 w 288"/>
                  <a:gd name="T47" fmla="*/ 286 h 292"/>
                  <a:gd name="T48" fmla="*/ 119 w 288"/>
                  <a:gd name="T49" fmla="*/ 290 h 292"/>
                  <a:gd name="T50" fmla="*/ 140 w 288"/>
                  <a:gd name="T51" fmla="*/ 292 h 292"/>
                  <a:gd name="T52" fmla="*/ 140 w 288"/>
                  <a:gd name="T53" fmla="*/ 292 h 292"/>
                  <a:gd name="T54" fmla="*/ 154 w 288"/>
                  <a:gd name="T55" fmla="*/ 292 h 292"/>
                  <a:gd name="T56" fmla="*/ 169 w 288"/>
                  <a:gd name="T57" fmla="*/ 290 h 292"/>
                  <a:gd name="T58" fmla="*/ 184 w 288"/>
                  <a:gd name="T59" fmla="*/ 286 h 292"/>
                  <a:gd name="T60" fmla="*/ 198 w 288"/>
                  <a:gd name="T61" fmla="*/ 282 h 292"/>
                  <a:gd name="T62" fmla="*/ 211 w 288"/>
                  <a:gd name="T63" fmla="*/ 275 h 292"/>
                  <a:gd name="T64" fmla="*/ 223 w 288"/>
                  <a:gd name="T65" fmla="*/ 267 h 292"/>
                  <a:gd name="T66" fmla="*/ 234 w 288"/>
                  <a:gd name="T67" fmla="*/ 259 h 292"/>
                  <a:gd name="T68" fmla="*/ 244 w 288"/>
                  <a:gd name="T69" fmla="*/ 250 h 292"/>
                  <a:gd name="T70" fmla="*/ 254 w 288"/>
                  <a:gd name="T71" fmla="*/ 240 h 292"/>
                  <a:gd name="T72" fmla="*/ 263 w 288"/>
                  <a:gd name="T73" fmla="*/ 228 h 292"/>
                  <a:gd name="T74" fmla="*/ 269 w 288"/>
                  <a:gd name="T75" fmla="*/ 215 h 292"/>
                  <a:gd name="T76" fmla="*/ 275 w 288"/>
                  <a:gd name="T77" fmla="*/ 203 h 292"/>
                  <a:gd name="T78" fmla="*/ 279 w 288"/>
                  <a:gd name="T79" fmla="*/ 190 h 292"/>
                  <a:gd name="T80" fmla="*/ 284 w 288"/>
                  <a:gd name="T81" fmla="*/ 175 h 292"/>
                  <a:gd name="T82" fmla="*/ 286 w 288"/>
                  <a:gd name="T83" fmla="*/ 161 h 292"/>
                  <a:gd name="T84" fmla="*/ 288 w 288"/>
                  <a:gd name="T85" fmla="*/ 146 h 292"/>
                  <a:gd name="T86" fmla="*/ 288 w 288"/>
                  <a:gd name="T87" fmla="*/ 146 h 292"/>
                  <a:gd name="T88" fmla="*/ 286 w 288"/>
                  <a:gd name="T89" fmla="*/ 132 h 292"/>
                  <a:gd name="T90" fmla="*/ 284 w 288"/>
                  <a:gd name="T91" fmla="*/ 117 h 292"/>
                  <a:gd name="T92" fmla="*/ 279 w 288"/>
                  <a:gd name="T93" fmla="*/ 103 h 292"/>
                  <a:gd name="T94" fmla="*/ 275 w 288"/>
                  <a:gd name="T95" fmla="*/ 90 h 292"/>
                  <a:gd name="T96" fmla="*/ 269 w 288"/>
                  <a:gd name="T97" fmla="*/ 75 h 292"/>
                  <a:gd name="T98" fmla="*/ 263 w 288"/>
                  <a:gd name="T99" fmla="*/ 65 h 292"/>
                  <a:gd name="T100" fmla="*/ 254 w 288"/>
                  <a:gd name="T101" fmla="*/ 53 h 292"/>
                  <a:gd name="T102" fmla="*/ 244 w 288"/>
                  <a:gd name="T103" fmla="*/ 42 h 292"/>
                  <a:gd name="T104" fmla="*/ 234 w 288"/>
                  <a:gd name="T105" fmla="*/ 34 h 292"/>
                  <a:gd name="T106" fmla="*/ 223 w 288"/>
                  <a:gd name="T107" fmla="*/ 25 h 292"/>
                  <a:gd name="T108" fmla="*/ 211 w 288"/>
                  <a:gd name="T109" fmla="*/ 17 h 292"/>
                  <a:gd name="T110" fmla="*/ 198 w 288"/>
                  <a:gd name="T111" fmla="*/ 11 h 292"/>
                  <a:gd name="T112" fmla="*/ 184 w 288"/>
                  <a:gd name="T113" fmla="*/ 7 h 292"/>
                  <a:gd name="T114" fmla="*/ 169 w 288"/>
                  <a:gd name="T115" fmla="*/ 3 h 292"/>
                  <a:gd name="T116" fmla="*/ 154 w 288"/>
                  <a:gd name="T117" fmla="*/ 0 h 292"/>
                  <a:gd name="T118" fmla="*/ 140 w 288"/>
                  <a:gd name="T119" fmla="*/ 0 h 292"/>
                  <a:gd name="T120" fmla="*/ 140 w 288"/>
                  <a:gd name="T12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92">
                    <a:moveTo>
                      <a:pt x="140" y="0"/>
                    </a:moveTo>
                    <a:lnTo>
                      <a:pt x="140" y="0"/>
                    </a:lnTo>
                    <a:lnTo>
                      <a:pt x="115" y="3"/>
                    </a:lnTo>
                    <a:lnTo>
                      <a:pt x="92" y="7"/>
                    </a:lnTo>
                    <a:lnTo>
                      <a:pt x="71" y="17"/>
                    </a:lnTo>
                    <a:lnTo>
                      <a:pt x="50" y="30"/>
                    </a:lnTo>
                    <a:lnTo>
                      <a:pt x="34" y="46"/>
                    </a:lnTo>
                    <a:lnTo>
                      <a:pt x="19" y="65"/>
                    </a:lnTo>
                    <a:lnTo>
                      <a:pt x="9" y="86"/>
                    </a:lnTo>
                    <a:lnTo>
                      <a:pt x="0" y="109"/>
                    </a:lnTo>
                    <a:lnTo>
                      <a:pt x="0" y="109"/>
                    </a:lnTo>
                    <a:lnTo>
                      <a:pt x="15" y="123"/>
                    </a:lnTo>
                    <a:lnTo>
                      <a:pt x="27" y="140"/>
                    </a:lnTo>
                    <a:lnTo>
                      <a:pt x="38" y="159"/>
                    </a:lnTo>
                    <a:lnTo>
                      <a:pt x="48" y="178"/>
                    </a:lnTo>
                    <a:lnTo>
                      <a:pt x="54" y="196"/>
                    </a:lnTo>
                    <a:lnTo>
                      <a:pt x="61" y="217"/>
                    </a:lnTo>
                    <a:lnTo>
                      <a:pt x="65" y="240"/>
                    </a:lnTo>
                    <a:lnTo>
                      <a:pt x="65" y="261"/>
                    </a:lnTo>
                    <a:lnTo>
                      <a:pt x="65" y="261"/>
                    </a:lnTo>
                    <a:lnTo>
                      <a:pt x="65" y="271"/>
                    </a:lnTo>
                    <a:lnTo>
                      <a:pt x="65" y="271"/>
                    </a:lnTo>
                    <a:lnTo>
                      <a:pt x="81" y="280"/>
                    </a:lnTo>
                    <a:lnTo>
                      <a:pt x="100" y="286"/>
                    </a:lnTo>
                    <a:lnTo>
                      <a:pt x="119" y="290"/>
                    </a:lnTo>
                    <a:lnTo>
                      <a:pt x="140" y="292"/>
                    </a:lnTo>
                    <a:lnTo>
                      <a:pt x="140" y="292"/>
                    </a:lnTo>
                    <a:lnTo>
                      <a:pt x="154" y="292"/>
                    </a:lnTo>
                    <a:lnTo>
                      <a:pt x="169" y="290"/>
                    </a:lnTo>
                    <a:lnTo>
                      <a:pt x="184" y="286"/>
                    </a:lnTo>
                    <a:lnTo>
                      <a:pt x="198" y="282"/>
                    </a:lnTo>
                    <a:lnTo>
                      <a:pt x="211" y="275"/>
                    </a:lnTo>
                    <a:lnTo>
                      <a:pt x="223" y="267"/>
                    </a:lnTo>
                    <a:lnTo>
                      <a:pt x="234" y="259"/>
                    </a:lnTo>
                    <a:lnTo>
                      <a:pt x="244" y="250"/>
                    </a:lnTo>
                    <a:lnTo>
                      <a:pt x="254" y="240"/>
                    </a:lnTo>
                    <a:lnTo>
                      <a:pt x="263" y="228"/>
                    </a:lnTo>
                    <a:lnTo>
                      <a:pt x="269" y="215"/>
                    </a:lnTo>
                    <a:lnTo>
                      <a:pt x="275" y="203"/>
                    </a:lnTo>
                    <a:lnTo>
                      <a:pt x="279" y="190"/>
                    </a:lnTo>
                    <a:lnTo>
                      <a:pt x="284" y="175"/>
                    </a:lnTo>
                    <a:lnTo>
                      <a:pt x="286" y="161"/>
                    </a:lnTo>
                    <a:lnTo>
                      <a:pt x="288" y="146"/>
                    </a:lnTo>
                    <a:lnTo>
                      <a:pt x="288" y="146"/>
                    </a:lnTo>
                    <a:lnTo>
                      <a:pt x="286" y="132"/>
                    </a:lnTo>
                    <a:lnTo>
                      <a:pt x="284" y="117"/>
                    </a:lnTo>
                    <a:lnTo>
                      <a:pt x="279" y="103"/>
                    </a:lnTo>
                    <a:lnTo>
                      <a:pt x="275" y="90"/>
                    </a:lnTo>
                    <a:lnTo>
                      <a:pt x="269" y="75"/>
                    </a:lnTo>
                    <a:lnTo>
                      <a:pt x="263" y="65"/>
                    </a:lnTo>
                    <a:lnTo>
                      <a:pt x="254" y="53"/>
                    </a:lnTo>
                    <a:lnTo>
                      <a:pt x="244" y="42"/>
                    </a:lnTo>
                    <a:lnTo>
                      <a:pt x="234" y="34"/>
                    </a:lnTo>
                    <a:lnTo>
                      <a:pt x="223" y="25"/>
                    </a:lnTo>
                    <a:lnTo>
                      <a:pt x="211" y="17"/>
                    </a:lnTo>
                    <a:lnTo>
                      <a:pt x="198" y="11"/>
                    </a:lnTo>
                    <a:lnTo>
                      <a:pt x="184" y="7"/>
                    </a:lnTo>
                    <a:lnTo>
                      <a:pt x="169" y="3"/>
                    </a:lnTo>
                    <a:lnTo>
                      <a:pt x="154" y="0"/>
                    </a:lnTo>
                    <a:lnTo>
                      <a:pt x="140" y="0"/>
                    </a:lnTo>
                    <a:lnTo>
                      <a:pt x="14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8" name="Freeform 31"/>
              <p:cNvSpPr/>
              <p:nvPr/>
            </p:nvSpPr>
            <p:spPr bwMode="auto">
              <a:xfrm>
                <a:off x="3848100" y="1296988"/>
                <a:ext cx="458787" cy="463550"/>
              </a:xfrm>
              <a:custGeom>
                <a:avLst/>
                <a:gdLst>
                  <a:gd name="T0" fmla="*/ 231 w 289"/>
                  <a:gd name="T1" fmla="*/ 261 h 292"/>
                  <a:gd name="T2" fmla="*/ 231 w 289"/>
                  <a:gd name="T3" fmla="*/ 261 h 292"/>
                  <a:gd name="T4" fmla="*/ 233 w 289"/>
                  <a:gd name="T5" fmla="*/ 240 h 292"/>
                  <a:gd name="T6" fmla="*/ 235 w 289"/>
                  <a:gd name="T7" fmla="*/ 221 h 292"/>
                  <a:gd name="T8" fmla="*/ 241 w 289"/>
                  <a:gd name="T9" fmla="*/ 200 h 292"/>
                  <a:gd name="T10" fmla="*/ 247 w 289"/>
                  <a:gd name="T11" fmla="*/ 182 h 292"/>
                  <a:gd name="T12" fmla="*/ 256 w 289"/>
                  <a:gd name="T13" fmla="*/ 163 h 292"/>
                  <a:gd name="T14" fmla="*/ 266 w 289"/>
                  <a:gd name="T15" fmla="*/ 146 h 292"/>
                  <a:gd name="T16" fmla="*/ 277 w 289"/>
                  <a:gd name="T17" fmla="*/ 132 h 292"/>
                  <a:gd name="T18" fmla="*/ 289 w 289"/>
                  <a:gd name="T19" fmla="*/ 115 h 292"/>
                  <a:gd name="T20" fmla="*/ 289 w 289"/>
                  <a:gd name="T21" fmla="*/ 115 h 292"/>
                  <a:gd name="T22" fmla="*/ 283 w 289"/>
                  <a:gd name="T23" fmla="*/ 92 h 292"/>
                  <a:gd name="T24" fmla="*/ 272 w 289"/>
                  <a:gd name="T25" fmla="*/ 69 h 292"/>
                  <a:gd name="T26" fmla="*/ 258 w 289"/>
                  <a:gd name="T27" fmla="*/ 50 h 292"/>
                  <a:gd name="T28" fmla="*/ 239 w 289"/>
                  <a:gd name="T29" fmla="*/ 34 h 292"/>
                  <a:gd name="T30" fmla="*/ 218 w 289"/>
                  <a:gd name="T31" fmla="*/ 19 h 292"/>
                  <a:gd name="T32" fmla="*/ 197 w 289"/>
                  <a:gd name="T33" fmla="*/ 9 h 292"/>
                  <a:gd name="T34" fmla="*/ 172 w 289"/>
                  <a:gd name="T35" fmla="*/ 3 h 292"/>
                  <a:gd name="T36" fmla="*/ 147 w 289"/>
                  <a:gd name="T37" fmla="*/ 0 h 292"/>
                  <a:gd name="T38" fmla="*/ 147 w 289"/>
                  <a:gd name="T39" fmla="*/ 0 h 292"/>
                  <a:gd name="T40" fmla="*/ 131 w 289"/>
                  <a:gd name="T41" fmla="*/ 0 h 292"/>
                  <a:gd name="T42" fmla="*/ 116 w 289"/>
                  <a:gd name="T43" fmla="*/ 3 h 292"/>
                  <a:gd name="T44" fmla="*/ 104 w 289"/>
                  <a:gd name="T45" fmla="*/ 7 h 292"/>
                  <a:gd name="T46" fmla="*/ 89 w 289"/>
                  <a:gd name="T47" fmla="*/ 11 h 292"/>
                  <a:gd name="T48" fmla="*/ 77 w 289"/>
                  <a:gd name="T49" fmla="*/ 17 h 292"/>
                  <a:gd name="T50" fmla="*/ 64 w 289"/>
                  <a:gd name="T51" fmla="*/ 25 h 292"/>
                  <a:gd name="T52" fmla="*/ 54 w 289"/>
                  <a:gd name="T53" fmla="*/ 34 h 292"/>
                  <a:gd name="T54" fmla="*/ 43 w 289"/>
                  <a:gd name="T55" fmla="*/ 42 h 292"/>
                  <a:gd name="T56" fmla="*/ 33 w 289"/>
                  <a:gd name="T57" fmla="*/ 53 h 292"/>
                  <a:gd name="T58" fmla="*/ 25 w 289"/>
                  <a:gd name="T59" fmla="*/ 65 h 292"/>
                  <a:gd name="T60" fmla="*/ 18 w 289"/>
                  <a:gd name="T61" fmla="*/ 75 h 292"/>
                  <a:gd name="T62" fmla="*/ 12 w 289"/>
                  <a:gd name="T63" fmla="*/ 90 h 292"/>
                  <a:gd name="T64" fmla="*/ 6 w 289"/>
                  <a:gd name="T65" fmla="*/ 103 h 292"/>
                  <a:gd name="T66" fmla="*/ 4 w 289"/>
                  <a:gd name="T67" fmla="*/ 117 h 292"/>
                  <a:gd name="T68" fmla="*/ 2 w 289"/>
                  <a:gd name="T69" fmla="*/ 132 h 292"/>
                  <a:gd name="T70" fmla="*/ 0 w 289"/>
                  <a:gd name="T71" fmla="*/ 146 h 292"/>
                  <a:gd name="T72" fmla="*/ 0 w 289"/>
                  <a:gd name="T73" fmla="*/ 146 h 292"/>
                  <a:gd name="T74" fmla="*/ 2 w 289"/>
                  <a:gd name="T75" fmla="*/ 161 h 292"/>
                  <a:gd name="T76" fmla="*/ 4 w 289"/>
                  <a:gd name="T77" fmla="*/ 175 h 292"/>
                  <a:gd name="T78" fmla="*/ 6 w 289"/>
                  <a:gd name="T79" fmla="*/ 190 h 292"/>
                  <a:gd name="T80" fmla="*/ 12 w 289"/>
                  <a:gd name="T81" fmla="*/ 203 h 292"/>
                  <a:gd name="T82" fmla="*/ 18 w 289"/>
                  <a:gd name="T83" fmla="*/ 215 h 292"/>
                  <a:gd name="T84" fmla="*/ 25 w 289"/>
                  <a:gd name="T85" fmla="*/ 228 h 292"/>
                  <a:gd name="T86" fmla="*/ 33 w 289"/>
                  <a:gd name="T87" fmla="*/ 240 h 292"/>
                  <a:gd name="T88" fmla="*/ 43 w 289"/>
                  <a:gd name="T89" fmla="*/ 250 h 292"/>
                  <a:gd name="T90" fmla="*/ 54 w 289"/>
                  <a:gd name="T91" fmla="*/ 259 h 292"/>
                  <a:gd name="T92" fmla="*/ 64 w 289"/>
                  <a:gd name="T93" fmla="*/ 267 h 292"/>
                  <a:gd name="T94" fmla="*/ 77 w 289"/>
                  <a:gd name="T95" fmla="*/ 275 h 292"/>
                  <a:gd name="T96" fmla="*/ 89 w 289"/>
                  <a:gd name="T97" fmla="*/ 282 h 292"/>
                  <a:gd name="T98" fmla="*/ 104 w 289"/>
                  <a:gd name="T99" fmla="*/ 286 h 292"/>
                  <a:gd name="T100" fmla="*/ 116 w 289"/>
                  <a:gd name="T101" fmla="*/ 290 h 292"/>
                  <a:gd name="T102" fmla="*/ 131 w 289"/>
                  <a:gd name="T103" fmla="*/ 292 h 292"/>
                  <a:gd name="T104" fmla="*/ 147 w 289"/>
                  <a:gd name="T105" fmla="*/ 292 h 292"/>
                  <a:gd name="T106" fmla="*/ 147 w 289"/>
                  <a:gd name="T107" fmla="*/ 292 h 292"/>
                  <a:gd name="T108" fmla="*/ 170 w 289"/>
                  <a:gd name="T109" fmla="*/ 290 h 292"/>
                  <a:gd name="T110" fmla="*/ 191 w 289"/>
                  <a:gd name="T111" fmla="*/ 286 h 292"/>
                  <a:gd name="T112" fmla="*/ 212 w 289"/>
                  <a:gd name="T113" fmla="*/ 275 h 292"/>
                  <a:gd name="T114" fmla="*/ 233 w 289"/>
                  <a:gd name="T115" fmla="*/ 265 h 292"/>
                  <a:gd name="T116" fmla="*/ 233 w 289"/>
                  <a:gd name="T117" fmla="*/ 265 h 292"/>
                  <a:gd name="T118" fmla="*/ 231 w 289"/>
                  <a:gd name="T119" fmla="*/ 261 h 292"/>
                  <a:gd name="T120" fmla="*/ 231 w 289"/>
                  <a:gd name="T121" fmla="*/ 26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9" h="292">
                    <a:moveTo>
                      <a:pt x="231" y="261"/>
                    </a:moveTo>
                    <a:lnTo>
                      <a:pt x="231" y="261"/>
                    </a:lnTo>
                    <a:lnTo>
                      <a:pt x="233" y="240"/>
                    </a:lnTo>
                    <a:lnTo>
                      <a:pt x="235" y="221"/>
                    </a:lnTo>
                    <a:lnTo>
                      <a:pt x="241" y="200"/>
                    </a:lnTo>
                    <a:lnTo>
                      <a:pt x="247" y="182"/>
                    </a:lnTo>
                    <a:lnTo>
                      <a:pt x="256" y="163"/>
                    </a:lnTo>
                    <a:lnTo>
                      <a:pt x="266" y="146"/>
                    </a:lnTo>
                    <a:lnTo>
                      <a:pt x="277" y="132"/>
                    </a:lnTo>
                    <a:lnTo>
                      <a:pt x="289" y="115"/>
                    </a:lnTo>
                    <a:lnTo>
                      <a:pt x="289" y="115"/>
                    </a:lnTo>
                    <a:lnTo>
                      <a:pt x="283" y="92"/>
                    </a:lnTo>
                    <a:lnTo>
                      <a:pt x="272" y="69"/>
                    </a:lnTo>
                    <a:lnTo>
                      <a:pt x="258" y="50"/>
                    </a:lnTo>
                    <a:lnTo>
                      <a:pt x="239" y="34"/>
                    </a:lnTo>
                    <a:lnTo>
                      <a:pt x="218" y="19"/>
                    </a:lnTo>
                    <a:lnTo>
                      <a:pt x="197" y="9"/>
                    </a:lnTo>
                    <a:lnTo>
                      <a:pt x="172" y="3"/>
                    </a:lnTo>
                    <a:lnTo>
                      <a:pt x="147" y="0"/>
                    </a:lnTo>
                    <a:lnTo>
                      <a:pt x="147" y="0"/>
                    </a:lnTo>
                    <a:lnTo>
                      <a:pt x="131" y="0"/>
                    </a:lnTo>
                    <a:lnTo>
                      <a:pt x="116" y="3"/>
                    </a:lnTo>
                    <a:lnTo>
                      <a:pt x="104" y="7"/>
                    </a:lnTo>
                    <a:lnTo>
                      <a:pt x="89" y="11"/>
                    </a:lnTo>
                    <a:lnTo>
                      <a:pt x="77" y="17"/>
                    </a:lnTo>
                    <a:lnTo>
                      <a:pt x="64" y="25"/>
                    </a:lnTo>
                    <a:lnTo>
                      <a:pt x="54" y="34"/>
                    </a:lnTo>
                    <a:lnTo>
                      <a:pt x="43" y="42"/>
                    </a:lnTo>
                    <a:lnTo>
                      <a:pt x="33" y="53"/>
                    </a:lnTo>
                    <a:lnTo>
                      <a:pt x="25" y="65"/>
                    </a:lnTo>
                    <a:lnTo>
                      <a:pt x="18" y="75"/>
                    </a:lnTo>
                    <a:lnTo>
                      <a:pt x="12" y="90"/>
                    </a:lnTo>
                    <a:lnTo>
                      <a:pt x="6" y="103"/>
                    </a:lnTo>
                    <a:lnTo>
                      <a:pt x="4" y="117"/>
                    </a:lnTo>
                    <a:lnTo>
                      <a:pt x="2" y="132"/>
                    </a:lnTo>
                    <a:lnTo>
                      <a:pt x="0" y="146"/>
                    </a:lnTo>
                    <a:lnTo>
                      <a:pt x="0" y="146"/>
                    </a:lnTo>
                    <a:lnTo>
                      <a:pt x="2" y="161"/>
                    </a:lnTo>
                    <a:lnTo>
                      <a:pt x="4" y="175"/>
                    </a:lnTo>
                    <a:lnTo>
                      <a:pt x="6" y="190"/>
                    </a:lnTo>
                    <a:lnTo>
                      <a:pt x="12" y="203"/>
                    </a:lnTo>
                    <a:lnTo>
                      <a:pt x="18" y="215"/>
                    </a:lnTo>
                    <a:lnTo>
                      <a:pt x="25" y="228"/>
                    </a:lnTo>
                    <a:lnTo>
                      <a:pt x="33" y="240"/>
                    </a:lnTo>
                    <a:lnTo>
                      <a:pt x="43" y="250"/>
                    </a:lnTo>
                    <a:lnTo>
                      <a:pt x="54" y="259"/>
                    </a:lnTo>
                    <a:lnTo>
                      <a:pt x="64" y="267"/>
                    </a:lnTo>
                    <a:lnTo>
                      <a:pt x="77" y="275"/>
                    </a:lnTo>
                    <a:lnTo>
                      <a:pt x="89" y="282"/>
                    </a:lnTo>
                    <a:lnTo>
                      <a:pt x="104" y="286"/>
                    </a:lnTo>
                    <a:lnTo>
                      <a:pt x="116" y="290"/>
                    </a:lnTo>
                    <a:lnTo>
                      <a:pt x="131" y="292"/>
                    </a:lnTo>
                    <a:lnTo>
                      <a:pt x="147" y="292"/>
                    </a:lnTo>
                    <a:lnTo>
                      <a:pt x="147" y="292"/>
                    </a:lnTo>
                    <a:lnTo>
                      <a:pt x="170" y="290"/>
                    </a:lnTo>
                    <a:lnTo>
                      <a:pt x="191" y="286"/>
                    </a:lnTo>
                    <a:lnTo>
                      <a:pt x="212" y="275"/>
                    </a:lnTo>
                    <a:lnTo>
                      <a:pt x="233" y="265"/>
                    </a:lnTo>
                    <a:lnTo>
                      <a:pt x="233" y="265"/>
                    </a:lnTo>
                    <a:lnTo>
                      <a:pt x="231" y="261"/>
                    </a:lnTo>
                    <a:lnTo>
                      <a:pt x="231" y="2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9" name="Freeform 32"/>
              <p:cNvSpPr/>
              <p:nvPr/>
            </p:nvSpPr>
            <p:spPr bwMode="auto">
              <a:xfrm>
                <a:off x="4792663" y="1803400"/>
                <a:ext cx="631825" cy="701675"/>
              </a:xfrm>
              <a:custGeom>
                <a:avLst/>
                <a:gdLst>
                  <a:gd name="T0" fmla="*/ 232 w 398"/>
                  <a:gd name="T1" fmla="*/ 0 h 442"/>
                  <a:gd name="T2" fmla="*/ 140 w 398"/>
                  <a:gd name="T3" fmla="*/ 109 h 442"/>
                  <a:gd name="T4" fmla="*/ 52 w 398"/>
                  <a:gd name="T5" fmla="*/ 6 h 442"/>
                  <a:gd name="T6" fmla="*/ 52 w 398"/>
                  <a:gd name="T7" fmla="*/ 6 h 442"/>
                  <a:gd name="T8" fmla="*/ 44 w 398"/>
                  <a:gd name="T9" fmla="*/ 31 h 442"/>
                  <a:gd name="T10" fmla="*/ 32 w 398"/>
                  <a:gd name="T11" fmla="*/ 54 h 442"/>
                  <a:gd name="T12" fmla="*/ 17 w 398"/>
                  <a:gd name="T13" fmla="*/ 75 h 442"/>
                  <a:gd name="T14" fmla="*/ 0 w 398"/>
                  <a:gd name="T15" fmla="*/ 94 h 442"/>
                  <a:gd name="T16" fmla="*/ 0 w 398"/>
                  <a:gd name="T17" fmla="*/ 94 h 442"/>
                  <a:gd name="T18" fmla="*/ 21 w 398"/>
                  <a:gd name="T19" fmla="*/ 106 h 442"/>
                  <a:gd name="T20" fmla="*/ 40 w 398"/>
                  <a:gd name="T21" fmla="*/ 121 h 442"/>
                  <a:gd name="T22" fmla="*/ 59 w 398"/>
                  <a:gd name="T23" fmla="*/ 136 h 442"/>
                  <a:gd name="T24" fmla="*/ 77 w 398"/>
                  <a:gd name="T25" fmla="*/ 152 h 442"/>
                  <a:gd name="T26" fmla="*/ 92 w 398"/>
                  <a:gd name="T27" fmla="*/ 171 h 442"/>
                  <a:gd name="T28" fmla="*/ 109 w 398"/>
                  <a:gd name="T29" fmla="*/ 190 h 442"/>
                  <a:gd name="T30" fmla="*/ 121 w 398"/>
                  <a:gd name="T31" fmla="*/ 211 h 442"/>
                  <a:gd name="T32" fmla="*/ 134 w 398"/>
                  <a:gd name="T33" fmla="*/ 232 h 442"/>
                  <a:gd name="T34" fmla="*/ 146 w 398"/>
                  <a:gd name="T35" fmla="*/ 254 h 442"/>
                  <a:gd name="T36" fmla="*/ 157 w 398"/>
                  <a:gd name="T37" fmla="*/ 277 h 442"/>
                  <a:gd name="T38" fmla="*/ 165 w 398"/>
                  <a:gd name="T39" fmla="*/ 300 h 442"/>
                  <a:gd name="T40" fmla="*/ 171 w 398"/>
                  <a:gd name="T41" fmla="*/ 325 h 442"/>
                  <a:gd name="T42" fmla="*/ 177 w 398"/>
                  <a:gd name="T43" fmla="*/ 352 h 442"/>
                  <a:gd name="T44" fmla="*/ 182 w 398"/>
                  <a:gd name="T45" fmla="*/ 377 h 442"/>
                  <a:gd name="T46" fmla="*/ 184 w 398"/>
                  <a:gd name="T47" fmla="*/ 404 h 442"/>
                  <a:gd name="T48" fmla="*/ 184 w 398"/>
                  <a:gd name="T49" fmla="*/ 432 h 442"/>
                  <a:gd name="T50" fmla="*/ 184 w 398"/>
                  <a:gd name="T51" fmla="*/ 432 h 442"/>
                  <a:gd name="T52" fmla="*/ 184 w 398"/>
                  <a:gd name="T53" fmla="*/ 442 h 442"/>
                  <a:gd name="T54" fmla="*/ 184 w 398"/>
                  <a:gd name="T55" fmla="*/ 442 h 442"/>
                  <a:gd name="T56" fmla="*/ 217 w 398"/>
                  <a:gd name="T57" fmla="*/ 436 h 442"/>
                  <a:gd name="T58" fmla="*/ 246 w 398"/>
                  <a:gd name="T59" fmla="*/ 427 h 442"/>
                  <a:gd name="T60" fmla="*/ 277 w 398"/>
                  <a:gd name="T61" fmla="*/ 417 h 442"/>
                  <a:gd name="T62" fmla="*/ 304 w 398"/>
                  <a:gd name="T63" fmla="*/ 404 h 442"/>
                  <a:gd name="T64" fmla="*/ 329 w 398"/>
                  <a:gd name="T65" fmla="*/ 388 h 442"/>
                  <a:gd name="T66" fmla="*/ 352 w 398"/>
                  <a:gd name="T67" fmla="*/ 371 h 442"/>
                  <a:gd name="T68" fmla="*/ 375 w 398"/>
                  <a:gd name="T69" fmla="*/ 352 h 442"/>
                  <a:gd name="T70" fmla="*/ 394 w 398"/>
                  <a:gd name="T71" fmla="*/ 329 h 442"/>
                  <a:gd name="T72" fmla="*/ 394 w 398"/>
                  <a:gd name="T73" fmla="*/ 329 h 442"/>
                  <a:gd name="T74" fmla="*/ 396 w 398"/>
                  <a:gd name="T75" fmla="*/ 304 h 442"/>
                  <a:gd name="T76" fmla="*/ 398 w 398"/>
                  <a:gd name="T77" fmla="*/ 279 h 442"/>
                  <a:gd name="T78" fmla="*/ 398 w 398"/>
                  <a:gd name="T79" fmla="*/ 279 h 442"/>
                  <a:gd name="T80" fmla="*/ 396 w 398"/>
                  <a:gd name="T81" fmla="*/ 254 h 442"/>
                  <a:gd name="T82" fmla="*/ 394 w 398"/>
                  <a:gd name="T83" fmla="*/ 232 h 442"/>
                  <a:gd name="T84" fmla="*/ 390 w 398"/>
                  <a:gd name="T85" fmla="*/ 209 h 442"/>
                  <a:gd name="T86" fmla="*/ 386 w 398"/>
                  <a:gd name="T87" fmla="*/ 188 h 442"/>
                  <a:gd name="T88" fmla="*/ 377 w 398"/>
                  <a:gd name="T89" fmla="*/ 167 h 442"/>
                  <a:gd name="T90" fmla="*/ 371 w 398"/>
                  <a:gd name="T91" fmla="*/ 146 h 442"/>
                  <a:gd name="T92" fmla="*/ 361 w 398"/>
                  <a:gd name="T93" fmla="*/ 127 h 442"/>
                  <a:gd name="T94" fmla="*/ 350 w 398"/>
                  <a:gd name="T95" fmla="*/ 109 h 442"/>
                  <a:gd name="T96" fmla="*/ 340 w 398"/>
                  <a:gd name="T97" fmla="*/ 90 h 442"/>
                  <a:gd name="T98" fmla="*/ 327 w 398"/>
                  <a:gd name="T99" fmla="*/ 73 h 442"/>
                  <a:gd name="T100" fmla="*/ 313 w 398"/>
                  <a:gd name="T101" fmla="*/ 59 h 442"/>
                  <a:gd name="T102" fmla="*/ 298 w 398"/>
                  <a:gd name="T103" fmla="*/ 44 h 442"/>
                  <a:gd name="T104" fmla="*/ 284 w 398"/>
                  <a:gd name="T105" fmla="*/ 31 h 442"/>
                  <a:gd name="T106" fmla="*/ 267 w 398"/>
                  <a:gd name="T107" fmla="*/ 19 h 442"/>
                  <a:gd name="T108" fmla="*/ 250 w 398"/>
                  <a:gd name="T109" fmla="*/ 9 h 442"/>
                  <a:gd name="T110" fmla="*/ 232 w 398"/>
                  <a:gd name="T111" fmla="*/ 0 h 442"/>
                  <a:gd name="T112" fmla="*/ 232 w 398"/>
                  <a:gd name="T11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8" h="442">
                    <a:moveTo>
                      <a:pt x="232" y="0"/>
                    </a:moveTo>
                    <a:lnTo>
                      <a:pt x="140" y="109"/>
                    </a:lnTo>
                    <a:lnTo>
                      <a:pt x="52" y="6"/>
                    </a:lnTo>
                    <a:lnTo>
                      <a:pt x="52" y="6"/>
                    </a:lnTo>
                    <a:lnTo>
                      <a:pt x="44" y="31"/>
                    </a:lnTo>
                    <a:lnTo>
                      <a:pt x="32" y="54"/>
                    </a:lnTo>
                    <a:lnTo>
                      <a:pt x="17" y="75"/>
                    </a:lnTo>
                    <a:lnTo>
                      <a:pt x="0" y="94"/>
                    </a:lnTo>
                    <a:lnTo>
                      <a:pt x="0" y="94"/>
                    </a:lnTo>
                    <a:lnTo>
                      <a:pt x="21" y="106"/>
                    </a:lnTo>
                    <a:lnTo>
                      <a:pt x="40" y="121"/>
                    </a:lnTo>
                    <a:lnTo>
                      <a:pt x="59" y="136"/>
                    </a:lnTo>
                    <a:lnTo>
                      <a:pt x="77" y="152"/>
                    </a:lnTo>
                    <a:lnTo>
                      <a:pt x="92" y="171"/>
                    </a:lnTo>
                    <a:lnTo>
                      <a:pt x="109" y="190"/>
                    </a:lnTo>
                    <a:lnTo>
                      <a:pt x="121" y="211"/>
                    </a:lnTo>
                    <a:lnTo>
                      <a:pt x="134" y="232"/>
                    </a:lnTo>
                    <a:lnTo>
                      <a:pt x="146" y="254"/>
                    </a:lnTo>
                    <a:lnTo>
                      <a:pt x="157" y="277"/>
                    </a:lnTo>
                    <a:lnTo>
                      <a:pt x="165" y="300"/>
                    </a:lnTo>
                    <a:lnTo>
                      <a:pt x="171" y="325"/>
                    </a:lnTo>
                    <a:lnTo>
                      <a:pt x="177" y="352"/>
                    </a:lnTo>
                    <a:lnTo>
                      <a:pt x="182" y="377"/>
                    </a:lnTo>
                    <a:lnTo>
                      <a:pt x="184" y="404"/>
                    </a:lnTo>
                    <a:lnTo>
                      <a:pt x="184" y="432"/>
                    </a:lnTo>
                    <a:lnTo>
                      <a:pt x="184" y="432"/>
                    </a:lnTo>
                    <a:lnTo>
                      <a:pt x="184" y="442"/>
                    </a:lnTo>
                    <a:lnTo>
                      <a:pt x="184" y="442"/>
                    </a:lnTo>
                    <a:lnTo>
                      <a:pt x="217" y="436"/>
                    </a:lnTo>
                    <a:lnTo>
                      <a:pt x="246" y="427"/>
                    </a:lnTo>
                    <a:lnTo>
                      <a:pt x="277" y="417"/>
                    </a:lnTo>
                    <a:lnTo>
                      <a:pt x="304" y="404"/>
                    </a:lnTo>
                    <a:lnTo>
                      <a:pt x="329" y="388"/>
                    </a:lnTo>
                    <a:lnTo>
                      <a:pt x="352" y="371"/>
                    </a:lnTo>
                    <a:lnTo>
                      <a:pt x="375" y="352"/>
                    </a:lnTo>
                    <a:lnTo>
                      <a:pt x="394" y="329"/>
                    </a:lnTo>
                    <a:lnTo>
                      <a:pt x="394" y="329"/>
                    </a:lnTo>
                    <a:lnTo>
                      <a:pt x="396" y="304"/>
                    </a:lnTo>
                    <a:lnTo>
                      <a:pt x="398" y="279"/>
                    </a:lnTo>
                    <a:lnTo>
                      <a:pt x="398" y="279"/>
                    </a:lnTo>
                    <a:lnTo>
                      <a:pt x="396" y="254"/>
                    </a:lnTo>
                    <a:lnTo>
                      <a:pt x="394" y="232"/>
                    </a:lnTo>
                    <a:lnTo>
                      <a:pt x="390" y="209"/>
                    </a:lnTo>
                    <a:lnTo>
                      <a:pt x="386" y="188"/>
                    </a:lnTo>
                    <a:lnTo>
                      <a:pt x="377" y="167"/>
                    </a:lnTo>
                    <a:lnTo>
                      <a:pt x="371" y="146"/>
                    </a:lnTo>
                    <a:lnTo>
                      <a:pt x="361" y="127"/>
                    </a:lnTo>
                    <a:lnTo>
                      <a:pt x="350" y="109"/>
                    </a:lnTo>
                    <a:lnTo>
                      <a:pt x="340" y="90"/>
                    </a:lnTo>
                    <a:lnTo>
                      <a:pt x="327" y="73"/>
                    </a:lnTo>
                    <a:lnTo>
                      <a:pt x="313" y="59"/>
                    </a:lnTo>
                    <a:lnTo>
                      <a:pt x="298" y="44"/>
                    </a:lnTo>
                    <a:lnTo>
                      <a:pt x="284" y="31"/>
                    </a:lnTo>
                    <a:lnTo>
                      <a:pt x="267" y="19"/>
                    </a:lnTo>
                    <a:lnTo>
                      <a:pt x="250" y="9"/>
                    </a:lnTo>
                    <a:lnTo>
                      <a:pt x="232" y="0"/>
                    </a:lnTo>
                    <a:lnTo>
                      <a:pt x="23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0" name="Freeform 33"/>
              <p:cNvSpPr/>
              <p:nvPr/>
            </p:nvSpPr>
            <p:spPr bwMode="auto">
              <a:xfrm>
                <a:off x="3675063" y="1803400"/>
                <a:ext cx="641350" cy="701675"/>
              </a:xfrm>
              <a:custGeom>
                <a:avLst/>
                <a:gdLst>
                  <a:gd name="T0" fmla="*/ 223 w 404"/>
                  <a:gd name="T1" fmla="*/ 432 h 442"/>
                  <a:gd name="T2" fmla="*/ 223 w 404"/>
                  <a:gd name="T3" fmla="*/ 432 h 442"/>
                  <a:gd name="T4" fmla="*/ 223 w 404"/>
                  <a:gd name="T5" fmla="*/ 404 h 442"/>
                  <a:gd name="T6" fmla="*/ 227 w 404"/>
                  <a:gd name="T7" fmla="*/ 377 h 442"/>
                  <a:gd name="T8" fmla="*/ 231 w 404"/>
                  <a:gd name="T9" fmla="*/ 352 h 442"/>
                  <a:gd name="T10" fmla="*/ 236 w 404"/>
                  <a:gd name="T11" fmla="*/ 327 h 442"/>
                  <a:gd name="T12" fmla="*/ 244 w 404"/>
                  <a:gd name="T13" fmla="*/ 302 h 442"/>
                  <a:gd name="T14" fmla="*/ 252 w 404"/>
                  <a:gd name="T15" fmla="*/ 277 h 442"/>
                  <a:gd name="T16" fmla="*/ 261 w 404"/>
                  <a:gd name="T17" fmla="*/ 254 h 442"/>
                  <a:gd name="T18" fmla="*/ 273 w 404"/>
                  <a:gd name="T19" fmla="*/ 234 h 442"/>
                  <a:gd name="T20" fmla="*/ 286 w 404"/>
                  <a:gd name="T21" fmla="*/ 211 h 442"/>
                  <a:gd name="T22" fmla="*/ 298 w 404"/>
                  <a:gd name="T23" fmla="*/ 192 h 442"/>
                  <a:gd name="T24" fmla="*/ 313 w 404"/>
                  <a:gd name="T25" fmla="*/ 171 h 442"/>
                  <a:gd name="T26" fmla="*/ 329 w 404"/>
                  <a:gd name="T27" fmla="*/ 154 h 442"/>
                  <a:gd name="T28" fmla="*/ 348 w 404"/>
                  <a:gd name="T29" fmla="*/ 138 h 442"/>
                  <a:gd name="T30" fmla="*/ 365 w 404"/>
                  <a:gd name="T31" fmla="*/ 121 h 442"/>
                  <a:gd name="T32" fmla="*/ 386 w 404"/>
                  <a:gd name="T33" fmla="*/ 106 h 442"/>
                  <a:gd name="T34" fmla="*/ 404 w 404"/>
                  <a:gd name="T35" fmla="*/ 94 h 442"/>
                  <a:gd name="T36" fmla="*/ 404 w 404"/>
                  <a:gd name="T37" fmla="*/ 94 h 442"/>
                  <a:gd name="T38" fmla="*/ 388 w 404"/>
                  <a:gd name="T39" fmla="*/ 73 h 442"/>
                  <a:gd name="T40" fmla="*/ 371 w 404"/>
                  <a:gd name="T41" fmla="*/ 52 h 442"/>
                  <a:gd name="T42" fmla="*/ 358 w 404"/>
                  <a:gd name="T43" fmla="*/ 27 h 442"/>
                  <a:gd name="T44" fmla="*/ 348 w 404"/>
                  <a:gd name="T45" fmla="*/ 0 h 442"/>
                  <a:gd name="T46" fmla="*/ 348 w 404"/>
                  <a:gd name="T47" fmla="*/ 0 h 442"/>
                  <a:gd name="T48" fmla="*/ 256 w 404"/>
                  <a:gd name="T49" fmla="*/ 109 h 442"/>
                  <a:gd name="T50" fmla="*/ 165 w 404"/>
                  <a:gd name="T51" fmla="*/ 0 h 442"/>
                  <a:gd name="T52" fmla="*/ 165 w 404"/>
                  <a:gd name="T53" fmla="*/ 0 h 442"/>
                  <a:gd name="T54" fmla="*/ 148 w 404"/>
                  <a:gd name="T55" fmla="*/ 9 h 442"/>
                  <a:gd name="T56" fmla="*/ 129 w 404"/>
                  <a:gd name="T57" fmla="*/ 19 h 442"/>
                  <a:gd name="T58" fmla="*/ 115 w 404"/>
                  <a:gd name="T59" fmla="*/ 31 h 442"/>
                  <a:gd name="T60" fmla="*/ 98 w 404"/>
                  <a:gd name="T61" fmla="*/ 44 h 442"/>
                  <a:gd name="T62" fmla="*/ 84 w 404"/>
                  <a:gd name="T63" fmla="*/ 59 h 442"/>
                  <a:gd name="T64" fmla="*/ 71 w 404"/>
                  <a:gd name="T65" fmla="*/ 73 h 442"/>
                  <a:gd name="T66" fmla="*/ 59 w 404"/>
                  <a:gd name="T67" fmla="*/ 90 h 442"/>
                  <a:gd name="T68" fmla="*/ 46 w 404"/>
                  <a:gd name="T69" fmla="*/ 109 h 442"/>
                  <a:gd name="T70" fmla="*/ 36 w 404"/>
                  <a:gd name="T71" fmla="*/ 127 h 442"/>
                  <a:gd name="T72" fmla="*/ 27 w 404"/>
                  <a:gd name="T73" fmla="*/ 146 h 442"/>
                  <a:gd name="T74" fmla="*/ 19 w 404"/>
                  <a:gd name="T75" fmla="*/ 167 h 442"/>
                  <a:gd name="T76" fmla="*/ 13 w 404"/>
                  <a:gd name="T77" fmla="*/ 188 h 442"/>
                  <a:gd name="T78" fmla="*/ 6 w 404"/>
                  <a:gd name="T79" fmla="*/ 211 h 442"/>
                  <a:gd name="T80" fmla="*/ 4 w 404"/>
                  <a:gd name="T81" fmla="*/ 232 h 442"/>
                  <a:gd name="T82" fmla="*/ 0 w 404"/>
                  <a:gd name="T83" fmla="*/ 254 h 442"/>
                  <a:gd name="T84" fmla="*/ 0 w 404"/>
                  <a:gd name="T85" fmla="*/ 279 h 442"/>
                  <a:gd name="T86" fmla="*/ 0 w 404"/>
                  <a:gd name="T87" fmla="*/ 279 h 442"/>
                  <a:gd name="T88" fmla="*/ 2 w 404"/>
                  <a:gd name="T89" fmla="*/ 304 h 442"/>
                  <a:gd name="T90" fmla="*/ 4 w 404"/>
                  <a:gd name="T91" fmla="*/ 329 h 442"/>
                  <a:gd name="T92" fmla="*/ 4 w 404"/>
                  <a:gd name="T93" fmla="*/ 329 h 442"/>
                  <a:gd name="T94" fmla="*/ 23 w 404"/>
                  <a:gd name="T95" fmla="*/ 352 h 442"/>
                  <a:gd name="T96" fmla="*/ 46 w 404"/>
                  <a:gd name="T97" fmla="*/ 373 h 442"/>
                  <a:gd name="T98" fmla="*/ 71 w 404"/>
                  <a:gd name="T99" fmla="*/ 390 h 442"/>
                  <a:gd name="T100" fmla="*/ 98 w 404"/>
                  <a:gd name="T101" fmla="*/ 407 h 442"/>
                  <a:gd name="T102" fmla="*/ 127 w 404"/>
                  <a:gd name="T103" fmla="*/ 419 h 442"/>
                  <a:gd name="T104" fmla="*/ 159 w 404"/>
                  <a:gd name="T105" fmla="*/ 429 h 442"/>
                  <a:gd name="T106" fmla="*/ 190 w 404"/>
                  <a:gd name="T107" fmla="*/ 438 h 442"/>
                  <a:gd name="T108" fmla="*/ 223 w 404"/>
                  <a:gd name="T109" fmla="*/ 442 h 442"/>
                  <a:gd name="T110" fmla="*/ 223 w 404"/>
                  <a:gd name="T111" fmla="*/ 442 h 442"/>
                  <a:gd name="T112" fmla="*/ 223 w 404"/>
                  <a:gd name="T113" fmla="*/ 432 h 442"/>
                  <a:gd name="T114" fmla="*/ 223 w 404"/>
                  <a:gd name="T115" fmla="*/ 43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442">
                    <a:moveTo>
                      <a:pt x="223" y="432"/>
                    </a:moveTo>
                    <a:lnTo>
                      <a:pt x="223" y="432"/>
                    </a:lnTo>
                    <a:lnTo>
                      <a:pt x="223" y="404"/>
                    </a:lnTo>
                    <a:lnTo>
                      <a:pt x="227" y="377"/>
                    </a:lnTo>
                    <a:lnTo>
                      <a:pt x="231" y="352"/>
                    </a:lnTo>
                    <a:lnTo>
                      <a:pt x="236" y="327"/>
                    </a:lnTo>
                    <a:lnTo>
                      <a:pt x="244" y="302"/>
                    </a:lnTo>
                    <a:lnTo>
                      <a:pt x="252" y="277"/>
                    </a:lnTo>
                    <a:lnTo>
                      <a:pt x="261" y="254"/>
                    </a:lnTo>
                    <a:lnTo>
                      <a:pt x="273" y="234"/>
                    </a:lnTo>
                    <a:lnTo>
                      <a:pt x="286" y="211"/>
                    </a:lnTo>
                    <a:lnTo>
                      <a:pt x="298" y="192"/>
                    </a:lnTo>
                    <a:lnTo>
                      <a:pt x="313" y="171"/>
                    </a:lnTo>
                    <a:lnTo>
                      <a:pt x="329" y="154"/>
                    </a:lnTo>
                    <a:lnTo>
                      <a:pt x="348" y="138"/>
                    </a:lnTo>
                    <a:lnTo>
                      <a:pt x="365" y="121"/>
                    </a:lnTo>
                    <a:lnTo>
                      <a:pt x="386" y="106"/>
                    </a:lnTo>
                    <a:lnTo>
                      <a:pt x="404" y="94"/>
                    </a:lnTo>
                    <a:lnTo>
                      <a:pt x="404" y="94"/>
                    </a:lnTo>
                    <a:lnTo>
                      <a:pt x="388" y="73"/>
                    </a:lnTo>
                    <a:lnTo>
                      <a:pt x="371" y="52"/>
                    </a:lnTo>
                    <a:lnTo>
                      <a:pt x="358" y="27"/>
                    </a:lnTo>
                    <a:lnTo>
                      <a:pt x="348" y="0"/>
                    </a:lnTo>
                    <a:lnTo>
                      <a:pt x="348" y="0"/>
                    </a:lnTo>
                    <a:lnTo>
                      <a:pt x="256" y="109"/>
                    </a:lnTo>
                    <a:lnTo>
                      <a:pt x="165" y="0"/>
                    </a:lnTo>
                    <a:lnTo>
                      <a:pt x="165" y="0"/>
                    </a:lnTo>
                    <a:lnTo>
                      <a:pt x="148" y="9"/>
                    </a:lnTo>
                    <a:lnTo>
                      <a:pt x="129" y="19"/>
                    </a:lnTo>
                    <a:lnTo>
                      <a:pt x="115" y="31"/>
                    </a:lnTo>
                    <a:lnTo>
                      <a:pt x="98" y="44"/>
                    </a:lnTo>
                    <a:lnTo>
                      <a:pt x="84" y="59"/>
                    </a:lnTo>
                    <a:lnTo>
                      <a:pt x="71" y="73"/>
                    </a:lnTo>
                    <a:lnTo>
                      <a:pt x="59" y="90"/>
                    </a:lnTo>
                    <a:lnTo>
                      <a:pt x="46" y="109"/>
                    </a:lnTo>
                    <a:lnTo>
                      <a:pt x="36" y="127"/>
                    </a:lnTo>
                    <a:lnTo>
                      <a:pt x="27" y="146"/>
                    </a:lnTo>
                    <a:lnTo>
                      <a:pt x="19" y="167"/>
                    </a:lnTo>
                    <a:lnTo>
                      <a:pt x="13" y="188"/>
                    </a:lnTo>
                    <a:lnTo>
                      <a:pt x="6" y="211"/>
                    </a:lnTo>
                    <a:lnTo>
                      <a:pt x="4" y="232"/>
                    </a:lnTo>
                    <a:lnTo>
                      <a:pt x="0" y="254"/>
                    </a:lnTo>
                    <a:lnTo>
                      <a:pt x="0" y="279"/>
                    </a:lnTo>
                    <a:lnTo>
                      <a:pt x="0" y="279"/>
                    </a:lnTo>
                    <a:lnTo>
                      <a:pt x="2" y="304"/>
                    </a:lnTo>
                    <a:lnTo>
                      <a:pt x="4" y="329"/>
                    </a:lnTo>
                    <a:lnTo>
                      <a:pt x="4" y="329"/>
                    </a:lnTo>
                    <a:lnTo>
                      <a:pt x="23" y="352"/>
                    </a:lnTo>
                    <a:lnTo>
                      <a:pt x="46" y="373"/>
                    </a:lnTo>
                    <a:lnTo>
                      <a:pt x="71" y="390"/>
                    </a:lnTo>
                    <a:lnTo>
                      <a:pt x="98" y="407"/>
                    </a:lnTo>
                    <a:lnTo>
                      <a:pt x="127" y="419"/>
                    </a:lnTo>
                    <a:lnTo>
                      <a:pt x="159" y="429"/>
                    </a:lnTo>
                    <a:lnTo>
                      <a:pt x="190" y="438"/>
                    </a:lnTo>
                    <a:lnTo>
                      <a:pt x="223" y="442"/>
                    </a:lnTo>
                    <a:lnTo>
                      <a:pt x="223" y="442"/>
                    </a:lnTo>
                    <a:lnTo>
                      <a:pt x="223" y="432"/>
                    </a:lnTo>
                    <a:lnTo>
                      <a:pt x="223" y="4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grpSp>
        <p:nvGrpSpPr>
          <p:cNvPr id="59" name="Group 6"/>
          <p:cNvGrpSpPr/>
          <p:nvPr/>
        </p:nvGrpSpPr>
        <p:grpSpPr>
          <a:xfrm>
            <a:off x="1083759" y="3012569"/>
            <a:ext cx="2065164" cy="2065164"/>
            <a:chOff x="2313424" y="2674087"/>
            <a:chExt cx="2065164" cy="2065164"/>
          </a:xfrm>
        </p:grpSpPr>
        <p:sp>
          <p:nvSpPr>
            <p:cNvPr id="60" name="Oval 8"/>
            <p:cNvSpPr/>
            <p:nvPr/>
          </p:nvSpPr>
          <p:spPr>
            <a:xfrm>
              <a:off x="2313424" y="2674087"/>
              <a:ext cx="2065164" cy="2065164"/>
            </a:xfrm>
            <a:prstGeom prst="ellipse">
              <a:avLst/>
            </a:prstGeom>
            <a:solidFill>
              <a:srgbClr val="FB8A8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61" name="TextBox 34"/>
            <p:cNvSpPr txBox="1"/>
            <p:nvPr/>
          </p:nvSpPr>
          <p:spPr>
            <a:xfrm>
              <a:off x="2478959" y="3674171"/>
              <a:ext cx="1653350"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bg1"/>
                  </a:solidFill>
                  <a:cs typeface="+mn-ea"/>
                  <a:sym typeface="+mn-lt"/>
                </a:rPr>
                <a:t>晨检</a:t>
              </a:r>
              <a:endParaRPr lang="en-US" sz="2400" b="1" dirty="0">
                <a:solidFill>
                  <a:schemeClr val="bg1"/>
                </a:solidFill>
                <a:cs typeface="+mn-ea"/>
                <a:sym typeface="+mn-lt"/>
              </a:endParaRPr>
            </a:p>
          </p:txBody>
        </p:sp>
        <p:grpSp>
          <p:nvGrpSpPr>
            <p:cNvPr id="62" name="Group 35"/>
            <p:cNvGrpSpPr/>
            <p:nvPr/>
          </p:nvGrpSpPr>
          <p:grpSpPr>
            <a:xfrm>
              <a:off x="3121484" y="3197757"/>
              <a:ext cx="503238" cy="457200"/>
              <a:chOff x="3908434" y="4006851"/>
              <a:chExt cx="503238" cy="457200"/>
            </a:xfrm>
            <a:solidFill>
              <a:schemeClr val="tx1"/>
            </a:solidFill>
          </p:grpSpPr>
          <p:sp>
            <p:nvSpPr>
              <p:cNvPr id="63" name="Freeform 113"/>
              <p:cNvSpPr>
                <a:spLocks noEditPoints="1"/>
              </p:cNvSpPr>
              <p:nvPr/>
            </p:nvSpPr>
            <p:spPr bwMode="auto">
              <a:xfrm>
                <a:off x="4111634" y="4141788"/>
                <a:ext cx="285751" cy="280988"/>
              </a:xfrm>
              <a:custGeom>
                <a:avLst/>
                <a:gdLst>
                  <a:gd name="T0" fmla="*/ 64 w 76"/>
                  <a:gd name="T1" fmla="*/ 10 h 75"/>
                  <a:gd name="T2" fmla="*/ 22 w 76"/>
                  <a:gd name="T3" fmla="*/ 3 h 75"/>
                  <a:gd name="T4" fmla="*/ 19 w 76"/>
                  <a:gd name="T5" fmla="*/ 6 h 75"/>
                  <a:gd name="T6" fmla="*/ 18 w 76"/>
                  <a:gd name="T7" fmla="*/ 16 h 75"/>
                  <a:gd name="T8" fmla="*/ 38 w 76"/>
                  <a:gd name="T9" fmla="*/ 8 h 75"/>
                  <a:gd name="T10" fmla="*/ 60 w 76"/>
                  <a:gd name="T11" fmla="*/ 18 h 75"/>
                  <a:gd name="T12" fmla="*/ 38 w 76"/>
                  <a:gd name="T13" fmla="*/ 67 h 75"/>
                  <a:gd name="T14" fmla="*/ 11 w 76"/>
                  <a:gd name="T15" fmla="*/ 48 h 75"/>
                  <a:gd name="T16" fmla="*/ 9 w 76"/>
                  <a:gd name="T17" fmla="*/ 62 h 75"/>
                  <a:gd name="T18" fmla="*/ 38 w 76"/>
                  <a:gd name="T19" fmla="*/ 75 h 75"/>
                  <a:gd name="T20" fmla="*/ 66 w 76"/>
                  <a:gd name="T21" fmla="*/ 12 h 75"/>
                  <a:gd name="T22" fmla="*/ 16 w 76"/>
                  <a:gd name="T23" fmla="*/ 15 h 75"/>
                  <a:gd name="T24" fmla="*/ 17 w 76"/>
                  <a:gd name="T25" fmla="*/ 13 h 75"/>
                  <a:gd name="T26" fmla="*/ 17 w 76"/>
                  <a:gd name="T27" fmla="*/ 8 h 75"/>
                  <a:gd name="T28" fmla="*/ 18 w 76"/>
                  <a:gd name="T29" fmla="*/ 5 h 75"/>
                  <a:gd name="T30" fmla="*/ 14 w 76"/>
                  <a:gd name="T31" fmla="*/ 11 h 75"/>
                  <a:gd name="T32" fmla="*/ 14 w 76"/>
                  <a:gd name="T33" fmla="*/ 14 h 75"/>
                  <a:gd name="T34" fmla="*/ 13 w 76"/>
                  <a:gd name="T35" fmla="*/ 17 h 75"/>
                  <a:gd name="T36" fmla="*/ 12 w 76"/>
                  <a:gd name="T37" fmla="*/ 22 h 75"/>
                  <a:gd name="T38" fmla="*/ 11 w 76"/>
                  <a:gd name="T39" fmla="*/ 26 h 75"/>
                  <a:gd name="T40" fmla="*/ 9 w 76"/>
                  <a:gd name="T41" fmla="*/ 30 h 75"/>
                  <a:gd name="T42" fmla="*/ 7 w 76"/>
                  <a:gd name="T43" fmla="*/ 34 h 75"/>
                  <a:gd name="T44" fmla="*/ 6 w 76"/>
                  <a:gd name="T45" fmla="*/ 35 h 75"/>
                  <a:gd name="T46" fmla="*/ 3 w 76"/>
                  <a:gd name="T47" fmla="*/ 38 h 75"/>
                  <a:gd name="T48" fmla="*/ 1 w 76"/>
                  <a:gd name="T49" fmla="*/ 40 h 75"/>
                  <a:gd name="T50" fmla="*/ 1 w 76"/>
                  <a:gd name="T51" fmla="*/ 43 h 75"/>
                  <a:gd name="T52" fmla="*/ 2 w 76"/>
                  <a:gd name="T53" fmla="*/ 42 h 75"/>
                  <a:gd name="T54" fmla="*/ 6 w 76"/>
                  <a:gd name="T55" fmla="*/ 40 h 75"/>
                  <a:gd name="T56" fmla="*/ 3 w 76"/>
                  <a:gd name="T57" fmla="*/ 47 h 75"/>
                  <a:gd name="T58" fmla="*/ 3 w 76"/>
                  <a:gd name="T59" fmla="*/ 51 h 75"/>
                  <a:gd name="T60" fmla="*/ 8 w 76"/>
                  <a:gd name="T61" fmla="*/ 42 h 75"/>
                  <a:gd name="T62" fmla="*/ 9 w 76"/>
                  <a:gd name="T63" fmla="*/ 36 h 75"/>
                  <a:gd name="T64" fmla="*/ 16 w 76"/>
                  <a:gd name="T6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5">
                    <a:moveTo>
                      <a:pt x="66" y="12"/>
                    </a:moveTo>
                    <a:cubicBezTo>
                      <a:pt x="66" y="11"/>
                      <a:pt x="65" y="10"/>
                      <a:pt x="64" y="10"/>
                    </a:cubicBezTo>
                    <a:cubicBezTo>
                      <a:pt x="58" y="4"/>
                      <a:pt x="48" y="0"/>
                      <a:pt x="38" y="0"/>
                    </a:cubicBezTo>
                    <a:cubicBezTo>
                      <a:pt x="32" y="0"/>
                      <a:pt x="27" y="1"/>
                      <a:pt x="22" y="3"/>
                    </a:cubicBezTo>
                    <a:cubicBezTo>
                      <a:pt x="21" y="4"/>
                      <a:pt x="20" y="4"/>
                      <a:pt x="19" y="5"/>
                    </a:cubicBezTo>
                    <a:cubicBezTo>
                      <a:pt x="19" y="5"/>
                      <a:pt x="19" y="5"/>
                      <a:pt x="19" y="6"/>
                    </a:cubicBezTo>
                    <a:cubicBezTo>
                      <a:pt x="19" y="8"/>
                      <a:pt x="19" y="11"/>
                      <a:pt x="18" y="16"/>
                    </a:cubicBezTo>
                    <a:cubicBezTo>
                      <a:pt x="18" y="16"/>
                      <a:pt x="18" y="16"/>
                      <a:pt x="18" y="16"/>
                    </a:cubicBezTo>
                    <a:cubicBezTo>
                      <a:pt x="19" y="15"/>
                      <a:pt x="20" y="14"/>
                      <a:pt x="21" y="14"/>
                    </a:cubicBezTo>
                    <a:cubicBezTo>
                      <a:pt x="26" y="10"/>
                      <a:pt x="32" y="8"/>
                      <a:pt x="38" y="8"/>
                    </a:cubicBezTo>
                    <a:cubicBezTo>
                      <a:pt x="46" y="8"/>
                      <a:pt x="53" y="11"/>
                      <a:pt x="58" y="16"/>
                    </a:cubicBezTo>
                    <a:cubicBezTo>
                      <a:pt x="59" y="17"/>
                      <a:pt x="59" y="17"/>
                      <a:pt x="60" y="18"/>
                    </a:cubicBezTo>
                    <a:cubicBezTo>
                      <a:pt x="65" y="23"/>
                      <a:pt x="68" y="30"/>
                      <a:pt x="68" y="37"/>
                    </a:cubicBezTo>
                    <a:cubicBezTo>
                      <a:pt x="68" y="54"/>
                      <a:pt x="54" y="67"/>
                      <a:pt x="38" y="67"/>
                    </a:cubicBezTo>
                    <a:cubicBezTo>
                      <a:pt x="37" y="67"/>
                      <a:pt x="36" y="67"/>
                      <a:pt x="34" y="67"/>
                    </a:cubicBezTo>
                    <a:cubicBezTo>
                      <a:pt x="24" y="65"/>
                      <a:pt x="15" y="58"/>
                      <a:pt x="11" y="48"/>
                    </a:cubicBezTo>
                    <a:cubicBezTo>
                      <a:pt x="9" y="62"/>
                      <a:pt x="9" y="62"/>
                      <a:pt x="9" y="62"/>
                    </a:cubicBezTo>
                    <a:cubicBezTo>
                      <a:pt x="9" y="62"/>
                      <a:pt x="9" y="62"/>
                      <a:pt x="9" y="62"/>
                    </a:cubicBezTo>
                    <a:cubicBezTo>
                      <a:pt x="16" y="70"/>
                      <a:pt x="26" y="75"/>
                      <a:pt x="37" y="75"/>
                    </a:cubicBezTo>
                    <a:cubicBezTo>
                      <a:pt x="37" y="75"/>
                      <a:pt x="38" y="75"/>
                      <a:pt x="38" y="75"/>
                    </a:cubicBezTo>
                    <a:cubicBezTo>
                      <a:pt x="59" y="75"/>
                      <a:pt x="76" y="58"/>
                      <a:pt x="76" y="37"/>
                    </a:cubicBezTo>
                    <a:cubicBezTo>
                      <a:pt x="76" y="27"/>
                      <a:pt x="72" y="18"/>
                      <a:pt x="66" y="12"/>
                    </a:cubicBezTo>
                    <a:close/>
                    <a:moveTo>
                      <a:pt x="16" y="17"/>
                    </a:moveTo>
                    <a:cubicBezTo>
                      <a:pt x="16" y="17"/>
                      <a:pt x="16" y="16"/>
                      <a:pt x="16" y="15"/>
                    </a:cubicBezTo>
                    <a:cubicBezTo>
                      <a:pt x="16" y="15"/>
                      <a:pt x="16" y="15"/>
                      <a:pt x="16" y="14"/>
                    </a:cubicBezTo>
                    <a:cubicBezTo>
                      <a:pt x="17" y="14"/>
                      <a:pt x="17" y="13"/>
                      <a:pt x="17" y="13"/>
                    </a:cubicBezTo>
                    <a:cubicBezTo>
                      <a:pt x="17" y="12"/>
                      <a:pt x="17" y="11"/>
                      <a:pt x="17" y="11"/>
                    </a:cubicBezTo>
                    <a:cubicBezTo>
                      <a:pt x="17" y="10"/>
                      <a:pt x="17" y="9"/>
                      <a:pt x="17" y="8"/>
                    </a:cubicBezTo>
                    <a:cubicBezTo>
                      <a:pt x="17" y="7"/>
                      <a:pt x="17" y="7"/>
                      <a:pt x="18" y="7"/>
                    </a:cubicBezTo>
                    <a:cubicBezTo>
                      <a:pt x="18" y="6"/>
                      <a:pt x="18" y="6"/>
                      <a:pt x="18" y="5"/>
                    </a:cubicBezTo>
                    <a:cubicBezTo>
                      <a:pt x="17" y="6"/>
                      <a:pt x="15" y="7"/>
                      <a:pt x="14" y="8"/>
                    </a:cubicBezTo>
                    <a:cubicBezTo>
                      <a:pt x="14" y="9"/>
                      <a:pt x="14" y="10"/>
                      <a:pt x="14" y="11"/>
                    </a:cubicBezTo>
                    <a:cubicBezTo>
                      <a:pt x="14" y="11"/>
                      <a:pt x="14" y="11"/>
                      <a:pt x="14" y="12"/>
                    </a:cubicBezTo>
                    <a:cubicBezTo>
                      <a:pt x="14" y="12"/>
                      <a:pt x="14" y="13"/>
                      <a:pt x="14" y="14"/>
                    </a:cubicBezTo>
                    <a:cubicBezTo>
                      <a:pt x="14" y="15"/>
                      <a:pt x="13" y="16"/>
                      <a:pt x="13" y="17"/>
                    </a:cubicBezTo>
                    <a:cubicBezTo>
                      <a:pt x="13" y="17"/>
                      <a:pt x="13" y="17"/>
                      <a:pt x="13" y="17"/>
                    </a:cubicBezTo>
                    <a:cubicBezTo>
                      <a:pt x="13" y="18"/>
                      <a:pt x="13" y="20"/>
                      <a:pt x="12" y="21"/>
                    </a:cubicBezTo>
                    <a:cubicBezTo>
                      <a:pt x="12" y="22"/>
                      <a:pt x="12" y="22"/>
                      <a:pt x="12" y="22"/>
                    </a:cubicBezTo>
                    <a:cubicBezTo>
                      <a:pt x="12" y="23"/>
                      <a:pt x="12" y="23"/>
                      <a:pt x="12" y="24"/>
                    </a:cubicBezTo>
                    <a:cubicBezTo>
                      <a:pt x="11" y="25"/>
                      <a:pt x="11" y="26"/>
                      <a:pt x="11" y="26"/>
                    </a:cubicBezTo>
                    <a:cubicBezTo>
                      <a:pt x="11" y="27"/>
                      <a:pt x="10" y="28"/>
                      <a:pt x="10" y="28"/>
                    </a:cubicBezTo>
                    <a:cubicBezTo>
                      <a:pt x="10" y="29"/>
                      <a:pt x="10" y="30"/>
                      <a:pt x="9" y="30"/>
                    </a:cubicBezTo>
                    <a:cubicBezTo>
                      <a:pt x="9" y="31"/>
                      <a:pt x="9" y="32"/>
                      <a:pt x="8" y="32"/>
                    </a:cubicBezTo>
                    <a:cubicBezTo>
                      <a:pt x="8" y="33"/>
                      <a:pt x="8" y="33"/>
                      <a:pt x="7" y="34"/>
                    </a:cubicBezTo>
                    <a:cubicBezTo>
                      <a:pt x="7" y="34"/>
                      <a:pt x="7" y="34"/>
                      <a:pt x="7" y="34"/>
                    </a:cubicBezTo>
                    <a:cubicBezTo>
                      <a:pt x="7" y="34"/>
                      <a:pt x="6" y="35"/>
                      <a:pt x="6" y="35"/>
                    </a:cubicBezTo>
                    <a:cubicBezTo>
                      <a:pt x="6" y="36"/>
                      <a:pt x="5" y="36"/>
                      <a:pt x="5" y="37"/>
                    </a:cubicBezTo>
                    <a:cubicBezTo>
                      <a:pt x="4" y="37"/>
                      <a:pt x="4" y="38"/>
                      <a:pt x="3" y="38"/>
                    </a:cubicBezTo>
                    <a:cubicBezTo>
                      <a:pt x="3" y="38"/>
                      <a:pt x="2" y="39"/>
                      <a:pt x="2" y="39"/>
                    </a:cubicBezTo>
                    <a:cubicBezTo>
                      <a:pt x="1" y="39"/>
                      <a:pt x="1" y="40"/>
                      <a:pt x="1" y="40"/>
                    </a:cubicBezTo>
                    <a:cubicBezTo>
                      <a:pt x="1" y="40"/>
                      <a:pt x="0" y="40"/>
                      <a:pt x="0" y="40"/>
                    </a:cubicBezTo>
                    <a:cubicBezTo>
                      <a:pt x="1" y="41"/>
                      <a:pt x="1" y="42"/>
                      <a:pt x="1" y="43"/>
                    </a:cubicBezTo>
                    <a:cubicBezTo>
                      <a:pt x="1" y="43"/>
                      <a:pt x="1" y="43"/>
                      <a:pt x="1" y="43"/>
                    </a:cubicBezTo>
                    <a:cubicBezTo>
                      <a:pt x="2" y="43"/>
                      <a:pt x="2" y="42"/>
                      <a:pt x="2" y="42"/>
                    </a:cubicBezTo>
                    <a:cubicBezTo>
                      <a:pt x="3" y="42"/>
                      <a:pt x="4" y="41"/>
                      <a:pt x="4" y="41"/>
                    </a:cubicBezTo>
                    <a:cubicBezTo>
                      <a:pt x="5" y="41"/>
                      <a:pt x="5" y="40"/>
                      <a:pt x="6" y="40"/>
                    </a:cubicBezTo>
                    <a:cubicBezTo>
                      <a:pt x="6" y="42"/>
                      <a:pt x="6" y="42"/>
                      <a:pt x="6" y="42"/>
                    </a:cubicBezTo>
                    <a:cubicBezTo>
                      <a:pt x="6" y="44"/>
                      <a:pt x="5" y="46"/>
                      <a:pt x="3" y="47"/>
                    </a:cubicBezTo>
                    <a:cubicBezTo>
                      <a:pt x="2" y="48"/>
                      <a:pt x="2" y="48"/>
                      <a:pt x="2" y="48"/>
                    </a:cubicBezTo>
                    <a:cubicBezTo>
                      <a:pt x="2" y="49"/>
                      <a:pt x="3" y="50"/>
                      <a:pt x="3" y="51"/>
                    </a:cubicBezTo>
                    <a:cubicBezTo>
                      <a:pt x="5" y="50"/>
                      <a:pt x="5" y="50"/>
                      <a:pt x="5" y="50"/>
                    </a:cubicBezTo>
                    <a:cubicBezTo>
                      <a:pt x="7" y="48"/>
                      <a:pt x="8" y="45"/>
                      <a:pt x="8" y="42"/>
                    </a:cubicBezTo>
                    <a:cubicBezTo>
                      <a:pt x="8" y="37"/>
                      <a:pt x="8" y="37"/>
                      <a:pt x="8" y="37"/>
                    </a:cubicBezTo>
                    <a:cubicBezTo>
                      <a:pt x="9" y="37"/>
                      <a:pt x="9" y="36"/>
                      <a:pt x="9" y="36"/>
                    </a:cubicBezTo>
                    <a:cubicBezTo>
                      <a:pt x="9" y="36"/>
                      <a:pt x="9" y="36"/>
                      <a:pt x="9" y="36"/>
                    </a:cubicBezTo>
                    <a:cubicBezTo>
                      <a:pt x="9" y="29"/>
                      <a:pt x="12" y="23"/>
                      <a:pt x="16" y="18"/>
                    </a:cubicBezTo>
                    <a:cubicBezTo>
                      <a:pt x="16" y="18"/>
                      <a:pt x="16" y="18"/>
                      <a:pt x="16"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4" name="Freeform 114"/>
              <p:cNvSpPr>
                <a:spLocks noEditPoints="1"/>
              </p:cNvSpPr>
              <p:nvPr/>
            </p:nvSpPr>
            <p:spPr bwMode="auto">
              <a:xfrm>
                <a:off x="4178309" y="4205288"/>
                <a:ext cx="153988" cy="153988"/>
              </a:xfrm>
              <a:custGeom>
                <a:avLst/>
                <a:gdLst>
                  <a:gd name="T0" fmla="*/ 36 w 41"/>
                  <a:gd name="T1" fmla="*/ 7 h 41"/>
                  <a:gd name="T2" fmla="*/ 34 w 41"/>
                  <a:gd name="T3" fmla="*/ 5 h 41"/>
                  <a:gd name="T4" fmla="*/ 20 w 41"/>
                  <a:gd name="T5" fmla="*/ 0 h 41"/>
                  <a:gd name="T6" fmla="*/ 0 w 41"/>
                  <a:gd name="T7" fmla="*/ 20 h 41"/>
                  <a:gd name="T8" fmla="*/ 20 w 41"/>
                  <a:gd name="T9" fmla="*/ 41 h 41"/>
                  <a:gd name="T10" fmla="*/ 41 w 41"/>
                  <a:gd name="T11" fmla="*/ 20 h 41"/>
                  <a:gd name="T12" fmla="*/ 36 w 41"/>
                  <a:gd name="T13" fmla="*/ 7 h 41"/>
                  <a:gd name="T14" fmla="*/ 20 w 41"/>
                  <a:gd name="T15" fmla="*/ 34 h 41"/>
                  <a:gd name="T16" fmla="*/ 7 w 41"/>
                  <a:gd name="T17" fmla="*/ 20 h 41"/>
                  <a:gd name="T18" fmla="*/ 20 w 41"/>
                  <a:gd name="T19" fmla="*/ 7 h 41"/>
                  <a:gd name="T20" fmla="*/ 29 w 41"/>
                  <a:gd name="T21" fmla="*/ 10 h 41"/>
                  <a:gd name="T22" fmla="*/ 31 w 41"/>
                  <a:gd name="T23" fmla="*/ 12 h 41"/>
                  <a:gd name="T24" fmla="*/ 34 w 41"/>
                  <a:gd name="T25" fmla="*/ 20 h 41"/>
                  <a:gd name="T26" fmla="*/ 20 w 41"/>
                  <a:gd name="T2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41">
                    <a:moveTo>
                      <a:pt x="36" y="7"/>
                    </a:moveTo>
                    <a:cubicBezTo>
                      <a:pt x="35" y="6"/>
                      <a:pt x="35" y="6"/>
                      <a:pt x="34" y="5"/>
                    </a:cubicBezTo>
                    <a:cubicBezTo>
                      <a:pt x="31" y="2"/>
                      <a:pt x="26" y="0"/>
                      <a:pt x="20" y="0"/>
                    </a:cubicBezTo>
                    <a:cubicBezTo>
                      <a:pt x="9" y="0"/>
                      <a:pt x="0" y="9"/>
                      <a:pt x="0" y="20"/>
                    </a:cubicBezTo>
                    <a:cubicBezTo>
                      <a:pt x="0" y="32"/>
                      <a:pt x="9" y="41"/>
                      <a:pt x="20" y="41"/>
                    </a:cubicBezTo>
                    <a:cubicBezTo>
                      <a:pt x="32" y="41"/>
                      <a:pt x="41" y="32"/>
                      <a:pt x="41" y="20"/>
                    </a:cubicBezTo>
                    <a:cubicBezTo>
                      <a:pt x="41" y="15"/>
                      <a:pt x="39" y="11"/>
                      <a:pt x="36" y="7"/>
                    </a:cubicBezTo>
                    <a:close/>
                    <a:moveTo>
                      <a:pt x="20" y="34"/>
                    </a:moveTo>
                    <a:cubicBezTo>
                      <a:pt x="13" y="34"/>
                      <a:pt x="7" y="28"/>
                      <a:pt x="7" y="20"/>
                    </a:cubicBezTo>
                    <a:cubicBezTo>
                      <a:pt x="7" y="13"/>
                      <a:pt x="13" y="7"/>
                      <a:pt x="20" y="7"/>
                    </a:cubicBezTo>
                    <a:cubicBezTo>
                      <a:pt x="24" y="7"/>
                      <a:pt x="27" y="8"/>
                      <a:pt x="29" y="10"/>
                    </a:cubicBezTo>
                    <a:cubicBezTo>
                      <a:pt x="30" y="11"/>
                      <a:pt x="30" y="12"/>
                      <a:pt x="31" y="12"/>
                    </a:cubicBezTo>
                    <a:cubicBezTo>
                      <a:pt x="33" y="14"/>
                      <a:pt x="34" y="17"/>
                      <a:pt x="34" y="20"/>
                    </a:cubicBezTo>
                    <a:cubicBezTo>
                      <a:pt x="34" y="28"/>
                      <a:pt x="28" y="34"/>
                      <a:pt x="20" y="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5" name="Oval 115"/>
              <p:cNvSpPr>
                <a:spLocks noChangeArrowheads="1"/>
              </p:cNvSpPr>
              <p:nvPr/>
            </p:nvSpPr>
            <p:spPr bwMode="auto">
              <a:xfrm>
                <a:off x="4235460" y="4262438"/>
                <a:ext cx="41275" cy="412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6" name="Freeform 116"/>
              <p:cNvSpPr/>
              <p:nvPr/>
            </p:nvSpPr>
            <p:spPr bwMode="auto">
              <a:xfrm>
                <a:off x="4268797" y="4164013"/>
                <a:ext cx="104775" cy="109538"/>
              </a:xfrm>
              <a:custGeom>
                <a:avLst/>
                <a:gdLst>
                  <a:gd name="T0" fmla="*/ 3 w 66"/>
                  <a:gd name="T1" fmla="*/ 69 h 69"/>
                  <a:gd name="T2" fmla="*/ 0 w 66"/>
                  <a:gd name="T3" fmla="*/ 64 h 69"/>
                  <a:gd name="T4" fmla="*/ 62 w 66"/>
                  <a:gd name="T5" fmla="*/ 0 h 69"/>
                  <a:gd name="T6" fmla="*/ 66 w 66"/>
                  <a:gd name="T7" fmla="*/ 5 h 69"/>
                  <a:gd name="T8" fmla="*/ 3 w 66"/>
                  <a:gd name="T9" fmla="*/ 69 h 69"/>
                </a:gdLst>
                <a:ahLst/>
                <a:cxnLst>
                  <a:cxn ang="0">
                    <a:pos x="T0" y="T1"/>
                  </a:cxn>
                  <a:cxn ang="0">
                    <a:pos x="T2" y="T3"/>
                  </a:cxn>
                  <a:cxn ang="0">
                    <a:pos x="T4" y="T5"/>
                  </a:cxn>
                  <a:cxn ang="0">
                    <a:pos x="T6" y="T7"/>
                  </a:cxn>
                  <a:cxn ang="0">
                    <a:pos x="T8" y="T9"/>
                  </a:cxn>
                </a:cxnLst>
                <a:rect l="0" t="0" r="r" b="b"/>
                <a:pathLst>
                  <a:path w="66" h="69">
                    <a:moveTo>
                      <a:pt x="3" y="69"/>
                    </a:moveTo>
                    <a:lnTo>
                      <a:pt x="0" y="64"/>
                    </a:lnTo>
                    <a:lnTo>
                      <a:pt x="62" y="0"/>
                    </a:lnTo>
                    <a:lnTo>
                      <a:pt x="66" y="5"/>
                    </a:lnTo>
                    <a:lnTo>
                      <a:pt x="3" y="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7" name="Freeform 117"/>
              <p:cNvSpPr/>
              <p:nvPr/>
            </p:nvSpPr>
            <p:spPr bwMode="auto">
              <a:xfrm>
                <a:off x="4254510" y="4246563"/>
                <a:ext cx="36513" cy="41275"/>
              </a:xfrm>
              <a:custGeom>
                <a:avLst/>
                <a:gdLst>
                  <a:gd name="T0" fmla="*/ 0 w 10"/>
                  <a:gd name="T1" fmla="*/ 11 h 11"/>
                  <a:gd name="T2" fmla="*/ 10 w 10"/>
                  <a:gd name="T3" fmla="*/ 8 h 11"/>
                  <a:gd name="T4" fmla="*/ 5 w 10"/>
                  <a:gd name="T5" fmla="*/ 5 h 11"/>
                  <a:gd name="T6" fmla="*/ 3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3" y="9"/>
                      <a:pt x="7" y="8"/>
                      <a:pt x="10" y="8"/>
                    </a:cubicBezTo>
                    <a:cubicBezTo>
                      <a:pt x="5" y="5"/>
                      <a:pt x="5" y="5"/>
                      <a:pt x="5" y="5"/>
                    </a:cubicBezTo>
                    <a:cubicBezTo>
                      <a:pt x="3" y="0"/>
                      <a:pt x="3" y="0"/>
                      <a:pt x="3" y="0"/>
                    </a:cubicBezTo>
                    <a:cubicBezTo>
                      <a:pt x="2" y="3"/>
                      <a:pt x="1" y="8"/>
                      <a:pt x="0"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8" name="Freeform 118"/>
              <p:cNvSpPr/>
              <p:nvPr/>
            </p:nvSpPr>
            <p:spPr bwMode="auto">
              <a:xfrm>
                <a:off x="4367222" y="4122738"/>
                <a:ext cx="44450" cy="49213"/>
              </a:xfrm>
              <a:custGeom>
                <a:avLst/>
                <a:gdLst>
                  <a:gd name="T0" fmla="*/ 0 w 28"/>
                  <a:gd name="T1" fmla="*/ 28 h 31"/>
                  <a:gd name="T2" fmla="*/ 4 w 28"/>
                  <a:gd name="T3" fmla="*/ 14 h 31"/>
                  <a:gd name="T4" fmla="*/ 16 w 28"/>
                  <a:gd name="T5" fmla="*/ 0 h 31"/>
                  <a:gd name="T6" fmla="*/ 16 w 28"/>
                  <a:gd name="T7" fmla="*/ 14 h 31"/>
                  <a:gd name="T8" fmla="*/ 28 w 28"/>
                  <a:gd name="T9" fmla="*/ 14 h 31"/>
                  <a:gd name="T10" fmla="*/ 16 w 28"/>
                  <a:gd name="T11" fmla="*/ 26 h 31"/>
                  <a:gd name="T12" fmla="*/ 2 w 28"/>
                  <a:gd name="T13" fmla="*/ 31 h 31"/>
                  <a:gd name="T14" fmla="*/ 0 w 28"/>
                  <a:gd name="T15" fmla="*/ 28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1">
                    <a:moveTo>
                      <a:pt x="0" y="28"/>
                    </a:moveTo>
                    <a:lnTo>
                      <a:pt x="4" y="14"/>
                    </a:lnTo>
                    <a:lnTo>
                      <a:pt x="16" y="0"/>
                    </a:lnTo>
                    <a:lnTo>
                      <a:pt x="16" y="14"/>
                    </a:lnTo>
                    <a:lnTo>
                      <a:pt x="28" y="14"/>
                    </a:lnTo>
                    <a:lnTo>
                      <a:pt x="16" y="26"/>
                    </a:lnTo>
                    <a:lnTo>
                      <a:pt x="2" y="31"/>
                    </a:lnTo>
                    <a:lnTo>
                      <a:pt x="0" y="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69" name="Freeform 119"/>
              <p:cNvSpPr/>
              <p:nvPr/>
            </p:nvSpPr>
            <p:spPr bwMode="auto">
              <a:xfrm>
                <a:off x="3908434" y="4314826"/>
                <a:ext cx="349251" cy="149225"/>
              </a:xfrm>
              <a:custGeom>
                <a:avLst/>
                <a:gdLst>
                  <a:gd name="T0" fmla="*/ 93 w 93"/>
                  <a:gd name="T1" fmla="*/ 40 h 40"/>
                  <a:gd name="T2" fmla="*/ 87 w 93"/>
                  <a:gd name="T3" fmla="*/ 17 h 40"/>
                  <a:gd name="T4" fmla="*/ 84 w 93"/>
                  <a:gd name="T5" fmla="*/ 12 h 40"/>
                  <a:gd name="T6" fmla="*/ 65 w 93"/>
                  <a:gd name="T7" fmla="*/ 0 h 40"/>
                  <a:gd name="T8" fmla="*/ 63 w 93"/>
                  <a:gd name="T9" fmla="*/ 16 h 40"/>
                  <a:gd name="T10" fmla="*/ 52 w 93"/>
                  <a:gd name="T11" fmla="*/ 38 h 40"/>
                  <a:gd name="T12" fmla="*/ 49 w 93"/>
                  <a:gd name="T13" fmla="*/ 24 h 40"/>
                  <a:gd name="T14" fmla="*/ 51 w 93"/>
                  <a:gd name="T15" fmla="*/ 23 h 40"/>
                  <a:gd name="T16" fmla="*/ 52 w 93"/>
                  <a:gd name="T17" fmla="*/ 19 h 40"/>
                  <a:gd name="T18" fmla="*/ 50 w 93"/>
                  <a:gd name="T19" fmla="*/ 14 h 40"/>
                  <a:gd name="T20" fmla="*/ 47 w 93"/>
                  <a:gd name="T21" fmla="*/ 12 h 40"/>
                  <a:gd name="T22" fmla="*/ 47 w 93"/>
                  <a:gd name="T23" fmla="*/ 12 h 40"/>
                  <a:gd name="T24" fmla="*/ 46 w 93"/>
                  <a:gd name="T25" fmla="*/ 12 h 40"/>
                  <a:gd name="T26" fmla="*/ 43 w 93"/>
                  <a:gd name="T27" fmla="*/ 14 h 40"/>
                  <a:gd name="T28" fmla="*/ 41 w 93"/>
                  <a:gd name="T29" fmla="*/ 19 h 40"/>
                  <a:gd name="T30" fmla="*/ 42 w 93"/>
                  <a:gd name="T31" fmla="*/ 23 h 40"/>
                  <a:gd name="T32" fmla="*/ 44 w 93"/>
                  <a:gd name="T33" fmla="*/ 24 h 40"/>
                  <a:gd name="T34" fmla="*/ 42 w 93"/>
                  <a:gd name="T35" fmla="*/ 38 h 40"/>
                  <a:gd name="T36" fmla="*/ 30 w 93"/>
                  <a:gd name="T37" fmla="*/ 16 h 40"/>
                  <a:gd name="T38" fmla="*/ 28 w 93"/>
                  <a:gd name="T39" fmla="*/ 0 h 40"/>
                  <a:gd name="T40" fmla="*/ 10 w 93"/>
                  <a:gd name="T41" fmla="*/ 12 h 40"/>
                  <a:gd name="T42" fmla="*/ 6 w 93"/>
                  <a:gd name="T43" fmla="*/ 17 h 40"/>
                  <a:gd name="T44" fmla="*/ 0 w 93"/>
                  <a:gd name="T45" fmla="*/ 40 h 40"/>
                  <a:gd name="T46" fmla="*/ 42 w 93"/>
                  <a:gd name="T47" fmla="*/ 40 h 40"/>
                  <a:gd name="T48" fmla="*/ 42 w 93"/>
                  <a:gd name="T49" fmla="*/ 40 h 40"/>
                  <a:gd name="T50" fmla="*/ 51 w 93"/>
                  <a:gd name="T51" fmla="*/ 40 h 40"/>
                  <a:gd name="T52" fmla="*/ 51 w 93"/>
                  <a:gd name="T53" fmla="*/ 39 h 40"/>
                  <a:gd name="T54" fmla="*/ 51 w 93"/>
                  <a:gd name="T55" fmla="*/ 40 h 40"/>
                  <a:gd name="T56" fmla="*/ 93 w 93"/>
                  <a:gd name="T5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40">
                    <a:moveTo>
                      <a:pt x="93" y="40"/>
                    </a:moveTo>
                    <a:cubicBezTo>
                      <a:pt x="87" y="17"/>
                      <a:pt x="87" y="17"/>
                      <a:pt x="87" y="17"/>
                    </a:cubicBezTo>
                    <a:cubicBezTo>
                      <a:pt x="87" y="15"/>
                      <a:pt x="85" y="13"/>
                      <a:pt x="84" y="12"/>
                    </a:cubicBezTo>
                    <a:cubicBezTo>
                      <a:pt x="65" y="0"/>
                      <a:pt x="65" y="0"/>
                      <a:pt x="65" y="0"/>
                    </a:cubicBezTo>
                    <a:cubicBezTo>
                      <a:pt x="63" y="16"/>
                      <a:pt x="63" y="16"/>
                      <a:pt x="63" y="16"/>
                    </a:cubicBezTo>
                    <a:cubicBezTo>
                      <a:pt x="52" y="38"/>
                      <a:pt x="52" y="38"/>
                      <a:pt x="52" y="38"/>
                    </a:cubicBezTo>
                    <a:cubicBezTo>
                      <a:pt x="49" y="24"/>
                      <a:pt x="49" y="24"/>
                      <a:pt x="49" y="24"/>
                    </a:cubicBezTo>
                    <a:cubicBezTo>
                      <a:pt x="51" y="23"/>
                      <a:pt x="51" y="23"/>
                      <a:pt x="51" y="23"/>
                    </a:cubicBezTo>
                    <a:cubicBezTo>
                      <a:pt x="52" y="22"/>
                      <a:pt x="53" y="21"/>
                      <a:pt x="52" y="19"/>
                    </a:cubicBezTo>
                    <a:cubicBezTo>
                      <a:pt x="50" y="14"/>
                      <a:pt x="50" y="14"/>
                      <a:pt x="50" y="14"/>
                    </a:cubicBezTo>
                    <a:cubicBezTo>
                      <a:pt x="50" y="13"/>
                      <a:pt x="48" y="12"/>
                      <a:pt x="47" y="12"/>
                    </a:cubicBezTo>
                    <a:cubicBezTo>
                      <a:pt x="47" y="12"/>
                      <a:pt x="47" y="12"/>
                      <a:pt x="47" y="12"/>
                    </a:cubicBezTo>
                    <a:cubicBezTo>
                      <a:pt x="46" y="12"/>
                      <a:pt x="46" y="12"/>
                      <a:pt x="46" y="12"/>
                    </a:cubicBezTo>
                    <a:cubicBezTo>
                      <a:pt x="45" y="12"/>
                      <a:pt x="44" y="13"/>
                      <a:pt x="43" y="14"/>
                    </a:cubicBezTo>
                    <a:cubicBezTo>
                      <a:pt x="41" y="19"/>
                      <a:pt x="41" y="19"/>
                      <a:pt x="41" y="19"/>
                    </a:cubicBezTo>
                    <a:cubicBezTo>
                      <a:pt x="41" y="21"/>
                      <a:pt x="41" y="22"/>
                      <a:pt x="42" y="23"/>
                    </a:cubicBezTo>
                    <a:cubicBezTo>
                      <a:pt x="44" y="24"/>
                      <a:pt x="44" y="24"/>
                      <a:pt x="44" y="24"/>
                    </a:cubicBezTo>
                    <a:cubicBezTo>
                      <a:pt x="42" y="38"/>
                      <a:pt x="42" y="38"/>
                      <a:pt x="42" y="38"/>
                    </a:cubicBezTo>
                    <a:cubicBezTo>
                      <a:pt x="30" y="16"/>
                      <a:pt x="30" y="16"/>
                      <a:pt x="30" y="16"/>
                    </a:cubicBezTo>
                    <a:cubicBezTo>
                      <a:pt x="28" y="0"/>
                      <a:pt x="28" y="0"/>
                      <a:pt x="28" y="0"/>
                    </a:cubicBezTo>
                    <a:cubicBezTo>
                      <a:pt x="10" y="12"/>
                      <a:pt x="10" y="12"/>
                      <a:pt x="10" y="12"/>
                    </a:cubicBezTo>
                    <a:cubicBezTo>
                      <a:pt x="8" y="13"/>
                      <a:pt x="7" y="15"/>
                      <a:pt x="6" y="17"/>
                    </a:cubicBezTo>
                    <a:cubicBezTo>
                      <a:pt x="0" y="40"/>
                      <a:pt x="0" y="40"/>
                      <a:pt x="0" y="40"/>
                    </a:cubicBezTo>
                    <a:cubicBezTo>
                      <a:pt x="42" y="40"/>
                      <a:pt x="42" y="40"/>
                      <a:pt x="42" y="40"/>
                    </a:cubicBezTo>
                    <a:cubicBezTo>
                      <a:pt x="42" y="40"/>
                      <a:pt x="42" y="40"/>
                      <a:pt x="42" y="40"/>
                    </a:cubicBezTo>
                    <a:cubicBezTo>
                      <a:pt x="51" y="40"/>
                      <a:pt x="51" y="40"/>
                      <a:pt x="51" y="40"/>
                    </a:cubicBezTo>
                    <a:cubicBezTo>
                      <a:pt x="51" y="39"/>
                      <a:pt x="51" y="39"/>
                      <a:pt x="51" y="39"/>
                    </a:cubicBezTo>
                    <a:cubicBezTo>
                      <a:pt x="51" y="40"/>
                      <a:pt x="51" y="40"/>
                      <a:pt x="51" y="40"/>
                    </a:cubicBezTo>
                    <a:lnTo>
                      <a:pt x="93"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70" name="Freeform 120"/>
              <p:cNvSpPr>
                <a:spLocks noEditPoints="1"/>
              </p:cNvSpPr>
              <p:nvPr/>
            </p:nvSpPr>
            <p:spPr bwMode="auto">
              <a:xfrm>
                <a:off x="3960821" y="4006851"/>
                <a:ext cx="263526" cy="349250"/>
              </a:xfrm>
              <a:custGeom>
                <a:avLst/>
                <a:gdLst>
                  <a:gd name="T0" fmla="*/ 4 w 70"/>
                  <a:gd name="T1" fmla="*/ 53 h 93"/>
                  <a:gd name="T2" fmla="*/ 8 w 70"/>
                  <a:gd name="T3" fmla="*/ 60 h 93"/>
                  <a:gd name="T4" fmla="*/ 9 w 70"/>
                  <a:gd name="T5" fmla="*/ 60 h 93"/>
                  <a:gd name="T6" fmla="*/ 10 w 70"/>
                  <a:gd name="T7" fmla="*/ 60 h 93"/>
                  <a:gd name="T8" fmla="*/ 17 w 70"/>
                  <a:gd name="T9" fmla="*/ 74 h 93"/>
                  <a:gd name="T10" fmla="*/ 17 w 70"/>
                  <a:gd name="T11" fmla="*/ 78 h 93"/>
                  <a:gd name="T12" fmla="*/ 21 w 70"/>
                  <a:gd name="T13" fmla="*/ 86 h 93"/>
                  <a:gd name="T14" fmla="*/ 26 w 70"/>
                  <a:gd name="T15" fmla="*/ 91 h 93"/>
                  <a:gd name="T16" fmla="*/ 33 w 70"/>
                  <a:gd name="T17" fmla="*/ 93 h 93"/>
                  <a:gd name="T18" fmla="*/ 39 w 70"/>
                  <a:gd name="T19" fmla="*/ 91 h 93"/>
                  <a:gd name="T20" fmla="*/ 45 w 70"/>
                  <a:gd name="T21" fmla="*/ 86 h 93"/>
                  <a:gd name="T22" fmla="*/ 48 w 70"/>
                  <a:gd name="T23" fmla="*/ 78 h 93"/>
                  <a:gd name="T24" fmla="*/ 48 w 70"/>
                  <a:gd name="T25" fmla="*/ 73 h 93"/>
                  <a:gd name="T26" fmla="*/ 55 w 70"/>
                  <a:gd name="T27" fmla="*/ 60 h 93"/>
                  <a:gd name="T28" fmla="*/ 56 w 70"/>
                  <a:gd name="T29" fmla="*/ 60 h 93"/>
                  <a:gd name="T30" fmla="*/ 57 w 70"/>
                  <a:gd name="T31" fmla="*/ 60 h 93"/>
                  <a:gd name="T32" fmla="*/ 61 w 70"/>
                  <a:gd name="T33" fmla="*/ 53 h 93"/>
                  <a:gd name="T34" fmla="*/ 60 w 70"/>
                  <a:gd name="T35" fmla="*/ 37 h 93"/>
                  <a:gd name="T36" fmla="*/ 42 w 70"/>
                  <a:gd name="T37" fmla="*/ 6 h 93"/>
                  <a:gd name="T38" fmla="*/ 29 w 70"/>
                  <a:gd name="T39" fmla="*/ 2 h 93"/>
                  <a:gd name="T40" fmla="*/ 4 w 70"/>
                  <a:gd name="T41" fmla="*/ 39 h 93"/>
                  <a:gd name="T42" fmla="*/ 4 w 70"/>
                  <a:gd name="T43" fmla="*/ 53 h 93"/>
                  <a:gd name="T44" fmla="*/ 54 w 70"/>
                  <a:gd name="T45" fmla="*/ 43 h 93"/>
                  <a:gd name="T46" fmla="*/ 32 w 70"/>
                  <a:gd name="T47" fmla="*/ 78 h 93"/>
                  <a:gd name="T48" fmla="*/ 11 w 70"/>
                  <a:gd name="T49" fmla="*/ 47 h 93"/>
                  <a:gd name="T50" fmla="*/ 27 w 70"/>
                  <a:gd name="T51" fmla="*/ 28 h 93"/>
                  <a:gd name="T52" fmla="*/ 42 w 70"/>
                  <a:gd name="T53" fmla="*/ 19 h 93"/>
                  <a:gd name="T54" fmla="*/ 49 w 70"/>
                  <a:gd name="T55" fmla="*/ 26 h 93"/>
                  <a:gd name="T56" fmla="*/ 54 w 70"/>
                  <a:gd name="T57" fmla="*/ 34 h 93"/>
                  <a:gd name="T58" fmla="*/ 54 w 70"/>
                  <a:gd name="T59" fmla="*/ 43 h 93"/>
                  <a:gd name="T60" fmla="*/ 9 w 70"/>
                  <a:gd name="T61" fmla="*/ 57 h 93"/>
                  <a:gd name="T62" fmla="*/ 7 w 70"/>
                  <a:gd name="T63" fmla="*/ 52 h 93"/>
                  <a:gd name="T64" fmla="*/ 6 w 70"/>
                  <a:gd name="T65" fmla="*/ 46 h 93"/>
                  <a:gd name="T66" fmla="*/ 8 w 70"/>
                  <a:gd name="T67" fmla="*/ 49 h 93"/>
                  <a:gd name="T68" fmla="*/ 9 w 70"/>
                  <a:gd name="T69" fmla="*/ 57 h 93"/>
                  <a:gd name="T70" fmla="*/ 43 w 70"/>
                  <a:gd name="T71" fmla="*/ 84 h 93"/>
                  <a:gd name="T72" fmla="*/ 37 w 70"/>
                  <a:gd name="T73" fmla="*/ 88 h 93"/>
                  <a:gd name="T74" fmla="*/ 28 w 70"/>
                  <a:gd name="T75" fmla="*/ 88 h 93"/>
                  <a:gd name="T76" fmla="*/ 22 w 70"/>
                  <a:gd name="T77" fmla="*/ 84 h 93"/>
                  <a:gd name="T78" fmla="*/ 20 w 70"/>
                  <a:gd name="T79" fmla="*/ 78 h 93"/>
                  <a:gd name="T80" fmla="*/ 20 w 70"/>
                  <a:gd name="T81" fmla="*/ 76 h 93"/>
                  <a:gd name="T82" fmla="*/ 32 w 70"/>
                  <a:gd name="T83" fmla="*/ 81 h 93"/>
                  <a:gd name="T84" fmla="*/ 46 w 70"/>
                  <a:gd name="T85" fmla="*/ 76 h 93"/>
                  <a:gd name="T86" fmla="*/ 46 w 70"/>
                  <a:gd name="T87" fmla="*/ 78 h 93"/>
                  <a:gd name="T88" fmla="*/ 43 w 70"/>
                  <a:gd name="T89" fmla="*/ 84 h 93"/>
                  <a:gd name="T90" fmla="*/ 58 w 70"/>
                  <a:gd name="T91" fmla="*/ 52 h 93"/>
                  <a:gd name="T92" fmla="*/ 56 w 70"/>
                  <a:gd name="T93" fmla="*/ 57 h 93"/>
                  <a:gd name="T94" fmla="*/ 55 w 70"/>
                  <a:gd name="T95" fmla="*/ 57 h 93"/>
                  <a:gd name="T96" fmla="*/ 57 w 70"/>
                  <a:gd name="T97" fmla="*/ 44 h 93"/>
                  <a:gd name="T98" fmla="*/ 59 w 70"/>
                  <a:gd name="T99" fmla="*/ 40 h 93"/>
                  <a:gd name="T100" fmla="*/ 58 w 70"/>
                  <a:gd name="T101" fmla="*/ 5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 h="93">
                    <a:moveTo>
                      <a:pt x="4" y="53"/>
                    </a:moveTo>
                    <a:cubicBezTo>
                      <a:pt x="5" y="57"/>
                      <a:pt x="6" y="59"/>
                      <a:pt x="8" y="60"/>
                    </a:cubicBezTo>
                    <a:cubicBezTo>
                      <a:pt x="9" y="60"/>
                      <a:pt x="9" y="60"/>
                      <a:pt x="9" y="60"/>
                    </a:cubicBezTo>
                    <a:cubicBezTo>
                      <a:pt x="10" y="60"/>
                      <a:pt x="10" y="60"/>
                      <a:pt x="10" y="60"/>
                    </a:cubicBezTo>
                    <a:cubicBezTo>
                      <a:pt x="12" y="65"/>
                      <a:pt x="14" y="70"/>
                      <a:pt x="17" y="74"/>
                    </a:cubicBezTo>
                    <a:cubicBezTo>
                      <a:pt x="17" y="78"/>
                      <a:pt x="17" y="78"/>
                      <a:pt x="17" y="78"/>
                    </a:cubicBezTo>
                    <a:cubicBezTo>
                      <a:pt x="17" y="81"/>
                      <a:pt x="18" y="84"/>
                      <a:pt x="21" y="86"/>
                    </a:cubicBezTo>
                    <a:cubicBezTo>
                      <a:pt x="26" y="91"/>
                      <a:pt x="26" y="91"/>
                      <a:pt x="26" y="91"/>
                    </a:cubicBezTo>
                    <a:cubicBezTo>
                      <a:pt x="28" y="92"/>
                      <a:pt x="30" y="93"/>
                      <a:pt x="33" y="93"/>
                    </a:cubicBezTo>
                    <a:cubicBezTo>
                      <a:pt x="35" y="93"/>
                      <a:pt x="37" y="92"/>
                      <a:pt x="39" y="91"/>
                    </a:cubicBezTo>
                    <a:cubicBezTo>
                      <a:pt x="45" y="86"/>
                      <a:pt x="45" y="86"/>
                      <a:pt x="45" y="86"/>
                    </a:cubicBezTo>
                    <a:cubicBezTo>
                      <a:pt x="47" y="84"/>
                      <a:pt x="48" y="81"/>
                      <a:pt x="48" y="78"/>
                    </a:cubicBezTo>
                    <a:cubicBezTo>
                      <a:pt x="48" y="73"/>
                      <a:pt x="48" y="73"/>
                      <a:pt x="48" y="73"/>
                    </a:cubicBezTo>
                    <a:cubicBezTo>
                      <a:pt x="51" y="70"/>
                      <a:pt x="53" y="65"/>
                      <a:pt x="55" y="60"/>
                    </a:cubicBezTo>
                    <a:cubicBezTo>
                      <a:pt x="55" y="60"/>
                      <a:pt x="55" y="60"/>
                      <a:pt x="56" y="60"/>
                    </a:cubicBezTo>
                    <a:cubicBezTo>
                      <a:pt x="56" y="60"/>
                      <a:pt x="56" y="60"/>
                      <a:pt x="57" y="60"/>
                    </a:cubicBezTo>
                    <a:cubicBezTo>
                      <a:pt x="59" y="59"/>
                      <a:pt x="60" y="57"/>
                      <a:pt x="61" y="53"/>
                    </a:cubicBezTo>
                    <a:cubicBezTo>
                      <a:pt x="62" y="45"/>
                      <a:pt x="63" y="39"/>
                      <a:pt x="60" y="37"/>
                    </a:cubicBezTo>
                    <a:cubicBezTo>
                      <a:pt x="70" y="12"/>
                      <a:pt x="49" y="0"/>
                      <a:pt x="42" y="6"/>
                    </a:cubicBezTo>
                    <a:cubicBezTo>
                      <a:pt x="42" y="6"/>
                      <a:pt x="38" y="2"/>
                      <a:pt x="29" y="2"/>
                    </a:cubicBezTo>
                    <a:cubicBezTo>
                      <a:pt x="3" y="2"/>
                      <a:pt x="0" y="25"/>
                      <a:pt x="4" y="39"/>
                    </a:cubicBezTo>
                    <a:cubicBezTo>
                      <a:pt x="3" y="42"/>
                      <a:pt x="3" y="47"/>
                      <a:pt x="4" y="53"/>
                    </a:cubicBezTo>
                    <a:close/>
                    <a:moveTo>
                      <a:pt x="54" y="43"/>
                    </a:moveTo>
                    <a:cubicBezTo>
                      <a:pt x="54" y="64"/>
                      <a:pt x="45" y="78"/>
                      <a:pt x="32" y="78"/>
                    </a:cubicBezTo>
                    <a:cubicBezTo>
                      <a:pt x="20" y="78"/>
                      <a:pt x="12" y="66"/>
                      <a:pt x="11" y="47"/>
                    </a:cubicBezTo>
                    <a:cubicBezTo>
                      <a:pt x="13" y="37"/>
                      <a:pt x="17" y="31"/>
                      <a:pt x="27" y="28"/>
                    </a:cubicBezTo>
                    <a:cubicBezTo>
                      <a:pt x="38" y="25"/>
                      <a:pt x="42" y="19"/>
                      <a:pt x="42" y="19"/>
                    </a:cubicBezTo>
                    <a:cubicBezTo>
                      <a:pt x="42" y="19"/>
                      <a:pt x="43" y="22"/>
                      <a:pt x="49" y="26"/>
                    </a:cubicBezTo>
                    <a:cubicBezTo>
                      <a:pt x="51" y="28"/>
                      <a:pt x="53" y="31"/>
                      <a:pt x="54" y="34"/>
                    </a:cubicBezTo>
                    <a:cubicBezTo>
                      <a:pt x="54" y="37"/>
                      <a:pt x="54" y="40"/>
                      <a:pt x="54" y="43"/>
                    </a:cubicBezTo>
                    <a:close/>
                    <a:moveTo>
                      <a:pt x="9" y="57"/>
                    </a:moveTo>
                    <a:cubicBezTo>
                      <a:pt x="9" y="57"/>
                      <a:pt x="8" y="57"/>
                      <a:pt x="7" y="52"/>
                    </a:cubicBezTo>
                    <a:cubicBezTo>
                      <a:pt x="7" y="50"/>
                      <a:pt x="6" y="48"/>
                      <a:pt x="6" y="46"/>
                    </a:cubicBezTo>
                    <a:cubicBezTo>
                      <a:pt x="7" y="47"/>
                      <a:pt x="7" y="48"/>
                      <a:pt x="8" y="49"/>
                    </a:cubicBezTo>
                    <a:cubicBezTo>
                      <a:pt x="8" y="52"/>
                      <a:pt x="9" y="54"/>
                      <a:pt x="9" y="57"/>
                    </a:cubicBezTo>
                    <a:close/>
                    <a:moveTo>
                      <a:pt x="43" y="84"/>
                    </a:moveTo>
                    <a:cubicBezTo>
                      <a:pt x="37" y="88"/>
                      <a:pt x="37" y="88"/>
                      <a:pt x="37" y="88"/>
                    </a:cubicBezTo>
                    <a:cubicBezTo>
                      <a:pt x="34" y="90"/>
                      <a:pt x="31" y="90"/>
                      <a:pt x="28" y="88"/>
                    </a:cubicBezTo>
                    <a:cubicBezTo>
                      <a:pt x="22" y="84"/>
                      <a:pt x="22" y="84"/>
                      <a:pt x="22" y="84"/>
                    </a:cubicBezTo>
                    <a:cubicBezTo>
                      <a:pt x="21" y="82"/>
                      <a:pt x="20" y="80"/>
                      <a:pt x="20" y="78"/>
                    </a:cubicBezTo>
                    <a:cubicBezTo>
                      <a:pt x="20" y="76"/>
                      <a:pt x="20" y="76"/>
                      <a:pt x="20" y="76"/>
                    </a:cubicBezTo>
                    <a:cubicBezTo>
                      <a:pt x="23" y="79"/>
                      <a:pt x="28" y="81"/>
                      <a:pt x="32" y="81"/>
                    </a:cubicBezTo>
                    <a:cubicBezTo>
                      <a:pt x="37" y="81"/>
                      <a:pt x="42" y="79"/>
                      <a:pt x="46" y="76"/>
                    </a:cubicBezTo>
                    <a:cubicBezTo>
                      <a:pt x="46" y="78"/>
                      <a:pt x="46" y="78"/>
                      <a:pt x="46" y="78"/>
                    </a:cubicBezTo>
                    <a:cubicBezTo>
                      <a:pt x="46" y="80"/>
                      <a:pt x="45" y="82"/>
                      <a:pt x="43" y="84"/>
                    </a:cubicBezTo>
                    <a:close/>
                    <a:moveTo>
                      <a:pt x="58" y="52"/>
                    </a:moveTo>
                    <a:cubicBezTo>
                      <a:pt x="57" y="56"/>
                      <a:pt x="56" y="57"/>
                      <a:pt x="56" y="57"/>
                    </a:cubicBezTo>
                    <a:cubicBezTo>
                      <a:pt x="56" y="57"/>
                      <a:pt x="56" y="57"/>
                      <a:pt x="55" y="57"/>
                    </a:cubicBezTo>
                    <a:cubicBezTo>
                      <a:pt x="56" y="53"/>
                      <a:pt x="57" y="49"/>
                      <a:pt x="57" y="44"/>
                    </a:cubicBezTo>
                    <a:cubicBezTo>
                      <a:pt x="58" y="43"/>
                      <a:pt x="58" y="41"/>
                      <a:pt x="59" y="40"/>
                    </a:cubicBezTo>
                    <a:cubicBezTo>
                      <a:pt x="59" y="42"/>
                      <a:pt x="59" y="46"/>
                      <a:pt x="58"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71" name="Freeform 121"/>
              <p:cNvSpPr/>
              <p:nvPr/>
            </p:nvSpPr>
            <p:spPr bwMode="auto">
              <a:xfrm>
                <a:off x="3908434" y="4314826"/>
                <a:ext cx="349251" cy="149225"/>
              </a:xfrm>
              <a:custGeom>
                <a:avLst/>
                <a:gdLst>
                  <a:gd name="T0" fmla="*/ 51 w 93"/>
                  <a:gd name="T1" fmla="*/ 40 h 40"/>
                  <a:gd name="T2" fmla="*/ 51 w 93"/>
                  <a:gd name="T3" fmla="*/ 39 h 40"/>
                  <a:gd name="T4" fmla="*/ 51 w 93"/>
                  <a:gd name="T5" fmla="*/ 40 h 40"/>
                  <a:gd name="T6" fmla="*/ 0 w 93"/>
                  <a:gd name="T7" fmla="*/ 40 h 40"/>
                  <a:gd name="T8" fmla="*/ 6 w 93"/>
                  <a:gd name="T9" fmla="*/ 17 h 40"/>
                  <a:gd name="T10" fmla="*/ 10 w 93"/>
                  <a:gd name="T11" fmla="*/ 12 h 40"/>
                  <a:gd name="T12" fmla="*/ 28 w 93"/>
                  <a:gd name="T13" fmla="*/ 0 h 40"/>
                  <a:gd name="T14" fmla="*/ 30 w 93"/>
                  <a:gd name="T15" fmla="*/ 16 h 40"/>
                  <a:gd name="T16" fmla="*/ 42 w 93"/>
                  <a:gd name="T17" fmla="*/ 38 h 40"/>
                  <a:gd name="T18" fmla="*/ 44 w 93"/>
                  <a:gd name="T19" fmla="*/ 24 h 40"/>
                  <a:gd name="T20" fmla="*/ 42 w 93"/>
                  <a:gd name="T21" fmla="*/ 23 h 40"/>
                  <a:gd name="T22" fmla="*/ 41 w 93"/>
                  <a:gd name="T23" fmla="*/ 19 h 40"/>
                  <a:gd name="T24" fmla="*/ 43 w 93"/>
                  <a:gd name="T25" fmla="*/ 14 h 40"/>
                  <a:gd name="T26" fmla="*/ 46 w 93"/>
                  <a:gd name="T27" fmla="*/ 12 h 40"/>
                  <a:gd name="T28" fmla="*/ 47 w 93"/>
                  <a:gd name="T29" fmla="*/ 12 h 40"/>
                  <a:gd name="T30" fmla="*/ 50 w 93"/>
                  <a:gd name="T31" fmla="*/ 14 h 40"/>
                  <a:gd name="T32" fmla="*/ 52 w 93"/>
                  <a:gd name="T33" fmla="*/ 19 h 40"/>
                  <a:gd name="T34" fmla="*/ 51 w 93"/>
                  <a:gd name="T35" fmla="*/ 23 h 40"/>
                  <a:gd name="T36" fmla="*/ 49 w 93"/>
                  <a:gd name="T37" fmla="*/ 24 h 40"/>
                  <a:gd name="T38" fmla="*/ 52 w 93"/>
                  <a:gd name="T39" fmla="*/ 38 h 40"/>
                  <a:gd name="T40" fmla="*/ 63 w 93"/>
                  <a:gd name="T41" fmla="*/ 16 h 40"/>
                  <a:gd name="T42" fmla="*/ 63 w 93"/>
                  <a:gd name="T43" fmla="*/ 16 h 40"/>
                  <a:gd name="T44" fmla="*/ 65 w 93"/>
                  <a:gd name="T45" fmla="*/ 2 h 40"/>
                  <a:gd name="T46" fmla="*/ 65 w 93"/>
                  <a:gd name="T47" fmla="*/ 2 h 40"/>
                  <a:gd name="T48" fmla="*/ 65 w 93"/>
                  <a:gd name="T49" fmla="*/ 0 h 40"/>
                  <a:gd name="T50" fmla="*/ 84 w 93"/>
                  <a:gd name="T51" fmla="*/ 12 h 40"/>
                  <a:gd name="T52" fmla="*/ 87 w 93"/>
                  <a:gd name="T53" fmla="*/ 17 h 40"/>
                  <a:gd name="T54" fmla="*/ 88 w 93"/>
                  <a:gd name="T55" fmla="*/ 21 h 40"/>
                  <a:gd name="T56" fmla="*/ 91 w 93"/>
                  <a:gd name="T57" fmla="*/ 29 h 40"/>
                  <a:gd name="T58" fmla="*/ 93 w 93"/>
                  <a:gd name="T59" fmla="*/ 40 h 40"/>
                  <a:gd name="T60" fmla="*/ 51 w 93"/>
                  <a:gd name="T6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40">
                    <a:moveTo>
                      <a:pt x="51" y="40"/>
                    </a:moveTo>
                    <a:cubicBezTo>
                      <a:pt x="51" y="39"/>
                      <a:pt x="51" y="39"/>
                      <a:pt x="51" y="39"/>
                    </a:cubicBezTo>
                    <a:cubicBezTo>
                      <a:pt x="51" y="40"/>
                      <a:pt x="51" y="40"/>
                      <a:pt x="51" y="40"/>
                    </a:cubicBezTo>
                    <a:cubicBezTo>
                      <a:pt x="0" y="40"/>
                      <a:pt x="0" y="40"/>
                      <a:pt x="0" y="40"/>
                    </a:cubicBezTo>
                    <a:cubicBezTo>
                      <a:pt x="6" y="17"/>
                      <a:pt x="6" y="17"/>
                      <a:pt x="6" y="17"/>
                    </a:cubicBezTo>
                    <a:cubicBezTo>
                      <a:pt x="7" y="15"/>
                      <a:pt x="8" y="13"/>
                      <a:pt x="10" y="12"/>
                    </a:cubicBezTo>
                    <a:cubicBezTo>
                      <a:pt x="28" y="0"/>
                      <a:pt x="28" y="0"/>
                      <a:pt x="28" y="0"/>
                    </a:cubicBezTo>
                    <a:cubicBezTo>
                      <a:pt x="30" y="16"/>
                      <a:pt x="30" y="16"/>
                      <a:pt x="30" y="16"/>
                    </a:cubicBezTo>
                    <a:cubicBezTo>
                      <a:pt x="42" y="38"/>
                      <a:pt x="42" y="38"/>
                      <a:pt x="42" y="38"/>
                    </a:cubicBezTo>
                    <a:cubicBezTo>
                      <a:pt x="44" y="24"/>
                      <a:pt x="44" y="24"/>
                      <a:pt x="44" y="24"/>
                    </a:cubicBezTo>
                    <a:cubicBezTo>
                      <a:pt x="42" y="23"/>
                      <a:pt x="42" y="23"/>
                      <a:pt x="42" y="23"/>
                    </a:cubicBezTo>
                    <a:cubicBezTo>
                      <a:pt x="41" y="22"/>
                      <a:pt x="41" y="21"/>
                      <a:pt x="41" y="19"/>
                    </a:cubicBezTo>
                    <a:cubicBezTo>
                      <a:pt x="43" y="14"/>
                      <a:pt x="43" y="14"/>
                      <a:pt x="43" y="14"/>
                    </a:cubicBezTo>
                    <a:cubicBezTo>
                      <a:pt x="44" y="13"/>
                      <a:pt x="45" y="12"/>
                      <a:pt x="46" y="12"/>
                    </a:cubicBezTo>
                    <a:cubicBezTo>
                      <a:pt x="47" y="12"/>
                      <a:pt x="47" y="12"/>
                      <a:pt x="47" y="12"/>
                    </a:cubicBezTo>
                    <a:cubicBezTo>
                      <a:pt x="48" y="12"/>
                      <a:pt x="50" y="13"/>
                      <a:pt x="50" y="14"/>
                    </a:cubicBezTo>
                    <a:cubicBezTo>
                      <a:pt x="52" y="19"/>
                      <a:pt x="52" y="19"/>
                      <a:pt x="52" y="19"/>
                    </a:cubicBezTo>
                    <a:cubicBezTo>
                      <a:pt x="53" y="21"/>
                      <a:pt x="52" y="22"/>
                      <a:pt x="51" y="23"/>
                    </a:cubicBezTo>
                    <a:cubicBezTo>
                      <a:pt x="49" y="24"/>
                      <a:pt x="49" y="24"/>
                      <a:pt x="49" y="24"/>
                    </a:cubicBezTo>
                    <a:cubicBezTo>
                      <a:pt x="52" y="38"/>
                      <a:pt x="52" y="38"/>
                      <a:pt x="52" y="38"/>
                    </a:cubicBezTo>
                    <a:cubicBezTo>
                      <a:pt x="63" y="16"/>
                      <a:pt x="63" y="16"/>
                      <a:pt x="63" y="16"/>
                    </a:cubicBezTo>
                    <a:cubicBezTo>
                      <a:pt x="63" y="16"/>
                      <a:pt x="63" y="16"/>
                      <a:pt x="63" y="16"/>
                    </a:cubicBezTo>
                    <a:cubicBezTo>
                      <a:pt x="65" y="2"/>
                      <a:pt x="65" y="2"/>
                      <a:pt x="65" y="2"/>
                    </a:cubicBezTo>
                    <a:cubicBezTo>
                      <a:pt x="65" y="2"/>
                      <a:pt x="65" y="2"/>
                      <a:pt x="65" y="2"/>
                    </a:cubicBezTo>
                    <a:cubicBezTo>
                      <a:pt x="65" y="0"/>
                      <a:pt x="65" y="0"/>
                      <a:pt x="65" y="0"/>
                    </a:cubicBezTo>
                    <a:cubicBezTo>
                      <a:pt x="84" y="12"/>
                      <a:pt x="84" y="12"/>
                      <a:pt x="84" y="12"/>
                    </a:cubicBezTo>
                    <a:cubicBezTo>
                      <a:pt x="85" y="13"/>
                      <a:pt x="87" y="15"/>
                      <a:pt x="87" y="17"/>
                    </a:cubicBezTo>
                    <a:cubicBezTo>
                      <a:pt x="88" y="21"/>
                      <a:pt x="88" y="21"/>
                      <a:pt x="88" y="21"/>
                    </a:cubicBezTo>
                    <a:cubicBezTo>
                      <a:pt x="91" y="29"/>
                      <a:pt x="91" y="29"/>
                      <a:pt x="91" y="29"/>
                    </a:cubicBezTo>
                    <a:cubicBezTo>
                      <a:pt x="93" y="40"/>
                      <a:pt x="93" y="40"/>
                      <a:pt x="93" y="40"/>
                    </a:cubicBezTo>
                    <a:lnTo>
                      <a:pt x="51"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72" name="Freeform 122"/>
              <p:cNvSpPr>
                <a:spLocks noEditPoints="1"/>
              </p:cNvSpPr>
              <p:nvPr/>
            </p:nvSpPr>
            <p:spPr bwMode="auto">
              <a:xfrm>
                <a:off x="3960821" y="4006851"/>
                <a:ext cx="263526" cy="349250"/>
              </a:xfrm>
              <a:custGeom>
                <a:avLst/>
                <a:gdLst>
                  <a:gd name="T0" fmla="*/ 42 w 70"/>
                  <a:gd name="T1" fmla="*/ 6 h 93"/>
                  <a:gd name="T2" fmla="*/ 3 w 70"/>
                  <a:gd name="T3" fmla="*/ 39 h 93"/>
                  <a:gd name="T4" fmla="*/ 8 w 70"/>
                  <a:gd name="T5" fmla="*/ 60 h 93"/>
                  <a:gd name="T6" fmla="*/ 10 w 70"/>
                  <a:gd name="T7" fmla="*/ 60 h 93"/>
                  <a:gd name="T8" fmla="*/ 17 w 70"/>
                  <a:gd name="T9" fmla="*/ 78 h 93"/>
                  <a:gd name="T10" fmla="*/ 26 w 70"/>
                  <a:gd name="T11" fmla="*/ 91 h 93"/>
                  <a:gd name="T12" fmla="*/ 39 w 70"/>
                  <a:gd name="T13" fmla="*/ 91 h 93"/>
                  <a:gd name="T14" fmla="*/ 45 w 70"/>
                  <a:gd name="T15" fmla="*/ 86 h 93"/>
                  <a:gd name="T16" fmla="*/ 48 w 70"/>
                  <a:gd name="T17" fmla="*/ 73 h 93"/>
                  <a:gd name="T18" fmla="*/ 49 w 70"/>
                  <a:gd name="T19" fmla="*/ 72 h 93"/>
                  <a:gd name="T20" fmla="*/ 56 w 70"/>
                  <a:gd name="T21" fmla="*/ 60 h 93"/>
                  <a:gd name="T22" fmla="*/ 61 w 70"/>
                  <a:gd name="T23" fmla="*/ 53 h 93"/>
                  <a:gd name="T24" fmla="*/ 62 w 70"/>
                  <a:gd name="T25" fmla="*/ 39 h 93"/>
                  <a:gd name="T26" fmla="*/ 9 w 70"/>
                  <a:gd name="T27" fmla="*/ 57 h 93"/>
                  <a:gd name="T28" fmla="*/ 6 w 70"/>
                  <a:gd name="T29" fmla="*/ 46 h 93"/>
                  <a:gd name="T30" fmla="*/ 9 w 70"/>
                  <a:gd name="T31" fmla="*/ 57 h 93"/>
                  <a:gd name="T32" fmla="*/ 43 w 70"/>
                  <a:gd name="T33" fmla="*/ 83 h 93"/>
                  <a:gd name="T34" fmla="*/ 37 w 70"/>
                  <a:gd name="T35" fmla="*/ 88 h 93"/>
                  <a:gd name="T36" fmla="*/ 22 w 70"/>
                  <a:gd name="T37" fmla="*/ 83 h 93"/>
                  <a:gd name="T38" fmla="*/ 20 w 70"/>
                  <a:gd name="T39" fmla="*/ 76 h 93"/>
                  <a:gd name="T40" fmla="*/ 41 w 70"/>
                  <a:gd name="T41" fmla="*/ 79 h 93"/>
                  <a:gd name="T42" fmla="*/ 42 w 70"/>
                  <a:gd name="T43" fmla="*/ 78 h 93"/>
                  <a:gd name="T44" fmla="*/ 46 w 70"/>
                  <a:gd name="T45" fmla="*/ 76 h 93"/>
                  <a:gd name="T46" fmla="*/ 48 w 70"/>
                  <a:gd name="T47" fmla="*/ 68 h 93"/>
                  <a:gd name="T48" fmla="*/ 47 w 70"/>
                  <a:gd name="T49" fmla="*/ 70 h 93"/>
                  <a:gd name="T50" fmla="*/ 45 w 70"/>
                  <a:gd name="T51" fmla="*/ 73 h 93"/>
                  <a:gd name="T52" fmla="*/ 42 w 70"/>
                  <a:gd name="T53" fmla="*/ 75 h 93"/>
                  <a:gd name="T54" fmla="*/ 40 w 70"/>
                  <a:gd name="T55" fmla="*/ 76 h 93"/>
                  <a:gd name="T56" fmla="*/ 11 w 70"/>
                  <a:gd name="T57" fmla="*/ 47 h 93"/>
                  <a:gd name="T58" fmla="*/ 42 w 70"/>
                  <a:gd name="T59" fmla="*/ 19 h 93"/>
                  <a:gd name="T60" fmla="*/ 54 w 70"/>
                  <a:gd name="T61" fmla="*/ 34 h 93"/>
                  <a:gd name="T62" fmla="*/ 54 w 70"/>
                  <a:gd name="T63" fmla="*/ 44 h 93"/>
                  <a:gd name="T64" fmla="*/ 54 w 70"/>
                  <a:gd name="T65" fmla="*/ 48 h 93"/>
                  <a:gd name="T66" fmla="*/ 53 w 70"/>
                  <a:gd name="T67" fmla="*/ 53 h 93"/>
                  <a:gd name="T68" fmla="*/ 52 w 70"/>
                  <a:gd name="T69" fmla="*/ 57 h 93"/>
                  <a:gd name="T70" fmla="*/ 52 w 70"/>
                  <a:gd name="T71" fmla="*/ 60 h 93"/>
                  <a:gd name="T72" fmla="*/ 50 w 70"/>
                  <a:gd name="T73" fmla="*/ 64 h 93"/>
                  <a:gd name="T74" fmla="*/ 48 w 70"/>
                  <a:gd name="T75" fmla="*/ 68 h 93"/>
                  <a:gd name="T76" fmla="*/ 55 w 70"/>
                  <a:gd name="T77" fmla="*/ 57 h 93"/>
                  <a:gd name="T78" fmla="*/ 56 w 70"/>
                  <a:gd name="T79" fmla="*/ 53 h 93"/>
                  <a:gd name="T80" fmla="*/ 56 w 70"/>
                  <a:gd name="T81" fmla="*/ 50 h 93"/>
                  <a:gd name="T82" fmla="*/ 57 w 70"/>
                  <a:gd name="T83" fmla="*/ 47 h 93"/>
                  <a:gd name="T84" fmla="*/ 58 w 70"/>
                  <a:gd name="T85" fmla="*/ 43 h 93"/>
                  <a:gd name="T86" fmla="*/ 59 w 70"/>
                  <a:gd name="T87" fmla="*/ 40 h 93"/>
                  <a:gd name="T88" fmla="*/ 59 w 70"/>
                  <a:gd name="T89" fmla="*/ 42 h 93"/>
                  <a:gd name="T90" fmla="*/ 58 w 70"/>
                  <a:gd name="T91" fmla="*/ 5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93">
                    <a:moveTo>
                      <a:pt x="60" y="37"/>
                    </a:moveTo>
                    <a:cubicBezTo>
                      <a:pt x="70" y="12"/>
                      <a:pt x="49" y="0"/>
                      <a:pt x="42" y="6"/>
                    </a:cubicBezTo>
                    <a:cubicBezTo>
                      <a:pt x="42" y="6"/>
                      <a:pt x="38" y="2"/>
                      <a:pt x="29" y="2"/>
                    </a:cubicBezTo>
                    <a:cubicBezTo>
                      <a:pt x="3" y="2"/>
                      <a:pt x="0" y="25"/>
                      <a:pt x="3" y="39"/>
                    </a:cubicBezTo>
                    <a:cubicBezTo>
                      <a:pt x="3" y="42"/>
                      <a:pt x="3" y="47"/>
                      <a:pt x="4" y="53"/>
                    </a:cubicBezTo>
                    <a:cubicBezTo>
                      <a:pt x="5" y="57"/>
                      <a:pt x="6" y="59"/>
                      <a:pt x="8" y="60"/>
                    </a:cubicBezTo>
                    <a:cubicBezTo>
                      <a:pt x="9" y="60"/>
                      <a:pt x="9" y="60"/>
                      <a:pt x="9" y="60"/>
                    </a:cubicBezTo>
                    <a:cubicBezTo>
                      <a:pt x="10" y="60"/>
                      <a:pt x="10" y="60"/>
                      <a:pt x="10" y="60"/>
                    </a:cubicBezTo>
                    <a:cubicBezTo>
                      <a:pt x="12" y="65"/>
                      <a:pt x="14" y="70"/>
                      <a:pt x="17" y="74"/>
                    </a:cubicBezTo>
                    <a:cubicBezTo>
                      <a:pt x="17" y="78"/>
                      <a:pt x="17" y="78"/>
                      <a:pt x="17" y="78"/>
                    </a:cubicBezTo>
                    <a:cubicBezTo>
                      <a:pt x="17" y="81"/>
                      <a:pt x="18" y="84"/>
                      <a:pt x="21" y="86"/>
                    </a:cubicBezTo>
                    <a:cubicBezTo>
                      <a:pt x="26" y="91"/>
                      <a:pt x="26" y="91"/>
                      <a:pt x="26" y="91"/>
                    </a:cubicBezTo>
                    <a:cubicBezTo>
                      <a:pt x="28" y="92"/>
                      <a:pt x="30" y="93"/>
                      <a:pt x="33" y="93"/>
                    </a:cubicBezTo>
                    <a:cubicBezTo>
                      <a:pt x="35" y="93"/>
                      <a:pt x="37" y="92"/>
                      <a:pt x="39" y="91"/>
                    </a:cubicBezTo>
                    <a:cubicBezTo>
                      <a:pt x="43" y="87"/>
                      <a:pt x="43" y="87"/>
                      <a:pt x="43" y="87"/>
                    </a:cubicBezTo>
                    <a:cubicBezTo>
                      <a:pt x="45" y="86"/>
                      <a:pt x="45" y="86"/>
                      <a:pt x="45" y="86"/>
                    </a:cubicBezTo>
                    <a:cubicBezTo>
                      <a:pt x="47" y="84"/>
                      <a:pt x="48" y="81"/>
                      <a:pt x="48" y="78"/>
                    </a:cubicBezTo>
                    <a:cubicBezTo>
                      <a:pt x="48" y="73"/>
                      <a:pt x="48" y="73"/>
                      <a:pt x="48" y="73"/>
                    </a:cubicBezTo>
                    <a:cubicBezTo>
                      <a:pt x="49" y="73"/>
                      <a:pt x="49" y="72"/>
                      <a:pt x="49" y="72"/>
                    </a:cubicBezTo>
                    <a:cubicBezTo>
                      <a:pt x="49" y="72"/>
                      <a:pt x="49" y="72"/>
                      <a:pt x="49" y="72"/>
                    </a:cubicBezTo>
                    <a:cubicBezTo>
                      <a:pt x="51" y="69"/>
                      <a:pt x="53" y="65"/>
                      <a:pt x="55" y="60"/>
                    </a:cubicBezTo>
                    <a:cubicBezTo>
                      <a:pt x="55" y="60"/>
                      <a:pt x="55" y="60"/>
                      <a:pt x="56" y="60"/>
                    </a:cubicBezTo>
                    <a:cubicBezTo>
                      <a:pt x="56" y="60"/>
                      <a:pt x="56" y="60"/>
                      <a:pt x="57" y="60"/>
                    </a:cubicBezTo>
                    <a:cubicBezTo>
                      <a:pt x="59" y="59"/>
                      <a:pt x="60" y="57"/>
                      <a:pt x="61" y="53"/>
                    </a:cubicBezTo>
                    <a:cubicBezTo>
                      <a:pt x="61" y="52"/>
                      <a:pt x="61" y="51"/>
                      <a:pt x="61" y="50"/>
                    </a:cubicBezTo>
                    <a:cubicBezTo>
                      <a:pt x="62" y="45"/>
                      <a:pt x="62" y="42"/>
                      <a:pt x="62" y="39"/>
                    </a:cubicBezTo>
                    <a:cubicBezTo>
                      <a:pt x="61" y="38"/>
                      <a:pt x="61" y="37"/>
                      <a:pt x="60" y="37"/>
                    </a:cubicBezTo>
                    <a:close/>
                    <a:moveTo>
                      <a:pt x="9" y="57"/>
                    </a:moveTo>
                    <a:cubicBezTo>
                      <a:pt x="9" y="57"/>
                      <a:pt x="8" y="57"/>
                      <a:pt x="7" y="52"/>
                    </a:cubicBezTo>
                    <a:cubicBezTo>
                      <a:pt x="7" y="50"/>
                      <a:pt x="6" y="48"/>
                      <a:pt x="6" y="46"/>
                    </a:cubicBezTo>
                    <a:cubicBezTo>
                      <a:pt x="7" y="47"/>
                      <a:pt x="7" y="48"/>
                      <a:pt x="8" y="49"/>
                    </a:cubicBezTo>
                    <a:cubicBezTo>
                      <a:pt x="8" y="52"/>
                      <a:pt x="9" y="54"/>
                      <a:pt x="9" y="57"/>
                    </a:cubicBezTo>
                    <a:close/>
                    <a:moveTo>
                      <a:pt x="46" y="78"/>
                    </a:moveTo>
                    <a:cubicBezTo>
                      <a:pt x="46" y="80"/>
                      <a:pt x="45" y="82"/>
                      <a:pt x="43" y="83"/>
                    </a:cubicBezTo>
                    <a:cubicBezTo>
                      <a:pt x="42" y="84"/>
                      <a:pt x="42" y="84"/>
                      <a:pt x="42" y="84"/>
                    </a:cubicBezTo>
                    <a:cubicBezTo>
                      <a:pt x="37" y="88"/>
                      <a:pt x="37" y="88"/>
                      <a:pt x="37" y="88"/>
                    </a:cubicBezTo>
                    <a:cubicBezTo>
                      <a:pt x="34" y="90"/>
                      <a:pt x="31" y="90"/>
                      <a:pt x="28" y="88"/>
                    </a:cubicBezTo>
                    <a:cubicBezTo>
                      <a:pt x="22" y="83"/>
                      <a:pt x="22" y="83"/>
                      <a:pt x="22" y="83"/>
                    </a:cubicBezTo>
                    <a:cubicBezTo>
                      <a:pt x="21" y="82"/>
                      <a:pt x="20" y="80"/>
                      <a:pt x="20" y="78"/>
                    </a:cubicBezTo>
                    <a:cubicBezTo>
                      <a:pt x="20" y="76"/>
                      <a:pt x="20" y="76"/>
                      <a:pt x="20" y="76"/>
                    </a:cubicBezTo>
                    <a:cubicBezTo>
                      <a:pt x="23" y="79"/>
                      <a:pt x="28" y="81"/>
                      <a:pt x="32" y="81"/>
                    </a:cubicBezTo>
                    <a:cubicBezTo>
                      <a:pt x="35" y="81"/>
                      <a:pt x="38" y="80"/>
                      <a:pt x="41" y="79"/>
                    </a:cubicBezTo>
                    <a:cubicBezTo>
                      <a:pt x="41" y="79"/>
                      <a:pt x="41" y="79"/>
                      <a:pt x="41" y="79"/>
                    </a:cubicBezTo>
                    <a:cubicBezTo>
                      <a:pt x="42" y="79"/>
                      <a:pt x="42" y="78"/>
                      <a:pt x="42" y="78"/>
                    </a:cubicBezTo>
                    <a:cubicBezTo>
                      <a:pt x="43" y="78"/>
                      <a:pt x="44" y="77"/>
                      <a:pt x="44" y="77"/>
                    </a:cubicBezTo>
                    <a:cubicBezTo>
                      <a:pt x="45" y="77"/>
                      <a:pt x="45" y="76"/>
                      <a:pt x="46" y="76"/>
                    </a:cubicBezTo>
                    <a:lnTo>
                      <a:pt x="46" y="78"/>
                    </a:lnTo>
                    <a:close/>
                    <a:moveTo>
                      <a:pt x="48" y="68"/>
                    </a:moveTo>
                    <a:cubicBezTo>
                      <a:pt x="48" y="69"/>
                      <a:pt x="48" y="69"/>
                      <a:pt x="47" y="70"/>
                    </a:cubicBezTo>
                    <a:cubicBezTo>
                      <a:pt x="47" y="70"/>
                      <a:pt x="47" y="70"/>
                      <a:pt x="47" y="70"/>
                    </a:cubicBezTo>
                    <a:cubicBezTo>
                      <a:pt x="47" y="70"/>
                      <a:pt x="46" y="71"/>
                      <a:pt x="46" y="71"/>
                    </a:cubicBezTo>
                    <a:cubicBezTo>
                      <a:pt x="46" y="72"/>
                      <a:pt x="45" y="72"/>
                      <a:pt x="45" y="73"/>
                    </a:cubicBezTo>
                    <a:cubicBezTo>
                      <a:pt x="44" y="73"/>
                      <a:pt x="44" y="74"/>
                      <a:pt x="43" y="74"/>
                    </a:cubicBezTo>
                    <a:cubicBezTo>
                      <a:pt x="43" y="74"/>
                      <a:pt x="42" y="75"/>
                      <a:pt x="42" y="75"/>
                    </a:cubicBezTo>
                    <a:cubicBezTo>
                      <a:pt x="41" y="75"/>
                      <a:pt x="41" y="76"/>
                      <a:pt x="41" y="76"/>
                    </a:cubicBezTo>
                    <a:cubicBezTo>
                      <a:pt x="41" y="76"/>
                      <a:pt x="40" y="76"/>
                      <a:pt x="40" y="76"/>
                    </a:cubicBezTo>
                    <a:cubicBezTo>
                      <a:pt x="38" y="77"/>
                      <a:pt x="35" y="78"/>
                      <a:pt x="32" y="78"/>
                    </a:cubicBezTo>
                    <a:cubicBezTo>
                      <a:pt x="20" y="78"/>
                      <a:pt x="12" y="66"/>
                      <a:pt x="11" y="47"/>
                    </a:cubicBezTo>
                    <a:cubicBezTo>
                      <a:pt x="13" y="37"/>
                      <a:pt x="17" y="31"/>
                      <a:pt x="27" y="28"/>
                    </a:cubicBezTo>
                    <a:cubicBezTo>
                      <a:pt x="38" y="25"/>
                      <a:pt x="42" y="19"/>
                      <a:pt x="42" y="19"/>
                    </a:cubicBezTo>
                    <a:cubicBezTo>
                      <a:pt x="42" y="19"/>
                      <a:pt x="43" y="22"/>
                      <a:pt x="49" y="26"/>
                    </a:cubicBezTo>
                    <a:cubicBezTo>
                      <a:pt x="51" y="28"/>
                      <a:pt x="53" y="31"/>
                      <a:pt x="54" y="34"/>
                    </a:cubicBezTo>
                    <a:cubicBezTo>
                      <a:pt x="54" y="37"/>
                      <a:pt x="54" y="40"/>
                      <a:pt x="54" y="43"/>
                    </a:cubicBezTo>
                    <a:cubicBezTo>
                      <a:pt x="54" y="44"/>
                      <a:pt x="54" y="44"/>
                      <a:pt x="54" y="44"/>
                    </a:cubicBezTo>
                    <a:cubicBezTo>
                      <a:pt x="54" y="45"/>
                      <a:pt x="54" y="46"/>
                      <a:pt x="54" y="47"/>
                    </a:cubicBezTo>
                    <a:cubicBezTo>
                      <a:pt x="54" y="47"/>
                      <a:pt x="54" y="47"/>
                      <a:pt x="54" y="48"/>
                    </a:cubicBezTo>
                    <a:cubicBezTo>
                      <a:pt x="54" y="48"/>
                      <a:pt x="54" y="49"/>
                      <a:pt x="54" y="50"/>
                    </a:cubicBezTo>
                    <a:cubicBezTo>
                      <a:pt x="54" y="51"/>
                      <a:pt x="53" y="52"/>
                      <a:pt x="53" y="53"/>
                    </a:cubicBezTo>
                    <a:cubicBezTo>
                      <a:pt x="53" y="53"/>
                      <a:pt x="53" y="53"/>
                      <a:pt x="53" y="53"/>
                    </a:cubicBezTo>
                    <a:cubicBezTo>
                      <a:pt x="53" y="54"/>
                      <a:pt x="53" y="56"/>
                      <a:pt x="52" y="57"/>
                    </a:cubicBezTo>
                    <a:cubicBezTo>
                      <a:pt x="52" y="58"/>
                      <a:pt x="52" y="58"/>
                      <a:pt x="52" y="58"/>
                    </a:cubicBezTo>
                    <a:cubicBezTo>
                      <a:pt x="52" y="59"/>
                      <a:pt x="52" y="59"/>
                      <a:pt x="52" y="60"/>
                    </a:cubicBezTo>
                    <a:cubicBezTo>
                      <a:pt x="52" y="61"/>
                      <a:pt x="51" y="62"/>
                      <a:pt x="51" y="62"/>
                    </a:cubicBezTo>
                    <a:cubicBezTo>
                      <a:pt x="51" y="63"/>
                      <a:pt x="50" y="64"/>
                      <a:pt x="50" y="64"/>
                    </a:cubicBezTo>
                    <a:cubicBezTo>
                      <a:pt x="50" y="65"/>
                      <a:pt x="50" y="66"/>
                      <a:pt x="49" y="66"/>
                    </a:cubicBezTo>
                    <a:cubicBezTo>
                      <a:pt x="49" y="67"/>
                      <a:pt x="49" y="68"/>
                      <a:pt x="48" y="68"/>
                    </a:cubicBezTo>
                    <a:close/>
                    <a:moveTo>
                      <a:pt x="56" y="57"/>
                    </a:moveTo>
                    <a:cubicBezTo>
                      <a:pt x="56" y="57"/>
                      <a:pt x="56" y="57"/>
                      <a:pt x="55" y="57"/>
                    </a:cubicBezTo>
                    <a:cubicBezTo>
                      <a:pt x="56" y="56"/>
                      <a:pt x="56" y="55"/>
                      <a:pt x="56" y="54"/>
                    </a:cubicBezTo>
                    <a:cubicBezTo>
                      <a:pt x="56" y="54"/>
                      <a:pt x="56" y="54"/>
                      <a:pt x="56" y="53"/>
                    </a:cubicBezTo>
                    <a:cubicBezTo>
                      <a:pt x="56" y="53"/>
                      <a:pt x="56" y="52"/>
                      <a:pt x="56" y="51"/>
                    </a:cubicBezTo>
                    <a:cubicBezTo>
                      <a:pt x="56" y="51"/>
                      <a:pt x="56" y="51"/>
                      <a:pt x="56" y="50"/>
                    </a:cubicBezTo>
                    <a:cubicBezTo>
                      <a:pt x="57" y="50"/>
                      <a:pt x="57" y="49"/>
                      <a:pt x="57" y="49"/>
                    </a:cubicBezTo>
                    <a:cubicBezTo>
                      <a:pt x="57" y="48"/>
                      <a:pt x="57" y="47"/>
                      <a:pt x="57" y="47"/>
                    </a:cubicBezTo>
                    <a:cubicBezTo>
                      <a:pt x="57" y="46"/>
                      <a:pt x="57" y="45"/>
                      <a:pt x="57" y="44"/>
                    </a:cubicBezTo>
                    <a:cubicBezTo>
                      <a:pt x="57" y="43"/>
                      <a:pt x="57" y="43"/>
                      <a:pt x="58" y="43"/>
                    </a:cubicBezTo>
                    <a:cubicBezTo>
                      <a:pt x="58" y="42"/>
                      <a:pt x="58" y="42"/>
                      <a:pt x="58" y="41"/>
                    </a:cubicBezTo>
                    <a:cubicBezTo>
                      <a:pt x="58" y="41"/>
                      <a:pt x="59" y="41"/>
                      <a:pt x="59" y="40"/>
                    </a:cubicBezTo>
                    <a:cubicBezTo>
                      <a:pt x="59" y="40"/>
                      <a:pt x="59" y="41"/>
                      <a:pt x="59" y="41"/>
                    </a:cubicBezTo>
                    <a:cubicBezTo>
                      <a:pt x="59" y="41"/>
                      <a:pt x="59" y="41"/>
                      <a:pt x="59" y="42"/>
                    </a:cubicBezTo>
                    <a:cubicBezTo>
                      <a:pt x="59" y="44"/>
                      <a:pt x="59" y="47"/>
                      <a:pt x="58" y="52"/>
                    </a:cubicBezTo>
                    <a:cubicBezTo>
                      <a:pt x="58" y="52"/>
                      <a:pt x="58" y="52"/>
                      <a:pt x="58" y="52"/>
                    </a:cubicBezTo>
                    <a:cubicBezTo>
                      <a:pt x="57" y="56"/>
                      <a:pt x="56" y="57"/>
                      <a:pt x="56"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grpSp>
      </p:grpSp>
      <p:pic>
        <p:nvPicPr>
          <p:cNvPr id="90" name="图片 89"/>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Tree>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barn(inVertical)">
                                      <p:cBhvr>
                                        <p:cTn id="1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126273" y="887368"/>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幼儿签到</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
        <p:nvSpPr>
          <p:cNvPr id="11" name="矩形 10"/>
          <p:cNvSpPr/>
          <p:nvPr/>
        </p:nvSpPr>
        <p:spPr>
          <a:xfrm>
            <a:off x="5545933" y="1979858"/>
            <a:ext cx="6096000" cy="3785652"/>
          </a:xfrm>
          <a:prstGeom prst="rect">
            <a:avLst/>
          </a:prstGeom>
        </p:spPr>
        <p:txBody>
          <a:bodyPr>
            <a:spAutoFit/>
          </a:bodyPr>
          <a:lstStyle/>
          <a:p>
            <a:pPr>
              <a:lnSpc>
                <a:spcPct val="200000"/>
              </a:lnSpc>
            </a:pPr>
            <a:r>
              <a:rPr lang="zh-CN" altLang="en-US" sz="2000" b="1" dirty="0">
                <a:solidFill>
                  <a:srgbClr val="FB8A8A"/>
                </a:solidFill>
                <a:cs typeface="+mn-ea"/>
                <a:sym typeface="+mn-lt"/>
              </a:rPr>
              <a:t>对教师的要求：</a:t>
            </a:r>
            <a:endParaRPr lang="zh-CN" altLang="en-US" sz="2000" dirty="0">
              <a:solidFill>
                <a:srgbClr val="FB8A8A"/>
              </a:solidFill>
              <a:cs typeface="+mn-ea"/>
              <a:sym typeface="+mn-lt"/>
            </a:endParaRPr>
          </a:p>
          <a:p>
            <a:pPr>
              <a:lnSpc>
                <a:spcPct val="200000"/>
              </a:lnSpc>
              <a:buNone/>
            </a:pPr>
            <a:r>
              <a:rPr lang="zh-CN" altLang="en-US" sz="2000" dirty="0" smtClean="0">
                <a:cs typeface="+mn-ea"/>
                <a:sym typeface="+mn-lt"/>
              </a:rPr>
              <a:t>一、</a:t>
            </a:r>
            <a:r>
              <a:rPr lang="zh-CN" altLang="en-US" sz="2000" dirty="0">
                <a:cs typeface="+mn-ea"/>
                <a:sym typeface="+mn-lt"/>
              </a:rPr>
              <a:t>提醒幼儿按要求签到</a:t>
            </a:r>
            <a:endParaRPr lang="zh-CN" altLang="en-US" sz="2000" dirty="0">
              <a:cs typeface="+mn-ea"/>
              <a:sym typeface="+mn-lt"/>
            </a:endParaRPr>
          </a:p>
          <a:p>
            <a:pPr>
              <a:lnSpc>
                <a:spcPct val="200000"/>
              </a:lnSpc>
              <a:buNone/>
            </a:pPr>
            <a:r>
              <a:rPr lang="zh-CN" altLang="en-US" sz="2000" dirty="0" smtClean="0">
                <a:cs typeface="+mn-ea"/>
                <a:sym typeface="+mn-lt"/>
              </a:rPr>
              <a:t>二、</a:t>
            </a:r>
            <a:r>
              <a:rPr lang="zh-CN" altLang="en-US" sz="2000" dirty="0">
                <a:cs typeface="+mn-ea"/>
                <a:sym typeface="+mn-lt"/>
              </a:rPr>
              <a:t>小班老师协助孩子签到</a:t>
            </a:r>
            <a:endParaRPr lang="zh-CN" altLang="en-US" sz="2000" b="1" dirty="0">
              <a:cs typeface="+mn-ea"/>
              <a:sym typeface="+mn-lt"/>
            </a:endParaRPr>
          </a:p>
          <a:p>
            <a:pPr>
              <a:lnSpc>
                <a:spcPct val="200000"/>
              </a:lnSpc>
            </a:pPr>
            <a:r>
              <a:rPr lang="zh-CN" altLang="en-US" sz="2000" b="1" dirty="0">
                <a:solidFill>
                  <a:srgbClr val="FB8A8A"/>
                </a:solidFill>
                <a:cs typeface="+mn-ea"/>
                <a:sym typeface="+mn-lt"/>
              </a:rPr>
              <a:t>对幼儿的要求：</a:t>
            </a:r>
            <a:endParaRPr lang="zh-CN" altLang="en-US" sz="2000" dirty="0">
              <a:solidFill>
                <a:srgbClr val="FB8A8A"/>
              </a:solidFill>
              <a:cs typeface="+mn-ea"/>
              <a:sym typeface="+mn-lt"/>
            </a:endParaRPr>
          </a:p>
          <a:p>
            <a:pPr>
              <a:lnSpc>
                <a:spcPct val="200000"/>
              </a:lnSpc>
              <a:buNone/>
            </a:pPr>
            <a:r>
              <a:rPr lang="zh-CN" altLang="en-US" sz="2000" dirty="0" smtClean="0">
                <a:cs typeface="+mn-ea"/>
                <a:sym typeface="+mn-lt"/>
              </a:rPr>
              <a:t>一、</a:t>
            </a:r>
            <a:r>
              <a:rPr lang="zh-CN" altLang="en-US" sz="2000" dirty="0">
                <a:cs typeface="+mn-ea"/>
                <a:sym typeface="+mn-lt"/>
              </a:rPr>
              <a:t>按要求签到</a:t>
            </a:r>
            <a:endParaRPr lang="zh-CN" altLang="en-US" sz="2000" dirty="0">
              <a:cs typeface="+mn-ea"/>
              <a:sym typeface="+mn-lt"/>
            </a:endParaRPr>
          </a:p>
          <a:p>
            <a:pPr>
              <a:lnSpc>
                <a:spcPct val="200000"/>
              </a:lnSpc>
              <a:buNone/>
            </a:pPr>
            <a:r>
              <a:rPr lang="zh-CN" altLang="en-US" sz="2000" dirty="0" smtClean="0">
                <a:cs typeface="+mn-ea"/>
                <a:sym typeface="+mn-lt"/>
              </a:rPr>
              <a:t>二、</a:t>
            </a:r>
            <a:r>
              <a:rPr lang="zh-CN" altLang="en-US" sz="2000" dirty="0">
                <a:cs typeface="+mn-ea"/>
                <a:sym typeface="+mn-lt"/>
              </a:rPr>
              <a:t>签到完毕按要求将物品放回原处</a:t>
            </a:r>
            <a:endParaRPr lang="zh-CN" altLang="en-US" sz="2000" dirty="0">
              <a:cs typeface="+mn-ea"/>
              <a:sym typeface="+mn-lt"/>
            </a:endParaRP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4874821" y="2160092"/>
            <a:ext cx="488448" cy="488448"/>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4874823" y="4046951"/>
            <a:ext cx="488448" cy="488448"/>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68116" y="1177351"/>
            <a:ext cx="5680649" cy="5680649"/>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7519561" y="1817786"/>
            <a:ext cx="2936442" cy="7782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126273" y="887368"/>
            <a:ext cx="7501242" cy="600164"/>
          </a:xfrm>
          <a:prstGeom prst="rect">
            <a:avLst/>
          </a:prstGeom>
          <a:ln>
            <a:noFill/>
          </a:ln>
        </p:spPr>
        <p:txBody>
          <a:bodyPr wrap="square">
            <a:spAutoFit/>
          </a:bodyPr>
          <a:lstStyle/>
          <a:p>
            <a:pPr algn="ctr"/>
            <a:r>
              <a:rPr lang="zh-CN" altLang="en-US" sz="3300" dirty="0" smtClean="0">
                <a:ln w="9525" cap="flat" cmpd="sng">
                  <a:noFill/>
                  <a:prstDash val="solid"/>
                  <a:round/>
                  <a:headEnd type="none" w="med" len="med"/>
                  <a:tailEnd type="none" w="med" len="med"/>
                </a:ln>
                <a:solidFill>
                  <a:srgbClr val="F95D5D"/>
                </a:solidFill>
                <a:cs typeface="+mn-ea"/>
                <a:sym typeface="+mn-lt"/>
              </a:rPr>
              <a:t>晨间活动</a:t>
            </a:r>
            <a:endParaRPr lang="zh-CN" altLang="en-US" sz="3300" dirty="0">
              <a:ln w="9525" cap="flat" cmpd="sng">
                <a:noFill/>
                <a:prstDash val="solid"/>
                <a:round/>
                <a:headEnd type="none" w="med" len="med"/>
                <a:tailEnd type="none" w="med" len="med"/>
              </a:ln>
              <a:solidFill>
                <a:srgbClr val="F95D5D"/>
              </a:solidFill>
              <a:cs typeface="+mn-ea"/>
              <a:sym typeface="+mn-lt"/>
            </a:endParaRPr>
          </a:p>
        </p:txBody>
      </p:sp>
      <p:pic>
        <p:nvPicPr>
          <p:cNvPr id="154" name="图片 1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03816" y="1386908"/>
            <a:ext cx="4813299" cy="4813299"/>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956" y="566818"/>
            <a:ext cx="7695131" cy="5532764"/>
          </a:xfrm>
          <a:prstGeom prst="rect">
            <a:avLst/>
          </a:prstGeom>
        </p:spPr>
      </p:pic>
      <p:sp>
        <p:nvSpPr>
          <p:cNvPr id="11" name="矩形 10"/>
          <p:cNvSpPr/>
          <p:nvPr/>
        </p:nvSpPr>
        <p:spPr>
          <a:xfrm>
            <a:off x="-1964941" y="2784503"/>
            <a:ext cx="7501242" cy="600164"/>
          </a:xfrm>
          <a:prstGeom prst="rect">
            <a:avLst/>
          </a:prstGeom>
          <a:ln>
            <a:noFill/>
          </a:ln>
        </p:spPr>
        <p:txBody>
          <a:bodyPr wrap="square">
            <a:spAutoFit/>
          </a:bodyPr>
          <a:lstStyle/>
          <a:p>
            <a:pPr algn="ctr"/>
            <a:r>
              <a:rPr lang="zh-CN" altLang="en-US" sz="3300" dirty="0" smtClean="0">
                <a:ln w="9525" cap="flat" cmpd="sng">
                  <a:noFill/>
                  <a:prstDash val="solid"/>
                  <a:round/>
                  <a:headEnd type="none" w="med" len="med"/>
                  <a:tailEnd type="none" w="med" len="med"/>
                </a:ln>
                <a:solidFill>
                  <a:srgbClr val="F95D5D"/>
                </a:solidFill>
                <a:cs typeface="+mn-ea"/>
                <a:sym typeface="+mn-lt"/>
              </a:rPr>
              <a:t>对教师的要求 </a:t>
            </a:r>
            <a:endParaRPr lang="zh-CN" altLang="en-US" sz="3300" dirty="0">
              <a:ln w="9525" cap="flat" cmpd="sng">
                <a:noFill/>
                <a:prstDash val="solid"/>
                <a:round/>
                <a:headEnd type="none" w="med" len="med"/>
                <a:tailEnd type="none" w="med" len="med"/>
              </a:ln>
              <a:solidFill>
                <a:srgbClr val="F95D5D"/>
              </a:solidFill>
              <a:cs typeface="+mn-ea"/>
              <a:sym typeface="+mn-lt"/>
            </a:endParaRPr>
          </a:p>
        </p:txBody>
      </p:sp>
      <p:sp>
        <p:nvSpPr>
          <p:cNvPr id="153" name="矩形 152"/>
          <p:cNvSpPr/>
          <p:nvPr/>
        </p:nvSpPr>
        <p:spPr>
          <a:xfrm>
            <a:off x="407315" y="3349524"/>
            <a:ext cx="6096000" cy="1844416"/>
          </a:xfrm>
          <a:prstGeom prst="rect">
            <a:avLst/>
          </a:prstGeom>
        </p:spPr>
        <p:txBody>
          <a:bodyPr>
            <a:spAutoFit/>
          </a:bodyPr>
          <a:lstStyle/>
          <a:p>
            <a:pPr>
              <a:lnSpc>
                <a:spcPct val="200000"/>
              </a:lnSpc>
              <a:buNone/>
            </a:pPr>
            <a:r>
              <a:rPr lang="zh-CN" altLang="en-US" sz="2000" dirty="0">
                <a:solidFill>
                  <a:schemeClr val="bg2">
                    <a:lumMod val="25000"/>
                  </a:schemeClr>
                </a:solidFill>
                <a:cs typeface="+mn-ea"/>
                <a:sym typeface="+mn-lt"/>
              </a:rPr>
              <a:t>按要求组织幼儿进行晨间</a:t>
            </a:r>
            <a:r>
              <a:rPr lang="zh-CN" altLang="en-US" sz="2000" dirty="0" smtClean="0">
                <a:solidFill>
                  <a:schemeClr val="bg2">
                    <a:lumMod val="25000"/>
                  </a:schemeClr>
                </a:solidFill>
                <a:cs typeface="+mn-ea"/>
                <a:sym typeface="+mn-lt"/>
              </a:rPr>
              <a:t>活动</a:t>
            </a:r>
            <a:endParaRPr lang="zh-CN" altLang="en-US" sz="2000" dirty="0">
              <a:solidFill>
                <a:schemeClr val="bg2">
                  <a:lumMod val="25000"/>
                </a:schemeClr>
              </a:solidFill>
              <a:cs typeface="+mn-ea"/>
              <a:sym typeface="+mn-lt"/>
            </a:endParaRPr>
          </a:p>
          <a:p>
            <a:pPr>
              <a:lnSpc>
                <a:spcPct val="200000"/>
              </a:lnSpc>
              <a:buNone/>
            </a:pPr>
            <a:r>
              <a:rPr lang="en-US" altLang="zh-CN" sz="2000" dirty="0">
                <a:solidFill>
                  <a:schemeClr val="bg2">
                    <a:lumMod val="25000"/>
                  </a:schemeClr>
                </a:solidFill>
                <a:cs typeface="+mn-ea"/>
                <a:sym typeface="+mn-lt"/>
              </a:rPr>
              <a:t>A</a:t>
            </a:r>
            <a:r>
              <a:rPr lang="zh-CN" altLang="en-US" sz="2000" dirty="0">
                <a:solidFill>
                  <a:schemeClr val="bg2">
                    <a:lumMod val="25000"/>
                  </a:schemeClr>
                </a:solidFill>
                <a:cs typeface="+mn-ea"/>
                <a:sym typeface="+mn-lt"/>
              </a:rPr>
              <a:t>、教师与孩子互相问好</a:t>
            </a:r>
            <a:endParaRPr lang="zh-CN" altLang="en-US" sz="2000" dirty="0">
              <a:solidFill>
                <a:schemeClr val="bg2">
                  <a:lumMod val="25000"/>
                </a:schemeClr>
              </a:solidFill>
              <a:cs typeface="+mn-ea"/>
              <a:sym typeface="+mn-lt"/>
            </a:endParaRPr>
          </a:p>
          <a:p>
            <a:pPr>
              <a:lnSpc>
                <a:spcPct val="200000"/>
              </a:lnSpc>
              <a:buNone/>
            </a:pPr>
            <a:endParaRPr lang="zh-CN" altLang="en-US" sz="2000" dirty="0">
              <a:solidFill>
                <a:schemeClr val="bg2">
                  <a:lumMod val="25000"/>
                </a:schemeClr>
              </a:solidFill>
              <a:cs typeface="+mn-ea"/>
              <a:sym typeface="+mn-lt"/>
            </a:endParaRPr>
          </a:p>
        </p:txBody>
      </p:sp>
      <p:sp>
        <p:nvSpPr>
          <p:cNvPr id="155" name="矩形 154"/>
          <p:cNvSpPr/>
          <p:nvPr/>
        </p:nvSpPr>
        <p:spPr>
          <a:xfrm>
            <a:off x="407315" y="4647715"/>
            <a:ext cx="6096000" cy="1115242"/>
          </a:xfrm>
          <a:prstGeom prst="rect">
            <a:avLst/>
          </a:prstGeom>
        </p:spPr>
        <p:txBody>
          <a:bodyPr>
            <a:spAutoFit/>
          </a:bodyPr>
          <a:lstStyle/>
          <a:p>
            <a:pPr>
              <a:lnSpc>
                <a:spcPct val="200000"/>
              </a:lnSpc>
              <a:buNone/>
            </a:pPr>
            <a:r>
              <a:rPr lang="en-US" altLang="zh-CN" dirty="0">
                <a:solidFill>
                  <a:schemeClr val="bg2">
                    <a:lumMod val="25000"/>
                  </a:schemeClr>
                </a:solidFill>
                <a:cs typeface="+mn-ea"/>
                <a:sym typeface="+mn-lt"/>
              </a:rPr>
              <a:t>B</a:t>
            </a:r>
            <a:r>
              <a:rPr lang="zh-CN" altLang="en-US" dirty="0">
                <a:solidFill>
                  <a:schemeClr val="bg2">
                    <a:lumMod val="25000"/>
                  </a:schemeClr>
                </a:solidFill>
                <a:cs typeface="+mn-ea"/>
                <a:sym typeface="+mn-lt"/>
              </a:rPr>
              <a:t>、按晨间活动表组织幼儿进行晨间活动晨间活动包括：早期阅读、晨间谈话、手指游戏、英语对话等</a:t>
            </a:r>
            <a:endParaRPr lang="zh-CN" altLang="en-US" dirty="0">
              <a:solidFill>
                <a:schemeClr val="bg2">
                  <a:lumMod val="25000"/>
                </a:schemeClr>
              </a:solidFill>
              <a:cs typeface="+mn-ea"/>
              <a:sym typeface="+mn-lt"/>
            </a:endParaRPr>
          </a:p>
        </p:txBody>
      </p:sp>
    </p:spTree>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barn(inVertical)">
                                      <p:cBhvr>
                                        <p:cTn id="7" dur="500"/>
                                        <p:tgtEl>
                                          <p:spTgt spid="15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barn(inVertical)">
                                      <p:cBhvr>
                                        <p:cTn id="10"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126273" y="799629"/>
            <a:ext cx="7501242" cy="707886"/>
          </a:xfrm>
          <a:prstGeom prst="rect">
            <a:avLst/>
          </a:prstGeom>
          <a:ln>
            <a:noFill/>
          </a:ln>
        </p:spPr>
        <p:txBody>
          <a:bodyPr wrap="square">
            <a:spAutoFit/>
          </a:bodyPr>
          <a:lstStyle/>
          <a:p>
            <a:pPr algn="ctr"/>
            <a:r>
              <a:rPr lang="zh-CN" altLang="en-US" sz="4000" dirty="0">
                <a:ln w="9525" cap="flat" cmpd="sng">
                  <a:noFill/>
                  <a:prstDash val="solid"/>
                  <a:round/>
                  <a:headEnd type="none" w="med" len="med"/>
                  <a:tailEnd type="none" w="med" len="med"/>
                </a:ln>
                <a:solidFill>
                  <a:srgbClr val="F95D5D"/>
                </a:solidFill>
                <a:cs typeface="+mn-ea"/>
                <a:sym typeface="+mn-lt"/>
              </a:rPr>
              <a:t>晨间活动</a:t>
            </a:r>
            <a:endParaRPr lang="zh-CN" altLang="en-US" sz="4000" dirty="0">
              <a:ln w="9525" cap="flat" cmpd="sng">
                <a:noFill/>
                <a:prstDash val="solid"/>
                <a:round/>
                <a:headEnd type="none" w="med" len="med"/>
                <a:tailEnd type="none" w="med" len="med"/>
              </a:ln>
              <a:solidFill>
                <a:srgbClr val="F95D5D"/>
              </a:solidFill>
              <a:cs typeface="+mn-ea"/>
              <a:sym typeface="+mn-lt"/>
            </a:endParaRPr>
          </a:p>
        </p:txBody>
      </p:sp>
      <p:grpSp>
        <p:nvGrpSpPr>
          <p:cNvPr id="12" name="Group 38"/>
          <p:cNvGrpSpPr/>
          <p:nvPr/>
        </p:nvGrpSpPr>
        <p:grpSpPr>
          <a:xfrm>
            <a:off x="1671576" y="1509949"/>
            <a:ext cx="1776503" cy="4617864"/>
            <a:chOff x="2149013" y="761383"/>
            <a:chExt cx="2138590" cy="5559077"/>
          </a:xfrm>
        </p:grpSpPr>
        <p:grpSp>
          <p:nvGrpSpPr>
            <p:cNvPr id="23" name="组合 22"/>
            <p:cNvGrpSpPr/>
            <p:nvPr/>
          </p:nvGrpSpPr>
          <p:grpSpPr>
            <a:xfrm>
              <a:off x="2149013" y="761383"/>
              <a:ext cx="2138590" cy="5559077"/>
              <a:chOff x="1331640" y="-459432"/>
              <a:chExt cx="2251198" cy="6192688"/>
            </a:xfrm>
          </p:grpSpPr>
          <p:grpSp>
            <p:nvGrpSpPr>
              <p:cNvPr id="31" name="组合 30"/>
              <p:cNvGrpSpPr/>
              <p:nvPr/>
            </p:nvGrpSpPr>
            <p:grpSpPr>
              <a:xfrm>
                <a:off x="2123728" y="692696"/>
                <a:ext cx="1459110" cy="1584176"/>
                <a:chOff x="2123728" y="692696"/>
                <a:chExt cx="2056018" cy="2232248"/>
              </a:xfrm>
            </p:grpSpPr>
            <p:sp>
              <p:nvSpPr>
                <p:cNvPr id="44" name="空心弧 43"/>
                <p:cNvSpPr/>
                <p:nvPr/>
              </p:nvSpPr>
              <p:spPr>
                <a:xfrm>
                  <a:off x="2123728" y="692696"/>
                  <a:ext cx="2056018" cy="2056018"/>
                </a:xfrm>
                <a:prstGeom prst="blockArc">
                  <a:avLst>
                    <a:gd name="adj1" fmla="val 14475132"/>
                    <a:gd name="adj2" fmla="val 45922"/>
                    <a:gd name="adj3" fmla="val 10057"/>
                  </a:avLst>
                </a:prstGeom>
                <a:solidFill>
                  <a:srgbClr val="FB8A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45" name="空心弧 44"/>
                <p:cNvSpPr/>
                <p:nvPr/>
              </p:nvSpPr>
              <p:spPr>
                <a:xfrm flipV="1">
                  <a:off x="2123728" y="868926"/>
                  <a:ext cx="2056018" cy="2056018"/>
                </a:xfrm>
                <a:prstGeom prst="blockArc">
                  <a:avLst>
                    <a:gd name="adj1" fmla="val 13928781"/>
                    <a:gd name="adj2" fmla="val 45922"/>
                    <a:gd name="adj3" fmla="val 10057"/>
                  </a:avLst>
                </a:prstGeom>
                <a:solidFill>
                  <a:srgbClr val="87D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nvGrpSpPr>
              <p:cNvPr id="32" name="组合 31"/>
              <p:cNvGrpSpPr/>
              <p:nvPr/>
            </p:nvGrpSpPr>
            <p:grpSpPr>
              <a:xfrm flipH="1">
                <a:off x="1331640" y="1844824"/>
                <a:ext cx="1459110" cy="1584176"/>
                <a:chOff x="2123728" y="692696"/>
                <a:chExt cx="2056018" cy="2232248"/>
              </a:xfrm>
            </p:grpSpPr>
            <p:sp>
              <p:nvSpPr>
                <p:cNvPr id="42" name="空心弧 41"/>
                <p:cNvSpPr/>
                <p:nvPr/>
              </p:nvSpPr>
              <p:spPr>
                <a:xfrm>
                  <a:off x="2123728" y="692696"/>
                  <a:ext cx="2056018" cy="2056018"/>
                </a:xfrm>
                <a:prstGeom prst="blockArc">
                  <a:avLst>
                    <a:gd name="adj1" fmla="val 14475132"/>
                    <a:gd name="adj2" fmla="val 45922"/>
                    <a:gd name="adj3" fmla="val 10057"/>
                  </a:avLst>
                </a:prstGeom>
                <a:solidFill>
                  <a:srgbClr val="F9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43" name="空心弧 42"/>
                <p:cNvSpPr/>
                <p:nvPr/>
              </p:nvSpPr>
              <p:spPr>
                <a:xfrm flipV="1">
                  <a:off x="2123728" y="868926"/>
                  <a:ext cx="2056018" cy="2056018"/>
                </a:xfrm>
                <a:prstGeom prst="blockArc">
                  <a:avLst>
                    <a:gd name="adj1" fmla="val 13928781"/>
                    <a:gd name="adj2" fmla="val 45922"/>
                    <a:gd name="adj3" fmla="val 10057"/>
                  </a:avLst>
                </a:prstGeom>
                <a:solidFill>
                  <a:srgbClr val="F9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nvGrpSpPr>
              <p:cNvPr id="33" name="组合 32"/>
              <p:cNvGrpSpPr/>
              <p:nvPr/>
            </p:nvGrpSpPr>
            <p:grpSpPr>
              <a:xfrm>
                <a:off x="2123728" y="2996952"/>
                <a:ext cx="1459110" cy="1584176"/>
                <a:chOff x="2123728" y="692696"/>
                <a:chExt cx="2056018" cy="2232248"/>
              </a:xfrm>
            </p:grpSpPr>
            <p:sp>
              <p:nvSpPr>
                <p:cNvPr id="40" name="空心弧 39"/>
                <p:cNvSpPr/>
                <p:nvPr/>
              </p:nvSpPr>
              <p:spPr>
                <a:xfrm>
                  <a:off x="2123728" y="692696"/>
                  <a:ext cx="2056018" cy="2056018"/>
                </a:xfrm>
                <a:prstGeom prst="blockArc">
                  <a:avLst>
                    <a:gd name="adj1" fmla="val 14475132"/>
                    <a:gd name="adj2" fmla="val 45922"/>
                    <a:gd name="adj3" fmla="val 10057"/>
                  </a:avLst>
                </a:prstGeom>
                <a:solidFill>
                  <a:srgbClr val="FB8A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41" name="空心弧 40"/>
                <p:cNvSpPr/>
                <p:nvPr/>
              </p:nvSpPr>
              <p:spPr>
                <a:xfrm flipV="1">
                  <a:off x="2123728" y="868926"/>
                  <a:ext cx="2056018" cy="2056018"/>
                </a:xfrm>
                <a:prstGeom prst="blockArc">
                  <a:avLst>
                    <a:gd name="adj1" fmla="val 13928781"/>
                    <a:gd name="adj2" fmla="val 45922"/>
                    <a:gd name="adj3" fmla="val 10057"/>
                  </a:avLst>
                </a:prstGeom>
                <a:solidFill>
                  <a:srgbClr val="87D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nvGrpSpPr>
              <p:cNvPr id="34" name="组合 33"/>
              <p:cNvGrpSpPr/>
              <p:nvPr/>
            </p:nvGrpSpPr>
            <p:grpSpPr>
              <a:xfrm flipH="1">
                <a:off x="1331640" y="4149080"/>
                <a:ext cx="1459110" cy="1584176"/>
                <a:chOff x="2123728" y="692696"/>
                <a:chExt cx="2056018" cy="2232248"/>
              </a:xfrm>
            </p:grpSpPr>
            <p:sp>
              <p:nvSpPr>
                <p:cNvPr id="38" name="空心弧 37"/>
                <p:cNvSpPr/>
                <p:nvPr/>
              </p:nvSpPr>
              <p:spPr>
                <a:xfrm>
                  <a:off x="2123728" y="692696"/>
                  <a:ext cx="2056018" cy="2056018"/>
                </a:xfrm>
                <a:prstGeom prst="blockArc">
                  <a:avLst>
                    <a:gd name="adj1" fmla="val 14475132"/>
                    <a:gd name="adj2" fmla="val 45922"/>
                    <a:gd name="adj3" fmla="val 10057"/>
                  </a:avLst>
                </a:prstGeom>
                <a:solidFill>
                  <a:srgbClr val="F7D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9" name="空心弧 38"/>
                <p:cNvSpPr/>
                <p:nvPr/>
              </p:nvSpPr>
              <p:spPr>
                <a:xfrm flipV="1">
                  <a:off x="2123728" y="868927"/>
                  <a:ext cx="2056018" cy="2056017"/>
                </a:xfrm>
                <a:prstGeom prst="blockArc">
                  <a:avLst>
                    <a:gd name="adj1" fmla="val 12408394"/>
                    <a:gd name="adj2" fmla="val 45922"/>
                    <a:gd name="adj3" fmla="val 10057"/>
                  </a:avLst>
                </a:prstGeom>
                <a:solidFill>
                  <a:srgbClr val="FB8A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nvGrpSpPr>
              <p:cNvPr id="35" name="组合 34"/>
              <p:cNvGrpSpPr/>
              <p:nvPr/>
            </p:nvGrpSpPr>
            <p:grpSpPr>
              <a:xfrm flipH="1">
                <a:off x="1331640" y="-459432"/>
                <a:ext cx="1459110" cy="1584176"/>
                <a:chOff x="2123728" y="692696"/>
                <a:chExt cx="2056018" cy="2232248"/>
              </a:xfrm>
            </p:grpSpPr>
            <p:sp>
              <p:nvSpPr>
                <p:cNvPr id="36" name="空心弧 35"/>
                <p:cNvSpPr/>
                <p:nvPr/>
              </p:nvSpPr>
              <p:spPr>
                <a:xfrm>
                  <a:off x="2123728" y="692696"/>
                  <a:ext cx="2056018" cy="2056017"/>
                </a:xfrm>
                <a:prstGeom prst="blockArc">
                  <a:avLst>
                    <a:gd name="adj1" fmla="val 17273819"/>
                    <a:gd name="adj2" fmla="val 45922"/>
                    <a:gd name="adj3" fmla="val 10057"/>
                  </a:avLst>
                </a:prstGeom>
                <a:solidFill>
                  <a:srgbClr val="F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7" name="空心弧 36"/>
                <p:cNvSpPr/>
                <p:nvPr/>
              </p:nvSpPr>
              <p:spPr>
                <a:xfrm flipV="1">
                  <a:off x="2123728" y="868926"/>
                  <a:ext cx="2056018" cy="2056018"/>
                </a:xfrm>
                <a:prstGeom prst="blockArc">
                  <a:avLst>
                    <a:gd name="adj1" fmla="val 13928781"/>
                    <a:gd name="adj2" fmla="val 45922"/>
                    <a:gd name="adj3" fmla="val 10057"/>
                  </a:avLst>
                </a:prstGeom>
                <a:solidFill>
                  <a:srgbClr val="F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sp>
          <p:nvSpPr>
            <p:cNvPr id="24" name="TextBox 19"/>
            <p:cNvSpPr txBox="1"/>
            <p:nvPr/>
          </p:nvSpPr>
          <p:spPr>
            <a:xfrm>
              <a:off x="3187208" y="2117274"/>
              <a:ext cx="855255" cy="7595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500" dirty="0" smtClean="0">
                  <a:solidFill>
                    <a:schemeClr val="bg1">
                      <a:lumMod val="65000"/>
                    </a:schemeClr>
                  </a:solidFill>
                  <a:cs typeface="+mn-ea"/>
                  <a:sym typeface="+mn-lt"/>
                </a:rPr>
                <a:t>01</a:t>
              </a:r>
              <a:endParaRPr lang="zh-CN" altLang="en-US" sz="3500" dirty="0">
                <a:solidFill>
                  <a:schemeClr val="bg1">
                    <a:lumMod val="65000"/>
                  </a:schemeClr>
                </a:solidFill>
                <a:cs typeface="+mn-ea"/>
                <a:sym typeface="+mn-lt"/>
              </a:endParaRPr>
            </a:p>
          </p:txBody>
        </p:sp>
        <p:sp>
          <p:nvSpPr>
            <p:cNvPr id="25" name="TextBox 20"/>
            <p:cNvSpPr txBox="1"/>
            <p:nvPr/>
          </p:nvSpPr>
          <p:spPr>
            <a:xfrm>
              <a:off x="3173566" y="4197281"/>
              <a:ext cx="855255" cy="7595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500" dirty="0" smtClean="0">
                  <a:solidFill>
                    <a:schemeClr val="bg1">
                      <a:lumMod val="65000"/>
                    </a:schemeClr>
                  </a:solidFill>
                  <a:cs typeface="+mn-ea"/>
                  <a:sym typeface="+mn-lt"/>
                </a:rPr>
                <a:t>03</a:t>
              </a:r>
              <a:endParaRPr lang="zh-CN" altLang="en-US" sz="3500" dirty="0">
                <a:solidFill>
                  <a:schemeClr val="bg1">
                    <a:lumMod val="65000"/>
                  </a:schemeClr>
                </a:solidFill>
                <a:cs typeface="+mn-ea"/>
                <a:sym typeface="+mn-lt"/>
              </a:endParaRPr>
            </a:p>
          </p:txBody>
        </p:sp>
        <p:sp>
          <p:nvSpPr>
            <p:cNvPr id="28" name="TextBox 23"/>
            <p:cNvSpPr txBox="1"/>
            <p:nvPr/>
          </p:nvSpPr>
          <p:spPr>
            <a:xfrm>
              <a:off x="2421939" y="3192654"/>
              <a:ext cx="855255" cy="7595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500" dirty="0" smtClean="0">
                  <a:solidFill>
                    <a:schemeClr val="accent3"/>
                  </a:solidFill>
                  <a:cs typeface="+mn-ea"/>
                  <a:sym typeface="+mn-lt"/>
                </a:rPr>
                <a:t>02</a:t>
              </a:r>
              <a:endParaRPr lang="zh-CN" altLang="en-US" sz="3500" dirty="0">
                <a:solidFill>
                  <a:schemeClr val="accent3"/>
                </a:solidFill>
                <a:cs typeface="+mn-ea"/>
                <a:sym typeface="+mn-lt"/>
              </a:endParaRPr>
            </a:p>
          </p:txBody>
        </p:sp>
        <p:sp>
          <p:nvSpPr>
            <p:cNvPr id="30" name="燕尾形 29"/>
            <p:cNvSpPr/>
            <p:nvPr/>
          </p:nvSpPr>
          <p:spPr>
            <a:xfrm>
              <a:off x="3372585" y="3457318"/>
              <a:ext cx="228609" cy="216024"/>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sp>
        <p:nvSpPr>
          <p:cNvPr id="47" name="燕尾形 46"/>
          <p:cNvSpPr/>
          <p:nvPr/>
        </p:nvSpPr>
        <p:spPr>
          <a:xfrm>
            <a:off x="3590478" y="2862019"/>
            <a:ext cx="189903" cy="17944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48" name="燕尾形 47"/>
          <p:cNvSpPr/>
          <p:nvPr/>
        </p:nvSpPr>
        <p:spPr>
          <a:xfrm>
            <a:off x="3590477" y="4589858"/>
            <a:ext cx="189903" cy="17944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50" name="矩形 49"/>
          <p:cNvSpPr/>
          <p:nvPr/>
        </p:nvSpPr>
        <p:spPr>
          <a:xfrm>
            <a:off x="4245678" y="2645038"/>
            <a:ext cx="3262432" cy="461665"/>
          </a:xfrm>
          <a:prstGeom prst="rect">
            <a:avLst/>
          </a:prstGeom>
        </p:spPr>
        <p:txBody>
          <a:bodyPr wrap="none">
            <a:spAutoFit/>
          </a:bodyPr>
          <a:lstStyle/>
          <a:p>
            <a:pPr>
              <a:buNone/>
            </a:pPr>
            <a:r>
              <a:rPr lang="zh-CN" altLang="en-US" sz="2400" dirty="0">
                <a:solidFill>
                  <a:schemeClr val="bg2">
                    <a:lumMod val="25000"/>
                  </a:schemeClr>
                </a:solidFill>
                <a:cs typeface="+mn-ea"/>
                <a:sym typeface="+mn-lt"/>
              </a:rPr>
              <a:t>快乐的与老师进行问好</a:t>
            </a:r>
            <a:endParaRPr lang="zh-CN" altLang="en-US" sz="2400" dirty="0">
              <a:solidFill>
                <a:schemeClr val="bg2">
                  <a:lumMod val="25000"/>
                </a:schemeClr>
              </a:solidFill>
              <a:cs typeface="+mn-ea"/>
              <a:sym typeface="+mn-lt"/>
            </a:endParaRPr>
          </a:p>
        </p:txBody>
      </p:sp>
      <p:sp>
        <p:nvSpPr>
          <p:cNvPr id="51" name="矩形 50"/>
          <p:cNvSpPr/>
          <p:nvPr/>
        </p:nvSpPr>
        <p:spPr>
          <a:xfrm>
            <a:off x="4279768" y="3492378"/>
            <a:ext cx="3570208" cy="461665"/>
          </a:xfrm>
          <a:prstGeom prst="rect">
            <a:avLst/>
          </a:prstGeom>
        </p:spPr>
        <p:txBody>
          <a:bodyPr wrap="none">
            <a:spAutoFit/>
          </a:bodyPr>
          <a:lstStyle/>
          <a:p>
            <a:pPr>
              <a:buNone/>
            </a:pPr>
            <a:r>
              <a:rPr lang="zh-CN" altLang="en-US" sz="2400" dirty="0">
                <a:solidFill>
                  <a:schemeClr val="bg2">
                    <a:lumMod val="25000"/>
                  </a:schemeClr>
                </a:solidFill>
                <a:cs typeface="+mn-ea"/>
                <a:sym typeface="+mn-lt"/>
              </a:rPr>
              <a:t>按老师的引导诵读提示板</a:t>
            </a:r>
            <a:endParaRPr lang="zh-CN" altLang="en-US" sz="2400" dirty="0">
              <a:solidFill>
                <a:schemeClr val="bg2">
                  <a:lumMod val="25000"/>
                </a:schemeClr>
              </a:solidFill>
              <a:cs typeface="+mn-ea"/>
              <a:sym typeface="+mn-lt"/>
            </a:endParaRPr>
          </a:p>
        </p:txBody>
      </p:sp>
      <p:sp>
        <p:nvSpPr>
          <p:cNvPr id="52" name="矩形 51"/>
          <p:cNvSpPr/>
          <p:nvPr/>
        </p:nvSpPr>
        <p:spPr>
          <a:xfrm>
            <a:off x="4279768" y="4364216"/>
            <a:ext cx="2954655" cy="461665"/>
          </a:xfrm>
          <a:prstGeom prst="rect">
            <a:avLst/>
          </a:prstGeom>
        </p:spPr>
        <p:txBody>
          <a:bodyPr wrap="none">
            <a:spAutoFit/>
          </a:bodyPr>
          <a:lstStyle/>
          <a:p>
            <a:pPr>
              <a:buNone/>
            </a:pPr>
            <a:r>
              <a:rPr lang="zh-CN" altLang="en-US" sz="2400" dirty="0">
                <a:solidFill>
                  <a:schemeClr val="bg2">
                    <a:lumMod val="25000"/>
                  </a:schemeClr>
                </a:solidFill>
                <a:cs typeface="+mn-ea"/>
                <a:sym typeface="+mn-lt"/>
              </a:rPr>
              <a:t>愉快的参与晨间活动</a:t>
            </a:r>
            <a:endParaRPr lang="zh-CN" altLang="en-US" sz="2400" dirty="0">
              <a:solidFill>
                <a:schemeClr val="bg2">
                  <a:lumMod val="25000"/>
                </a:schemeClr>
              </a:solidFill>
              <a:cs typeface="+mn-ea"/>
              <a:sym typeface="+mn-lt"/>
            </a:endParaRPr>
          </a:p>
        </p:txBody>
      </p:sp>
      <p:pic>
        <p:nvPicPr>
          <p:cNvPr id="53" name="图片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19304" y="2005769"/>
            <a:ext cx="3897898" cy="3897898"/>
          </a:xfrm>
          <a:prstGeom prst="rect">
            <a:avLst/>
          </a:prstGeom>
        </p:spPr>
      </p:pic>
      <p:pic>
        <p:nvPicPr>
          <p:cNvPr id="54" name="图片 5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1822" y="5361937"/>
            <a:ext cx="3406716" cy="6708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ircle(in)">
                                      <p:cBhvr>
                                        <p:cTn id="7" dur="2000"/>
                                        <p:tgtEl>
                                          <p:spTgt spid="5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circle(in)">
                                      <p:cBhvr>
                                        <p:cTn id="10" dur="2000"/>
                                        <p:tgtEl>
                                          <p:spTgt spid="51"/>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circle(in)">
                                      <p:cBhvr>
                                        <p:cTn id="13"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2646" y="2044701"/>
            <a:ext cx="4270365" cy="427036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50794" y="368366"/>
            <a:ext cx="7128959" cy="5499438"/>
          </a:xfrm>
          <a:prstGeom prst="rect">
            <a:avLst/>
          </a:prstGeom>
        </p:spPr>
      </p:pic>
      <p:sp>
        <p:nvSpPr>
          <p:cNvPr id="11" name="矩形 10"/>
          <p:cNvSpPr/>
          <p:nvPr/>
        </p:nvSpPr>
        <p:spPr>
          <a:xfrm>
            <a:off x="5053666" y="2531519"/>
            <a:ext cx="6096000" cy="3000821"/>
          </a:xfrm>
          <a:prstGeom prst="rect">
            <a:avLst/>
          </a:prstGeom>
        </p:spPr>
        <p:txBody>
          <a:bodyPr>
            <a:spAutoFit/>
          </a:bodyPr>
          <a:lstStyle/>
          <a:p>
            <a:pPr>
              <a:lnSpc>
                <a:spcPct val="150000"/>
              </a:lnSpc>
              <a:buNone/>
            </a:pPr>
            <a:r>
              <a:rPr lang="en-US" altLang="zh-CN" dirty="0" smtClean="0">
                <a:solidFill>
                  <a:srgbClr val="F95D5D"/>
                </a:solidFill>
                <a:cs typeface="+mn-ea"/>
                <a:sym typeface="+mn-lt"/>
              </a:rPr>
              <a:t>1</a:t>
            </a:r>
            <a:r>
              <a:rPr lang="zh-CN" altLang="en-US" dirty="0">
                <a:solidFill>
                  <a:srgbClr val="F95D5D"/>
                </a:solidFill>
                <a:cs typeface="+mn-ea"/>
                <a:sym typeface="+mn-lt"/>
              </a:rPr>
              <a:t>．</a:t>
            </a:r>
            <a:r>
              <a:rPr lang="zh-CN" altLang="en-US" dirty="0">
                <a:cs typeface="+mn-ea"/>
                <a:sym typeface="+mn-lt"/>
              </a:rPr>
              <a:t>指导幼儿进行正确盥洗的</a:t>
            </a:r>
            <a:r>
              <a:rPr lang="zh-CN" altLang="en-US" dirty="0" smtClean="0">
                <a:cs typeface="+mn-ea"/>
                <a:sym typeface="+mn-lt"/>
              </a:rPr>
              <a:t>方法</a:t>
            </a:r>
            <a:endParaRPr lang="zh-CN" altLang="en-US" dirty="0">
              <a:cs typeface="+mn-ea"/>
              <a:sym typeface="+mn-lt"/>
            </a:endParaRPr>
          </a:p>
          <a:p>
            <a:pPr>
              <a:lnSpc>
                <a:spcPct val="150000"/>
              </a:lnSpc>
              <a:buNone/>
            </a:pPr>
            <a:r>
              <a:rPr lang="en-US" altLang="zh-CN" dirty="0">
                <a:solidFill>
                  <a:srgbClr val="F95D5D"/>
                </a:solidFill>
                <a:cs typeface="+mn-ea"/>
                <a:sym typeface="+mn-lt"/>
              </a:rPr>
              <a:t>2. </a:t>
            </a:r>
            <a:r>
              <a:rPr lang="zh-CN" altLang="en-US" dirty="0">
                <a:cs typeface="+mn-ea"/>
                <a:sym typeface="+mn-lt"/>
              </a:rPr>
              <a:t>允许幼儿按需要随时大小便。饭前、外出、入睡前提醒幼儿</a:t>
            </a:r>
            <a:r>
              <a:rPr lang="zh-CN" altLang="en-US" dirty="0" smtClean="0">
                <a:cs typeface="+mn-ea"/>
                <a:sym typeface="+mn-lt"/>
              </a:rPr>
              <a:t>上厕所</a:t>
            </a:r>
            <a:endParaRPr lang="zh-CN" altLang="en-US" dirty="0">
              <a:cs typeface="+mn-ea"/>
              <a:sym typeface="+mn-lt"/>
            </a:endParaRPr>
          </a:p>
          <a:p>
            <a:pPr>
              <a:lnSpc>
                <a:spcPct val="150000"/>
              </a:lnSpc>
              <a:buNone/>
            </a:pPr>
            <a:r>
              <a:rPr lang="en-US" altLang="zh-CN" dirty="0">
                <a:solidFill>
                  <a:srgbClr val="F95D5D"/>
                </a:solidFill>
                <a:cs typeface="+mn-ea"/>
                <a:sym typeface="+mn-lt"/>
              </a:rPr>
              <a:t>3. </a:t>
            </a:r>
            <a:r>
              <a:rPr lang="zh-CN" altLang="en-US" dirty="0">
                <a:cs typeface="+mn-ea"/>
                <a:sym typeface="+mn-lt"/>
              </a:rPr>
              <a:t>提醒幼儿手脏洗手。提醒幼儿节约</a:t>
            </a:r>
            <a:r>
              <a:rPr lang="zh-CN" altLang="en-US" dirty="0" smtClean="0">
                <a:cs typeface="+mn-ea"/>
                <a:sym typeface="+mn-lt"/>
              </a:rPr>
              <a:t>用水</a:t>
            </a:r>
            <a:endParaRPr lang="zh-CN" altLang="en-US" dirty="0">
              <a:cs typeface="+mn-ea"/>
              <a:sym typeface="+mn-lt"/>
            </a:endParaRPr>
          </a:p>
          <a:p>
            <a:pPr>
              <a:lnSpc>
                <a:spcPct val="150000"/>
              </a:lnSpc>
              <a:buNone/>
            </a:pPr>
            <a:r>
              <a:rPr lang="en-US" altLang="zh-CN" dirty="0">
                <a:solidFill>
                  <a:srgbClr val="F95D5D"/>
                </a:solidFill>
                <a:cs typeface="+mn-ea"/>
                <a:sym typeface="+mn-lt"/>
              </a:rPr>
              <a:t>4</a:t>
            </a:r>
            <a:r>
              <a:rPr lang="zh-CN" altLang="en-US" dirty="0">
                <a:solidFill>
                  <a:srgbClr val="F95D5D"/>
                </a:solidFill>
                <a:cs typeface="+mn-ea"/>
                <a:sym typeface="+mn-lt"/>
              </a:rPr>
              <a:t>．</a:t>
            </a:r>
            <a:r>
              <a:rPr lang="zh-CN" altLang="en-US" dirty="0">
                <a:cs typeface="+mn-ea"/>
                <a:sym typeface="+mn-lt"/>
              </a:rPr>
              <a:t>幼儿入厕，要观察并给予帮助</a:t>
            </a:r>
            <a:endParaRPr lang="zh-CN" altLang="en-US" dirty="0">
              <a:cs typeface="+mn-ea"/>
              <a:sym typeface="+mn-lt"/>
            </a:endParaRPr>
          </a:p>
          <a:p>
            <a:pPr>
              <a:lnSpc>
                <a:spcPct val="150000"/>
              </a:lnSpc>
              <a:buNone/>
            </a:pPr>
            <a:r>
              <a:rPr lang="en-US" altLang="zh-CN" dirty="0">
                <a:solidFill>
                  <a:srgbClr val="F95D5D"/>
                </a:solidFill>
                <a:cs typeface="+mn-ea"/>
                <a:sym typeface="+mn-lt"/>
              </a:rPr>
              <a:t>5. </a:t>
            </a:r>
            <a:r>
              <a:rPr lang="zh-CN" altLang="en-US" dirty="0">
                <a:cs typeface="+mn-ea"/>
                <a:sym typeface="+mn-lt"/>
              </a:rPr>
              <a:t>盥洗后及时清洗厕所、水池，消毒</a:t>
            </a:r>
            <a:r>
              <a:rPr lang="zh-CN" altLang="en-US" dirty="0" smtClean="0">
                <a:cs typeface="+mn-ea"/>
                <a:sym typeface="+mn-lt"/>
              </a:rPr>
              <a:t>毛巾</a:t>
            </a:r>
            <a:endParaRPr lang="zh-CN" altLang="en-US" dirty="0">
              <a:cs typeface="+mn-ea"/>
              <a:sym typeface="+mn-lt"/>
            </a:endParaRPr>
          </a:p>
          <a:p>
            <a:pPr>
              <a:lnSpc>
                <a:spcPct val="150000"/>
              </a:lnSpc>
              <a:buNone/>
            </a:pPr>
            <a:r>
              <a:rPr lang="en-US" altLang="zh-CN" dirty="0">
                <a:solidFill>
                  <a:srgbClr val="F95D5D"/>
                </a:solidFill>
                <a:cs typeface="+mn-ea"/>
                <a:sym typeface="+mn-lt"/>
              </a:rPr>
              <a:t>6. </a:t>
            </a:r>
            <a:r>
              <a:rPr lang="zh-CN" altLang="en-US" dirty="0">
                <a:cs typeface="+mn-ea"/>
                <a:sym typeface="+mn-lt"/>
              </a:rPr>
              <a:t>保持地面干爽、防</a:t>
            </a:r>
            <a:r>
              <a:rPr lang="zh-CN" altLang="en-US" dirty="0" smtClean="0">
                <a:cs typeface="+mn-ea"/>
                <a:sym typeface="+mn-lt"/>
              </a:rPr>
              <a:t>滑</a:t>
            </a:r>
            <a:endParaRPr lang="zh-CN" altLang="en-US" dirty="0">
              <a:cs typeface="+mn-ea"/>
              <a:sym typeface="+mn-lt"/>
            </a:endParaRPr>
          </a:p>
        </p:txBody>
      </p:sp>
      <p:sp>
        <p:nvSpPr>
          <p:cNvPr id="10" name="矩形 9"/>
          <p:cNvSpPr/>
          <p:nvPr/>
        </p:nvSpPr>
        <p:spPr>
          <a:xfrm>
            <a:off x="2126273" y="944905"/>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盥洗活动</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4000">
        <p15:prstTrans prst="wind"/>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grpSp>
        <p:nvGrpSpPr>
          <p:cNvPr id="10" name="Group 17"/>
          <p:cNvGrpSpPr/>
          <p:nvPr/>
        </p:nvGrpSpPr>
        <p:grpSpPr>
          <a:xfrm>
            <a:off x="4772496" y="1726696"/>
            <a:ext cx="1413944" cy="1415318"/>
            <a:chOff x="4745985" y="1976402"/>
            <a:chExt cx="1413944" cy="1415318"/>
          </a:xfrm>
        </p:grpSpPr>
        <p:sp>
          <p:nvSpPr>
            <p:cNvPr id="43" name="Freeform 5"/>
            <p:cNvSpPr/>
            <p:nvPr/>
          </p:nvSpPr>
          <p:spPr bwMode="auto">
            <a:xfrm>
              <a:off x="4745985" y="1976402"/>
              <a:ext cx="1413944" cy="1415318"/>
            </a:xfrm>
            <a:custGeom>
              <a:avLst/>
              <a:gdLst>
                <a:gd name="T0" fmla="*/ 121 w 750"/>
                <a:gd name="T1" fmla="*/ 416 h 751"/>
                <a:gd name="T2" fmla="*/ 121 w 750"/>
                <a:gd name="T3" fmla="*/ 751 h 751"/>
                <a:gd name="T4" fmla="*/ 628 w 750"/>
                <a:gd name="T5" fmla="*/ 751 h 751"/>
                <a:gd name="T6" fmla="*/ 628 w 750"/>
                <a:gd name="T7" fmla="*/ 416 h 751"/>
                <a:gd name="T8" fmla="*/ 699 w 750"/>
                <a:gd name="T9" fmla="*/ 416 h 751"/>
                <a:gd name="T10" fmla="*/ 732 w 750"/>
                <a:gd name="T11" fmla="*/ 402 h 751"/>
                <a:gd name="T12" fmla="*/ 732 w 750"/>
                <a:gd name="T13" fmla="*/ 402 h 751"/>
                <a:gd name="T14" fmla="*/ 732 w 750"/>
                <a:gd name="T15" fmla="*/ 339 h 751"/>
                <a:gd name="T16" fmla="*/ 407 w 750"/>
                <a:gd name="T17" fmla="*/ 13 h 751"/>
                <a:gd name="T18" fmla="*/ 375 w 750"/>
                <a:gd name="T19" fmla="*/ 0 h 751"/>
                <a:gd name="T20" fmla="*/ 342 w 750"/>
                <a:gd name="T21" fmla="*/ 13 h 751"/>
                <a:gd name="T22" fmla="*/ 17 w 750"/>
                <a:gd name="T23" fmla="*/ 339 h 751"/>
                <a:gd name="T24" fmla="*/ 17 w 750"/>
                <a:gd name="T25" fmla="*/ 402 h 751"/>
                <a:gd name="T26" fmla="*/ 17 w 750"/>
                <a:gd name="T27" fmla="*/ 402 h 751"/>
                <a:gd name="T28" fmla="*/ 48 w 750"/>
                <a:gd name="T29" fmla="*/ 416 h 751"/>
                <a:gd name="T30" fmla="*/ 48 w 750"/>
                <a:gd name="T31" fmla="*/ 416 h 751"/>
                <a:gd name="T32" fmla="*/ 48 w 750"/>
                <a:gd name="T33" fmla="*/ 416 h 751"/>
                <a:gd name="T34" fmla="*/ 50 w 750"/>
                <a:gd name="T35" fmla="*/ 416 h 751"/>
                <a:gd name="T36" fmla="*/ 121 w 750"/>
                <a:gd name="T37" fmla="*/ 416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0" h="751">
                  <a:moveTo>
                    <a:pt x="121" y="416"/>
                  </a:moveTo>
                  <a:cubicBezTo>
                    <a:pt x="121" y="751"/>
                    <a:pt x="121" y="751"/>
                    <a:pt x="121" y="751"/>
                  </a:cubicBezTo>
                  <a:cubicBezTo>
                    <a:pt x="628" y="751"/>
                    <a:pt x="628" y="751"/>
                    <a:pt x="628" y="751"/>
                  </a:cubicBezTo>
                  <a:cubicBezTo>
                    <a:pt x="628" y="416"/>
                    <a:pt x="628" y="416"/>
                    <a:pt x="628" y="416"/>
                  </a:cubicBezTo>
                  <a:cubicBezTo>
                    <a:pt x="699" y="416"/>
                    <a:pt x="699" y="416"/>
                    <a:pt x="699" y="416"/>
                  </a:cubicBezTo>
                  <a:cubicBezTo>
                    <a:pt x="711" y="416"/>
                    <a:pt x="723" y="412"/>
                    <a:pt x="732" y="402"/>
                  </a:cubicBezTo>
                  <a:cubicBezTo>
                    <a:pt x="732" y="402"/>
                    <a:pt x="732" y="402"/>
                    <a:pt x="732" y="402"/>
                  </a:cubicBezTo>
                  <a:cubicBezTo>
                    <a:pt x="750" y="385"/>
                    <a:pt x="750" y="356"/>
                    <a:pt x="732" y="339"/>
                  </a:cubicBezTo>
                  <a:cubicBezTo>
                    <a:pt x="407" y="13"/>
                    <a:pt x="407" y="13"/>
                    <a:pt x="407" y="13"/>
                  </a:cubicBezTo>
                  <a:cubicBezTo>
                    <a:pt x="398" y="4"/>
                    <a:pt x="386" y="0"/>
                    <a:pt x="375" y="0"/>
                  </a:cubicBezTo>
                  <a:cubicBezTo>
                    <a:pt x="363" y="0"/>
                    <a:pt x="351" y="4"/>
                    <a:pt x="342" y="13"/>
                  </a:cubicBezTo>
                  <a:cubicBezTo>
                    <a:pt x="17" y="339"/>
                    <a:pt x="17" y="339"/>
                    <a:pt x="17" y="339"/>
                  </a:cubicBezTo>
                  <a:cubicBezTo>
                    <a:pt x="0" y="356"/>
                    <a:pt x="0" y="385"/>
                    <a:pt x="17" y="402"/>
                  </a:cubicBezTo>
                  <a:cubicBezTo>
                    <a:pt x="17" y="402"/>
                    <a:pt x="17" y="402"/>
                    <a:pt x="17" y="402"/>
                  </a:cubicBezTo>
                  <a:cubicBezTo>
                    <a:pt x="26" y="411"/>
                    <a:pt x="37" y="415"/>
                    <a:pt x="48" y="416"/>
                  </a:cubicBezTo>
                  <a:cubicBezTo>
                    <a:pt x="48" y="416"/>
                    <a:pt x="48" y="416"/>
                    <a:pt x="48" y="416"/>
                  </a:cubicBezTo>
                  <a:cubicBezTo>
                    <a:pt x="48" y="416"/>
                    <a:pt x="48" y="416"/>
                    <a:pt x="48" y="416"/>
                  </a:cubicBezTo>
                  <a:cubicBezTo>
                    <a:pt x="49" y="416"/>
                    <a:pt x="50" y="416"/>
                    <a:pt x="50" y="416"/>
                  </a:cubicBezTo>
                  <a:lnTo>
                    <a:pt x="121" y="416"/>
                  </a:lnTo>
                  <a:close/>
                </a:path>
              </a:pathLst>
            </a:custGeom>
            <a:solidFill>
              <a:srgbClr val="70D1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4" name="Freeform 6"/>
            <p:cNvSpPr/>
            <p:nvPr/>
          </p:nvSpPr>
          <p:spPr bwMode="auto">
            <a:xfrm>
              <a:off x="4811942" y="2038236"/>
              <a:ext cx="1280657" cy="1291650"/>
            </a:xfrm>
            <a:custGeom>
              <a:avLst/>
              <a:gdLst>
                <a:gd name="T0" fmla="*/ 119 w 679"/>
                <a:gd name="T1" fmla="*/ 685 h 685"/>
                <a:gd name="T2" fmla="*/ 560 w 679"/>
                <a:gd name="T3" fmla="*/ 685 h 685"/>
                <a:gd name="T4" fmla="*/ 560 w 679"/>
                <a:gd name="T5" fmla="*/ 350 h 685"/>
                <a:gd name="T6" fmla="*/ 664 w 679"/>
                <a:gd name="T7" fmla="*/ 350 h 685"/>
                <a:gd name="T8" fmla="*/ 674 w 679"/>
                <a:gd name="T9" fmla="*/ 346 h 685"/>
                <a:gd name="T10" fmla="*/ 674 w 679"/>
                <a:gd name="T11" fmla="*/ 329 h 685"/>
                <a:gd name="T12" fmla="*/ 349 w 679"/>
                <a:gd name="T13" fmla="*/ 3 h 685"/>
                <a:gd name="T14" fmla="*/ 340 w 679"/>
                <a:gd name="T15" fmla="*/ 0 h 685"/>
                <a:gd name="T16" fmla="*/ 331 w 679"/>
                <a:gd name="T17" fmla="*/ 3 h 685"/>
                <a:gd name="T18" fmla="*/ 5 w 679"/>
                <a:gd name="T19" fmla="*/ 329 h 685"/>
                <a:gd name="T20" fmla="*/ 5 w 679"/>
                <a:gd name="T21" fmla="*/ 346 h 685"/>
                <a:gd name="T22" fmla="*/ 14 w 679"/>
                <a:gd name="T23" fmla="*/ 350 h 685"/>
                <a:gd name="T24" fmla="*/ 15 w 679"/>
                <a:gd name="T25" fmla="*/ 350 h 685"/>
                <a:gd name="T26" fmla="*/ 119 w 679"/>
                <a:gd name="T27" fmla="*/ 350 h 685"/>
                <a:gd name="T28" fmla="*/ 119 w 679"/>
                <a:gd name="T29" fmla="*/ 685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9" h="685">
                  <a:moveTo>
                    <a:pt x="119" y="685"/>
                  </a:moveTo>
                  <a:cubicBezTo>
                    <a:pt x="560" y="685"/>
                    <a:pt x="560" y="685"/>
                    <a:pt x="560" y="685"/>
                  </a:cubicBezTo>
                  <a:cubicBezTo>
                    <a:pt x="560" y="350"/>
                    <a:pt x="560" y="350"/>
                    <a:pt x="560" y="350"/>
                  </a:cubicBezTo>
                  <a:cubicBezTo>
                    <a:pt x="664" y="350"/>
                    <a:pt x="664" y="350"/>
                    <a:pt x="664" y="350"/>
                  </a:cubicBezTo>
                  <a:cubicBezTo>
                    <a:pt x="668" y="350"/>
                    <a:pt x="672" y="349"/>
                    <a:pt x="674" y="346"/>
                  </a:cubicBezTo>
                  <a:cubicBezTo>
                    <a:pt x="679" y="342"/>
                    <a:pt x="679" y="333"/>
                    <a:pt x="674" y="329"/>
                  </a:cubicBezTo>
                  <a:cubicBezTo>
                    <a:pt x="349" y="3"/>
                    <a:pt x="349" y="3"/>
                    <a:pt x="349" y="3"/>
                  </a:cubicBezTo>
                  <a:cubicBezTo>
                    <a:pt x="347" y="1"/>
                    <a:pt x="343" y="0"/>
                    <a:pt x="340" y="0"/>
                  </a:cubicBezTo>
                  <a:cubicBezTo>
                    <a:pt x="336" y="0"/>
                    <a:pt x="333" y="1"/>
                    <a:pt x="331" y="3"/>
                  </a:cubicBezTo>
                  <a:cubicBezTo>
                    <a:pt x="5" y="329"/>
                    <a:pt x="5" y="329"/>
                    <a:pt x="5" y="329"/>
                  </a:cubicBezTo>
                  <a:cubicBezTo>
                    <a:pt x="0" y="333"/>
                    <a:pt x="0" y="342"/>
                    <a:pt x="5" y="346"/>
                  </a:cubicBezTo>
                  <a:cubicBezTo>
                    <a:pt x="8" y="349"/>
                    <a:pt x="11" y="350"/>
                    <a:pt x="14" y="350"/>
                  </a:cubicBezTo>
                  <a:cubicBezTo>
                    <a:pt x="14" y="350"/>
                    <a:pt x="15" y="350"/>
                    <a:pt x="15" y="350"/>
                  </a:cubicBezTo>
                  <a:cubicBezTo>
                    <a:pt x="119" y="350"/>
                    <a:pt x="119" y="350"/>
                    <a:pt x="119" y="350"/>
                  </a:cubicBezTo>
                  <a:lnTo>
                    <a:pt x="119" y="685"/>
                  </a:lnTo>
                  <a:close/>
                </a:path>
              </a:pathLst>
            </a:custGeom>
            <a:solidFill>
              <a:srgbClr val="87D9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11" name="Group 20"/>
          <p:cNvGrpSpPr/>
          <p:nvPr/>
        </p:nvGrpSpPr>
        <p:grpSpPr>
          <a:xfrm>
            <a:off x="6020175" y="3206597"/>
            <a:ext cx="956370" cy="954996"/>
            <a:chOff x="5993664" y="3456303"/>
            <a:chExt cx="956370" cy="954996"/>
          </a:xfrm>
        </p:grpSpPr>
        <p:sp>
          <p:nvSpPr>
            <p:cNvPr id="41" name="Freeform 7"/>
            <p:cNvSpPr/>
            <p:nvPr/>
          </p:nvSpPr>
          <p:spPr bwMode="auto">
            <a:xfrm>
              <a:off x="5993664" y="3456303"/>
              <a:ext cx="956370" cy="954996"/>
            </a:xfrm>
            <a:custGeom>
              <a:avLst/>
              <a:gdLst>
                <a:gd name="T0" fmla="*/ 0 w 507"/>
                <a:gd name="T1" fmla="*/ 0 h 507"/>
                <a:gd name="T2" fmla="*/ 0 w 507"/>
                <a:gd name="T3" fmla="*/ 507 h 507"/>
                <a:gd name="T4" fmla="*/ 507 w 507"/>
                <a:gd name="T5" fmla="*/ 507 h 507"/>
                <a:gd name="T6" fmla="*/ 0 w 507"/>
                <a:gd name="T7" fmla="*/ 0 h 507"/>
              </a:gdLst>
              <a:ahLst/>
              <a:cxnLst>
                <a:cxn ang="0">
                  <a:pos x="T0" y="T1"/>
                </a:cxn>
                <a:cxn ang="0">
                  <a:pos x="T2" y="T3"/>
                </a:cxn>
                <a:cxn ang="0">
                  <a:pos x="T4" y="T5"/>
                </a:cxn>
                <a:cxn ang="0">
                  <a:pos x="T6" y="T7"/>
                </a:cxn>
              </a:cxnLst>
              <a:rect l="0" t="0" r="r" b="b"/>
              <a:pathLst>
                <a:path w="507" h="507">
                  <a:moveTo>
                    <a:pt x="0" y="0"/>
                  </a:moveTo>
                  <a:cubicBezTo>
                    <a:pt x="0" y="507"/>
                    <a:pt x="0" y="507"/>
                    <a:pt x="0" y="507"/>
                  </a:cubicBezTo>
                  <a:cubicBezTo>
                    <a:pt x="507" y="507"/>
                    <a:pt x="507" y="507"/>
                    <a:pt x="507" y="507"/>
                  </a:cubicBezTo>
                  <a:cubicBezTo>
                    <a:pt x="507" y="227"/>
                    <a:pt x="280" y="0"/>
                    <a:pt x="0" y="0"/>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2" name="Freeform 8"/>
            <p:cNvSpPr/>
            <p:nvPr/>
          </p:nvSpPr>
          <p:spPr bwMode="auto">
            <a:xfrm>
              <a:off x="6056872" y="3519511"/>
              <a:ext cx="829954" cy="829954"/>
            </a:xfrm>
            <a:custGeom>
              <a:avLst/>
              <a:gdLst>
                <a:gd name="T0" fmla="*/ 0 w 440"/>
                <a:gd name="T1" fmla="*/ 0 h 440"/>
                <a:gd name="T2" fmla="*/ 0 w 440"/>
                <a:gd name="T3" fmla="*/ 440 h 440"/>
                <a:gd name="T4" fmla="*/ 440 w 440"/>
                <a:gd name="T5" fmla="*/ 440 h 440"/>
                <a:gd name="T6" fmla="*/ 0 w 440"/>
                <a:gd name="T7" fmla="*/ 0 h 440"/>
              </a:gdLst>
              <a:ahLst/>
              <a:cxnLst>
                <a:cxn ang="0">
                  <a:pos x="T0" y="T1"/>
                </a:cxn>
                <a:cxn ang="0">
                  <a:pos x="T2" y="T3"/>
                </a:cxn>
                <a:cxn ang="0">
                  <a:pos x="T4" y="T5"/>
                </a:cxn>
                <a:cxn ang="0">
                  <a:pos x="T6" y="T7"/>
                </a:cxn>
              </a:cxnLst>
              <a:rect l="0" t="0" r="r" b="b"/>
              <a:pathLst>
                <a:path w="440" h="440">
                  <a:moveTo>
                    <a:pt x="0" y="0"/>
                  </a:moveTo>
                  <a:cubicBezTo>
                    <a:pt x="0" y="440"/>
                    <a:pt x="0" y="440"/>
                    <a:pt x="0" y="440"/>
                  </a:cubicBezTo>
                  <a:cubicBezTo>
                    <a:pt x="440" y="440"/>
                    <a:pt x="440" y="440"/>
                    <a:pt x="440" y="440"/>
                  </a:cubicBezTo>
                  <a:cubicBezTo>
                    <a:pt x="424" y="204"/>
                    <a:pt x="236" y="16"/>
                    <a:pt x="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12" name="Group 23"/>
          <p:cNvGrpSpPr/>
          <p:nvPr/>
        </p:nvGrpSpPr>
        <p:grpSpPr>
          <a:xfrm>
            <a:off x="5000596" y="3206597"/>
            <a:ext cx="956370" cy="954996"/>
            <a:chOff x="4974085" y="3456303"/>
            <a:chExt cx="956370" cy="954996"/>
          </a:xfrm>
        </p:grpSpPr>
        <p:sp>
          <p:nvSpPr>
            <p:cNvPr id="39" name="Freeform 9"/>
            <p:cNvSpPr/>
            <p:nvPr/>
          </p:nvSpPr>
          <p:spPr bwMode="auto">
            <a:xfrm>
              <a:off x="4974085" y="3456303"/>
              <a:ext cx="956370" cy="954996"/>
            </a:xfrm>
            <a:custGeom>
              <a:avLst/>
              <a:gdLst>
                <a:gd name="T0" fmla="*/ 0 w 507"/>
                <a:gd name="T1" fmla="*/ 0 h 507"/>
                <a:gd name="T2" fmla="*/ 507 w 507"/>
                <a:gd name="T3" fmla="*/ 0 h 507"/>
                <a:gd name="T4" fmla="*/ 507 w 507"/>
                <a:gd name="T5" fmla="*/ 507 h 507"/>
                <a:gd name="T6" fmla="*/ 0 w 507"/>
                <a:gd name="T7" fmla="*/ 0 h 507"/>
              </a:gdLst>
              <a:ahLst/>
              <a:cxnLst>
                <a:cxn ang="0">
                  <a:pos x="T0" y="T1"/>
                </a:cxn>
                <a:cxn ang="0">
                  <a:pos x="T2" y="T3"/>
                </a:cxn>
                <a:cxn ang="0">
                  <a:pos x="T4" y="T5"/>
                </a:cxn>
                <a:cxn ang="0">
                  <a:pos x="T6" y="T7"/>
                </a:cxn>
              </a:cxnLst>
              <a:rect l="0" t="0" r="r" b="b"/>
              <a:pathLst>
                <a:path w="507" h="507">
                  <a:moveTo>
                    <a:pt x="0" y="0"/>
                  </a:moveTo>
                  <a:cubicBezTo>
                    <a:pt x="507" y="0"/>
                    <a:pt x="507" y="0"/>
                    <a:pt x="507" y="0"/>
                  </a:cubicBezTo>
                  <a:cubicBezTo>
                    <a:pt x="507" y="507"/>
                    <a:pt x="507" y="507"/>
                    <a:pt x="507" y="507"/>
                  </a:cubicBezTo>
                  <a:cubicBezTo>
                    <a:pt x="227" y="507"/>
                    <a:pt x="0" y="280"/>
                    <a:pt x="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0" name="Freeform 10"/>
            <p:cNvSpPr/>
            <p:nvPr/>
          </p:nvSpPr>
          <p:spPr bwMode="auto">
            <a:xfrm>
              <a:off x="5030423" y="3516763"/>
              <a:ext cx="829954" cy="831328"/>
            </a:xfrm>
            <a:custGeom>
              <a:avLst/>
              <a:gdLst>
                <a:gd name="T0" fmla="*/ 0 w 440"/>
                <a:gd name="T1" fmla="*/ 0 h 441"/>
                <a:gd name="T2" fmla="*/ 440 w 440"/>
                <a:gd name="T3" fmla="*/ 441 h 441"/>
                <a:gd name="T4" fmla="*/ 440 w 440"/>
                <a:gd name="T5" fmla="*/ 0 h 441"/>
                <a:gd name="T6" fmla="*/ 0 w 440"/>
                <a:gd name="T7" fmla="*/ 0 h 441"/>
              </a:gdLst>
              <a:ahLst/>
              <a:cxnLst>
                <a:cxn ang="0">
                  <a:pos x="T0" y="T1"/>
                </a:cxn>
                <a:cxn ang="0">
                  <a:pos x="T2" y="T3"/>
                </a:cxn>
                <a:cxn ang="0">
                  <a:pos x="T4" y="T5"/>
                </a:cxn>
                <a:cxn ang="0">
                  <a:pos x="T6" y="T7"/>
                </a:cxn>
              </a:cxnLst>
              <a:rect l="0" t="0" r="r" b="b"/>
              <a:pathLst>
                <a:path w="440" h="441">
                  <a:moveTo>
                    <a:pt x="0" y="0"/>
                  </a:moveTo>
                  <a:cubicBezTo>
                    <a:pt x="16" y="236"/>
                    <a:pt x="205" y="425"/>
                    <a:pt x="440" y="441"/>
                  </a:cubicBezTo>
                  <a:cubicBezTo>
                    <a:pt x="440" y="0"/>
                    <a:pt x="440" y="0"/>
                    <a:pt x="440"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13" name="Group 26"/>
          <p:cNvGrpSpPr/>
          <p:nvPr/>
        </p:nvGrpSpPr>
        <p:grpSpPr>
          <a:xfrm>
            <a:off x="7041127" y="4226176"/>
            <a:ext cx="1016831" cy="953622"/>
            <a:chOff x="7014616" y="4475882"/>
            <a:chExt cx="1016831" cy="953622"/>
          </a:xfrm>
        </p:grpSpPr>
        <p:sp>
          <p:nvSpPr>
            <p:cNvPr id="37" name="Freeform 11"/>
            <p:cNvSpPr/>
            <p:nvPr/>
          </p:nvSpPr>
          <p:spPr bwMode="auto">
            <a:xfrm>
              <a:off x="7014616" y="4475882"/>
              <a:ext cx="1016831" cy="953622"/>
            </a:xfrm>
            <a:custGeom>
              <a:avLst/>
              <a:gdLst>
                <a:gd name="T0" fmla="*/ 285 w 539"/>
                <a:gd name="T1" fmla="*/ 506 h 506"/>
                <a:gd name="T2" fmla="*/ 539 w 539"/>
                <a:gd name="T3" fmla="*/ 253 h 506"/>
                <a:gd name="T4" fmla="*/ 285 w 539"/>
                <a:gd name="T5" fmla="*/ 0 h 506"/>
                <a:gd name="T6" fmla="*/ 0 w 539"/>
                <a:gd name="T7" fmla="*/ 0 h 506"/>
                <a:gd name="T8" fmla="*/ 0 w 539"/>
                <a:gd name="T9" fmla="*/ 506 h 506"/>
                <a:gd name="T10" fmla="*/ 285 w 539"/>
                <a:gd name="T11" fmla="*/ 506 h 506"/>
              </a:gdLst>
              <a:ahLst/>
              <a:cxnLst>
                <a:cxn ang="0">
                  <a:pos x="T0" y="T1"/>
                </a:cxn>
                <a:cxn ang="0">
                  <a:pos x="T2" y="T3"/>
                </a:cxn>
                <a:cxn ang="0">
                  <a:pos x="T4" y="T5"/>
                </a:cxn>
                <a:cxn ang="0">
                  <a:pos x="T6" y="T7"/>
                </a:cxn>
                <a:cxn ang="0">
                  <a:pos x="T8" y="T9"/>
                </a:cxn>
                <a:cxn ang="0">
                  <a:pos x="T10" y="T11"/>
                </a:cxn>
              </a:cxnLst>
              <a:rect l="0" t="0" r="r" b="b"/>
              <a:pathLst>
                <a:path w="539" h="506">
                  <a:moveTo>
                    <a:pt x="285" y="506"/>
                  </a:moveTo>
                  <a:cubicBezTo>
                    <a:pt x="425" y="506"/>
                    <a:pt x="539" y="393"/>
                    <a:pt x="539" y="253"/>
                  </a:cubicBezTo>
                  <a:cubicBezTo>
                    <a:pt x="539" y="113"/>
                    <a:pt x="425" y="0"/>
                    <a:pt x="285" y="0"/>
                  </a:cubicBezTo>
                  <a:cubicBezTo>
                    <a:pt x="0" y="0"/>
                    <a:pt x="0" y="0"/>
                    <a:pt x="0" y="0"/>
                  </a:cubicBezTo>
                  <a:cubicBezTo>
                    <a:pt x="0" y="506"/>
                    <a:pt x="0" y="506"/>
                    <a:pt x="0" y="506"/>
                  </a:cubicBezTo>
                  <a:lnTo>
                    <a:pt x="285" y="506"/>
                  </a:lnTo>
                  <a:close/>
                </a:path>
              </a:pathLst>
            </a:custGeom>
            <a:solidFill>
              <a:srgbClr val="FC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8" name="Freeform 12"/>
            <p:cNvSpPr/>
            <p:nvPr/>
          </p:nvSpPr>
          <p:spPr bwMode="auto">
            <a:xfrm>
              <a:off x="7076451" y="4541838"/>
              <a:ext cx="889040" cy="821709"/>
            </a:xfrm>
            <a:custGeom>
              <a:avLst/>
              <a:gdLst>
                <a:gd name="T0" fmla="*/ 252 w 471"/>
                <a:gd name="T1" fmla="*/ 436 h 436"/>
                <a:gd name="T2" fmla="*/ 471 w 471"/>
                <a:gd name="T3" fmla="*/ 218 h 436"/>
                <a:gd name="T4" fmla="*/ 252 w 471"/>
                <a:gd name="T5" fmla="*/ 0 h 436"/>
                <a:gd name="T6" fmla="*/ 0 w 471"/>
                <a:gd name="T7" fmla="*/ 0 h 436"/>
                <a:gd name="T8" fmla="*/ 0 w 471"/>
                <a:gd name="T9" fmla="*/ 436 h 436"/>
                <a:gd name="T10" fmla="*/ 252 w 471"/>
                <a:gd name="T11" fmla="*/ 436 h 436"/>
              </a:gdLst>
              <a:ahLst/>
              <a:cxnLst>
                <a:cxn ang="0">
                  <a:pos x="T0" y="T1"/>
                </a:cxn>
                <a:cxn ang="0">
                  <a:pos x="T2" y="T3"/>
                </a:cxn>
                <a:cxn ang="0">
                  <a:pos x="T4" y="T5"/>
                </a:cxn>
                <a:cxn ang="0">
                  <a:pos x="T6" y="T7"/>
                </a:cxn>
                <a:cxn ang="0">
                  <a:pos x="T8" y="T9"/>
                </a:cxn>
                <a:cxn ang="0">
                  <a:pos x="T10" y="T11"/>
                </a:cxn>
              </a:cxnLst>
              <a:rect l="0" t="0" r="r" b="b"/>
              <a:pathLst>
                <a:path w="471" h="436">
                  <a:moveTo>
                    <a:pt x="252" y="436"/>
                  </a:moveTo>
                  <a:cubicBezTo>
                    <a:pt x="373" y="436"/>
                    <a:pt x="471" y="339"/>
                    <a:pt x="471" y="218"/>
                  </a:cubicBezTo>
                  <a:cubicBezTo>
                    <a:pt x="471" y="97"/>
                    <a:pt x="373" y="0"/>
                    <a:pt x="252" y="0"/>
                  </a:cubicBezTo>
                  <a:cubicBezTo>
                    <a:pt x="0" y="0"/>
                    <a:pt x="0" y="0"/>
                    <a:pt x="0" y="0"/>
                  </a:cubicBezTo>
                  <a:cubicBezTo>
                    <a:pt x="0" y="436"/>
                    <a:pt x="0" y="436"/>
                    <a:pt x="0" y="436"/>
                  </a:cubicBezTo>
                  <a:lnTo>
                    <a:pt x="252" y="436"/>
                  </a:lnTo>
                  <a:close/>
                </a:path>
              </a:pathLst>
            </a:custGeom>
            <a:solidFill>
              <a:srgbClr val="FB8A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14" name="Group 29"/>
          <p:cNvGrpSpPr/>
          <p:nvPr/>
        </p:nvGrpSpPr>
        <p:grpSpPr>
          <a:xfrm>
            <a:off x="6020175" y="4226176"/>
            <a:ext cx="956370" cy="953622"/>
            <a:chOff x="5993664" y="4475882"/>
            <a:chExt cx="956370" cy="953622"/>
          </a:xfrm>
        </p:grpSpPr>
        <p:sp>
          <p:nvSpPr>
            <p:cNvPr id="35" name="Freeform 13"/>
            <p:cNvSpPr/>
            <p:nvPr/>
          </p:nvSpPr>
          <p:spPr bwMode="auto">
            <a:xfrm>
              <a:off x="5993664" y="4475882"/>
              <a:ext cx="956370" cy="953622"/>
            </a:xfrm>
            <a:custGeom>
              <a:avLst/>
              <a:gdLst>
                <a:gd name="T0" fmla="*/ 0 w 507"/>
                <a:gd name="T1" fmla="*/ 0 h 506"/>
                <a:gd name="T2" fmla="*/ 507 w 507"/>
                <a:gd name="T3" fmla="*/ 0 h 506"/>
                <a:gd name="T4" fmla="*/ 507 w 507"/>
                <a:gd name="T5" fmla="*/ 506 h 506"/>
                <a:gd name="T6" fmla="*/ 0 w 507"/>
                <a:gd name="T7" fmla="*/ 0 h 506"/>
              </a:gdLst>
              <a:ahLst/>
              <a:cxnLst>
                <a:cxn ang="0">
                  <a:pos x="T0" y="T1"/>
                </a:cxn>
                <a:cxn ang="0">
                  <a:pos x="T2" y="T3"/>
                </a:cxn>
                <a:cxn ang="0">
                  <a:pos x="T4" y="T5"/>
                </a:cxn>
                <a:cxn ang="0">
                  <a:pos x="T6" y="T7"/>
                </a:cxn>
              </a:cxnLst>
              <a:rect l="0" t="0" r="r" b="b"/>
              <a:pathLst>
                <a:path w="507" h="506">
                  <a:moveTo>
                    <a:pt x="0" y="0"/>
                  </a:moveTo>
                  <a:cubicBezTo>
                    <a:pt x="507" y="0"/>
                    <a:pt x="507" y="0"/>
                    <a:pt x="507" y="0"/>
                  </a:cubicBezTo>
                  <a:cubicBezTo>
                    <a:pt x="507" y="506"/>
                    <a:pt x="507" y="506"/>
                    <a:pt x="507" y="506"/>
                  </a:cubicBezTo>
                  <a:cubicBezTo>
                    <a:pt x="227" y="506"/>
                    <a:pt x="0" y="280"/>
                    <a:pt x="0" y="0"/>
                  </a:cubicBezTo>
                  <a:close/>
                </a:path>
              </a:pathLst>
            </a:custGeom>
            <a:solidFill>
              <a:srgbClr val="FB8A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6" name="Freeform 14"/>
            <p:cNvSpPr/>
            <p:nvPr/>
          </p:nvSpPr>
          <p:spPr bwMode="auto">
            <a:xfrm>
              <a:off x="6058246" y="4536342"/>
              <a:ext cx="829954" cy="831328"/>
            </a:xfrm>
            <a:custGeom>
              <a:avLst/>
              <a:gdLst>
                <a:gd name="T0" fmla="*/ 0 w 440"/>
                <a:gd name="T1" fmla="*/ 0 h 441"/>
                <a:gd name="T2" fmla="*/ 440 w 440"/>
                <a:gd name="T3" fmla="*/ 441 h 441"/>
                <a:gd name="T4" fmla="*/ 440 w 440"/>
                <a:gd name="T5" fmla="*/ 0 h 441"/>
                <a:gd name="T6" fmla="*/ 0 w 440"/>
                <a:gd name="T7" fmla="*/ 0 h 441"/>
              </a:gdLst>
              <a:ahLst/>
              <a:cxnLst>
                <a:cxn ang="0">
                  <a:pos x="T0" y="T1"/>
                </a:cxn>
                <a:cxn ang="0">
                  <a:pos x="T2" y="T3"/>
                </a:cxn>
                <a:cxn ang="0">
                  <a:pos x="T4" y="T5"/>
                </a:cxn>
                <a:cxn ang="0">
                  <a:pos x="T6" y="T7"/>
                </a:cxn>
              </a:cxnLst>
              <a:rect l="0" t="0" r="r" b="b"/>
              <a:pathLst>
                <a:path w="440" h="441">
                  <a:moveTo>
                    <a:pt x="0" y="0"/>
                  </a:moveTo>
                  <a:cubicBezTo>
                    <a:pt x="16" y="236"/>
                    <a:pt x="205" y="425"/>
                    <a:pt x="440" y="441"/>
                  </a:cubicBezTo>
                  <a:cubicBezTo>
                    <a:pt x="440" y="0"/>
                    <a:pt x="440" y="0"/>
                    <a:pt x="440" y="0"/>
                  </a:cubicBezTo>
                  <a:lnTo>
                    <a:pt x="0" y="0"/>
                  </a:lnTo>
                  <a:close/>
                </a:path>
              </a:pathLst>
            </a:custGeom>
            <a:solidFill>
              <a:srgbClr val="F95D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sp>
        <p:nvSpPr>
          <p:cNvPr id="15" name="TextBox 32"/>
          <p:cNvSpPr txBox="1"/>
          <p:nvPr/>
        </p:nvSpPr>
        <p:spPr>
          <a:xfrm flipH="1">
            <a:off x="2995274" y="1847256"/>
            <a:ext cx="995785" cy="92333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5400" smtClean="0">
                <a:solidFill>
                  <a:schemeClr val="accent5"/>
                </a:solidFill>
                <a:cs typeface="+mn-ea"/>
                <a:sym typeface="+mn-lt"/>
              </a:rPr>
              <a:t>05</a:t>
            </a:r>
            <a:endParaRPr lang="en-US" sz="5400">
              <a:solidFill>
                <a:schemeClr val="accent5"/>
              </a:solidFill>
              <a:cs typeface="+mn-ea"/>
              <a:sym typeface="+mn-lt"/>
            </a:endParaRPr>
          </a:p>
        </p:txBody>
      </p:sp>
      <p:sp>
        <p:nvSpPr>
          <p:cNvPr id="16" name="TextBox 33"/>
          <p:cNvSpPr txBox="1"/>
          <p:nvPr/>
        </p:nvSpPr>
        <p:spPr>
          <a:xfrm flipH="1">
            <a:off x="960159" y="2226663"/>
            <a:ext cx="2245670" cy="7003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cs typeface="+mn-ea"/>
                <a:sym typeface="+mn-lt"/>
              </a:rPr>
              <a:t>盥洗时不把水洒在</a:t>
            </a:r>
            <a:r>
              <a:rPr lang="zh-CN" altLang="en-US" sz="1400" dirty="0" smtClean="0">
                <a:cs typeface="+mn-ea"/>
                <a:sym typeface="+mn-lt"/>
              </a:rPr>
              <a:t>地上能</a:t>
            </a:r>
            <a:r>
              <a:rPr lang="zh-CN" altLang="en-US" sz="1400" dirty="0">
                <a:cs typeface="+mn-ea"/>
                <a:sym typeface="+mn-lt"/>
              </a:rPr>
              <a:t>保持地面干爽、清洁</a:t>
            </a:r>
            <a:endParaRPr lang="en-US" sz="1400" dirty="0">
              <a:solidFill>
                <a:schemeClr val="bg1">
                  <a:lumMod val="65000"/>
                </a:schemeClr>
              </a:solidFill>
              <a:cs typeface="+mn-ea"/>
              <a:sym typeface="+mn-lt"/>
            </a:endParaRPr>
          </a:p>
        </p:txBody>
      </p:sp>
      <p:sp>
        <p:nvSpPr>
          <p:cNvPr id="17" name="TextBox 34"/>
          <p:cNvSpPr txBox="1"/>
          <p:nvPr/>
        </p:nvSpPr>
        <p:spPr>
          <a:xfrm flipH="1">
            <a:off x="1285390" y="1902676"/>
            <a:ext cx="1826105" cy="387780"/>
          </a:xfrm>
          <a:prstGeom prst="rect">
            <a:avLst/>
          </a:prstGeom>
          <a:noFill/>
        </p:spPr>
        <p:txBody>
          <a:bodyPr wrap="none" lIns="91422" tIns="45711" rIns="91422" bIns="4571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dirty="0">
                <a:solidFill>
                  <a:schemeClr val="accent5"/>
                </a:solidFill>
                <a:cs typeface="+mn-ea"/>
                <a:sym typeface="+mn-lt"/>
              </a:rPr>
              <a:t>点击输入您的标题</a:t>
            </a:r>
            <a:endParaRPr lang="zh-CN" altLang="en-US" sz="1600" dirty="0">
              <a:solidFill>
                <a:schemeClr val="accent5"/>
              </a:solidFill>
              <a:cs typeface="+mn-ea"/>
              <a:sym typeface="+mn-lt"/>
            </a:endParaRPr>
          </a:p>
        </p:txBody>
      </p:sp>
      <p:sp>
        <p:nvSpPr>
          <p:cNvPr id="18" name="TextBox 35"/>
          <p:cNvSpPr txBox="1"/>
          <p:nvPr/>
        </p:nvSpPr>
        <p:spPr>
          <a:xfrm flipH="1">
            <a:off x="3473224" y="3521296"/>
            <a:ext cx="995785" cy="92333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5400" smtClean="0">
                <a:solidFill>
                  <a:schemeClr val="accent4"/>
                </a:solidFill>
                <a:cs typeface="+mn-ea"/>
                <a:sym typeface="+mn-lt"/>
              </a:rPr>
              <a:t>04</a:t>
            </a:r>
            <a:endParaRPr lang="en-US" sz="5400">
              <a:solidFill>
                <a:schemeClr val="accent4"/>
              </a:solidFill>
              <a:cs typeface="+mn-ea"/>
              <a:sym typeface="+mn-lt"/>
            </a:endParaRPr>
          </a:p>
        </p:txBody>
      </p:sp>
      <p:sp>
        <p:nvSpPr>
          <p:cNvPr id="19" name="TextBox 36"/>
          <p:cNvSpPr txBox="1"/>
          <p:nvPr/>
        </p:nvSpPr>
        <p:spPr>
          <a:xfrm flipH="1">
            <a:off x="1343774" y="3862960"/>
            <a:ext cx="2245670" cy="10618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cs typeface="+mn-ea"/>
                <a:sym typeface="+mn-lt"/>
              </a:rPr>
              <a:t>大小便能基本自理，有困难的能及时跟老师说出大小便的要求</a:t>
            </a:r>
            <a:endParaRPr lang="en-US" sz="1400" dirty="0">
              <a:solidFill>
                <a:schemeClr val="bg1">
                  <a:lumMod val="65000"/>
                </a:schemeClr>
              </a:solidFill>
              <a:cs typeface="+mn-ea"/>
              <a:sym typeface="+mn-lt"/>
            </a:endParaRPr>
          </a:p>
        </p:txBody>
      </p:sp>
      <p:sp>
        <p:nvSpPr>
          <p:cNvPr id="20" name="TextBox 37"/>
          <p:cNvSpPr txBox="1"/>
          <p:nvPr/>
        </p:nvSpPr>
        <p:spPr>
          <a:xfrm flipH="1">
            <a:off x="1676679" y="3575034"/>
            <a:ext cx="1826105" cy="387780"/>
          </a:xfrm>
          <a:prstGeom prst="rect">
            <a:avLst/>
          </a:prstGeom>
          <a:noFill/>
        </p:spPr>
        <p:txBody>
          <a:bodyPr wrap="none" lIns="91422" tIns="45711" rIns="91422" bIns="4571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dirty="0">
                <a:solidFill>
                  <a:schemeClr val="accent4"/>
                </a:solidFill>
                <a:cs typeface="+mn-ea"/>
                <a:sym typeface="+mn-lt"/>
              </a:rPr>
              <a:t>点击输入您的标题</a:t>
            </a:r>
            <a:endParaRPr lang="zh-CN" altLang="en-US" sz="1600" dirty="0">
              <a:solidFill>
                <a:schemeClr val="accent4"/>
              </a:solidFill>
              <a:cs typeface="+mn-ea"/>
              <a:sym typeface="+mn-lt"/>
            </a:endParaRPr>
          </a:p>
        </p:txBody>
      </p:sp>
      <p:sp>
        <p:nvSpPr>
          <p:cNvPr id="21" name="TextBox 38"/>
          <p:cNvSpPr txBox="1"/>
          <p:nvPr/>
        </p:nvSpPr>
        <p:spPr>
          <a:xfrm flipH="1">
            <a:off x="4715182" y="5013858"/>
            <a:ext cx="995785" cy="92333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5400" smtClean="0">
                <a:solidFill>
                  <a:schemeClr val="accent2"/>
                </a:solidFill>
                <a:cs typeface="+mn-ea"/>
                <a:sym typeface="+mn-lt"/>
              </a:rPr>
              <a:t>02</a:t>
            </a:r>
            <a:endParaRPr lang="en-US" sz="5400">
              <a:solidFill>
                <a:schemeClr val="accent2"/>
              </a:solidFill>
              <a:cs typeface="+mn-ea"/>
              <a:sym typeface="+mn-lt"/>
            </a:endParaRPr>
          </a:p>
        </p:txBody>
      </p:sp>
      <p:sp>
        <p:nvSpPr>
          <p:cNvPr id="22" name="TextBox 39"/>
          <p:cNvSpPr txBox="1"/>
          <p:nvPr/>
        </p:nvSpPr>
        <p:spPr>
          <a:xfrm flipH="1">
            <a:off x="2585732" y="5355522"/>
            <a:ext cx="2245670"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cs typeface="+mn-ea"/>
                <a:sym typeface="+mn-lt"/>
              </a:rPr>
              <a:t>逐渐掌握洗手、洗脸、漱口的正确方法</a:t>
            </a:r>
            <a:endParaRPr lang="en-US" sz="1400" dirty="0">
              <a:solidFill>
                <a:schemeClr val="bg1">
                  <a:lumMod val="65000"/>
                </a:schemeClr>
              </a:solidFill>
              <a:cs typeface="+mn-ea"/>
              <a:sym typeface="+mn-lt"/>
            </a:endParaRPr>
          </a:p>
        </p:txBody>
      </p:sp>
      <p:sp>
        <p:nvSpPr>
          <p:cNvPr id="23" name="TextBox 40"/>
          <p:cNvSpPr txBox="1"/>
          <p:nvPr/>
        </p:nvSpPr>
        <p:spPr>
          <a:xfrm flipH="1">
            <a:off x="2892571" y="5069278"/>
            <a:ext cx="1826105" cy="362517"/>
          </a:xfrm>
          <a:prstGeom prst="rect">
            <a:avLst/>
          </a:prstGeom>
          <a:noFill/>
        </p:spPr>
        <p:txBody>
          <a:bodyPr wrap="none" lIns="91422" tIns="45711" rIns="91422" bIns="4571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2"/>
                </a:solidFill>
                <a:cs typeface="+mn-ea"/>
                <a:sym typeface="+mn-lt"/>
              </a:rPr>
              <a:t>点击输入您的标题</a:t>
            </a:r>
            <a:endParaRPr lang="zh-CN" altLang="en-US" sz="1600" dirty="0">
              <a:solidFill>
                <a:schemeClr val="accent2"/>
              </a:solidFill>
              <a:cs typeface="+mn-ea"/>
              <a:sym typeface="+mn-lt"/>
            </a:endParaRPr>
          </a:p>
        </p:txBody>
      </p:sp>
      <p:sp>
        <p:nvSpPr>
          <p:cNvPr id="24" name="TextBox 41"/>
          <p:cNvSpPr txBox="1"/>
          <p:nvPr/>
        </p:nvSpPr>
        <p:spPr>
          <a:xfrm>
            <a:off x="6976545" y="2434355"/>
            <a:ext cx="995785" cy="92333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400" smtClean="0">
                <a:solidFill>
                  <a:schemeClr val="accent3"/>
                </a:solidFill>
                <a:cs typeface="+mn-ea"/>
                <a:sym typeface="+mn-lt"/>
              </a:rPr>
              <a:t>03</a:t>
            </a:r>
            <a:endParaRPr lang="en-US" sz="5400">
              <a:solidFill>
                <a:schemeClr val="accent3"/>
              </a:solidFill>
              <a:cs typeface="+mn-ea"/>
              <a:sym typeface="+mn-lt"/>
            </a:endParaRPr>
          </a:p>
        </p:txBody>
      </p:sp>
      <p:sp>
        <p:nvSpPr>
          <p:cNvPr id="25" name="TextBox 42"/>
          <p:cNvSpPr txBox="1"/>
          <p:nvPr/>
        </p:nvSpPr>
        <p:spPr>
          <a:xfrm>
            <a:off x="7856110" y="2776019"/>
            <a:ext cx="2245670" cy="7003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cs typeface="+mn-ea"/>
                <a:sym typeface="+mn-lt"/>
              </a:rPr>
              <a:t>饭前、便后、手脏时能主动洗手</a:t>
            </a:r>
            <a:endParaRPr lang="en-US" sz="1400" dirty="0">
              <a:solidFill>
                <a:schemeClr val="bg1">
                  <a:lumMod val="65000"/>
                </a:schemeClr>
              </a:solidFill>
              <a:cs typeface="+mn-ea"/>
              <a:sym typeface="+mn-lt"/>
            </a:endParaRPr>
          </a:p>
        </p:txBody>
      </p:sp>
      <p:sp>
        <p:nvSpPr>
          <p:cNvPr id="26" name="TextBox 43"/>
          <p:cNvSpPr txBox="1"/>
          <p:nvPr/>
        </p:nvSpPr>
        <p:spPr>
          <a:xfrm>
            <a:off x="7856109" y="2489775"/>
            <a:ext cx="1826105" cy="362517"/>
          </a:xfrm>
          <a:prstGeom prst="rect">
            <a:avLst/>
          </a:prstGeom>
          <a:noFill/>
        </p:spPr>
        <p:txBody>
          <a:bodyPr wrap="none" lIns="91422" tIns="45711" rIns="91422" bIns="4571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3"/>
                </a:solidFill>
                <a:cs typeface="+mn-ea"/>
                <a:sym typeface="+mn-lt"/>
              </a:rPr>
              <a:t>点击输入您的标题</a:t>
            </a:r>
            <a:endParaRPr lang="zh-CN" altLang="en-US" sz="1600" dirty="0">
              <a:solidFill>
                <a:schemeClr val="accent3"/>
              </a:solidFill>
              <a:cs typeface="+mn-ea"/>
              <a:sym typeface="+mn-lt"/>
            </a:endParaRPr>
          </a:p>
        </p:txBody>
      </p:sp>
      <p:sp>
        <p:nvSpPr>
          <p:cNvPr id="27" name="TextBox 44"/>
          <p:cNvSpPr txBox="1"/>
          <p:nvPr/>
        </p:nvSpPr>
        <p:spPr>
          <a:xfrm>
            <a:off x="8348043" y="4256468"/>
            <a:ext cx="995785" cy="92333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400" smtClean="0">
                <a:solidFill>
                  <a:schemeClr val="accent1"/>
                </a:solidFill>
                <a:cs typeface="+mn-ea"/>
                <a:sym typeface="+mn-lt"/>
              </a:rPr>
              <a:t>01</a:t>
            </a:r>
            <a:endParaRPr lang="en-US" sz="5400">
              <a:solidFill>
                <a:schemeClr val="accent1"/>
              </a:solidFill>
              <a:cs typeface="+mn-ea"/>
              <a:sym typeface="+mn-lt"/>
            </a:endParaRPr>
          </a:p>
        </p:txBody>
      </p:sp>
      <p:sp>
        <p:nvSpPr>
          <p:cNvPr id="28" name="TextBox 45"/>
          <p:cNvSpPr txBox="1"/>
          <p:nvPr/>
        </p:nvSpPr>
        <p:spPr>
          <a:xfrm>
            <a:off x="9227608" y="4598132"/>
            <a:ext cx="2245670" cy="10618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2">
                    <a:lumMod val="25000"/>
                  </a:schemeClr>
                </a:solidFill>
                <a:cs typeface="+mn-ea"/>
                <a:sym typeface="+mn-lt"/>
              </a:rPr>
              <a:t>能按老师的要求有序进入盥洗室，不推不挤，排队如厕、洗手</a:t>
            </a:r>
            <a:endParaRPr lang="en-US" sz="1400" dirty="0">
              <a:solidFill>
                <a:schemeClr val="bg2">
                  <a:lumMod val="25000"/>
                </a:schemeClr>
              </a:solidFill>
              <a:cs typeface="+mn-ea"/>
              <a:sym typeface="+mn-lt"/>
            </a:endParaRPr>
          </a:p>
        </p:txBody>
      </p:sp>
      <p:sp>
        <p:nvSpPr>
          <p:cNvPr id="29" name="TextBox 46"/>
          <p:cNvSpPr txBox="1"/>
          <p:nvPr/>
        </p:nvSpPr>
        <p:spPr>
          <a:xfrm>
            <a:off x="9227607" y="4311888"/>
            <a:ext cx="1826105" cy="387780"/>
          </a:xfrm>
          <a:prstGeom prst="rect">
            <a:avLst/>
          </a:prstGeom>
          <a:noFill/>
        </p:spPr>
        <p:txBody>
          <a:bodyPr wrap="none" lIns="91422" tIns="45711" rIns="91422" bIns="4571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1"/>
                </a:solidFill>
                <a:cs typeface="+mn-ea"/>
                <a:sym typeface="+mn-lt"/>
              </a:rPr>
              <a:t>点击输入您的标题</a:t>
            </a:r>
            <a:endParaRPr lang="zh-CN" altLang="en-US" sz="1600" dirty="0">
              <a:solidFill>
                <a:schemeClr val="accent1"/>
              </a:solidFill>
              <a:cs typeface="+mn-ea"/>
              <a:sym typeface="+mn-lt"/>
            </a:endParaRPr>
          </a:p>
        </p:txBody>
      </p:sp>
      <p:sp>
        <p:nvSpPr>
          <p:cNvPr id="30" name="Freeform 237"/>
          <p:cNvSpPr>
            <a:spLocks noChangeAspect="1" noChangeArrowheads="1"/>
          </p:cNvSpPr>
          <p:nvPr/>
        </p:nvSpPr>
        <p:spPr bwMode="auto">
          <a:xfrm>
            <a:off x="6365322" y="4449071"/>
            <a:ext cx="366260" cy="269062"/>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893" tIns="60946" rIns="121893" bIns="6094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050" dirty="0">
              <a:cs typeface="+mn-ea"/>
              <a:sym typeface="+mn-lt"/>
            </a:endParaRPr>
          </a:p>
        </p:txBody>
      </p:sp>
      <p:sp>
        <p:nvSpPr>
          <p:cNvPr id="31" name="Freeform 290"/>
          <p:cNvSpPr>
            <a:spLocks noChangeAspect="1" noChangeArrowheads="1"/>
          </p:cNvSpPr>
          <p:nvPr/>
        </p:nvSpPr>
        <p:spPr bwMode="auto">
          <a:xfrm>
            <a:off x="6235483" y="3667834"/>
            <a:ext cx="419514" cy="3249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sp>
        <p:nvSpPr>
          <p:cNvPr id="32" name="Freeform 526"/>
          <p:cNvSpPr>
            <a:spLocks noChangeAspect="1" noChangeArrowheads="1"/>
          </p:cNvSpPr>
          <p:nvPr/>
        </p:nvSpPr>
        <p:spPr bwMode="auto">
          <a:xfrm>
            <a:off x="5294495" y="2307549"/>
            <a:ext cx="406915" cy="527509"/>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sp>
        <p:nvSpPr>
          <p:cNvPr id="33" name="Freeform 106"/>
          <p:cNvSpPr>
            <a:spLocks noChangeAspect="1" noChangeArrowheads="1"/>
          </p:cNvSpPr>
          <p:nvPr/>
        </p:nvSpPr>
        <p:spPr bwMode="auto">
          <a:xfrm>
            <a:off x="7285753" y="4517967"/>
            <a:ext cx="433026" cy="37475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sp>
        <p:nvSpPr>
          <p:cNvPr id="34" name="Freeform 51"/>
          <p:cNvSpPr>
            <a:spLocks noChangeAspect="1" noChangeArrowheads="1"/>
          </p:cNvSpPr>
          <p:nvPr/>
        </p:nvSpPr>
        <p:spPr bwMode="auto">
          <a:xfrm>
            <a:off x="5318165" y="3388312"/>
            <a:ext cx="419966" cy="38061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050" dirty="0">
              <a:cs typeface="+mn-ea"/>
              <a:sym typeface="+mn-lt"/>
            </a:endParaRPr>
          </a:p>
        </p:txBody>
      </p:sp>
      <p:sp>
        <p:nvSpPr>
          <p:cNvPr id="45" name="矩形 44"/>
          <p:cNvSpPr/>
          <p:nvPr/>
        </p:nvSpPr>
        <p:spPr>
          <a:xfrm>
            <a:off x="1997513" y="671874"/>
            <a:ext cx="7501242" cy="707886"/>
          </a:xfrm>
          <a:prstGeom prst="rect">
            <a:avLst/>
          </a:prstGeom>
          <a:ln>
            <a:noFill/>
          </a:ln>
        </p:spPr>
        <p:txBody>
          <a:bodyPr wrap="square">
            <a:spAutoFit/>
          </a:bodyPr>
          <a:lstStyle/>
          <a:p>
            <a:pPr algn="ctr"/>
            <a:r>
              <a:rPr lang="zh-CN" altLang="en-US" sz="4000" dirty="0">
                <a:ln w="9525" cap="flat" cmpd="sng">
                  <a:noFill/>
                  <a:prstDash val="solid"/>
                  <a:round/>
                  <a:headEnd type="none" w="med" len="med"/>
                  <a:tailEnd type="none" w="med" len="med"/>
                </a:ln>
                <a:solidFill>
                  <a:srgbClr val="F95D5D"/>
                </a:solidFill>
                <a:cs typeface="+mn-ea"/>
                <a:sym typeface="+mn-lt"/>
              </a:rPr>
              <a:t>幼儿常规活动</a:t>
            </a:r>
            <a:endParaRPr lang="zh-CN" altLang="en-US" sz="4000" dirty="0">
              <a:ln w="9525" cap="flat" cmpd="sng">
                <a:noFill/>
                <a:prstDash val="solid"/>
                <a:round/>
                <a:headEnd type="none" w="med" len="med"/>
                <a:tailEnd type="none" w="med" len="med"/>
              </a:ln>
              <a:solidFill>
                <a:srgbClr val="F95D5D"/>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4000">
        <p15:prstTrans prst="fallOve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0" grpId="0"/>
      <p:bldP spid="22" grpId="0"/>
      <p:bldP spid="23"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352634" y="805478"/>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饮食、饮水活动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1087392" y="2114155"/>
            <a:ext cx="488448" cy="488448"/>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1087392" y="3173704"/>
            <a:ext cx="488448" cy="488448"/>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1109877" y="4233253"/>
            <a:ext cx="488448" cy="488448"/>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1109877" y="5292802"/>
            <a:ext cx="488448" cy="488448"/>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5966261" y="2114153"/>
            <a:ext cx="488448" cy="48844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5966261" y="3173702"/>
            <a:ext cx="488448" cy="488448"/>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5988746" y="4233251"/>
            <a:ext cx="488448" cy="488448"/>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84546" flipH="1">
            <a:off x="5988746" y="5292800"/>
            <a:ext cx="488448" cy="488448"/>
          </a:xfrm>
          <a:prstGeom prst="rect">
            <a:avLst/>
          </a:prstGeom>
        </p:spPr>
      </p:pic>
      <p:sp>
        <p:nvSpPr>
          <p:cNvPr id="20" name="矩形 19"/>
          <p:cNvSpPr/>
          <p:nvPr/>
        </p:nvSpPr>
        <p:spPr>
          <a:xfrm>
            <a:off x="1861162" y="2120623"/>
            <a:ext cx="4108817" cy="369332"/>
          </a:xfrm>
          <a:prstGeom prst="rect">
            <a:avLst/>
          </a:prstGeom>
        </p:spPr>
        <p:txBody>
          <a:bodyPr wrap="none">
            <a:spAutoFit/>
          </a:bodyPr>
          <a:lstStyle/>
          <a:p>
            <a:r>
              <a:rPr lang="zh-CN" altLang="en-US" dirty="0" smtClean="0">
                <a:solidFill>
                  <a:srgbClr val="F95D5D"/>
                </a:solidFill>
                <a:cs typeface="+mn-ea"/>
                <a:sym typeface="+mn-lt"/>
              </a:rPr>
              <a:t>一：</a:t>
            </a:r>
            <a:r>
              <a:rPr lang="zh-CN" altLang="en-US" dirty="0" smtClean="0">
                <a:solidFill>
                  <a:schemeClr val="bg2">
                    <a:lumMod val="25000"/>
                  </a:schemeClr>
                </a:solidFill>
                <a:cs typeface="+mn-ea"/>
                <a:sym typeface="+mn-lt"/>
              </a:rPr>
              <a:t>餐</a:t>
            </a:r>
            <a:r>
              <a:rPr lang="zh-CN" altLang="en-US" dirty="0">
                <a:solidFill>
                  <a:schemeClr val="bg2">
                    <a:lumMod val="25000"/>
                  </a:schemeClr>
                </a:solidFill>
                <a:cs typeface="+mn-ea"/>
                <a:sym typeface="+mn-lt"/>
              </a:rPr>
              <a:t>前组织安静活动、播放就餐音乐</a:t>
            </a:r>
            <a:endParaRPr lang="zh-CN" altLang="en-US" dirty="0">
              <a:solidFill>
                <a:schemeClr val="bg2">
                  <a:lumMod val="25000"/>
                </a:schemeClr>
              </a:solidFill>
              <a:cs typeface="+mn-ea"/>
              <a:sym typeface="+mn-lt"/>
            </a:endParaRPr>
          </a:p>
        </p:txBody>
      </p:sp>
      <p:sp>
        <p:nvSpPr>
          <p:cNvPr id="21" name="矩形 20"/>
          <p:cNvSpPr/>
          <p:nvPr/>
        </p:nvSpPr>
        <p:spPr>
          <a:xfrm>
            <a:off x="1861162" y="3180172"/>
            <a:ext cx="4108817" cy="369332"/>
          </a:xfrm>
          <a:prstGeom prst="rect">
            <a:avLst/>
          </a:prstGeom>
        </p:spPr>
        <p:txBody>
          <a:bodyPr wrap="none">
            <a:spAutoFit/>
          </a:bodyPr>
          <a:lstStyle/>
          <a:p>
            <a:r>
              <a:rPr lang="zh-CN" altLang="en-US" dirty="0" smtClean="0">
                <a:solidFill>
                  <a:srgbClr val="F95D5D"/>
                </a:solidFill>
                <a:cs typeface="+mn-ea"/>
                <a:sym typeface="+mn-lt"/>
              </a:rPr>
              <a:t>二：</a:t>
            </a:r>
            <a:r>
              <a:rPr lang="zh-CN" altLang="en-US" dirty="0" smtClean="0">
                <a:cs typeface="+mn-ea"/>
                <a:sym typeface="+mn-lt"/>
              </a:rPr>
              <a:t>组织盥洗，指导用正确的方法盥洗</a:t>
            </a:r>
            <a:endParaRPr lang="zh-CN" altLang="en-US" dirty="0">
              <a:cs typeface="+mn-ea"/>
              <a:sym typeface="+mn-lt"/>
            </a:endParaRPr>
          </a:p>
        </p:txBody>
      </p:sp>
      <p:sp>
        <p:nvSpPr>
          <p:cNvPr id="22" name="矩形 21"/>
          <p:cNvSpPr/>
          <p:nvPr/>
        </p:nvSpPr>
        <p:spPr>
          <a:xfrm>
            <a:off x="1861162" y="4292809"/>
            <a:ext cx="3185487" cy="369332"/>
          </a:xfrm>
          <a:prstGeom prst="rect">
            <a:avLst/>
          </a:prstGeom>
        </p:spPr>
        <p:txBody>
          <a:bodyPr wrap="none">
            <a:spAutoFit/>
          </a:bodyPr>
          <a:lstStyle/>
          <a:p>
            <a:r>
              <a:rPr lang="zh-CN" altLang="en-US" dirty="0" smtClean="0">
                <a:solidFill>
                  <a:srgbClr val="F95D5D"/>
                </a:solidFill>
                <a:cs typeface="+mn-ea"/>
                <a:sym typeface="+mn-lt"/>
              </a:rPr>
              <a:t>三：</a:t>
            </a:r>
            <a:r>
              <a:rPr lang="zh-CN" altLang="en-US" dirty="0" smtClean="0">
                <a:cs typeface="+mn-ea"/>
                <a:sym typeface="+mn-lt"/>
              </a:rPr>
              <a:t>清洁</a:t>
            </a:r>
            <a:r>
              <a:rPr lang="zh-CN" altLang="en-US" dirty="0">
                <a:cs typeface="+mn-ea"/>
                <a:sym typeface="+mn-lt"/>
              </a:rPr>
              <a:t>消毒餐桌，准备餐具</a:t>
            </a:r>
            <a:endParaRPr lang="zh-CN" altLang="en-US" dirty="0">
              <a:cs typeface="+mn-ea"/>
              <a:sym typeface="+mn-lt"/>
            </a:endParaRPr>
          </a:p>
        </p:txBody>
      </p:sp>
      <p:sp>
        <p:nvSpPr>
          <p:cNvPr id="23" name="矩形 22"/>
          <p:cNvSpPr/>
          <p:nvPr/>
        </p:nvSpPr>
        <p:spPr>
          <a:xfrm>
            <a:off x="1861162" y="5187161"/>
            <a:ext cx="3846581" cy="923330"/>
          </a:xfrm>
          <a:prstGeom prst="rect">
            <a:avLst/>
          </a:prstGeom>
        </p:spPr>
        <p:txBody>
          <a:bodyPr wrap="square">
            <a:spAutoFit/>
          </a:bodyPr>
          <a:lstStyle/>
          <a:p>
            <a:r>
              <a:rPr lang="zh-CN" altLang="en-US" dirty="0" smtClean="0">
                <a:solidFill>
                  <a:srgbClr val="F95D5D"/>
                </a:solidFill>
                <a:cs typeface="+mn-ea"/>
                <a:sym typeface="+mn-lt"/>
              </a:rPr>
              <a:t>四：</a:t>
            </a:r>
            <a:r>
              <a:rPr lang="zh-CN" altLang="en-US" dirty="0" smtClean="0">
                <a:cs typeface="+mn-ea"/>
                <a:sym typeface="+mn-lt"/>
              </a:rPr>
              <a:t>向</a:t>
            </a:r>
            <a:r>
              <a:rPr lang="zh-CN" altLang="en-US" dirty="0">
                <a:cs typeface="+mn-ea"/>
                <a:sym typeface="+mn-lt"/>
              </a:rPr>
              <a:t>幼儿介绍饭菜，使其简单了解食物中的营养，培养幼儿良好的饮食习惯</a:t>
            </a:r>
            <a:endParaRPr lang="zh-CN" altLang="en-US" dirty="0">
              <a:cs typeface="+mn-ea"/>
              <a:sym typeface="+mn-lt"/>
            </a:endParaRPr>
          </a:p>
        </p:txBody>
      </p:sp>
      <p:sp>
        <p:nvSpPr>
          <p:cNvPr id="24" name="矩形 23"/>
          <p:cNvSpPr/>
          <p:nvPr/>
        </p:nvSpPr>
        <p:spPr>
          <a:xfrm>
            <a:off x="6711820" y="2009313"/>
            <a:ext cx="4189445" cy="646331"/>
          </a:xfrm>
          <a:prstGeom prst="rect">
            <a:avLst/>
          </a:prstGeom>
        </p:spPr>
        <p:txBody>
          <a:bodyPr wrap="square">
            <a:spAutoFit/>
          </a:bodyPr>
          <a:lstStyle/>
          <a:p>
            <a:r>
              <a:rPr lang="zh-CN" altLang="en-US" dirty="0" smtClean="0">
                <a:solidFill>
                  <a:srgbClr val="F95D5D"/>
                </a:solidFill>
                <a:cs typeface="+mn-ea"/>
                <a:sym typeface="+mn-lt"/>
              </a:rPr>
              <a:t>五：</a:t>
            </a:r>
            <a:r>
              <a:rPr lang="zh-CN" altLang="en-US" dirty="0" smtClean="0">
                <a:cs typeface="+mn-ea"/>
                <a:sym typeface="+mn-lt"/>
              </a:rPr>
              <a:t>根据</a:t>
            </a:r>
            <a:r>
              <a:rPr lang="zh-CN" altLang="en-US" dirty="0">
                <a:cs typeface="+mn-ea"/>
                <a:sym typeface="+mn-lt"/>
              </a:rPr>
              <a:t>幼儿饭量大小随时添饭，不催食，指导语：“你添饭了没有？”</a:t>
            </a:r>
            <a:endParaRPr lang="zh-CN" altLang="en-US" dirty="0">
              <a:cs typeface="+mn-ea"/>
              <a:sym typeface="+mn-lt"/>
            </a:endParaRPr>
          </a:p>
        </p:txBody>
      </p:sp>
      <p:sp>
        <p:nvSpPr>
          <p:cNvPr id="25" name="矩形 24"/>
          <p:cNvSpPr/>
          <p:nvPr/>
        </p:nvSpPr>
        <p:spPr>
          <a:xfrm>
            <a:off x="6711820" y="3233260"/>
            <a:ext cx="5493812" cy="369332"/>
          </a:xfrm>
          <a:prstGeom prst="rect">
            <a:avLst/>
          </a:prstGeom>
        </p:spPr>
        <p:txBody>
          <a:bodyPr wrap="none">
            <a:spAutoFit/>
          </a:bodyPr>
          <a:lstStyle/>
          <a:p>
            <a:r>
              <a:rPr lang="zh-CN" altLang="en-US" dirty="0" smtClean="0">
                <a:solidFill>
                  <a:srgbClr val="F95D5D"/>
                </a:solidFill>
                <a:cs typeface="+mn-ea"/>
                <a:sym typeface="+mn-lt"/>
              </a:rPr>
              <a:t>六：</a:t>
            </a:r>
            <a:r>
              <a:rPr lang="zh-CN" altLang="en-US" dirty="0" smtClean="0">
                <a:cs typeface="+mn-ea"/>
                <a:sym typeface="+mn-lt"/>
              </a:rPr>
              <a:t>照顾</a:t>
            </a:r>
            <a:r>
              <a:rPr lang="zh-CN" altLang="en-US" dirty="0">
                <a:cs typeface="+mn-ea"/>
                <a:sym typeface="+mn-lt"/>
              </a:rPr>
              <a:t>好体弱儿以及特殊幼儿，有需要的要喂好饭</a:t>
            </a:r>
            <a:endParaRPr lang="zh-CN" altLang="en-US" dirty="0">
              <a:cs typeface="+mn-ea"/>
              <a:sym typeface="+mn-lt"/>
            </a:endParaRPr>
          </a:p>
        </p:txBody>
      </p:sp>
      <p:sp>
        <p:nvSpPr>
          <p:cNvPr id="26" name="矩形 25"/>
          <p:cNvSpPr/>
          <p:nvPr/>
        </p:nvSpPr>
        <p:spPr>
          <a:xfrm>
            <a:off x="6711820" y="4142039"/>
            <a:ext cx="5032147" cy="646331"/>
          </a:xfrm>
          <a:prstGeom prst="rect">
            <a:avLst/>
          </a:prstGeom>
        </p:spPr>
        <p:txBody>
          <a:bodyPr wrap="square">
            <a:spAutoFit/>
          </a:bodyPr>
          <a:lstStyle/>
          <a:p>
            <a:r>
              <a:rPr lang="zh-CN" altLang="en-US" dirty="0" smtClean="0">
                <a:solidFill>
                  <a:srgbClr val="F95D5D"/>
                </a:solidFill>
                <a:cs typeface="+mn-ea"/>
                <a:sym typeface="+mn-lt"/>
              </a:rPr>
              <a:t>七：</a:t>
            </a:r>
            <a:r>
              <a:rPr lang="zh-CN" altLang="en-US" dirty="0" smtClean="0">
                <a:cs typeface="+mn-ea"/>
                <a:sym typeface="+mn-lt"/>
              </a:rPr>
              <a:t>组织</a:t>
            </a:r>
            <a:r>
              <a:rPr lang="zh-CN" altLang="en-US" dirty="0">
                <a:cs typeface="+mn-ea"/>
                <a:sym typeface="+mn-lt"/>
              </a:rPr>
              <a:t>幼儿餐后散布、文学艺术欣赏等安静、轻松的</a:t>
            </a:r>
            <a:r>
              <a:rPr lang="zh-CN" altLang="en-US" dirty="0" smtClean="0">
                <a:cs typeface="+mn-ea"/>
                <a:sym typeface="+mn-lt"/>
              </a:rPr>
              <a:t>活动，外出</a:t>
            </a:r>
            <a:r>
              <a:rPr lang="zh-CN" altLang="en-US" dirty="0">
                <a:cs typeface="+mn-ea"/>
                <a:sym typeface="+mn-lt"/>
              </a:rPr>
              <a:t>时不推挤，不做剧烈运动</a:t>
            </a:r>
            <a:endParaRPr lang="zh-CN" altLang="en-US" dirty="0">
              <a:cs typeface="+mn-ea"/>
              <a:sym typeface="+mn-lt"/>
            </a:endParaRPr>
          </a:p>
        </p:txBody>
      </p:sp>
      <p:sp>
        <p:nvSpPr>
          <p:cNvPr id="27" name="矩形 26"/>
          <p:cNvSpPr/>
          <p:nvPr/>
        </p:nvSpPr>
        <p:spPr>
          <a:xfrm>
            <a:off x="6758197" y="5352358"/>
            <a:ext cx="4801314" cy="369332"/>
          </a:xfrm>
          <a:prstGeom prst="rect">
            <a:avLst/>
          </a:prstGeom>
        </p:spPr>
        <p:txBody>
          <a:bodyPr wrap="none">
            <a:spAutoFit/>
          </a:bodyPr>
          <a:lstStyle/>
          <a:p>
            <a:r>
              <a:rPr lang="zh-CN" altLang="en-US" dirty="0" smtClean="0">
                <a:solidFill>
                  <a:srgbClr val="F95D5D"/>
                </a:solidFill>
                <a:cs typeface="+mn-ea"/>
                <a:sym typeface="+mn-lt"/>
              </a:rPr>
              <a:t>八：</a:t>
            </a:r>
            <a:r>
              <a:rPr lang="zh-CN" altLang="en-US" dirty="0" smtClean="0">
                <a:cs typeface="+mn-ea"/>
                <a:sym typeface="+mn-lt"/>
              </a:rPr>
              <a:t>整理</a:t>
            </a:r>
            <a:r>
              <a:rPr lang="zh-CN" altLang="en-US" dirty="0">
                <a:cs typeface="+mn-ea"/>
                <a:sym typeface="+mn-lt"/>
              </a:rPr>
              <a:t>餐具、地面、桌面等的清洁消毒工作</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Inverted="1" isContent="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352634" y="837641"/>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饮食、饮水活动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10093" y="1548512"/>
            <a:ext cx="4673510" cy="4673510"/>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9331" y="1516115"/>
            <a:ext cx="7961780" cy="4542619"/>
          </a:xfrm>
          <a:prstGeom prst="rect">
            <a:avLst/>
          </a:prstGeom>
        </p:spPr>
      </p:pic>
      <p:sp>
        <p:nvSpPr>
          <p:cNvPr id="11" name="矩形 10"/>
          <p:cNvSpPr/>
          <p:nvPr/>
        </p:nvSpPr>
        <p:spPr>
          <a:xfrm>
            <a:off x="269285" y="2791632"/>
            <a:ext cx="8559800" cy="2862322"/>
          </a:xfrm>
          <a:prstGeom prst="rect">
            <a:avLst/>
          </a:prstGeom>
        </p:spPr>
        <p:txBody>
          <a:bodyPr wrap="square">
            <a:spAutoFit/>
          </a:bodyPr>
          <a:lstStyle/>
          <a:p>
            <a:pPr>
              <a:lnSpc>
                <a:spcPct val="200000"/>
              </a:lnSpc>
              <a:buNone/>
            </a:pPr>
            <a:r>
              <a:rPr lang="zh-CN" altLang="en-US" dirty="0">
                <a:solidFill>
                  <a:srgbClr val="F95D5D"/>
                </a:solidFill>
                <a:cs typeface="+mn-ea"/>
                <a:sym typeface="+mn-lt"/>
              </a:rPr>
              <a:t> </a:t>
            </a:r>
            <a:r>
              <a:rPr lang="zh-CN" altLang="en-US" dirty="0" smtClean="0">
                <a:solidFill>
                  <a:srgbClr val="F95D5D"/>
                </a:solidFill>
                <a:cs typeface="+mn-ea"/>
                <a:sym typeface="+mn-lt"/>
              </a:rPr>
              <a:t>   </a:t>
            </a:r>
            <a:r>
              <a:rPr lang="en-US" altLang="zh-CN" dirty="0" smtClean="0">
                <a:solidFill>
                  <a:srgbClr val="F95D5D"/>
                </a:solidFill>
                <a:cs typeface="+mn-ea"/>
                <a:sym typeface="+mn-lt"/>
              </a:rPr>
              <a:t>1</a:t>
            </a:r>
            <a:r>
              <a:rPr lang="en-US" altLang="zh-CN" dirty="0">
                <a:solidFill>
                  <a:srgbClr val="F95D5D"/>
                </a:solidFill>
                <a:cs typeface="+mn-ea"/>
                <a:sym typeface="+mn-lt"/>
              </a:rPr>
              <a:t>. </a:t>
            </a:r>
            <a:r>
              <a:rPr lang="zh-CN" altLang="en-US" dirty="0">
                <a:solidFill>
                  <a:schemeClr val="bg2">
                    <a:lumMod val="25000"/>
                  </a:schemeClr>
                </a:solidFill>
                <a:cs typeface="+mn-ea"/>
                <a:sym typeface="+mn-lt"/>
              </a:rPr>
              <a:t>餐前能先轻轻转好小椅子后洗手，小手开花，安静入座。</a:t>
            </a:r>
            <a:endParaRPr lang="zh-CN" altLang="en-US" dirty="0">
              <a:solidFill>
                <a:schemeClr val="bg2">
                  <a:lumMod val="25000"/>
                </a:schemeClr>
              </a:solidFill>
              <a:cs typeface="+mn-ea"/>
              <a:sym typeface="+mn-lt"/>
            </a:endParaRPr>
          </a:p>
          <a:p>
            <a:pPr>
              <a:lnSpc>
                <a:spcPct val="200000"/>
              </a:lnSpc>
              <a:buNone/>
            </a:pPr>
            <a:r>
              <a:rPr lang="zh-CN" altLang="en-US" dirty="0">
                <a:solidFill>
                  <a:srgbClr val="F95D5D"/>
                </a:solidFill>
                <a:cs typeface="+mn-ea"/>
                <a:sym typeface="+mn-lt"/>
              </a:rPr>
              <a:t>    </a:t>
            </a:r>
            <a:r>
              <a:rPr lang="en-US" altLang="zh-CN" dirty="0">
                <a:solidFill>
                  <a:srgbClr val="F95D5D"/>
                </a:solidFill>
                <a:cs typeface="+mn-ea"/>
                <a:sym typeface="+mn-lt"/>
              </a:rPr>
              <a:t>2. </a:t>
            </a:r>
            <a:r>
              <a:rPr lang="zh-CN" altLang="en-US" dirty="0">
                <a:solidFill>
                  <a:schemeClr val="bg2">
                    <a:lumMod val="25000"/>
                  </a:schemeClr>
                </a:solidFill>
                <a:cs typeface="+mn-ea"/>
                <a:sym typeface="+mn-lt"/>
              </a:rPr>
              <a:t>正确使用勺子，能正确舀起饭菜，送入口中。</a:t>
            </a:r>
            <a:endParaRPr lang="zh-CN" altLang="en-US" dirty="0">
              <a:solidFill>
                <a:schemeClr val="bg2">
                  <a:lumMod val="25000"/>
                </a:schemeClr>
              </a:solidFill>
              <a:cs typeface="+mn-ea"/>
              <a:sym typeface="+mn-lt"/>
            </a:endParaRPr>
          </a:p>
          <a:p>
            <a:pPr>
              <a:lnSpc>
                <a:spcPct val="200000"/>
              </a:lnSpc>
              <a:buNone/>
            </a:pPr>
            <a:r>
              <a:rPr lang="zh-CN" altLang="en-US" dirty="0">
                <a:solidFill>
                  <a:schemeClr val="bg2">
                    <a:lumMod val="25000"/>
                  </a:schemeClr>
                </a:solidFill>
                <a:cs typeface="+mn-ea"/>
                <a:sym typeface="+mn-lt"/>
              </a:rPr>
              <a:t>   </a:t>
            </a:r>
            <a:r>
              <a:rPr lang="zh-CN" altLang="en-US" dirty="0">
                <a:solidFill>
                  <a:srgbClr val="F95D5D"/>
                </a:solidFill>
                <a:cs typeface="+mn-ea"/>
                <a:sym typeface="+mn-lt"/>
              </a:rPr>
              <a:t> </a:t>
            </a:r>
            <a:r>
              <a:rPr lang="en-US" altLang="zh-CN" dirty="0" smtClean="0">
                <a:solidFill>
                  <a:srgbClr val="F95D5D"/>
                </a:solidFill>
                <a:cs typeface="+mn-ea"/>
                <a:sym typeface="+mn-lt"/>
              </a:rPr>
              <a:t>3. </a:t>
            </a:r>
            <a:r>
              <a:rPr lang="zh-CN" altLang="en-US" dirty="0" smtClean="0">
                <a:solidFill>
                  <a:schemeClr val="bg2">
                    <a:lumMod val="25000"/>
                  </a:schemeClr>
                </a:solidFill>
                <a:cs typeface="+mn-ea"/>
                <a:sym typeface="+mn-lt"/>
              </a:rPr>
              <a:t>进餐</a:t>
            </a:r>
            <a:r>
              <a:rPr lang="zh-CN" altLang="en-US" dirty="0">
                <a:solidFill>
                  <a:schemeClr val="bg2">
                    <a:lumMod val="25000"/>
                  </a:schemeClr>
                </a:solidFill>
                <a:cs typeface="+mn-ea"/>
                <a:sym typeface="+mn-lt"/>
              </a:rPr>
              <a:t>时不讲话，细嚼慢咽，专心吃完自己的饭菜，不挑食，不剩饭</a:t>
            </a:r>
            <a:r>
              <a:rPr lang="zh-CN" altLang="en-US" dirty="0" smtClean="0">
                <a:solidFill>
                  <a:schemeClr val="bg2">
                    <a:lumMod val="25000"/>
                  </a:schemeClr>
                </a:solidFill>
                <a:cs typeface="+mn-ea"/>
                <a:sym typeface="+mn-lt"/>
              </a:rPr>
              <a:t>菜</a:t>
            </a:r>
            <a:endParaRPr lang="zh-CN" altLang="en-US" dirty="0">
              <a:solidFill>
                <a:schemeClr val="bg2">
                  <a:lumMod val="25000"/>
                </a:schemeClr>
              </a:solidFill>
              <a:cs typeface="+mn-ea"/>
              <a:sym typeface="+mn-lt"/>
            </a:endParaRPr>
          </a:p>
          <a:p>
            <a:pPr>
              <a:lnSpc>
                <a:spcPct val="200000"/>
              </a:lnSpc>
              <a:buNone/>
            </a:pPr>
            <a:r>
              <a:rPr lang="zh-CN" altLang="en-US" dirty="0">
                <a:solidFill>
                  <a:srgbClr val="F95D5D"/>
                </a:solidFill>
                <a:cs typeface="+mn-ea"/>
                <a:sym typeface="+mn-lt"/>
              </a:rPr>
              <a:t>    </a:t>
            </a:r>
            <a:r>
              <a:rPr lang="en-US" altLang="zh-CN" dirty="0">
                <a:solidFill>
                  <a:srgbClr val="F95D5D"/>
                </a:solidFill>
                <a:cs typeface="+mn-ea"/>
                <a:sym typeface="+mn-lt"/>
              </a:rPr>
              <a:t>4. </a:t>
            </a:r>
            <a:r>
              <a:rPr lang="zh-CN" altLang="en-US" dirty="0">
                <a:solidFill>
                  <a:schemeClr val="bg2">
                    <a:lumMod val="25000"/>
                  </a:schemeClr>
                </a:solidFill>
                <a:cs typeface="+mn-ea"/>
                <a:sym typeface="+mn-lt"/>
              </a:rPr>
              <a:t>注意桌面、地面整洁，注意衣服整洁。</a:t>
            </a:r>
            <a:endParaRPr lang="zh-CN" altLang="en-US" dirty="0">
              <a:solidFill>
                <a:schemeClr val="bg2">
                  <a:lumMod val="25000"/>
                </a:schemeClr>
              </a:solidFill>
              <a:cs typeface="+mn-ea"/>
              <a:sym typeface="+mn-lt"/>
            </a:endParaRPr>
          </a:p>
          <a:p>
            <a:pPr>
              <a:lnSpc>
                <a:spcPct val="200000"/>
              </a:lnSpc>
              <a:buNone/>
            </a:pPr>
            <a:r>
              <a:rPr lang="zh-CN" altLang="en-US" dirty="0">
                <a:solidFill>
                  <a:srgbClr val="F95D5D"/>
                </a:solidFill>
                <a:cs typeface="+mn-ea"/>
                <a:sym typeface="+mn-lt"/>
              </a:rPr>
              <a:t>    </a:t>
            </a:r>
            <a:r>
              <a:rPr lang="en-US" altLang="zh-CN" dirty="0" smtClean="0">
                <a:solidFill>
                  <a:srgbClr val="F95D5D"/>
                </a:solidFill>
                <a:cs typeface="+mn-ea"/>
                <a:sym typeface="+mn-lt"/>
              </a:rPr>
              <a:t>5. </a:t>
            </a:r>
            <a:r>
              <a:rPr lang="zh-CN" altLang="en-US" dirty="0" smtClean="0">
                <a:solidFill>
                  <a:schemeClr val="bg2">
                    <a:lumMod val="25000"/>
                  </a:schemeClr>
                </a:solidFill>
                <a:cs typeface="+mn-ea"/>
                <a:sym typeface="+mn-lt"/>
              </a:rPr>
              <a:t>吃</a:t>
            </a:r>
            <a:r>
              <a:rPr lang="zh-CN" altLang="en-US" dirty="0">
                <a:solidFill>
                  <a:schemeClr val="bg2">
                    <a:lumMod val="25000"/>
                  </a:schemeClr>
                </a:solidFill>
                <a:cs typeface="+mn-ea"/>
                <a:sym typeface="+mn-lt"/>
              </a:rPr>
              <a:t>完后能按要求把碗和勺子放在指定的地方。</a:t>
            </a:r>
            <a:endParaRPr lang="zh-CN" altLang="en-US"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806938" y="1646277"/>
            <a:ext cx="3494814" cy="926188"/>
          </a:xfrm>
          <a:prstGeom prst="rect">
            <a:avLst/>
          </a:prstGeom>
        </p:spPr>
      </p:pic>
      <p:sp>
        <p:nvSpPr>
          <p:cNvPr id="16" name="矩形 15"/>
          <p:cNvSpPr/>
          <p:nvPr/>
        </p:nvSpPr>
        <p:spPr>
          <a:xfrm>
            <a:off x="5191986" y="2487473"/>
            <a:ext cx="6096000" cy="3539430"/>
          </a:xfrm>
          <a:prstGeom prst="rect">
            <a:avLst/>
          </a:prstGeom>
        </p:spPr>
        <p:txBody>
          <a:bodyPr>
            <a:spAutoFit/>
          </a:bodyPr>
          <a:lstStyle/>
          <a:p>
            <a:pPr>
              <a:lnSpc>
                <a:spcPct val="200000"/>
              </a:lnSpc>
            </a:pPr>
            <a:r>
              <a:rPr lang="zh-CN" altLang="en-US" sz="2800" dirty="0" smtClean="0">
                <a:solidFill>
                  <a:srgbClr val="F95D5D"/>
                </a:solidFill>
                <a:cs typeface="+mn-ea"/>
                <a:sym typeface="+mn-lt"/>
              </a:rPr>
              <a:t>一：什么是幼儿园常规</a:t>
            </a:r>
            <a:endParaRPr lang="zh-CN" altLang="en-US" sz="2800" dirty="0" smtClean="0">
              <a:solidFill>
                <a:srgbClr val="F95D5D"/>
              </a:solidFill>
              <a:cs typeface="+mn-ea"/>
              <a:sym typeface="+mn-lt"/>
            </a:endParaRPr>
          </a:p>
          <a:p>
            <a:pPr>
              <a:lnSpc>
                <a:spcPct val="200000"/>
              </a:lnSpc>
            </a:pPr>
            <a:r>
              <a:rPr lang="zh-CN" altLang="en-US" sz="2800" dirty="0" smtClean="0">
                <a:solidFill>
                  <a:srgbClr val="F95D5D"/>
                </a:solidFill>
                <a:cs typeface="+mn-ea"/>
                <a:sym typeface="+mn-lt"/>
              </a:rPr>
              <a:t>二：开展一日常规的重要性</a:t>
            </a:r>
            <a:endParaRPr lang="zh-CN" altLang="en-US" sz="2800" dirty="0" smtClean="0">
              <a:solidFill>
                <a:srgbClr val="F95D5D"/>
              </a:solidFill>
              <a:cs typeface="+mn-ea"/>
              <a:sym typeface="+mn-lt"/>
            </a:endParaRPr>
          </a:p>
          <a:p>
            <a:pPr>
              <a:lnSpc>
                <a:spcPct val="200000"/>
              </a:lnSpc>
            </a:pPr>
            <a:r>
              <a:rPr lang="zh-CN" altLang="en-US" sz="2800" dirty="0" smtClean="0">
                <a:solidFill>
                  <a:srgbClr val="F95D5D"/>
                </a:solidFill>
                <a:cs typeface="+mn-ea"/>
                <a:sym typeface="+mn-lt"/>
              </a:rPr>
              <a:t>三：常规管理中的注意事项</a:t>
            </a:r>
            <a:endParaRPr lang="zh-CN" altLang="en-US" sz="2800" dirty="0" smtClean="0">
              <a:solidFill>
                <a:srgbClr val="F95D5D"/>
              </a:solidFill>
              <a:cs typeface="+mn-ea"/>
              <a:sym typeface="+mn-lt"/>
            </a:endParaRPr>
          </a:p>
          <a:p>
            <a:pPr>
              <a:lnSpc>
                <a:spcPct val="200000"/>
              </a:lnSpc>
            </a:pPr>
            <a:endParaRPr lang="zh-CN" altLang="en-US" sz="2800" dirty="0">
              <a:solidFill>
                <a:srgbClr val="F95D5D"/>
              </a:solidFill>
              <a:cs typeface="+mn-ea"/>
              <a:sym typeface="+mn-lt"/>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63040" y="2799065"/>
            <a:ext cx="616335" cy="616335"/>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231291">
            <a:off x="4363040" y="3688065"/>
            <a:ext cx="616335" cy="616335"/>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229595">
            <a:off x="4363040" y="4553748"/>
            <a:ext cx="616335" cy="616335"/>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93695" y="4855782"/>
            <a:ext cx="3678372" cy="72435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2806186"/>
            <a:ext cx="4892538" cy="4233364"/>
          </a:xfrm>
          <a:prstGeom prst="rect">
            <a:avLst/>
          </a:prstGeom>
        </p:spPr>
      </p:pic>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00834" y="-741644"/>
            <a:ext cx="8787152" cy="4882100"/>
          </a:xfrm>
          <a:prstGeom prst="rect">
            <a:avLst/>
          </a:prstGeom>
          <a:effectLst>
            <a:outerShdw blurRad="50800" dist="38100" dir="5400000" algn="t" rotWithShape="0">
              <a:prstClr val="black">
                <a:alpha val="40000"/>
              </a:prstClr>
            </a:outerShdw>
          </a:effectLst>
        </p:spPr>
      </p:pic>
    </p:spTree>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5094" y="1844403"/>
            <a:ext cx="3380015" cy="4506686"/>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83161" y="953538"/>
            <a:ext cx="7168806" cy="4924035"/>
          </a:xfrm>
          <a:prstGeom prst="rect">
            <a:avLst/>
          </a:prstGeom>
        </p:spPr>
      </p:pic>
      <p:sp>
        <p:nvSpPr>
          <p:cNvPr id="11" name="矩形 10"/>
          <p:cNvSpPr/>
          <p:nvPr/>
        </p:nvSpPr>
        <p:spPr>
          <a:xfrm>
            <a:off x="4703327" y="2144818"/>
            <a:ext cx="2031325" cy="579005"/>
          </a:xfrm>
          <a:prstGeom prst="rect">
            <a:avLst/>
          </a:prstGeom>
        </p:spPr>
        <p:txBody>
          <a:bodyPr wrap="none">
            <a:spAutoFit/>
          </a:bodyPr>
          <a:lstStyle/>
          <a:p>
            <a:pPr>
              <a:lnSpc>
                <a:spcPct val="150000"/>
              </a:lnSpc>
            </a:pPr>
            <a:r>
              <a:rPr lang="zh-CN" altLang="en-US" sz="2400" dirty="0">
                <a:solidFill>
                  <a:srgbClr val="F95D5D"/>
                </a:solidFill>
                <a:cs typeface="+mn-ea"/>
                <a:sym typeface="+mn-lt"/>
              </a:rPr>
              <a:t>对教师的要求</a:t>
            </a:r>
            <a:endParaRPr lang="zh-CN" altLang="en-US" sz="2400" dirty="0">
              <a:solidFill>
                <a:srgbClr val="F95D5D"/>
              </a:solidFill>
              <a:cs typeface="+mn-ea"/>
              <a:sym typeface="+mn-lt"/>
            </a:endParaRPr>
          </a:p>
        </p:txBody>
      </p:sp>
      <p:sp>
        <p:nvSpPr>
          <p:cNvPr id="12" name="矩形 11"/>
          <p:cNvSpPr/>
          <p:nvPr/>
        </p:nvSpPr>
        <p:spPr>
          <a:xfrm>
            <a:off x="4533475" y="2891960"/>
            <a:ext cx="7899400" cy="2862322"/>
          </a:xfrm>
          <a:prstGeom prst="rect">
            <a:avLst/>
          </a:prstGeom>
        </p:spPr>
        <p:txBody>
          <a:bodyPr wrap="square">
            <a:spAutoFit/>
          </a:bodyPr>
          <a:lstStyle/>
          <a:p>
            <a:pPr>
              <a:lnSpc>
                <a:spcPct val="150000"/>
              </a:lnSpc>
              <a:buNone/>
            </a:pPr>
            <a:r>
              <a:rPr lang="zh-CN" altLang="en-US" sz="2000" dirty="0" smtClean="0">
                <a:solidFill>
                  <a:srgbClr val="F95D5D"/>
                </a:solidFill>
                <a:cs typeface="+mn-ea"/>
                <a:sym typeface="+mn-lt"/>
              </a:rPr>
              <a:t>   </a:t>
            </a:r>
            <a:r>
              <a:rPr lang="en-US" altLang="zh-CN" sz="2000" dirty="0" smtClean="0">
                <a:solidFill>
                  <a:srgbClr val="F95D5D"/>
                </a:solidFill>
                <a:cs typeface="+mn-ea"/>
                <a:sym typeface="+mn-lt"/>
              </a:rPr>
              <a:t>1</a:t>
            </a:r>
            <a:r>
              <a:rPr lang="zh-CN" altLang="en-US" sz="2000" dirty="0" smtClean="0">
                <a:solidFill>
                  <a:srgbClr val="F95D5D"/>
                </a:solidFill>
                <a:cs typeface="+mn-ea"/>
                <a:sym typeface="+mn-lt"/>
              </a:rPr>
              <a:t>、</a:t>
            </a:r>
            <a:r>
              <a:rPr lang="zh-CN" altLang="en-US" sz="2000" dirty="0" smtClean="0">
                <a:solidFill>
                  <a:schemeClr val="bg2">
                    <a:lumMod val="25000"/>
                  </a:schemeClr>
                </a:solidFill>
                <a:cs typeface="+mn-ea"/>
                <a:sym typeface="+mn-lt"/>
              </a:rPr>
              <a:t>提供</a:t>
            </a:r>
            <a:r>
              <a:rPr lang="zh-CN" altLang="en-US" sz="2000" dirty="0">
                <a:solidFill>
                  <a:schemeClr val="bg2">
                    <a:lumMod val="25000"/>
                  </a:schemeClr>
                </a:solidFill>
                <a:cs typeface="+mn-ea"/>
                <a:sym typeface="+mn-lt"/>
              </a:rPr>
              <a:t>安静、通风、整洁的睡眠环境。</a:t>
            </a:r>
            <a:endParaRPr lang="zh-CN" altLang="en-US" sz="2000" dirty="0">
              <a:solidFill>
                <a:schemeClr val="bg2">
                  <a:lumMod val="25000"/>
                </a:schemeClr>
              </a:solidFill>
              <a:cs typeface="+mn-ea"/>
              <a:sym typeface="+mn-lt"/>
            </a:endParaRPr>
          </a:p>
          <a:p>
            <a:pPr>
              <a:lnSpc>
                <a:spcPct val="150000"/>
              </a:lnSpc>
              <a:buNone/>
            </a:pPr>
            <a:r>
              <a:rPr lang="zh-CN" altLang="en-US" sz="2000" dirty="0">
                <a:solidFill>
                  <a:srgbClr val="F95D5D"/>
                </a:solidFill>
                <a:cs typeface="+mn-ea"/>
                <a:sym typeface="+mn-lt"/>
              </a:rPr>
              <a:t>   </a:t>
            </a:r>
            <a:r>
              <a:rPr lang="en-US" altLang="zh-CN" sz="2000" dirty="0">
                <a:solidFill>
                  <a:srgbClr val="F95D5D"/>
                </a:solidFill>
                <a:cs typeface="+mn-ea"/>
                <a:sym typeface="+mn-lt"/>
              </a:rPr>
              <a:t>2</a:t>
            </a:r>
            <a:r>
              <a:rPr lang="zh-CN" altLang="en-US" sz="2000" dirty="0">
                <a:solidFill>
                  <a:srgbClr val="F95D5D"/>
                </a:solidFill>
                <a:cs typeface="+mn-ea"/>
                <a:sym typeface="+mn-lt"/>
              </a:rPr>
              <a:t>、</a:t>
            </a:r>
            <a:r>
              <a:rPr lang="zh-CN" altLang="en-US" sz="2000" dirty="0">
                <a:solidFill>
                  <a:schemeClr val="bg2">
                    <a:lumMod val="25000"/>
                  </a:schemeClr>
                </a:solidFill>
                <a:cs typeface="+mn-ea"/>
                <a:sym typeface="+mn-lt"/>
              </a:rPr>
              <a:t>指导、帮助幼儿穿脱衣服，提醒穿脱的顺序与方法。</a:t>
            </a:r>
            <a:endParaRPr lang="zh-CN" altLang="en-US" sz="2000" dirty="0">
              <a:solidFill>
                <a:schemeClr val="bg2">
                  <a:lumMod val="25000"/>
                </a:schemeClr>
              </a:solidFill>
              <a:cs typeface="+mn-ea"/>
              <a:sym typeface="+mn-lt"/>
            </a:endParaRPr>
          </a:p>
          <a:p>
            <a:pPr>
              <a:lnSpc>
                <a:spcPct val="150000"/>
              </a:lnSpc>
              <a:buNone/>
            </a:pPr>
            <a:r>
              <a:rPr lang="zh-CN" altLang="en-US" sz="2000" dirty="0">
                <a:solidFill>
                  <a:srgbClr val="F95D5D"/>
                </a:solidFill>
                <a:cs typeface="+mn-ea"/>
                <a:sym typeface="+mn-lt"/>
              </a:rPr>
              <a:t>   </a:t>
            </a:r>
            <a:r>
              <a:rPr lang="en-US" altLang="zh-CN" sz="2000" dirty="0" smtClean="0">
                <a:solidFill>
                  <a:srgbClr val="F95D5D"/>
                </a:solidFill>
                <a:cs typeface="+mn-ea"/>
                <a:sym typeface="+mn-lt"/>
              </a:rPr>
              <a:t>3</a:t>
            </a:r>
            <a:r>
              <a:rPr lang="zh-CN" altLang="en-US" sz="2000" dirty="0" smtClean="0">
                <a:solidFill>
                  <a:srgbClr val="F95D5D"/>
                </a:solidFill>
                <a:cs typeface="+mn-ea"/>
                <a:sym typeface="+mn-lt"/>
              </a:rPr>
              <a:t>、</a:t>
            </a:r>
            <a:r>
              <a:rPr lang="zh-CN" altLang="en-US" sz="2000" dirty="0">
                <a:solidFill>
                  <a:schemeClr val="bg2">
                    <a:lumMod val="25000"/>
                  </a:schemeClr>
                </a:solidFill>
                <a:cs typeface="+mn-ea"/>
                <a:sym typeface="+mn-lt"/>
              </a:rPr>
              <a:t>帮助幼儿盖被子，纠正不正确睡姿。</a:t>
            </a:r>
            <a:endParaRPr lang="zh-CN" altLang="en-US" sz="2000" dirty="0">
              <a:solidFill>
                <a:schemeClr val="bg2">
                  <a:lumMod val="25000"/>
                </a:schemeClr>
              </a:solidFill>
              <a:cs typeface="+mn-ea"/>
              <a:sym typeface="+mn-lt"/>
            </a:endParaRPr>
          </a:p>
          <a:p>
            <a:pPr>
              <a:lnSpc>
                <a:spcPct val="150000"/>
              </a:lnSpc>
              <a:buNone/>
            </a:pPr>
            <a:r>
              <a:rPr lang="zh-CN" altLang="en-US" sz="2000" dirty="0">
                <a:solidFill>
                  <a:srgbClr val="F95D5D"/>
                </a:solidFill>
                <a:cs typeface="+mn-ea"/>
                <a:sym typeface="+mn-lt"/>
              </a:rPr>
              <a:t>   </a:t>
            </a:r>
            <a:r>
              <a:rPr lang="en-US" altLang="zh-CN" sz="2000" dirty="0">
                <a:solidFill>
                  <a:srgbClr val="F95D5D"/>
                </a:solidFill>
                <a:cs typeface="+mn-ea"/>
                <a:sym typeface="+mn-lt"/>
              </a:rPr>
              <a:t>4</a:t>
            </a:r>
            <a:r>
              <a:rPr lang="zh-CN" altLang="en-US" sz="2000" dirty="0">
                <a:solidFill>
                  <a:srgbClr val="F95D5D"/>
                </a:solidFill>
                <a:cs typeface="+mn-ea"/>
                <a:sym typeface="+mn-lt"/>
              </a:rPr>
              <a:t>、 </a:t>
            </a:r>
            <a:r>
              <a:rPr lang="zh-CN" altLang="en-US" sz="2000" dirty="0">
                <a:solidFill>
                  <a:schemeClr val="bg2">
                    <a:lumMod val="25000"/>
                  </a:schemeClr>
                </a:solidFill>
                <a:cs typeface="+mn-ea"/>
                <a:sym typeface="+mn-lt"/>
              </a:rPr>
              <a:t>随时检查睡眠情况，安慰入睡困难幼儿。</a:t>
            </a:r>
            <a:endParaRPr lang="zh-CN" altLang="en-US" sz="2000" dirty="0">
              <a:solidFill>
                <a:schemeClr val="bg2">
                  <a:lumMod val="25000"/>
                </a:schemeClr>
              </a:solidFill>
              <a:cs typeface="+mn-ea"/>
              <a:sym typeface="+mn-lt"/>
            </a:endParaRPr>
          </a:p>
          <a:p>
            <a:pPr>
              <a:lnSpc>
                <a:spcPct val="150000"/>
              </a:lnSpc>
              <a:buNone/>
            </a:pPr>
            <a:r>
              <a:rPr lang="zh-CN" altLang="en-US" sz="2000" dirty="0">
                <a:solidFill>
                  <a:srgbClr val="F95D5D"/>
                </a:solidFill>
                <a:cs typeface="+mn-ea"/>
                <a:sym typeface="+mn-lt"/>
              </a:rPr>
              <a:t>   </a:t>
            </a:r>
            <a:r>
              <a:rPr lang="en-US" altLang="zh-CN" sz="2000" dirty="0" smtClean="0">
                <a:solidFill>
                  <a:srgbClr val="F95D5D"/>
                </a:solidFill>
                <a:cs typeface="+mn-ea"/>
                <a:sym typeface="+mn-lt"/>
              </a:rPr>
              <a:t>5</a:t>
            </a:r>
            <a:r>
              <a:rPr lang="zh-CN" altLang="en-US" sz="2000" dirty="0" smtClean="0">
                <a:solidFill>
                  <a:srgbClr val="F95D5D"/>
                </a:solidFill>
                <a:cs typeface="+mn-ea"/>
                <a:sym typeface="+mn-lt"/>
              </a:rPr>
              <a:t>、</a:t>
            </a:r>
            <a:r>
              <a:rPr lang="zh-CN" altLang="en-US" sz="2000" dirty="0">
                <a:solidFill>
                  <a:schemeClr val="bg2">
                    <a:lumMod val="25000"/>
                  </a:schemeClr>
                </a:solidFill>
                <a:cs typeface="+mn-ea"/>
                <a:sym typeface="+mn-lt"/>
              </a:rPr>
              <a:t>特别注意睡眠期间起床入厕的幼儿安全保护。</a:t>
            </a:r>
            <a:endParaRPr lang="zh-CN" altLang="en-US" sz="2000" dirty="0">
              <a:solidFill>
                <a:schemeClr val="bg2">
                  <a:lumMod val="25000"/>
                </a:schemeClr>
              </a:solidFill>
              <a:cs typeface="+mn-ea"/>
              <a:sym typeface="+mn-lt"/>
            </a:endParaRPr>
          </a:p>
          <a:p>
            <a:pPr>
              <a:lnSpc>
                <a:spcPct val="150000"/>
              </a:lnSpc>
              <a:buNone/>
            </a:pPr>
            <a:r>
              <a:rPr lang="zh-CN" altLang="en-US" sz="2000" dirty="0">
                <a:solidFill>
                  <a:srgbClr val="F95D5D"/>
                </a:solidFill>
                <a:cs typeface="+mn-ea"/>
                <a:sym typeface="+mn-lt"/>
              </a:rPr>
              <a:t>   </a:t>
            </a:r>
            <a:r>
              <a:rPr lang="en-US" altLang="zh-CN" sz="2000" dirty="0" smtClean="0">
                <a:solidFill>
                  <a:srgbClr val="F95D5D"/>
                </a:solidFill>
                <a:cs typeface="+mn-ea"/>
                <a:sym typeface="+mn-lt"/>
              </a:rPr>
              <a:t>6</a:t>
            </a:r>
            <a:r>
              <a:rPr lang="zh-CN" altLang="en-US" sz="2000" dirty="0" smtClean="0">
                <a:solidFill>
                  <a:srgbClr val="F95D5D"/>
                </a:solidFill>
                <a:cs typeface="+mn-ea"/>
                <a:sym typeface="+mn-lt"/>
              </a:rPr>
              <a:t>、</a:t>
            </a:r>
            <a:r>
              <a:rPr lang="zh-CN" altLang="en-US" sz="2000" dirty="0">
                <a:solidFill>
                  <a:schemeClr val="bg2">
                    <a:lumMod val="25000"/>
                  </a:schemeClr>
                </a:solidFill>
                <a:cs typeface="+mn-ea"/>
                <a:sym typeface="+mn-lt"/>
              </a:rPr>
              <a:t>帮助幼儿整理衣裤鞋袜，梳理头发。</a:t>
            </a:r>
            <a:endParaRPr lang="zh-CN" altLang="en-US" sz="2000" dirty="0">
              <a:solidFill>
                <a:schemeClr val="bg2">
                  <a:lumMod val="25000"/>
                </a:schemeClr>
              </a:solidFill>
              <a:cs typeface="+mn-ea"/>
              <a:sym typeface="+mn-lt"/>
            </a:endParaRPr>
          </a:p>
        </p:txBody>
      </p:sp>
      <p:sp>
        <p:nvSpPr>
          <p:cNvPr id="10" name="矩形 9"/>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睡眠活动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Tree>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睡眠活动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
        <p:nvSpPr>
          <p:cNvPr id="11" name="矩形 10"/>
          <p:cNvSpPr/>
          <p:nvPr/>
        </p:nvSpPr>
        <p:spPr>
          <a:xfrm>
            <a:off x="1110610" y="2058600"/>
            <a:ext cx="2031325" cy="579005"/>
          </a:xfrm>
          <a:prstGeom prst="rect">
            <a:avLst/>
          </a:prstGeom>
        </p:spPr>
        <p:txBody>
          <a:bodyPr wrap="none">
            <a:spAutoFit/>
          </a:bodyPr>
          <a:lstStyle/>
          <a:p>
            <a:pPr>
              <a:lnSpc>
                <a:spcPct val="150000"/>
              </a:lnSpc>
            </a:pPr>
            <a:r>
              <a:rPr lang="zh-CN" altLang="en-US" sz="2400" dirty="0" smtClean="0">
                <a:solidFill>
                  <a:srgbClr val="F95D5D"/>
                </a:solidFill>
                <a:cs typeface="+mn-ea"/>
                <a:sym typeface="+mn-lt"/>
              </a:rPr>
              <a:t>对幼儿的</a:t>
            </a:r>
            <a:r>
              <a:rPr lang="zh-CN" altLang="en-US" sz="2400" dirty="0">
                <a:solidFill>
                  <a:srgbClr val="F95D5D"/>
                </a:solidFill>
                <a:cs typeface="+mn-ea"/>
                <a:sym typeface="+mn-lt"/>
              </a:rPr>
              <a:t>要求</a:t>
            </a:r>
            <a:endParaRPr lang="zh-CN" altLang="en-US" sz="2400" dirty="0">
              <a:solidFill>
                <a:srgbClr val="F95D5D"/>
              </a:solidFill>
              <a:cs typeface="+mn-ea"/>
              <a:sym typeface="+mn-lt"/>
            </a:endParaRPr>
          </a:p>
        </p:txBody>
      </p:sp>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24431" y="2402255"/>
            <a:ext cx="3674259" cy="3674259"/>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95" y="1710366"/>
            <a:ext cx="8083813" cy="5109028"/>
          </a:xfrm>
          <a:prstGeom prst="rect">
            <a:avLst/>
          </a:prstGeom>
        </p:spPr>
      </p:pic>
      <p:sp>
        <p:nvSpPr>
          <p:cNvPr id="14" name="矩形 13"/>
          <p:cNvSpPr/>
          <p:nvPr/>
        </p:nvSpPr>
        <p:spPr>
          <a:xfrm>
            <a:off x="1110611" y="2673479"/>
            <a:ext cx="6096000" cy="3000821"/>
          </a:xfrm>
          <a:prstGeom prst="rect">
            <a:avLst/>
          </a:prstGeom>
        </p:spPr>
        <p:txBody>
          <a:bodyPr>
            <a:spAutoFit/>
          </a:bodyPr>
          <a:lstStyle/>
          <a:p>
            <a:pPr>
              <a:lnSpc>
                <a:spcPct val="150000"/>
              </a:lnSpc>
              <a:buNone/>
            </a:pPr>
            <a:r>
              <a:rPr lang="en-US" altLang="zh-CN" dirty="0" smtClean="0">
                <a:solidFill>
                  <a:srgbClr val="F95D5D"/>
                </a:solidFill>
                <a:cs typeface="+mn-ea"/>
                <a:sym typeface="+mn-lt"/>
              </a:rPr>
              <a:t>1.</a:t>
            </a:r>
            <a:r>
              <a:rPr lang="zh-CN" altLang="en-US" dirty="0" smtClean="0">
                <a:cs typeface="+mn-ea"/>
                <a:sym typeface="+mn-lt"/>
              </a:rPr>
              <a:t>保持</a:t>
            </a:r>
            <a:r>
              <a:rPr lang="zh-CN" altLang="en-US" dirty="0">
                <a:cs typeface="+mn-ea"/>
                <a:sym typeface="+mn-lt"/>
              </a:rPr>
              <a:t>寝室安静，自己在床铺前有序穿脱衣裤、鞋袜。整理好自己的衣物等，放在指定位置。</a:t>
            </a:r>
            <a:endParaRPr lang="zh-CN" altLang="en-US" dirty="0">
              <a:cs typeface="+mn-ea"/>
              <a:sym typeface="+mn-lt"/>
            </a:endParaRPr>
          </a:p>
          <a:p>
            <a:pPr>
              <a:lnSpc>
                <a:spcPct val="150000"/>
              </a:lnSpc>
              <a:buNone/>
            </a:pPr>
            <a:r>
              <a:rPr lang="en-US" altLang="zh-CN" dirty="0" smtClean="0">
                <a:solidFill>
                  <a:srgbClr val="F95D5D"/>
                </a:solidFill>
                <a:cs typeface="+mn-ea"/>
                <a:sym typeface="+mn-lt"/>
              </a:rPr>
              <a:t>2.</a:t>
            </a:r>
            <a:r>
              <a:rPr lang="zh-CN" altLang="en-US" dirty="0" smtClean="0">
                <a:cs typeface="+mn-ea"/>
                <a:sym typeface="+mn-lt"/>
              </a:rPr>
              <a:t>安静</a:t>
            </a:r>
            <a:r>
              <a:rPr lang="zh-CN" altLang="en-US" dirty="0">
                <a:cs typeface="+mn-ea"/>
                <a:sym typeface="+mn-lt"/>
              </a:rPr>
              <a:t>入睡，睡姿正确，不玩物品，不和别人讲话，不影响别人。</a:t>
            </a:r>
            <a:endParaRPr lang="zh-CN" altLang="en-US" dirty="0">
              <a:cs typeface="+mn-ea"/>
              <a:sym typeface="+mn-lt"/>
            </a:endParaRPr>
          </a:p>
          <a:p>
            <a:pPr>
              <a:lnSpc>
                <a:spcPct val="150000"/>
              </a:lnSpc>
              <a:buNone/>
            </a:pPr>
            <a:r>
              <a:rPr lang="en-US" altLang="zh-CN" dirty="0" smtClean="0">
                <a:solidFill>
                  <a:srgbClr val="F95D5D"/>
                </a:solidFill>
                <a:cs typeface="+mn-ea"/>
                <a:sym typeface="+mn-lt"/>
              </a:rPr>
              <a:t>3.</a:t>
            </a:r>
            <a:r>
              <a:rPr lang="zh-CN" altLang="en-US" dirty="0" smtClean="0">
                <a:cs typeface="+mn-ea"/>
                <a:sym typeface="+mn-lt"/>
              </a:rPr>
              <a:t>起床</a:t>
            </a:r>
            <a:r>
              <a:rPr lang="zh-CN" altLang="en-US" dirty="0">
                <a:cs typeface="+mn-ea"/>
                <a:sym typeface="+mn-lt"/>
              </a:rPr>
              <a:t>时，在教师的帮助下穿好衣服、鞋袜。</a:t>
            </a:r>
            <a:endParaRPr lang="zh-CN" altLang="en-US" dirty="0">
              <a:cs typeface="+mn-ea"/>
              <a:sym typeface="+mn-lt"/>
            </a:endParaRPr>
          </a:p>
          <a:p>
            <a:pPr>
              <a:lnSpc>
                <a:spcPct val="150000"/>
              </a:lnSpc>
              <a:buNone/>
            </a:pPr>
            <a:r>
              <a:rPr lang="en-US" altLang="zh-CN" dirty="0" smtClean="0">
                <a:solidFill>
                  <a:srgbClr val="F95D5D"/>
                </a:solidFill>
                <a:cs typeface="+mn-ea"/>
                <a:sym typeface="+mn-lt"/>
              </a:rPr>
              <a:t>4.</a:t>
            </a:r>
            <a:r>
              <a:rPr lang="zh-CN" altLang="en-US" dirty="0" smtClean="0">
                <a:cs typeface="+mn-ea"/>
                <a:sym typeface="+mn-lt"/>
              </a:rPr>
              <a:t>起床</a:t>
            </a:r>
            <a:r>
              <a:rPr lang="zh-CN" altLang="en-US" dirty="0">
                <a:cs typeface="+mn-ea"/>
                <a:sym typeface="+mn-lt"/>
              </a:rPr>
              <a:t>后安静到教室，坐在自己的座位上，不随意到户外玩耍</a:t>
            </a:r>
            <a:r>
              <a:rPr lang="zh-CN" altLang="en-US" dirty="0" smtClean="0">
                <a:cs typeface="+mn-ea"/>
                <a:sym typeface="+mn-lt"/>
              </a:rPr>
              <a:t>。</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30771"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教学活动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65792" y="1548667"/>
            <a:ext cx="2373681" cy="4813299"/>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2685" y="1878252"/>
            <a:ext cx="8724900" cy="4506131"/>
          </a:xfrm>
          <a:prstGeom prst="rect">
            <a:avLst/>
          </a:prstGeom>
        </p:spPr>
      </p:pic>
      <p:sp>
        <p:nvSpPr>
          <p:cNvPr id="12" name="矩形 11"/>
          <p:cNvSpPr/>
          <p:nvPr/>
        </p:nvSpPr>
        <p:spPr>
          <a:xfrm>
            <a:off x="5270838" y="2542819"/>
            <a:ext cx="6096000" cy="3170099"/>
          </a:xfrm>
          <a:prstGeom prst="rect">
            <a:avLst/>
          </a:prstGeom>
        </p:spPr>
        <p:txBody>
          <a:bodyPr>
            <a:spAutoFit/>
          </a:bodyPr>
          <a:lstStyle/>
          <a:p>
            <a:pPr>
              <a:lnSpc>
                <a:spcPct val="200000"/>
              </a:lnSpc>
              <a:buNone/>
            </a:pPr>
            <a:r>
              <a:rPr lang="en-US" altLang="zh-CN" sz="2000" dirty="0">
                <a:solidFill>
                  <a:srgbClr val="F95D5D"/>
                </a:solidFill>
                <a:cs typeface="+mn-ea"/>
                <a:sym typeface="+mn-lt"/>
              </a:rPr>
              <a:t>1</a:t>
            </a:r>
            <a:r>
              <a:rPr lang="zh-CN" altLang="en-US" sz="2000" dirty="0">
                <a:solidFill>
                  <a:srgbClr val="F95D5D"/>
                </a:solidFill>
                <a:cs typeface="+mn-ea"/>
                <a:sym typeface="+mn-lt"/>
              </a:rPr>
              <a:t>、</a:t>
            </a:r>
            <a:r>
              <a:rPr lang="zh-CN" altLang="en-US" sz="2000" dirty="0">
                <a:cs typeface="+mn-ea"/>
                <a:sym typeface="+mn-lt"/>
              </a:rPr>
              <a:t>教师按课程表上课。</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2</a:t>
            </a:r>
            <a:r>
              <a:rPr lang="zh-CN" altLang="en-US" sz="2000" dirty="0">
                <a:solidFill>
                  <a:srgbClr val="F95D5D"/>
                </a:solidFill>
                <a:cs typeface="+mn-ea"/>
                <a:sym typeface="+mn-lt"/>
              </a:rPr>
              <a:t>、</a:t>
            </a:r>
            <a:r>
              <a:rPr lang="zh-CN" altLang="en-US" sz="2000" dirty="0">
                <a:cs typeface="+mn-ea"/>
                <a:sym typeface="+mn-lt"/>
              </a:rPr>
              <a:t>每节课都要有教具。</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3</a:t>
            </a:r>
            <a:r>
              <a:rPr lang="zh-CN" altLang="en-US" sz="2000" dirty="0">
                <a:solidFill>
                  <a:srgbClr val="F95D5D"/>
                </a:solidFill>
                <a:cs typeface="+mn-ea"/>
                <a:sym typeface="+mn-lt"/>
              </a:rPr>
              <a:t>、</a:t>
            </a:r>
            <a:r>
              <a:rPr lang="zh-CN" altLang="en-US" sz="2000" dirty="0">
                <a:cs typeface="+mn-ea"/>
                <a:sym typeface="+mn-lt"/>
              </a:rPr>
              <a:t>上课时面向全体。</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4</a:t>
            </a:r>
            <a:r>
              <a:rPr lang="zh-CN" altLang="en-US" sz="2000" dirty="0">
                <a:solidFill>
                  <a:srgbClr val="F95D5D"/>
                </a:solidFill>
                <a:cs typeface="+mn-ea"/>
                <a:sym typeface="+mn-lt"/>
              </a:rPr>
              <a:t>、</a:t>
            </a:r>
            <a:r>
              <a:rPr lang="zh-CN" altLang="en-US" sz="2000" dirty="0">
                <a:cs typeface="+mn-ea"/>
                <a:sym typeface="+mn-lt"/>
              </a:rPr>
              <a:t>不准大声斥责孩子。</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5</a:t>
            </a:r>
            <a:r>
              <a:rPr lang="zh-CN" altLang="en-US" sz="2000" dirty="0">
                <a:solidFill>
                  <a:srgbClr val="F95D5D"/>
                </a:solidFill>
                <a:cs typeface="+mn-ea"/>
                <a:sym typeface="+mn-lt"/>
              </a:rPr>
              <a:t>、</a:t>
            </a:r>
            <a:r>
              <a:rPr lang="zh-CN" altLang="en-US" sz="2000" dirty="0">
                <a:cs typeface="+mn-ea"/>
                <a:sym typeface="+mn-lt"/>
              </a:rPr>
              <a:t>注意要与幼儿进行互动，禁止满堂灌</a:t>
            </a:r>
            <a:endParaRPr lang="zh-CN" altLang="en-US" sz="2000" dirty="0">
              <a:cs typeface="+mn-ea"/>
              <a:sym typeface="+mn-lt"/>
            </a:endParaRPr>
          </a:p>
        </p:txBody>
      </p:sp>
      <p:sp>
        <p:nvSpPr>
          <p:cNvPr id="11" name="矩形 10"/>
          <p:cNvSpPr/>
          <p:nvPr/>
        </p:nvSpPr>
        <p:spPr>
          <a:xfrm>
            <a:off x="5270837" y="2027808"/>
            <a:ext cx="2031325" cy="579005"/>
          </a:xfrm>
          <a:prstGeom prst="rect">
            <a:avLst/>
          </a:prstGeom>
        </p:spPr>
        <p:txBody>
          <a:bodyPr wrap="none">
            <a:spAutoFit/>
          </a:bodyPr>
          <a:lstStyle/>
          <a:p>
            <a:pPr>
              <a:lnSpc>
                <a:spcPct val="150000"/>
              </a:lnSpc>
            </a:pPr>
            <a:r>
              <a:rPr lang="zh-CN" altLang="en-US" sz="2400" dirty="0">
                <a:solidFill>
                  <a:srgbClr val="F95D5D"/>
                </a:solidFill>
                <a:cs typeface="+mn-ea"/>
                <a:sym typeface="+mn-lt"/>
              </a:rPr>
              <a:t>对教师的要求</a:t>
            </a:r>
            <a:endParaRPr lang="zh-CN" altLang="en-US" sz="2400" dirty="0">
              <a:solidFill>
                <a:srgbClr val="F95D5D"/>
              </a:solidFill>
              <a:cs typeface="+mn-ea"/>
              <a:sym typeface="+mn-lt"/>
            </a:endParaRPr>
          </a:p>
        </p:txBody>
      </p:sp>
    </p:spTree>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0" name="矩形 9"/>
          <p:cNvSpPr/>
          <p:nvPr/>
        </p:nvSpPr>
        <p:spPr>
          <a:xfrm>
            <a:off x="2352634" y="820721"/>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教学活动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88096" y="1759122"/>
            <a:ext cx="4045307" cy="4045307"/>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4508" y="1664838"/>
            <a:ext cx="7429588" cy="4720186"/>
          </a:xfrm>
          <a:prstGeom prst="rect">
            <a:avLst/>
          </a:prstGeom>
        </p:spPr>
      </p:pic>
      <p:sp>
        <p:nvSpPr>
          <p:cNvPr id="3" name="任意多边形 2"/>
          <p:cNvSpPr/>
          <p:nvPr/>
        </p:nvSpPr>
        <p:spPr>
          <a:xfrm>
            <a:off x="6241913" y="5987951"/>
            <a:ext cx="388212" cy="597933"/>
          </a:xfrm>
          <a:custGeom>
            <a:avLst/>
            <a:gdLst>
              <a:gd name="connsiteX0" fmla="*/ 273187 w 388212"/>
              <a:gd name="connsiteY0" fmla="*/ 99 h 597933"/>
              <a:gd name="connsiteX1" fmla="*/ 387487 w 388212"/>
              <a:gd name="connsiteY1" fmla="*/ 539849 h 597933"/>
              <a:gd name="connsiteX2" fmla="*/ 304937 w 388212"/>
              <a:gd name="connsiteY2" fmla="*/ 577949 h 597933"/>
              <a:gd name="connsiteX3" fmla="*/ 137 w 388212"/>
              <a:gd name="connsiteY3" fmla="*/ 495399 h 597933"/>
              <a:gd name="connsiteX4" fmla="*/ 273187 w 388212"/>
              <a:gd name="connsiteY4" fmla="*/ 99 h 59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212" h="597933">
                <a:moveTo>
                  <a:pt x="273187" y="99"/>
                </a:moveTo>
                <a:cubicBezTo>
                  <a:pt x="337745" y="7507"/>
                  <a:pt x="382195" y="443541"/>
                  <a:pt x="387487" y="539849"/>
                </a:cubicBezTo>
                <a:cubicBezTo>
                  <a:pt x="392779" y="636157"/>
                  <a:pt x="369495" y="585357"/>
                  <a:pt x="304937" y="577949"/>
                </a:cubicBezTo>
                <a:cubicBezTo>
                  <a:pt x="240379" y="570541"/>
                  <a:pt x="6487" y="589591"/>
                  <a:pt x="137" y="495399"/>
                </a:cubicBezTo>
                <a:cubicBezTo>
                  <a:pt x="-6213" y="401207"/>
                  <a:pt x="208629" y="-7309"/>
                  <a:pt x="273187" y="99"/>
                </a:cubicBezTo>
                <a:close/>
              </a:path>
            </a:pathLst>
          </a:custGeom>
          <a:solidFill>
            <a:srgbClr val="FEE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409543" y="2017135"/>
            <a:ext cx="2031325" cy="579005"/>
          </a:xfrm>
          <a:prstGeom prst="rect">
            <a:avLst/>
          </a:prstGeom>
        </p:spPr>
        <p:txBody>
          <a:bodyPr wrap="none">
            <a:spAutoFit/>
          </a:bodyPr>
          <a:lstStyle/>
          <a:p>
            <a:pPr>
              <a:lnSpc>
                <a:spcPct val="150000"/>
              </a:lnSpc>
            </a:pPr>
            <a:r>
              <a:rPr lang="zh-CN" altLang="en-US" sz="2400" dirty="0" smtClean="0">
                <a:solidFill>
                  <a:srgbClr val="F95D5D"/>
                </a:solidFill>
                <a:cs typeface="+mn-ea"/>
                <a:sym typeface="+mn-lt"/>
              </a:rPr>
              <a:t>对幼儿的</a:t>
            </a:r>
            <a:r>
              <a:rPr lang="zh-CN" altLang="en-US" sz="2400" dirty="0">
                <a:solidFill>
                  <a:srgbClr val="F95D5D"/>
                </a:solidFill>
                <a:cs typeface="+mn-ea"/>
                <a:sym typeface="+mn-lt"/>
              </a:rPr>
              <a:t>要求</a:t>
            </a:r>
            <a:endParaRPr lang="zh-CN" altLang="en-US" sz="2400" dirty="0">
              <a:solidFill>
                <a:srgbClr val="F95D5D"/>
              </a:solidFill>
              <a:cs typeface="+mn-ea"/>
              <a:sym typeface="+mn-lt"/>
            </a:endParaRPr>
          </a:p>
        </p:txBody>
      </p:sp>
      <p:sp>
        <p:nvSpPr>
          <p:cNvPr id="14" name="矩形 13"/>
          <p:cNvSpPr/>
          <p:nvPr/>
        </p:nvSpPr>
        <p:spPr>
          <a:xfrm>
            <a:off x="1336972" y="2534847"/>
            <a:ext cx="6096000" cy="2862322"/>
          </a:xfrm>
          <a:prstGeom prst="rect">
            <a:avLst/>
          </a:prstGeom>
        </p:spPr>
        <p:txBody>
          <a:bodyPr>
            <a:spAutoFit/>
          </a:bodyPr>
          <a:lstStyle/>
          <a:p>
            <a:pPr>
              <a:lnSpc>
                <a:spcPct val="200000"/>
              </a:lnSpc>
              <a:buNone/>
            </a:pPr>
            <a:r>
              <a:rPr lang="en-US" altLang="zh-CN" dirty="0" smtClean="0">
                <a:solidFill>
                  <a:srgbClr val="F95D5D"/>
                </a:solidFill>
                <a:cs typeface="+mn-ea"/>
                <a:sym typeface="+mn-lt"/>
              </a:rPr>
              <a:t>1</a:t>
            </a:r>
            <a:r>
              <a:rPr lang="zh-CN" altLang="en-US" dirty="0" smtClean="0">
                <a:solidFill>
                  <a:srgbClr val="F95D5D"/>
                </a:solidFill>
                <a:cs typeface="+mn-ea"/>
                <a:sym typeface="+mn-lt"/>
              </a:rPr>
              <a:t>、</a:t>
            </a:r>
            <a:r>
              <a:rPr lang="en-US" altLang="zh-CN" dirty="0" smtClean="0">
                <a:solidFill>
                  <a:srgbClr val="F95D5D"/>
                </a:solidFill>
                <a:cs typeface="+mn-ea"/>
                <a:sym typeface="+mn-lt"/>
              </a:rPr>
              <a:t> </a:t>
            </a:r>
            <a:r>
              <a:rPr lang="zh-CN" altLang="en-US" dirty="0">
                <a:cs typeface="+mn-ea"/>
                <a:sym typeface="+mn-lt"/>
              </a:rPr>
              <a:t>坐姿自然、端正，阅读姿势、握笔姿势</a:t>
            </a:r>
            <a:r>
              <a:rPr lang="zh-CN" altLang="en-US" dirty="0" smtClean="0">
                <a:cs typeface="+mn-ea"/>
                <a:sym typeface="+mn-lt"/>
              </a:rPr>
              <a:t>正确</a:t>
            </a:r>
            <a:endParaRPr lang="zh-CN" altLang="en-US" dirty="0">
              <a:cs typeface="+mn-ea"/>
              <a:sym typeface="+mn-lt"/>
            </a:endParaRPr>
          </a:p>
          <a:p>
            <a:pPr>
              <a:lnSpc>
                <a:spcPct val="200000"/>
              </a:lnSpc>
              <a:buNone/>
            </a:pPr>
            <a:r>
              <a:rPr lang="en-US" altLang="zh-CN" dirty="0" smtClean="0">
                <a:solidFill>
                  <a:srgbClr val="F95D5D"/>
                </a:solidFill>
                <a:cs typeface="+mn-ea"/>
                <a:sym typeface="+mn-lt"/>
              </a:rPr>
              <a:t>2</a:t>
            </a:r>
            <a:r>
              <a:rPr lang="zh-CN" altLang="en-US" dirty="0" smtClean="0">
                <a:solidFill>
                  <a:srgbClr val="F95D5D"/>
                </a:solidFill>
                <a:cs typeface="+mn-ea"/>
                <a:sym typeface="+mn-lt"/>
              </a:rPr>
              <a:t>、</a:t>
            </a:r>
            <a:r>
              <a:rPr lang="en-US" altLang="zh-CN" dirty="0" smtClean="0">
                <a:solidFill>
                  <a:srgbClr val="F95D5D"/>
                </a:solidFill>
                <a:cs typeface="+mn-ea"/>
                <a:sym typeface="+mn-lt"/>
              </a:rPr>
              <a:t> </a:t>
            </a:r>
            <a:r>
              <a:rPr lang="zh-CN" altLang="en-US" dirty="0">
                <a:cs typeface="+mn-ea"/>
                <a:sym typeface="+mn-lt"/>
              </a:rPr>
              <a:t>能集中注意力参与活动，愿意开动脑筋举手</a:t>
            </a:r>
            <a:r>
              <a:rPr lang="zh-CN" altLang="en-US" dirty="0" smtClean="0">
                <a:cs typeface="+mn-ea"/>
                <a:sym typeface="+mn-lt"/>
              </a:rPr>
              <a:t>发言</a:t>
            </a:r>
            <a:endParaRPr lang="zh-CN" altLang="en-US" dirty="0">
              <a:cs typeface="+mn-ea"/>
              <a:sym typeface="+mn-lt"/>
            </a:endParaRPr>
          </a:p>
          <a:p>
            <a:pPr>
              <a:lnSpc>
                <a:spcPct val="200000"/>
              </a:lnSpc>
              <a:buNone/>
            </a:pPr>
            <a:r>
              <a:rPr lang="en-US" altLang="zh-CN" dirty="0" smtClean="0">
                <a:solidFill>
                  <a:srgbClr val="F95D5D"/>
                </a:solidFill>
                <a:cs typeface="+mn-ea"/>
                <a:sym typeface="+mn-lt"/>
              </a:rPr>
              <a:t>3</a:t>
            </a:r>
            <a:r>
              <a:rPr lang="zh-CN" altLang="en-US" dirty="0">
                <a:solidFill>
                  <a:srgbClr val="F95D5D"/>
                </a:solidFill>
                <a:cs typeface="+mn-ea"/>
                <a:sym typeface="+mn-lt"/>
              </a:rPr>
              <a:t>、</a:t>
            </a:r>
            <a:r>
              <a:rPr lang="zh-CN" altLang="en-US" dirty="0" smtClean="0">
                <a:cs typeface="+mn-ea"/>
                <a:sym typeface="+mn-lt"/>
              </a:rPr>
              <a:t>说话</a:t>
            </a:r>
            <a:r>
              <a:rPr lang="zh-CN" altLang="en-US" dirty="0">
                <a:cs typeface="+mn-ea"/>
                <a:sym typeface="+mn-lt"/>
              </a:rPr>
              <a:t>、唱歌不大声喊叫，说话前先</a:t>
            </a:r>
            <a:r>
              <a:rPr lang="zh-CN" altLang="en-US" dirty="0" smtClean="0">
                <a:cs typeface="+mn-ea"/>
                <a:sym typeface="+mn-lt"/>
              </a:rPr>
              <a:t>举手</a:t>
            </a:r>
            <a:endParaRPr lang="zh-CN" altLang="en-US" dirty="0">
              <a:cs typeface="+mn-ea"/>
              <a:sym typeface="+mn-lt"/>
            </a:endParaRPr>
          </a:p>
          <a:p>
            <a:pPr>
              <a:lnSpc>
                <a:spcPct val="200000"/>
              </a:lnSpc>
              <a:buNone/>
            </a:pPr>
            <a:r>
              <a:rPr lang="en-US" altLang="zh-CN" dirty="0" smtClean="0">
                <a:solidFill>
                  <a:srgbClr val="F95D5D"/>
                </a:solidFill>
                <a:cs typeface="+mn-ea"/>
                <a:sym typeface="+mn-lt"/>
              </a:rPr>
              <a:t>4</a:t>
            </a:r>
            <a:r>
              <a:rPr lang="zh-CN" altLang="en-US" dirty="0" smtClean="0">
                <a:solidFill>
                  <a:srgbClr val="F95D5D"/>
                </a:solidFill>
                <a:cs typeface="+mn-ea"/>
                <a:sym typeface="+mn-lt"/>
              </a:rPr>
              <a:t>、</a:t>
            </a:r>
            <a:r>
              <a:rPr lang="zh-CN" altLang="en-US" dirty="0" smtClean="0">
                <a:cs typeface="+mn-ea"/>
                <a:sym typeface="+mn-lt"/>
              </a:rPr>
              <a:t>能</a:t>
            </a:r>
            <a:r>
              <a:rPr lang="zh-CN" altLang="en-US" dirty="0">
                <a:cs typeface="+mn-ea"/>
                <a:sym typeface="+mn-lt"/>
              </a:rPr>
              <a:t>安静倾听同伴讲话，不乱动，不影响</a:t>
            </a:r>
            <a:r>
              <a:rPr lang="zh-CN" altLang="en-US" dirty="0" smtClean="0">
                <a:cs typeface="+mn-ea"/>
                <a:sym typeface="+mn-lt"/>
              </a:rPr>
              <a:t>别人</a:t>
            </a:r>
            <a:endParaRPr lang="zh-CN" altLang="en-US" dirty="0">
              <a:cs typeface="+mn-ea"/>
              <a:sym typeface="+mn-lt"/>
            </a:endParaRPr>
          </a:p>
          <a:p>
            <a:pPr>
              <a:lnSpc>
                <a:spcPct val="200000"/>
              </a:lnSpc>
              <a:buNone/>
            </a:pPr>
            <a:r>
              <a:rPr lang="en-US" altLang="zh-CN" dirty="0" smtClean="0">
                <a:solidFill>
                  <a:srgbClr val="F95D5D"/>
                </a:solidFill>
                <a:cs typeface="+mn-ea"/>
                <a:sym typeface="+mn-lt"/>
              </a:rPr>
              <a:t>5</a:t>
            </a:r>
            <a:r>
              <a:rPr lang="zh-CN" altLang="en-US" dirty="0">
                <a:solidFill>
                  <a:srgbClr val="F95D5D"/>
                </a:solidFill>
                <a:cs typeface="+mn-ea"/>
                <a:sym typeface="+mn-lt"/>
              </a:rPr>
              <a:t>、</a:t>
            </a:r>
            <a:r>
              <a:rPr lang="zh-CN" altLang="en-US" dirty="0" smtClean="0">
                <a:cs typeface="+mn-ea"/>
                <a:sym typeface="+mn-lt"/>
              </a:rPr>
              <a:t>不</a:t>
            </a:r>
            <a:r>
              <a:rPr lang="zh-CN" altLang="en-US" dirty="0">
                <a:cs typeface="+mn-ea"/>
                <a:sym typeface="+mn-lt"/>
              </a:rPr>
              <a:t>把学习用品等放入口</a:t>
            </a:r>
            <a:r>
              <a:rPr lang="zh-CN" altLang="en-US" dirty="0" smtClean="0">
                <a:cs typeface="+mn-ea"/>
                <a:sym typeface="+mn-lt"/>
              </a:rPr>
              <a:t>中</a:t>
            </a:r>
            <a:endParaRPr lang="zh-CN" altLang="en-US" dirty="0">
              <a:cs typeface="+mn-ea"/>
              <a:sym typeface="+mn-lt"/>
            </a:endParaRPr>
          </a:p>
        </p:txBody>
      </p:sp>
    </p:spTree>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9" name="矩形 8"/>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游戏活动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3255" y="2170858"/>
            <a:ext cx="3583748" cy="37674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17003" y="1803249"/>
            <a:ext cx="9982350" cy="6814274"/>
          </a:xfrm>
          <a:prstGeom prst="rect">
            <a:avLst/>
          </a:prstGeom>
        </p:spPr>
      </p:pic>
      <p:sp>
        <p:nvSpPr>
          <p:cNvPr id="10" name="矩形 9"/>
          <p:cNvSpPr/>
          <p:nvPr/>
        </p:nvSpPr>
        <p:spPr>
          <a:xfrm>
            <a:off x="5277755" y="2061032"/>
            <a:ext cx="2031325" cy="579005"/>
          </a:xfrm>
          <a:prstGeom prst="rect">
            <a:avLst/>
          </a:prstGeom>
        </p:spPr>
        <p:txBody>
          <a:bodyPr wrap="none">
            <a:spAutoFit/>
          </a:bodyPr>
          <a:lstStyle/>
          <a:p>
            <a:pPr>
              <a:lnSpc>
                <a:spcPct val="150000"/>
              </a:lnSpc>
            </a:pPr>
            <a:r>
              <a:rPr lang="zh-CN" altLang="en-US" sz="2400" dirty="0">
                <a:solidFill>
                  <a:srgbClr val="F95D5D"/>
                </a:solidFill>
                <a:cs typeface="+mn-ea"/>
                <a:sym typeface="+mn-lt"/>
              </a:rPr>
              <a:t>对教师的要求</a:t>
            </a:r>
            <a:endParaRPr lang="zh-CN" altLang="en-US" sz="2400" dirty="0">
              <a:solidFill>
                <a:srgbClr val="F95D5D"/>
              </a:solidFill>
              <a:cs typeface="+mn-ea"/>
              <a:sym typeface="+mn-lt"/>
            </a:endParaRPr>
          </a:p>
        </p:txBody>
      </p:sp>
      <p:sp>
        <p:nvSpPr>
          <p:cNvPr id="11" name="矩形 10"/>
          <p:cNvSpPr/>
          <p:nvPr/>
        </p:nvSpPr>
        <p:spPr>
          <a:xfrm>
            <a:off x="5285015" y="2669343"/>
            <a:ext cx="5967186" cy="2862322"/>
          </a:xfrm>
          <a:prstGeom prst="rect">
            <a:avLst/>
          </a:prstGeom>
        </p:spPr>
        <p:txBody>
          <a:bodyPr wrap="square">
            <a:spAutoFit/>
          </a:bodyPr>
          <a:lstStyle/>
          <a:p>
            <a:pPr algn="just">
              <a:lnSpc>
                <a:spcPct val="150000"/>
              </a:lnSpc>
              <a:buNone/>
            </a:pPr>
            <a:r>
              <a:rPr lang="en-US" altLang="zh-CN" sz="2000" dirty="0">
                <a:solidFill>
                  <a:srgbClr val="F95D5D"/>
                </a:solidFill>
                <a:cs typeface="+mn-ea"/>
                <a:sym typeface="+mn-lt"/>
              </a:rPr>
              <a:t>1. </a:t>
            </a:r>
            <a:r>
              <a:rPr lang="zh-CN" altLang="en-US" sz="2000" dirty="0">
                <a:cs typeface="+mn-ea"/>
                <a:sym typeface="+mn-lt"/>
              </a:rPr>
              <a:t>为幼儿准备安全无毒、清洁卫生的游戏材料与玩具。</a:t>
            </a:r>
            <a:endParaRPr lang="zh-CN" altLang="en-US" sz="2000" dirty="0">
              <a:cs typeface="+mn-ea"/>
              <a:sym typeface="+mn-lt"/>
            </a:endParaRPr>
          </a:p>
          <a:p>
            <a:pPr algn="just">
              <a:lnSpc>
                <a:spcPct val="150000"/>
              </a:lnSpc>
              <a:buNone/>
            </a:pPr>
            <a:r>
              <a:rPr lang="en-US" altLang="zh-CN" sz="2000" dirty="0">
                <a:solidFill>
                  <a:srgbClr val="F95D5D"/>
                </a:solidFill>
                <a:cs typeface="+mn-ea"/>
                <a:sym typeface="+mn-lt"/>
              </a:rPr>
              <a:t>2. </a:t>
            </a:r>
            <a:r>
              <a:rPr lang="zh-CN" altLang="en-US" sz="2000" dirty="0">
                <a:cs typeface="+mn-ea"/>
                <a:sym typeface="+mn-lt"/>
              </a:rPr>
              <a:t>加强安全教育，引导幼儿在游戏中增强自我保护意识，注意幼儿游戏安全。</a:t>
            </a:r>
            <a:endParaRPr lang="zh-CN" altLang="en-US" sz="2000" dirty="0">
              <a:cs typeface="+mn-ea"/>
              <a:sym typeface="+mn-lt"/>
            </a:endParaRPr>
          </a:p>
          <a:p>
            <a:pPr algn="just">
              <a:lnSpc>
                <a:spcPct val="150000"/>
              </a:lnSpc>
              <a:buNone/>
            </a:pPr>
            <a:r>
              <a:rPr lang="en-US" altLang="zh-CN" sz="2000" dirty="0">
                <a:solidFill>
                  <a:srgbClr val="F95D5D"/>
                </a:solidFill>
                <a:cs typeface="+mn-ea"/>
                <a:sym typeface="+mn-lt"/>
              </a:rPr>
              <a:t>3. </a:t>
            </a:r>
            <a:r>
              <a:rPr lang="zh-CN" altLang="en-US" sz="2000" dirty="0">
                <a:cs typeface="+mn-ea"/>
                <a:sym typeface="+mn-lt"/>
              </a:rPr>
              <a:t>指导幼儿学习自己收拾玩具、清理场地。</a:t>
            </a:r>
            <a:endParaRPr lang="zh-CN" altLang="en-US" sz="2000" dirty="0">
              <a:cs typeface="+mn-ea"/>
              <a:sym typeface="+mn-lt"/>
            </a:endParaRPr>
          </a:p>
          <a:p>
            <a:pPr algn="just">
              <a:lnSpc>
                <a:spcPct val="150000"/>
              </a:lnSpc>
              <a:buNone/>
            </a:pPr>
            <a:r>
              <a:rPr lang="en-US" altLang="zh-CN" sz="2000" dirty="0">
                <a:solidFill>
                  <a:srgbClr val="F95D5D"/>
                </a:solidFill>
                <a:cs typeface="+mn-ea"/>
                <a:sym typeface="+mn-lt"/>
              </a:rPr>
              <a:t>4. </a:t>
            </a:r>
            <a:r>
              <a:rPr lang="zh-CN" altLang="en-US" sz="2000" dirty="0">
                <a:cs typeface="+mn-ea"/>
                <a:sym typeface="+mn-lt"/>
              </a:rPr>
              <a:t>每周定期清洁消毒玩具。</a:t>
            </a:r>
            <a:endParaRPr lang="zh-CN" altLang="en-US" sz="2000" dirty="0">
              <a:cs typeface="+mn-ea"/>
              <a:sym typeface="+mn-lt"/>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9" name="矩形 8"/>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游戏活动 </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
        <p:nvSpPr>
          <p:cNvPr id="10" name="矩形 9"/>
          <p:cNvSpPr/>
          <p:nvPr/>
        </p:nvSpPr>
        <p:spPr>
          <a:xfrm>
            <a:off x="1480042" y="2146682"/>
            <a:ext cx="2031325" cy="579005"/>
          </a:xfrm>
          <a:prstGeom prst="rect">
            <a:avLst/>
          </a:prstGeom>
        </p:spPr>
        <p:txBody>
          <a:bodyPr wrap="none">
            <a:spAutoFit/>
          </a:bodyPr>
          <a:lstStyle/>
          <a:p>
            <a:pPr>
              <a:lnSpc>
                <a:spcPct val="150000"/>
              </a:lnSpc>
            </a:pPr>
            <a:r>
              <a:rPr lang="zh-CN" altLang="en-US" sz="2400" dirty="0" smtClean="0">
                <a:solidFill>
                  <a:srgbClr val="F95D5D"/>
                </a:solidFill>
                <a:cs typeface="+mn-ea"/>
                <a:sym typeface="+mn-lt"/>
              </a:rPr>
              <a:t>对幼儿的</a:t>
            </a:r>
            <a:r>
              <a:rPr lang="zh-CN" altLang="en-US" sz="2400" dirty="0">
                <a:solidFill>
                  <a:srgbClr val="F95D5D"/>
                </a:solidFill>
                <a:cs typeface="+mn-ea"/>
                <a:sym typeface="+mn-lt"/>
              </a:rPr>
              <a:t>要求</a:t>
            </a:r>
            <a:endParaRPr lang="zh-CN" altLang="en-US" sz="2400" dirty="0">
              <a:solidFill>
                <a:srgbClr val="F95D5D"/>
              </a:solidFill>
              <a:cs typeface="+mn-ea"/>
              <a:sym typeface="+mn-lt"/>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2971" y="1327394"/>
            <a:ext cx="4175768" cy="5053594"/>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0692" y="2658377"/>
            <a:ext cx="6971585" cy="2888000"/>
          </a:xfrm>
          <a:prstGeom prst="rect">
            <a:avLst/>
          </a:prstGeom>
        </p:spPr>
      </p:pic>
      <p:sp>
        <p:nvSpPr>
          <p:cNvPr id="11" name="矩形 10"/>
          <p:cNvSpPr/>
          <p:nvPr/>
        </p:nvSpPr>
        <p:spPr>
          <a:xfrm>
            <a:off x="1336971" y="3123088"/>
            <a:ext cx="6096000" cy="1844416"/>
          </a:xfrm>
          <a:prstGeom prst="rect">
            <a:avLst/>
          </a:prstGeom>
        </p:spPr>
        <p:txBody>
          <a:bodyPr>
            <a:spAutoFit/>
          </a:bodyPr>
          <a:lstStyle/>
          <a:p>
            <a:pPr>
              <a:lnSpc>
                <a:spcPct val="200000"/>
              </a:lnSpc>
              <a:buNone/>
            </a:pPr>
            <a:r>
              <a:rPr lang="en-US" altLang="zh-CN" sz="2000" dirty="0">
                <a:solidFill>
                  <a:srgbClr val="F95D5D"/>
                </a:solidFill>
                <a:cs typeface="+mn-ea"/>
                <a:sym typeface="+mn-lt"/>
              </a:rPr>
              <a:t>1. </a:t>
            </a:r>
            <a:r>
              <a:rPr lang="zh-CN" altLang="en-US" sz="2000" dirty="0">
                <a:cs typeface="+mn-ea"/>
                <a:sym typeface="+mn-lt"/>
              </a:rPr>
              <a:t>轻拿轻放玩具材料。</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2. </a:t>
            </a:r>
            <a:r>
              <a:rPr lang="zh-CN" altLang="en-US" sz="2000" dirty="0">
                <a:cs typeface="+mn-ea"/>
                <a:sym typeface="+mn-lt"/>
              </a:rPr>
              <a:t>游戏中注意自身安全，不伤害伙伴。</a:t>
            </a:r>
            <a:endParaRPr lang="zh-CN" altLang="en-US" sz="2000" dirty="0">
              <a:cs typeface="+mn-ea"/>
              <a:sym typeface="+mn-lt"/>
            </a:endParaRPr>
          </a:p>
          <a:p>
            <a:pPr>
              <a:lnSpc>
                <a:spcPct val="200000"/>
              </a:lnSpc>
              <a:buNone/>
            </a:pPr>
            <a:r>
              <a:rPr lang="en-US" altLang="zh-CN" sz="2000" dirty="0">
                <a:solidFill>
                  <a:srgbClr val="F95D5D"/>
                </a:solidFill>
                <a:cs typeface="+mn-ea"/>
                <a:sym typeface="+mn-lt"/>
              </a:rPr>
              <a:t>3. </a:t>
            </a:r>
            <a:r>
              <a:rPr lang="zh-CN" altLang="en-US" sz="2000" dirty="0">
                <a:cs typeface="+mn-ea"/>
                <a:sym typeface="+mn-lt"/>
              </a:rPr>
              <a:t>学习物归原处。　</a:t>
            </a:r>
            <a:endParaRPr lang="zh-CN" altLang="en-US"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flash/>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t="80335" r="82922"/>
          <a:stretch>
            <a:fillRect/>
          </a:stretch>
        </p:blipFill>
        <p:spPr>
          <a:xfrm>
            <a:off x="0" y="5540182"/>
            <a:ext cx="2095502" cy="1356947"/>
          </a:xfrm>
          <a:prstGeom prst="rect">
            <a:avLst/>
          </a:prstGeom>
        </p:spPr>
      </p:pic>
      <p:sp>
        <p:nvSpPr>
          <p:cNvPr id="9" name="矩形 8"/>
          <p:cNvSpPr/>
          <p:nvPr/>
        </p:nvSpPr>
        <p:spPr>
          <a:xfrm>
            <a:off x="2352634" y="67843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离园活动</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580" y="2978613"/>
            <a:ext cx="3803844" cy="2287061"/>
          </a:xfrm>
          <a:prstGeom prst="rect">
            <a:avLst/>
          </a:prstGeom>
        </p:spPr>
      </p:pic>
      <p:sp>
        <p:nvSpPr>
          <p:cNvPr id="10" name="矩形 9"/>
          <p:cNvSpPr/>
          <p:nvPr/>
        </p:nvSpPr>
        <p:spPr>
          <a:xfrm>
            <a:off x="5171851" y="1776142"/>
            <a:ext cx="2031325" cy="579005"/>
          </a:xfrm>
          <a:prstGeom prst="rect">
            <a:avLst/>
          </a:prstGeom>
        </p:spPr>
        <p:txBody>
          <a:bodyPr wrap="none">
            <a:spAutoFit/>
          </a:bodyPr>
          <a:lstStyle/>
          <a:p>
            <a:pPr>
              <a:lnSpc>
                <a:spcPct val="150000"/>
              </a:lnSpc>
            </a:pPr>
            <a:r>
              <a:rPr lang="zh-CN" altLang="en-US" sz="2400" dirty="0">
                <a:solidFill>
                  <a:srgbClr val="F95D5D"/>
                </a:solidFill>
                <a:cs typeface="+mn-ea"/>
                <a:sym typeface="+mn-lt"/>
              </a:rPr>
              <a:t>对教师的要求</a:t>
            </a:r>
            <a:endParaRPr lang="zh-CN" altLang="en-US" sz="2400" dirty="0">
              <a:solidFill>
                <a:srgbClr val="F95D5D"/>
              </a:solidFill>
              <a:cs typeface="+mn-ea"/>
              <a:sym typeface="+mn-lt"/>
            </a:endParaRPr>
          </a:p>
        </p:txBody>
      </p:sp>
      <p:sp>
        <p:nvSpPr>
          <p:cNvPr id="11" name="矩形 10"/>
          <p:cNvSpPr/>
          <p:nvPr/>
        </p:nvSpPr>
        <p:spPr>
          <a:xfrm>
            <a:off x="5171851" y="2373736"/>
            <a:ext cx="6096000" cy="872868"/>
          </a:xfrm>
          <a:prstGeom prst="rect">
            <a:avLst/>
          </a:prstGeom>
        </p:spPr>
        <p:txBody>
          <a:bodyPr>
            <a:spAutoFit/>
          </a:bodyPr>
          <a:lstStyle/>
          <a:p>
            <a:pPr>
              <a:lnSpc>
                <a:spcPct val="150000"/>
              </a:lnSpc>
              <a:buNone/>
            </a:pPr>
            <a:r>
              <a:rPr lang="en-US" altLang="zh-CN" dirty="0">
                <a:solidFill>
                  <a:srgbClr val="F95D5D"/>
                </a:solidFill>
                <a:cs typeface="+mn-ea"/>
                <a:sym typeface="+mn-lt"/>
              </a:rPr>
              <a:t>1</a:t>
            </a:r>
            <a:r>
              <a:rPr lang="zh-CN" altLang="en-US" dirty="0">
                <a:solidFill>
                  <a:srgbClr val="F95D5D"/>
                </a:solidFill>
                <a:cs typeface="+mn-ea"/>
                <a:sym typeface="+mn-lt"/>
              </a:rPr>
              <a:t>、</a:t>
            </a:r>
            <a:r>
              <a:rPr lang="zh-CN" altLang="en-US" dirty="0">
                <a:cs typeface="+mn-ea"/>
                <a:sym typeface="+mn-lt"/>
              </a:rPr>
              <a:t>放学前等待时间教师把今天所学知识和进餐</a:t>
            </a:r>
            <a:r>
              <a:rPr lang="zh-CN" altLang="en-US" dirty="0" smtClean="0">
                <a:cs typeface="+mn-ea"/>
                <a:sym typeface="+mn-lt"/>
              </a:rPr>
              <a:t>情况向小朋友介绍清楚</a:t>
            </a:r>
            <a:endParaRPr lang="zh-CN" altLang="en-US" dirty="0" smtClean="0">
              <a:cs typeface="+mn-ea"/>
              <a:sym typeface="+mn-lt"/>
            </a:endParaRPr>
          </a:p>
        </p:txBody>
      </p:sp>
      <p:sp>
        <p:nvSpPr>
          <p:cNvPr id="12" name="矩形 11"/>
          <p:cNvSpPr/>
          <p:nvPr/>
        </p:nvSpPr>
        <p:spPr>
          <a:xfrm>
            <a:off x="5171851" y="4760520"/>
            <a:ext cx="6292620" cy="1338828"/>
          </a:xfrm>
          <a:prstGeom prst="rect">
            <a:avLst/>
          </a:prstGeom>
        </p:spPr>
        <p:txBody>
          <a:bodyPr wrap="square">
            <a:spAutoFit/>
          </a:bodyPr>
          <a:lstStyle/>
          <a:p>
            <a:pPr>
              <a:lnSpc>
                <a:spcPct val="150000"/>
              </a:lnSpc>
              <a:buNone/>
            </a:pPr>
            <a:r>
              <a:rPr lang="en-US" altLang="zh-CN" dirty="0">
                <a:solidFill>
                  <a:srgbClr val="F95D5D"/>
                </a:solidFill>
                <a:cs typeface="+mn-ea"/>
                <a:sym typeface="+mn-lt"/>
              </a:rPr>
              <a:t>3</a:t>
            </a:r>
            <a:r>
              <a:rPr lang="zh-CN" altLang="en-US" dirty="0">
                <a:solidFill>
                  <a:srgbClr val="F95D5D"/>
                </a:solidFill>
                <a:cs typeface="+mn-ea"/>
                <a:sym typeface="+mn-lt"/>
              </a:rPr>
              <a:t>、</a:t>
            </a:r>
            <a:r>
              <a:rPr lang="zh-CN" altLang="en-US" dirty="0">
                <a:cs typeface="+mn-ea"/>
                <a:sym typeface="+mn-lt"/>
              </a:rPr>
              <a:t>进行离园前的谈话活动，内容包括当日教学活动内容、有趣的瞬间、当日表现最好或最勇敢的宝宝、一日进餐的名称、第二天要准备的学习用品等等</a:t>
            </a:r>
            <a:endParaRPr lang="zh-CN" altLang="en-US" dirty="0">
              <a:cs typeface="+mn-ea"/>
              <a:sym typeface="+mn-lt"/>
            </a:endParaRPr>
          </a:p>
        </p:txBody>
      </p:sp>
      <p:sp>
        <p:nvSpPr>
          <p:cNvPr id="13" name="矩形 12"/>
          <p:cNvSpPr/>
          <p:nvPr/>
        </p:nvSpPr>
        <p:spPr>
          <a:xfrm>
            <a:off x="5171851" y="3383867"/>
            <a:ext cx="6096000" cy="1338828"/>
          </a:xfrm>
          <a:prstGeom prst="rect">
            <a:avLst/>
          </a:prstGeom>
        </p:spPr>
        <p:txBody>
          <a:bodyPr>
            <a:spAutoFit/>
          </a:bodyPr>
          <a:lstStyle/>
          <a:p>
            <a:pPr>
              <a:lnSpc>
                <a:spcPct val="150000"/>
              </a:lnSpc>
              <a:buNone/>
            </a:pPr>
            <a:r>
              <a:rPr lang="en-US" altLang="zh-CN" dirty="0">
                <a:solidFill>
                  <a:srgbClr val="F95D5D"/>
                </a:solidFill>
                <a:cs typeface="+mn-ea"/>
                <a:sym typeface="+mn-lt"/>
              </a:rPr>
              <a:t>2</a:t>
            </a:r>
            <a:r>
              <a:rPr lang="zh-CN" altLang="en-US" dirty="0">
                <a:solidFill>
                  <a:srgbClr val="F95D5D"/>
                </a:solidFill>
                <a:cs typeface="+mn-ea"/>
                <a:sym typeface="+mn-lt"/>
              </a:rPr>
              <a:t>、</a:t>
            </a:r>
            <a:r>
              <a:rPr lang="zh-CN" altLang="en-US" dirty="0">
                <a:cs typeface="+mn-ea"/>
                <a:sym typeface="+mn-lt"/>
              </a:rPr>
              <a:t>对每个孩子的仪表进行检查，特别是穿反鞋情况杜绝发生。仪表检查顺序：头发、面部、脖子、上衣扣、手、裤子、鞋子。提醒幼儿带好回家的用品</a:t>
            </a:r>
            <a:endParaRPr lang="zh-CN" altLang="en-US" dirty="0">
              <a:cs typeface="+mn-ea"/>
              <a:sym typeface="+mn-lt"/>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1622" y="1203780"/>
            <a:ext cx="9133077" cy="5569735"/>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7">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9" name="矩形 8"/>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离园活动</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l="28836" b="61295"/>
          <a:stretch>
            <a:fillRect/>
          </a:stretch>
        </p:blipFill>
        <p:spPr>
          <a:xfrm>
            <a:off x="7599137" y="2905990"/>
            <a:ext cx="4754363" cy="2637559"/>
          </a:xfrm>
          <a:prstGeom prst="rect">
            <a:avLst/>
          </a:prstGeom>
        </p:spPr>
      </p:pic>
      <p:sp>
        <p:nvSpPr>
          <p:cNvPr id="10" name="矩形 9"/>
          <p:cNvSpPr/>
          <p:nvPr/>
        </p:nvSpPr>
        <p:spPr>
          <a:xfrm>
            <a:off x="1197428" y="2044701"/>
            <a:ext cx="2031325" cy="579005"/>
          </a:xfrm>
          <a:prstGeom prst="rect">
            <a:avLst/>
          </a:prstGeom>
        </p:spPr>
        <p:txBody>
          <a:bodyPr wrap="none">
            <a:spAutoFit/>
          </a:bodyPr>
          <a:lstStyle/>
          <a:p>
            <a:pPr>
              <a:lnSpc>
                <a:spcPct val="150000"/>
              </a:lnSpc>
            </a:pPr>
            <a:r>
              <a:rPr lang="zh-CN" altLang="en-US" sz="2400" dirty="0" smtClean="0">
                <a:solidFill>
                  <a:srgbClr val="F95D5D"/>
                </a:solidFill>
                <a:cs typeface="+mn-ea"/>
                <a:sym typeface="+mn-lt"/>
              </a:rPr>
              <a:t>对幼儿的</a:t>
            </a:r>
            <a:r>
              <a:rPr lang="zh-CN" altLang="en-US" sz="2400" dirty="0">
                <a:solidFill>
                  <a:srgbClr val="F95D5D"/>
                </a:solidFill>
                <a:cs typeface="+mn-ea"/>
                <a:sym typeface="+mn-lt"/>
              </a:rPr>
              <a:t>要求</a:t>
            </a:r>
            <a:endParaRPr lang="zh-CN" altLang="en-US" sz="2400" dirty="0">
              <a:solidFill>
                <a:srgbClr val="F95D5D"/>
              </a:solidFill>
              <a:cs typeface="+mn-ea"/>
              <a:sym typeface="+mn-lt"/>
            </a:endParaRPr>
          </a:p>
        </p:txBody>
      </p:sp>
      <p:sp>
        <p:nvSpPr>
          <p:cNvPr id="11" name="矩形 10"/>
          <p:cNvSpPr/>
          <p:nvPr/>
        </p:nvSpPr>
        <p:spPr>
          <a:xfrm>
            <a:off x="1197429" y="2577895"/>
            <a:ext cx="6096000" cy="3170099"/>
          </a:xfrm>
          <a:prstGeom prst="rect">
            <a:avLst/>
          </a:prstGeom>
        </p:spPr>
        <p:txBody>
          <a:bodyPr>
            <a:spAutoFit/>
          </a:bodyPr>
          <a:lstStyle/>
          <a:p>
            <a:pPr>
              <a:lnSpc>
                <a:spcPct val="200000"/>
              </a:lnSpc>
              <a:buNone/>
            </a:pPr>
            <a:r>
              <a:rPr lang="en-US" altLang="zh-CN" sz="2000" dirty="0" smtClean="0">
                <a:solidFill>
                  <a:srgbClr val="F95D5D"/>
                </a:solidFill>
                <a:cs typeface="+mn-ea"/>
                <a:sym typeface="+mn-lt"/>
              </a:rPr>
              <a:t>1</a:t>
            </a:r>
            <a:r>
              <a:rPr lang="zh-CN" altLang="en-US" sz="2000" dirty="0" smtClean="0">
                <a:solidFill>
                  <a:srgbClr val="F95D5D"/>
                </a:solidFill>
                <a:cs typeface="+mn-ea"/>
                <a:sym typeface="+mn-lt"/>
              </a:rPr>
              <a:t>、</a:t>
            </a:r>
            <a:r>
              <a:rPr lang="en-US" altLang="zh-CN" sz="2000" dirty="0" smtClean="0">
                <a:solidFill>
                  <a:srgbClr val="F95D5D"/>
                </a:solidFill>
                <a:cs typeface="+mn-ea"/>
                <a:sym typeface="+mn-lt"/>
              </a:rPr>
              <a:t> </a:t>
            </a:r>
            <a:r>
              <a:rPr lang="zh-CN" altLang="en-US" sz="2000" dirty="0">
                <a:cs typeface="+mn-ea"/>
                <a:sym typeface="+mn-lt"/>
              </a:rPr>
              <a:t>收拾好玩具，能将脱下的衣帽带回家。</a:t>
            </a:r>
            <a:endParaRPr lang="zh-CN" altLang="en-US" sz="2000" dirty="0">
              <a:cs typeface="+mn-ea"/>
              <a:sym typeface="+mn-lt"/>
            </a:endParaRPr>
          </a:p>
          <a:p>
            <a:pPr>
              <a:lnSpc>
                <a:spcPct val="200000"/>
              </a:lnSpc>
              <a:buNone/>
            </a:pPr>
            <a:r>
              <a:rPr lang="en-US" altLang="zh-CN" sz="2000" dirty="0" smtClean="0">
                <a:solidFill>
                  <a:srgbClr val="F95D5D"/>
                </a:solidFill>
                <a:cs typeface="+mn-ea"/>
                <a:sym typeface="+mn-lt"/>
              </a:rPr>
              <a:t>2</a:t>
            </a:r>
            <a:r>
              <a:rPr lang="zh-CN" altLang="en-US" sz="2000" dirty="0" smtClean="0">
                <a:solidFill>
                  <a:srgbClr val="F95D5D"/>
                </a:solidFill>
                <a:cs typeface="+mn-ea"/>
                <a:sym typeface="+mn-lt"/>
              </a:rPr>
              <a:t>、</a:t>
            </a:r>
            <a:r>
              <a:rPr lang="zh-CN" altLang="en-US" sz="2000" dirty="0" smtClean="0">
                <a:cs typeface="+mn-ea"/>
                <a:sym typeface="+mn-lt"/>
              </a:rPr>
              <a:t>能</a:t>
            </a:r>
            <a:r>
              <a:rPr lang="zh-CN" altLang="en-US" sz="2000" dirty="0">
                <a:cs typeface="+mn-ea"/>
                <a:sym typeface="+mn-lt"/>
              </a:rPr>
              <a:t>等成人来接，走时能跟老师和同伴说再见，不独自离园。</a:t>
            </a:r>
            <a:endParaRPr lang="zh-CN" altLang="en-US" sz="2000" dirty="0">
              <a:cs typeface="+mn-ea"/>
              <a:sym typeface="+mn-lt"/>
            </a:endParaRPr>
          </a:p>
          <a:p>
            <a:pPr>
              <a:lnSpc>
                <a:spcPct val="200000"/>
              </a:lnSpc>
              <a:buNone/>
            </a:pPr>
            <a:r>
              <a:rPr lang="en-US" altLang="zh-CN" sz="2000" dirty="0" smtClean="0">
                <a:solidFill>
                  <a:srgbClr val="F95D5D"/>
                </a:solidFill>
                <a:cs typeface="+mn-ea"/>
                <a:sym typeface="+mn-lt"/>
              </a:rPr>
              <a:t>3</a:t>
            </a:r>
            <a:r>
              <a:rPr lang="zh-CN" altLang="en-US" sz="2000" dirty="0" smtClean="0">
                <a:solidFill>
                  <a:srgbClr val="F95D5D"/>
                </a:solidFill>
                <a:cs typeface="+mn-ea"/>
                <a:sym typeface="+mn-lt"/>
              </a:rPr>
              <a:t>、</a:t>
            </a:r>
            <a:r>
              <a:rPr lang="zh-CN" altLang="en-US" sz="2000" dirty="0" smtClean="0">
                <a:cs typeface="+mn-ea"/>
                <a:sym typeface="+mn-lt"/>
              </a:rPr>
              <a:t>在</a:t>
            </a:r>
            <a:r>
              <a:rPr lang="zh-CN" altLang="en-US" sz="2000" dirty="0">
                <a:cs typeface="+mn-ea"/>
                <a:sym typeface="+mn-lt"/>
              </a:rPr>
              <a:t>家长来接后能及时离园，不在园玩耍逗留。</a:t>
            </a:r>
            <a:endParaRPr lang="zh-CN" altLang="en-US" sz="2000" dirty="0">
              <a:cs typeface="+mn-ea"/>
              <a:sym typeface="+mn-lt"/>
            </a:endParaRPr>
          </a:p>
          <a:p>
            <a:pPr>
              <a:lnSpc>
                <a:spcPct val="200000"/>
              </a:lnSpc>
              <a:buNone/>
            </a:pPr>
            <a:r>
              <a:rPr lang="en-US" altLang="zh-CN" sz="2000" dirty="0" smtClean="0">
                <a:solidFill>
                  <a:srgbClr val="F95D5D"/>
                </a:solidFill>
                <a:cs typeface="+mn-ea"/>
                <a:sym typeface="+mn-lt"/>
              </a:rPr>
              <a:t>4</a:t>
            </a:r>
            <a:r>
              <a:rPr lang="zh-CN" altLang="en-US" sz="2000" dirty="0" smtClean="0">
                <a:solidFill>
                  <a:srgbClr val="F95D5D"/>
                </a:solidFill>
                <a:cs typeface="+mn-ea"/>
                <a:sym typeface="+mn-lt"/>
              </a:rPr>
              <a:t>、</a:t>
            </a:r>
            <a:r>
              <a:rPr lang="zh-CN" altLang="en-US" sz="2000" dirty="0" smtClean="0">
                <a:cs typeface="+mn-ea"/>
                <a:sym typeface="+mn-lt"/>
              </a:rPr>
              <a:t>不</a:t>
            </a:r>
            <a:r>
              <a:rPr lang="zh-CN" altLang="en-US" sz="2000" dirty="0">
                <a:cs typeface="+mn-ea"/>
                <a:sym typeface="+mn-lt"/>
              </a:rPr>
              <a:t>乱吃小摊贩上的东西，不乱扔垃圾，讲究卫生。</a:t>
            </a:r>
            <a:endParaRPr lang="zh-CN" altLang="en-US" sz="2000" dirty="0">
              <a:cs typeface="+mn-ea"/>
              <a:sym typeface="+mn-lt"/>
            </a:endParaRPr>
          </a:p>
        </p:txBody>
      </p:sp>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t="26081"/>
          <a:stretch>
            <a:fillRect/>
          </a:stretch>
        </p:blipFill>
        <p:spPr>
          <a:xfrm>
            <a:off x="-1778296" y="1524000"/>
            <a:ext cx="11889308" cy="58579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sp>
        <p:nvSpPr>
          <p:cNvPr id="9" name="矩形 8"/>
          <p:cNvSpPr/>
          <p:nvPr/>
        </p:nvSpPr>
        <p:spPr>
          <a:xfrm>
            <a:off x="2352634" y="1010506"/>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教师执行寄语</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
        <p:nvSpPr>
          <p:cNvPr id="11" name="矩形 10"/>
          <p:cNvSpPr/>
          <p:nvPr/>
        </p:nvSpPr>
        <p:spPr>
          <a:xfrm>
            <a:off x="2506432" y="3679697"/>
            <a:ext cx="7604580" cy="1228863"/>
          </a:xfrm>
          <a:prstGeom prst="rect">
            <a:avLst/>
          </a:prstGeom>
        </p:spPr>
        <p:txBody>
          <a:bodyPr wrap="square">
            <a:spAutoFit/>
          </a:bodyPr>
          <a:lstStyle/>
          <a:p>
            <a:pPr>
              <a:lnSpc>
                <a:spcPct val="200000"/>
              </a:lnSpc>
            </a:pPr>
            <a:r>
              <a:rPr lang="zh-CN" altLang="en-US" sz="2000" dirty="0">
                <a:cs typeface="+mn-ea"/>
                <a:sym typeface="+mn-lt"/>
              </a:rPr>
              <a:t>我宣誓：我一定会按照要求认真执行，按照教师操作手册严格要求，接受园长的检测，接受同事的指导，相信我能行！我一定能行！</a:t>
            </a:r>
            <a:endParaRPr lang="zh-CN" altLang="en-US" sz="2000" dirty="0">
              <a:cs typeface="+mn-ea"/>
              <a:sym typeface="+mn-lt"/>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994" y="1568547"/>
            <a:ext cx="11240517" cy="4225700"/>
          </a:xfrm>
          <a:prstGeom prst="rect">
            <a:avLst/>
          </a:prstGeom>
        </p:spPr>
      </p:pic>
      <p:sp>
        <p:nvSpPr>
          <p:cNvPr id="10" name="矩形 9"/>
          <p:cNvSpPr/>
          <p:nvPr/>
        </p:nvSpPr>
        <p:spPr>
          <a:xfrm>
            <a:off x="2506432" y="2408553"/>
            <a:ext cx="7910286" cy="1844416"/>
          </a:xfrm>
          <a:prstGeom prst="rect">
            <a:avLst/>
          </a:prstGeom>
        </p:spPr>
        <p:txBody>
          <a:bodyPr wrap="square">
            <a:spAutoFit/>
          </a:bodyPr>
          <a:lstStyle/>
          <a:p>
            <a:pPr>
              <a:lnSpc>
                <a:spcPct val="200000"/>
              </a:lnSpc>
            </a:pPr>
            <a:r>
              <a:rPr lang="zh-CN" altLang="en-US" sz="2000" dirty="0">
                <a:cs typeface="+mn-ea"/>
                <a:sym typeface="+mn-lt"/>
              </a:rPr>
              <a:t>感谢园长给我一次学习的机会，让我在专业化道路上渐行渐远！</a:t>
            </a:r>
            <a:endParaRPr lang="zh-CN" altLang="en-US" sz="2000" dirty="0">
              <a:cs typeface="+mn-ea"/>
              <a:sym typeface="+mn-lt"/>
            </a:endParaRPr>
          </a:p>
          <a:p>
            <a:pPr>
              <a:lnSpc>
                <a:spcPct val="200000"/>
              </a:lnSpc>
            </a:pPr>
            <a:r>
              <a:rPr lang="zh-CN" altLang="en-US" sz="2000" dirty="0">
                <a:cs typeface="+mn-ea"/>
                <a:sym typeface="+mn-lt"/>
              </a:rPr>
              <a:t>感谢团队的成员给我一次展示的机会，让我们互助互学！</a:t>
            </a:r>
            <a:endParaRPr lang="en-US" altLang="zh-CN" sz="2000" dirty="0">
              <a:cs typeface="+mn-ea"/>
              <a:sym typeface="+mn-lt"/>
            </a:endParaRPr>
          </a:p>
          <a:p>
            <a:pPr>
              <a:lnSpc>
                <a:spcPct val="200000"/>
              </a:lnSpc>
            </a:pPr>
            <a:endParaRPr lang="zh-CN" altLang="en-US" sz="20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4000">
        <p15:prstTrans prst="curtains"/>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53319" t="28302"/>
          <a:stretch>
            <a:fillRect/>
          </a:stretch>
        </p:blipFill>
        <p:spPr>
          <a:xfrm>
            <a:off x="6457950" y="1962150"/>
            <a:ext cx="5754824" cy="4970743"/>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t="18611" r="39702" b="45001"/>
          <a:stretch>
            <a:fillRect/>
          </a:stretch>
        </p:blipFill>
        <p:spPr>
          <a:xfrm>
            <a:off x="-1" y="1276350"/>
            <a:ext cx="7353302" cy="2495550"/>
          </a:xfrm>
          <a:prstGeom prst="rect">
            <a:avLst/>
          </a:prstGeom>
        </p:spPr>
      </p:pic>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l="7804" t="61202" r="42759" b="21272"/>
          <a:stretch>
            <a:fillRect/>
          </a:stretch>
        </p:blipFill>
        <p:spPr>
          <a:xfrm>
            <a:off x="971549" y="4191001"/>
            <a:ext cx="6019801" cy="1200150"/>
          </a:xfrm>
          <a:prstGeom prst="rect">
            <a:avLst/>
          </a:prstGeom>
        </p:spPr>
      </p:pic>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12" name="图片 11"/>
          <p:cNvPicPr>
            <a:picLocks noChangeAspect="1"/>
          </p:cNvPicPr>
          <p:nvPr/>
        </p:nvPicPr>
        <p:blipFill rotWithShape="1">
          <a:blip r:embed="rId8">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13" name="图片 12"/>
          <p:cNvPicPr>
            <a:picLocks noChangeAspect="1"/>
          </p:cNvPicPr>
          <p:nvPr/>
        </p:nvPicPr>
        <p:blipFill rotWithShape="1">
          <a:blip r:embed="rId9">
            <a:extLst>
              <a:ext uri="{28A0092B-C50C-407E-A947-70E740481C1C}">
                <a14:useLocalDpi xmlns:a14="http://schemas.microsoft.com/office/drawing/2010/main" val="0"/>
              </a:ext>
            </a:extLst>
          </a:blip>
          <a:srcRect t="80335" r="82922"/>
          <a:stretch>
            <a:fillRect/>
          </a:stretch>
        </p:blipFill>
        <p:spPr>
          <a:xfrm>
            <a:off x="-19051" y="5543549"/>
            <a:ext cx="2095502" cy="1356947"/>
          </a:xfrm>
          <a:prstGeom prst="rect">
            <a:avLst/>
          </a:prstGeom>
        </p:spPr>
      </p:pic>
      <p:pic>
        <p:nvPicPr>
          <p:cNvPr id="14" name="图片 13"/>
          <p:cNvPicPr>
            <a:picLocks noChangeAspect="1"/>
          </p:cNvPicPr>
          <p:nvPr/>
        </p:nvPicPr>
        <p:blipFill rotWithShape="1">
          <a:blip r:embed="rId10">
            <a:extLst>
              <a:ext uri="{28A0092B-C50C-407E-A947-70E740481C1C}">
                <a14:useLocalDpi xmlns:a14="http://schemas.microsoft.com/office/drawing/2010/main" val="0"/>
              </a:ext>
            </a:extLst>
          </a:blip>
          <a:srcRect l="-381" t="38515" r="381" b="10271"/>
          <a:stretch>
            <a:fillRect/>
          </a:stretch>
        </p:blipFill>
        <p:spPr>
          <a:xfrm>
            <a:off x="298450" y="2501900"/>
            <a:ext cx="6667500" cy="34829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674780"/>
            <a:ext cx="5998978" cy="3193319"/>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910089" y="1177218"/>
            <a:ext cx="4982099" cy="1320345"/>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09529" y="4025002"/>
            <a:ext cx="3466545" cy="558370"/>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92472" y="851606"/>
            <a:ext cx="9312460" cy="5173045"/>
          </a:xfrm>
          <a:prstGeom prst="rect">
            <a:avLst/>
          </a:prstGeom>
          <a:effectLst>
            <a:outerShdw blurRad="50800" dist="38100" dir="8100000" algn="tr" rotWithShape="0">
              <a:prstClr val="black">
                <a:alpha val="40000"/>
              </a:prstClr>
            </a:outerShdw>
          </a:effectLst>
        </p:spPr>
      </p:pic>
    </p:spTree>
  </p:cSld>
  <p:clrMapOvr>
    <a:masterClrMapping/>
  </p:clrMapOvr>
  <p:transition spd="slow" advClick="0" advTm="400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30771" y="5543549"/>
            <a:ext cx="2095502" cy="1356947"/>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0210" y="3451668"/>
            <a:ext cx="5851790" cy="3432630"/>
          </a:xfrm>
          <a:prstGeom prst="rect">
            <a:avLst/>
          </a:prstGeom>
        </p:spPr>
      </p:pic>
      <p:pic>
        <p:nvPicPr>
          <p:cNvPr id="12" name="图片 11"/>
          <p:cNvPicPr>
            <a:picLocks noChangeAspect="1"/>
          </p:cNvPicPr>
          <p:nvPr/>
        </p:nvPicPr>
        <p:blipFill rotWithShape="1">
          <a:blip r:embed="rId8" cstate="print">
            <a:extLst>
              <a:ext uri="{28A0092B-C50C-407E-A947-70E740481C1C}">
                <a14:useLocalDpi xmlns:a14="http://schemas.microsoft.com/office/drawing/2010/main" val="0"/>
              </a:ext>
            </a:extLst>
          </a:blip>
          <a:srcRect l="24558" t="41468" r="21882" b="42241"/>
          <a:stretch>
            <a:fillRect/>
          </a:stretch>
        </p:blipFill>
        <p:spPr>
          <a:xfrm>
            <a:off x="1212038" y="1465944"/>
            <a:ext cx="4329331" cy="741208"/>
          </a:xfrm>
          <a:prstGeom prst="rect">
            <a:avLst/>
          </a:prstGeom>
          <a:effectLst/>
        </p:spPr>
      </p:pic>
      <p:sp>
        <p:nvSpPr>
          <p:cNvPr id="13" name="矩形 12"/>
          <p:cNvSpPr/>
          <p:nvPr/>
        </p:nvSpPr>
        <p:spPr>
          <a:xfrm>
            <a:off x="1212038" y="2239548"/>
            <a:ext cx="6096000" cy="3170099"/>
          </a:xfrm>
          <a:prstGeom prst="rect">
            <a:avLst/>
          </a:prstGeom>
        </p:spPr>
        <p:txBody>
          <a:bodyPr>
            <a:spAutoFit/>
          </a:bodyPr>
          <a:lstStyle/>
          <a:p>
            <a:pPr algn="just">
              <a:lnSpc>
                <a:spcPct val="200000"/>
              </a:lnSpc>
            </a:pPr>
            <a:r>
              <a:rPr lang="en-US" altLang="zh-CN" sz="2000" dirty="0">
                <a:solidFill>
                  <a:schemeClr val="bg2">
                    <a:lumMod val="25000"/>
                  </a:schemeClr>
                </a:solidFill>
                <a:cs typeface="+mn-ea"/>
                <a:sym typeface="+mn-lt"/>
              </a:rPr>
              <a:t> </a:t>
            </a:r>
            <a:r>
              <a:rPr lang="zh-CN" altLang="en-US" sz="2000" dirty="0">
                <a:solidFill>
                  <a:schemeClr val="bg2">
                    <a:lumMod val="25000"/>
                  </a:schemeClr>
                </a:solidFill>
                <a:cs typeface="+mn-ea"/>
                <a:sym typeface="+mn-lt"/>
              </a:rPr>
              <a:t>常规，顾名思义就是指日常的规则。而幼儿园班级常规管理也就是指在以班级为单位的这样一个集体环境中，老师如何帮助和指导孩子建立一定的规则，以保证幼儿在园的日常生活、教学活动、游戏活动等的顺利</a:t>
            </a:r>
            <a:r>
              <a:rPr lang="zh-CN" altLang="en-US" sz="2000" dirty="0" smtClean="0">
                <a:solidFill>
                  <a:schemeClr val="bg2">
                    <a:lumMod val="25000"/>
                  </a:schemeClr>
                </a:solidFill>
                <a:cs typeface="+mn-ea"/>
                <a:sym typeface="+mn-lt"/>
              </a:rPr>
              <a:t>开展</a:t>
            </a:r>
            <a:endParaRPr lang="zh-CN" altLang="en-US" sz="2000"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674780"/>
            <a:ext cx="5998978" cy="3193319"/>
          </a:xfrm>
          <a:prstGeom prst="rect">
            <a:avLst/>
          </a:prstGeom>
        </p:spPr>
      </p:pic>
      <p:pic>
        <p:nvPicPr>
          <p:cNvPr id="12" name="图片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910089" y="1177218"/>
            <a:ext cx="4982099" cy="1320345"/>
          </a:xfrm>
          <a:prstGeom prst="rect">
            <a:avLst/>
          </a:prstGeom>
        </p:spPr>
      </p:pic>
      <p:pic>
        <p:nvPicPr>
          <p:cNvPr id="13" name="图片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09529" y="4025002"/>
            <a:ext cx="3466545" cy="55837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8175" y="188096"/>
            <a:ext cx="12301774" cy="6834807"/>
          </a:xfrm>
          <a:prstGeom prst="rect">
            <a:avLst/>
          </a:prstGeom>
          <a:effectLst>
            <a:outerShdw blurRad="50800" dist="38100" dir="5400000" algn="t" rotWithShape="0">
              <a:prstClr val="black">
                <a:alpha val="40000"/>
              </a:prstClr>
            </a:outerShdw>
          </a:effectLst>
        </p:spPr>
      </p:pic>
    </p:spTree>
  </p:cSld>
  <p:clrMapOvr>
    <a:masterClrMapping/>
  </p:clrMapOvr>
  <p:transition spd="med" advClick="0" advTm="400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330471" y="5501053"/>
            <a:ext cx="2095502" cy="1356947"/>
          </a:xfrm>
          <a:prstGeom prst="rect">
            <a:avLst/>
          </a:prstGeom>
        </p:spPr>
      </p:pic>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l="22314" t="41287" r="7261" b="42507"/>
          <a:stretch>
            <a:fillRect/>
          </a:stretch>
        </p:blipFill>
        <p:spPr>
          <a:xfrm>
            <a:off x="2718068" y="829459"/>
            <a:ext cx="6770369" cy="876925"/>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03091" y="1866255"/>
            <a:ext cx="5400327" cy="4283018"/>
          </a:xfrm>
          <a:prstGeom prst="rect">
            <a:avLst/>
          </a:prstGeom>
        </p:spPr>
      </p:pic>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85500" y="3573397"/>
            <a:ext cx="2639618" cy="3140916"/>
          </a:xfrm>
          <a:prstGeom prst="rect">
            <a:avLst/>
          </a:prstGeom>
        </p:spPr>
      </p:pic>
      <p:sp>
        <p:nvSpPr>
          <p:cNvPr id="11" name="矩形 10"/>
          <p:cNvSpPr/>
          <p:nvPr/>
        </p:nvSpPr>
        <p:spPr>
          <a:xfrm>
            <a:off x="4215557" y="3168654"/>
            <a:ext cx="3775393" cy="707886"/>
          </a:xfrm>
          <a:prstGeom prst="rect">
            <a:avLst/>
          </a:prstGeom>
          <a:ln>
            <a:noFill/>
          </a:ln>
        </p:spPr>
        <p:txBody>
          <a:bodyPr wrap="none">
            <a:spAutoFit/>
          </a:bodyPr>
          <a:lstStyle/>
          <a:p>
            <a:pPr algn="ctr"/>
            <a:r>
              <a:rPr lang="zh-CN" altLang="en-US" sz="4000" dirty="0">
                <a:ln w="9525" cap="flat" cmpd="sng">
                  <a:noFill/>
                  <a:prstDash val="solid"/>
                  <a:round/>
                  <a:headEnd type="none" w="med" len="med"/>
                  <a:tailEnd type="none" w="med" len="med"/>
                </a:ln>
                <a:solidFill>
                  <a:schemeClr val="bg2">
                    <a:lumMod val="25000"/>
                  </a:schemeClr>
                </a:solidFill>
                <a:cs typeface="+mn-ea"/>
                <a:sym typeface="+mn-lt"/>
              </a:rPr>
              <a:t>幼儿教育的需要</a:t>
            </a:r>
            <a:endParaRPr lang="zh-CN" altLang="en-US" sz="4000" dirty="0">
              <a:ln w="9525" cap="flat" cmpd="sng">
                <a:noFill/>
                <a:prstDash val="solid"/>
                <a:round/>
                <a:headEnd type="none" w="med" len="med"/>
                <a:tailEnd type="none" w="med" len="med"/>
              </a:ln>
              <a:solidFill>
                <a:schemeClr val="bg2">
                  <a:lumMod val="25000"/>
                </a:schemeClr>
              </a:solidFill>
              <a:cs typeface="+mn-ea"/>
              <a:sym typeface="+mn-lt"/>
            </a:endParaRPr>
          </a:p>
        </p:txBody>
      </p:sp>
      <p:sp>
        <p:nvSpPr>
          <p:cNvPr id="12" name="矩形 11"/>
          <p:cNvSpPr/>
          <p:nvPr/>
        </p:nvSpPr>
        <p:spPr>
          <a:xfrm>
            <a:off x="4215557" y="4618931"/>
            <a:ext cx="3775393" cy="707886"/>
          </a:xfrm>
          <a:prstGeom prst="rect">
            <a:avLst/>
          </a:prstGeom>
          <a:ln>
            <a:noFill/>
          </a:ln>
        </p:spPr>
        <p:txBody>
          <a:bodyPr wrap="none">
            <a:spAutoFit/>
          </a:bodyPr>
          <a:lstStyle/>
          <a:p>
            <a:pPr algn="ctr"/>
            <a:r>
              <a:rPr lang="zh-CN" altLang="en-US" sz="4000" dirty="0">
                <a:ln w="9525" cap="flat" cmpd="sng">
                  <a:noFill/>
                  <a:prstDash val="solid"/>
                  <a:round/>
                  <a:headEnd type="none" w="med" len="med"/>
                  <a:tailEnd type="none" w="med" len="med"/>
                </a:ln>
                <a:solidFill>
                  <a:schemeClr val="bg2">
                    <a:lumMod val="25000"/>
                  </a:schemeClr>
                </a:solidFill>
                <a:cs typeface="+mn-ea"/>
                <a:sym typeface="+mn-lt"/>
              </a:rPr>
              <a:t>幼儿发展的需要</a:t>
            </a:r>
            <a:endParaRPr lang="zh-CN" altLang="en-US" sz="4000" dirty="0">
              <a:ln w="9525" cap="flat" cmpd="sng">
                <a:noFill/>
                <a:prstDash val="solid"/>
                <a:round/>
                <a:headEnd type="none" w="med" len="med"/>
                <a:tailEnd type="none" w="med" len="med"/>
              </a:ln>
              <a:solidFill>
                <a:schemeClr val="bg2">
                  <a:lumMod val="25000"/>
                </a:schemeClr>
              </a:solidFill>
              <a:cs typeface="+mn-ea"/>
              <a:sym typeface="+mn-lt"/>
            </a:endParaRP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22442" y="3821169"/>
            <a:ext cx="3296335" cy="609600"/>
          </a:xfrm>
          <a:prstGeom prst="rect">
            <a:avLst/>
          </a:prstGeom>
        </p:spPr>
      </p:pic>
    </p:spTree>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80335" r="82922"/>
          <a:stretch>
            <a:fillRect/>
          </a:stretch>
        </p:blipFill>
        <p:spPr>
          <a:xfrm>
            <a:off x="10330471" y="5501053"/>
            <a:ext cx="2095502" cy="1356947"/>
          </a:xfrm>
          <a:prstGeom prst="rect">
            <a:avLst/>
          </a:prstGeom>
        </p:spPr>
      </p:pic>
      <p:sp>
        <p:nvSpPr>
          <p:cNvPr id="27" name="矩形 26"/>
          <p:cNvSpPr/>
          <p:nvPr/>
        </p:nvSpPr>
        <p:spPr>
          <a:xfrm>
            <a:off x="0" y="3082555"/>
            <a:ext cx="3265842" cy="16201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椭圆 27"/>
          <p:cNvSpPr/>
          <p:nvPr/>
        </p:nvSpPr>
        <p:spPr>
          <a:xfrm>
            <a:off x="2743834" y="2018439"/>
            <a:ext cx="1058504" cy="10438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600" b="1" dirty="0" smtClean="0">
                <a:solidFill>
                  <a:schemeClr val="bg2">
                    <a:lumMod val="25000"/>
                  </a:schemeClr>
                </a:solidFill>
                <a:cs typeface="+mn-ea"/>
                <a:sym typeface="+mn-lt"/>
              </a:rPr>
              <a:t>02</a:t>
            </a:r>
            <a:endParaRPr lang="zh-CN" altLang="en-US" sz="1600" b="1" dirty="0">
              <a:solidFill>
                <a:schemeClr val="bg2">
                  <a:lumMod val="25000"/>
                </a:schemeClr>
              </a:solidFill>
              <a:cs typeface="+mn-ea"/>
              <a:sym typeface="+mn-lt"/>
            </a:endParaRPr>
          </a:p>
        </p:txBody>
      </p:sp>
      <p:sp>
        <p:nvSpPr>
          <p:cNvPr id="29" name="同心圆 28"/>
          <p:cNvSpPr/>
          <p:nvPr/>
        </p:nvSpPr>
        <p:spPr>
          <a:xfrm>
            <a:off x="2561177" y="1840187"/>
            <a:ext cx="1423818" cy="1404156"/>
          </a:xfrm>
          <a:prstGeom prst="donut">
            <a:avLst>
              <a:gd name="adj" fmla="val 1384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24" name="矩形 23"/>
          <p:cNvSpPr/>
          <p:nvPr/>
        </p:nvSpPr>
        <p:spPr>
          <a:xfrm>
            <a:off x="0" y="3419509"/>
            <a:ext cx="5250223" cy="162018"/>
          </a:xfrm>
          <a:prstGeom prst="rect">
            <a:avLst/>
          </a:prstGeom>
          <a:solidFill>
            <a:srgbClr val="F9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椭圆 24"/>
          <p:cNvSpPr/>
          <p:nvPr/>
        </p:nvSpPr>
        <p:spPr>
          <a:xfrm>
            <a:off x="4690366" y="3590756"/>
            <a:ext cx="1076528" cy="106166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600" b="1" dirty="0" smtClean="0">
                <a:solidFill>
                  <a:schemeClr val="bg2">
                    <a:lumMod val="25000"/>
                  </a:schemeClr>
                </a:solidFill>
                <a:cs typeface="+mn-ea"/>
                <a:sym typeface="+mn-lt"/>
              </a:rPr>
              <a:t>03</a:t>
            </a:r>
            <a:endParaRPr lang="zh-CN" altLang="en-US" sz="1600" b="1" dirty="0">
              <a:solidFill>
                <a:schemeClr val="bg2">
                  <a:lumMod val="25000"/>
                </a:schemeClr>
              </a:solidFill>
              <a:cs typeface="+mn-ea"/>
              <a:sym typeface="+mn-lt"/>
            </a:endParaRPr>
          </a:p>
        </p:txBody>
      </p:sp>
      <p:sp>
        <p:nvSpPr>
          <p:cNvPr id="26" name="同心圆 25"/>
          <p:cNvSpPr/>
          <p:nvPr/>
        </p:nvSpPr>
        <p:spPr>
          <a:xfrm rot="10800000">
            <a:off x="4524042" y="3419509"/>
            <a:ext cx="1423818" cy="1404156"/>
          </a:xfrm>
          <a:prstGeom prst="donut">
            <a:avLst>
              <a:gd name="adj" fmla="val 13848"/>
            </a:avLst>
          </a:prstGeom>
          <a:solidFill>
            <a:srgbClr val="87D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21" name="椭圆 20"/>
          <p:cNvSpPr/>
          <p:nvPr/>
        </p:nvSpPr>
        <p:spPr>
          <a:xfrm>
            <a:off x="849625" y="3871590"/>
            <a:ext cx="1119844" cy="11043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600" b="1" dirty="0" smtClean="0">
                <a:solidFill>
                  <a:schemeClr val="bg2">
                    <a:lumMod val="25000"/>
                  </a:schemeClr>
                </a:solidFill>
                <a:cs typeface="+mn-ea"/>
                <a:sym typeface="+mn-lt"/>
              </a:rPr>
              <a:t>01</a:t>
            </a:r>
            <a:endParaRPr lang="zh-CN" altLang="en-US" sz="1600" b="1" dirty="0">
              <a:solidFill>
                <a:schemeClr val="bg2">
                  <a:lumMod val="25000"/>
                </a:schemeClr>
              </a:solidFill>
              <a:cs typeface="+mn-ea"/>
              <a:sym typeface="+mn-lt"/>
            </a:endParaRPr>
          </a:p>
        </p:txBody>
      </p:sp>
      <p:sp>
        <p:nvSpPr>
          <p:cNvPr id="22" name="矩形 21"/>
          <p:cNvSpPr/>
          <p:nvPr/>
        </p:nvSpPr>
        <p:spPr>
          <a:xfrm flipV="1">
            <a:off x="0" y="3721702"/>
            <a:ext cx="1416867" cy="162018"/>
          </a:xfrm>
          <a:prstGeom prst="rect">
            <a:avLst/>
          </a:prstGeom>
          <a:solidFill>
            <a:srgbClr val="FB8A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同心圆 22"/>
          <p:cNvSpPr/>
          <p:nvPr/>
        </p:nvSpPr>
        <p:spPr>
          <a:xfrm rot="10800000">
            <a:off x="712937" y="3721808"/>
            <a:ext cx="1423818" cy="1404156"/>
          </a:xfrm>
          <a:prstGeom prst="donut">
            <a:avLst>
              <a:gd name="adj" fmla="val 13848"/>
            </a:avLst>
          </a:prstGeom>
          <a:solidFill>
            <a:srgbClr val="F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30" name="矩形 29"/>
          <p:cNvSpPr/>
          <p:nvPr/>
        </p:nvSpPr>
        <p:spPr>
          <a:xfrm>
            <a:off x="3302999" y="705164"/>
            <a:ext cx="5262980" cy="769441"/>
          </a:xfrm>
          <a:prstGeom prst="rect">
            <a:avLst/>
          </a:prstGeom>
          <a:ln>
            <a:noFill/>
          </a:ln>
        </p:spPr>
        <p:txBody>
          <a:bodyPr wrap="none">
            <a:spAutoFit/>
          </a:bodyPr>
          <a:lstStyle/>
          <a:p>
            <a:pPr algn="ctr"/>
            <a:r>
              <a:rPr lang="zh-CN" altLang="en-US" sz="4400" dirty="0">
                <a:ln w="9525" cap="flat" cmpd="sng">
                  <a:noFill/>
                  <a:prstDash val="solid"/>
                  <a:round/>
                  <a:headEnd type="none" w="med" len="med"/>
                  <a:tailEnd type="none" w="med" len="med"/>
                </a:ln>
                <a:solidFill>
                  <a:srgbClr val="F95D5D"/>
                </a:solidFill>
                <a:cs typeface="+mn-ea"/>
                <a:sym typeface="+mn-lt"/>
              </a:rPr>
              <a:t>抓好常规的具体要素</a:t>
            </a:r>
            <a:endParaRPr lang="zh-CN" altLang="en-US" sz="4400" dirty="0">
              <a:ln w="9525" cap="flat" cmpd="sng">
                <a:noFill/>
                <a:prstDash val="solid"/>
                <a:round/>
                <a:headEnd type="none" w="med" len="med"/>
                <a:tailEnd type="none" w="med" len="med"/>
              </a:ln>
              <a:solidFill>
                <a:srgbClr val="F95D5D"/>
              </a:solidFill>
              <a:cs typeface="+mn-ea"/>
              <a:sym typeface="+mn-lt"/>
            </a:endParaRPr>
          </a:p>
        </p:txBody>
      </p:sp>
      <p:sp>
        <p:nvSpPr>
          <p:cNvPr id="31" name="矩形 30"/>
          <p:cNvSpPr/>
          <p:nvPr/>
        </p:nvSpPr>
        <p:spPr>
          <a:xfrm>
            <a:off x="1007960" y="5212805"/>
            <a:ext cx="5095295" cy="461665"/>
          </a:xfrm>
          <a:prstGeom prst="rect">
            <a:avLst/>
          </a:prstGeom>
        </p:spPr>
        <p:txBody>
          <a:bodyPr wrap="square">
            <a:spAutoFit/>
          </a:bodyPr>
          <a:lstStyle/>
          <a:p>
            <a:pPr algn="ctr"/>
            <a:r>
              <a:rPr lang="zh-CN" altLang="en-US" sz="2400" dirty="0">
                <a:cs typeface="+mn-ea"/>
                <a:sym typeface="+mn-lt"/>
              </a:rPr>
              <a:t>对全园</a:t>
            </a:r>
            <a:r>
              <a:rPr lang="zh-CN" altLang="en-US" sz="2400" dirty="0" smtClean="0">
                <a:cs typeface="+mn-ea"/>
                <a:sym typeface="+mn-lt"/>
              </a:rPr>
              <a:t>的孩子进行全面</a:t>
            </a:r>
            <a:r>
              <a:rPr lang="zh-CN" altLang="en-US" sz="2400" dirty="0">
                <a:cs typeface="+mn-ea"/>
                <a:sym typeface="+mn-lt"/>
              </a:rPr>
              <a:t>了解</a:t>
            </a:r>
            <a:endParaRPr lang="zh-CN" altLang="en-US" sz="2400" dirty="0">
              <a:cs typeface="+mn-ea"/>
              <a:sym typeface="+mn-lt"/>
            </a:endParaRPr>
          </a:p>
        </p:txBody>
      </p:sp>
      <p:sp>
        <p:nvSpPr>
          <p:cNvPr id="32" name="矩形 31"/>
          <p:cNvSpPr/>
          <p:nvPr/>
        </p:nvSpPr>
        <p:spPr>
          <a:xfrm>
            <a:off x="1642366" y="5644198"/>
            <a:ext cx="4305494"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33" name="矩形 32"/>
          <p:cNvSpPr/>
          <p:nvPr/>
        </p:nvSpPr>
        <p:spPr>
          <a:xfrm>
            <a:off x="3711537" y="1787376"/>
            <a:ext cx="5095295" cy="461665"/>
          </a:xfrm>
          <a:prstGeom prst="rect">
            <a:avLst/>
          </a:prstGeom>
        </p:spPr>
        <p:txBody>
          <a:bodyPr wrap="square">
            <a:spAutoFit/>
          </a:bodyPr>
          <a:lstStyle/>
          <a:p>
            <a:pPr algn="ctr"/>
            <a:r>
              <a:rPr lang="zh-CN" altLang="en-US" sz="2400" dirty="0">
                <a:cs typeface="+mn-ea"/>
                <a:sym typeface="+mn-lt"/>
              </a:rPr>
              <a:t>常规</a:t>
            </a:r>
            <a:r>
              <a:rPr lang="zh-CN" altLang="en-US" sz="2400" dirty="0" smtClean="0">
                <a:cs typeface="+mn-ea"/>
                <a:sym typeface="+mn-lt"/>
              </a:rPr>
              <a:t>教育要</a:t>
            </a:r>
            <a:r>
              <a:rPr lang="zh-CN" altLang="en-US" sz="2400" dirty="0">
                <a:cs typeface="+mn-ea"/>
                <a:sym typeface="+mn-lt"/>
              </a:rPr>
              <a:t>日常</a:t>
            </a:r>
            <a:r>
              <a:rPr lang="zh-CN" altLang="en-US" sz="2400" dirty="0" smtClean="0">
                <a:cs typeface="+mn-ea"/>
                <a:sym typeface="+mn-lt"/>
              </a:rPr>
              <a:t>抓抓</a:t>
            </a:r>
            <a:r>
              <a:rPr lang="zh-CN" altLang="en-US" sz="2400" dirty="0">
                <a:cs typeface="+mn-ea"/>
                <a:sym typeface="+mn-lt"/>
              </a:rPr>
              <a:t>日常 </a:t>
            </a:r>
            <a:endParaRPr lang="zh-CN" altLang="en-US" sz="2400" dirty="0">
              <a:cs typeface="+mn-ea"/>
              <a:sym typeface="+mn-lt"/>
            </a:endParaRPr>
          </a:p>
        </p:txBody>
      </p:sp>
      <p:sp>
        <p:nvSpPr>
          <p:cNvPr id="34" name="矩形 33"/>
          <p:cNvSpPr/>
          <p:nvPr/>
        </p:nvSpPr>
        <p:spPr>
          <a:xfrm>
            <a:off x="4501338" y="2218999"/>
            <a:ext cx="4305494"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sp>
        <p:nvSpPr>
          <p:cNvPr id="35" name="矩形 34"/>
          <p:cNvSpPr/>
          <p:nvPr/>
        </p:nvSpPr>
        <p:spPr>
          <a:xfrm>
            <a:off x="5757215" y="3409410"/>
            <a:ext cx="5095295" cy="461665"/>
          </a:xfrm>
          <a:prstGeom prst="rect">
            <a:avLst/>
          </a:prstGeom>
        </p:spPr>
        <p:txBody>
          <a:bodyPr wrap="square">
            <a:spAutoFit/>
          </a:bodyPr>
          <a:lstStyle/>
          <a:p>
            <a:pPr algn="ctr"/>
            <a:r>
              <a:rPr lang="zh-CN" altLang="en-US" sz="2400" dirty="0">
                <a:cs typeface="+mn-ea"/>
                <a:sym typeface="+mn-lt"/>
              </a:rPr>
              <a:t>常规</a:t>
            </a:r>
            <a:r>
              <a:rPr lang="zh-CN" altLang="en-US" sz="2400" dirty="0" smtClean="0">
                <a:cs typeface="+mn-ea"/>
                <a:sym typeface="+mn-lt"/>
              </a:rPr>
              <a:t>教育要抓重点反复</a:t>
            </a:r>
            <a:r>
              <a:rPr lang="zh-CN" altLang="en-US" sz="2400" dirty="0">
                <a:cs typeface="+mn-ea"/>
                <a:sym typeface="+mn-lt"/>
              </a:rPr>
              <a:t>地抓</a:t>
            </a:r>
            <a:endParaRPr lang="zh-CN" altLang="en-US" sz="2400" dirty="0">
              <a:cs typeface="+mn-ea"/>
              <a:sym typeface="+mn-lt"/>
            </a:endParaRPr>
          </a:p>
        </p:txBody>
      </p:sp>
      <p:sp>
        <p:nvSpPr>
          <p:cNvPr id="36" name="矩形 35"/>
          <p:cNvSpPr/>
          <p:nvPr/>
        </p:nvSpPr>
        <p:spPr>
          <a:xfrm>
            <a:off x="6391621" y="3840803"/>
            <a:ext cx="4305494" cy="738664"/>
          </a:xfrm>
          <a:prstGeom prst="rect">
            <a:avLst/>
          </a:prstGeom>
        </p:spPr>
        <p:txBody>
          <a:bodyPr wrap="square">
            <a:spAutoFit/>
          </a:bodyPr>
          <a:lstStyle/>
          <a:p>
            <a:r>
              <a:rPr lang="zh-CN" altLang="en-US" sz="1400" dirty="0" smtClean="0">
                <a:solidFill>
                  <a:schemeClr val="bg2">
                    <a:lumMod val="25000"/>
                  </a:schemeClr>
                </a:solidFill>
                <a:cs typeface="+mn-ea"/>
                <a:sym typeface="+mn-lt"/>
              </a:rPr>
              <a:t>点击添加正文，请输入您的正文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点击添加正文，请输入您的</a:t>
            </a:r>
            <a:r>
              <a:rPr lang="zh-CN" altLang="en-US" sz="1400" dirty="0" smtClean="0">
                <a:solidFill>
                  <a:schemeClr val="bg2">
                    <a:lumMod val="25000"/>
                  </a:schemeClr>
                </a:solidFill>
                <a:cs typeface="+mn-ea"/>
                <a:sym typeface="+mn-lt"/>
              </a:rPr>
              <a:t>正文</a:t>
            </a:r>
            <a:r>
              <a:rPr lang="zh-CN" altLang="en-US" sz="1400" dirty="0">
                <a:solidFill>
                  <a:schemeClr val="bg2">
                    <a:lumMod val="25000"/>
                  </a:schemeClr>
                </a:solidFill>
                <a:cs typeface="+mn-ea"/>
                <a:sym typeface="+mn-lt"/>
              </a:rPr>
              <a:t>点击添加</a:t>
            </a:r>
            <a:r>
              <a:rPr lang="zh-CN" altLang="en-US" sz="1400" dirty="0" smtClean="0">
                <a:solidFill>
                  <a:schemeClr val="bg2">
                    <a:lumMod val="25000"/>
                  </a:schemeClr>
                </a:solidFill>
                <a:cs typeface="+mn-ea"/>
                <a:sym typeface="+mn-lt"/>
              </a:rPr>
              <a:t>正文</a:t>
            </a:r>
            <a:endParaRPr lang="en-US" altLang="zh-CN" sz="1400" dirty="0">
              <a:solidFill>
                <a:schemeClr val="bg2">
                  <a:lumMod val="25000"/>
                </a:schemeClr>
              </a:solidFill>
              <a:cs typeface="+mn-ea"/>
              <a:sym typeface="+mn-lt"/>
            </a:endParaRPr>
          </a:p>
        </p:txBody>
      </p:sp>
      <p:pic>
        <p:nvPicPr>
          <p:cNvPr id="37" name="图片 36"/>
          <p:cNvPicPr>
            <a:picLocks noChangeAspect="1"/>
          </p:cNvPicPr>
          <p:nvPr/>
        </p:nvPicPr>
        <p:blipFill rotWithShape="1">
          <a:blip r:embed="rId6">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Tree>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8832" t="28546" r="10135"/>
          <a:stretch>
            <a:fillRect/>
          </a:stretch>
        </p:blipFill>
        <p:spPr>
          <a:xfrm>
            <a:off x="-3" y="-29030"/>
            <a:ext cx="12206517" cy="689712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2" y="0"/>
            <a:ext cx="1592875" cy="132739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78786" b="70044"/>
          <a:stretch>
            <a:fillRect/>
          </a:stretch>
        </p:blipFill>
        <p:spPr>
          <a:xfrm>
            <a:off x="9601200" y="-12699"/>
            <a:ext cx="2590800" cy="20574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4375" r="13438" b="82496"/>
          <a:stretch>
            <a:fillRect/>
          </a:stretch>
        </p:blipFill>
        <p:spPr>
          <a:xfrm>
            <a:off x="9067800" y="-12700"/>
            <a:ext cx="1485900" cy="120015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3673" r="85668" b="79752"/>
          <a:stretch>
            <a:fillRect/>
          </a:stretch>
        </p:blipFill>
        <p:spPr>
          <a:xfrm>
            <a:off x="477087" y="-51447"/>
            <a:ext cx="1649186" cy="1761813"/>
          </a:xfrm>
          <a:prstGeom prst="rect">
            <a:avLst/>
          </a:prstGeom>
        </p:spPr>
      </p:pic>
      <p:sp>
        <p:nvSpPr>
          <p:cNvPr id="139" name="Freeform 5"/>
          <p:cNvSpPr/>
          <p:nvPr/>
        </p:nvSpPr>
        <p:spPr bwMode="auto">
          <a:xfrm>
            <a:off x="4646277" y="1543042"/>
            <a:ext cx="3206762" cy="5172685"/>
          </a:xfrm>
          <a:custGeom>
            <a:avLst/>
            <a:gdLst/>
            <a:ahLst/>
            <a:cxnLst>
              <a:cxn ang="0">
                <a:pos x="795" y="321"/>
              </a:cxn>
              <a:cxn ang="0">
                <a:pos x="776" y="388"/>
              </a:cxn>
              <a:cxn ang="0">
                <a:pos x="690" y="325"/>
              </a:cxn>
              <a:cxn ang="0">
                <a:pos x="682" y="323"/>
              </a:cxn>
              <a:cxn ang="0">
                <a:pos x="539" y="328"/>
              </a:cxn>
              <a:cxn ang="0">
                <a:pos x="440" y="587"/>
              </a:cxn>
              <a:cxn ang="0">
                <a:pos x="532" y="683"/>
              </a:cxn>
              <a:cxn ang="0">
                <a:pos x="697" y="687"/>
              </a:cxn>
              <a:cxn ang="0">
                <a:pos x="767" y="641"/>
              </a:cxn>
              <a:cxn ang="0">
                <a:pos x="566" y="712"/>
              </a:cxn>
              <a:cxn ang="0">
                <a:pos x="608" y="937"/>
              </a:cxn>
              <a:cxn ang="0">
                <a:pos x="546" y="1031"/>
              </a:cxn>
              <a:cxn ang="0">
                <a:pos x="672" y="1053"/>
              </a:cxn>
              <a:cxn ang="0">
                <a:pos x="718" y="1076"/>
              </a:cxn>
              <a:cxn ang="0">
                <a:pos x="713" y="1088"/>
              </a:cxn>
              <a:cxn ang="0">
                <a:pos x="673" y="1069"/>
              </a:cxn>
              <a:cxn ang="0">
                <a:pos x="562" y="1052"/>
              </a:cxn>
              <a:cxn ang="0">
                <a:pos x="339" y="1246"/>
              </a:cxn>
              <a:cxn ang="0">
                <a:pos x="335" y="1312"/>
              </a:cxn>
              <a:cxn ang="0">
                <a:pos x="338" y="1339"/>
              </a:cxn>
              <a:cxn ang="0">
                <a:pos x="398" y="1460"/>
              </a:cxn>
              <a:cxn ang="0">
                <a:pos x="419" y="1480"/>
              </a:cxn>
              <a:cxn ang="0">
                <a:pos x="426" y="1572"/>
              </a:cxn>
              <a:cxn ang="0">
                <a:pos x="578" y="1637"/>
              </a:cxn>
              <a:cxn ang="0">
                <a:pos x="574" y="1641"/>
              </a:cxn>
              <a:cxn ang="0">
                <a:pos x="427" y="1593"/>
              </a:cxn>
              <a:cxn ang="0">
                <a:pos x="306" y="1685"/>
              </a:cxn>
              <a:cxn ang="0">
                <a:pos x="301" y="1659"/>
              </a:cxn>
              <a:cxn ang="0">
                <a:pos x="402" y="1494"/>
              </a:cxn>
              <a:cxn ang="0">
                <a:pos x="398" y="1490"/>
              </a:cxn>
              <a:cxn ang="0">
                <a:pos x="369" y="1462"/>
              </a:cxn>
              <a:cxn ang="0">
                <a:pos x="309" y="1338"/>
              </a:cxn>
              <a:cxn ang="0">
                <a:pos x="368" y="1120"/>
              </a:cxn>
              <a:cxn ang="0">
                <a:pos x="476" y="1044"/>
              </a:cxn>
              <a:cxn ang="0">
                <a:pos x="579" y="777"/>
              </a:cxn>
              <a:cxn ang="0">
                <a:pos x="488" y="679"/>
              </a:cxn>
              <a:cxn ang="0">
                <a:pos x="313" y="674"/>
              </a:cxn>
              <a:cxn ang="0">
                <a:pos x="285" y="689"/>
              </a:cxn>
              <a:cxn ang="0">
                <a:pos x="210" y="772"/>
              </a:cxn>
              <a:cxn ang="0">
                <a:pos x="255" y="703"/>
              </a:cxn>
              <a:cxn ang="0">
                <a:pos x="0" y="632"/>
              </a:cxn>
              <a:cxn ang="0">
                <a:pos x="88" y="695"/>
              </a:cxn>
              <a:cxn ang="0">
                <a:pos x="248" y="687"/>
              </a:cxn>
              <a:cxn ang="0">
                <a:pos x="452" y="648"/>
              </a:cxn>
              <a:cxn ang="0">
                <a:pos x="412" y="432"/>
              </a:cxn>
              <a:cxn ang="0">
                <a:pos x="502" y="325"/>
              </a:cxn>
              <a:cxn ang="0">
                <a:pos x="590" y="235"/>
              </a:cxn>
              <a:cxn ang="0">
                <a:pos x="498" y="27"/>
              </a:cxn>
              <a:cxn ang="0">
                <a:pos x="301" y="98"/>
              </a:cxn>
              <a:cxn ang="0">
                <a:pos x="382" y="20"/>
              </a:cxn>
              <a:cxn ang="0">
                <a:pos x="607" y="108"/>
              </a:cxn>
              <a:cxn ang="0">
                <a:pos x="568" y="302"/>
              </a:cxn>
              <a:cxn ang="0">
                <a:pos x="737" y="323"/>
              </a:cxn>
              <a:cxn ang="0">
                <a:pos x="866" y="264"/>
              </a:cxn>
            </a:cxnLst>
            <a:rect l="0" t="0" r="r" b="b"/>
            <a:pathLst>
              <a:path w="1065" h="1720">
                <a:moveTo>
                  <a:pt x="869" y="264"/>
                </a:moveTo>
                <a:cubicBezTo>
                  <a:pt x="851" y="290"/>
                  <a:pt x="826" y="310"/>
                  <a:pt x="795" y="321"/>
                </a:cubicBezTo>
                <a:cubicBezTo>
                  <a:pt x="769" y="332"/>
                  <a:pt x="744" y="335"/>
                  <a:pt x="718" y="332"/>
                </a:cubicBezTo>
                <a:cubicBezTo>
                  <a:pt x="741" y="346"/>
                  <a:pt x="761" y="365"/>
                  <a:pt x="776" y="388"/>
                </a:cubicBezTo>
                <a:cubicBezTo>
                  <a:pt x="773" y="388"/>
                  <a:pt x="773" y="388"/>
                  <a:pt x="773" y="388"/>
                </a:cubicBezTo>
                <a:cubicBezTo>
                  <a:pt x="752" y="360"/>
                  <a:pt x="725" y="339"/>
                  <a:pt x="690" y="325"/>
                </a:cubicBezTo>
                <a:cubicBezTo>
                  <a:pt x="689" y="325"/>
                  <a:pt x="689" y="325"/>
                  <a:pt x="688" y="325"/>
                </a:cubicBezTo>
                <a:cubicBezTo>
                  <a:pt x="686" y="324"/>
                  <a:pt x="684" y="323"/>
                  <a:pt x="682" y="323"/>
                </a:cubicBezTo>
                <a:cubicBezTo>
                  <a:pt x="682" y="322"/>
                  <a:pt x="682" y="322"/>
                  <a:pt x="682" y="322"/>
                </a:cubicBezTo>
                <a:cubicBezTo>
                  <a:pt x="634" y="305"/>
                  <a:pt x="586" y="307"/>
                  <a:pt x="539" y="328"/>
                </a:cubicBezTo>
                <a:cubicBezTo>
                  <a:pt x="489" y="350"/>
                  <a:pt x="455" y="386"/>
                  <a:pt x="436" y="436"/>
                </a:cubicBezTo>
                <a:cubicBezTo>
                  <a:pt x="416" y="487"/>
                  <a:pt x="418" y="537"/>
                  <a:pt x="440" y="587"/>
                </a:cubicBezTo>
                <a:cubicBezTo>
                  <a:pt x="454" y="620"/>
                  <a:pt x="476" y="646"/>
                  <a:pt x="503" y="666"/>
                </a:cubicBezTo>
                <a:cubicBezTo>
                  <a:pt x="514" y="671"/>
                  <a:pt x="523" y="677"/>
                  <a:pt x="532" y="683"/>
                </a:cubicBezTo>
                <a:cubicBezTo>
                  <a:pt x="537" y="686"/>
                  <a:pt x="542" y="688"/>
                  <a:pt x="548" y="690"/>
                </a:cubicBezTo>
                <a:cubicBezTo>
                  <a:pt x="598" y="710"/>
                  <a:pt x="648" y="708"/>
                  <a:pt x="697" y="687"/>
                </a:cubicBezTo>
                <a:cubicBezTo>
                  <a:pt x="723" y="675"/>
                  <a:pt x="744" y="660"/>
                  <a:pt x="762" y="642"/>
                </a:cubicBezTo>
                <a:cubicBezTo>
                  <a:pt x="767" y="641"/>
                  <a:pt x="767" y="641"/>
                  <a:pt x="767" y="641"/>
                </a:cubicBezTo>
                <a:cubicBezTo>
                  <a:pt x="747" y="666"/>
                  <a:pt x="721" y="685"/>
                  <a:pt x="690" y="699"/>
                </a:cubicBezTo>
                <a:cubicBezTo>
                  <a:pt x="649" y="717"/>
                  <a:pt x="607" y="721"/>
                  <a:pt x="566" y="712"/>
                </a:cubicBezTo>
                <a:cubicBezTo>
                  <a:pt x="581" y="729"/>
                  <a:pt x="594" y="749"/>
                  <a:pt x="604" y="772"/>
                </a:cubicBezTo>
                <a:cubicBezTo>
                  <a:pt x="628" y="826"/>
                  <a:pt x="629" y="881"/>
                  <a:pt x="608" y="937"/>
                </a:cubicBezTo>
                <a:cubicBezTo>
                  <a:pt x="593" y="976"/>
                  <a:pt x="569" y="1008"/>
                  <a:pt x="537" y="1032"/>
                </a:cubicBezTo>
                <a:cubicBezTo>
                  <a:pt x="540" y="1031"/>
                  <a:pt x="543" y="1031"/>
                  <a:pt x="546" y="1031"/>
                </a:cubicBezTo>
                <a:cubicBezTo>
                  <a:pt x="581" y="1028"/>
                  <a:pt x="614" y="1032"/>
                  <a:pt x="645" y="1042"/>
                </a:cubicBezTo>
                <a:cubicBezTo>
                  <a:pt x="654" y="1045"/>
                  <a:pt x="663" y="1049"/>
                  <a:pt x="672" y="1053"/>
                </a:cubicBezTo>
                <a:cubicBezTo>
                  <a:pt x="674" y="1054"/>
                  <a:pt x="677" y="1056"/>
                  <a:pt x="680" y="1057"/>
                </a:cubicBezTo>
                <a:cubicBezTo>
                  <a:pt x="692" y="1064"/>
                  <a:pt x="705" y="1071"/>
                  <a:pt x="718" y="1076"/>
                </a:cubicBezTo>
                <a:cubicBezTo>
                  <a:pt x="844" y="1131"/>
                  <a:pt x="960" y="1106"/>
                  <a:pt x="1065" y="1001"/>
                </a:cubicBezTo>
                <a:cubicBezTo>
                  <a:pt x="975" y="1126"/>
                  <a:pt x="858" y="1155"/>
                  <a:pt x="713" y="1088"/>
                </a:cubicBezTo>
                <a:cubicBezTo>
                  <a:pt x="711" y="1087"/>
                  <a:pt x="708" y="1086"/>
                  <a:pt x="706" y="1085"/>
                </a:cubicBezTo>
                <a:cubicBezTo>
                  <a:pt x="695" y="1080"/>
                  <a:pt x="684" y="1074"/>
                  <a:pt x="673" y="1069"/>
                </a:cubicBezTo>
                <a:cubicBezTo>
                  <a:pt x="664" y="1066"/>
                  <a:pt x="655" y="1063"/>
                  <a:pt x="646" y="1060"/>
                </a:cubicBezTo>
                <a:cubicBezTo>
                  <a:pt x="620" y="1052"/>
                  <a:pt x="591" y="1050"/>
                  <a:pt x="562" y="1052"/>
                </a:cubicBezTo>
                <a:cubicBezTo>
                  <a:pt x="494" y="1056"/>
                  <a:pt x="439" y="1084"/>
                  <a:pt x="394" y="1135"/>
                </a:cubicBezTo>
                <a:cubicBezTo>
                  <a:pt x="365" y="1169"/>
                  <a:pt x="347" y="1206"/>
                  <a:pt x="339" y="1246"/>
                </a:cubicBezTo>
                <a:cubicBezTo>
                  <a:pt x="339" y="1247"/>
                  <a:pt x="338" y="1248"/>
                  <a:pt x="338" y="1249"/>
                </a:cubicBezTo>
                <a:cubicBezTo>
                  <a:pt x="335" y="1270"/>
                  <a:pt x="333" y="1291"/>
                  <a:pt x="335" y="1312"/>
                </a:cubicBezTo>
                <a:cubicBezTo>
                  <a:pt x="336" y="1321"/>
                  <a:pt x="337" y="1330"/>
                  <a:pt x="338" y="1338"/>
                </a:cubicBezTo>
                <a:cubicBezTo>
                  <a:pt x="338" y="1339"/>
                  <a:pt x="338" y="1339"/>
                  <a:pt x="338" y="1339"/>
                </a:cubicBezTo>
                <a:cubicBezTo>
                  <a:pt x="346" y="1384"/>
                  <a:pt x="365" y="1423"/>
                  <a:pt x="395" y="1457"/>
                </a:cubicBezTo>
                <a:cubicBezTo>
                  <a:pt x="396" y="1458"/>
                  <a:pt x="397" y="1459"/>
                  <a:pt x="398" y="1460"/>
                </a:cubicBezTo>
                <a:cubicBezTo>
                  <a:pt x="399" y="1461"/>
                  <a:pt x="400" y="1462"/>
                  <a:pt x="400" y="1462"/>
                </a:cubicBezTo>
                <a:cubicBezTo>
                  <a:pt x="406" y="1468"/>
                  <a:pt x="412" y="1474"/>
                  <a:pt x="419" y="1480"/>
                </a:cubicBezTo>
                <a:cubicBezTo>
                  <a:pt x="421" y="1482"/>
                  <a:pt x="424" y="1484"/>
                  <a:pt x="426" y="1486"/>
                </a:cubicBezTo>
                <a:cubicBezTo>
                  <a:pt x="426" y="1572"/>
                  <a:pt x="426" y="1572"/>
                  <a:pt x="426" y="1572"/>
                </a:cubicBezTo>
                <a:cubicBezTo>
                  <a:pt x="441" y="1592"/>
                  <a:pt x="464" y="1606"/>
                  <a:pt x="495" y="1615"/>
                </a:cubicBezTo>
                <a:cubicBezTo>
                  <a:pt x="525" y="1624"/>
                  <a:pt x="553" y="1632"/>
                  <a:pt x="578" y="1637"/>
                </a:cubicBezTo>
                <a:cubicBezTo>
                  <a:pt x="602" y="1643"/>
                  <a:pt x="620" y="1649"/>
                  <a:pt x="631" y="1656"/>
                </a:cubicBezTo>
                <a:cubicBezTo>
                  <a:pt x="614" y="1649"/>
                  <a:pt x="595" y="1644"/>
                  <a:pt x="574" y="1641"/>
                </a:cubicBezTo>
                <a:cubicBezTo>
                  <a:pt x="553" y="1639"/>
                  <a:pt x="528" y="1636"/>
                  <a:pt x="499" y="1633"/>
                </a:cubicBezTo>
                <a:cubicBezTo>
                  <a:pt x="470" y="1630"/>
                  <a:pt x="446" y="1617"/>
                  <a:pt x="427" y="1593"/>
                </a:cubicBezTo>
                <a:cubicBezTo>
                  <a:pt x="397" y="1598"/>
                  <a:pt x="379" y="1608"/>
                  <a:pt x="370" y="1623"/>
                </a:cubicBezTo>
                <a:cubicBezTo>
                  <a:pt x="353" y="1652"/>
                  <a:pt x="332" y="1672"/>
                  <a:pt x="306" y="1685"/>
                </a:cubicBezTo>
                <a:cubicBezTo>
                  <a:pt x="276" y="1702"/>
                  <a:pt x="245" y="1713"/>
                  <a:pt x="214" y="1720"/>
                </a:cubicBezTo>
                <a:cubicBezTo>
                  <a:pt x="253" y="1707"/>
                  <a:pt x="282" y="1686"/>
                  <a:pt x="301" y="1659"/>
                </a:cubicBezTo>
                <a:cubicBezTo>
                  <a:pt x="335" y="1609"/>
                  <a:pt x="368" y="1580"/>
                  <a:pt x="402" y="1572"/>
                </a:cubicBezTo>
                <a:cubicBezTo>
                  <a:pt x="402" y="1494"/>
                  <a:pt x="402" y="1494"/>
                  <a:pt x="402" y="1494"/>
                </a:cubicBezTo>
                <a:cubicBezTo>
                  <a:pt x="401" y="1493"/>
                  <a:pt x="400" y="1491"/>
                  <a:pt x="398" y="1490"/>
                </a:cubicBezTo>
                <a:cubicBezTo>
                  <a:pt x="398" y="1490"/>
                  <a:pt x="398" y="1490"/>
                  <a:pt x="398" y="1490"/>
                </a:cubicBezTo>
                <a:cubicBezTo>
                  <a:pt x="396" y="1489"/>
                  <a:pt x="395" y="1488"/>
                  <a:pt x="394" y="1487"/>
                </a:cubicBezTo>
                <a:cubicBezTo>
                  <a:pt x="385" y="1479"/>
                  <a:pt x="376" y="1471"/>
                  <a:pt x="369" y="1462"/>
                </a:cubicBezTo>
                <a:cubicBezTo>
                  <a:pt x="357" y="1449"/>
                  <a:pt x="347" y="1435"/>
                  <a:pt x="338" y="1421"/>
                </a:cubicBezTo>
                <a:cubicBezTo>
                  <a:pt x="324" y="1395"/>
                  <a:pt x="314" y="1368"/>
                  <a:pt x="309" y="1338"/>
                </a:cubicBezTo>
                <a:cubicBezTo>
                  <a:pt x="307" y="1329"/>
                  <a:pt x="306" y="1319"/>
                  <a:pt x="305" y="1308"/>
                </a:cubicBezTo>
                <a:cubicBezTo>
                  <a:pt x="300" y="1237"/>
                  <a:pt x="321" y="1174"/>
                  <a:pt x="368" y="1120"/>
                </a:cubicBezTo>
                <a:cubicBezTo>
                  <a:pt x="398" y="1085"/>
                  <a:pt x="433" y="1060"/>
                  <a:pt x="473" y="1046"/>
                </a:cubicBezTo>
                <a:cubicBezTo>
                  <a:pt x="474" y="1045"/>
                  <a:pt x="475" y="1045"/>
                  <a:pt x="476" y="1044"/>
                </a:cubicBezTo>
                <a:cubicBezTo>
                  <a:pt x="527" y="1022"/>
                  <a:pt x="563" y="984"/>
                  <a:pt x="583" y="932"/>
                </a:cubicBezTo>
                <a:cubicBezTo>
                  <a:pt x="603" y="880"/>
                  <a:pt x="602" y="828"/>
                  <a:pt x="579" y="777"/>
                </a:cubicBezTo>
                <a:cubicBezTo>
                  <a:pt x="563" y="741"/>
                  <a:pt x="540" y="713"/>
                  <a:pt x="510" y="693"/>
                </a:cubicBezTo>
                <a:cubicBezTo>
                  <a:pt x="503" y="688"/>
                  <a:pt x="495" y="683"/>
                  <a:pt x="488" y="679"/>
                </a:cubicBezTo>
                <a:cubicBezTo>
                  <a:pt x="481" y="676"/>
                  <a:pt x="474" y="673"/>
                  <a:pt x="467" y="670"/>
                </a:cubicBezTo>
                <a:cubicBezTo>
                  <a:pt x="415" y="650"/>
                  <a:pt x="363" y="651"/>
                  <a:pt x="313" y="674"/>
                </a:cubicBezTo>
                <a:cubicBezTo>
                  <a:pt x="306" y="677"/>
                  <a:pt x="300" y="680"/>
                  <a:pt x="294" y="683"/>
                </a:cubicBezTo>
                <a:cubicBezTo>
                  <a:pt x="291" y="685"/>
                  <a:pt x="288" y="687"/>
                  <a:pt x="285" y="689"/>
                </a:cubicBezTo>
                <a:cubicBezTo>
                  <a:pt x="252" y="709"/>
                  <a:pt x="228" y="736"/>
                  <a:pt x="212" y="772"/>
                </a:cubicBezTo>
                <a:cubicBezTo>
                  <a:pt x="210" y="772"/>
                  <a:pt x="210" y="772"/>
                  <a:pt x="210" y="772"/>
                </a:cubicBezTo>
                <a:cubicBezTo>
                  <a:pt x="222" y="745"/>
                  <a:pt x="238" y="721"/>
                  <a:pt x="258" y="702"/>
                </a:cubicBezTo>
                <a:cubicBezTo>
                  <a:pt x="257" y="702"/>
                  <a:pt x="256" y="703"/>
                  <a:pt x="255" y="703"/>
                </a:cubicBezTo>
                <a:cubicBezTo>
                  <a:pt x="203" y="726"/>
                  <a:pt x="150" y="728"/>
                  <a:pt x="96" y="707"/>
                </a:cubicBezTo>
                <a:cubicBezTo>
                  <a:pt x="56" y="691"/>
                  <a:pt x="24" y="666"/>
                  <a:pt x="0" y="632"/>
                </a:cubicBezTo>
                <a:cubicBezTo>
                  <a:pt x="3" y="631"/>
                  <a:pt x="3" y="631"/>
                  <a:pt x="3" y="631"/>
                </a:cubicBezTo>
                <a:cubicBezTo>
                  <a:pt x="25" y="660"/>
                  <a:pt x="53" y="681"/>
                  <a:pt x="88" y="695"/>
                </a:cubicBezTo>
                <a:cubicBezTo>
                  <a:pt x="139" y="714"/>
                  <a:pt x="189" y="713"/>
                  <a:pt x="238" y="692"/>
                </a:cubicBezTo>
                <a:cubicBezTo>
                  <a:pt x="241" y="690"/>
                  <a:pt x="244" y="689"/>
                  <a:pt x="248" y="687"/>
                </a:cubicBezTo>
                <a:cubicBezTo>
                  <a:pt x="265" y="681"/>
                  <a:pt x="289" y="672"/>
                  <a:pt x="321" y="661"/>
                </a:cubicBezTo>
                <a:cubicBezTo>
                  <a:pt x="364" y="642"/>
                  <a:pt x="408" y="638"/>
                  <a:pt x="452" y="648"/>
                </a:cubicBezTo>
                <a:cubicBezTo>
                  <a:pt x="437" y="632"/>
                  <a:pt x="425" y="613"/>
                  <a:pt x="416" y="591"/>
                </a:cubicBezTo>
                <a:cubicBezTo>
                  <a:pt x="392" y="539"/>
                  <a:pt x="391" y="486"/>
                  <a:pt x="412" y="432"/>
                </a:cubicBezTo>
                <a:cubicBezTo>
                  <a:pt x="429" y="385"/>
                  <a:pt x="460" y="350"/>
                  <a:pt x="502" y="326"/>
                </a:cubicBezTo>
                <a:cubicBezTo>
                  <a:pt x="502" y="325"/>
                  <a:pt x="502" y="325"/>
                  <a:pt x="502" y="325"/>
                </a:cubicBezTo>
                <a:cubicBezTo>
                  <a:pt x="503" y="325"/>
                  <a:pt x="505" y="324"/>
                  <a:pt x="506" y="324"/>
                </a:cubicBezTo>
                <a:cubicBezTo>
                  <a:pt x="546" y="306"/>
                  <a:pt x="574" y="276"/>
                  <a:pt x="590" y="235"/>
                </a:cubicBezTo>
                <a:cubicBezTo>
                  <a:pt x="606" y="193"/>
                  <a:pt x="605" y="152"/>
                  <a:pt x="587" y="112"/>
                </a:cubicBezTo>
                <a:cubicBezTo>
                  <a:pt x="569" y="72"/>
                  <a:pt x="540" y="43"/>
                  <a:pt x="498" y="27"/>
                </a:cubicBezTo>
                <a:cubicBezTo>
                  <a:pt x="457" y="11"/>
                  <a:pt x="416" y="12"/>
                  <a:pt x="376" y="30"/>
                </a:cubicBezTo>
                <a:cubicBezTo>
                  <a:pt x="343" y="45"/>
                  <a:pt x="318" y="67"/>
                  <a:pt x="301" y="98"/>
                </a:cubicBezTo>
                <a:cubicBezTo>
                  <a:pt x="299" y="99"/>
                  <a:pt x="299" y="99"/>
                  <a:pt x="299" y="99"/>
                </a:cubicBezTo>
                <a:cubicBezTo>
                  <a:pt x="317" y="63"/>
                  <a:pt x="345" y="37"/>
                  <a:pt x="382" y="20"/>
                </a:cubicBezTo>
                <a:cubicBezTo>
                  <a:pt x="425" y="1"/>
                  <a:pt x="468" y="0"/>
                  <a:pt x="512" y="17"/>
                </a:cubicBezTo>
                <a:cubicBezTo>
                  <a:pt x="556" y="34"/>
                  <a:pt x="588" y="65"/>
                  <a:pt x="607" y="108"/>
                </a:cubicBezTo>
                <a:cubicBezTo>
                  <a:pt x="626" y="151"/>
                  <a:pt x="627" y="194"/>
                  <a:pt x="610" y="238"/>
                </a:cubicBezTo>
                <a:cubicBezTo>
                  <a:pt x="600" y="264"/>
                  <a:pt x="587" y="285"/>
                  <a:pt x="568" y="302"/>
                </a:cubicBezTo>
                <a:cubicBezTo>
                  <a:pt x="604" y="295"/>
                  <a:pt x="640" y="298"/>
                  <a:pt x="676" y="312"/>
                </a:cubicBezTo>
                <a:cubicBezTo>
                  <a:pt x="705" y="318"/>
                  <a:pt x="725" y="322"/>
                  <a:pt x="737" y="323"/>
                </a:cubicBezTo>
                <a:cubicBezTo>
                  <a:pt x="758" y="324"/>
                  <a:pt x="780" y="321"/>
                  <a:pt x="801" y="312"/>
                </a:cubicBezTo>
                <a:cubicBezTo>
                  <a:pt x="828" y="302"/>
                  <a:pt x="850" y="286"/>
                  <a:pt x="866" y="264"/>
                </a:cubicBezTo>
                <a:lnTo>
                  <a:pt x="869" y="264"/>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nvGrpSpPr>
          <p:cNvPr id="140" name="Group 48"/>
          <p:cNvGrpSpPr/>
          <p:nvPr/>
        </p:nvGrpSpPr>
        <p:grpSpPr>
          <a:xfrm>
            <a:off x="5782263" y="4824377"/>
            <a:ext cx="1200956" cy="1201959"/>
            <a:chOff x="3621156" y="1140216"/>
            <a:chExt cx="883472" cy="884210"/>
          </a:xfrm>
        </p:grpSpPr>
        <p:sp>
          <p:nvSpPr>
            <p:cNvPr id="163" name="Oval 49"/>
            <p:cNvSpPr>
              <a:spLocks noChangeAspect="1"/>
            </p:cNvSpPr>
            <p:nvPr/>
          </p:nvSpPr>
          <p:spPr>
            <a:xfrm>
              <a:off x="3621156" y="1140216"/>
              <a:ext cx="883472" cy="884210"/>
            </a:xfrm>
            <a:prstGeom prst="ellipse">
              <a:avLst/>
            </a:prstGeom>
            <a:solidFill>
              <a:srgbClr val="F95D5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64"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grpSp>
        <p:nvGrpSpPr>
          <p:cNvPr id="141" name="Group 52"/>
          <p:cNvGrpSpPr/>
          <p:nvPr/>
        </p:nvGrpSpPr>
        <p:grpSpPr>
          <a:xfrm>
            <a:off x="5976022" y="2531398"/>
            <a:ext cx="1064168" cy="1065057"/>
            <a:chOff x="1926323" y="2293234"/>
            <a:chExt cx="883472" cy="884210"/>
          </a:xfrm>
        </p:grpSpPr>
        <p:sp>
          <p:nvSpPr>
            <p:cNvPr id="161" name="Oval 53"/>
            <p:cNvSpPr>
              <a:spLocks noChangeAspect="1"/>
            </p:cNvSpPr>
            <p:nvPr/>
          </p:nvSpPr>
          <p:spPr>
            <a:xfrm>
              <a:off x="1926323" y="2293234"/>
              <a:ext cx="883472" cy="88421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62"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grpSp>
        <p:nvGrpSpPr>
          <p:cNvPr id="142" name="Group 55"/>
          <p:cNvGrpSpPr/>
          <p:nvPr/>
        </p:nvGrpSpPr>
        <p:grpSpPr>
          <a:xfrm>
            <a:off x="5365079" y="3614480"/>
            <a:ext cx="1030880" cy="1031740"/>
            <a:chOff x="2827138" y="1712746"/>
            <a:chExt cx="883472" cy="884210"/>
          </a:xfrm>
        </p:grpSpPr>
        <p:sp>
          <p:nvSpPr>
            <p:cNvPr id="159" name="Oval 56"/>
            <p:cNvSpPr>
              <a:spLocks noChangeAspect="1"/>
            </p:cNvSpPr>
            <p:nvPr/>
          </p:nvSpPr>
          <p:spPr>
            <a:xfrm>
              <a:off x="2827138" y="1712746"/>
              <a:ext cx="883472" cy="88421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60"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grpSp>
        <p:nvGrpSpPr>
          <p:cNvPr id="143" name="Group 58"/>
          <p:cNvGrpSpPr/>
          <p:nvPr/>
        </p:nvGrpSpPr>
        <p:grpSpPr>
          <a:xfrm>
            <a:off x="5561129" y="1656372"/>
            <a:ext cx="834405" cy="835102"/>
            <a:chOff x="4639368" y="1140216"/>
            <a:chExt cx="883472" cy="884210"/>
          </a:xfrm>
        </p:grpSpPr>
        <p:sp>
          <p:nvSpPr>
            <p:cNvPr id="157" name="Oval 59"/>
            <p:cNvSpPr>
              <a:spLocks noChangeAspect="1"/>
            </p:cNvSpPr>
            <p:nvPr/>
          </p:nvSpPr>
          <p:spPr>
            <a:xfrm flipH="1">
              <a:off x="4639368" y="1140216"/>
              <a:ext cx="883472" cy="884210"/>
            </a:xfrm>
            <a:prstGeom prst="ellipse">
              <a:avLst/>
            </a:prstGeom>
            <a:solidFill>
              <a:srgbClr val="FB8A8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5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grpSp>
        <p:nvGrpSpPr>
          <p:cNvPr id="144" name="Group 61"/>
          <p:cNvGrpSpPr/>
          <p:nvPr/>
        </p:nvGrpSpPr>
        <p:grpSpPr>
          <a:xfrm>
            <a:off x="6775352" y="3808922"/>
            <a:ext cx="976262" cy="977077"/>
            <a:chOff x="5433386" y="1712746"/>
            <a:chExt cx="883472" cy="884210"/>
          </a:xfrm>
        </p:grpSpPr>
        <p:sp>
          <p:nvSpPr>
            <p:cNvPr id="155" name="Oval 62"/>
            <p:cNvSpPr>
              <a:spLocks noChangeAspect="1"/>
            </p:cNvSpPr>
            <p:nvPr/>
          </p:nvSpPr>
          <p:spPr>
            <a:xfrm flipH="1">
              <a:off x="5433386" y="1712746"/>
              <a:ext cx="883472" cy="884210"/>
            </a:xfrm>
            <a:prstGeom prst="ellipse">
              <a:avLst/>
            </a:prstGeom>
            <a:solidFill>
              <a:srgbClr val="87D9D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56"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grpSp>
        <p:nvGrpSpPr>
          <p:cNvPr id="145" name="Group 70"/>
          <p:cNvGrpSpPr/>
          <p:nvPr/>
        </p:nvGrpSpPr>
        <p:grpSpPr>
          <a:xfrm>
            <a:off x="4701693" y="2745694"/>
            <a:ext cx="859436" cy="860154"/>
            <a:chOff x="6334201" y="2293234"/>
            <a:chExt cx="883472" cy="884210"/>
          </a:xfrm>
        </p:grpSpPr>
        <p:sp>
          <p:nvSpPr>
            <p:cNvPr id="153" name="Oval 76"/>
            <p:cNvSpPr>
              <a:spLocks noChangeAspect="1"/>
            </p:cNvSpPr>
            <p:nvPr/>
          </p:nvSpPr>
          <p:spPr>
            <a:xfrm flipH="1">
              <a:off x="6334201" y="2293234"/>
              <a:ext cx="883472" cy="884210"/>
            </a:xfrm>
            <a:prstGeom prst="ellipse">
              <a:avLst/>
            </a:prstGeom>
            <a:solidFill>
              <a:srgbClr val="F7DC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600" b="1" dirty="0">
                <a:cs typeface="+mn-ea"/>
                <a:sym typeface="+mn-lt"/>
              </a:endParaRPr>
            </a:p>
          </p:txBody>
        </p:sp>
        <p:sp>
          <p:nvSpPr>
            <p:cNvPr id="154"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grpSp>
      <p:sp>
        <p:nvSpPr>
          <p:cNvPr id="146" name="TextBox 78"/>
          <p:cNvSpPr txBox="1"/>
          <p:nvPr/>
        </p:nvSpPr>
        <p:spPr>
          <a:xfrm>
            <a:off x="7497334" y="5028812"/>
            <a:ext cx="2684857" cy="1200329"/>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a:solidFill>
                  <a:schemeClr val="accent1"/>
                </a:solidFill>
                <a:cs typeface="+mn-ea"/>
                <a:sym typeface="+mn-lt"/>
              </a:rPr>
              <a:t>点击输入您的</a:t>
            </a:r>
            <a:r>
              <a:rPr lang="zh-CN" altLang="en-US" b="1" dirty="0" smtClean="0">
                <a:solidFill>
                  <a:schemeClr val="accent1"/>
                </a:solidFill>
                <a:cs typeface="+mn-ea"/>
                <a:sym typeface="+mn-lt"/>
              </a:rPr>
              <a:t>标题</a:t>
            </a:r>
            <a:endParaRPr lang="en-US" altLang="zh-CN" b="1" dirty="0" smtClean="0">
              <a:solidFill>
                <a:schemeClr val="accent1"/>
              </a:solidFill>
              <a:cs typeface="+mn-ea"/>
              <a:sym typeface="+mn-lt"/>
            </a:endParaRPr>
          </a:p>
          <a:p>
            <a:pPr>
              <a:lnSpc>
                <a:spcPct val="150000"/>
              </a:lnSpc>
            </a:pPr>
            <a:r>
              <a:rPr lang="zh-CN" altLang="en-US" sz="1400" dirty="0" smtClean="0">
                <a:cs typeface="+mn-ea"/>
                <a:sym typeface="+mn-lt"/>
              </a:rPr>
              <a:t>利</a:t>
            </a:r>
            <a:r>
              <a:rPr lang="zh-CN" altLang="en-US" sz="1400" dirty="0">
                <a:cs typeface="+mn-ea"/>
                <a:sym typeface="+mn-lt"/>
              </a:rPr>
              <a:t>用餐</a:t>
            </a:r>
            <a:r>
              <a:rPr lang="zh-CN" altLang="en-US" sz="1400" dirty="0" smtClean="0">
                <a:cs typeface="+mn-ea"/>
                <a:sym typeface="+mn-lt"/>
              </a:rPr>
              <a:t>前小</a:t>
            </a:r>
            <a:r>
              <a:rPr lang="zh-CN" altLang="en-US" sz="1400" dirty="0">
                <a:cs typeface="+mn-ea"/>
                <a:sym typeface="+mn-lt"/>
              </a:rPr>
              <a:t>故事促进</a:t>
            </a:r>
            <a:r>
              <a:rPr lang="zh-CN" altLang="en-US" sz="1400" dirty="0" smtClean="0">
                <a:cs typeface="+mn-ea"/>
                <a:sym typeface="+mn-lt"/>
              </a:rPr>
              <a:t>幼儿进餐</a:t>
            </a:r>
            <a:r>
              <a:rPr lang="zh-CN" altLang="en-US" sz="1400" dirty="0">
                <a:cs typeface="+mn-ea"/>
                <a:sym typeface="+mn-lt"/>
              </a:rPr>
              <a:t>常规 </a:t>
            </a:r>
            <a:endParaRPr lang="zh-CN" altLang="en-US" sz="1400" dirty="0">
              <a:cs typeface="+mn-ea"/>
              <a:sym typeface="+mn-lt"/>
            </a:endParaRPr>
          </a:p>
        </p:txBody>
      </p:sp>
      <p:sp>
        <p:nvSpPr>
          <p:cNvPr id="147" name="TextBox 79"/>
          <p:cNvSpPr txBox="1"/>
          <p:nvPr/>
        </p:nvSpPr>
        <p:spPr>
          <a:xfrm>
            <a:off x="8191491" y="3733969"/>
            <a:ext cx="2684857" cy="837858"/>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a:solidFill>
                  <a:schemeClr val="accent3"/>
                </a:solidFill>
                <a:cs typeface="+mn-ea"/>
                <a:sym typeface="+mn-lt"/>
              </a:rPr>
              <a:t>点击输入您的</a:t>
            </a:r>
            <a:r>
              <a:rPr lang="zh-CN" altLang="en-US" b="1" dirty="0" smtClean="0">
                <a:solidFill>
                  <a:schemeClr val="accent3"/>
                </a:solidFill>
                <a:cs typeface="+mn-ea"/>
                <a:sym typeface="+mn-lt"/>
              </a:rPr>
              <a:t>标题</a:t>
            </a:r>
            <a:endParaRPr lang="en-US" altLang="zh-CN" b="1" dirty="0" smtClean="0">
              <a:solidFill>
                <a:schemeClr val="accent3"/>
              </a:solidFill>
              <a:cs typeface="+mn-ea"/>
              <a:sym typeface="+mn-lt"/>
            </a:endParaRPr>
          </a:p>
          <a:p>
            <a:pPr>
              <a:lnSpc>
                <a:spcPct val="150000"/>
              </a:lnSpc>
            </a:pPr>
            <a:r>
              <a:rPr lang="zh-CN" altLang="en-US" sz="1400" dirty="0" smtClean="0">
                <a:solidFill>
                  <a:schemeClr val="bg2">
                    <a:lumMod val="25000"/>
                  </a:schemeClr>
                </a:solidFill>
                <a:cs typeface="+mn-ea"/>
                <a:sym typeface="+mn-lt"/>
              </a:rPr>
              <a:t>让</a:t>
            </a:r>
            <a:r>
              <a:rPr lang="zh-CN" altLang="en-US" sz="1400" dirty="0">
                <a:solidFill>
                  <a:schemeClr val="bg2">
                    <a:lumMod val="25000"/>
                  </a:schemeClr>
                </a:solidFill>
                <a:cs typeface="+mn-ea"/>
                <a:sym typeface="+mn-lt"/>
              </a:rPr>
              <a:t>幼儿在音乐</a:t>
            </a:r>
            <a:r>
              <a:rPr lang="zh-CN" altLang="en-US" sz="1400" dirty="0" smtClean="0">
                <a:solidFill>
                  <a:schemeClr val="bg2">
                    <a:lumMod val="25000"/>
                  </a:schemeClr>
                </a:solidFill>
                <a:cs typeface="+mn-ea"/>
                <a:sym typeface="+mn-lt"/>
              </a:rPr>
              <a:t>中建立</a:t>
            </a:r>
            <a:r>
              <a:rPr lang="zh-CN" altLang="en-US" sz="1400" dirty="0">
                <a:solidFill>
                  <a:schemeClr val="bg2">
                    <a:lumMod val="25000"/>
                  </a:schemeClr>
                </a:solidFill>
                <a:cs typeface="+mn-ea"/>
                <a:sym typeface="+mn-lt"/>
              </a:rPr>
              <a:t>行为常规</a:t>
            </a:r>
            <a:endParaRPr lang="zh-CN" altLang="en-US" sz="1400" dirty="0">
              <a:solidFill>
                <a:schemeClr val="bg2">
                  <a:lumMod val="25000"/>
                </a:schemeClr>
              </a:solidFill>
              <a:cs typeface="+mn-ea"/>
              <a:sym typeface="+mn-lt"/>
            </a:endParaRPr>
          </a:p>
        </p:txBody>
      </p:sp>
      <p:sp>
        <p:nvSpPr>
          <p:cNvPr id="148" name="TextBox 80"/>
          <p:cNvSpPr txBox="1"/>
          <p:nvPr/>
        </p:nvSpPr>
        <p:spPr>
          <a:xfrm>
            <a:off x="2515799" y="3984679"/>
            <a:ext cx="2579204" cy="1200329"/>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a:solidFill>
                  <a:schemeClr val="accent2"/>
                </a:solidFill>
                <a:cs typeface="+mn-ea"/>
                <a:sym typeface="+mn-lt"/>
              </a:rPr>
              <a:t>点击输入您的</a:t>
            </a:r>
            <a:r>
              <a:rPr lang="zh-CN" altLang="en-US" b="1" dirty="0" smtClean="0">
                <a:solidFill>
                  <a:schemeClr val="accent2"/>
                </a:solidFill>
                <a:cs typeface="+mn-ea"/>
                <a:sym typeface="+mn-lt"/>
              </a:rPr>
              <a:t>标题</a:t>
            </a:r>
            <a:endParaRPr lang="en-US" altLang="zh-CN" b="1" dirty="0" smtClean="0">
              <a:solidFill>
                <a:schemeClr val="accent2"/>
              </a:solidFill>
              <a:cs typeface="+mn-ea"/>
              <a:sym typeface="+mn-lt"/>
            </a:endParaRPr>
          </a:p>
          <a:p>
            <a:pPr>
              <a:lnSpc>
                <a:spcPct val="150000"/>
              </a:lnSpc>
            </a:pPr>
            <a:r>
              <a:rPr lang="zh-CN" altLang="en-US" sz="1400" dirty="0" smtClean="0">
                <a:solidFill>
                  <a:schemeClr val="bg2">
                    <a:lumMod val="25000"/>
                  </a:schemeClr>
                </a:solidFill>
                <a:cs typeface="+mn-ea"/>
                <a:sym typeface="+mn-lt"/>
              </a:rPr>
              <a:t>设立“小小监督员”促进良好班级常规的形成</a:t>
            </a:r>
            <a:endParaRPr lang="zh-CN" altLang="en-US" sz="1400" dirty="0">
              <a:solidFill>
                <a:schemeClr val="bg2">
                  <a:lumMod val="25000"/>
                </a:schemeClr>
              </a:solidFill>
              <a:cs typeface="+mn-ea"/>
              <a:sym typeface="+mn-lt"/>
            </a:endParaRPr>
          </a:p>
        </p:txBody>
      </p:sp>
      <p:sp>
        <p:nvSpPr>
          <p:cNvPr id="149" name="TextBox 81"/>
          <p:cNvSpPr txBox="1"/>
          <p:nvPr/>
        </p:nvSpPr>
        <p:spPr>
          <a:xfrm>
            <a:off x="1622968" y="2601175"/>
            <a:ext cx="2684857" cy="1200329"/>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smtClean="0">
                <a:solidFill>
                  <a:schemeClr val="accent5"/>
                </a:solidFill>
                <a:cs typeface="+mn-ea"/>
                <a:sym typeface="+mn-lt"/>
              </a:rPr>
              <a:t>点击输入您的标题</a:t>
            </a:r>
            <a:br>
              <a:rPr lang="en-US" b="1" dirty="0" smtClean="0">
                <a:solidFill>
                  <a:schemeClr val="accent5"/>
                </a:solidFill>
                <a:cs typeface="+mn-ea"/>
                <a:sym typeface="+mn-lt"/>
              </a:rPr>
            </a:br>
            <a:r>
              <a:rPr lang="zh-CN" altLang="en-US" sz="1400" dirty="0">
                <a:cs typeface="+mn-ea"/>
                <a:sym typeface="+mn-lt"/>
              </a:rPr>
              <a:t>将评比小</a:t>
            </a:r>
            <a:r>
              <a:rPr lang="zh-CN" altLang="en-US" sz="1400" dirty="0" smtClean="0">
                <a:cs typeface="+mn-ea"/>
                <a:sym typeface="+mn-lt"/>
              </a:rPr>
              <a:t>红花落实</a:t>
            </a:r>
            <a:r>
              <a:rPr lang="zh-CN" altLang="en-US" sz="1400" dirty="0">
                <a:cs typeface="+mn-ea"/>
                <a:sym typeface="+mn-lt"/>
              </a:rPr>
              <a:t>、具体化提高</a:t>
            </a:r>
            <a:r>
              <a:rPr lang="zh-CN" altLang="en-US" sz="1400" dirty="0" smtClean="0">
                <a:cs typeface="+mn-ea"/>
                <a:sym typeface="+mn-lt"/>
              </a:rPr>
              <a:t>幼儿的</a:t>
            </a:r>
            <a:r>
              <a:rPr lang="zh-CN" altLang="en-US" sz="1400" dirty="0">
                <a:cs typeface="+mn-ea"/>
                <a:sym typeface="+mn-lt"/>
              </a:rPr>
              <a:t>自觉意识 </a:t>
            </a:r>
            <a:endParaRPr lang="zh-CN" altLang="en-US" sz="1400" dirty="0">
              <a:cs typeface="+mn-ea"/>
              <a:sym typeface="+mn-lt"/>
            </a:endParaRPr>
          </a:p>
        </p:txBody>
      </p:sp>
      <p:sp>
        <p:nvSpPr>
          <p:cNvPr id="150" name="TextBox 82"/>
          <p:cNvSpPr txBox="1"/>
          <p:nvPr/>
        </p:nvSpPr>
        <p:spPr>
          <a:xfrm>
            <a:off x="7497335" y="2197730"/>
            <a:ext cx="2684857" cy="1200329"/>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a:solidFill>
                  <a:schemeClr val="accent4"/>
                </a:solidFill>
                <a:cs typeface="+mn-ea"/>
                <a:sym typeface="+mn-lt"/>
              </a:rPr>
              <a:t>点击输入您的</a:t>
            </a:r>
            <a:r>
              <a:rPr lang="zh-CN" altLang="en-US" b="1" dirty="0" smtClean="0">
                <a:solidFill>
                  <a:schemeClr val="accent4"/>
                </a:solidFill>
                <a:cs typeface="+mn-ea"/>
                <a:sym typeface="+mn-lt"/>
              </a:rPr>
              <a:t>标题</a:t>
            </a:r>
            <a:endParaRPr lang="en-US" altLang="zh-CN" b="1" dirty="0" smtClean="0">
              <a:solidFill>
                <a:schemeClr val="accent4"/>
              </a:solidFill>
              <a:cs typeface="+mn-ea"/>
              <a:sym typeface="+mn-lt"/>
            </a:endParaRPr>
          </a:p>
          <a:p>
            <a:pPr>
              <a:lnSpc>
                <a:spcPct val="150000"/>
              </a:lnSpc>
            </a:pPr>
            <a:r>
              <a:rPr lang="zh-CN" altLang="en-US" sz="1400" dirty="0" smtClean="0">
                <a:cs typeface="+mn-ea"/>
                <a:sym typeface="+mn-lt"/>
              </a:rPr>
              <a:t>做</a:t>
            </a:r>
            <a:r>
              <a:rPr lang="zh-CN" altLang="en-US" sz="1400" dirty="0">
                <a:cs typeface="+mn-ea"/>
                <a:sym typeface="+mn-lt"/>
              </a:rPr>
              <a:t>个“勤”</a:t>
            </a:r>
            <a:r>
              <a:rPr lang="zh-CN" altLang="en-US" sz="1400" dirty="0" smtClean="0">
                <a:cs typeface="+mn-ea"/>
                <a:sym typeface="+mn-lt"/>
              </a:rPr>
              <a:t>老师也能促进幼儿常规习惯</a:t>
            </a:r>
            <a:r>
              <a:rPr lang="zh-CN" altLang="en-US" sz="1400" dirty="0">
                <a:cs typeface="+mn-ea"/>
                <a:sym typeface="+mn-lt"/>
              </a:rPr>
              <a:t>的形成 </a:t>
            </a:r>
            <a:endParaRPr lang="zh-CN" altLang="en-US" sz="1400" dirty="0">
              <a:cs typeface="+mn-ea"/>
              <a:sym typeface="+mn-lt"/>
            </a:endParaRPr>
          </a:p>
        </p:txBody>
      </p:sp>
      <p:sp>
        <p:nvSpPr>
          <p:cNvPr id="151" name="TextBox 83"/>
          <p:cNvSpPr txBox="1"/>
          <p:nvPr/>
        </p:nvSpPr>
        <p:spPr>
          <a:xfrm>
            <a:off x="2496504" y="1359867"/>
            <a:ext cx="2684857" cy="1200329"/>
          </a:xfrm>
          <a:prstGeom prst="rect">
            <a:avLst/>
          </a:prstGeom>
          <a:noFill/>
        </p:spPr>
        <p:txBody>
          <a:bodyPr wrap="square" rtlCol="0">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pPr>
              <a:lnSpc>
                <a:spcPct val="150000"/>
              </a:lnSpc>
            </a:pPr>
            <a:r>
              <a:rPr lang="zh-CN" altLang="en-US" b="1" dirty="0">
                <a:solidFill>
                  <a:schemeClr val="accent6"/>
                </a:solidFill>
                <a:cs typeface="+mn-ea"/>
                <a:sym typeface="+mn-lt"/>
              </a:rPr>
              <a:t>点击输入您的</a:t>
            </a:r>
            <a:r>
              <a:rPr lang="zh-CN" altLang="en-US" b="1" dirty="0" smtClean="0">
                <a:solidFill>
                  <a:schemeClr val="accent6"/>
                </a:solidFill>
                <a:cs typeface="+mn-ea"/>
                <a:sym typeface="+mn-lt"/>
              </a:rPr>
              <a:t>标题</a:t>
            </a:r>
            <a:endParaRPr lang="en-US" altLang="zh-CN" b="1" dirty="0" smtClean="0">
              <a:solidFill>
                <a:schemeClr val="accent6"/>
              </a:solidFill>
              <a:cs typeface="+mn-ea"/>
              <a:sym typeface="+mn-lt"/>
            </a:endParaRPr>
          </a:p>
          <a:p>
            <a:pPr>
              <a:lnSpc>
                <a:spcPct val="150000"/>
              </a:lnSpc>
            </a:pPr>
            <a:r>
              <a:rPr lang="zh-CN" altLang="en-US" sz="1400" dirty="0" smtClean="0">
                <a:cs typeface="+mn-ea"/>
                <a:sym typeface="+mn-lt"/>
              </a:rPr>
              <a:t>利用</a:t>
            </a:r>
            <a:r>
              <a:rPr lang="zh-CN" altLang="en-US" sz="1400" dirty="0">
                <a:cs typeface="+mn-ea"/>
                <a:sym typeface="+mn-lt"/>
              </a:rPr>
              <a:t>榜样</a:t>
            </a:r>
            <a:r>
              <a:rPr lang="zh-CN" altLang="en-US" sz="1400" dirty="0" smtClean="0">
                <a:cs typeface="+mn-ea"/>
                <a:sym typeface="+mn-lt"/>
              </a:rPr>
              <a:t>的力量</a:t>
            </a:r>
            <a:r>
              <a:rPr lang="zh-CN" altLang="en-US" sz="1400" dirty="0">
                <a:cs typeface="+mn-ea"/>
                <a:sym typeface="+mn-lt"/>
              </a:rPr>
              <a:t>激发幼儿良好的</a:t>
            </a:r>
            <a:endParaRPr lang="zh-CN" altLang="en-US" sz="1400" dirty="0">
              <a:cs typeface="+mn-ea"/>
              <a:sym typeface="+mn-lt"/>
            </a:endParaRPr>
          </a:p>
          <a:p>
            <a:pPr>
              <a:lnSpc>
                <a:spcPct val="150000"/>
              </a:lnSpc>
            </a:pPr>
            <a:r>
              <a:rPr lang="zh-CN" altLang="en-US" sz="1400" dirty="0">
                <a:cs typeface="+mn-ea"/>
                <a:sym typeface="+mn-lt"/>
              </a:rPr>
              <a:t>行为表现</a:t>
            </a:r>
            <a:endParaRPr lang="zh-CN" altLang="en-US" sz="1400" dirty="0">
              <a:cs typeface="+mn-ea"/>
              <a:sym typeface="+mn-lt"/>
            </a:endParaRPr>
          </a:p>
        </p:txBody>
      </p:sp>
      <p:sp>
        <p:nvSpPr>
          <p:cNvPr id="152" name="Freeform 201"/>
          <p:cNvSpPr/>
          <p:nvPr/>
        </p:nvSpPr>
        <p:spPr bwMode="auto">
          <a:xfrm>
            <a:off x="637733" y="6276973"/>
            <a:ext cx="10839549" cy="594456"/>
          </a:xfrm>
          <a:custGeom>
            <a:avLst/>
            <a:gdLst/>
            <a:ahLst/>
            <a:cxnLst>
              <a:cxn ang="0">
                <a:pos x="2171" y="556"/>
              </a:cxn>
              <a:cxn ang="0">
                <a:pos x="0" y="556"/>
              </a:cxn>
              <a:cxn ang="0">
                <a:pos x="1113" y="0"/>
              </a:cxn>
              <a:cxn ang="0">
                <a:pos x="2171" y="556"/>
              </a:cxn>
            </a:cxnLst>
            <a:rect l="0" t="0" r="r" b="b"/>
            <a:pathLst>
              <a:path w="2171" h="556">
                <a:moveTo>
                  <a:pt x="2171" y="556"/>
                </a:moveTo>
                <a:cubicBezTo>
                  <a:pt x="0" y="556"/>
                  <a:pt x="0" y="556"/>
                  <a:pt x="0" y="556"/>
                </a:cubicBezTo>
                <a:cubicBezTo>
                  <a:pt x="0" y="556"/>
                  <a:pt x="514" y="0"/>
                  <a:pt x="1113" y="0"/>
                </a:cubicBezTo>
                <a:cubicBezTo>
                  <a:pt x="1713" y="0"/>
                  <a:pt x="2171" y="556"/>
                  <a:pt x="2171" y="556"/>
                </a:cubicBezTo>
                <a:close/>
              </a:path>
            </a:pathLst>
          </a:custGeom>
          <a:solidFill>
            <a:srgbClr val="F7DC81"/>
          </a:solid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dirty="0">
              <a:cs typeface="+mn-ea"/>
              <a:sym typeface="+mn-lt"/>
            </a:endParaRPr>
          </a:p>
        </p:txBody>
      </p:sp>
      <p:sp>
        <p:nvSpPr>
          <p:cNvPr id="166" name="矩形 165"/>
          <p:cNvSpPr/>
          <p:nvPr/>
        </p:nvSpPr>
        <p:spPr>
          <a:xfrm>
            <a:off x="2306886" y="503372"/>
            <a:ext cx="7501242" cy="646331"/>
          </a:xfrm>
          <a:prstGeom prst="rect">
            <a:avLst/>
          </a:prstGeom>
          <a:ln>
            <a:noFill/>
          </a:ln>
        </p:spPr>
        <p:txBody>
          <a:bodyPr wrap="square">
            <a:spAutoFit/>
          </a:bodyPr>
          <a:lstStyle/>
          <a:p>
            <a:pPr algn="ctr"/>
            <a:r>
              <a:rPr lang="zh-CN" altLang="en-US" sz="3600" dirty="0">
                <a:ln w="9525" cap="flat" cmpd="sng">
                  <a:noFill/>
                  <a:prstDash val="solid"/>
                  <a:round/>
                  <a:headEnd type="none" w="med" len="med"/>
                  <a:tailEnd type="none" w="med" len="med"/>
                </a:ln>
                <a:solidFill>
                  <a:srgbClr val="F95D5D"/>
                </a:solidFill>
                <a:cs typeface="+mn-ea"/>
                <a:sym typeface="+mn-lt"/>
              </a:rPr>
              <a:t>班级日常常规</a:t>
            </a:r>
            <a:r>
              <a:rPr lang="zh-CN" altLang="en-US" sz="3600" dirty="0" smtClean="0">
                <a:ln w="9525" cap="flat" cmpd="sng">
                  <a:noFill/>
                  <a:prstDash val="solid"/>
                  <a:round/>
                  <a:headEnd type="none" w="med" len="med"/>
                  <a:tailEnd type="none" w="med" len="med"/>
                </a:ln>
                <a:solidFill>
                  <a:srgbClr val="F95D5D"/>
                </a:solidFill>
                <a:cs typeface="+mn-ea"/>
                <a:sym typeface="+mn-lt"/>
              </a:rPr>
              <a:t>建立</a:t>
            </a:r>
            <a:r>
              <a:rPr lang="zh-CN" altLang="en-US" sz="3600" dirty="0">
                <a:ln w="9525" cap="flat" cmpd="sng">
                  <a:noFill/>
                  <a:prstDash val="solid"/>
                  <a:round/>
                  <a:headEnd type="none" w="med" len="med"/>
                  <a:tailEnd type="none" w="med" len="med"/>
                </a:ln>
                <a:solidFill>
                  <a:srgbClr val="F95D5D"/>
                </a:solidFill>
                <a:cs typeface="+mn-ea"/>
                <a:sym typeface="+mn-lt"/>
              </a:rPr>
              <a:t>的具体措施</a:t>
            </a:r>
            <a:endParaRPr lang="zh-CN" altLang="en-US" sz="3600" dirty="0">
              <a:ln w="9525" cap="flat" cmpd="sng">
                <a:noFill/>
                <a:prstDash val="solid"/>
                <a:round/>
                <a:headEnd type="none" w="med" len="med"/>
                <a:tailEnd type="none" w="med" len="med"/>
              </a:ln>
              <a:solidFill>
                <a:srgbClr val="F95D5D"/>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1000"/>
                                        <p:tgtEl>
                                          <p:spTgt spid="151"/>
                                        </p:tgtEl>
                                      </p:cBhvr>
                                    </p:animEffect>
                                    <p:anim calcmode="lin" valueType="num">
                                      <p:cBhvr>
                                        <p:cTn id="8" dur="1000" fill="hold"/>
                                        <p:tgtEl>
                                          <p:spTgt spid="151"/>
                                        </p:tgtEl>
                                        <p:attrNameLst>
                                          <p:attrName>ppt_x</p:attrName>
                                        </p:attrNameLst>
                                      </p:cBhvr>
                                      <p:tavLst>
                                        <p:tav tm="0">
                                          <p:val>
                                            <p:strVal val="#ppt_x"/>
                                          </p:val>
                                        </p:tav>
                                        <p:tav tm="100000">
                                          <p:val>
                                            <p:strVal val="#ppt_x"/>
                                          </p:val>
                                        </p:tav>
                                      </p:tavLst>
                                    </p:anim>
                                    <p:anim calcmode="lin" valueType="num">
                                      <p:cBhvr>
                                        <p:cTn id="9" dur="1000" fill="hold"/>
                                        <p:tgtEl>
                                          <p:spTgt spid="1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1000"/>
                                        <p:tgtEl>
                                          <p:spTgt spid="149"/>
                                        </p:tgtEl>
                                      </p:cBhvr>
                                    </p:animEffect>
                                    <p:anim calcmode="lin" valueType="num">
                                      <p:cBhvr>
                                        <p:cTn id="13" dur="1000" fill="hold"/>
                                        <p:tgtEl>
                                          <p:spTgt spid="149"/>
                                        </p:tgtEl>
                                        <p:attrNameLst>
                                          <p:attrName>ppt_x</p:attrName>
                                        </p:attrNameLst>
                                      </p:cBhvr>
                                      <p:tavLst>
                                        <p:tav tm="0">
                                          <p:val>
                                            <p:strVal val="#ppt_x"/>
                                          </p:val>
                                        </p:tav>
                                        <p:tav tm="100000">
                                          <p:val>
                                            <p:strVal val="#ppt_x"/>
                                          </p:val>
                                        </p:tav>
                                      </p:tavLst>
                                    </p:anim>
                                    <p:anim calcmode="lin" valueType="num">
                                      <p:cBhvr>
                                        <p:cTn id="14" dur="1000" fill="hold"/>
                                        <p:tgtEl>
                                          <p:spTgt spid="1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8"/>
                                        </p:tgtEl>
                                        <p:attrNameLst>
                                          <p:attrName>style.visibility</p:attrName>
                                        </p:attrNameLst>
                                      </p:cBhvr>
                                      <p:to>
                                        <p:strVal val="visible"/>
                                      </p:to>
                                    </p:set>
                                    <p:animEffect transition="in" filter="fade">
                                      <p:cBhvr>
                                        <p:cTn id="17" dur="1000"/>
                                        <p:tgtEl>
                                          <p:spTgt spid="148"/>
                                        </p:tgtEl>
                                      </p:cBhvr>
                                    </p:animEffect>
                                    <p:anim calcmode="lin" valueType="num">
                                      <p:cBhvr>
                                        <p:cTn id="18" dur="1000" fill="hold"/>
                                        <p:tgtEl>
                                          <p:spTgt spid="148"/>
                                        </p:tgtEl>
                                        <p:attrNameLst>
                                          <p:attrName>ppt_x</p:attrName>
                                        </p:attrNameLst>
                                      </p:cBhvr>
                                      <p:tavLst>
                                        <p:tav tm="0">
                                          <p:val>
                                            <p:strVal val="#ppt_x"/>
                                          </p:val>
                                        </p:tav>
                                        <p:tav tm="100000">
                                          <p:val>
                                            <p:strVal val="#ppt_x"/>
                                          </p:val>
                                        </p:tav>
                                      </p:tavLst>
                                    </p:anim>
                                    <p:anim calcmode="lin" valueType="num">
                                      <p:cBhvr>
                                        <p:cTn id="19" dur="1000" fill="hold"/>
                                        <p:tgtEl>
                                          <p:spTgt spid="1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0"/>
                                        </p:tgtEl>
                                        <p:attrNameLst>
                                          <p:attrName>style.visibility</p:attrName>
                                        </p:attrNameLst>
                                      </p:cBhvr>
                                      <p:to>
                                        <p:strVal val="visible"/>
                                      </p:to>
                                    </p:set>
                                    <p:animEffect transition="in" filter="fade">
                                      <p:cBhvr>
                                        <p:cTn id="22" dur="1000"/>
                                        <p:tgtEl>
                                          <p:spTgt spid="150"/>
                                        </p:tgtEl>
                                      </p:cBhvr>
                                    </p:animEffect>
                                    <p:anim calcmode="lin" valueType="num">
                                      <p:cBhvr>
                                        <p:cTn id="23" dur="1000" fill="hold"/>
                                        <p:tgtEl>
                                          <p:spTgt spid="150"/>
                                        </p:tgtEl>
                                        <p:attrNameLst>
                                          <p:attrName>ppt_x</p:attrName>
                                        </p:attrNameLst>
                                      </p:cBhvr>
                                      <p:tavLst>
                                        <p:tav tm="0">
                                          <p:val>
                                            <p:strVal val="#ppt_x"/>
                                          </p:val>
                                        </p:tav>
                                        <p:tav tm="100000">
                                          <p:val>
                                            <p:strVal val="#ppt_x"/>
                                          </p:val>
                                        </p:tav>
                                      </p:tavLst>
                                    </p:anim>
                                    <p:anim calcmode="lin" valueType="num">
                                      <p:cBhvr>
                                        <p:cTn id="24" dur="1000" fill="hold"/>
                                        <p:tgtEl>
                                          <p:spTgt spid="15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7"/>
                                        </p:tgtEl>
                                        <p:attrNameLst>
                                          <p:attrName>style.visibility</p:attrName>
                                        </p:attrNameLst>
                                      </p:cBhvr>
                                      <p:to>
                                        <p:strVal val="visible"/>
                                      </p:to>
                                    </p:set>
                                    <p:animEffect transition="in" filter="fade">
                                      <p:cBhvr>
                                        <p:cTn id="27" dur="1000"/>
                                        <p:tgtEl>
                                          <p:spTgt spid="147"/>
                                        </p:tgtEl>
                                      </p:cBhvr>
                                    </p:animEffect>
                                    <p:anim calcmode="lin" valueType="num">
                                      <p:cBhvr>
                                        <p:cTn id="28" dur="1000" fill="hold"/>
                                        <p:tgtEl>
                                          <p:spTgt spid="147"/>
                                        </p:tgtEl>
                                        <p:attrNameLst>
                                          <p:attrName>ppt_x</p:attrName>
                                        </p:attrNameLst>
                                      </p:cBhvr>
                                      <p:tavLst>
                                        <p:tav tm="0">
                                          <p:val>
                                            <p:strVal val="#ppt_x"/>
                                          </p:val>
                                        </p:tav>
                                        <p:tav tm="100000">
                                          <p:val>
                                            <p:strVal val="#ppt_x"/>
                                          </p:val>
                                        </p:tav>
                                      </p:tavLst>
                                    </p:anim>
                                    <p:anim calcmode="lin" valueType="num">
                                      <p:cBhvr>
                                        <p:cTn id="29" dur="1000" fill="hold"/>
                                        <p:tgtEl>
                                          <p:spTgt spid="14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1000"/>
                                        <p:tgtEl>
                                          <p:spTgt spid="146"/>
                                        </p:tgtEl>
                                      </p:cBhvr>
                                    </p:animEffect>
                                    <p:anim calcmode="lin" valueType="num">
                                      <p:cBhvr>
                                        <p:cTn id="33" dur="1000" fill="hold"/>
                                        <p:tgtEl>
                                          <p:spTgt spid="146"/>
                                        </p:tgtEl>
                                        <p:attrNameLst>
                                          <p:attrName>ppt_x</p:attrName>
                                        </p:attrNameLst>
                                      </p:cBhvr>
                                      <p:tavLst>
                                        <p:tav tm="0">
                                          <p:val>
                                            <p:strVal val="#ppt_x"/>
                                          </p:val>
                                        </p:tav>
                                        <p:tav tm="100000">
                                          <p:val>
                                            <p:strVal val="#ppt_x"/>
                                          </p:val>
                                        </p:tav>
                                      </p:tavLst>
                                    </p:anim>
                                    <p:anim calcmode="lin" valueType="num">
                                      <p:cBhvr>
                                        <p:cTn id="34"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47" grpId="0"/>
      <p:bldP spid="148" grpId="0"/>
      <p:bldP spid="149" grpId="0"/>
      <p:bldP spid="150" grpId="0"/>
      <p:bldP spid="1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212775" cy="6868099"/>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89690" b="84722"/>
          <a:stretch>
            <a:fillRect/>
          </a:stretch>
        </p:blipFill>
        <p:spPr>
          <a:xfrm>
            <a:off x="-1" y="0"/>
            <a:ext cx="1257302" cy="104775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673" r="85668" b="79752"/>
          <a:stretch>
            <a:fillRect/>
          </a:stretch>
        </p:blipFill>
        <p:spPr>
          <a:xfrm>
            <a:off x="469900" y="1"/>
            <a:ext cx="1301750" cy="139065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8786" b="70044"/>
          <a:stretch>
            <a:fillRect/>
          </a:stretch>
        </p:blipFill>
        <p:spPr>
          <a:xfrm>
            <a:off x="9601200" y="1"/>
            <a:ext cx="2590800" cy="20574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74375" r="13438" b="82496"/>
          <a:stretch>
            <a:fillRect/>
          </a:stretch>
        </p:blipFill>
        <p:spPr>
          <a:xfrm>
            <a:off x="9067800" y="0"/>
            <a:ext cx="1485900" cy="120015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80335" r="82922"/>
          <a:stretch>
            <a:fillRect/>
          </a:stretch>
        </p:blipFill>
        <p:spPr>
          <a:xfrm>
            <a:off x="10416720" y="5543549"/>
            <a:ext cx="2095502" cy="1356947"/>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674780"/>
            <a:ext cx="5998978" cy="3193319"/>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910089" y="1177218"/>
            <a:ext cx="4982099" cy="1320345"/>
          </a:xfrm>
          <a:prstGeom prst="rect">
            <a:avLst/>
          </a:prstGeom>
        </p:spPr>
      </p:pic>
      <p:pic>
        <p:nvPicPr>
          <p:cNvPr id="12" name="图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09529" y="4025002"/>
            <a:ext cx="3466545" cy="55837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022" y="66191"/>
            <a:ext cx="12192000" cy="6773817"/>
          </a:xfrm>
          <a:prstGeom prst="rect">
            <a:avLst/>
          </a:prstGeom>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4000">
        <p15:prstTrans prst="wind"/>
      </p:transition>
    </mc:Choice>
    <mc:Fallback>
      <p:transition spd="slow" advClick="0" advTm="4000">
        <p:fade/>
      </p:transition>
    </mc:Fallback>
  </mc:AlternateContent>
  <p:timing>
    <p:tnLst>
      <p:par>
        <p:cTn id="1" dur="indefinite" restart="never" nodeType="tmRoot"/>
      </p:par>
    </p:tnLst>
  </p:timing>
</p:sld>
</file>

<file path=ppt/theme/theme1.xml><?xml version="1.0" encoding="utf-8"?>
<a:theme xmlns:a="http://schemas.openxmlformats.org/drawingml/2006/main" name="幼儿园常规培训">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mrsobtj">
      <a:majorFont>
        <a:latin typeface="微软雅黑"/>
        <a:ea typeface="方正卡通简体"/>
        <a:cs typeface=""/>
      </a:majorFont>
      <a:minorFont>
        <a:latin typeface="微软雅黑"/>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2850</Words>
  <Application>WPS 演示</Application>
  <PresentationFormat>自定义</PresentationFormat>
  <Paragraphs>278</Paragraphs>
  <Slides>29</Slides>
  <Notes>29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Arial</vt:lpstr>
      <vt:lpstr>宋体</vt:lpstr>
      <vt:lpstr>Wingdings</vt:lpstr>
      <vt:lpstr>微软雅黑</vt:lpstr>
      <vt:lpstr>Arial Unicode MS</vt:lpstr>
      <vt:lpstr>方正卡通简体</vt:lpstr>
      <vt:lpstr>Calibri</vt:lpstr>
      <vt:lpstr>Arial</vt:lpstr>
      <vt:lpstr>幼儿园常规培训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幼儿园常规管理培训PPT</dc:title>
  <dc:creator>第一PPT</dc:creator>
  <cp:keywords>www.1ppt.com</cp:keywords>
  <dc:description>www.1ppt.com</dc:description>
  <cp:lastModifiedBy>铭</cp:lastModifiedBy>
  <cp:revision>77</cp:revision>
  <dcterms:created xsi:type="dcterms:W3CDTF">2018-03-07T07:37:00Z</dcterms:created>
  <dcterms:modified xsi:type="dcterms:W3CDTF">2022-01-11T09:10:03Z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56158993D5D6441F93EBA39E793D3D13</vt:lpwstr>
  </property>
  <property fmtid="{D5CDD505-2E9C-101B-9397-08002B2CF9AE}" pid="3" name="KSOProductBuildVer">
    <vt:lpwstr>2052-11.1.0.11045</vt:lpwstr>
  </property>
</Properties>
</file>