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82" r:id="rId13"/>
    <p:sldId id="265" r:id="rId14"/>
    <p:sldId id="266" r:id="rId15"/>
    <p:sldId id="268" r:id="rId16"/>
    <p:sldId id="267" r:id="rId17"/>
    <p:sldId id="269" r:id="rId18"/>
    <p:sldId id="283" r:id="rId19"/>
    <p:sldId id="271" r:id="rId20"/>
    <p:sldId id="273" r:id="rId21"/>
    <p:sldId id="272" r:id="rId22"/>
    <p:sldId id="274" r:id="rId23"/>
    <p:sldId id="284" r:id="rId24"/>
    <p:sldId id="276" r:id="rId25"/>
    <p:sldId id="277" r:id="rId26"/>
    <p:sldId id="278" r:id="rId27"/>
    <p:sldId id="279" r:id="rId28"/>
    <p:sldId id="286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6060"/>
    <a:srgbClr val="CDD9E7"/>
    <a:srgbClr val="F7F7F7"/>
    <a:srgbClr val="5C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napToGrid="0">
      <p:cViewPr>
        <p:scale>
          <a:sx n="75" d="100"/>
          <a:sy n="75" d="100"/>
        </p:scale>
        <p:origin x="-2130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26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3B2D4-F55E-4D47-9D59-29C5356136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D9-5647-439B-8FBF-53AB888E2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0C21-FE89-425D-BB8D-4161D46035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58BD0-CB6B-4BA3-A559-3BB18E9C7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0C21-FE89-425D-BB8D-4161D46035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58BD0-CB6B-4BA3-A559-3BB18E9C7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0C21-FE89-425D-BB8D-4161D46035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58BD0-CB6B-4BA3-A559-3BB18E9C7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0C21-FE89-425D-BB8D-4161D46035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58BD0-CB6B-4BA3-A559-3BB18E9C7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0C21-FE89-425D-BB8D-4161D46035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58BD0-CB6B-4BA3-A559-3BB18E9C7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0C21-FE89-425D-BB8D-4161D46035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58BD0-CB6B-4BA3-A559-3BB18E9C7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0C21-FE89-425D-BB8D-4161D46035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58BD0-CB6B-4BA3-A559-3BB18E9C7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0C21-FE89-425D-BB8D-4161D46035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58BD0-CB6B-4BA3-A559-3BB18E9C7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0C21-FE89-425D-BB8D-4161D46035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58BD0-CB6B-4BA3-A559-3BB18E9C74B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96604" y="6745424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0C21-FE89-425D-BB8D-4161D46035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58BD0-CB6B-4BA3-A559-3BB18E9C7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0C21-FE89-425D-BB8D-4161D46035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58BD0-CB6B-4BA3-A559-3BB18E9C7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40C21-FE89-425D-BB8D-4161D46035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58BD0-CB6B-4BA3-A559-3BB18E9C7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40C21-FE89-425D-BB8D-4161D46035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58BD0-CB6B-4BA3-A559-3BB18E9C74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microsoft.com/office/2007/relationships/hdphoto" Target="../media/image5.wdp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10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12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14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16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17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21.xml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23.xml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24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5.xml"/><Relationship Id="rId5" Type="http://schemas.microsoft.com/office/2007/relationships/hdphoto" Target="../media/image5.wdp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4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6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52662" y="1686361"/>
            <a:ext cx="30209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202X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latin typeface="方正细谭黑简体" panose="02000000000000000000" pitchFamily="2" charset="-122"/>
              <a:ea typeface="方正细谭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61436" y="3976229"/>
            <a:ext cx="5884372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Year-end Summary Of The Corporate Business Report Helps Entrepreneurs To Conduct A Comprehensive Inventory At The End Of The Year.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3016" y="4763401"/>
            <a:ext cx="206918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xxx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759260" y="5280196"/>
            <a:ext cx="613596" cy="0"/>
          </a:xfrm>
          <a:prstGeom prst="line">
            <a:avLst/>
          </a:prstGeom>
          <a:ln w="9525">
            <a:solidFill>
              <a:srgbClr val="5C5C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6431" y="6295175"/>
            <a:ext cx="304098" cy="304098"/>
            <a:chOff x="393555" y="6051199"/>
            <a:chExt cx="476250" cy="476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526760" y="6174743"/>
              <a:ext cx="209840" cy="229163"/>
            </a:xfrm>
            <a:prstGeom prst="rect">
              <a:avLst/>
            </a:prstGeom>
          </p:spPr>
        </p:pic>
        <p:sp>
          <p:nvSpPr>
            <p:cNvPr id="3" name="椭圆 2"/>
            <p:cNvSpPr/>
            <p:nvPr/>
          </p:nvSpPr>
          <p:spPr>
            <a:xfrm>
              <a:off x="393555" y="6051199"/>
              <a:ext cx="476250" cy="476250"/>
            </a:xfrm>
            <a:prstGeom prst="ellipse">
              <a:avLst/>
            </a:prstGeom>
            <a:noFill/>
            <a:ln w="6350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87167" y="6322274"/>
            <a:ext cx="1120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年终总结</a:t>
            </a:r>
            <a:endParaRPr lang="zh-CN" altLang="en-US" sz="1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25916" y="6295175"/>
            <a:ext cx="304098" cy="304098"/>
            <a:chOff x="1778316" y="6218975"/>
            <a:chExt cx="304098" cy="304098"/>
          </a:xfrm>
        </p:grpSpPr>
        <p:sp>
          <p:nvSpPr>
            <p:cNvPr id="19" name="椭圆 18"/>
            <p:cNvSpPr/>
            <p:nvPr/>
          </p:nvSpPr>
          <p:spPr>
            <a:xfrm>
              <a:off x="1778316" y="6218975"/>
              <a:ext cx="304098" cy="304098"/>
            </a:xfrm>
            <a:prstGeom prst="ellipse">
              <a:avLst/>
            </a:prstGeom>
            <a:noFill/>
            <a:ln w="6350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872869" y="6313465"/>
              <a:ext cx="114991" cy="115115"/>
            </a:xfrm>
            <a:prstGeom prst="rect">
              <a:avLst/>
            </a:prstGeom>
          </p:spPr>
        </p:pic>
      </p:grpSp>
      <p:sp>
        <p:nvSpPr>
          <p:cNvPr id="21" name="文本框 20"/>
          <p:cNvSpPr txBox="1"/>
          <p:nvPr/>
        </p:nvSpPr>
        <p:spPr>
          <a:xfrm>
            <a:off x="1930014" y="6307875"/>
            <a:ext cx="1120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商业计划</a:t>
            </a:r>
            <a:endParaRPr lang="zh-CN" altLang="en-US" sz="1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981243" y="6280776"/>
            <a:ext cx="304098" cy="304098"/>
            <a:chOff x="3133643" y="6204576"/>
            <a:chExt cx="304098" cy="304098"/>
          </a:xfrm>
        </p:grpSpPr>
        <p:sp>
          <p:nvSpPr>
            <p:cNvPr id="22" name="椭圆 21"/>
            <p:cNvSpPr/>
            <p:nvPr/>
          </p:nvSpPr>
          <p:spPr>
            <a:xfrm>
              <a:off x="3133643" y="6204576"/>
              <a:ext cx="304098" cy="304098"/>
            </a:xfrm>
            <a:prstGeom prst="ellipse">
              <a:avLst/>
            </a:prstGeom>
            <a:noFill/>
            <a:ln w="6350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218990" y="6313465"/>
              <a:ext cx="133403" cy="111621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3291979" y="6295175"/>
            <a:ext cx="1120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企业路演</a:t>
            </a:r>
            <a:endParaRPr lang="zh-CN" altLang="en-US" sz="1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561437" y="3020878"/>
            <a:ext cx="5884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900" dirty="0" smtClean="0">
                <a:cs typeface="+mn-ea"/>
                <a:sym typeface="+mn-lt"/>
              </a:rPr>
              <a:t>年终</a:t>
            </a:r>
            <a:r>
              <a:rPr lang="zh-CN" altLang="en-US" sz="4400" spc="900" dirty="0">
                <a:cs typeface="+mn-ea"/>
                <a:sym typeface="+mn-lt"/>
              </a:rPr>
              <a:t>工</a:t>
            </a:r>
            <a:r>
              <a:rPr lang="zh-CN" altLang="en-US" sz="4400" spc="900" dirty="0" smtClean="0">
                <a:cs typeface="+mn-ea"/>
                <a:sym typeface="+mn-lt"/>
              </a:rPr>
              <a:t>作总结</a:t>
            </a:r>
            <a:r>
              <a:rPr lang="zh-CN" altLang="en-US" sz="4400" spc="900" dirty="0" smtClean="0">
                <a:cs typeface="+mn-ea"/>
                <a:sym typeface="+mn-lt"/>
              </a:rPr>
              <a:t>汇</a:t>
            </a:r>
            <a:r>
              <a:rPr lang="zh-CN" altLang="en-US" sz="4400" spc="900" dirty="0">
                <a:cs typeface="+mn-ea"/>
                <a:sym typeface="+mn-lt"/>
              </a:rPr>
              <a:t>报</a:t>
            </a:r>
            <a:endParaRPr lang="zh-CN" altLang="en-US" sz="4400" spc="900" dirty="0"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068613" y="0"/>
            <a:ext cx="4142901" cy="6858000"/>
            <a:chOff x="8106182" y="0"/>
            <a:chExt cx="4142901" cy="685800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8106182" y="0"/>
              <a:ext cx="4128909" cy="6858000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8120175" y="0"/>
              <a:ext cx="4128908" cy="685800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图文框 31"/>
          <p:cNvSpPr/>
          <p:nvPr/>
        </p:nvSpPr>
        <p:spPr>
          <a:xfrm>
            <a:off x="984234" y="1122127"/>
            <a:ext cx="8807466" cy="4542503"/>
          </a:xfrm>
          <a:prstGeom prst="frame">
            <a:avLst>
              <a:gd name="adj1" fmla="val 1271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592784" y="1149958"/>
            <a:ext cx="45719" cy="1572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 rot="10800000">
            <a:off x="10460081" y="1057171"/>
            <a:ext cx="677108" cy="46724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BUSINESS REPORT</a:t>
            </a:r>
            <a:endParaRPr lang="zh-CN" altLang="en-US" sz="32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961">
        <p:random/>
      </p:transition>
    </mc:Choice>
    <mc:Fallback>
      <p:transition spd="slow" advTm="1296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18" grpId="0"/>
      <p:bldP spid="10" grpId="0"/>
      <p:bldP spid="21" grpId="0"/>
      <p:bldP spid="25" grpId="0"/>
      <p:bldP spid="27" grpId="0"/>
      <p:bldP spid="32" grpId="0" animBg="1"/>
      <p:bldP spid="35" grpId="0" animBg="1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76983" y="406531"/>
            <a:ext cx="3238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全年工作分析</a:t>
            </a:r>
            <a:endParaRPr lang="zh-CN" altLang="en-US" sz="3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9737" y="919895"/>
            <a:ext cx="26725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50" spc="300" dirty="0">
                <a:cs typeface="+mn-ea"/>
                <a:sym typeface="+mn-lt"/>
              </a:rPr>
              <a:t>ANNUAL WORK ANALYSIS</a:t>
            </a:r>
            <a:endParaRPr lang="zh-CN" altLang="en-US" sz="1050" spc="3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0276" y="2209883"/>
            <a:ext cx="5245224" cy="350061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5905500" y="5692305"/>
            <a:ext cx="625710" cy="625710"/>
          </a:xfrm>
          <a:prstGeom prst="rect">
            <a:avLst/>
          </a:prstGeom>
          <a:solidFill>
            <a:srgbClr val="60606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31210" y="5403615"/>
            <a:ext cx="288690" cy="288690"/>
          </a:xfrm>
          <a:prstGeom prst="rect">
            <a:avLst/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33240" y="2209883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3240" y="2794489"/>
            <a:ext cx="50364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单击此处添加标题内容，内容需要和标题相配合。注意汇总工作结果和分析总结，明年总结分析更加重要。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089820" y="2447680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33240" y="3708893"/>
            <a:ext cx="50364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单击此处添加标题内容，内容需要和标题相配合。注意汇总工作结果和分析总结，明年总结分析更加重要。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33240" y="4623297"/>
            <a:ext cx="50364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单击此处添加标题内容，内容需要和标题相配合。注意汇总工作结果和分析总结，明年总结分析更加重要。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1322959" y="6005160"/>
            <a:ext cx="869041" cy="869041"/>
          </a:xfrm>
          <a:prstGeom prst="ellipse">
            <a:avLst/>
          </a:prstGeom>
          <a:noFill/>
          <a:ln>
            <a:solidFill>
              <a:srgbClr val="606060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805">
        <p:random/>
      </p:transition>
    </mc:Choice>
    <mc:Fallback>
      <p:transition spd="slow" advTm="580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7" grpId="0" animBg="1"/>
      <p:bldP spid="8" grpId="0"/>
      <p:bldP spid="9" grpId="0"/>
      <p:bldP spid="10" grpId="0" animBg="1"/>
      <p:bldP spid="11" grpId="0"/>
      <p:bldP spid="12" grpId="0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95750" y="1614255"/>
            <a:ext cx="4000500" cy="4000500"/>
            <a:chOff x="4095750" y="1641475"/>
            <a:chExt cx="4000500" cy="4000500"/>
          </a:xfrm>
        </p:grpSpPr>
        <p:sp>
          <p:nvSpPr>
            <p:cNvPr id="2" name="弧形 1"/>
            <p:cNvSpPr/>
            <p:nvPr/>
          </p:nvSpPr>
          <p:spPr>
            <a:xfrm>
              <a:off x="4095750" y="1641475"/>
              <a:ext cx="4000500" cy="4000500"/>
            </a:xfrm>
            <a:prstGeom prst="arc">
              <a:avLst>
                <a:gd name="adj1" fmla="val 220558"/>
                <a:gd name="adj2" fmla="val 14406066"/>
              </a:avLst>
            </a:prstGeom>
            <a:ln w="12700">
              <a:solidFill>
                <a:srgbClr val="606060">
                  <a:alpha val="7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弧形 2"/>
            <p:cNvSpPr/>
            <p:nvPr/>
          </p:nvSpPr>
          <p:spPr>
            <a:xfrm>
              <a:off x="4276725" y="1822450"/>
              <a:ext cx="3638550" cy="3638550"/>
            </a:xfrm>
            <a:prstGeom prst="arc">
              <a:avLst>
                <a:gd name="adj1" fmla="val 19903328"/>
                <a:gd name="adj2" fmla="val 9363040"/>
              </a:avLst>
            </a:prstGeom>
            <a:ln w="12700">
              <a:solidFill>
                <a:srgbClr val="606060">
                  <a:alpha val="7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弧形 3"/>
            <p:cNvSpPr/>
            <p:nvPr/>
          </p:nvSpPr>
          <p:spPr>
            <a:xfrm>
              <a:off x="4511675" y="2057400"/>
              <a:ext cx="3168650" cy="3168650"/>
            </a:xfrm>
            <a:prstGeom prst="arc">
              <a:avLst>
                <a:gd name="adj1" fmla="val 18647600"/>
                <a:gd name="adj2" fmla="val 11826519"/>
              </a:avLst>
            </a:prstGeom>
            <a:ln w="12700">
              <a:solidFill>
                <a:srgbClr val="606060">
                  <a:alpha val="7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弧形 4"/>
            <p:cNvSpPr/>
            <p:nvPr/>
          </p:nvSpPr>
          <p:spPr>
            <a:xfrm>
              <a:off x="4740275" y="2286000"/>
              <a:ext cx="2711450" cy="2711450"/>
            </a:xfrm>
            <a:prstGeom prst="arc">
              <a:avLst>
                <a:gd name="adj1" fmla="val 16200000"/>
                <a:gd name="adj2" fmla="val 8788236"/>
              </a:avLst>
            </a:prstGeom>
            <a:ln w="12700">
              <a:solidFill>
                <a:srgbClr val="606060">
                  <a:alpha val="7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弧形 5"/>
            <p:cNvSpPr/>
            <p:nvPr/>
          </p:nvSpPr>
          <p:spPr>
            <a:xfrm>
              <a:off x="4887913" y="2433638"/>
              <a:ext cx="2416175" cy="2416175"/>
            </a:xfrm>
            <a:prstGeom prst="arc">
              <a:avLst>
                <a:gd name="adj1" fmla="val 16200000"/>
                <a:gd name="adj2" fmla="val 2488040"/>
              </a:avLst>
            </a:prstGeom>
            <a:ln w="12700">
              <a:solidFill>
                <a:srgbClr val="606060">
                  <a:alpha val="7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弧形 6"/>
            <p:cNvSpPr/>
            <p:nvPr/>
          </p:nvSpPr>
          <p:spPr>
            <a:xfrm>
              <a:off x="5130800" y="2676525"/>
              <a:ext cx="1930400" cy="1930400"/>
            </a:xfrm>
            <a:prstGeom prst="arc">
              <a:avLst>
                <a:gd name="adj1" fmla="val 16200000"/>
                <a:gd name="adj2" fmla="val 13533637"/>
              </a:avLst>
            </a:prstGeom>
            <a:ln w="12700">
              <a:solidFill>
                <a:srgbClr val="606060">
                  <a:alpha val="7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5952517" y="3575797"/>
            <a:ext cx="286965" cy="28696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76983" y="475993"/>
            <a:ext cx="3238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全年工作分析</a:t>
            </a:r>
            <a:endParaRPr lang="zh-CN" altLang="en-US" sz="3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59737" y="989357"/>
            <a:ext cx="26725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50" spc="300" dirty="0">
                <a:cs typeface="+mn-ea"/>
                <a:sym typeface="+mn-lt"/>
              </a:rPr>
              <a:t>ANNUAL WORK ANALYSIS</a:t>
            </a:r>
            <a:endParaRPr lang="zh-CN" altLang="en-US" sz="1050" spc="300" dirty="0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34543" y="2124507"/>
            <a:ext cx="1963279" cy="553998"/>
            <a:chOff x="2014775" y="3442280"/>
            <a:chExt cx="1963279" cy="553998"/>
          </a:xfrm>
        </p:grpSpPr>
        <p:sp>
          <p:nvSpPr>
            <p:cNvPr id="21" name="文本框 20"/>
            <p:cNvSpPr txBox="1"/>
            <p:nvPr/>
          </p:nvSpPr>
          <p:spPr>
            <a:xfrm rot="16200000">
              <a:off x="2719416" y="2737639"/>
              <a:ext cx="553998" cy="19632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00" dirty="0">
                  <a:cs typeface="+mn-ea"/>
                  <a:sym typeface="+mn-lt"/>
                </a:rPr>
                <a:t>工作  分析</a:t>
              </a:r>
              <a:endParaRPr lang="zh-CN" altLang="en-US" sz="2400" spc="200" dirty="0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2778732" y="3664772"/>
              <a:ext cx="109012" cy="10901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23000">
                  <a:srgbClr val="C00000">
                    <a:alpha val="55000"/>
                  </a:srgbClr>
                </a:gs>
                <a:gs pos="63000">
                  <a:srgbClr val="C00000"/>
                </a:gs>
                <a:gs pos="100000">
                  <a:srgbClr val="C00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 rot="16200000">
            <a:off x="1235963" y="2258780"/>
            <a:ext cx="792909" cy="40004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。</a:t>
            </a:r>
            <a:endParaRPr lang="zh-CN" altLang="en-US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5422" y="2896483"/>
            <a:ext cx="30686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</a:t>
            </a:r>
            <a:r>
              <a:rPr lang="en-US" altLang="zh-CN" sz="1400" dirty="0">
                <a:cs typeface="+mn-ea"/>
                <a:sym typeface="+mn-lt"/>
              </a:rPr>
              <a:t>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5422" y="3980466"/>
            <a:ext cx="30686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</a:t>
            </a:r>
            <a:r>
              <a:rPr lang="en-US" altLang="zh-CN" sz="1400" dirty="0">
                <a:cs typeface="+mn-ea"/>
                <a:sym typeface="+mn-lt"/>
              </a:rPr>
              <a:t>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5422" y="5064448"/>
            <a:ext cx="30686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</a:t>
            </a:r>
            <a:r>
              <a:rPr lang="en-US" altLang="zh-CN" sz="1400" dirty="0">
                <a:cs typeface="+mn-ea"/>
                <a:sym typeface="+mn-lt"/>
              </a:rPr>
              <a:t>.</a:t>
            </a: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9613299" y="2124507"/>
            <a:ext cx="1963279" cy="553998"/>
            <a:chOff x="2014775" y="3442280"/>
            <a:chExt cx="1963279" cy="553998"/>
          </a:xfrm>
        </p:grpSpPr>
        <p:sp>
          <p:nvSpPr>
            <p:cNvPr id="32" name="文本框 31"/>
            <p:cNvSpPr txBox="1"/>
            <p:nvPr/>
          </p:nvSpPr>
          <p:spPr>
            <a:xfrm rot="16200000">
              <a:off x="2719416" y="2737639"/>
              <a:ext cx="553998" cy="19632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400" spc="200" dirty="0">
                  <a:cs typeface="+mn-ea"/>
                  <a:sym typeface="+mn-lt"/>
                </a:rPr>
                <a:t>工作  分析</a:t>
              </a:r>
              <a:endParaRPr lang="zh-CN" altLang="en-US" sz="2400" spc="200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121632" y="3664772"/>
              <a:ext cx="109012" cy="10901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23000">
                  <a:srgbClr val="C00000">
                    <a:alpha val="55000"/>
                  </a:srgbClr>
                </a:gs>
                <a:gs pos="63000">
                  <a:srgbClr val="C00000"/>
                </a:gs>
                <a:gs pos="100000">
                  <a:srgbClr val="C00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8507926" y="2896483"/>
            <a:ext cx="30686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</a:t>
            </a:r>
            <a:r>
              <a:rPr lang="en-US" altLang="zh-CN" sz="1400" dirty="0">
                <a:cs typeface="+mn-ea"/>
                <a:sym typeface="+mn-lt"/>
              </a:rPr>
              <a:t>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507926" y="3980466"/>
            <a:ext cx="30686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</a:t>
            </a:r>
            <a:r>
              <a:rPr lang="en-US" altLang="zh-CN" sz="1400" dirty="0">
                <a:cs typeface="+mn-ea"/>
                <a:sym typeface="+mn-lt"/>
              </a:rPr>
              <a:t>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507926" y="5064448"/>
            <a:ext cx="30686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</a:t>
            </a:r>
            <a:r>
              <a:rPr lang="en-US" altLang="zh-CN" sz="1400" dirty="0">
                <a:cs typeface="+mn-ea"/>
                <a:sym typeface="+mn-lt"/>
              </a:rPr>
              <a:t>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97823" y="6641108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222">
        <p:random/>
      </p:transition>
    </mc:Choice>
    <mc:Fallback>
      <p:transition spd="slow" advTm="522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/>
      <p:bldP spid="20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76983" y="475993"/>
            <a:ext cx="3238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全年工作分析</a:t>
            </a:r>
            <a:endParaRPr lang="zh-CN" altLang="en-US" sz="3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9737" y="989357"/>
            <a:ext cx="26725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50" spc="300" dirty="0">
                <a:cs typeface="+mn-ea"/>
                <a:sym typeface="+mn-lt"/>
              </a:rPr>
              <a:t>ANNUAL WORK ANALYSIS</a:t>
            </a:r>
            <a:endParaRPr lang="zh-CN" altLang="en-US" sz="1050" spc="3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566" b="100000" l="0" r="100000">
                        <a14:foregroundMark x1="40864" y1="71515" x2="71225" y2="79354"/>
                        <a14:foregroundMark x1="69475" y1="78949" x2="89551" y2="67313"/>
                        <a14:foregroundMark x1="92998" y1="67313" x2="95295" y2="65818"/>
                        <a14:foregroundMark x1="90153" y1="67717" x2="91849" y2="66465"/>
                        <a14:foregroundMark x1="92396" y1="66182" x2="94803" y2="6537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330036"/>
            <a:ext cx="4084551" cy="552796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81523" y="2301873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81522" y="2886479"/>
            <a:ext cx="66632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单击此处添加标题内容，内容需要和标题相配合。注意汇总工作结果和分析总结，明年总结分析更加重要。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38103" y="2539670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81522" y="3843712"/>
            <a:ext cx="66632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单击此处添加标题内容，内容需要和标题相配合。注意汇总工作结果和分析总结，明年总结分析更加重要。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81522" y="4800945"/>
            <a:ext cx="66632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单击此处添加标题内容，内容需要和标题相配合。注意汇总工作结果和分析总结，明年总结分析更加重要。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218057" y="5994400"/>
            <a:ext cx="2380342" cy="2380342"/>
          </a:xfrm>
          <a:prstGeom prst="ellipse">
            <a:avLst/>
          </a:prstGeom>
          <a:noFill/>
          <a:ln>
            <a:solidFill>
              <a:srgbClr val="606060">
                <a:alpha val="5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877">
        <p:random/>
      </p:transition>
    </mc:Choice>
    <mc:Fallback>
      <p:transition spd="slow" advTm="387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 animBg="1"/>
      <p:bldP spid="9" grpId="0"/>
      <p:bldP spid="10" grpId="0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76983" y="442731"/>
            <a:ext cx="3238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全年工作分析</a:t>
            </a:r>
            <a:endParaRPr lang="zh-CN" altLang="en-US" sz="3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9737" y="956095"/>
            <a:ext cx="26725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50" spc="300" dirty="0">
                <a:cs typeface="+mn-ea"/>
                <a:sym typeface="+mn-lt"/>
              </a:rPr>
              <a:t>ANNUAL WORK ANALYSIS</a:t>
            </a:r>
            <a:endParaRPr lang="zh-CN" altLang="en-US" sz="1050" spc="300" dirty="0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-209550" y="2696289"/>
            <a:ext cx="12934950" cy="2956916"/>
          </a:xfrm>
          <a:custGeom>
            <a:avLst/>
            <a:gdLst>
              <a:gd name="connsiteX0" fmla="*/ 0 w 12934950"/>
              <a:gd name="connsiteY0" fmla="*/ 1981845 h 2956916"/>
              <a:gd name="connsiteX1" fmla="*/ 1238250 w 12934950"/>
              <a:gd name="connsiteY1" fmla="*/ 667395 h 2956916"/>
              <a:gd name="connsiteX2" fmla="*/ 3524250 w 12934950"/>
              <a:gd name="connsiteY2" fmla="*/ 2934345 h 2956916"/>
              <a:gd name="connsiteX3" fmla="*/ 5657850 w 12934950"/>
              <a:gd name="connsiteY3" fmla="*/ 648345 h 2956916"/>
              <a:gd name="connsiteX4" fmla="*/ 8324850 w 12934950"/>
              <a:gd name="connsiteY4" fmla="*/ 2953395 h 2956916"/>
              <a:gd name="connsiteX5" fmla="*/ 9753600 w 12934950"/>
              <a:gd name="connsiteY5" fmla="*/ 645 h 2956916"/>
              <a:gd name="connsiteX6" fmla="*/ 12934950 w 12934950"/>
              <a:gd name="connsiteY6" fmla="*/ 2743845 h 2956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34950" h="2956916">
                <a:moveTo>
                  <a:pt x="0" y="1981845"/>
                </a:moveTo>
                <a:cubicBezTo>
                  <a:pt x="325437" y="1245245"/>
                  <a:pt x="650875" y="508645"/>
                  <a:pt x="1238250" y="667395"/>
                </a:cubicBezTo>
                <a:cubicBezTo>
                  <a:pt x="1825625" y="826145"/>
                  <a:pt x="2787650" y="2937520"/>
                  <a:pt x="3524250" y="2934345"/>
                </a:cubicBezTo>
                <a:cubicBezTo>
                  <a:pt x="4260850" y="2931170"/>
                  <a:pt x="4857750" y="645170"/>
                  <a:pt x="5657850" y="648345"/>
                </a:cubicBezTo>
                <a:cubicBezTo>
                  <a:pt x="6457950" y="651520"/>
                  <a:pt x="7642225" y="3061345"/>
                  <a:pt x="8324850" y="2953395"/>
                </a:cubicBezTo>
                <a:cubicBezTo>
                  <a:pt x="9007475" y="2845445"/>
                  <a:pt x="8985250" y="35570"/>
                  <a:pt x="9753600" y="645"/>
                </a:cubicBezTo>
                <a:cubicBezTo>
                  <a:pt x="10521950" y="-34280"/>
                  <a:pt x="11728450" y="1354782"/>
                  <a:pt x="12934950" y="2743845"/>
                </a:cubicBezTo>
              </a:path>
            </a:pathLst>
          </a:custGeom>
          <a:noFill/>
          <a:ln>
            <a:solidFill>
              <a:srgbClr val="606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44940" y="3229119"/>
            <a:ext cx="286965" cy="28696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2606" y="1840422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2607" y="2425028"/>
            <a:ext cx="29881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98263" y="5339860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98264" y="5924466"/>
            <a:ext cx="29881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09348" y="2050358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09349" y="2634964"/>
            <a:ext cx="29881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03873" y="4212733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03874" y="4797339"/>
            <a:ext cx="29881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274384" y="5440400"/>
            <a:ext cx="286965" cy="28696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293189" y="3229119"/>
            <a:ext cx="286965" cy="28696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066934" y="5509722"/>
            <a:ext cx="286965" cy="28696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444471" y="2552805"/>
            <a:ext cx="286965" cy="28696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780">
        <p:random/>
      </p:transition>
    </mc:Choice>
    <mc:Fallback>
      <p:transition spd="slow" advTm="678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76983" y="442731"/>
            <a:ext cx="3238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全年工作分析</a:t>
            </a:r>
            <a:endParaRPr lang="zh-CN" altLang="en-US" sz="3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9737" y="956095"/>
            <a:ext cx="26725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50" spc="300" dirty="0">
                <a:cs typeface="+mn-ea"/>
                <a:sym typeface="+mn-lt"/>
              </a:rPr>
              <a:t>ANNUAL WORK ANALYSIS</a:t>
            </a:r>
            <a:endParaRPr lang="zh-CN" altLang="en-US" sz="1050" spc="300" dirty="0">
              <a:cs typeface="+mn-ea"/>
              <a:sym typeface="+mn-lt"/>
            </a:endParaRPr>
          </a:p>
        </p:txBody>
      </p:sp>
      <p:sp>
        <p:nvSpPr>
          <p:cNvPr id="4" name="图文框 3"/>
          <p:cNvSpPr/>
          <p:nvPr/>
        </p:nvSpPr>
        <p:spPr>
          <a:xfrm>
            <a:off x="3686629" y="1712686"/>
            <a:ext cx="4818743" cy="584775"/>
          </a:xfrm>
          <a:prstGeom prst="frame">
            <a:avLst>
              <a:gd name="adj1" fmla="val 9894"/>
            </a:avLst>
          </a:prstGeom>
          <a:solidFill>
            <a:srgbClr val="60606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2308" y="2925491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9071" y="3408497"/>
            <a:ext cx="279755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90458" y="2888844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221" y="3371850"/>
            <a:ext cx="279755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98608" y="2867503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05371" y="3350509"/>
            <a:ext cx="279755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" y="4671951"/>
            <a:ext cx="12192000" cy="2186049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3038887" y="3156323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847037" y="3131296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655186" y="3101817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886">
        <p:random/>
      </p:transition>
    </mc:Choice>
    <mc:Fallback>
      <p:transition spd="slow" advTm="588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319853" y="-105509"/>
            <a:ext cx="5552294" cy="5552294"/>
          </a:xfrm>
          <a:prstGeom prst="ellipse">
            <a:avLst/>
          </a:prstGeom>
          <a:noFill/>
          <a:ln>
            <a:solidFill>
              <a:srgbClr val="606060">
                <a:alpha val="20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18402" y="842773"/>
            <a:ext cx="3403602" cy="3403602"/>
          </a:xfrm>
          <a:prstGeom prst="ellipse">
            <a:avLst/>
          </a:prstGeom>
          <a:noFill/>
          <a:ln>
            <a:solidFill>
              <a:srgbClr val="606060">
                <a:alpha val="20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566919" y="-882646"/>
            <a:ext cx="7106568" cy="7106568"/>
          </a:xfrm>
          <a:prstGeom prst="ellipse">
            <a:avLst/>
          </a:prstGeom>
          <a:noFill/>
          <a:ln>
            <a:solidFill>
              <a:srgbClr val="606060">
                <a:alpha val="20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689378" y="-1876562"/>
            <a:ext cx="8842271" cy="8842271"/>
          </a:xfrm>
          <a:prstGeom prst="ellipse">
            <a:avLst/>
          </a:prstGeom>
          <a:noFill/>
          <a:ln>
            <a:solidFill>
              <a:srgbClr val="606060">
                <a:alpha val="20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20701" y="416175"/>
            <a:ext cx="1550599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7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3</a:t>
            </a:r>
            <a:endParaRPr lang="zh-CN" altLang="en-US" dirty="0"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947499" y="3186812"/>
            <a:ext cx="286965" cy="28696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25623" y="4465996"/>
            <a:ext cx="51697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不足有待改进</a:t>
            </a:r>
            <a:endParaRPr lang="zh-CN" altLang="en-US" sz="44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3179" y="5239820"/>
            <a:ext cx="8994671" cy="529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Year-end Summary Of The Corporate Business Report Helps Entrepreneurs To Conduct A Comprehensive Inventory At The End Of The Year, To Achieve Success In The New Year And.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671">
        <p:random/>
      </p:transition>
    </mc:Choice>
    <mc:Fallback>
      <p:transition spd="slow" advTm="267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9" grpId="0" animBg="1"/>
      <p:bldP spid="10" grpId="0" animBg="1"/>
      <p:bldP spid="4" grpId="0"/>
      <p:bldP spid="5" grpId="0" animBg="1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76983" y="442731"/>
            <a:ext cx="3238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不足有待改进</a:t>
            </a:r>
            <a:endParaRPr lang="zh-CN" altLang="en-US" sz="3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9737" y="956095"/>
            <a:ext cx="26725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50" spc="300" dirty="0">
                <a:cs typeface="+mn-ea"/>
                <a:sym typeface="+mn-lt"/>
              </a:rPr>
              <a:t>ANNUAL WORK ANALYSIS</a:t>
            </a:r>
            <a:endParaRPr lang="zh-CN" altLang="en-US" sz="1050" spc="3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036734" y="1549978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43497" y="2032984"/>
            <a:ext cx="279755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593313" y="1780810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95739" y="1549978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202502" y="2032984"/>
            <a:ext cx="279755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352318" y="1780810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61781" y="5204308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768544" y="5687314"/>
            <a:ext cx="279755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918360" y="5435140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120786" y="5204308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527549" y="5687314"/>
            <a:ext cx="279755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0677365" y="5435140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462444" y="3188435"/>
            <a:ext cx="1611085" cy="1611085"/>
            <a:chOff x="1963001" y="3199780"/>
            <a:chExt cx="1611085" cy="1611085"/>
          </a:xfrm>
        </p:grpSpPr>
        <p:sp>
          <p:nvSpPr>
            <p:cNvPr id="44" name="椭圆 43"/>
            <p:cNvSpPr/>
            <p:nvPr/>
          </p:nvSpPr>
          <p:spPr>
            <a:xfrm>
              <a:off x="1963001" y="3199780"/>
              <a:ext cx="1611085" cy="1611085"/>
            </a:xfrm>
            <a:prstGeom prst="ellipse">
              <a:avLst/>
            </a:prstGeom>
            <a:noFill/>
            <a:ln w="15875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114918" y="3351698"/>
              <a:ext cx="1307249" cy="1307249"/>
            </a:xfrm>
            <a:prstGeom prst="ellipse">
              <a:avLst/>
            </a:prstGeom>
            <a:noFill/>
            <a:ln w="15875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961887" y="3188435"/>
            <a:ext cx="1611085" cy="1611085"/>
            <a:chOff x="1963001" y="3199780"/>
            <a:chExt cx="1611085" cy="1611085"/>
          </a:xfrm>
        </p:grpSpPr>
        <p:sp>
          <p:nvSpPr>
            <p:cNvPr id="47" name="椭圆 46"/>
            <p:cNvSpPr/>
            <p:nvPr/>
          </p:nvSpPr>
          <p:spPr>
            <a:xfrm>
              <a:off x="1963001" y="3199780"/>
              <a:ext cx="1611085" cy="1611085"/>
            </a:xfrm>
            <a:prstGeom prst="ellipse">
              <a:avLst/>
            </a:prstGeom>
            <a:noFill/>
            <a:ln w="15875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2114918" y="3351698"/>
              <a:ext cx="1307249" cy="1307249"/>
            </a:xfrm>
            <a:prstGeom prst="ellipse">
              <a:avLst/>
            </a:prstGeom>
            <a:noFill/>
            <a:ln w="15875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041091" y="3757046"/>
            <a:ext cx="453791" cy="47386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561640" y="3823862"/>
            <a:ext cx="411578" cy="340230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1963001" y="3188435"/>
            <a:ext cx="1611085" cy="1611085"/>
            <a:chOff x="1963001" y="3188435"/>
            <a:chExt cx="1611085" cy="1611085"/>
          </a:xfrm>
        </p:grpSpPr>
        <p:grpSp>
          <p:nvGrpSpPr>
            <p:cNvPr id="42" name="组合 41"/>
            <p:cNvGrpSpPr/>
            <p:nvPr/>
          </p:nvGrpSpPr>
          <p:grpSpPr>
            <a:xfrm>
              <a:off x="1963001" y="3188435"/>
              <a:ext cx="1611085" cy="1611085"/>
              <a:chOff x="1963001" y="3199780"/>
              <a:chExt cx="1611085" cy="1611085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963001" y="3199780"/>
                <a:ext cx="1611085" cy="1611085"/>
              </a:xfrm>
              <a:prstGeom prst="ellipse">
                <a:avLst/>
              </a:prstGeom>
              <a:noFill/>
              <a:ln w="15875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2114918" y="3351698"/>
                <a:ext cx="1307249" cy="1307249"/>
              </a:xfrm>
              <a:prstGeom prst="ellipse">
                <a:avLst/>
              </a:prstGeom>
              <a:noFill/>
              <a:ln w="15875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2603387" y="3813612"/>
              <a:ext cx="330314" cy="360730"/>
            </a:xfrm>
            <a:prstGeom prst="rect">
              <a:avLst/>
            </a:prstGeom>
          </p:spPr>
        </p:pic>
      </p:grpSp>
      <p:grpSp>
        <p:nvGrpSpPr>
          <p:cNvPr id="57" name="组合 56"/>
          <p:cNvGrpSpPr/>
          <p:nvPr/>
        </p:nvGrpSpPr>
        <p:grpSpPr>
          <a:xfrm>
            <a:off x="9461330" y="3188435"/>
            <a:ext cx="1611085" cy="1611085"/>
            <a:chOff x="9461330" y="3188435"/>
            <a:chExt cx="1611085" cy="1611085"/>
          </a:xfrm>
        </p:grpSpPr>
        <p:grpSp>
          <p:nvGrpSpPr>
            <p:cNvPr id="49" name="组合 48"/>
            <p:cNvGrpSpPr/>
            <p:nvPr/>
          </p:nvGrpSpPr>
          <p:grpSpPr>
            <a:xfrm>
              <a:off x="9461330" y="3188435"/>
              <a:ext cx="1611085" cy="1611085"/>
              <a:chOff x="1963001" y="3199780"/>
              <a:chExt cx="1611085" cy="1611085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1963001" y="3199780"/>
                <a:ext cx="1611085" cy="1611085"/>
              </a:xfrm>
              <a:prstGeom prst="ellipse">
                <a:avLst/>
              </a:prstGeom>
              <a:noFill/>
              <a:ln w="15875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114918" y="3351698"/>
                <a:ext cx="1307249" cy="1307249"/>
              </a:xfrm>
              <a:prstGeom prst="ellipse">
                <a:avLst/>
              </a:prstGeom>
              <a:noFill/>
              <a:ln w="15875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0045200" y="3808499"/>
              <a:ext cx="443345" cy="370957"/>
            </a:xfrm>
            <a:prstGeom prst="rect">
              <a:avLst/>
            </a:prstGeom>
          </p:spPr>
        </p:pic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590">
        <p:random/>
      </p:transition>
    </mc:Choice>
    <mc:Fallback>
      <p:transition spd="slow" advTm="659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8" grpId="0"/>
      <p:bldP spid="29" grpId="0"/>
      <p:bldP spid="30" grpId="0" animBg="1"/>
      <p:bldP spid="31" grpId="0"/>
      <p:bldP spid="32" grpId="0"/>
      <p:bldP spid="33" grpId="0" animBg="1"/>
      <p:bldP spid="34" grpId="0"/>
      <p:bldP spid="35" grpId="0"/>
      <p:bldP spid="36" grpId="0" animBg="1"/>
      <p:bldP spid="37" grpId="0"/>
      <p:bldP spid="38" grpId="0"/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6434">
                        <a14:foregroundMark x1="36204" y1="34733" x2="60724" y2="16115"/>
                        <a14:foregroundMark x1="63028" y1="61389" x2="70159" y2="69992"/>
                        <a14:foregroundMark x1="13220" y1="88045" x2="7186" y2="87237"/>
                        <a14:foregroundMark x1="6418" y1="89459" x2="6802" y2="8695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143750" y="0"/>
            <a:ext cx="504825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08364" y="2547936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8363" y="3132542"/>
            <a:ext cx="56155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单击此处添加标题内容，内容需要和标题相配合。注意汇总工作结果和分析总结，明年总结分析更加重要。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64944" y="2785733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8363" y="4089775"/>
            <a:ext cx="56155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单击此处添加标题内容，内容需要和标题相配合。注意汇总工作结果和分析总结，明年总结分析更加重要。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8363" y="5047008"/>
            <a:ext cx="56155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单击此处添加标题内容，内容需要和标题相配合。注意汇总工作结果和分析总结，明年总结分析更加重要。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8363" y="755107"/>
            <a:ext cx="3238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不足有待改进</a:t>
            </a:r>
            <a:endParaRPr lang="zh-CN" altLang="en-US" sz="3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8363" y="1268471"/>
            <a:ext cx="26725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spc="300" dirty="0">
                <a:cs typeface="+mn-ea"/>
                <a:sym typeface="+mn-lt"/>
              </a:rPr>
              <a:t>ANNUAL WORK ANALYSIS</a:t>
            </a:r>
            <a:endParaRPr lang="zh-CN" altLang="en-US" sz="1050" spc="300" dirty="0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-838669" y="6102893"/>
            <a:ext cx="2171700" cy="21717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311">
        <p:random/>
      </p:transition>
    </mc:Choice>
    <mc:Fallback>
      <p:transition spd="slow" advTm="431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/>
      <p:bldP spid="13" grpId="0"/>
      <p:bldP spid="14" grpId="0"/>
      <p:bldP spid="15" grpId="0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87730" y="1262640"/>
            <a:ext cx="5929746" cy="4405746"/>
            <a:chOff x="787730" y="1262640"/>
            <a:chExt cx="5929746" cy="4405746"/>
          </a:xfrm>
        </p:grpSpPr>
        <p:sp>
          <p:nvSpPr>
            <p:cNvPr id="2" name="图文框 1"/>
            <p:cNvSpPr/>
            <p:nvPr/>
          </p:nvSpPr>
          <p:spPr>
            <a:xfrm>
              <a:off x="787730" y="1262640"/>
              <a:ext cx="3431969" cy="4405746"/>
            </a:xfrm>
            <a:prstGeom prst="frame">
              <a:avLst>
                <a:gd name="adj1" fmla="val 3850"/>
              </a:avLst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168194" y="2113106"/>
              <a:ext cx="2448106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spc="200" dirty="0">
                  <a:solidFill>
                    <a:srgbClr val="606060"/>
                  </a:solidFill>
                  <a:cs typeface="+mn-ea"/>
                  <a:sym typeface="+mn-lt"/>
                </a:rPr>
                <a:t>WORK</a:t>
              </a:r>
              <a:endParaRPr lang="zh-CN" altLang="en-US" sz="5400" spc="200" dirty="0">
                <a:solidFill>
                  <a:srgbClr val="606060"/>
                </a:solidFill>
                <a:cs typeface="+mn-ea"/>
                <a:sym typeface="+mn-lt"/>
              </a:endParaRPr>
            </a:p>
          </p:txBody>
        </p:sp>
        <p:sp useBgFill="1">
          <p:nvSpPr>
            <p:cNvPr id="4" name="矩形 3"/>
            <p:cNvSpPr/>
            <p:nvPr/>
          </p:nvSpPr>
          <p:spPr>
            <a:xfrm>
              <a:off x="1168194" y="3171316"/>
              <a:ext cx="5549282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CORPO BUSINESS REPORT</a:t>
              </a:r>
              <a:endParaRPr lang="zh-CN" altLang="en-US" sz="4400" spc="400" dirty="0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482368" y="2608053"/>
            <a:ext cx="3431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900" dirty="0">
                <a:cs typeface="+mn-ea"/>
                <a:sym typeface="+mn-lt"/>
              </a:rPr>
              <a:t>认真工作每一天</a:t>
            </a:r>
            <a:endParaRPr lang="zh-CN" altLang="en-US" sz="2400" spc="9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41482" y="3585087"/>
            <a:ext cx="41137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41482" y="4371716"/>
            <a:ext cx="41137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41482" y="5158345"/>
            <a:ext cx="41137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066238" y="1284614"/>
            <a:ext cx="2264228" cy="1323439"/>
            <a:chOff x="8066238" y="1284614"/>
            <a:chExt cx="2264228" cy="1323439"/>
          </a:xfrm>
        </p:grpSpPr>
        <p:sp>
          <p:nvSpPr>
            <p:cNvPr id="5" name="文本框 4"/>
            <p:cNvSpPr txBox="1"/>
            <p:nvPr/>
          </p:nvSpPr>
          <p:spPr>
            <a:xfrm>
              <a:off x="8066238" y="1284614"/>
              <a:ext cx="226422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spc="400" dirty="0">
                  <a:solidFill>
                    <a:srgbClr val="606060"/>
                  </a:solidFill>
                  <a:cs typeface="+mn-ea"/>
                  <a:sym typeface="+mn-lt"/>
                </a:rPr>
                <a:t>365</a:t>
              </a:r>
              <a:endParaRPr lang="zh-CN" altLang="en-US" sz="8000" spc="400" dirty="0">
                <a:solidFill>
                  <a:srgbClr val="606060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9122417" y="1971767"/>
              <a:ext cx="109012" cy="10901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23000">
                  <a:srgbClr val="C00000">
                    <a:alpha val="55000"/>
                  </a:srgbClr>
                </a:gs>
                <a:gs pos="63000">
                  <a:srgbClr val="C00000"/>
                </a:gs>
                <a:gs pos="100000">
                  <a:srgbClr val="C00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47">
        <p:random/>
      </p:transition>
    </mc:Choice>
    <mc:Fallback>
      <p:transition spd="slow" advTm="404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76983" y="442731"/>
            <a:ext cx="3238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不足有待改进</a:t>
            </a:r>
            <a:endParaRPr lang="zh-CN" altLang="en-US" sz="3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9737" y="956095"/>
            <a:ext cx="26725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50" spc="300" dirty="0">
                <a:cs typeface="+mn-ea"/>
                <a:sym typeface="+mn-lt"/>
              </a:rPr>
              <a:t>ANNUAL WORK ANALYSIS</a:t>
            </a:r>
            <a:endParaRPr lang="zh-CN" altLang="en-US" sz="1050" spc="300" dirty="0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85536" y="3725679"/>
            <a:ext cx="262890" cy="262890"/>
          </a:xfrm>
          <a:prstGeom prst="ellipse">
            <a:avLst/>
          </a:prstGeom>
          <a:noFill/>
          <a:ln w="19050">
            <a:solidFill>
              <a:srgbClr val="606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514546" y="3725679"/>
            <a:ext cx="262890" cy="262890"/>
          </a:xfrm>
          <a:prstGeom prst="ellipse">
            <a:avLst/>
          </a:prstGeom>
          <a:noFill/>
          <a:ln w="19050">
            <a:solidFill>
              <a:srgbClr val="606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连接符 6"/>
          <p:cNvCxnSpPr>
            <a:stCxn id="4" idx="6"/>
            <a:endCxn id="5" idx="2"/>
          </p:cNvCxnSpPr>
          <p:nvPr/>
        </p:nvCxnSpPr>
        <p:spPr>
          <a:xfrm>
            <a:off x="648426" y="3857124"/>
            <a:ext cx="10866120" cy="0"/>
          </a:xfrm>
          <a:prstGeom prst="line">
            <a:avLst/>
          </a:prstGeom>
          <a:ln w="19050">
            <a:solidFill>
              <a:srgbClr val="606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2278877" y="2744925"/>
            <a:ext cx="931047" cy="1112198"/>
            <a:chOff x="2278877" y="2744925"/>
            <a:chExt cx="931047" cy="1112198"/>
          </a:xfrm>
        </p:grpSpPr>
        <p:cxnSp>
          <p:nvCxnSpPr>
            <p:cNvPr id="9" name="直接连接符 8"/>
            <p:cNvCxnSpPr>
              <a:endCxn id="19" idx="3"/>
            </p:cNvCxnSpPr>
            <p:nvPr/>
          </p:nvCxnSpPr>
          <p:spPr>
            <a:xfrm flipV="1">
              <a:off x="2278877" y="3080969"/>
              <a:ext cx="558265" cy="776154"/>
            </a:xfrm>
            <a:prstGeom prst="line">
              <a:avLst/>
            </a:prstGeom>
            <a:ln w="19050">
              <a:solidFill>
                <a:srgbClr val="606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组合 37"/>
            <p:cNvGrpSpPr/>
            <p:nvPr/>
          </p:nvGrpSpPr>
          <p:grpSpPr>
            <a:xfrm>
              <a:off x="2742747" y="2744925"/>
              <a:ext cx="467177" cy="393700"/>
              <a:chOff x="2757261" y="2309505"/>
              <a:chExt cx="467177" cy="3937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2794000" y="2309505"/>
                <a:ext cx="393700" cy="393700"/>
              </a:xfrm>
              <a:prstGeom prst="ellipse">
                <a:avLst/>
              </a:prstGeom>
              <a:noFill/>
              <a:ln w="19050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2757261" y="2323484"/>
                <a:ext cx="46717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606060"/>
                    </a:solidFill>
                    <a:cs typeface="+mn-ea"/>
                    <a:sym typeface="+mn-lt"/>
                  </a:rPr>
                  <a:t>01</a:t>
                </a:r>
                <a:endParaRPr lang="zh-CN" altLang="en-US" dirty="0">
                  <a:solidFill>
                    <a:srgbClr val="606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5934392" y="2744925"/>
            <a:ext cx="945513" cy="1112198"/>
            <a:chOff x="5934392" y="2744925"/>
            <a:chExt cx="945513" cy="1112198"/>
          </a:xfrm>
        </p:grpSpPr>
        <p:cxnSp>
          <p:nvCxnSpPr>
            <p:cNvPr id="10" name="直接连接符 9"/>
            <p:cNvCxnSpPr>
              <a:endCxn id="21" idx="3"/>
            </p:cNvCxnSpPr>
            <p:nvPr/>
          </p:nvCxnSpPr>
          <p:spPr>
            <a:xfrm flipV="1">
              <a:off x="5934392" y="3080969"/>
              <a:ext cx="572731" cy="776154"/>
            </a:xfrm>
            <a:prstGeom prst="line">
              <a:avLst/>
            </a:prstGeom>
            <a:ln w="19050">
              <a:solidFill>
                <a:srgbClr val="606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/>
            <p:cNvGrpSpPr/>
            <p:nvPr/>
          </p:nvGrpSpPr>
          <p:grpSpPr>
            <a:xfrm>
              <a:off x="6412728" y="2744925"/>
              <a:ext cx="467177" cy="393700"/>
              <a:chOff x="6427242" y="2309505"/>
              <a:chExt cx="467177" cy="39370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6463981" y="2309505"/>
                <a:ext cx="393700" cy="393700"/>
              </a:xfrm>
              <a:prstGeom prst="ellipse">
                <a:avLst/>
              </a:prstGeom>
              <a:noFill/>
              <a:ln w="19050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6427242" y="2323484"/>
                <a:ext cx="46717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606060"/>
                    </a:solidFill>
                    <a:cs typeface="+mn-ea"/>
                    <a:sym typeface="+mn-lt"/>
                  </a:rPr>
                  <a:t>02</a:t>
                </a:r>
                <a:endParaRPr lang="zh-CN" altLang="en-US" dirty="0">
                  <a:solidFill>
                    <a:srgbClr val="606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9562326" y="2744925"/>
            <a:ext cx="995053" cy="1121472"/>
            <a:chOff x="9562326" y="2744925"/>
            <a:chExt cx="995053" cy="1121472"/>
          </a:xfrm>
        </p:grpSpPr>
        <p:cxnSp>
          <p:nvCxnSpPr>
            <p:cNvPr id="11" name="直接连接符 10"/>
            <p:cNvCxnSpPr>
              <a:endCxn id="23" idx="3"/>
            </p:cNvCxnSpPr>
            <p:nvPr/>
          </p:nvCxnSpPr>
          <p:spPr>
            <a:xfrm flipV="1">
              <a:off x="9562326" y="3080969"/>
              <a:ext cx="614778" cy="785428"/>
            </a:xfrm>
            <a:prstGeom prst="line">
              <a:avLst/>
            </a:prstGeom>
            <a:ln w="19050">
              <a:solidFill>
                <a:srgbClr val="606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组合 39"/>
            <p:cNvGrpSpPr/>
            <p:nvPr/>
          </p:nvGrpSpPr>
          <p:grpSpPr>
            <a:xfrm>
              <a:off x="10090202" y="2744925"/>
              <a:ext cx="467177" cy="393700"/>
              <a:chOff x="10104716" y="2309505"/>
              <a:chExt cx="467177" cy="39370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0133962" y="2309505"/>
                <a:ext cx="393700" cy="393700"/>
              </a:xfrm>
              <a:prstGeom prst="ellipse">
                <a:avLst/>
              </a:prstGeom>
              <a:noFill/>
              <a:ln w="19050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0104716" y="2323484"/>
                <a:ext cx="46717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606060"/>
                    </a:solidFill>
                    <a:cs typeface="+mn-ea"/>
                    <a:sym typeface="+mn-lt"/>
                  </a:rPr>
                  <a:t>03</a:t>
                </a:r>
                <a:endParaRPr lang="zh-CN" altLang="en-US" dirty="0">
                  <a:solidFill>
                    <a:srgbClr val="606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2274661" y="3865779"/>
            <a:ext cx="940573" cy="1122589"/>
            <a:chOff x="2274661" y="3865779"/>
            <a:chExt cx="940573" cy="1122589"/>
          </a:xfrm>
        </p:grpSpPr>
        <p:cxnSp>
          <p:nvCxnSpPr>
            <p:cNvPr id="16" name="直接连接符 15"/>
            <p:cNvCxnSpPr>
              <a:endCxn id="20" idx="1"/>
            </p:cNvCxnSpPr>
            <p:nvPr/>
          </p:nvCxnSpPr>
          <p:spPr>
            <a:xfrm>
              <a:off x="2274661" y="3865779"/>
              <a:ext cx="567790" cy="786545"/>
            </a:xfrm>
            <a:prstGeom prst="line">
              <a:avLst/>
            </a:prstGeom>
            <a:ln w="19050">
              <a:solidFill>
                <a:srgbClr val="606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/>
            <p:cNvGrpSpPr/>
            <p:nvPr/>
          </p:nvGrpSpPr>
          <p:grpSpPr>
            <a:xfrm>
              <a:off x="2748057" y="4594668"/>
              <a:ext cx="467177" cy="393700"/>
              <a:chOff x="2772096" y="4825992"/>
              <a:chExt cx="467177" cy="39370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808834" y="4825992"/>
                <a:ext cx="393700" cy="393700"/>
              </a:xfrm>
              <a:prstGeom prst="ellipse">
                <a:avLst/>
              </a:prstGeom>
              <a:noFill/>
              <a:ln w="19050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772096" y="4838176"/>
                <a:ext cx="46717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606060"/>
                    </a:solidFill>
                    <a:cs typeface="+mn-ea"/>
                    <a:sym typeface="+mn-lt"/>
                  </a:rPr>
                  <a:t>04</a:t>
                </a:r>
                <a:endParaRPr lang="zh-CN" altLang="en-US" dirty="0">
                  <a:solidFill>
                    <a:srgbClr val="606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5924843" y="3844806"/>
            <a:ext cx="955062" cy="1143562"/>
            <a:chOff x="5924843" y="3844806"/>
            <a:chExt cx="955062" cy="1143562"/>
          </a:xfrm>
        </p:grpSpPr>
        <p:cxnSp>
          <p:nvCxnSpPr>
            <p:cNvPr id="17" name="直接连接符 16"/>
            <p:cNvCxnSpPr>
              <a:endCxn id="22" idx="1"/>
            </p:cNvCxnSpPr>
            <p:nvPr/>
          </p:nvCxnSpPr>
          <p:spPr>
            <a:xfrm>
              <a:off x="5924843" y="3844806"/>
              <a:ext cx="582280" cy="807518"/>
            </a:xfrm>
            <a:prstGeom prst="line">
              <a:avLst/>
            </a:prstGeom>
            <a:ln w="19050">
              <a:solidFill>
                <a:srgbClr val="606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组合 41"/>
            <p:cNvGrpSpPr/>
            <p:nvPr/>
          </p:nvGrpSpPr>
          <p:grpSpPr>
            <a:xfrm>
              <a:off x="6412728" y="4594668"/>
              <a:ext cx="467177" cy="393700"/>
              <a:chOff x="6427242" y="4825992"/>
              <a:chExt cx="467177" cy="39370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6463981" y="4825992"/>
                <a:ext cx="393700" cy="393700"/>
              </a:xfrm>
              <a:prstGeom prst="ellipse">
                <a:avLst/>
              </a:prstGeom>
              <a:noFill/>
              <a:ln w="19050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6427242" y="4839971"/>
                <a:ext cx="46717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606060"/>
                    </a:solidFill>
                    <a:cs typeface="+mn-ea"/>
                    <a:sym typeface="+mn-lt"/>
                  </a:rPr>
                  <a:t>05</a:t>
                </a:r>
                <a:endParaRPr lang="zh-CN" altLang="en-US" dirty="0">
                  <a:solidFill>
                    <a:srgbClr val="606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9557017" y="3856507"/>
            <a:ext cx="1014773" cy="1131861"/>
            <a:chOff x="9557017" y="3856507"/>
            <a:chExt cx="1014773" cy="1131861"/>
          </a:xfrm>
        </p:grpSpPr>
        <p:cxnSp>
          <p:nvCxnSpPr>
            <p:cNvPr id="18" name="直接连接符 17"/>
            <p:cNvCxnSpPr>
              <a:endCxn id="24" idx="1"/>
            </p:cNvCxnSpPr>
            <p:nvPr/>
          </p:nvCxnSpPr>
          <p:spPr>
            <a:xfrm>
              <a:off x="9557017" y="3856507"/>
              <a:ext cx="620087" cy="795817"/>
            </a:xfrm>
            <a:prstGeom prst="line">
              <a:avLst/>
            </a:prstGeom>
            <a:ln w="19050">
              <a:solidFill>
                <a:srgbClr val="606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组合 40"/>
            <p:cNvGrpSpPr/>
            <p:nvPr/>
          </p:nvGrpSpPr>
          <p:grpSpPr>
            <a:xfrm>
              <a:off x="10104613" y="4594668"/>
              <a:ext cx="467177" cy="393700"/>
              <a:chOff x="10119127" y="4825992"/>
              <a:chExt cx="467177" cy="39370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0133962" y="4825992"/>
                <a:ext cx="393700" cy="393700"/>
              </a:xfrm>
              <a:prstGeom prst="ellipse">
                <a:avLst/>
              </a:prstGeom>
              <a:noFill/>
              <a:ln w="19050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0119127" y="4839971"/>
                <a:ext cx="46717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606060"/>
                    </a:solidFill>
                    <a:cs typeface="+mn-ea"/>
                    <a:sym typeface="+mn-lt"/>
                  </a:rPr>
                  <a:t>06</a:t>
                </a:r>
                <a:endParaRPr lang="zh-CN" altLang="en-US" dirty="0">
                  <a:solidFill>
                    <a:srgbClr val="60606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4" name="文本框 43"/>
          <p:cNvSpPr txBox="1"/>
          <p:nvPr/>
        </p:nvSpPr>
        <p:spPr>
          <a:xfrm>
            <a:off x="2290863" y="1695255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290863" y="2164145"/>
            <a:ext cx="2193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982031" y="1695255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982031" y="2164145"/>
            <a:ext cx="2193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110026" y="1696210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110026" y="2165100"/>
            <a:ext cx="2193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290863" y="5172510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290863" y="5641400"/>
            <a:ext cx="2193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982031" y="5171194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982031" y="5640084"/>
            <a:ext cx="2193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9110026" y="5171194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110026" y="5640084"/>
            <a:ext cx="2193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780">
        <p:random/>
      </p:transition>
    </mc:Choice>
    <mc:Fallback>
      <p:transition spd="slow" advTm="778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4" grpId="0"/>
      <p:bldP spid="45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624317" y="204544"/>
            <a:ext cx="11044084" cy="11051458"/>
          </a:xfrm>
          <a:prstGeom prst="ellipse">
            <a:avLst/>
          </a:prstGeom>
          <a:noFill/>
          <a:ln>
            <a:solidFill>
              <a:srgbClr val="606060">
                <a:alpha val="2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1962" y="1816285"/>
            <a:ext cx="3648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CONTENTES</a:t>
            </a:r>
            <a:endParaRPr lang="zh-CN" altLang="en-US" sz="20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6775" y="937177"/>
            <a:ext cx="28384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目录</a:t>
            </a:r>
            <a:endParaRPr lang="zh-CN" altLang="en-US" sz="6000" b="1" spc="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0434" y="3108366"/>
            <a:ext cx="18080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6494" y="4064607"/>
            <a:ext cx="2803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年终总结汇报</a:t>
            </a:r>
            <a:endParaRPr lang="zh-CN" altLang="en-US" sz="24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8692" y="4521854"/>
            <a:ext cx="23387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Year-end Summary Of The Corporate Business Report 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84805" y="3104368"/>
            <a:ext cx="18080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02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387297" y="4064607"/>
            <a:ext cx="2803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全年工作分析</a:t>
            </a:r>
            <a:endParaRPr lang="zh-CN" altLang="en-US" sz="24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05800" y="4520605"/>
            <a:ext cx="2166092" cy="65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Year-end Summary Of The Corporate Business Report 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885607" y="3112245"/>
            <a:ext cx="18080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03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388100" y="4064607"/>
            <a:ext cx="2803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不足有待改进</a:t>
            </a:r>
            <a:endParaRPr lang="zh-CN" altLang="en-US" sz="24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706604" y="4520605"/>
            <a:ext cx="2166091" cy="65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Year-end Summary Of The Corporate Business Report 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886410" y="3097554"/>
            <a:ext cx="18080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04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388902" y="4064607"/>
            <a:ext cx="2803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明年工作计划</a:t>
            </a:r>
            <a:endParaRPr lang="zh-CN" altLang="en-US" sz="24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707406" y="4506391"/>
            <a:ext cx="2166091" cy="65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Year-end Summary Of The Corporate Business Report 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105820" y="3729054"/>
            <a:ext cx="113506" cy="11350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234782" y="3729054"/>
            <a:ext cx="113506" cy="11350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219906" y="3729054"/>
            <a:ext cx="113506" cy="11350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1244813" y="3729054"/>
            <a:ext cx="113506" cy="11350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929">
        <p:random/>
      </p:transition>
    </mc:Choice>
    <mc:Fallback>
      <p:transition spd="slow" advTm="792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32" grpId="0"/>
      <p:bldP spid="33" grpId="0"/>
      <p:bldP spid="34" grpId="0"/>
      <p:bldP spid="36" grpId="0"/>
      <p:bldP spid="37" grpId="0"/>
      <p:bldP spid="38" grpId="0"/>
      <p:bldP spid="40" grpId="0"/>
      <p:bldP spid="41" grpId="0"/>
      <p:bldP spid="42" grpId="0"/>
      <p:bldP spid="43" grpId="0" animBg="1"/>
      <p:bldP spid="44" grpId="0" animBg="1"/>
      <p:bldP spid="45" grpId="0" animBg="1"/>
      <p:bldP spid="4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319853" y="-105509"/>
            <a:ext cx="5552294" cy="5552294"/>
          </a:xfrm>
          <a:prstGeom prst="ellipse">
            <a:avLst/>
          </a:prstGeom>
          <a:noFill/>
          <a:ln>
            <a:solidFill>
              <a:srgbClr val="606060">
                <a:alpha val="20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18402" y="842773"/>
            <a:ext cx="3403602" cy="3403602"/>
          </a:xfrm>
          <a:prstGeom prst="ellipse">
            <a:avLst/>
          </a:prstGeom>
          <a:noFill/>
          <a:ln>
            <a:solidFill>
              <a:srgbClr val="606060">
                <a:alpha val="20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566919" y="-882646"/>
            <a:ext cx="7106568" cy="7106568"/>
          </a:xfrm>
          <a:prstGeom prst="ellipse">
            <a:avLst/>
          </a:prstGeom>
          <a:noFill/>
          <a:ln>
            <a:solidFill>
              <a:srgbClr val="606060">
                <a:alpha val="20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689378" y="-1876562"/>
            <a:ext cx="8842271" cy="8842271"/>
          </a:xfrm>
          <a:prstGeom prst="ellipse">
            <a:avLst/>
          </a:prstGeom>
          <a:noFill/>
          <a:ln>
            <a:solidFill>
              <a:srgbClr val="606060">
                <a:alpha val="20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20701" y="416175"/>
            <a:ext cx="1550599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7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4</a:t>
            </a:r>
            <a:endParaRPr lang="zh-CN" altLang="en-US" dirty="0"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947499" y="3186812"/>
            <a:ext cx="286965" cy="28696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25623" y="4465996"/>
            <a:ext cx="51697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明年工作计划</a:t>
            </a:r>
            <a:endParaRPr lang="zh-CN" altLang="en-US" sz="44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3179" y="5239820"/>
            <a:ext cx="8994671" cy="529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Year-end Summary Of The Corporate Business Report Helps Entrepreneurs To Conduct A Comprehensive Inventory At The End Of The Year, To Achieve Success In The New Year And.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898">
        <p:random/>
      </p:transition>
    </mc:Choice>
    <mc:Fallback>
      <p:transition spd="slow" advTm="289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9" grpId="0" animBg="1"/>
      <p:bldP spid="10" grpId="0" animBg="1"/>
      <p:bldP spid="4" grpId="0"/>
      <p:bldP spid="5" grpId="0" animBg="1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9988" r="89952">
                        <a14:foregroundMark x1="43341" y1="30483" x2="43644" y2="27611"/>
                        <a14:foregroundMark x1="54782" y1="45877" x2="57627" y2="46182"/>
                        <a14:foregroundMark x1="45884" y1="10629" x2="63983" y2="3299"/>
                        <a14:foregroundMark x1="45278" y1="5315" x2="49031" y2="2566"/>
                        <a14:foregroundMark x1="60533" y1="1649" x2="66768" y2="3910"/>
                        <a14:foregroundMark x1="66889" y1="4765" x2="69068" y2="6170"/>
                        <a14:foregroundMark x1="69915" y1="9713" x2="70218" y2="13073"/>
                        <a14:foregroundMark x1="49818" y1="2566" x2="54116" y2="977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489062" y="869909"/>
            <a:ext cx="6045722" cy="5988091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5200649" y="647701"/>
            <a:ext cx="6584449" cy="5741266"/>
          </a:xfrm>
          <a:prstGeom prst="frame">
            <a:avLst>
              <a:gd name="adj1" fmla="val 3152"/>
            </a:avLst>
          </a:prstGeom>
          <a:solidFill>
            <a:srgbClr val="60606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485" y="2071686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0485" y="2656292"/>
            <a:ext cx="41296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37066" y="2309483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485" y="3613525"/>
            <a:ext cx="41296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0485" y="4570758"/>
            <a:ext cx="41296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96343" y="6446268"/>
            <a:ext cx="955666" cy="411732"/>
            <a:chOff x="203200" y="6438900"/>
            <a:chExt cx="955666" cy="411732"/>
          </a:xfrm>
        </p:grpSpPr>
        <p:sp>
          <p:nvSpPr>
            <p:cNvPr id="11" name="等腰三角形 10"/>
            <p:cNvSpPr/>
            <p:nvPr/>
          </p:nvSpPr>
          <p:spPr>
            <a:xfrm>
              <a:off x="203200" y="6438900"/>
              <a:ext cx="501650" cy="411732"/>
            </a:xfrm>
            <a:prstGeom prst="triangle">
              <a:avLst/>
            </a:prstGeom>
            <a:noFill/>
            <a:ln w="19050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430208" y="6438900"/>
              <a:ext cx="501650" cy="411732"/>
            </a:xfrm>
            <a:prstGeom prst="triangle">
              <a:avLst/>
            </a:prstGeom>
            <a:noFill/>
            <a:ln w="19050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657216" y="6438900"/>
              <a:ext cx="501650" cy="411732"/>
            </a:xfrm>
            <a:prstGeom prst="triangle">
              <a:avLst/>
            </a:prstGeom>
            <a:noFill/>
            <a:ln w="19050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rot="10800000">
            <a:off x="2652" y="7368"/>
            <a:ext cx="955666" cy="411732"/>
            <a:chOff x="203200" y="6438900"/>
            <a:chExt cx="955666" cy="411732"/>
          </a:xfrm>
        </p:grpSpPr>
        <p:sp>
          <p:nvSpPr>
            <p:cNvPr id="16" name="等腰三角形 15"/>
            <p:cNvSpPr/>
            <p:nvPr/>
          </p:nvSpPr>
          <p:spPr>
            <a:xfrm>
              <a:off x="203200" y="6438900"/>
              <a:ext cx="501650" cy="411732"/>
            </a:xfrm>
            <a:prstGeom prst="triangle">
              <a:avLst/>
            </a:prstGeom>
            <a:noFill/>
            <a:ln w="19050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430208" y="6438900"/>
              <a:ext cx="501650" cy="411732"/>
            </a:xfrm>
            <a:prstGeom prst="triangle">
              <a:avLst/>
            </a:prstGeom>
            <a:noFill/>
            <a:ln w="19050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657216" y="6438900"/>
              <a:ext cx="501650" cy="411732"/>
            </a:xfrm>
            <a:prstGeom prst="triangle">
              <a:avLst/>
            </a:prstGeom>
            <a:noFill/>
            <a:ln w="19050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69">
        <p:random/>
      </p:transition>
    </mc:Choice>
    <mc:Fallback>
      <p:transition spd="slow" advTm="576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76983" y="442731"/>
            <a:ext cx="3238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明年工作计划</a:t>
            </a:r>
            <a:endParaRPr lang="zh-CN" altLang="en-US" sz="3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9737" y="956095"/>
            <a:ext cx="26725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50" spc="300" dirty="0">
                <a:cs typeface="+mn-ea"/>
                <a:sym typeface="+mn-lt"/>
              </a:rPr>
              <a:t>ANNUAL WORK ANALYSIS</a:t>
            </a:r>
            <a:endParaRPr lang="zh-CN" altLang="en-US" sz="1050" spc="300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 rot="10800000">
            <a:off x="5932822" y="2870194"/>
            <a:ext cx="3033486" cy="3033486"/>
            <a:chOff x="2598058" y="2278742"/>
            <a:chExt cx="3033486" cy="3033486"/>
          </a:xfrm>
        </p:grpSpPr>
        <p:sp>
          <p:nvSpPr>
            <p:cNvPr id="4" name="弧形 3"/>
            <p:cNvSpPr/>
            <p:nvPr/>
          </p:nvSpPr>
          <p:spPr>
            <a:xfrm>
              <a:off x="2598058" y="2278742"/>
              <a:ext cx="3033486" cy="3033486"/>
            </a:xfrm>
            <a:prstGeom prst="arc">
              <a:avLst>
                <a:gd name="adj1" fmla="val 11703489"/>
                <a:gd name="adj2" fmla="val 9352563"/>
              </a:avLst>
            </a:prstGeom>
            <a:ln w="19050">
              <a:solidFill>
                <a:srgbClr val="606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弧形 4"/>
            <p:cNvSpPr/>
            <p:nvPr/>
          </p:nvSpPr>
          <p:spPr>
            <a:xfrm>
              <a:off x="2910116" y="2590800"/>
              <a:ext cx="2409370" cy="2409370"/>
            </a:xfrm>
            <a:prstGeom prst="arc">
              <a:avLst>
                <a:gd name="adj1" fmla="val 12673102"/>
                <a:gd name="adj2" fmla="val 8730001"/>
              </a:avLst>
            </a:prstGeom>
            <a:ln w="19050">
              <a:solidFill>
                <a:srgbClr val="606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25689" y="2870194"/>
            <a:ext cx="3033486" cy="3033486"/>
            <a:chOff x="2598058" y="2278742"/>
            <a:chExt cx="3033486" cy="3033486"/>
          </a:xfrm>
        </p:grpSpPr>
        <p:sp>
          <p:nvSpPr>
            <p:cNvPr id="8" name="弧形 7"/>
            <p:cNvSpPr/>
            <p:nvPr/>
          </p:nvSpPr>
          <p:spPr>
            <a:xfrm>
              <a:off x="2598058" y="2278742"/>
              <a:ext cx="3033486" cy="3033486"/>
            </a:xfrm>
            <a:prstGeom prst="arc">
              <a:avLst>
                <a:gd name="adj1" fmla="val 12274612"/>
                <a:gd name="adj2" fmla="val 9758413"/>
              </a:avLst>
            </a:prstGeom>
            <a:ln w="19050">
              <a:solidFill>
                <a:srgbClr val="606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>
              <a:off x="2910116" y="2590800"/>
              <a:ext cx="2409370" cy="2409370"/>
            </a:xfrm>
            <a:prstGeom prst="arc">
              <a:avLst>
                <a:gd name="adj1" fmla="val 12681588"/>
                <a:gd name="adj2" fmla="val 9194618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5858" y="3752612"/>
            <a:ext cx="3974370" cy="1246495"/>
            <a:chOff x="604886" y="3259136"/>
            <a:chExt cx="3974370" cy="1246495"/>
          </a:xfrm>
        </p:grpSpPr>
        <p:sp>
          <p:nvSpPr>
            <p:cNvPr id="11" name="文本框 10"/>
            <p:cNvSpPr txBox="1"/>
            <p:nvPr/>
          </p:nvSpPr>
          <p:spPr>
            <a:xfrm>
              <a:off x="2968171" y="3259136"/>
              <a:ext cx="16110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spc="400" dirty="0">
                  <a:cs typeface="+mn-ea"/>
                  <a:sym typeface="+mn-lt"/>
                </a:rPr>
                <a:t>添加标题</a:t>
              </a:r>
              <a:endParaRPr lang="zh-CN" altLang="en-US" sz="2400" spc="400" dirty="0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4886" y="3720801"/>
              <a:ext cx="397437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单击此处添加标题内容，内容需要和标题相配合。注意汇总工作结果和分析总结，明年总结分析更加重要。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70797" y="3752612"/>
            <a:ext cx="3974370" cy="1246495"/>
            <a:chOff x="7612741" y="3448658"/>
            <a:chExt cx="3974370" cy="1246495"/>
          </a:xfrm>
        </p:grpSpPr>
        <p:sp>
          <p:nvSpPr>
            <p:cNvPr id="13" name="文本框 12"/>
            <p:cNvSpPr txBox="1"/>
            <p:nvPr/>
          </p:nvSpPr>
          <p:spPr>
            <a:xfrm>
              <a:off x="7612741" y="3448658"/>
              <a:ext cx="16110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400" dirty="0">
                  <a:cs typeface="+mn-ea"/>
                  <a:sym typeface="+mn-lt"/>
                </a:rPr>
                <a:t>添加标题</a:t>
              </a:r>
              <a:endParaRPr lang="zh-CN" altLang="en-US" sz="2400" spc="400" dirty="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612741" y="3910323"/>
              <a:ext cx="397437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单击此处添加标题内容，内容需要和标题相配合。注意汇总工作结果和分析总结，明年总结分析更加重要。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5077961" y="4243454"/>
            <a:ext cx="286965" cy="28696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856099" y="4243454"/>
            <a:ext cx="286965" cy="28696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59543" y="1768842"/>
            <a:ext cx="100729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单击此处添加标题内容，内容需要和标题相配合。注意汇总工作结果和分析总结，明年总结分析更加重要。单击此处添加标题内容，内容需要和标题相配合。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830">
        <p:random/>
      </p:transition>
    </mc:Choice>
    <mc:Fallback>
      <p:transition spd="slow" advTm="383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7" grpId="0" animBg="1"/>
      <p:bldP spid="18" grpId="0" animBg="1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1" y="0"/>
            <a:ext cx="4898687" cy="685799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-384834" y="1520598"/>
            <a:ext cx="5549282" cy="3889829"/>
            <a:chOff x="-384834" y="1520598"/>
            <a:chExt cx="5549282" cy="3889829"/>
          </a:xfrm>
        </p:grpSpPr>
        <p:sp>
          <p:nvSpPr>
            <p:cNvPr id="7" name="图文框 6"/>
            <p:cNvSpPr/>
            <p:nvPr/>
          </p:nvSpPr>
          <p:spPr>
            <a:xfrm>
              <a:off x="1286721" y="1520598"/>
              <a:ext cx="2206172" cy="3889829"/>
            </a:xfrm>
            <a:prstGeom prst="frame">
              <a:avLst>
                <a:gd name="adj1" fmla="val 789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366129" y="2367334"/>
              <a:ext cx="2047355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400" spc="200" dirty="0">
                  <a:solidFill>
                    <a:schemeClr val="bg1"/>
                  </a:solidFill>
                  <a:cs typeface="+mn-ea"/>
                  <a:sym typeface="+mn-lt"/>
                </a:rPr>
                <a:t>WORK</a:t>
              </a:r>
              <a:endParaRPr lang="zh-CN" altLang="en-US" sz="4400" spc="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-384834" y="3425544"/>
              <a:ext cx="554928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spc="400" dirty="0">
                  <a:solidFill>
                    <a:schemeClr val="bg1"/>
                  </a:solidFill>
                  <a:cs typeface="+mn-ea"/>
                  <a:sym typeface="+mn-lt"/>
                </a:rPr>
                <a:t>CORPO BUSINESS REPORT</a:t>
              </a:r>
              <a:endParaRPr lang="zh-CN" altLang="en-US" sz="36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674299" y="753318"/>
            <a:ext cx="3238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明年工作计划</a:t>
            </a:r>
            <a:endParaRPr lang="zh-CN" altLang="en-US" sz="3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299" y="1266682"/>
            <a:ext cx="26725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spc="300" dirty="0">
                <a:cs typeface="+mn-ea"/>
                <a:sym typeface="+mn-lt"/>
              </a:rPr>
              <a:t>ANNUAL WORK ANALYSIS</a:t>
            </a:r>
            <a:endParaRPr lang="zh-CN" altLang="en-US" sz="1050" spc="3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74299" y="2367334"/>
            <a:ext cx="56758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74299" y="3324567"/>
            <a:ext cx="56758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74299" y="4281800"/>
            <a:ext cx="56758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1045371" y="5805714"/>
            <a:ext cx="1857829" cy="185782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691">
        <p:random/>
      </p:transition>
    </mc:Choice>
    <mc:Fallback>
      <p:transition spd="slow" advTm="369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76983" y="442731"/>
            <a:ext cx="3238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明年工作计划</a:t>
            </a:r>
            <a:endParaRPr lang="zh-CN" altLang="en-US" sz="3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9737" y="956095"/>
            <a:ext cx="26725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50" spc="300" dirty="0">
                <a:cs typeface="+mn-ea"/>
                <a:sym typeface="+mn-lt"/>
              </a:rPr>
              <a:t>ANNUAL WORK ANALYSIS</a:t>
            </a:r>
            <a:endParaRPr lang="zh-CN" altLang="en-US" sz="1050" spc="3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47496" y="4716519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4259" y="5199525"/>
            <a:ext cx="279755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04075" y="4947351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08397" y="4695178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15160" y="5178184"/>
            <a:ext cx="279755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864976" y="4926010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23804" y="4716519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30567" y="5199525"/>
            <a:ext cx="279755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680383" y="4947351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425463" y="2246681"/>
            <a:ext cx="1934169" cy="1894018"/>
            <a:chOff x="1425463" y="2246681"/>
            <a:chExt cx="1934169" cy="1894018"/>
          </a:xfrm>
        </p:grpSpPr>
        <p:grpSp>
          <p:nvGrpSpPr>
            <p:cNvPr id="25" name="组合 24"/>
            <p:cNvGrpSpPr/>
            <p:nvPr/>
          </p:nvGrpSpPr>
          <p:grpSpPr>
            <a:xfrm>
              <a:off x="1425463" y="2246681"/>
              <a:ext cx="1934169" cy="1894018"/>
              <a:chOff x="1527285" y="2148026"/>
              <a:chExt cx="1934169" cy="1894018"/>
            </a:xfrm>
          </p:grpSpPr>
          <p:sp>
            <p:nvSpPr>
              <p:cNvPr id="26" name="等腰三角形 25"/>
              <p:cNvSpPr/>
              <p:nvPr/>
            </p:nvSpPr>
            <p:spPr>
              <a:xfrm>
                <a:off x="1527285" y="2148026"/>
                <a:ext cx="1934168" cy="1494263"/>
              </a:xfrm>
              <a:prstGeom prst="triangle">
                <a:avLst/>
              </a:prstGeom>
              <a:noFill/>
              <a:ln w="22225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10800000">
                <a:off x="1527286" y="2547781"/>
                <a:ext cx="1934168" cy="1494263"/>
              </a:xfrm>
              <a:prstGeom prst="triangle">
                <a:avLst/>
              </a:prstGeom>
              <a:noFill/>
              <a:ln w="22225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2140640" y="3027526"/>
              <a:ext cx="503815" cy="332329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5137417" y="2246681"/>
            <a:ext cx="1934169" cy="1894018"/>
            <a:chOff x="5137417" y="2246681"/>
            <a:chExt cx="1934169" cy="1894018"/>
          </a:xfrm>
        </p:grpSpPr>
        <p:grpSp>
          <p:nvGrpSpPr>
            <p:cNvPr id="24" name="组合 23"/>
            <p:cNvGrpSpPr/>
            <p:nvPr/>
          </p:nvGrpSpPr>
          <p:grpSpPr>
            <a:xfrm>
              <a:off x="5137417" y="2246681"/>
              <a:ext cx="1934169" cy="1894018"/>
              <a:chOff x="1527285" y="2148026"/>
              <a:chExt cx="1934169" cy="1894018"/>
            </a:xfrm>
          </p:grpSpPr>
          <p:sp>
            <p:nvSpPr>
              <p:cNvPr id="22" name="等腰三角形 21"/>
              <p:cNvSpPr/>
              <p:nvPr/>
            </p:nvSpPr>
            <p:spPr>
              <a:xfrm>
                <a:off x="1527285" y="2148026"/>
                <a:ext cx="1934168" cy="1494263"/>
              </a:xfrm>
              <a:prstGeom prst="triangle">
                <a:avLst/>
              </a:prstGeom>
              <a:noFill/>
              <a:ln w="22225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0800000">
                <a:off x="1527286" y="2547781"/>
                <a:ext cx="1934168" cy="1494263"/>
              </a:xfrm>
              <a:prstGeom prst="triangle">
                <a:avLst/>
              </a:prstGeom>
              <a:noFill/>
              <a:ln w="22225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5906992" y="3027526"/>
              <a:ext cx="378016" cy="319192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8849371" y="2246681"/>
            <a:ext cx="1934169" cy="1894018"/>
            <a:chOff x="8849371" y="2246681"/>
            <a:chExt cx="1934169" cy="1894018"/>
          </a:xfrm>
        </p:grpSpPr>
        <p:grpSp>
          <p:nvGrpSpPr>
            <p:cNvPr id="28" name="组合 27"/>
            <p:cNvGrpSpPr/>
            <p:nvPr/>
          </p:nvGrpSpPr>
          <p:grpSpPr>
            <a:xfrm>
              <a:off x="8849371" y="2246681"/>
              <a:ext cx="1934169" cy="1894018"/>
              <a:chOff x="1527285" y="2148026"/>
              <a:chExt cx="1934169" cy="1894018"/>
            </a:xfrm>
          </p:grpSpPr>
          <p:sp>
            <p:nvSpPr>
              <p:cNvPr id="29" name="等腰三角形 28"/>
              <p:cNvSpPr/>
              <p:nvPr/>
            </p:nvSpPr>
            <p:spPr>
              <a:xfrm>
                <a:off x="1527285" y="2148026"/>
                <a:ext cx="1934168" cy="1494263"/>
              </a:xfrm>
              <a:prstGeom prst="triangle">
                <a:avLst/>
              </a:prstGeom>
              <a:noFill/>
              <a:ln w="22225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10800000">
                <a:off x="1527286" y="2547781"/>
                <a:ext cx="1934168" cy="1494263"/>
              </a:xfrm>
              <a:prstGeom prst="triangle">
                <a:avLst/>
              </a:prstGeom>
              <a:noFill/>
              <a:ln w="22225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9604212" y="2981218"/>
              <a:ext cx="424486" cy="424944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333">
        <p:random/>
      </p:transition>
    </mc:Choice>
    <mc:Fallback>
      <p:transition spd="slow" advTm="433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" grpId="0"/>
      <p:bldP spid="14" grpId="0"/>
      <p:bldP spid="16" grpId="0"/>
      <p:bldP spid="17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52662" y="1686361"/>
            <a:ext cx="34146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202X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61436" y="3976229"/>
            <a:ext cx="5884372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Year-end Summary Of The Corporate Business Report Helps Entrepreneurs To Conduct A Comprehensive Inventory At The End Of The Year.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3016" y="4763401"/>
            <a:ext cx="213268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xxx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759260" y="5280196"/>
            <a:ext cx="613596" cy="0"/>
          </a:xfrm>
          <a:prstGeom prst="line">
            <a:avLst/>
          </a:prstGeom>
          <a:ln w="9525">
            <a:solidFill>
              <a:srgbClr val="5C5C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6431" y="6295175"/>
            <a:ext cx="304098" cy="304098"/>
            <a:chOff x="393555" y="6051199"/>
            <a:chExt cx="476250" cy="476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526760" y="6174743"/>
              <a:ext cx="209840" cy="229163"/>
            </a:xfrm>
            <a:prstGeom prst="rect">
              <a:avLst/>
            </a:prstGeom>
          </p:spPr>
        </p:pic>
        <p:sp>
          <p:nvSpPr>
            <p:cNvPr id="3" name="椭圆 2"/>
            <p:cNvSpPr/>
            <p:nvPr/>
          </p:nvSpPr>
          <p:spPr>
            <a:xfrm>
              <a:off x="393555" y="6051199"/>
              <a:ext cx="476250" cy="476250"/>
            </a:xfrm>
            <a:prstGeom prst="ellipse">
              <a:avLst/>
            </a:prstGeom>
            <a:noFill/>
            <a:ln w="6350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87167" y="6322274"/>
            <a:ext cx="1120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年终总结</a:t>
            </a:r>
            <a:endParaRPr lang="zh-CN" altLang="en-US" sz="1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25916" y="6295175"/>
            <a:ext cx="304098" cy="304098"/>
            <a:chOff x="1778316" y="6218975"/>
            <a:chExt cx="304098" cy="304098"/>
          </a:xfrm>
        </p:grpSpPr>
        <p:sp>
          <p:nvSpPr>
            <p:cNvPr id="19" name="椭圆 18"/>
            <p:cNvSpPr/>
            <p:nvPr/>
          </p:nvSpPr>
          <p:spPr>
            <a:xfrm>
              <a:off x="1778316" y="6218975"/>
              <a:ext cx="304098" cy="304098"/>
            </a:xfrm>
            <a:prstGeom prst="ellipse">
              <a:avLst/>
            </a:prstGeom>
            <a:noFill/>
            <a:ln w="6350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872869" y="6313465"/>
              <a:ext cx="114991" cy="115115"/>
            </a:xfrm>
            <a:prstGeom prst="rect">
              <a:avLst/>
            </a:prstGeom>
          </p:spPr>
        </p:pic>
      </p:grpSp>
      <p:sp>
        <p:nvSpPr>
          <p:cNvPr id="21" name="文本框 20"/>
          <p:cNvSpPr txBox="1"/>
          <p:nvPr/>
        </p:nvSpPr>
        <p:spPr>
          <a:xfrm>
            <a:off x="1930014" y="6307875"/>
            <a:ext cx="1120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商业计划</a:t>
            </a:r>
            <a:endParaRPr lang="zh-CN" altLang="en-US" sz="1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981243" y="6280776"/>
            <a:ext cx="304098" cy="304098"/>
            <a:chOff x="3133643" y="6204576"/>
            <a:chExt cx="304098" cy="304098"/>
          </a:xfrm>
        </p:grpSpPr>
        <p:sp>
          <p:nvSpPr>
            <p:cNvPr id="22" name="椭圆 21"/>
            <p:cNvSpPr/>
            <p:nvPr/>
          </p:nvSpPr>
          <p:spPr>
            <a:xfrm>
              <a:off x="3133643" y="6204576"/>
              <a:ext cx="304098" cy="304098"/>
            </a:xfrm>
            <a:prstGeom prst="ellipse">
              <a:avLst/>
            </a:prstGeom>
            <a:noFill/>
            <a:ln w="6350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218990" y="6313465"/>
              <a:ext cx="133403" cy="111621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3291979" y="6295175"/>
            <a:ext cx="1120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企业路演</a:t>
            </a:r>
            <a:endParaRPr lang="zh-CN" altLang="en-US" sz="1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561437" y="3020878"/>
            <a:ext cx="5884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900" dirty="0">
                <a:cs typeface="+mn-ea"/>
                <a:sym typeface="+mn-lt"/>
              </a:rPr>
              <a:t>欢迎批评指正</a:t>
            </a:r>
            <a:endParaRPr lang="zh-CN" altLang="en-US" sz="4400" spc="900" dirty="0"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068613" y="0"/>
            <a:ext cx="4142901" cy="6858000"/>
            <a:chOff x="8106182" y="0"/>
            <a:chExt cx="4142901" cy="685800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8106182" y="0"/>
              <a:ext cx="4128909" cy="6858000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8120175" y="0"/>
              <a:ext cx="4128908" cy="685800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图文框 31"/>
          <p:cNvSpPr/>
          <p:nvPr/>
        </p:nvSpPr>
        <p:spPr>
          <a:xfrm>
            <a:off x="984234" y="1122127"/>
            <a:ext cx="8807466" cy="4542503"/>
          </a:xfrm>
          <a:prstGeom prst="frame">
            <a:avLst>
              <a:gd name="adj1" fmla="val 1271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592784" y="1149958"/>
            <a:ext cx="45719" cy="1572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 rot="10800000">
            <a:off x="10460081" y="1057171"/>
            <a:ext cx="677108" cy="46724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BUSINESS REPORT</a:t>
            </a:r>
            <a:endParaRPr lang="zh-CN" altLang="en-US" sz="32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772">
        <p:random/>
      </p:transition>
    </mc:Choice>
    <mc:Fallback>
      <p:transition spd="slow" advTm="777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18" grpId="0"/>
      <p:bldP spid="10" grpId="0"/>
      <p:bldP spid="21" grpId="0"/>
      <p:bldP spid="25" grpId="0"/>
      <p:bldP spid="27" grpId="0"/>
      <p:bldP spid="32" grpId="0" animBg="1"/>
      <p:bldP spid="35" grpId="0" animBg="1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319853" y="-105509"/>
            <a:ext cx="5552294" cy="5552294"/>
          </a:xfrm>
          <a:prstGeom prst="ellipse">
            <a:avLst/>
          </a:prstGeom>
          <a:noFill/>
          <a:ln>
            <a:solidFill>
              <a:srgbClr val="606060">
                <a:alpha val="20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18402" y="842773"/>
            <a:ext cx="3403602" cy="3403602"/>
          </a:xfrm>
          <a:prstGeom prst="ellipse">
            <a:avLst/>
          </a:prstGeom>
          <a:noFill/>
          <a:ln>
            <a:solidFill>
              <a:srgbClr val="606060">
                <a:alpha val="20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566919" y="-882646"/>
            <a:ext cx="7106568" cy="7106568"/>
          </a:xfrm>
          <a:prstGeom prst="ellipse">
            <a:avLst/>
          </a:prstGeom>
          <a:noFill/>
          <a:ln>
            <a:solidFill>
              <a:srgbClr val="606060">
                <a:alpha val="20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689378" y="-1876562"/>
            <a:ext cx="8842271" cy="8842271"/>
          </a:xfrm>
          <a:prstGeom prst="ellipse">
            <a:avLst/>
          </a:prstGeom>
          <a:noFill/>
          <a:ln>
            <a:solidFill>
              <a:srgbClr val="606060">
                <a:alpha val="20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20701" y="416175"/>
            <a:ext cx="1550599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1</a:t>
            </a:r>
            <a:endParaRPr lang="zh-CN" altLang="en-US" sz="287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细谭黑简体" panose="02000000000000000000" pitchFamily="2" charset="-122"/>
              <a:ea typeface="方正细谭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584335" y="3443889"/>
            <a:ext cx="286965" cy="28696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25623" y="4465996"/>
            <a:ext cx="51697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年终总结汇报</a:t>
            </a:r>
            <a:endParaRPr lang="zh-CN" altLang="en-US" sz="4400" spc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3179" y="5239820"/>
            <a:ext cx="8994671" cy="529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Year-end Summary Of The Corporate Business Report Helps Entrepreneurs To Conduct A Comprehensive Inventory At The End Of The Year, To Achieve Success In The New Year And.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444">
        <p:random/>
      </p:transition>
    </mc:Choice>
    <mc:Fallback>
      <p:transition spd="slow" advTm="344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9" grpId="0" animBg="1"/>
      <p:bldP spid="10" grpId="0" animBg="1"/>
      <p:bldP spid="4" grpId="0"/>
      <p:bldP spid="5" grpId="0" animBg="1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95017" y="-1917462"/>
            <a:ext cx="9734550" cy="9734550"/>
          </a:xfrm>
          <a:prstGeom prst="ellipse">
            <a:avLst/>
          </a:prstGeom>
          <a:noFill/>
          <a:ln>
            <a:solidFill>
              <a:srgbClr val="60606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9541" y="554073"/>
            <a:ext cx="3238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年终总结汇报</a:t>
            </a:r>
            <a:endParaRPr lang="zh-CN" altLang="en-US" sz="3200" spc="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9541" y="1067437"/>
            <a:ext cx="305404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spc="300" dirty="0">
                <a:cs typeface="+mn-ea"/>
                <a:sym typeface="+mn-lt"/>
              </a:rPr>
              <a:t>YEAR-END SUMMARY REPORT</a:t>
            </a:r>
            <a:endParaRPr lang="zh-CN" altLang="en-US" sz="1050" spc="3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9541" y="1662566"/>
            <a:ext cx="50364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单击此处添加标题内容，内容需要和标题相配合。注意汇总工作结果和分析总结，明年总结分析更加重要。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9543" y="2888343"/>
            <a:ext cx="2104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9542" y="2657510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9542" y="3214914"/>
            <a:ext cx="50364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单击此处添加标题内容，内容需要和标题相配合。注意汇总工作结果和分析总结，明年总结分析更加重要。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9541" y="4528123"/>
            <a:ext cx="5036457" cy="131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单击此处添加标题内容，内容需要和标题相配合。注意汇总工作结果和分析总结，明年总结分析更加重要。单击此处添加标题内容，内容需要和标题相配合。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9351" y="4163057"/>
            <a:ext cx="4851400" cy="45719"/>
          </a:xfrm>
          <a:prstGeom prst="rect">
            <a:avLst/>
          </a:prstGeom>
          <a:solidFill>
            <a:srgbClr val="60606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616122" y="2895307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72708" y="25531"/>
            <a:ext cx="339104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37529" y="846460"/>
            <a:ext cx="4469589" cy="546815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326">
        <p:random/>
      </p:transition>
    </mc:Choice>
    <mc:Fallback>
      <p:transition spd="slow" advTm="632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/>
      <p:bldP spid="3" grpId="0"/>
      <p:bldP spid="4" grpId="0"/>
      <p:bldP spid="6" grpId="0"/>
      <p:bldP spid="7" grpId="0"/>
      <p:bldP spid="8" grpId="0"/>
      <p:bldP spid="9" grpId="0" animBg="1"/>
      <p:bldP spid="12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76983" y="387481"/>
            <a:ext cx="3238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年终总结汇报</a:t>
            </a:r>
            <a:endParaRPr lang="zh-CN" altLang="en-US" sz="3200" spc="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68979" y="900845"/>
            <a:ext cx="305404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050" spc="300" dirty="0">
                <a:cs typeface="+mn-ea"/>
                <a:sym typeface="+mn-lt"/>
              </a:rPr>
              <a:t>YEAR-END SUMMARY REPORT</a:t>
            </a:r>
            <a:endParaRPr lang="zh-CN" altLang="en-US" sz="1050" spc="300" dirty="0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66800" y="2235200"/>
            <a:ext cx="2705100" cy="774700"/>
            <a:chOff x="1066800" y="2235200"/>
            <a:chExt cx="2705100" cy="774700"/>
          </a:xfrm>
        </p:grpSpPr>
        <p:sp>
          <p:nvSpPr>
            <p:cNvPr id="4" name="矩形: 圆角 3"/>
            <p:cNvSpPr/>
            <p:nvPr/>
          </p:nvSpPr>
          <p:spPr>
            <a:xfrm>
              <a:off x="1066800" y="2235200"/>
              <a:ext cx="2705100" cy="774700"/>
            </a:xfrm>
            <a:prstGeom prst="roundRect">
              <a:avLst/>
            </a:prstGeom>
            <a:noFill/>
            <a:ln w="19050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17110" y="2391718"/>
              <a:ext cx="22044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66800" y="3702989"/>
            <a:ext cx="2705100" cy="774700"/>
            <a:chOff x="1066800" y="2235200"/>
            <a:chExt cx="2705100" cy="774700"/>
          </a:xfrm>
        </p:grpSpPr>
        <p:sp>
          <p:nvSpPr>
            <p:cNvPr id="13" name="矩形: 圆角 12"/>
            <p:cNvSpPr/>
            <p:nvPr/>
          </p:nvSpPr>
          <p:spPr>
            <a:xfrm>
              <a:off x="1066800" y="2235200"/>
              <a:ext cx="2705100" cy="774700"/>
            </a:xfrm>
            <a:prstGeom prst="roundRect">
              <a:avLst/>
            </a:prstGeom>
            <a:noFill/>
            <a:ln w="19050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17110" y="2391718"/>
              <a:ext cx="22044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66800" y="5182455"/>
            <a:ext cx="2705100" cy="774700"/>
            <a:chOff x="1066800" y="2235200"/>
            <a:chExt cx="2705100" cy="774700"/>
          </a:xfrm>
        </p:grpSpPr>
        <p:sp>
          <p:nvSpPr>
            <p:cNvPr id="19" name="矩形: 圆角 18"/>
            <p:cNvSpPr/>
            <p:nvPr/>
          </p:nvSpPr>
          <p:spPr>
            <a:xfrm>
              <a:off x="1066800" y="2235200"/>
              <a:ext cx="2705100" cy="774700"/>
            </a:xfrm>
            <a:prstGeom prst="roundRect">
              <a:avLst/>
            </a:prstGeom>
            <a:noFill/>
            <a:ln w="19050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17110" y="2391718"/>
              <a:ext cx="22044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076700" y="2235200"/>
            <a:ext cx="7467600" cy="774700"/>
            <a:chOff x="4076700" y="2235200"/>
            <a:chExt cx="7467600" cy="774700"/>
          </a:xfrm>
        </p:grpSpPr>
        <p:grpSp>
          <p:nvGrpSpPr>
            <p:cNvPr id="10" name="组合 9"/>
            <p:cNvGrpSpPr/>
            <p:nvPr/>
          </p:nvGrpSpPr>
          <p:grpSpPr>
            <a:xfrm>
              <a:off x="4076700" y="2235200"/>
              <a:ext cx="7467600" cy="774700"/>
              <a:chOff x="4076700" y="2235200"/>
              <a:chExt cx="7467600" cy="774700"/>
            </a:xfrm>
          </p:grpSpPr>
          <p:sp>
            <p:nvSpPr>
              <p:cNvPr id="7" name="矩形: 圆角 6"/>
              <p:cNvSpPr/>
              <p:nvPr/>
            </p:nvSpPr>
            <p:spPr>
              <a:xfrm>
                <a:off x="4076700" y="2235200"/>
                <a:ext cx="7467600" cy="774700"/>
              </a:xfrm>
              <a:prstGeom prst="roundRect">
                <a:avLst/>
              </a:prstGeom>
              <a:noFill/>
              <a:ln w="19050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335112" y="2351290"/>
                <a:ext cx="695077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单击此处添加标题内容，内容需要和标题相配合。注意汇总工作结果和分析总结，明年总结分析更加重要。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4" name="椭圆 23"/>
            <p:cNvSpPr/>
            <p:nvPr/>
          </p:nvSpPr>
          <p:spPr>
            <a:xfrm>
              <a:off x="4280606" y="2568044"/>
              <a:ext cx="109012" cy="10901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23000">
                  <a:srgbClr val="C00000">
                    <a:alpha val="55000"/>
                  </a:srgbClr>
                </a:gs>
                <a:gs pos="63000">
                  <a:srgbClr val="C00000"/>
                </a:gs>
                <a:gs pos="100000">
                  <a:srgbClr val="C00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76700" y="3702989"/>
            <a:ext cx="7467600" cy="774700"/>
            <a:chOff x="4076700" y="3702989"/>
            <a:chExt cx="7467600" cy="774700"/>
          </a:xfrm>
        </p:grpSpPr>
        <p:grpSp>
          <p:nvGrpSpPr>
            <p:cNvPr id="15" name="组合 14"/>
            <p:cNvGrpSpPr/>
            <p:nvPr/>
          </p:nvGrpSpPr>
          <p:grpSpPr>
            <a:xfrm>
              <a:off x="4076700" y="3702989"/>
              <a:ext cx="7467600" cy="774700"/>
              <a:chOff x="4076700" y="2235200"/>
              <a:chExt cx="7467600" cy="774700"/>
            </a:xfrm>
          </p:grpSpPr>
          <p:sp>
            <p:nvSpPr>
              <p:cNvPr id="16" name="矩形: 圆角 15"/>
              <p:cNvSpPr/>
              <p:nvPr/>
            </p:nvSpPr>
            <p:spPr>
              <a:xfrm>
                <a:off x="4076700" y="2235200"/>
                <a:ext cx="7467600" cy="774700"/>
              </a:xfrm>
              <a:prstGeom prst="roundRect">
                <a:avLst/>
              </a:prstGeom>
              <a:noFill/>
              <a:ln w="19050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335112" y="2351290"/>
                <a:ext cx="695077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单击此处添加标题内容，内容需要和标题相配合。注意汇总工作结果和分析总结，明年总结分析更加重要。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5" name="椭圆 24"/>
            <p:cNvSpPr/>
            <p:nvPr/>
          </p:nvSpPr>
          <p:spPr>
            <a:xfrm>
              <a:off x="4280606" y="4035833"/>
              <a:ext cx="109012" cy="10901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23000">
                  <a:srgbClr val="C00000">
                    <a:alpha val="55000"/>
                  </a:srgbClr>
                </a:gs>
                <a:gs pos="63000">
                  <a:srgbClr val="C00000"/>
                </a:gs>
                <a:gs pos="100000">
                  <a:srgbClr val="C00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76700" y="5182455"/>
            <a:ext cx="7467600" cy="774700"/>
            <a:chOff x="4076700" y="5182455"/>
            <a:chExt cx="7467600" cy="774700"/>
          </a:xfrm>
        </p:grpSpPr>
        <p:grpSp>
          <p:nvGrpSpPr>
            <p:cNvPr id="21" name="组合 20"/>
            <p:cNvGrpSpPr/>
            <p:nvPr/>
          </p:nvGrpSpPr>
          <p:grpSpPr>
            <a:xfrm>
              <a:off x="4076700" y="5182455"/>
              <a:ext cx="7467600" cy="774700"/>
              <a:chOff x="4076700" y="2235200"/>
              <a:chExt cx="7467600" cy="774700"/>
            </a:xfrm>
          </p:grpSpPr>
          <p:sp>
            <p:nvSpPr>
              <p:cNvPr id="22" name="矩形: 圆角 21"/>
              <p:cNvSpPr/>
              <p:nvPr/>
            </p:nvSpPr>
            <p:spPr>
              <a:xfrm>
                <a:off x="4076700" y="2235200"/>
                <a:ext cx="7467600" cy="774700"/>
              </a:xfrm>
              <a:prstGeom prst="roundRect">
                <a:avLst/>
              </a:prstGeom>
              <a:noFill/>
              <a:ln w="19050"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4335112" y="2351290"/>
                <a:ext cx="695077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单击此处添加标题内容，内容需要和标题相配合。注意汇总工作结果和分析总结，明年总结分析更加重要。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6" name="椭圆 25"/>
            <p:cNvSpPr/>
            <p:nvPr/>
          </p:nvSpPr>
          <p:spPr>
            <a:xfrm>
              <a:off x="4285018" y="5515299"/>
              <a:ext cx="109012" cy="10901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23000">
                  <a:srgbClr val="C00000">
                    <a:alpha val="55000"/>
                  </a:srgbClr>
                </a:gs>
                <a:gs pos="63000">
                  <a:srgbClr val="C00000"/>
                </a:gs>
                <a:gs pos="100000">
                  <a:srgbClr val="C00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-478971" y="-606506"/>
            <a:ext cx="2249714" cy="2249714"/>
          </a:xfrm>
          <a:prstGeom prst="ellipse">
            <a:avLst/>
          </a:prstGeom>
          <a:noFill/>
          <a:ln>
            <a:solidFill>
              <a:srgbClr val="606060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155">
        <p:random/>
      </p:transition>
    </mc:Choice>
    <mc:Fallback>
      <p:transition spd="slow" advTm="315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0606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43843"/>
            <a:ext cx="12192000" cy="35995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76983" y="576166"/>
            <a:ext cx="3238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800" dirty="0">
                <a:solidFill>
                  <a:schemeClr val="bg1"/>
                </a:solidFill>
                <a:cs typeface="+mn-ea"/>
                <a:sym typeface="+mn-lt"/>
              </a:rPr>
              <a:t>年终总结汇报</a:t>
            </a:r>
            <a:endParaRPr lang="zh-CN" altLang="en-US" sz="3200" spc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68979" y="1089530"/>
            <a:ext cx="305404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050" spc="300" dirty="0">
                <a:solidFill>
                  <a:schemeClr val="bg1"/>
                </a:solidFill>
                <a:cs typeface="+mn-ea"/>
                <a:sym typeface="+mn-lt"/>
              </a:rPr>
              <a:t>YEAR-END SUMMARY REPORT</a:t>
            </a:r>
            <a:endParaRPr lang="zh-CN" altLang="en-US" sz="105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11943" y="3038123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11943" y="3534057"/>
            <a:ext cx="101037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，明年总结分析更加重要。单击此处添加标题内容，内容需要和标题相配合。注意汇总工作结果和分析总结，明年总结分析更加重要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768522" y="3300938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11943" y="4422780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cs typeface="+mn-ea"/>
                <a:sym typeface="+mn-lt"/>
              </a:rPr>
              <a:t>添加标题</a:t>
            </a:r>
            <a:endParaRPr lang="zh-CN" altLang="en-US" sz="2400" spc="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11943" y="4918714"/>
            <a:ext cx="101037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，内容需要和标题相配合。注意汇总工作结果和分析总结，明年总结分析更加重要。单击此处添加标题内容，内容需要和标题相配合。注意汇总工作结果和分析总结，明年总结分析更加重要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768522" y="4653612"/>
            <a:ext cx="109012" cy="1090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78">
        <p:random/>
      </p:transition>
    </mc:Choice>
    <mc:Fallback>
      <p:transition spd="slow" advTm="507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0" grpId="0" animBg="1"/>
      <p:bldP spid="11" grpId="0"/>
      <p:bldP spid="12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76983" y="406531"/>
            <a:ext cx="3238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年终总结汇报</a:t>
            </a:r>
            <a:endParaRPr lang="zh-CN" altLang="en-US" sz="3200" spc="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68979" y="919895"/>
            <a:ext cx="305404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050" spc="300" dirty="0">
                <a:cs typeface="+mn-ea"/>
                <a:sym typeface="+mn-lt"/>
              </a:rPr>
              <a:t>YEAR-END SUMMARY REPORT</a:t>
            </a:r>
            <a:endParaRPr lang="zh-CN" altLang="en-US" sz="1050" spc="3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3124" y="4350689"/>
            <a:ext cx="2408526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Year-end Summary Of The Corporate Business Report Helps Entrepreneurs To Conduct A Comprehensive Inventory At The End Of The Year.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33142" y="3704529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400" spc="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33142" y="4311198"/>
            <a:ext cx="45030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33142" y="4998723"/>
            <a:ext cx="45030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33142" y="5686247"/>
            <a:ext cx="45030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单击此处添加标题内容，内容需要和标题相配合。注意汇总工作结果和分析总结。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664700" y="-2888144"/>
            <a:ext cx="4623192" cy="4623192"/>
          </a:xfrm>
          <a:prstGeom prst="ellipse">
            <a:avLst/>
          </a:prstGeom>
          <a:noFill/>
          <a:ln>
            <a:solidFill>
              <a:srgbClr val="606060">
                <a:alpha val="3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02042" y="1610468"/>
            <a:ext cx="6781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115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76475" y="1610468"/>
            <a:ext cx="6781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115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-2545805" y="5486185"/>
            <a:ext cx="4623192" cy="4623192"/>
          </a:xfrm>
          <a:prstGeom prst="ellipse">
            <a:avLst/>
          </a:prstGeom>
          <a:noFill/>
          <a:ln>
            <a:solidFill>
              <a:srgbClr val="606060">
                <a:alpha val="3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17"/>
          <p:cNvSpPr txBox="1"/>
          <p:nvPr/>
        </p:nvSpPr>
        <p:spPr>
          <a:xfrm>
            <a:off x="4605441" y="1620748"/>
            <a:ext cx="6781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</a:t>
            </a:r>
            <a:endParaRPr lang="zh-CN" altLang="en-US" sz="115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18"/>
          <p:cNvSpPr txBox="1"/>
          <p:nvPr/>
        </p:nvSpPr>
        <p:spPr>
          <a:xfrm>
            <a:off x="8579874" y="1620748"/>
            <a:ext cx="6781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</a:t>
            </a:r>
            <a:endParaRPr lang="zh-CN" altLang="en-US" sz="115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727">
        <p:random/>
      </p:transition>
    </mc:Choice>
    <mc:Fallback>
      <p:transition spd="slow" advTm="472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9" grpId="0"/>
      <p:bldP spid="10" grpId="0"/>
      <p:bldP spid="18" grpId="0"/>
      <p:bldP spid="19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/>
          <p:cNvSpPr txBox="1"/>
          <p:nvPr/>
        </p:nvSpPr>
        <p:spPr>
          <a:xfrm>
            <a:off x="714182" y="1289914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400" spc="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14182" y="1855269"/>
            <a:ext cx="29328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单击此处添加标题内容，内容需要和标题相配合。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加号 57"/>
          <p:cNvSpPr/>
          <p:nvPr/>
        </p:nvSpPr>
        <p:spPr>
          <a:xfrm>
            <a:off x="3180844" y="1266398"/>
            <a:ext cx="330431" cy="330431"/>
          </a:xfrm>
          <a:prstGeom prst="mathPlus">
            <a:avLst>
              <a:gd name="adj1" fmla="val 129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561303" y="5039893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400" spc="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561303" y="5551410"/>
            <a:ext cx="29328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单击此处添加标题内容，内容需要和标题相配合。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加号 60"/>
          <p:cNvSpPr/>
          <p:nvPr/>
        </p:nvSpPr>
        <p:spPr>
          <a:xfrm>
            <a:off x="523955" y="4370142"/>
            <a:ext cx="1037348" cy="1037348"/>
          </a:xfrm>
          <a:prstGeom prst="mathPlus">
            <a:avLst>
              <a:gd name="adj1" fmla="val 129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76819" y="2249809"/>
            <a:ext cx="161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400" spc="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676819" y="2826842"/>
            <a:ext cx="29328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单击此处添加标题内容，内容需要和标题相配合。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加号 63"/>
          <p:cNvSpPr/>
          <p:nvPr/>
        </p:nvSpPr>
        <p:spPr>
          <a:xfrm>
            <a:off x="11143894" y="2121164"/>
            <a:ext cx="330431" cy="330431"/>
          </a:xfrm>
          <a:prstGeom prst="mathPlus">
            <a:avLst>
              <a:gd name="adj1" fmla="val 129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676819" y="3513350"/>
            <a:ext cx="29328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单击此处添加标题内容，内容需要和标题相配合。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676819" y="4341267"/>
            <a:ext cx="29328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单击此处添加标题内容，内容需要和标题相配合。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14182" y="2501480"/>
            <a:ext cx="29328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单击此处添加标题内容，内容需要和标题相配合。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3862458" y="1195458"/>
            <a:ext cx="4467083" cy="4467083"/>
            <a:chOff x="3862458" y="1195458"/>
            <a:chExt cx="4467083" cy="4467083"/>
          </a:xfrm>
        </p:grpSpPr>
        <p:sp>
          <p:nvSpPr>
            <p:cNvPr id="57" name="椭圆 56"/>
            <p:cNvSpPr/>
            <p:nvPr/>
          </p:nvSpPr>
          <p:spPr>
            <a:xfrm>
              <a:off x="3862458" y="1195458"/>
              <a:ext cx="4467083" cy="4467083"/>
            </a:xfrm>
            <a:prstGeom prst="ellipse">
              <a:avLst/>
            </a:prstGeom>
            <a:noFill/>
            <a:ln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4166429" y="1499429"/>
              <a:ext cx="3859141" cy="3859141"/>
            </a:xfrm>
            <a:prstGeom prst="ellipse">
              <a:avLst/>
            </a:prstGeom>
            <a:noFill/>
            <a:ln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4468066" y="1801066"/>
              <a:ext cx="3255867" cy="3255867"/>
            </a:xfrm>
            <a:prstGeom prst="ellipse">
              <a:avLst/>
            </a:prstGeom>
            <a:noFill/>
            <a:ln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4858160" y="2191160"/>
              <a:ext cx="2475679" cy="2475679"/>
            </a:xfrm>
            <a:prstGeom prst="ellipse">
              <a:avLst/>
            </a:prstGeom>
            <a:noFill/>
            <a:ln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5130562" y="2463562"/>
              <a:ext cx="1930874" cy="1930874"/>
            </a:xfrm>
            <a:prstGeom prst="ellipse">
              <a:avLst/>
            </a:prstGeom>
            <a:noFill/>
            <a:ln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5" name="椭圆 74"/>
          <p:cNvSpPr/>
          <p:nvPr/>
        </p:nvSpPr>
        <p:spPr>
          <a:xfrm>
            <a:off x="5941806" y="3274807"/>
            <a:ext cx="308385" cy="30838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加号 75"/>
          <p:cNvSpPr/>
          <p:nvPr/>
        </p:nvSpPr>
        <p:spPr>
          <a:xfrm>
            <a:off x="4574281" y="1751579"/>
            <a:ext cx="869540" cy="869540"/>
          </a:xfrm>
          <a:prstGeom prst="mathPlus">
            <a:avLst>
              <a:gd name="adj1" fmla="val 176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加号 76"/>
          <p:cNvSpPr/>
          <p:nvPr/>
        </p:nvSpPr>
        <p:spPr>
          <a:xfrm>
            <a:off x="4266759" y="3650087"/>
            <a:ext cx="455452" cy="455452"/>
          </a:xfrm>
          <a:prstGeom prst="mathPlus">
            <a:avLst>
              <a:gd name="adj1" fmla="val 176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加号 77"/>
          <p:cNvSpPr/>
          <p:nvPr/>
        </p:nvSpPr>
        <p:spPr>
          <a:xfrm>
            <a:off x="6626695" y="4437742"/>
            <a:ext cx="805022" cy="805022"/>
          </a:xfrm>
          <a:prstGeom prst="mathPlus">
            <a:avLst>
              <a:gd name="adj1" fmla="val 176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加号 78"/>
          <p:cNvSpPr/>
          <p:nvPr/>
        </p:nvSpPr>
        <p:spPr>
          <a:xfrm>
            <a:off x="5539521" y="5119954"/>
            <a:ext cx="264052" cy="264052"/>
          </a:xfrm>
          <a:prstGeom prst="mathPlus">
            <a:avLst>
              <a:gd name="adj1" fmla="val 176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加号 79"/>
          <p:cNvSpPr/>
          <p:nvPr/>
        </p:nvSpPr>
        <p:spPr>
          <a:xfrm>
            <a:off x="4858160" y="4597834"/>
            <a:ext cx="264052" cy="264052"/>
          </a:xfrm>
          <a:prstGeom prst="mathPlus">
            <a:avLst>
              <a:gd name="adj1" fmla="val 176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加号 80"/>
          <p:cNvSpPr/>
          <p:nvPr/>
        </p:nvSpPr>
        <p:spPr>
          <a:xfrm>
            <a:off x="7591907" y="3510883"/>
            <a:ext cx="264052" cy="264052"/>
          </a:xfrm>
          <a:prstGeom prst="mathPlus">
            <a:avLst>
              <a:gd name="adj1" fmla="val 176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加号 81"/>
          <p:cNvSpPr/>
          <p:nvPr/>
        </p:nvSpPr>
        <p:spPr>
          <a:xfrm>
            <a:off x="7555677" y="2463562"/>
            <a:ext cx="264052" cy="264052"/>
          </a:xfrm>
          <a:prstGeom prst="mathPlus">
            <a:avLst>
              <a:gd name="adj1" fmla="val 176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加号 82"/>
          <p:cNvSpPr/>
          <p:nvPr/>
        </p:nvSpPr>
        <p:spPr>
          <a:xfrm>
            <a:off x="6363671" y="1723243"/>
            <a:ext cx="264052" cy="264052"/>
          </a:xfrm>
          <a:prstGeom prst="mathPlus">
            <a:avLst>
              <a:gd name="adj1" fmla="val 176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加号 83"/>
          <p:cNvSpPr/>
          <p:nvPr/>
        </p:nvSpPr>
        <p:spPr>
          <a:xfrm>
            <a:off x="7103049" y="2834261"/>
            <a:ext cx="264052" cy="264052"/>
          </a:xfrm>
          <a:prstGeom prst="mathPlus">
            <a:avLst>
              <a:gd name="adj1" fmla="val 176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加号 84"/>
          <p:cNvSpPr/>
          <p:nvPr/>
        </p:nvSpPr>
        <p:spPr>
          <a:xfrm>
            <a:off x="7959557" y="2963967"/>
            <a:ext cx="264052" cy="264052"/>
          </a:xfrm>
          <a:prstGeom prst="mathPlus">
            <a:avLst>
              <a:gd name="adj1" fmla="val 176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加号 85"/>
          <p:cNvSpPr/>
          <p:nvPr/>
        </p:nvSpPr>
        <p:spPr>
          <a:xfrm>
            <a:off x="5855494" y="3188493"/>
            <a:ext cx="481012" cy="481012"/>
          </a:xfrm>
          <a:prstGeom prst="mathPlus">
            <a:avLst>
              <a:gd name="adj1" fmla="val 176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加号 86"/>
          <p:cNvSpPr/>
          <p:nvPr/>
        </p:nvSpPr>
        <p:spPr>
          <a:xfrm>
            <a:off x="8768796" y="51430"/>
            <a:ext cx="1427130" cy="1427130"/>
          </a:xfrm>
          <a:prstGeom prst="mathPlus">
            <a:avLst>
              <a:gd name="adj1" fmla="val 176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加号 87"/>
          <p:cNvSpPr/>
          <p:nvPr/>
        </p:nvSpPr>
        <p:spPr>
          <a:xfrm>
            <a:off x="10648247" y="5306147"/>
            <a:ext cx="660862" cy="660862"/>
          </a:xfrm>
          <a:prstGeom prst="mathPlus">
            <a:avLst>
              <a:gd name="adj1" fmla="val 176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加号 88"/>
          <p:cNvSpPr/>
          <p:nvPr/>
        </p:nvSpPr>
        <p:spPr>
          <a:xfrm>
            <a:off x="7954544" y="5966512"/>
            <a:ext cx="538130" cy="538130"/>
          </a:xfrm>
          <a:prstGeom prst="mathPlus">
            <a:avLst>
              <a:gd name="adj1" fmla="val 176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加号 89"/>
          <p:cNvSpPr/>
          <p:nvPr/>
        </p:nvSpPr>
        <p:spPr>
          <a:xfrm>
            <a:off x="445117" y="226865"/>
            <a:ext cx="538130" cy="538130"/>
          </a:xfrm>
          <a:prstGeom prst="mathPlus">
            <a:avLst>
              <a:gd name="adj1" fmla="val 17678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225">
        <p:random/>
      </p:transition>
    </mc:Choice>
    <mc:Fallback>
      <p:transition spd="slow" advTm="622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8" grpId="0" animBg="1"/>
      <p:bldP spid="59" grpId="0"/>
      <p:bldP spid="60" grpId="0"/>
      <p:bldP spid="61" grpId="0" animBg="1"/>
      <p:bldP spid="62" grpId="0"/>
      <p:bldP spid="63" grpId="0"/>
      <p:bldP spid="64" grpId="0" animBg="1"/>
      <p:bldP spid="65" grpId="0"/>
      <p:bldP spid="66" grpId="0"/>
      <p:bldP spid="67" grpId="0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319853" y="-105509"/>
            <a:ext cx="5552294" cy="5552294"/>
          </a:xfrm>
          <a:prstGeom prst="ellipse">
            <a:avLst/>
          </a:prstGeom>
          <a:noFill/>
          <a:ln>
            <a:solidFill>
              <a:srgbClr val="606060">
                <a:alpha val="20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18402" y="842773"/>
            <a:ext cx="3403602" cy="3403602"/>
          </a:xfrm>
          <a:prstGeom prst="ellipse">
            <a:avLst/>
          </a:prstGeom>
          <a:noFill/>
          <a:ln>
            <a:solidFill>
              <a:srgbClr val="606060">
                <a:alpha val="20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566919" y="-882646"/>
            <a:ext cx="7106568" cy="7106568"/>
          </a:xfrm>
          <a:prstGeom prst="ellipse">
            <a:avLst/>
          </a:prstGeom>
          <a:noFill/>
          <a:ln>
            <a:solidFill>
              <a:srgbClr val="606060">
                <a:alpha val="20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689378" y="-1876562"/>
            <a:ext cx="8842271" cy="8842271"/>
          </a:xfrm>
          <a:prstGeom prst="ellipse">
            <a:avLst/>
          </a:prstGeom>
          <a:noFill/>
          <a:ln>
            <a:solidFill>
              <a:srgbClr val="606060">
                <a:alpha val="20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20701" y="416175"/>
            <a:ext cx="1550599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7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2</a:t>
            </a:r>
            <a:endParaRPr lang="zh-CN" altLang="en-US" dirty="0"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947499" y="3186812"/>
            <a:ext cx="286965" cy="28696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rgbClr val="C00000">
                  <a:alpha val="55000"/>
                </a:srgbClr>
              </a:gs>
              <a:gs pos="63000">
                <a:srgbClr val="C0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25623" y="4465996"/>
            <a:ext cx="51697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全年工作分析</a:t>
            </a:r>
            <a:endParaRPr lang="zh-CN" altLang="en-US" sz="44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3179" y="5239820"/>
            <a:ext cx="8994671" cy="529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Year-end Summary Of The Corporate Business Report Helps Entrepreneurs To Conduct A Comprehensive Inventory At The End Of The Year, To Achieve Success In The New Year And.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164">
        <p:random/>
      </p:transition>
    </mc:Choice>
    <mc:Fallback>
      <p:transition spd="slow" advTm="316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9" grpId="0" animBg="1"/>
      <p:bldP spid="10" grpId="0" animBg="1"/>
      <p:bldP spid="4" grpId="0"/>
      <p:bldP spid="5" grpId="0" animBg="1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TIMING" val="|1.6|0.8|2.1|0.7|1.4|0.5|0.5|0.5|0.6|1|0.7|0.7"/>
</p:tagLst>
</file>

<file path=ppt/tags/tag10.xml><?xml version="1.0" encoding="utf-8"?>
<p:tagLst xmlns:p="http://schemas.openxmlformats.org/presentationml/2006/main">
  <p:tag name="TIMING" val="|0.5|0.5|0.6|0.5|0.8|0.5|0.7"/>
</p:tagLst>
</file>

<file path=ppt/tags/tag11.xml><?xml version="1.0" encoding="utf-8"?>
<p:tagLst xmlns:p="http://schemas.openxmlformats.org/presentationml/2006/main">
  <p:tag name="TIMING" val="|0.8|0.6|0.6|0.6|0.5|0.6"/>
</p:tagLst>
</file>

<file path=ppt/tags/tag12.xml><?xml version="1.0" encoding="utf-8"?>
<p:tagLst xmlns:p="http://schemas.openxmlformats.org/presentationml/2006/main">
  <p:tag name="TIMING" val="|0.5|0.5|0.5|0.5|0.5|0.5"/>
</p:tagLst>
</file>

<file path=ppt/tags/tag13.xml><?xml version="1.0" encoding="utf-8"?>
<p:tagLst xmlns:p="http://schemas.openxmlformats.org/presentationml/2006/main">
  <p:tag name="TIMING" val="|0.1|0.4|0.6|0.7|0.6|0.5|0.5|0.5|0.5|0.5|0.7"/>
</p:tagLst>
</file>

<file path=ppt/tags/tag14.xml><?xml version="1.0" encoding="utf-8"?>
<p:tagLst xmlns:p="http://schemas.openxmlformats.org/presentationml/2006/main">
  <p:tag name="TIMING" val="|0.5|0.6|0.6|0.5|0.5|0.4|0.5|0.4|0.4"/>
</p:tagLst>
</file>

<file path=ppt/tags/tag15.xml><?xml version="1.0" encoding="utf-8"?>
<p:tagLst xmlns:p="http://schemas.openxmlformats.org/presentationml/2006/main">
  <p:tag name="TIMING" val="|0.5|0.6|0.5|0.4"/>
</p:tagLst>
</file>

<file path=ppt/tags/tag16.xml><?xml version="1.0" encoding="utf-8"?>
<p:tagLst xmlns:p="http://schemas.openxmlformats.org/presentationml/2006/main">
  <p:tag name="TIMING" val="|0.6|0.5|0.5|0.5|0.6|0.6|0.5|0.5|0.5|0.6"/>
</p:tagLst>
</file>

<file path=ppt/tags/tag17.xml><?xml version="1.0" encoding="utf-8"?>
<p:tagLst xmlns:p="http://schemas.openxmlformats.org/presentationml/2006/main">
  <p:tag name="TIMING" val="|0.5|0.6|0.4|0.4|0.5|0.5"/>
</p:tagLst>
</file>

<file path=ppt/tags/tag18.xml><?xml version="1.0" encoding="utf-8"?>
<p:tagLst xmlns:p="http://schemas.openxmlformats.org/presentationml/2006/main">
  <p:tag name="TIMING" val="|0.5|0.6|1.2|0.6"/>
</p:tagLst>
</file>

<file path=ppt/tags/tag19.xml><?xml version="1.0" encoding="utf-8"?>
<p:tagLst xmlns:p="http://schemas.openxmlformats.org/presentationml/2006/main">
  <p:tag name="TIMING" val="|0.5|0.6|0.5|0.5|0.5|0.6|0.4|0.4|0.4|0.4|0.4|0.4|0.4|0.5"/>
</p:tagLst>
</file>

<file path=ppt/tags/tag2.xml><?xml version="1.0" encoding="utf-8"?>
<p:tagLst xmlns:p="http://schemas.openxmlformats.org/presentationml/2006/main">
  <p:tag name="TIMING" val="|0|1.8|0.7|0.8|0.6|0.7|0.6|0.6|0.5|0.5"/>
</p:tagLst>
</file>

<file path=ppt/tags/tag20.xml><?xml version="1.0" encoding="utf-8"?>
<p:tagLst xmlns:p="http://schemas.openxmlformats.org/presentationml/2006/main">
  <p:tag name="TIMING" val="|0.6|0.5|0.5|0.5"/>
</p:tagLst>
</file>

<file path=ppt/tags/tag21.xml><?xml version="1.0" encoding="utf-8"?>
<p:tagLst xmlns:p="http://schemas.openxmlformats.org/presentationml/2006/main">
  <p:tag name="TIMING" val="|0.6|2.3|0.4|0.6|0.5|0.5"/>
</p:tagLst>
</file>

<file path=ppt/tags/tag22.xml><?xml version="1.0" encoding="utf-8"?>
<p:tagLst xmlns:p="http://schemas.openxmlformats.org/presentationml/2006/main">
  <p:tag name="TIMING" val="|0.5|0.5|0.5|0.5|0.6|0.5"/>
</p:tagLst>
</file>

<file path=ppt/tags/tag23.xml><?xml version="1.0" encoding="utf-8"?>
<p:tagLst xmlns:p="http://schemas.openxmlformats.org/presentationml/2006/main">
  <p:tag name="TIMING" val="|0.5|0.4|0.8|0.4|0.5"/>
</p:tagLst>
</file>

<file path=ppt/tags/tag24.xml><?xml version="1.0" encoding="utf-8"?>
<p:tagLst xmlns:p="http://schemas.openxmlformats.org/presentationml/2006/main">
  <p:tag name="TIMING" val="|0.5|0.5|0.4|0.4|0.5|0.6|0.5"/>
</p:tagLst>
</file>

<file path=ppt/tags/tag25.xml><?xml version="1.0" encoding="utf-8"?>
<p:tagLst xmlns:p="http://schemas.openxmlformats.org/presentationml/2006/main">
  <p:tag name="TIMING" val="|0.5|0.5|0.4|0.6|0.5|0.5|0.4|0.5|0.5|0.5|0.5|0.5"/>
</p:tagLst>
</file>

<file path=ppt/tags/tag26.xml><?xml version="1.0" encoding="utf-8"?>
<p:tagLst xmlns:p="http://schemas.openxmlformats.org/presentationml/2006/main">
  <p:tag name="ISPRING_PRESENTATION_TITLE" val="PowerPoint 演示文稿122"/>
</p:tagLst>
</file>

<file path=ppt/tags/tag3.xml><?xml version="1.0" encoding="utf-8"?>
<p:tagLst xmlns:p="http://schemas.openxmlformats.org/presentationml/2006/main">
  <p:tag name="TIMING" val="|0.6|0.7|0.7|0.6"/>
</p:tagLst>
</file>

<file path=ppt/tags/tag4.xml><?xml version="1.0" encoding="utf-8"?>
<p:tagLst xmlns:p="http://schemas.openxmlformats.org/presentationml/2006/main">
  <p:tag name="TIMING" val="|0.4|0.4|0.7|0.5|0.6|0.6|0.6|0.5|0.5"/>
</p:tagLst>
</file>

<file path=ppt/tags/tag5.xml><?xml version="1.0" encoding="utf-8"?>
<p:tagLst xmlns:p="http://schemas.openxmlformats.org/presentationml/2006/main">
  <p:tag name="TIMING" val="|0.6|0.5|0.5|0.7"/>
</p:tagLst>
</file>

<file path=ppt/tags/tag6.xml><?xml version="1.0" encoding="utf-8"?>
<p:tagLst xmlns:p="http://schemas.openxmlformats.org/presentationml/2006/main">
  <p:tag name="TIMING" val="|0.6|0.7|0.7|0.7|0.8|0.6"/>
</p:tagLst>
</file>

<file path=ppt/tags/tag7.xml><?xml version="1.0" encoding="utf-8"?>
<p:tagLst xmlns:p="http://schemas.openxmlformats.org/presentationml/2006/main">
  <p:tag name="TIMING" val="|0.6|0.6|0.5|0.5|0.7|0.5|0.6"/>
</p:tagLst>
</file>

<file path=ppt/tags/tag8.xml><?xml version="1.0" encoding="utf-8"?>
<p:tagLst xmlns:p="http://schemas.openxmlformats.org/presentationml/2006/main">
  <p:tag name="TIMING" val="|0.5|0.5|0.5|0.4|0.4|0.3|0.4|0.5|0.5|0.6"/>
</p:tagLst>
</file>

<file path=ppt/tags/tag9.xml><?xml version="1.0" encoding="utf-8"?>
<p:tagLst xmlns:p="http://schemas.openxmlformats.org/presentationml/2006/main">
  <p:tag name="TIMING" val="|0.5|0.7|0.7|0.5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qhbtcp0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4581</Words>
  <Application>WPS 演示</Application>
  <PresentationFormat>自定义</PresentationFormat>
  <Paragraphs>387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方正细谭黑简体</vt:lpstr>
      <vt:lpstr>黑体</vt:lpstr>
      <vt:lpstr>微软雅黑</vt:lpstr>
      <vt:lpstr>Calibri</vt:lpstr>
      <vt:lpstr>等线</vt:lpstr>
      <vt:lpstr>Arial Unicode MS</vt:lpstr>
      <vt:lpstr>汉仪中圆简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年终工作总结</dc:title>
  <dc:creator>第一PPT</dc:creator>
  <cp:keywords>www.1ppt.com</cp:keywords>
  <dc:description>www.1ppt.com</dc:description>
  <cp:lastModifiedBy>向阳而立</cp:lastModifiedBy>
  <cp:revision>259</cp:revision>
  <dcterms:created xsi:type="dcterms:W3CDTF">2019-07-29T12:49:00Z</dcterms:created>
  <dcterms:modified xsi:type="dcterms:W3CDTF">2021-12-28T07:38:33Z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7639E82446FC451292249B3A65C8132C</vt:lpwstr>
  </property>
  <property fmtid="{D5CDD505-2E9C-101B-9397-08002B2CF9AE}" pid="3" name="KSOProductBuildVer">
    <vt:lpwstr>2052-11.1.0.11045</vt:lpwstr>
  </property>
</Properties>
</file>