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2" r:id="rId5"/>
    <p:sldId id="416" r:id="rId6"/>
    <p:sldId id="417" r:id="rId7"/>
    <p:sldId id="415" r:id="rId8"/>
    <p:sldId id="413" r:id="rId9"/>
    <p:sldId id="418" r:id="rId10"/>
    <p:sldId id="420" r:id="rId11"/>
    <p:sldId id="419" r:id="rId12"/>
    <p:sldId id="414" r:id="rId13"/>
    <p:sldId id="422" r:id="rId14"/>
    <p:sldId id="423" r:id="rId15"/>
    <p:sldId id="421" r:id="rId16"/>
    <p:sldId id="411" r:id="rId17"/>
    <p:sldId id="427" r:id="rId18"/>
    <p:sldId id="426" r:id="rId19"/>
    <p:sldId id="425" r:id="rId20"/>
    <p:sldId id="42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967F"/>
    <a:srgbClr val="FFFFFF"/>
    <a:srgbClr val="E6DBCF"/>
    <a:srgbClr val="579338"/>
    <a:srgbClr val="F6F6F6"/>
    <a:srgbClr val="6B842D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7967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20244507"/>
        <c:axId val="554458202"/>
      </c:barChart>
      <c:catAx>
        <c:axId val="320244507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54458202"/>
        <c:crosses val="autoZero"/>
        <c:auto val="1"/>
        <c:lblAlgn val="ctr"/>
        <c:lblOffset val="100"/>
        <c:noMultiLvlLbl val="0"/>
      </c:catAx>
      <c:valAx>
        <c:axId val="55445820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202445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0008020224362432_b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1365" cy="6906895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15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image" Target="../media/image16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0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3.xml"/><Relationship Id="rId4" Type="http://schemas.openxmlformats.org/officeDocument/2006/relationships/image" Target="../media/image2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image" Target="../media/image22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9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0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1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2.xml"/><Relationship Id="rId7" Type="http://schemas.openxmlformats.org/officeDocument/2006/relationships/image" Target="../media/image7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image" Target="../media/image14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042920" y="5017135"/>
            <a:ext cx="5477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>
                <a:latin typeface="方正博雅刊宋_GBK" panose="02000000000000000000" charset="-122"/>
                <a:ea typeface="方正博雅刊宋_GBK" panose="02000000000000000000" charset="-122"/>
              </a:rPr>
              <a:t>年终工作总结</a:t>
            </a:r>
            <a:r>
              <a:rPr lang="en-US" altLang="zh-CN" sz="1600">
                <a:latin typeface="方正博雅刊宋_GBK" panose="02000000000000000000" charset="-122"/>
                <a:ea typeface="方正博雅刊宋_GBK" panose="02000000000000000000" charset="-122"/>
              </a:rPr>
              <a:t>/</a:t>
            </a:r>
            <a:r>
              <a:rPr lang="zh-CN" altLang="en-US" sz="1600">
                <a:latin typeface="方正博雅刊宋_GBK" panose="02000000000000000000" charset="-122"/>
                <a:ea typeface="方正博雅刊宋_GBK" panose="02000000000000000000" charset="-122"/>
              </a:rPr>
              <a:t>工作汇报</a:t>
            </a:r>
            <a:r>
              <a:rPr lang="en-US" altLang="zh-CN" sz="1600">
                <a:latin typeface="方正博雅刊宋_GBK" panose="02000000000000000000" charset="-122"/>
                <a:ea typeface="方正博雅刊宋_GBK" panose="02000000000000000000" charset="-122"/>
              </a:rPr>
              <a:t>/</a:t>
            </a:r>
            <a:r>
              <a:rPr lang="zh-CN" altLang="en-US" sz="1600">
                <a:latin typeface="方正博雅刊宋_GBK" panose="02000000000000000000" charset="-122"/>
                <a:ea typeface="方正博雅刊宋_GBK" panose="02000000000000000000" charset="-122"/>
              </a:rPr>
              <a:t>工作计划</a:t>
            </a:r>
            <a:r>
              <a:rPr lang="en-US" altLang="zh-CN" sz="1600">
                <a:latin typeface="方正博雅刊宋_GBK" panose="02000000000000000000" charset="-122"/>
                <a:ea typeface="方正博雅刊宋_GBK" panose="02000000000000000000" charset="-122"/>
              </a:rPr>
              <a:t>/</a:t>
            </a:r>
            <a:r>
              <a:rPr lang="zh-CN" altLang="en-US" sz="1600">
                <a:latin typeface="方正博雅刊宋_GBK" panose="02000000000000000000" charset="-122"/>
                <a:ea typeface="方正博雅刊宋_GBK" panose="02000000000000000000" charset="-122"/>
              </a:rPr>
              <a:t>总结计划</a:t>
            </a:r>
            <a:r>
              <a:rPr lang="en-US" altLang="zh-CN" sz="1600">
                <a:latin typeface="方正博雅刊宋_GBK" panose="02000000000000000000" charset="-122"/>
                <a:ea typeface="方正博雅刊宋_GBK" panose="02000000000000000000" charset="-122"/>
              </a:rPr>
              <a:t>/</a:t>
            </a:r>
            <a:r>
              <a:rPr lang="zh-CN" altLang="en-US" sz="1600">
                <a:latin typeface="方正博雅刊宋_GBK" panose="02000000000000000000" charset="-122"/>
                <a:ea typeface="方正博雅刊宋_GBK" panose="02000000000000000000" charset="-122"/>
              </a:rPr>
              <a:t>季度总结</a:t>
            </a:r>
            <a:endParaRPr lang="zh-CN" altLang="en-US" sz="16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3645" y="5397500"/>
            <a:ext cx="65760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sz="900">
                <a:latin typeface="方正博雅刊宋_GBK" panose="02000000000000000000" charset="-122"/>
                <a:ea typeface="方正博雅刊宋_GBK" panose="02000000000000000000" charset="-122"/>
              </a:rPr>
              <a:t>Year-end work summary/work report/work plan/summary plan/quarterly summary</a:t>
            </a:r>
            <a:r>
              <a:rPr lang="zh-CN" sz="900">
                <a:latin typeface="方正博雅刊宋_GBK" panose="02000000000000000000" charset="-122"/>
                <a:ea typeface="方正博雅刊宋_GBK" panose="02000000000000000000" charset="-122"/>
              </a:rPr>
              <a:t>；Year-end work summary/work report/work plan/summary plan/quarterly summary</a:t>
            </a:r>
            <a:endParaRPr lang="zh-CN" sz="9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5185" y="6061710"/>
            <a:ext cx="47929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400">
                <a:latin typeface="方正博雅刊宋_GBK" panose="02000000000000000000" charset="-122"/>
                <a:ea typeface="方正博雅刊宋_GBK" panose="02000000000000000000" charset="-122"/>
              </a:rPr>
              <a:t>汇报人：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XXX</a:t>
            </a:r>
            <a:r>
              <a:rPr lang="zh-CN" sz="1400">
                <a:latin typeface="方正博雅刊宋_GBK" panose="02000000000000000000" charset="-122"/>
                <a:ea typeface="方正博雅刊宋_GBK" panose="02000000000000000000" charset="-122"/>
              </a:rPr>
              <a:t>    汇报时间：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年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月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日</a:t>
            </a:r>
            <a:endParaRPr lang="zh-CN" altLang="en-US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79629" y="1645285"/>
            <a:ext cx="2032742" cy="2957488"/>
            <a:chOff x="6821" y="2240"/>
            <a:chExt cx="2004" cy="2915"/>
          </a:xfrm>
        </p:grpSpPr>
        <p:sp>
          <p:nvSpPr>
            <p:cNvPr id="7" name="文本框 6"/>
            <p:cNvSpPr txBox="1"/>
            <p:nvPr/>
          </p:nvSpPr>
          <p:spPr>
            <a:xfrm>
              <a:off x="6821" y="2240"/>
              <a:ext cx="1564" cy="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13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中</a:t>
              </a:r>
              <a:endParaRPr lang="zh-CN" altLang="en-US" sz="13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548" y="3162"/>
              <a:ext cx="1277" cy="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66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国</a:t>
              </a:r>
              <a:endParaRPr lang="zh-CN" altLang="en-US" sz="66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108" y="3852"/>
              <a:ext cx="1277" cy="1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80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风</a:t>
              </a:r>
              <a:endParaRPr lang="zh-CN" altLang="en-US" sz="80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</p:grpSp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289935" cy="3263900"/>
          </a:xfrm>
          <a:prstGeom prst="rect">
            <a:avLst/>
          </a:prstGeom>
        </p:spPr>
      </p:pic>
      <p:pic>
        <p:nvPicPr>
          <p:cNvPr id="18" name="图片 17" descr="5b754e2ddb3d9"/>
          <p:cNvPicPr>
            <a:picLocks noChangeAspect="1"/>
          </p:cNvPicPr>
          <p:nvPr/>
        </p:nvPicPr>
        <p:blipFill>
          <a:blip r:embed="rId2"/>
          <a:srcRect l="61088" t="23609" b="6030"/>
          <a:stretch>
            <a:fillRect/>
          </a:stretch>
        </p:blipFill>
        <p:spPr>
          <a:xfrm flipH="1">
            <a:off x="6817995" y="-26035"/>
            <a:ext cx="5374005" cy="330390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2700000">
            <a:off x="4380865" y="1223010"/>
            <a:ext cx="3237901" cy="3603625"/>
            <a:chOff x="2213" y="2113"/>
            <a:chExt cx="6006" cy="6684"/>
          </a:xfrm>
        </p:grpSpPr>
        <p:sp>
          <p:nvSpPr>
            <p:cNvPr id="20" name="任意多边形 19"/>
            <p:cNvSpPr/>
            <p:nvPr/>
          </p:nvSpPr>
          <p:spPr>
            <a:xfrm>
              <a:off x="2542" y="2645"/>
              <a:ext cx="5677" cy="5656"/>
            </a:xfrm>
            <a:custGeom>
              <a:avLst/>
              <a:gdLst>
                <a:gd name="connsiteX0" fmla="*/ 4820 w 4820"/>
                <a:gd name="connsiteY0" fmla="*/ 2391 h 4802"/>
                <a:gd name="connsiteX1" fmla="*/ 2410 w 4820"/>
                <a:gd name="connsiteY1" fmla="*/ 4802 h 4802"/>
                <a:gd name="connsiteX2" fmla="*/ 0 w 4820"/>
                <a:gd name="connsiteY2" fmla="*/ 2391 h 4802"/>
                <a:gd name="connsiteX3" fmla="*/ 2414 w 4820"/>
                <a:gd name="connsiteY3" fmla="*/ 3 h 4802"/>
                <a:gd name="connsiteX4" fmla="*/ 4261 w 4820"/>
                <a:gd name="connsiteY4" fmla="*/ 868 h 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0" h="4802">
                  <a:moveTo>
                    <a:pt x="4820" y="2391"/>
                  </a:moveTo>
                  <a:cubicBezTo>
                    <a:pt x="4820" y="3722"/>
                    <a:pt x="3741" y="4802"/>
                    <a:pt x="2410" y="4802"/>
                  </a:cubicBezTo>
                  <a:cubicBezTo>
                    <a:pt x="1079" y="4802"/>
                    <a:pt x="0" y="3722"/>
                    <a:pt x="0" y="2391"/>
                  </a:cubicBezTo>
                  <a:cubicBezTo>
                    <a:pt x="13" y="975"/>
                    <a:pt x="1286" y="-65"/>
                    <a:pt x="2414" y="3"/>
                  </a:cubicBezTo>
                  <a:cubicBezTo>
                    <a:pt x="3542" y="71"/>
                    <a:pt x="4105" y="655"/>
                    <a:pt x="4261" y="868"/>
                  </a:cubicBezTo>
                </a:path>
              </a:pathLst>
            </a:custGeom>
            <a:noFill/>
            <a:ln>
              <a:solidFill>
                <a:srgbClr val="A796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213" y="2293"/>
              <a:ext cx="3167" cy="6334"/>
            </a:xfrm>
            <a:custGeom>
              <a:avLst/>
              <a:gdLst>
                <a:gd name="connsiteX0" fmla="*/ 3167 w 3167"/>
                <a:gd name="connsiteY0" fmla="*/ 6334 h 6334"/>
                <a:gd name="connsiteX1" fmla="*/ 0 w 3167"/>
                <a:gd name="connsiteY1" fmla="*/ 3167 h 6334"/>
                <a:gd name="connsiteX2" fmla="*/ 3167 w 3167"/>
                <a:gd name="connsiteY2" fmla="*/ 0 h 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7" h="6334">
                  <a:moveTo>
                    <a:pt x="3167" y="6334"/>
                  </a:moveTo>
                  <a:cubicBezTo>
                    <a:pt x="1418" y="6334"/>
                    <a:pt x="0" y="4916"/>
                    <a:pt x="0" y="3167"/>
                  </a:cubicBezTo>
                  <a:cubicBezTo>
                    <a:pt x="0" y="1418"/>
                    <a:pt x="1418" y="0"/>
                    <a:pt x="3167" y="0"/>
                  </a:cubicBezTo>
                </a:path>
              </a:pathLst>
            </a:custGeom>
            <a:noFill/>
            <a:ln>
              <a:solidFill>
                <a:srgbClr val="A796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380" y="2113"/>
              <a:ext cx="336" cy="336"/>
            </a:xfrm>
            <a:prstGeom prst="ellipse">
              <a:avLst/>
            </a:prstGeom>
            <a:noFill/>
            <a:ln>
              <a:solidFill>
                <a:srgbClr val="A796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80" y="8461"/>
              <a:ext cx="336" cy="336"/>
            </a:xfrm>
            <a:prstGeom prst="ellipse">
              <a:avLst/>
            </a:prstGeom>
            <a:noFill/>
            <a:ln>
              <a:solidFill>
                <a:srgbClr val="A796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5" name="图片 24" descr="5b754e2ddb5a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700" y="3108960"/>
            <a:ext cx="2828925" cy="11245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椭圆 12"/>
          <p:cNvSpPr/>
          <p:nvPr/>
        </p:nvSpPr>
        <p:spPr>
          <a:xfrm>
            <a:off x="3972878" y="2480945"/>
            <a:ext cx="1253490" cy="125349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27190" y="2480945"/>
            <a:ext cx="1253490" cy="125349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972878" y="4610100"/>
            <a:ext cx="1253490" cy="125349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41478" y="4610100"/>
            <a:ext cx="1253490" cy="125349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7" name="组合 16"/>
          <p:cNvGrpSpPr/>
          <p:nvPr/>
        </p:nvGrpSpPr>
        <p:grpSpPr>
          <a:xfrm rot="19542475">
            <a:off x="4324985" y="2819400"/>
            <a:ext cx="549275" cy="576580"/>
            <a:chOff x="373062" y="195263"/>
            <a:chExt cx="4800600" cy="5022850"/>
          </a:xfrm>
          <a:solidFill>
            <a:schemeClr val="bg1"/>
          </a:solidFill>
        </p:grpSpPr>
        <p:sp>
          <p:nvSpPr>
            <p:cNvPr id="148" name="Freeform 5"/>
            <p:cNvSpPr>
              <a:spLocks noEditPoints="1"/>
            </p:cNvSpPr>
            <p:nvPr/>
          </p:nvSpPr>
          <p:spPr bwMode="auto">
            <a:xfrm>
              <a:off x="1246187" y="195263"/>
              <a:ext cx="3927475" cy="3848100"/>
            </a:xfrm>
            <a:custGeom>
              <a:avLst/>
              <a:gdLst>
                <a:gd name="T0" fmla="*/ 885 w 926"/>
                <a:gd name="T1" fmla="*/ 403 h 907"/>
                <a:gd name="T2" fmla="*/ 885 w 926"/>
                <a:gd name="T3" fmla="*/ 318 h 907"/>
                <a:gd name="T4" fmla="*/ 815 w 926"/>
                <a:gd name="T5" fmla="*/ 279 h 907"/>
                <a:gd name="T6" fmla="*/ 813 w 926"/>
                <a:gd name="T7" fmla="*/ 213 h 907"/>
                <a:gd name="T8" fmla="*/ 757 w 926"/>
                <a:gd name="T9" fmla="*/ 144 h 907"/>
                <a:gd name="T10" fmla="*/ 693 w 926"/>
                <a:gd name="T11" fmla="*/ 137 h 907"/>
                <a:gd name="T12" fmla="*/ 487 w 926"/>
                <a:gd name="T13" fmla="*/ 65 h 907"/>
                <a:gd name="T14" fmla="*/ 339 w 926"/>
                <a:gd name="T15" fmla="*/ 19 h 907"/>
                <a:gd name="T16" fmla="*/ 273 w 926"/>
                <a:gd name="T17" fmla="*/ 133 h 907"/>
                <a:gd name="T18" fmla="*/ 193 w 926"/>
                <a:gd name="T19" fmla="*/ 142 h 907"/>
                <a:gd name="T20" fmla="*/ 120 w 926"/>
                <a:gd name="T21" fmla="*/ 276 h 907"/>
                <a:gd name="T22" fmla="*/ 59 w 926"/>
                <a:gd name="T23" fmla="*/ 354 h 907"/>
                <a:gd name="T24" fmla="*/ 44 w 926"/>
                <a:gd name="T25" fmla="*/ 445 h 907"/>
                <a:gd name="T26" fmla="*/ 101 w 926"/>
                <a:gd name="T27" fmla="*/ 506 h 907"/>
                <a:gd name="T28" fmla="*/ 106 w 926"/>
                <a:gd name="T29" fmla="*/ 511 h 907"/>
                <a:gd name="T30" fmla="*/ 84 w 926"/>
                <a:gd name="T31" fmla="*/ 585 h 907"/>
                <a:gd name="T32" fmla="*/ 136 w 926"/>
                <a:gd name="T33" fmla="*/ 676 h 907"/>
                <a:gd name="T34" fmla="*/ 196 w 926"/>
                <a:gd name="T35" fmla="*/ 695 h 907"/>
                <a:gd name="T36" fmla="*/ 204 w 926"/>
                <a:gd name="T37" fmla="*/ 716 h 907"/>
                <a:gd name="T38" fmla="*/ 234 w 926"/>
                <a:gd name="T39" fmla="*/ 831 h 907"/>
                <a:gd name="T40" fmla="*/ 313 w 926"/>
                <a:gd name="T41" fmla="*/ 824 h 907"/>
                <a:gd name="T42" fmla="*/ 380 w 926"/>
                <a:gd name="T43" fmla="*/ 826 h 907"/>
                <a:gd name="T44" fmla="*/ 381 w 926"/>
                <a:gd name="T45" fmla="*/ 826 h 907"/>
                <a:gd name="T46" fmla="*/ 502 w 926"/>
                <a:gd name="T47" fmla="*/ 892 h 907"/>
                <a:gd name="T48" fmla="*/ 556 w 926"/>
                <a:gd name="T49" fmla="*/ 836 h 907"/>
                <a:gd name="T50" fmla="*/ 588 w 926"/>
                <a:gd name="T51" fmla="*/ 806 h 907"/>
                <a:gd name="T52" fmla="*/ 596 w 926"/>
                <a:gd name="T53" fmla="*/ 804 h 907"/>
                <a:gd name="T54" fmla="*/ 751 w 926"/>
                <a:gd name="T55" fmla="*/ 806 h 907"/>
                <a:gd name="T56" fmla="*/ 794 w 926"/>
                <a:gd name="T57" fmla="*/ 675 h 907"/>
                <a:gd name="T58" fmla="*/ 823 w 926"/>
                <a:gd name="T59" fmla="*/ 655 h 907"/>
                <a:gd name="T60" fmla="*/ 895 w 926"/>
                <a:gd name="T61" fmla="*/ 606 h 907"/>
                <a:gd name="T62" fmla="*/ 860 w 926"/>
                <a:gd name="T63" fmla="*/ 450 h 907"/>
                <a:gd name="T64" fmla="*/ 160 w 926"/>
                <a:gd name="T65" fmla="*/ 526 h 907"/>
                <a:gd name="T66" fmla="*/ 211 w 926"/>
                <a:gd name="T67" fmla="*/ 239 h 907"/>
                <a:gd name="T68" fmla="*/ 640 w 926"/>
                <a:gd name="T69" fmla="*/ 759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6" h="907">
                  <a:moveTo>
                    <a:pt x="860" y="450"/>
                  </a:moveTo>
                  <a:cubicBezTo>
                    <a:pt x="866" y="433"/>
                    <a:pt x="875" y="418"/>
                    <a:pt x="885" y="403"/>
                  </a:cubicBezTo>
                  <a:cubicBezTo>
                    <a:pt x="899" y="384"/>
                    <a:pt x="914" y="373"/>
                    <a:pt x="909" y="348"/>
                  </a:cubicBezTo>
                  <a:cubicBezTo>
                    <a:pt x="905" y="328"/>
                    <a:pt x="901" y="327"/>
                    <a:pt x="885" y="318"/>
                  </a:cubicBezTo>
                  <a:cubicBezTo>
                    <a:pt x="877" y="313"/>
                    <a:pt x="869" y="309"/>
                    <a:pt x="861" y="305"/>
                  </a:cubicBezTo>
                  <a:cubicBezTo>
                    <a:pt x="845" y="296"/>
                    <a:pt x="829" y="289"/>
                    <a:pt x="815" y="279"/>
                  </a:cubicBezTo>
                  <a:cubicBezTo>
                    <a:pt x="808" y="273"/>
                    <a:pt x="807" y="263"/>
                    <a:pt x="811" y="256"/>
                  </a:cubicBezTo>
                  <a:cubicBezTo>
                    <a:pt x="810" y="242"/>
                    <a:pt x="812" y="228"/>
                    <a:pt x="813" y="213"/>
                  </a:cubicBezTo>
                  <a:cubicBezTo>
                    <a:pt x="814" y="201"/>
                    <a:pt x="821" y="165"/>
                    <a:pt x="815" y="154"/>
                  </a:cubicBezTo>
                  <a:cubicBezTo>
                    <a:pt x="807" y="140"/>
                    <a:pt x="772" y="145"/>
                    <a:pt x="757" y="144"/>
                  </a:cubicBezTo>
                  <a:cubicBezTo>
                    <a:pt x="738" y="144"/>
                    <a:pt x="720" y="145"/>
                    <a:pt x="702" y="141"/>
                  </a:cubicBezTo>
                  <a:cubicBezTo>
                    <a:pt x="699" y="141"/>
                    <a:pt x="695" y="139"/>
                    <a:pt x="693" y="137"/>
                  </a:cubicBezTo>
                  <a:cubicBezTo>
                    <a:pt x="659" y="102"/>
                    <a:pt x="671" y="27"/>
                    <a:pt x="620" y="12"/>
                  </a:cubicBezTo>
                  <a:cubicBezTo>
                    <a:pt x="576" y="0"/>
                    <a:pt x="530" y="47"/>
                    <a:pt x="487" y="65"/>
                  </a:cubicBezTo>
                  <a:cubicBezTo>
                    <a:pt x="483" y="71"/>
                    <a:pt x="477" y="75"/>
                    <a:pt x="468" y="72"/>
                  </a:cubicBezTo>
                  <a:cubicBezTo>
                    <a:pt x="444" y="61"/>
                    <a:pt x="362" y="3"/>
                    <a:pt x="339" y="19"/>
                  </a:cubicBezTo>
                  <a:cubicBezTo>
                    <a:pt x="326" y="28"/>
                    <a:pt x="316" y="63"/>
                    <a:pt x="308" y="77"/>
                  </a:cubicBezTo>
                  <a:cubicBezTo>
                    <a:pt x="297" y="97"/>
                    <a:pt x="287" y="115"/>
                    <a:pt x="273" y="133"/>
                  </a:cubicBezTo>
                  <a:cubicBezTo>
                    <a:pt x="272" y="139"/>
                    <a:pt x="267" y="145"/>
                    <a:pt x="258" y="145"/>
                  </a:cubicBezTo>
                  <a:cubicBezTo>
                    <a:pt x="236" y="145"/>
                    <a:pt x="214" y="143"/>
                    <a:pt x="193" y="142"/>
                  </a:cubicBezTo>
                  <a:cubicBezTo>
                    <a:pt x="167" y="140"/>
                    <a:pt x="146" y="136"/>
                    <a:pt x="133" y="164"/>
                  </a:cubicBezTo>
                  <a:cubicBezTo>
                    <a:pt x="117" y="194"/>
                    <a:pt x="122" y="240"/>
                    <a:pt x="120" y="276"/>
                  </a:cubicBezTo>
                  <a:cubicBezTo>
                    <a:pt x="124" y="282"/>
                    <a:pt x="124" y="290"/>
                    <a:pt x="118" y="297"/>
                  </a:cubicBezTo>
                  <a:cubicBezTo>
                    <a:pt x="99" y="317"/>
                    <a:pt x="79" y="335"/>
                    <a:pt x="59" y="354"/>
                  </a:cubicBezTo>
                  <a:cubicBezTo>
                    <a:pt x="46" y="366"/>
                    <a:pt x="19" y="382"/>
                    <a:pt x="11" y="398"/>
                  </a:cubicBezTo>
                  <a:cubicBezTo>
                    <a:pt x="0" y="419"/>
                    <a:pt x="28" y="432"/>
                    <a:pt x="44" y="445"/>
                  </a:cubicBezTo>
                  <a:cubicBezTo>
                    <a:pt x="65" y="462"/>
                    <a:pt x="84" y="479"/>
                    <a:pt x="101" y="499"/>
                  </a:cubicBezTo>
                  <a:cubicBezTo>
                    <a:pt x="103" y="502"/>
                    <a:pt x="101" y="504"/>
                    <a:pt x="101" y="506"/>
                  </a:cubicBezTo>
                  <a:cubicBezTo>
                    <a:pt x="101" y="506"/>
                    <a:pt x="101" y="506"/>
                    <a:pt x="101" y="506"/>
                  </a:cubicBezTo>
                  <a:cubicBezTo>
                    <a:pt x="101" y="508"/>
                    <a:pt x="106" y="510"/>
                    <a:pt x="106" y="511"/>
                  </a:cubicBezTo>
                  <a:cubicBezTo>
                    <a:pt x="104" y="523"/>
                    <a:pt x="103" y="534"/>
                    <a:pt x="97" y="544"/>
                  </a:cubicBezTo>
                  <a:cubicBezTo>
                    <a:pt x="94" y="558"/>
                    <a:pt x="88" y="571"/>
                    <a:pt x="84" y="585"/>
                  </a:cubicBezTo>
                  <a:cubicBezTo>
                    <a:pt x="81" y="598"/>
                    <a:pt x="60" y="650"/>
                    <a:pt x="67" y="661"/>
                  </a:cubicBezTo>
                  <a:cubicBezTo>
                    <a:pt x="73" y="670"/>
                    <a:pt x="124" y="674"/>
                    <a:pt x="136" y="676"/>
                  </a:cubicBezTo>
                  <a:cubicBezTo>
                    <a:pt x="155" y="680"/>
                    <a:pt x="172" y="683"/>
                    <a:pt x="189" y="691"/>
                  </a:cubicBezTo>
                  <a:cubicBezTo>
                    <a:pt x="192" y="692"/>
                    <a:pt x="194" y="693"/>
                    <a:pt x="196" y="695"/>
                  </a:cubicBezTo>
                  <a:cubicBezTo>
                    <a:pt x="197" y="695"/>
                    <a:pt x="198" y="696"/>
                    <a:pt x="200" y="697"/>
                  </a:cubicBezTo>
                  <a:cubicBezTo>
                    <a:pt x="206" y="701"/>
                    <a:pt x="207" y="709"/>
                    <a:pt x="204" y="716"/>
                  </a:cubicBezTo>
                  <a:cubicBezTo>
                    <a:pt x="210" y="734"/>
                    <a:pt x="212" y="753"/>
                    <a:pt x="216" y="773"/>
                  </a:cubicBezTo>
                  <a:cubicBezTo>
                    <a:pt x="218" y="788"/>
                    <a:pt x="220" y="824"/>
                    <a:pt x="234" y="831"/>
                  </a:cubicBezTo>
                  <a:cubicBezTo>
                    <a:pt x="240" y="834"/>
                    <a:pt x="270" y="827"/>
                    <a:pt x="277" y="827"/>
                  </a:cubicBezTo>
                  <a:cubicBezTo>
                    <a:pt x="289" y="826"/>
                    <a:pt x="301" y="825"/>
                    <a:pt x="313" y="824"/>
                  </a:cubicBezTo>
                  <a:cubicBezTo>
                    <a:pt x="335" y="822"/>
                    <a:pt x="356" y="819"/>
                    <a:pt x="378" y="825"/>
                  </a:cubicBezTo>
                  <a:cubicBezTo>
                    <a:pt x="378" y="825"/>
                    <a:pt x="379" y="825"/>
                    <a:pt x="380" y="826"/>
                  </a:cubicBezTo>
                  <a:cubicBezTo>
                    <a:pt x="380" y="826"/>
                    <a:pt x="380" y="826"/>
                    <a:pt x="381" y="826"/>
                  </a:cubicBezTo>
                  <a:cubicBezTo>
                    <a:pt x="381" y="826"/>
                    <a:pt x="381" y="826"/>
                    <a:pt x="381" y="826"/>
                  </a:cubicBezTo>
                  <a:cubicBezTo>
                    <a:pt x="382" y="826"/>
                    <a:pt x="383" y="826"/>
                    <a:pt x="383" y="826"/>
                  </a:cubicBezTo>
                  <a:cubicBezTo>
                    <a:pt x="411" y="839"/>
                    <a:pt x="469" y="907"/>
                    <a:pt x="502" y="892"/>
                  </a:cubicBezTo>
                  <a:cubicBezTo>
                    <a:pt x="518" y="885"/>
                    <a:pt x="535" y="857"/>
                    <a:pt x="547" y="845"/>
                  </a:cubicBezTo>
                  <a:cubicBezTo>
                    <a:pt x="550" y="842"/>
                    <a:pt x="553" y="839"/>
                    <a:pt x="556" y="836"/>
                  </a:cubicBezTo>
                  <a:cubicBezTo>
                    <a:pt x="556" y="836"/>
                    <a:pt x="556" y="836"/>
                    <a:pt x="556" y="836"/>
                  </a:cubicBezTo>
                  <a:cubicBezTo>
                    <a:pt x="565" y="824"/>
                    <a:pt x="575" y="811"/>
                    <a:pt x="588" y="806"/>
                  </a:cubicBezTo>
                  <a:cubicBezTo>
                    <a:pt x="589" y="806"/>
                    <a:pt x="589" y="806"/>
                    <a:pt x="590" y="806"/>
                  </a:cubicBezTo>
                  <a:cubicBezTo>
                    <a:pt x="592" y="805"/>
                    <a:pt x="594" y="804"/>
                    <a:pt x="596" y="804"/>
                  </a:cubicBezTo>
                  <a:cubicBezTo>
                    <a:pt x="623" y="801"/>
                    <a:pt x="651" y="806"/>
                    <a:pt x="678" y="808"/>
                  </a:cubicBezTo>
                  <a:cubicBezTo>
                    <a:pt x="700" y="810"/>
                    <a:pt x="732" y="819"/>
                    <a:pt x="751" y="806"/>
                  </a:cubicBezTo>
                  <a:cubicBezTo>
                    <a:pt x="770" y="794"/>
                    <a:pt x="770" y="756"/>
                    <a:pt x="775" y="734"/>
                  </a:cubicBezTo>
                  <a:cubicBezTo>
                    <a:pt x="780" y="714"/>
                    <a:pt x="785" y="694"/>
                    <a:pt x="794" y="675"/>
                  </a:cubicBezTo>
                  <a:cubicBezTo>
                    <a:pt x="796" y="671"/>
                    <a:pt x="799" y="669"/>
                    <a:pt x="803" y="669"/>
                  </a:cubicBezTo>
                  <a:cubicBezTo>
                    <a:pt x="809" y="664"/>
                    <a:pt x="816" y="659"/>
                    <a:pt x="823" y="655"/>
                  </a:cubicBezTo>
                  <a:cubicBezTo>
                    <a:pt x="824" y="654"/>
                    <a:pt x="826" y="654"/>
                    <a:pt x="827" y="654"/>
                  </a:cubicBezTo>
                  <a:cubicBezTo>
                    <a:pt x="851" y="640"/>
                    <a:pt x="878" y="628"/>
                    <a:pt x="895" y="606"/>
                  </a:cubicBezTo>
                  <a:cubicBezTo>
                    <a:pt x="926" y="567"/>
                    <a:pt x="866" y="503"/>
                    <a:pt x="855" y="462"/>
                  </a:cubicBezTo>
                  <a:cubicBezTo>
                    <a:pt x="853" y="457"/>
                    <a:pt x="856" y="452"/>
                    <a:pt x="860" y="450"/>
                  </a:cubicBezTo>
                  <a:moveTo>
                    <a:pt x="640" y="759"/>
                  </a:moveTo>
                  <a:cubicBezTo>
                    <a:pt x="448" y="859"/>
                    <a:pt x="193" y="743"/>
                    <a:pt x="160" y="526"/>
                  </a:cubicBezTo>
                  <a:cubicBezTo>
                    <a:pt x="144" y="422"/>
                    <a:pt x="162" y="321"/>
                    <a:pt x="210" y="243"/>
                  </a:cubicBezTo>
                  <a:cubicBezTo>
                    <a:pt x="210" y="242"/>
                    <a:pt x="210" y="240"/>
                    <a:pt x="211" y="239"/>
                  </a:cubicBezTo>
                  <a:cubicBezTo>
                    <a:pt x="306" y="48"/>
                    <a:pt x="619" y="52"/>
                    <a:pt x="741" y="214"/>
                  </a:cubicBezTo>
                  <a:cubicBezTo>
                    <a:pt x="866" y="380"/>
                    <a:pt x="830" y="659"/>
                    <a:pt x="640" y="759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110" name="Freeform 6"/>
            <p:cNvSpPr/>
            <p:nvPr/>
          </p:nvSpPr>
          <p:spPr bwMode="auto">
            <a:xfrm>
              <a:off x="373062" y="2574925"/>
              <a:ext cx="1395413" cy="1239838"/>
            </a:xfrm>
            <a:custGeom>
              <a:avLst/>
              <a:gdLst>
                <a:gd name="T0" fmla="*/ 236 w 329"/>
                <a:gd name="T1" fmla="*/ 122 h 292"/>
                <a:gd name="T2" fmla="*/ 244 w 329"/>
                <a:gd name="T3" fmla="*/ 41 h 292"/>
                <a:gd name="T4" fmla="*/ 254 w 329"/>
                <a:gd name="T5" fmla="*/ 0 h 292"/>
                <a:gd name="T6" fmla="*/ 0 w 329"/>
                <a:gd name="T7" fmla="*/ 161 h 292"/>
                <a:gd name="T8" fmla="*/ 98 w 329"/>
                <a:gd name="T9" fmla="*/ 161 h 292"/>
                <a:gd name="T10" fmla="*/ 115 w 329"/>
                <a:gd name="T11" fmla="*/ 184 h 292"/>
                <a:gd name="T12" fmla="*/ 66 w 329"/>
                <a:gd name="T13" fmla="*/ 292 h 292"/>
                <a:gd name="T14" fmla="*/ 329 w 329"/>
                <a:gd name="T15" fmla="*/ 156 h 292"/>
                <a:gd name="T16" fmla="*/ 301 w 329"/>
                <a:gd name="T17" fmla="*/ 150 h 292"/>
                <a:gd name="T18" fmla="*/ 236 w 329"/>
                <a:gd name="T19" fmla="*/ 1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292">
                  <a:moveTo>
                    <a:pt x="236" y="122"/>
                  </a:moveTo>
                  <a:cubicBezTo>
                    <a:pt x="224" y="99"/>
                    <a:pt x="238" y="64"/>
                    <a:pt x="244" y="41"/>
                  </a:cubicBezTo>
                  <a:cubicBezTo>
                    <a:pt x="247" y="28"/>
                    <a:pt x="250" y="14"/>
                    <a:pt x="254" y="0"/>
                  </a:cubicBezTo>
                  <a:cubicBezTo>
                    <a:pt x="176" y="64"/>
                    <a:pt x="88" y="114"/>
                    <a:pt x="0" y="161"/>
                  </a:cubicBezTo>
                  <a:cubicBezTo>
                    <a:pt x="33" y="162"/>
                    <a:pt x="65" y="162"/>
                    <a:pt x="98" y="161"/>
                  </a:cubicBezTo>
                  <a:cubicBezTo>
                    <a:pt x="109" y="160"/>
                    <a:pt x="119" y="173"/>
                    <a:pt x="115" y="184"/>
                  </a:cubicBezTo>
                  <a:cubicBezTo>
                    <a:pt x="99" y="220"/>
                    <a:pt x="83" y="256"/>
                    <a:pt x="66" y="292"/>
                  </a:cubicBezTo>
                  <a:cubicBezTo>
                    <a:pt x="153" y="245"/>
                    <a:pt x="239" y="196"/>
                    <a:pt x="329" y="156"/>
                  </a:cubicBezTo>
                  <a:cubicBezTo>
                    <a:pt x="319" y="154"/>
                    <a:pt x="310" y="152"/>
                    <a:pt x="301" y="150"/>
                  </a:cubicBezTo>
                  <a:cubicBezTo>
                    <a:pt x="278" y="145"/>
                    <a:pt x="249" y="144"/>
                    <a:pt x="236" y="1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111" name="Freeform 7"/>
            <p:cNvSpPr/>
            <p:nvPr/>
          </p:nvSpPr>
          <p:spPr bwMode="auto">
            <a:xfrm>
              <a:off x="2505075" y="3822700"/>
              <a:ext cx="1065213" cy="1395413"/>
            </a:xfrm>
            <a:custGeom>
              <a:avLst/>
              <a:gdLst>
                <a:gd name="T0" fmla="*/ 199 w 251"/>
                <a:gd name="T1" fmla="*/ 83 h 329"/>
                <a:gd name="T2" fmla="*/ 72 w 251"/>
                <a:gd name="T3" fmla="*/ 0 h 329"/>
                <a:gd name="T4" fmla="*/ 46 w 251"/>
                <a:gd name="T5" fmla="*/ 6 h 329"/>
                <a:gd name="T6" fmla="*/ 0 w 251"/>
                <a:gd name="T7" fmla="*/ 294 h 329"/>
                <a:gd name="T8" fmla="*/ 114 w 251"/>
                <a:gd name="T9" fmla="*/ 196 h 329"/>
                <a:gd name="T10" fmla="*/ 218 w 251"/>
                <a:gd name="T11" fmla="*/ 329 h 329"/>
                <a:gd name="T12" fmla="*/ 251 w 251"/>
                <a:gd name="T13" fmla="*/ 48 h 329"/>
                <a:gd name="T14" fmla="*/ 199 w 251"/>
                <a:gd name="T15" fmla="*/ 8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329">
                  <a:moveTo>
                    <a:pt x="199" y="83"/>
                  </a:moveTo>
                  <a:cubicBezTo>
                    <a:pt x="159" y="85"/>
                    <a:pt x="98" y="36"/>
                    <a:pt x="72" y="0"/>
                  </a:cubicBezTo>
                  <a:cubicBezTo>
                    <a:pt x="64" y="3"/>
                    <a:pt x="55" y="5"/>
                    <a:pt x="46" y="6"/>
                  </a:cubicBezTo>
                  <a:cubicBezTo>
                    <a:pt x="30" y="102"/>
                    <a:pt x="15" y="198"/>
                    <a:pt x="0" y="294"/>
                  </a:cubicBezTo>
                  <a:cubicBezTo>
                    <a:pt x="33" y="246"/>
                    <a:pt x="77" y="192"/>
                    <a:pt x="114" y="196"/>
                  </a:cubicBezTo>
                  <a:cubicBezTo>
                    <a:pt x="158" y="201"/>
                    <a:pt x="194" y="270"/>
                    <a:pt x="218" y="329"/>
                  </a:cubicBezTo>
                  <a:cubicBezTo>
                    <a:pt x="227" y="235"/>
                    <a:pt x="235" y="141"/>
                    <a:pt x="251" y="48"/>
                  </a:cubicBezTo>
                  <a:cubicBezTo>
                    <a:pt x="237" y="64"/>
                    <a:pt x="222" y="82"/>
                    <a:pt x="199" y="83"/>
                  </a:cubicBezTo>
                </a:path>
              </a:pathLst>
            </a:custGeom>
            <a:grpFill/>
            <a:ln>
              <a:noFill/>
            </a:ln>
          </p:spPr>
        </p:sp>
      </p:grpSp>
      <p:sp>
        <p:nvSpPr>
          <p:cNvPr id="132" name="对话框"/>
          <p:cNvSpPr/>
          <p:nvPr/>
        </p:nvSpPr>
        <p:spPr bwMode="auto">
          <a:xfrm>
            <a:off x="7096125" y="2849880"/>
            <a:ext cx="515620" cy="515620"/>
          </a:xfrm>
          <a:custGeom>
            <a:avLst/>
            <a:gdLst>
              <a:gd name="T0" fmla="*/ 1678361 w 3644"/>
              <a:gd name="T1" fmla="*/ 0 h 3384"/>
              <a:gd name="T2" fmla="*/ 122036 w 3644"/>
              <a:gd name="T3" fmla="*/ 0 h 3384"/>
              <a:gd name="T4" fmla="*/ 0 w 3644"/>
              <a:gd name="T5" fmla="*/ 122102 h 3384"/>
              <a:gd name="T6" fmla="*/ 0 w 3644"/>
              <a:gd name="T7" fmla="*/ 1180975 h 3384"/>
              <a:gd name="T8" fmla="*/ 122036 w 3644"/>
              <a:gd name="T9" fmla="*/ 1303077 h 3384"/>
              <a:gd name="T10" fmla="*/ 1012847 w 3644"/>
              <a:gd name="T11" fmla="*/ 1303077 h 3384"/>
              <a:gd name="T12" fmla="*/ 1269764 w 3644"/>
              <a:gd name="T13" fmla="*/ 1672842 h 3384"/>
              <a:gd name="T14" fmla="*/ 1253954 w 3644"/>
              <a:gd name="T15" fmla="*/ 1303077 h 3384"/>
              <a:gd name="T16" fmla="*/ 1678361 w 3644"/>
              <a:gd name="T17" fmla="*/ 1303077 h 3384"/>
              <a:gd name="T18" fmla="*/ 1800397 w 3644"/>
              <a:gd name="T19" fmla="*/ 1180975 h 3384"/>
              <a:gd name="T20" fmla="*/ 1800397 w 3644"/>
              <a:gd name="T21" fmla="*/ 122102 h 3384"/>
              <a:gd name="T22" fmla="*/ 1678361 w 3644"/>
              <a:gd name="T23" fmla="*/ 0 h 3384"/>
              <a:gd name="T24" fmla="*/ 1069171 w 3644"/>
              <a:gd name="T25" fmla="*/ 932817 h 3384"/>
              <a:gd name="T26" fmla="*/ 369566 w 3644"/>
              <a:gd name="T27" fmla="*/ 932817 h 3384"/>
              <a:gd name="T28" fmla="*/ 313241 w 3644"/>
              <a:gd name="T29" fmla="*/ 876957 h 3384"/>
              <a:gd name="T30" fmla="*/ 369566 w 3644"/>
              <a:gd name="T31" fmla="*/ 820602 h 3384"/>
              <a:gd name="T32" fmla="*/ 1069171 w 3644"/>
              <a:gd name="T33" fmla="*/ 820602 h 3384"/>
              <a:gd name="T34" fmla="*/ 1125495 w 3644"/>
              <a:gd name="T35" fmla="*/ 876957 h 3384"/>
              <a:gd name="T36" fmla="*/ 1069171 w 3644"/>
              <a:gd name="T37" fmla="*/ 932817 h 3384"/>
              <a:gd name="T38" fmla="*/ 1430831 w 3644"/>
              <a:gd name="T39" fmla="*/ 691580 h 3384"/>
              <a:gd name="T40" fmla="*/ 369566 w 3644"/>
              <a:gd name="T41" fmla="*/ 691580 h 3384"/>
              <a:gd name="T42" fmla="*/ 313241 w 3644"/>
              <a:gd name="T43" fmla="*/ 635225 h 3384"/>
              <a:gd name="T44" fmla="*/ 369566 w 3644"/>
              <a:gd name="T45" fmla="*/ 579365 h 3384"/>
              <a:gd name="T46" fmla="*/ 1430831 w 3644"/>
              <a:gd name="T47" fmla="*/ 579365 h 3384"/>
              <a:gd name="T48" fmla="*/ 1487156 w 3644"/>
              <a:gd name="T49" fmla="*/ 635225 h 3384"/>
              <a:gd name="T50" fmla="*/ 1430831 w 3644"/>
              <a:gd name="T51" fmla="*/ 691580 h 3384"/>
              <a:gd name="T52" fmla="*/ 1430831 w 3644"/>
              <a:gd name="T53" fmla="*/ 450343 h 3384"/>
              <a:gd name="T54" fmla="*/ 369566 w 3644"/>
              <a:gd name="T55" fmla="*/ 450343 h 3384"/>
              <a:gd name="T56" fmla="*/ 313241 w 3644"/>
              <a:gd name="T57" fmla="*/ 393988 h 3384"/>
              <a:gd name="T58" fmla="*/ 369566 w 3644"/>
              <a:gd name="T59" fmla="*/ 337633 h 3384"/>
              <a:gd name="T60" fmla="*/ 1430831 w 3644"/>
              <a:gd name="T61" fmla="*/ 337633 h 3384"/>
              <a:gd name="T62" fmla="*/ 1487156 w 3644"/>
              <a:gd name="T63" fmla="*/ 393988 h 3384"/>
              <a:gd name="T64" fmla="*/ 1430831 w 3644"/>
              <a:gd name="T65" fmla="*/ 450343 h 338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644" h="3384">
                <a:moveTo>
                  <a:pt x="3397" y="0"/>
                </a:moveTo>
                <a:cubicBezTo>
                  <a:pt x="247" y="0"/>
                  <a:pt x="247" y="0"/>
                  <a:pt x="247" y="0"/>
                </a:cubicBezTo>
                <a:cubicBezTo>
                  <a:pt x="110" y="0"/>
                  <a:pt x="0" y="111"/>
                  <a:pt x="0" y="247"/>
                </a:cubicBezTo>
                <a:cubicBezTo>
                  <a:pt x="0" y="2389"/>
                  <a:pt x="0" y="2389"/>
                  <a:pt x="0" y="2389"/>
                </a:cubicBezTo>
                <a:cubicBezTo>
                  <a:pt x="0" y="2525"/>
                  <a:pt x="110" y="2636"/>
                  <a:pt x="247" y="2636"/>
                </a:cubicBezTo>
                <a:cubicBezTo>
                  <a:pt x="2050" y="2636"/>
                  <a:pt x="2050" y="2636"/>
                  <a:pt x="2050" y="2636"/>
                </a:cubicBezTo>
                <a:cubicBezTo>
                  <a:pt x="2570" y="3384"/>
                  <a:pt x="2570" y="3384"/>
                  <a:pt x="2570" y="3384"/>
                </a:cubicBezTo>
                <a:cubicBezTo>
                  <a:pt x="2538" y="2636"/>
                  <a:pt x="2538" y="2636"/>
                  <a:pt x="2538" y="2636"/>
                </a:cubicBezTo>
                <a:cubicBezTo>
                  <a:pt x="3397" y="2636"/>
                  <a:pt x="3397" y="2636"/>
                  <a:pt x="3397" y="2636"/>
                </a:cubicBezTo>
                <a:cubicBezTo>
                  <a:pt x="3534" y="2636"/>
                  <a:pt x="3644" y="2525"/>
                  <a:pt x="3644" y="2389"/>
                </a:cubicBezTo>
                <a:cubicBezTo>
                  <a:pt x="3644" y="247"/>
                  <a:pt x="3644" y="247"/>
                  <a:pt x="3644" y="247"/>
                </a:cubicBezTo>
                <a:cubicBezTo>
                  <a:pt x="3644" y="111"/>
                  <a:pt x="3534" y="0"/>
                  <a:pt x="3397" y="0"/>
                </a:cubicBezTo>
                <a:close/>
                <a:moveTo>
                  <a:pt x="2164" y="1887"/>
                </a:moveTo>
                <a:cubicBezTo>
                  <a:pt x="748" y="1887"/>
                  <a:pt x="748" y="1887"/>
                  <a:pt x="748" y="1887"/>
                </a:cubicBezTo>
                <a:cubicBezTo>
                  <a:pt x="685" y="1887"/>
                  <a:pt x="634" y="1837"/>
                  <a:pt x="634" y="1774"/>
                </a:cubicBezTo>
                <a:cubicBezTo>
                  <a:pt x="634" y="1711"/>
                  <a:pt x="685" y="1660"/>
                  <a:pt x="748" y="1660"/>
                </a:cubicBezTo>
                <a:cubicBezTo>
                  <a:pt x="2164" y="1660"/>
                  <a:pt x="2164" y="1660"/>
                  <a:pt x="2164" y="1660"/>
                </a:cubicBezTo>
                <a:cubicBezTo>
                  <a:pt x="2227" y="1660"/>
                  <a:pt x="2278" y="1711"/>
                  <a:pt x="2278" y="1774"/>
                </a:cubicBezTo>
                <a:cubicBezTo>
                  <a:pt x="2278" y="1837"/>
                  <a:pt x="2227" y="1887"/>
                  <a:pt x="2164" y="1887"/>
                </a:cubicBezTo>
                <a:close/>
                <a:moveTo>
                  <a:pt x="2896" y="1399"/>
                </a:moveTo>
                <a:cubicBezTo>
                  <a:pt x="748" y="1399"/>
                  <a:pt x="748" y="1399"/>
                  <a:pt x="748" y="1399"/>
                </a:cubicBezTo>
                <a:cubicBezTo>
                  <a:pt x="685" y="1399"/>
                  <a:pt x="634" y="1348"/>
                  <a:pt x="634" y="1285"/>
                </a:cubicBezTo>
                <a:cubicBezTo>
                  <a:pt x="634" y="1223"/>
                  <a:pt x="685" y="1172"/>
                  <a:pt x="748" y="1172"/>
                </a:cubicBezTo>
                <a:cubicBezTo>
                  <a:pt x="2896" y="1172"/>
                  <a:pt x="2896" y="1172"/>
                  <a:pt x="2896" y="1172"/>
                </a:cubicBezTo>
                <a:cubicBezTo>
                  <a:pt x="2959" y="1172"/>
                  <a:pt x="3010" y="1223"/>
                  <a:pt x="3010" y="1285"/>
                </a:cubicBezTo>
                <a:cubicBezTo>
                  <a:pt x="3010" y="1348"/>
                  <a:pt x="2959" y="1399"/>
                  <a:pt x="2896" y="1399"/>
                </a:cubicBezTo>
                <a:close/>
                <a:moveTo>
                  <a:pt x="2896" y="911"/>
                </a:moveTo>
                <a:cubicBezTo>
                  <a:pt x="748" y="911"/>
                  <a:pt x="748" y="911"/>
                  <a:pt x="748" y="911"/>
                </a:cubicBezTo>
                <a:cubicBezTo>
                  <a:pt x="685" y="911"/>
                  <a:pt x="634" y="860"/>
                  <a:pt x="634" y="797"/>
                </a:cubicBezTo>
                <a:cubicBezTo>
                  <a:pt x="634" y="734"/>
                  <a:pt x="685" y="683"/>
                  <a:pt x="748" y="683"/>
                </a:cubicBezTo>
                <a:cubicBezTo>
                  <a:pt x="2896" y="683"/>
                  <a:pt x="2896" y="683"/>
                  <a:pt x="2896" y="683"/>
                </a:cubicBezTo>
                <a:cubicBezTo>
                  <a:pt x="2959" y="683"/>
                  <a:pt x="3010" y="734"/>
                  <a:pt x="3010" y="797"/>
                </a:cubicBezTo>
                <a:cubicBezTo>
                  <a:pt x="3010" y="860"/>
                  <a:pt x="2959" y="911"/>
                  <a:pt x="2896" y="9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/>
          <a:p>
            <a:pPr algn="ctr"/>
            <a:r>
              <a:rPr lang="en-US" altLang="zh-CN" sz="105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Times New Roman" panose="020206030504050203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2" name="Freeform 57"/>
          <p:cNvSpPr>
            <a:spLocks noEditPoints="1"/>
          </p:cNvSpPr>
          <p:nvPr/>
        </p:nvSpPr>
        <p:spPr bwMode="auto">
          <a:xfrm>
            <a:off x="4361180" y="5025390"/>
            <a:ext cx="476885" cy="42291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p>
            <a:pPr>
              <a:lnSpc>
                <a:spcPct val="120000"/>
              </a:lnSpc>
            </a:pPr>
            <a:endParaRPr lang="en-US" sz="13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65"/>
          <p:cNvSpPr>
            <a:spLocks noEditPoints="1"/>
          </p:cNvSpPr>
          <p:nvPr/>
        </p:nvSpPr>
        <p:spPr bwMode="auto">
          <a:xfrm>
            <a:off x="7068820" y="4963795"/>
            <a:ext cx="598805" cy="546100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p>
            <a:pPr>
              <a:lnSpc>
                <a:spcPct val="120000"/>
              </a:lnSpc>
            </a:pPr>
            <a:endParaRPr lang="en-US" sz="13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356600" y="2671445"/>
            <a:ext cx="2035810" cy="1062990"/>
            <a:chOff x="3815" y="4526"/>
            <a:chExt cx="3545" cy="1674"/>
          </a:xfrm>
        </p:grpSpPr>
        <p:sp>
          <p:nvSpPr>
            <p:cNvPr id="73" name="文本框 7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56600" y="4619625"/>
            <a:ext cx="2035810" cy="1062990"/>
            <a:chOff x="3815" y="4526"/>
            <a:chExt cx="3545" cy="1674"/>
          </a:xfrm>
        </p:grpSpPr>
        <p:sp>
          <p:nvSpPr>
            <p:cNvPr id="79" name="文本框 78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47850" y="2671445"/>
            <a:ext cx="2035810" cy="1062990"/>
            <a:chOff x="3815" y="4526"/>
            <a:chExt cx="3545" cy="1674"/>
          </a:xfrm>
        </p:grpSpPr>
        <p:sp>
          <p:nvSpPr>
            <p:cNvPr id="16" name="文本框 1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6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47850" y="4619625"/>
            <a:ext cx="2035810" cy="1062990"/>
            <a:chOff x="3815" y="4526"/>
            <a:chExt cx="3545" cy="1674"/>
          </a:xfrm>
        </p:grpSpPr>
        <p:sp>
          <p:nvSpPr>
            <p:cNvPr id="24" name="文本框 23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91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工作中取得的成绩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8" name="文本框 27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贰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30" name="组合 29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35" name="图片 34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7" name="图片 36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40" y="443704"/>
            <a:ext cx="2107644" cy="5645471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  <p:bldLst>
      <p:bldP spid="82" grpId="1" animBg="1"/>
      <p:bldP spid="83" grpId="1" animBg="1"/>
      <p:bldP spid="13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3308985" y="4293235"/>
            <a:ext cx="5574030" cy="1129665"/>
            <a:chOff x="8476" y="4879"/>
            <a:chExt cx="8778" cy="1779"/>
          </a:xfrm>
        </p:grpSpPr>
        <p:sp>
          <p:nvSpPr>
            <p:cNvPr id="10" name="文本框 9"/>
            <p:cNvSpPr txBox="1"/>
            <p:nvPr/>
          </p:nvSpPr>
          <p:spPr>
            <a:xfrm>
              <a:off x="8476" y="4879"/>
              <a:ext cx="877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000">
                  <a:latin typeface="方正博雅刊宋_GBK" panose="02000000000000000000" charset="-122"/>
                  <a:ea typeface="方正博雅刊宋_GBK" panose="02000000000000000000" charset="-122"/>
                </a:rPr>
                <a:t>存在的不足及整改措施</a:t>
              </a:r>
              <a:endParaRPr lang="zh-CN" altLang="en-US" sz="4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277" y="6030"/>
              <a:ext cx="71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2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130550" cy="310578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603115" y="1583055"/>
            <a:ext cx="3346450" cy="2299335"/>
            <a:chOff x="7613" y="2493"/>
            <a:chExt cx="5270" cy="3621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2626"/>
              <a:ext cx="2498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13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叁</a:t>
              </a:r>
              <a:endParaRPr lang="zh-CN" altLang="en-US" sz="13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13" y="2493"/>
              <a:ext cx="5270" cy="3600"/>
              <a:chOff x="4702" y="3271"/>
              <a:chExt cx="7463" cy="5098"/>
            </a:xfrm>
          </p:grpSpPr>
          <p:grpSp>
            <p:nvGrpSpPr>
              <p:cNvPr id="9" name="组合 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5" name="图片 24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11" y="5953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13" name="图片 12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5422900"/>
            <a:ext cx="4955540" cy="1460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4967605" y="2568575"/>
            <a:ext cx="736600" cy="736600"/>
          </a:xfrm>
          <a:prstGeom prst="ellipse">
            <a:avLst/>
          </a:prstGeom>
          <a:noFill/>
          <a:ln w="15875"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142605" y="2568575"/>
            <a:ext cx="736600" cy="736600"/>
          </a:xfrm>
          <a:prstGeom prst="ellipse">
            <a:avLst/>
          </a:prstGeom>
          <a:noFill/>
          <a:ln w="15875"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67605" y="4079875"/>
            <a:ext cx="736600" cy="736600"/>
          </a:xfrm>
          <a:prstGeom prst="ellipse">
            <a:avLst/>
          </a:prstGeom>
          <a:noFill/>
          <a:ln w="15875"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42605" y="4079875"/>
            <a:ext cx="736600" cy="736600"/>
          </a:xfrm>
          <a:prstGeom prst="ellipse">
            <a:avLst/>
          </a:prstGeom>
          <a:noFill/>
          <a:ln w="15875"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967605" y="266827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altLang="zh-CN" sz="32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118475" y="266827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方正博雅刊宋_GBK" panose="02000000000000000000" charset="-122"/>
                <a:ea typeface="方正博雅刊宋_GBK" panose="02000000000000000000" charset="-122"/>
              </a:rPr>
              <a:t>02</a:t>
            </a:r>
            <a:endParaRPr lang="en-US" altLang="zh-CN" sz="32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67605" y="417512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altLang="zh-CN" sz="32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18475" y="417512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altLang="zh-CN" sz="32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829300" y="2589530"/>
            <a:ext cx="2035810" cy="1062990"/>
            <a:chOff x="3815" y="4526"/>
            <a:chExt cx="3545" cy="1674"/>
          </a:xfrm>
        </p:grpSpPr>
        <p:sp>
          <p:nvSpPr>
            <p:cNvPr id="73" name="文本框 7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93200" y="2589530"/>
            <a:ext cx="2035810" cy="1062990"/>
            <a:chOff x="3815" y="4526"/>
            <a:chExt cx="3545" cy="1674"/>
          </a:xfrm>
        </p:grpSpPr>
        <p:sp>
          <p:nvSpPr>
            <p:cNvPr id="39" name="文本框 38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29300" y="4075430"/>
            <a:ext cx="2035810" cy="1062990"/>
            <a:chOff x="3815" y="4526"/>
            <a:chExt cx="3545" cy="1674"/>
          </a:xfrm>
        </p:grpSpPr>
        <p:sp>
          <p:nvSpPr>
            <p:cNvPr id="42" name="文本框 4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93200" y="4075430"/>
            <a:ext cx="2035810" cy="1062990"/>
            <a:chOff x="3815" y="4526"/>
            <a:chExt cx="3545" cy="1674"/>
          </a:xfrm>
        </p:grpSpPr>
        <p:sp>
          <p:nvSpPr>
            <p:cNvPr id="45" name="文本框 44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存在的不足及整改措施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7" name="文本框 26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叁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29" name="组合 2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21" name="图片 20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24" name="图片 23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25" name="图片 24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pic>
        <p:nvPicPr>
          <p:cNvPr id="48" name="图片 47" descr="bc51e231f7b20763b7695e268c1c87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4515"/>
            <a:ext cx="5376545" cy="63792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022985" y="1508760"/>
            <a:ext cx="2323465" cy="3391535"/>
          </a:xfrm>
          <a:prstGeom prst="roundRect">
            <a:avLst>
              <a:gd name="adj" fmla="val 9694"/>
            </a:avLst>
          </a:prstGeom>
          <a:solidFill>
            <a:srgbClr val="A7967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712210" y="1508760"/>
            <a:ext cx="2323465" cy="3391535"/>
          </a:xfrm>
          <a:prstGeom prst="roundRect">
            <a:avLst>
              <a:gd name="adj" fmla="val 9694"/>
            </a:avLst>
          </a:prstGeom>
          <a:solidFill>
            <a:srgbClr val="A7967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401435" y="1508760"/>
            <a:ext cx="2323465" cy="3391535"/>
          </a:xfrm>
          <a:prstGeom prst="roundRect">
            <a:avLst>
              <a:gd name="adj" fmla="val 9694"/>
            </a:avLst>
          </a:prstGeom>
          <a:solidFill>
            <a:srgbClr val="A7967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9090660" y="1508760"/>
            <a:ext cx="2323465" cy="3391535"/>
          </a:xfrm>
          <a:prstGeom prst="roundRect">
            <a:avLst>
              <a:gd name="adj" fmla="val 9694"/>
            </a:avLst>
          </a:prstGeom>
          <a:solidFill>
            <a:srgbClr val="A7967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816100" y="1760855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16100" y="186055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96975" y="5142865"/>
            <a:ext cx="2035810" cy="1062990"/>
            <a:chOff x="3815" y="4526"/>
            <a:chExt cx="3545" cy="1674"/>
          </a:xfrm>
        </p:grpSpPr>
        <p:sp>
          <p:nvSpPr>
            <p:cNvPr id="45" name="文本框 44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37940" y="5142865"/>
            <a:ext cx="2035810" cy="1062990"/>
            <a:chOff x="3815" y="4526"/>
            <a:chExt cx="3545" cy="1674"/>
          </a:xfrm>
        </p:grpSpPr>
        <p:sp>
          <p:nvSpPr>
            <p:cNvPr id="22" name="文本框 2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94475" y="5157470"/>
            <a:ext cx="2035810" cy="1062990"/>
            <a:chOff x="3815" y="4526"/>
            <a:chExt cx="3545" cy="1674"/>
          </a:xfrm>
        </p:grpSpPr>
        <p:sp>
          <p:nvSpPr>
            <p:cNvPr id="25" name="文本框 24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35440" y="5157470"/>
            <a:ext cx="2035810" cy="1062990"/>
            <a:chOff x="3815" y="4526"/>
            <a:chExt cx="3545" cy="1674"/>
          </a:xfrm>
        </p:grpSpPr>
        <p:sp>
          <p:nvSpPr>
            <p:cNvPr id="28" name="文本框 27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1181418" y="2749550"/>
            <a:ext cx="2035810" cy="1915160"/>
          </a:xfrm>
          <a:prstGeom prst="roundRect">
            <a:avLst>
              <a:gd name="adj" fmla="val 9694"/>
            </a:avLst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3852228" y="2749550"/>
            <a:ext cx="2035810" cy="1915160"/>
          </a:xfrm>
          <a:prstGeom prst="roundRect">
            <a:avLst>
              <a:gd name="adj" fmla="val 9694"/>
            </a:avLst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564313" y="2734945"/>
            <a:ext cx="2035810" cy="1915160"/>
          </a:xfrm>
          <a:prstGeom prst="roundRect">
            <a:avLst>
              <a:gd name="adj" fmla="val 9694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9220518" y="2734945"/>
            <a:ext cx="2035810" cy="1915160"/>
          </a:xfrm>
          <a:prstGeom prst="roundRect">
            <a:avLst>
              <a:gd name="adj" fmla="val 9694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00880" y="1760855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00880" y="186055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02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94550" y="1760855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94550" y="186055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821545" y="1760855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821545" y="1860550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存在的不足及整改措施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41" name="文本框 40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叁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43" name="组合 42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52" name="图片 51" descr="5b754e2ddb5aa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53" name="图片 52" descr="5b754e2ddb4d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54" name="图片 53" descr="5b754e2ddb3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1487805" y="2087563"/>
            <a:ext cx="1905000" cy="187325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37330" y="2087563"/>
            <a:ext cx="1905000" cy="187325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86855" y="2087563"/>
            <a:ext cx="1905000" cy="187325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136380" y="2087563"/>
            <a:ext cx="1905000" cy="187325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532255" y="4335145"/>
            <a:ext cx="2035810" cy="1062990"/>
            <a:chOff x="3815" y="4526"/>
            <a:chExt cx="3545" cy="1674"/>
          </a:xfrm>
        </p:grpSpPr>
        <p:sp>
          <p:nvSpPr>
            <p:cNvPr id="42" name="文本框 4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6070" y="4335145"/>
            <a:ext cx="2035810" cy="1062990"/>
            <a:chOff x="3815" y="4526"/>
            <a:chExt cx="3545" cy="1674"/>
          </a:xfrm>
        </p:grpSpPr>
        <p:sp>
          <p:nvSpPr>
            <p:cNvPr id="20" name="文本框 19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27495" y="4335145"/>
            <a:ext cx="2035810" cy="1062990"/>
            <a:chOff x="3815" y="4526"/>
            <a:chExt cx="3545" cy="1674"/>
          </a:xfrm>
        </p:grpSpPr>
        <p:sp>
          <p:nvSpPr>
            <p:cNvPr id="23" name="文本框 2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96070" y="4335145"/>
            <a:ext cx="2035810" cy="1062990"/>
            <a:chOff x="3815" y="4526"/>
            <a:chExt cx="3545" cy="1674"/>
          </a:xfrm>
        </p:grpSpPr>
        <p:sp>
          <p:nvSpPr>
            <p:cNvPr id="26" name="文本框 2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2072005" y="2655888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59940" y="273240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21530" y="2655888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09465" y="273240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02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71055" y="2655888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58990" y="273240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20580" y="2655888"/>
            <a:ext cx="736600" cy="7366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708515" y="2732405"/>
            <a:ext cx="76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altLang="zh-CN" sz="32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存在的不足及整改措施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30" name="文本框 29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叁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33" name="组合 32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48" name="图片 47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49" name="图片 48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50" name="图片 49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130550" cy="310578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817620" y="1583055"/>
            <a:ext cx="4556760" cy="3899535"/>
            <a:chOff x="6376" y="2493"/>
            <a:chExt cx="7176" cy="6141"/>
          </a:xfrm>
        </p:grpSpPr>
        <p:grpSp>
          <p:nvGrpSpPr>
            <p:cNvPr id="2" name="组合 1"/>
            <p:cNvGrpSpPr/>
            <p:nvPr/>
          </p:nvGrpSpPr>
          <p:grpSpPr>
            <a:xfrm>
              <a:off x="6376" y="6946"/>
              <a:ext cx="7176" cy="1688"/>
              <a:chOff x="9277" y="4879"/>
              <a:chExt cx="7176" cy="1688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9816" y="4879"/>
                <a:ext cx="6098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4000">
                    <a:latin typeface="方正博雅刊宋_GBK" panose="02000000000000000000" charset="-122"/>
                    <a:ea typeface="方正博雅刊宋_GBK" panose="02000000000000000000" charset="-122"/>
                  </a:rPr>
                  <a:t>下阶段工作计划</a:t>
                </a:r>
                <a:endParaRPr lang="zh-CN" altLang="en-US" sz="4000">
                  <a:latin typeface="方正博雅刊宋_GBK" panose="02000000000000000000" charset="-122"/>
                  <a:ea typeface="方正博雅刊宋_GBK" panose="02000000000000000000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277" y="5939"/>
                <a:ext cx="717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000">
                    <a:latin typeface="方正博雅刊宋_GBK" panose="02000000000000000000" charset="-122"/>
                    <a:ea typeface="方正博雅刊宋_GBK" panose="02000000000000000000" charset="-122"/>
                  </a:rPr>
                  <a:t>Enter the text you want to add here</a:t>
                </a:r>
                <a:endParaRPr lang="en-US" altLang="zh-CN" sz="2000">
                  <a:latin typeface="方正博雅刊宋_GBK" panose="02000000000000000000" charset="-122"/>
                  <a:ea typeface="方正博雅刊宋_GBK" panose="02000000000000000000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430" y="2626"/>
              <a:ext cx="2498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13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肆</a:t>
              </a:r>
              <a:endParaRPr lang="zh-CN" altLang="en-US" sz="13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13" y="2493"/>
              <a:ext cx="5270" cy="3600"/>
              <a:chOff x="4702" y="3271"/>
              <a:chExt cx="7463" cy="5098"/>
            </a:xfrm>
          </p:grpSpPr>
          <p:grpSp>
            <p:nvGrpSpPr>
              <p:cNvPr id="9" name="组合 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5" name="图片 24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11" y="5953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13" name="图片 12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5422900"/>
            <a:ext cx="4955540" cy="1460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下阶段工作计划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9" name="文本框 28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肆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38" name="组合 37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46" name="图片 45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48" name="图片 47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49" name="图片 48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8459" y="2134851"/>
            <a:ext cx="3116249" cy="2588246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0" y="2619375"/>
            <a:ext cx="7828915" cy="25781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30555" y="3376930"/>
            <a:ext cx="2035810" cy="1062990"/>
            <a:chOff x="3815" y="4526"/>
            <a:chExt cx="3545" cy="1674"/>
          </a:xfrm>
        </p:grpSpPr>
        <p:sp>
          <p:nvSpPr>
            <p:cNvPr id="53" name="文本框 5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87980" y="3376930"/>
            <a:ext cx="2035810" cy="1062990"/>
            <a:chOff x="3815" y="4526"/>
            <a:chExt cx="3545" cy="1674"/>
          </a:xfrm>
        </p:grpSpPr>
        <p:sp>
          <p:nvSpPr>
            <p:cNvPr id="56" name="文本框 5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145405" y="3376930"/>
            <a:ext cx="2035810" cy="1062990"/>
            <a:chOff x="3815" y="4526"/>
            <a:chExt cx="3545" cy="1674"/>
          </a:xfrm>
        </p:grpSpPr>
        <p:sp>
          <p:nvSpPr>
            <p:cNvPr id="59" name="文本框 58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" name="组合 40"/>
          <p:cNvGrpSpPr/>
          <p:nvPr/>
        </p:nvGrpSpPr>
        <p:grpSpPr>
          <a:xfrm>
            <a:off x="1624330" y="4612640"/>
            <a:ext cx="2035810" cy="1062990"/>
            <a:chOff x="3815" y="4526"/>
            <a:chExt cx="3545" cy="1674"/>
          </a:xfrm>
        </p:grpSpPr>
        <p:sp>
          <p:nvSpPr>
            <p:cNvPr id="42" name="文本框 4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3475" y="4612640"/>
            <a:ext cx="2035810" cy="1062990"/>
            <a:chOff x="3815" y="4526"/>
            <a:chExt cx="3545" cy="1674"/>
          </a:xfrm>
        </p:grpSpPr>
        <p:sp>
          <p:nvSpPr>
            <p:cNvPr id="15" name="文本框 14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93760" y="4612640"/>
            <a:ext cx="2035810" cy="1062990"/>
            <a:chOff x="3815" y="4526"/>
            <a:chExt cx="3545" cy="1674"/>
          </a:xfrm>
        </p:grpSpPr>
        <p:sp>
          <p:nvSpPr>
            <p:cNvPr id="21" name="文本框 20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下阶段工作计划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9" name="文本框 28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肆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38" name="组合 37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46" name="图片 45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28" name="图片 27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30" name="图片 29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rcRect r="668"/>
          <a:stretch>
            <a:fillRect/>
          </a:stretch>
        </p:blipFill>
        <p:spPr>
          <a:xfrm>
            <a:off x="1440815" y="1804670"/>
            <a:ext cx="9442450" cy="24669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表 3"/>
          <p:cNvGraphicFramePr/>
          <p:nvPr/>
        </p:nvGraphicFramePr>
        <p:xfrm>
          <a:off x="1254125" y="1524000"/>
          <a:ext cx="5829935" cy="440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997825" y="4984750"/>
            <a:ext cx="3000020" cy="832485"/>
            <a:chOff x="3815" y="4526"/>
            <a:chExt cx="5224" cy="1311"/>
          </a:xfrm>
        </p:grpSpPr>
        <p:sp>
          <p:nvSpPr>
            <p:cNvPr id="26" name="文本框 2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815" y="4966"/>
              <a:ext cx="522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97825" y="3873500"/>
            <a:ext cx="3000020" cy="832485"/>
            <a:chOff x="3815" y="4526"/>
            <a:chExt cx="5224" cy="1311"/>
          </a:xfrm>
        </p:grpSpPr>
        <p:sp>
          <p:nvSpPr>
            <p:cNvPr id="16" name="文本框 1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15" y="4966"/>
              <a:ext cx="522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97825" y="2762250"/>
            <a:ext cx="3000020" cy="832485"/>
            <a:chOff x="3815" y="4526"/>
            <a:chExt cx="5224" cy="1311"/>
          </a:xfrm>
        </p:grpSpPr>
        <p:sp>
          <p:nvSpPr>
            <p:cNvPr id="22" name="文本框 2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15" y="4966"/>
              <a:ext cx="522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97825" y="1651000"/>
            <a:ext cx="3000020" cy="832485"/>
            <a:chOff x="3815" y="4526"/>
            <a:chExt cx="5224" cy="1311"/>
          </a:xfrm>
        </p:grpSpPr>
        <p:sp>
          <p:nvSpPr>
            <p:cNvPr id="28" name="文本框 27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15" y="4966"/>
              <a:ext cx="522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452536" cy="624840"/>
            <a:chOff x="1909" y="248"/>
            <a:chExt cx="4603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460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下阶段工作计划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14" name="文本框 13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肆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38" name="组合 37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46" name="图片 45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0" name="图片 29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620645" y="2993390"/>
            <a:ext cx="6322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>
                <a:latin typeface="方正博雅刊宋_GBK" panose="02000000000000000000" charset="-122"/>
                <a:ea typeface="方正博雅刊宋_GBK" panose="02000000000000000000" charset="-122"/>
              </a:rPr>
              <a:t>谢谢观看 请指正</a:t>
            </a:r>
            <a:endParaRPr lang="zh-CN" altLang="en-US" sz="48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1310" y="4361180"/>
            <a:ext cx="58407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sz="900">
                <a:latin typeface="方正博雅刊宋_GBK" panose="02000000000000000000" charset="-122"/>
                <a:ea typeface="方正博雅刊宋_GBK" panose="02000000000000000000" charset="-122"/>
              </a:rPr>
              <a:t>Year-end work summary/work report/work plan/summary plan/quarterly summary</a:t>
            </a:r>
            <a:r>
              <a:rPr lang="zh-CN" sz="900">
                <a:latin typeface="方正博雅刊宋_GBK" panose="02000000000000000000" charset="-122"/>
                <a:ea typeface="方正博雅刊宋_GBK" panose="02000000000000000000" charset="-122"/>
              </a:rPr>
              <a:t>；Year-end work summary/work report/work plan/summary plan/quarterly summary</a:t>
            </a:r>
            <a:endParaRPr lang="zh-CN" sz="9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5185" y="5363210"/>
            <a:ext cx="47929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400">
                <a:latin typeface="方正博雅刊宋_GBK" panose="02000000000000000000" charset="-122"/>
                <a:ea typeface="方正博雅刊宋_GBK" panose="02000000000000000000" charset="-122"/>
              </a:rPr>
              <a:t>汇报人：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XXX</a:t>
            </a:r>
            <a:r>
              <a:rPr lang="zh-CN" sz="1400">
                <a:latin typeface="方正博雅刊宋_GBK" panose="02000000000000000000" charset="-122"/>
                <a:ea typeface="方正博雅刊宋_GBK" panose="02000000000000000000" charset="-122"/>
              </a:rPr>
              <a:t>   汇报时间：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年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月</a:t>
            </a:r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XX</a:t>
            </a:r>
            <a:r>
              <a:rPr lang="zh-CN" altLang="en-US" sz="1400">
                <a:latin typeface="方正博雅刊宋_GBK" panose="02000000000000000000" charset="-122"/>
                <a:ea typeface="方正博雅刊宋_GBK" panose="02000000000000000000" charset="-122"/>
              </a:rPr>
              <a:t>日</a:t>
            </a:r>
            <a:endParaRPr lang="zh-CN" altLang="en-US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289935" cy="3263900"/>
          </a:xfrm>
          <a:prstGeom prst="rect">
            <a:avLst/>
          </a:prstGeom>
        </p:spPr>
      </p:pic>
      <p:pic>
        <p:nvPicPr>
          <p:cNvPr id="18" name="图片 17" descr="5b754e2ddb3d9"/>
          <p:cNvPicPr>
            <a:picLocks noChangeAspect="1"/>
          </p:cNvPicPr>
          <p:nvPr/>
        </p:nvPicPr>
        <p:blipFill>
          <a:blip r:embed="rId2"/>
          <a:srcRect l="61088" t="23609" b="6030"/>
          <a:stretch>
            <a:fillRect/>
          </a:stretch>
        </p:blipFill>
        <p:spPr>
          <a:xfrm flipH="1">
            <a:off x="6817995" y="-26035"/>
            <a:ext cx="5374005" cy="3303905"/>
          </a:xfrm>
          <a:prstGeom prst="rect">
            <a:avLst/>
          </a:prstGeom>
        </p:spPr>
      </p:pic>
      <p:pic>
        <p:nvPicPr>
          <p:cNvPr id="37" name="图片 36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52270" y="2914015"/>
            <a:ext cx="594360" cy="582295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8415" y="2914015"/>
            <a:ext cx="594360" cy="582295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2270" y="4351655"/>
            <a:ext cx="594360" cy="582295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8415" y="4351655"/>
            <a:ext cx="594360" cy="582295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422525" y="2874010"/>
            <a:ext cx="3491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方正博雅刊宋_GBK" panose="02000000000000000000" charset="-122"/>
                <a:ea typeface="方正博雅刊宋_GBK" panose="02000000000000000000" charset="-122"/>
              </a:rPr>
              <a:t>上阶段工作汇报</a:t>
            </a:r>
            <a:endParaRPr lang="zh-CN" alt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0045" y="2972435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94525" y="2874010"/>
            <a:ext cx="3491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方正博雅刊宋_GBK" panose="02000000000000000000" charset="-122"/>
                <a:ea typeface="方正博雅刊宋_GBK" panose="02000000000000000000" charset="-122"/>
              </a:rPr>
              <a:t>工作中取得的成绩</a:t>
            </a:r>
            <a:endParaRPr lang="zh-CN" alt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7615" y="2974975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latin typeface="方正博雅刊宋_GBK" panose="02000000000000000000" charset="-122"/>
                <a:ea typeface="方正博雅刊宋_GBK" panose="02000000000000000000" charset="-122"/>
              </a:rPr>
              <a:t>02</a:t>
            </a:r>
            <a:endParaRPr 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22525" y="4283710"/>
            <a:ext cx="3491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方正博雅刊宋_GBK" panose="02000000000000000000" charset="-122"/>
                <a:ea typeface="方正博雅刊宋_GBK" panose="02000000000000000000" charset="-122"/>
              </a:rPr>
              <a:t>存在的不足及整改</a:t>
            </a:r>
            <a:endParaRPr lang="zh-CN" alt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30045" y="4432300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94525" y="4283710"/>
            <a:ext cx="3491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方正博雅刊宋_GBK" panose="02000000000000000000" charset="-122"/>
                <a:ea typeface="方正博雅刊宋_GBK" panose="02000000000000000000" charset="-122"/>
              </a:rPr>
              <a:t>下阶段工作计划</a:t>
            </a:r>
            <a:endParaRPr lang="zh-CN" alt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49365" y="4412615"/>
            <a:ext cx="645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sz="2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22525" y="3242310"/>
            <a:ext cx="3491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Enter the text you want to add here</a:t>
            </a:r>
            <a:endParaRPr lang="en-US" altLang="zh-CN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70725" y="3242310"/>
            <a:ext cx="3491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Enter the text you want to add here</a:t>
            </a:r>
            <a:endParaRPr lang="en-US" altLang="zh-CN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422525" y="4652010"/>
            <a:ext cx="3491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Enter the text you want to add here</a:t>
            </a:r>
            <a:endParaRPr lang="en-US" altLang="zh-CN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070725" y="4652010"/>
            <a:ext cx="3491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latin typeface="方正博雅刊宋_GBK" panose="02000000000000000000" charset="-122"/>
                <a:ea typeface="方正博雅刊宋_GBK" panose="02000000000000000000" charset="-122"/>
              </a:rPr>
              <a:t>Enter the text you want to add here</a:t>
            </a:r>
            <a:endParaRPr lang="en-US" altLang="zh-CN" sz="14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pic>
        <p:nvPicPr>
          <p:cNvPr id="18" name="图片 17" descr="5b754e2ddb3d9"/>
          <p:cNvPicPr>
            <a:picLocks noChangeAspect="1"/>
          </p:cNvPicPr>
          <p:nvPr/>
        </p:nvPicPr>
        <p:blipFill>
          <a:blip r:embed="rId1"/>
          <a:srcRect l="61088" t="23609" b="6030"/>
          <a:stretch>
            <a:fillRect/>
          </a:stretch>
        </p:blipFill>
        <p:spPr>
          <a:xfrm flipH="1">
            <a:off x="6817995" y="-26035"/>
            <a:ext cx="5374005" cy="3303905"/>
          </a:xfrm>
          <a:prstGeom prst="rect">
            <a:avLst/>
          </a:prstGeom>
        </p:spPr>
      </p:pic>
      <p:pic>
        <p:nvPicPr>
          <p:cNvPr id="2" name="图片 1" descr="5b754e2ddb4d2"/>
          <p:cNvPicPr>
            <a:picLocks noChangeAspect="1"/>
          </p:cNvPicPr>
          <p:nvPr/>
        </p:nvPicPr>
        <p:blipFill>
          <a:blip r:embed="rId2"/>
          <a:srcRect b="24746"/>
          <a:stretch>
            <a:fillRect/>
          </a:stretch>
        </p:blipFill>
        <p:spPr>
          <a:xfrm>
            <a:off x="0" y="5801995"/>
            <a:ext cx="4523740" cy="10814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6065" y="2023745"/>
            <a:ext cx="6579235" cy="762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34970" y="1270000"/>
            <a:ext cx="6322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>
                <a:latin typeface="方正博雅刊宋_GBK" panose="02000000000000000000" charset="-122"/>
                <a:ea typeface="方正博雅刊宋_GBK" panose="02000000000000000000" charset="-122"/>
              </a:rPr>
              <a:t>目录</a:t>
            </a:r>
            <a:r>
              <a:rPr lang="en-US" altLang="zh-CN" sz="4800">
                <a:latin typeface="方正博雅刊宋_GBK" panose="02000000000000000000" charset="-122"/>
                <a:ea typeface="方正博雅刊宋_GBK" panose="02000000000000000000" charset="-122"/>
              </a:rPr>
              <a:t>/CONTENTS</a:t>
            </a:r>
            <a:endParaRPr lang="en-US" altLang="zh-CN" sz="48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pic>
        <p:nvPicPr>
          <p:cNvPr id="11" name="图片 10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130550" cy="31057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0">
            <a:off x="3817620" y="4410710"/>
            <a:ext cx="4556760" cy="1071880"/>
            <a:chOff x="9277" y="4879"/>
            <a:chExt cx="7176" cy="1688"/>
          </a:xfrm>
        </p:grpSpPr>
        <p:sp>
          <p:nvSpPr>
            <p:cNvPr id="10" name="文本框 9"/>
            <p:cNvSpPr txBox="1"/>
            <p:nvPr/>
          </p:nvSpPr>
          <p:spPr>
            <a:xfrm>
              <a:off x="9816" y="4879"/>
              <a:ext cx="60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000">
                  <a:latin typeface="方正博雅刊宋_GBK" panose="02000000000000000000" charset="-122"/>
                  <a:ea typeface="方正博雅刊宋_GBK" panose="02000000000000000000" charset="-122"/>
                </a:rPr>
                <a:t>上阶段工作汇报</a:t>
              </a:r>
              <a:endParaRPr lang="zh-CN" altLang="en-US" sz="4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277" y="5939"/>
              <a:ext cx="71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2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03115" y="1583055"/>
            <a:ext cx="3346450" cy="2299335"/>
            <a:chOff x="7249" y="2493"/>
            <a:chExt cx="5270" cy="3621"/>
          </a:xfrm>
        </p:grpSpPr>
        <p:sp>
          <p:nvSpPr>
            <p:cNvPr id="3" name="文本框 2"/>
            <p:cNvSpPr txBox="1"/>
            <p:nvPr/>
          </p:nvSpPr>
          <p:spPr>
            <a:xfrm>
              <a:off x="8066" y="2626"/>
              <a:ext cx="2498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13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壹</a:t>
              </a:r>
              <a:endParaRPr lang="zh-CN" altLang="en-US" sz="13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 rot="0">
              <a:off x="7249" y="2493"/>
              <a:ext cx="5270" cy="3600"/>
              <a:chOff x="4702" y="3271"/>
              <a:chExt cx="7463" cy="5098"/>
            </a:xfrm>
          </p:grpSpPr>
          <p:grpSp>
            <p:nvGrpSpPr>
              <p:cNvPr id="9" name="组合 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5" name="图片 24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11" y="5953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13" name="图片 12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5422900"/>
            <a:ext cx="4955540" cy="1460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10" name="文本框 9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上阶段工作汇报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72630" y="2195830"/>
            <a:ext cx="3491865" cy="828675"/>
            <a:chOff x="3815" y="4526"/>
            <a:chExt cx="5499" cy="1305"/>
          </a:xfrm>
        </p:grpSpPr>
        <p:sp>
          <p:nvSpPr>
            <p:cNvPr id="12" name="文本框 1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15" y="5106"/>
              <a:ext cx="549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72630" y="3498850"/>
            <a:ext cx="3491865" cy="828675"/>
            <a:chOff x="3815" y="4526"/>
            <a:chExt cx="5499" cy="1305"/>
          </a:xfrm>
        </p:grpSpPr>
        <p:sp>
          <p:nvSpPr>
            <p:cNvPr id="20" name="文本框 19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15" y="5106"/>
              <a:ext cx="549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46" name="文本框 45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壹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49" name="组合 4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54" name="图片 53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r="20969" b="34984"/>
          <a:stretch>
            <a:fillRect/>
          </a:stretch>
        </p:blipFill>
        <p:spPr>
          <a:xfrm>
            <a:off x="1216025" y="2195830"/>
            <a:ext cx="5709285" cy="4079875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72630" y="4946650"/>
            <a:ext cx="3491865" cy="828675"/>
            <a:chOff x="3815" y="4526"/>
            <a:chExt cx="5499" cy="1305"/>
          </a:xfrm>
        </p:grpSpPr>
        <p:sp>
          <p:nvSpPr>
            <p:cNvPr id="57" name="文本框 56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815" y="5106"/>
              <a:ext cx="549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pic>
        <p:nvPicPr>
          <p:cNvPr id="60" name="图片 59" descr="5b754e2ddb4d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516380" y="4678680"/>
            <a:ext cx="2251075" cy="1013460"/>
            <a:chOff x="3815" y="4526"/>
            <a:chExt cx="3545" cy="1596"/>
          </a:xfrm>
        </p:grpSpPr>
        <p:sp>
          <p:nvSpPr>
            <p:cNvPr id="12" name="文本框 1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15" y="5106"/>
              <a:ext cx="32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76980" y="3624580"/>
            <a:ext cx="2251075" cy="1013460"/>
            <a:chOff x="3815" y="4526"/>
            <a:chExt cx="3545" cy="1596"/>
          </a:xfrm>
        </p:grpSpPr>
        <p:sp>
          <p:nvSpPr>
            <p:cNvPr id="16" name="文本框 1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15" y="5106"/>
              <a:ext cx="32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31280" y="4678680"/>
            <a:ext cx="2251075" cy="1013460"/>
            <a:chOff x="3815" y="4526"/>
            <a:chExt cx="3545" cy="1596"/>
          </a:xfrm>
        </p:grpSpPr>
        <p:sp>
          <p:nvSpPr>
            <p:cNvPr id="23" name="文本框 2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15" y="5106"/>
              <a:ext cx="32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82380" y="3624580"/>
            <a:ext cx="2251075" cy="1013460"/>
            <a:chOff x="3815" y="4526"/>
            <a:chExt cx="3545" cy="1596"/>
          </a:xfrm>
        </p:grpSpPr>
        <p:sp>
          <p:nvSpPr>
            <p:cNvPr id="27" name="文本框 26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815" y="5106"/>
              <a:ext cx="32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上阶段工作汇报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46" name="文本框 45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壹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49" name="组合 4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54" name="图片 53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1" name="图片 30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653540" y="2840990"/>
            <a:ext cx="1447800" cy="14478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463040" y="2650490"/>
            <a:ext cx="1828800" cy="1828800"/>
          </a:xfrm>
          <a:prstGeom prst="ellipse">
            <a:avLst/>
          </a:prstGeom>
          <a:noFill/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967480" y="1866900"/>
            <a:ext cx="1447800" cy="144780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76980" y="1676400"/>
            <a:ext cx="1828800" cy="1828800"/>
          </a:xfrm>
          <a:prstGeom prst="ellipse">
            <a:avLst/>
          </a:prstGeom>
          <a:noFill/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621780" y="2705100"/>
            <a:ext cx="1447800" cy="1447800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431280" y="2514600"/>
            <a:ext cx="1828800" cy="1828800"/>
          </a:xfrm>
          <a:prstGeom prst="ellipse">
            <a:avLst/>
          </a:prstGeom>
          <a:noFill/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072880" y="1692910"/>
            <a:ext cx="1447800" cy="144780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882380" y="1502410"/>
            <a:ext cx="1828800" cy="1828800"/>
          </a:xfrm>
          <a:prstGeom prst="ellipse">
            <a:avLst/>
          </a:prstGeom>
          <a:noFill/>
          <a:ln>
            <a:solidFill>
              <a:srgbClr val="A79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0" r="12582"/>
          <a:stretch>
            <a:fillRect/>
          </a:stretch>
        </p:blipFill>
        <p:spPr>
          <a:xfrm>
            <a:off x="4130040" y="1502410"/>
            <a:ext cx="3738880" cy="49720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392680" y="3036570"/>
            <a:ext cx="2251075" cy="832485"/>
            <a:chOff x="3815" y="4526"/>
            <a:chExt cx="3545" cy="1311"/>
          </a:xfrm>
        </p:grpSpPr>
        <p:sp>
          <p:nvSpPr>
            <p:cNvPr id="16" name="文本框 1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15" y="4966"/>
              <a:ext cx="3240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437640" y="3075940"/>
            <a:ext cx="736600" cy="7366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996680" y="3036570"/>
            <a:ext cx="2251075" cy="832485"/>
            <a:chOff x="3815" y="4526"/>
            <a:chExt cx="3545" cy="1311"/>
          </a:xfrm>
        </p:grpSpPr>
        <p:sp>
          <p:nvSpPr>
            <p:cNvPr id="14" name="文本框 13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15" y="4966"/>
              <a:ext cx="3240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041640" y="3098800"/>
            <a:ext cx="736600" cy="7366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392680" y="4547235"/>
            <a:ext cx="2251075" cy="832485"/>
            <a:chOff x="3815" y="4526"/>
            <a:chExt cx="3545" cy="1311"/>
          </a:xfrm>
        </p:grpSpPr>
        <p:sp>
          <p:nvSpPr>
            <p:cNvPr id="24" name="文本框 23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5" y="4966"/>
              <a:ext cx="3240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437640" y="4610100"/>
            <a:ext cx="736600" cy="7366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996680" y="4547870"/>
            <a:ext cx="2251075" cy="832485"/>
            <a:chOff x="3815" y="4526"/>
            <a:chExt cx="3545" cy="1311"/>
          </a:xfrm>
        </p:grpSpPr>
        <p:sp>
          <p:nvSpPr>
            <p:cNvPr id="28" name="文本框 27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15" y="4966"/>
              <a:ext cx="3240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8041640" y="4610100"/>
            <a:ext cx="736600" cy="73660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437640" y="3075940"/>
            <a:ext cx="76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altLang="zh-CN" sz="40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17510" y="3128645"/>
            <a:ext cx="76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latin typeface="方正博雅刊宋_GBK" panose="02000000000000000000" charset="-122"/>
                <a:ea typeface="方正博雅刊宋_GBK" panose="02000000000000000000" charset="-122"/>
              </a:rPr>
              <a:t>02</a:t>
            </a:r>
            <a:endParaRPr lang="en-US" altLang="zh-CN" sz="40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37640" y="4610100"/>
            <a:ext cx="76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altLang="zh-CN" sz="40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17510" y="4610100"/>
            <a:ext cx="76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altLang="zh-CN" sz="4000"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上阶段工作汇报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46" name="文本框 45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壹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49" name="组合 4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54" name="图片 53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7" name="图片 36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42" name="图片 41" descr="5b754e2ddb3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3636645" y="4351020"/>
            <a:ext cx="4556760" cy="1071880"/>
            <a:chOff x="9277" y="4879"/>
            <a:chExt cx="7176" cy="1688"/>
          </a:xfrm>
        </p:grpSpPr>
        <p:sp>
          <p:nvSpPr>
            <p:cNvPr id="10" name="文本框 9"/>
            <p:cNvSpPr txBox="1"/>
            <p:nvPr/>
          </p:nvSpPr>
          <p:spPr>
            <a:xfrm>
              <a:off x="9339" y="4879"/>
              <a:ext cx="705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000">
                  <a:latin typeface="方正博雅刊宋_GBK" panose="02000000000000000000" charset="-122"/>
                  <a:ea typeface="方正博雅刊宋_GBK" panose="02000000000000000000" charset="-122"/>
                </a:rPr>
                <a:t>工作中取得的成绩</a:t>
              </a:r>
              <a:endParaRPr lang="zh-CN" altLang="en-US" sz="4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277" y="5939"/>
              <a:ext cx="71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2000"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pic>
        <p:nvPicPr>
          <p:cNvPr id="16" name="图片 15" descr="5b754e2ddb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"/>
            <a:ext cx="3130550" cy="310578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603115" y="1583055"/>
            <a:ext cx="3346450" cy="2299335"/>
            <a:chOff x="7613" y="2493"/>
            <a:chExt cx="5270" cy="3621"/>
          </a:xfrm>
        </p:grpSpPr>
        <p:sp>
          <p:nvSpPr>
            <p:cNvPr id="6" name="文本框 5"/>
            <p:cNvSpPr txBox="1"/>
            <p:nvPr/>
          </p:nvSpPr>
          <p:spPr>
            <a:xfrm>
              <a:off x="8430" y="2626"/>
              <a:ext cx="2498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13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贰</a:t>
              </a:r>
              <a:endParaRPr lang="zh-CN" altLang="en-US" sz="13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13" y="2493"/>
              <a:ext cx="5270" cy="3600"/>
              <a:chOff x="4702" y="3271"/>
              <a:chExt cx="7463" cy="5098"/>
            </a:xfrm>
          </p:grpSpPr>
          <p:grpSp>
            <p:nvGrpSpPr>
              <p:cNvPr id="9" name="组合 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5" name="图片 24" descr="5b754e2ddb5a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11" y="5953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13" name="图片 12" descr="5b754e2ddb4d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5422900"/>
            <a:ext cx="4955540" cy="1460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椭圆 12"/>
          <p:cNvSpPr/>
          <p:nvPr/>
        </p:nvSpPr>
        <p:spPr>
          <a:xfrm>
            <a:off x="2720975" y="1859915"/>
            <a:ext cx="675640" cy="67564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562975" y="1859915"/>
            <a:ext cx="675640" cy="67564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720975" y="4057015"/>
            <a:ext cx="675640" cy="67564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562975" y="4057015"/>
            <a:ext cx="675640" cy="675640"/>
          </a:xfrm>
          <a:prstGeom prst="ellipse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266950" y="2764790"/>
            <a:ext cx="2035810" cy="1062990"/>
            <a:chOff x="3815" y="4526"/>
            <a:chExt cx="3545" cy="1674"/>
          </a:xfrm>
        </p:grpSpPr>
        <p:sp>
          <p:nvSpPr>
            <p:cNvPr id="25" name="文本框 24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678430" y="1950720"/>
            <a:ext cx="76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01</a:t>
            </a:r>
            <a:endParaRPr lang="en-US" altLang="zh-CN" sz="28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30590" y="1950720"/>
            <a:ext cx="76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03</a:t>
            </a:r>
            <a:endParaRPr lang="en-US" altLang="zh-CN" sz="28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78430" y="4145280"/>
            <a:ext cx="76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04</a:t>
            </a:r>
            <a:endParaRPr lang="en-US" altLang="zh-CN" sz="28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30590" y="4145280"/>
            <a:ext cx="76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rPr>
              <a:t>06</a:t>
            </a:r>
            <a:endParaRPr lang="en-US" altLang="zh-CN" sz="2800">
              <a:solidFill>
                <a:schemeClr val="bg1"/>
              </a:solidFill>
              <a:latin typeface="方正博雅刊宋_GBK" panose="02000000000000000000" charset="-122"/>
              <a:ea typeface="方正博雅刊宋_GBK" panose="02000000000000000000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016240" y="2764790"/>
            <a:ext cx="2035810" cy="1062990"/>
            <a:chOff x="3815" y="4526"/>
            <a:chExt cx="3545" cy="1674"/>
          </a:xfrm>
        </p:grpSpPr>
        <p:sp>
          <p:nvSpPr>
            <p:cNvPr id="53" name="文本框 5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266950" y="4900930"/>
            <a:ext cx="2035810" cy="1062990"/>
            <a:chOff x="3815" y="4526"/>
            <a:chExt cx="3545" cy="1674"/>
          </a:xfrm>
        </p:grpSpPr>
        <p:sp>
          <p:nvSpPr>
            <p:cNvPr id="56" name="文本框 55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016240" y="4900930"/>
            <a:ext cx="2035810" cy="1062990"/>
            <a:chOff x="3815" y="4526"/>
            <a:chExt cx="3545" cy="1674"/>
          </a:xfrm>
        </p:grpSpPr>
        <p:sp>
          <p:nvSpPr>
            <p:cNvPr id="62" name="文本框 61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工作中取得的成绩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7" name="文本框 26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贰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29" name="组合 2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34" name="图片 33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7" name="图片 36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35" name="图片 34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pic>
        <p:nvPicPr>
          <p:cNvPr id="38" name="图片 37" descr="e0338e7c316d154be17cfa3a34303d1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40000">
            <a:off x="3886200" y="1882775"/>
            <a:ext cx="4246880" cy="4246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" name="矩形 51"/>
          <p:cNvSpPr/>
          <p:nvPr/>
        </p:nvSpPr>
        <p:spPr>
          <a:xfrm>
            <a:off x="1580515" y="2194560"/>
            <a:ext cx="9091930" cy="1957070"/>
          </a:xfrm>
          <a:prstGeom prst="rect">
            <a:avLst/>
          </a:prstGeom>
          <a:solidFill>
            <a:srgbClr val="A79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257425" y="2640965"/>
            <a:ext cx="2251075" cy="1062990"/>
            <a:chOff x="3815" y="4526"/>
            <a:chExt cx="3545" cy="1674"/>
          </a:xfrm>
        </p:grpSpPr>
        <p:sp>
          <p:nvSpPr>
            <p:cNvPr id="54" name="文本框 53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55210" y="2640965"/>
            <a:ext cx="2251075" cy="1062990"/>
            <a:chOff x="3815" y="4526"/>
            <a:chExt cx="3545" cy="1674"/>
          </a:xfrm>
        </p:grpSpPr>
        <p:sp>
          <p:nvSpPr>
            <p:cNvPr id="57" name="文本框 56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85100" y="2640965"/>
            <a:ext cx="2251075" cy="1062990"/>
            <a:chOff x="3815" y="4526"/>
            <a:chExt cx="3545" cy="1674"/>
          </a:xfrm>
        </p:grpSpPr>
        <p:sp>
          <p:nvSpPr>
            <p:cNvPr id="67" name="文本框 66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bg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bg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257425" y="4400550"/>
            <a:ext cx="2035810" cy="1062990"/>
            <a:chOff x="3815" y="4526"/>
            <a:chExt cx="3545" cy="1674"/>
          </a:xfrm>
        </p:grpSpPr>
        <p:sp>
          <p:nvSpPr>
            <p:cNvPr id="70" name="文本框 69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56175" y="4400550"/>
            <a:ext cx="2035810" cy="1062990"/>
            <a:chOff x="3815" y="4526"/>
            <a:chExt cx="3545" cy="1674"/>
          </a:xfrm>
        </p:grpSpPr>
        <p:sp>
          <p:nvSpPr>
            <p:cNvPr id="73" name="文本框 72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0">
            <a:off x="1832610" y="564515"/>
            <a:ext cx="3199765" cy="624840"/>
            <a:chOff x="1909" y="248"/>
            <a:chExt cx="4266" cy="984"/>
          </a:xfrm>
        </p:grpSpPr>
        <p:sp>
          <p:nvSpPr>
            <p:cNvPr id="3" name="文本框 2"/>
            <p:cNvSpPr txBox="1"/>
            <p:nvPr/>
          </p:nvSpPr>
          <p:spPr>
            <a:xfrm>
              <a:off x="1909" y="248"/>
              <a:ext cx="35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工作中取得的成绩</a:t>
              </a:r>
              <a:endParaRPr lang="zh-CN" altLang="en-US" sz="24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984" y="798"/>
              <a:ext cx="419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1200" b="1">
                  <a:solidFill>
                    <a:srgbClr val="A7967F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endParaRPr lang="en-US" altLang="zh-CN" sz="1200" b="1">
                <a:solidFill>
                  <a:srgbClr val="A7967F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7525" y="414020"/>
            <a:ext cx="1362292" cy="915850"/>
            <a:chOff x="7249" y="2493"/>
            <a:chExt cx="5358" cy="3601"/>
          </a:xfrm>
        </p:grpSpPr>
        <p:sp>
          <p:nvSpPr>
            <p:cNvPr id="27" name="文本框 26"/>
            <p:cNvSpPr txBox="1"/>
            <p:nvPr/>
          </p:nvSpPr>
          <p:spPr>
            <a:xfrm>
              <a:off x="8066" y="2626"/>
              <a:ext cx="2498" cy="3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4800">
                  <a:solidFill>
                    <a:srgbClr val="A7967F"/>
                  </a:solidFill>
                  <a:latin typeface="方正宋刻本秀楷简体" panose="02000000000000000000" charset="-122"/>
                  <a:ea typeface="方正宋刻本秀楷简体" panose="02000000000000000000" charset="-122"/>
                </a:rPr>
                <a:t>贰</a:t>
              </a:r>
              <a:endParaRPr lang="zh-CN" altLang="en-US" sz="4800">
                <a:solidFill>
                  <a:srgbClr val="A7967F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rot="0">
              <a:off x="7249" y="2493"/>
              <a:ext cx="5358" cy="3601"/>
              <a:chOff x="4702" y="3271"/>
              <a:chExt cx="7588" cy="5099"/>
            </a:xfrm>
          </p:grpSpPr>
          <p:grpSp>
            <p:nvGrpSpPr>
              <p:cNvPr id="29" name="组合 28"/>
              <p:cNvGrpSpPr/>
              <p:nvPr/>
            </p:nvGrpSpPr>
            <p:grpSpPr>
              <a:xfrm rot="2700000">
                <a:off x="4990" y="2983"/>
                <a:ext cx="5099" cy="5675"/>
                <a:chOff x="2213" y="2113"/>
                <a:chExt cx="6006" cy="6684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2542" y="2645"/>
                  <a:ext cx="5677" cy="5656"/>
                </a:xfrm>
                <a:custGeom>
                  <a:avLst/>
                  <a:gdLst>
                    <a:gd name="connsiteX0" fmla="*/ 4820 w 4820"/>
                    <a:gd name="connsiteY0" fmla="*/ 2391 h 4802"/>
                    <a:gd name="connsiteX1" fmla="*/ 2410 w 4820"/>
                    <a:gd name="connsiteY1" fmla="*/ 4802 h 4802"/>
                    <a:gd name="connsiteX2" fmla="*/ 0 w 4820"/>
                    <a:gd name="connsiteY2" fmla="*/ 2391 h 4802"/>
                    <a:gd name="connsiteX3" fmla="*/ 2414 w 4820"/>
                    <a:gd name="connsiteY3" fmla="*/ 3 h 4802"/>
                    <a:gd name="connsiteX4" fmla="*/ 4261 w 4820"/>
                    <a:gd name="connsiteY4" fmla="*/ 868 h 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0" h="4802">
                      <a:moveTo>
                        <a:pt x="4820" y="2391"/>
                      </a:moveTo>
                      <a:cubicBezTo>
                        <a:pt x="4820" y="3722"/>
                        <a:pt x="3741" y="4802"/>
                        <a:pt x="2410" y="4802"/>
                      </a:cubicBezTo>
                      <a:cubicBezTo>
                        <a:pt x="1079" y="4802"/>
                        <a:pt x="0" y="3722"/>
                        <a:pt x="0" y="2391"/>
                      </a:cubicBezTo>
                      <a:cubicBezTo>
                        <a:pt x="13" y="975"/>
                        <a:pt x="1286" y="-65"/>
                        <a:pt x="2414" y="3"/>
                      </a:cubicBezTo>
                      <a:cubicBezTo>
                        <a:pt x="3542" y="71"/>
                        <a:pt x="4105" y="655"/>
                        <a:pt x="4261" y="868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2213" y="2293"/>
                  <a:ext cx="3167" cy="6334"/>
                </a:xfrm>
                <a:custGeom>
                  <a:avLst/>
                  <a:gdLst>
                    <a:gd name="connsiteX0" fmla="*/ 3167 w 3167"/>
                    <a:gd name="connsiteY0" fmla="*/ 6334 h 6334"/>
                    <a:gd name="connsiteX1" fmla="*/ 0 w 3167"/>
                    <a:gd name="connsiteY1" fmla="*/ 3167 h 6334"/>
                    <a:gd name="connsiteX2" fmla="*/ 3167 w 3167"/>
                    <a:gd name="connsiteY2" fmla="*/ 0 h 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7" h="6334">
                      <a:moveTo>
                        <a:pt x="3167" y="6334"/>
                      </a:moveTo>
                      <a:cubicBezTo>
                        <a:pt x="1418" y="6334"/>
                        <a:pt x="0" y="4916"/>
                        <a:pt x="0" y="3167"/>
                      </a:cubicBezTo>
                      <a:cubicBezTo>
                        <a:pt x="0" y="1418"/>
                        <a:pt x="1418" y="0"/>
                        <a:pt x="3167" y="0"/>
                      </a:cubicBezTo>
                    </a:path>
                  </a:pathLst>
                </a:cu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5380" y="2113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380" y="8461"/>
                  <a:ext cx="336" cy="336"/>
                </a:xfrm>
                <a:prstGeom prst="ellipse">
                  <a:avLst/>
                </a:prstGeom>
                <a:noFill/>
                <a:ln>
                  <a:solidFill>
                    <a:srgbClr val="A796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500"/>
                </a:p>
              </p:txBody>
            </p:sp>
          </p:grpSp>
          <p:pic>
            <p:nvPicPr>
              <p:cNvPr id="34" name="图片 33" descr="5b754e2ddb5aa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835" y="6052"/>
                <a:ext cx="4455" cy="1771"/>
              </a:xfrm>
              <a:prstGeom prst="rect">
                <a:avLst/>
              </a:prstGeom>
            </p:spPr>
          </p:pic>
        </p:grpSp>
      </p:grpSp>
      <p:pic>
        <p:nvPicPr>
          <p:cNvPr id="37" name="图片 36" descr="5b754e2ddb4d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080" y="5801360"/>
            <a:ext cx="3671570" cy="1082040"/>
          </a:xfrm>
          <a:prstGeom prst="rect">
            <a:avLst/>
          </a:prstGeom>
        </p:spPr>
      </p:pic>
      <p:pic>
        <p:nvPicPr>
          <p:cNvPr id="5" name="图片 4" descr="5b754e2ddb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345" y="-118745"/>
            <a:ext cx="2827655" cy="19272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785100" y="4418965"/>
            <a:ext cx="2251075" cy="1062990"/>
            <a:chOff x="3815" y="4526"/>
            <a:chExt cx="3545" cy="1674"/>
          </a:xfrm>
        </p:grpSpPr>
        <p:sp>
          <p:nvSpPr>
            <p:cNvPr id="7" name="文本框 6"/>
            <p:cNvSpPr txBox="1"/>
            <p:nvPr/>
          </p:nvSpPr>
          <p:spPr>
            <a:xfrm>
              <a:off x="3815" y="4526"/>
              <a:ext cx="35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在此输入标题内容</a:t>
              </a:r>
              <a:endParaRPr lang="zh-CN" altLang="en-US" sz="16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15" y="4966"/>
              <a:ext cx="3240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Enter the text you want to add here</a:t>
              </a:r>
              <a:r>
                <a:rPr lang="zh-CN" altLang="en-US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</a:rPr>
                <a:t>；</a:t>
              </a:r>
              <a:r>
                <a:rPr lang="en-US" altLang="zh-CN" sz="1000">
                  <a:solidFill>
                    <a:schemeClr val="tx1"/>
                  </a:solidFill>
                  <a:latin typeface="方正博雅刊宋_GBK" panose="02000000000000000000" charset="-122"/>
                  <a:ea typeface="方正博雅刊宋_GBK" panose="02000000000000000000" charset="-122"/>
                  <a:sym typeface="+mn-ea"/>
                </a:rPr>
                <a:t>Enter the text you want to add here.</a:t>
              </a:r>
              <a:endParaRPr lang="en-US" altLang="zh-CN" sz="1000">
                <a:solidFill>
                  <a:schemeClr val="tx1"/>
                </a:solidFill>
                <a:latin typeface="方正博雅刊宋_GBK" panose="02000000000000000000" charset="-122"/>
                <a:ea typeface="方正博雅刊宋_GBK" panose="02000000000000000000" charset="-122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5082</Words>
  <Application>WPS 演示</Application>
  <PresentationFormat>宽屏</PresentationFormat>
  <Paragraphs>370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方正博雅刊宋_GBK</vt:lpstr>
      <vt:lpstr>方正宋刻本秀楷简体</vt:lpstr>
      <vt:lpstr>Times New Roman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160</cp:revision>
  <dcterms:created xsi:type="dcterms:W3CDTF">2019-06-19T02:08:00Z</dcterms:created>
  <dcterms:modified xsi:type="dcterms:W3CDTF">2021-12-30T08:46:01Z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v1.0_mb_pv8Cql86WRfRNjl9ljv3rg==</vt:lpwstr>
  </property>
  <property fmtid="{D5CDD505-2E9C-101B-9397-08002B2CF9AE}" pid="4" name="ICV">
    <vt:lpwstr>41E20BF8318A424E970675F57975E8EA</vt:lpwstr>
  </property>
</Properties>
</file>