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1587" r:id="rId3"/>
    <p:sldId id="1589" r:id="rId4"/>
    <p:sldId id="1590" r:id="rId5"/>
    <p:sldId id="260" r:id="rId6"/>
    <p:sldId id="261" r:id="rId8"/>
    <p:sldId id="262" r:id="rId9"/>
    <p:sldId id="263" r:id="rId10"/>
    <p:sldId id="1591" r:id="rId11"/>
    <p:sldId id="266" r:id="rId12"/>
    <p:sldId id="267" r:id="rId13"/>
    <p:sldId id="1592" r:id="rId14"/>
    <p:sldId id="268" r:id="rId15"/>
    <p:sldId id="270" r:id="rId16"/>
    <p:sldId id="271" r:id="rId17"/>
    <p:sldId id="272" r:id="rId18"/>
    <p:sldId id="1593" r:id="rId19"/>
    <p:sldId id="274" r:id="rId20"/>
    <p:sldId id="275" r:id="rId21"/>
    <p:sldId id="276" r:id="rId22"/>
    <p:sldId id="158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02D"/>
    <a:srgbClr val="941C08"/>
    <a:srgbClr val="AF2414"/>
    <a:srgbClr val="D24F2E"/>
    <a:srgbClr val="36231A"/>
    <a:srgbClr val="C24327"/>
    <a:srgbClr val="302118"/>
    <a:srgbClr val="F78310"/>
    <a:srgbClr val="FC4F00"/>
    <a:srgbClr val="9B4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6314" autoAdjust="0"/>
  </p:normalViewPr>
  <p:slideViewPr>
    <p:cSldViewPr snapToGrid="0" showGuides="1">
      <p:cViewPr varScale="1">
        <p:scale>
          <a:sx n="59" d="100"/>
          <a:sy n="59" d="100"/>
        </p:scale>
        <p:origin x="-78" y="-1404"/>
      </p:cViewPr>
      <p:guideLst>
        <p:guide orient="horz" pos="2205"/>
        <p:guide pos="22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5786FE-0D27-40DB-97D4-47242C6D5D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7912F-C7B1-4A04-81A8-A2E8940C0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134110" y="6208543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" y="-61994"/>
            <a:ext cx="12245314" cy="7738993"/>
          </a:xfrm>
          <a:prstGeom prst="rect">
            <a:avLst/>
          </a:prstGeom>
        </p:spPr>
      </p:pic>
      <p:sp>
        <p:nvSpPr>
          <p:cNvPr id="29" name="矩形: 圆角 28"/>
          <p:cNvSpPr/>
          <p:nvPr userDrawn="1"/>
        </p:nvSpPr>
        <p:spPr>
          <a:xfrm>
            <a:off x="447869" y="373224"/>
            <a:ext cx="11290041" cy="6083560"/>
          </a:xfrm>
          <a:prstGeom prst="roundRect">
            <a:avLst>
              <a:gd name="adj" fmla="val 221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70" y="429208"/>
            <a:ext cx="828032" cy="693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4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4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6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4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427" y="1492075"/>
            <a:ext cx="4001791" cy="396992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6918" y="-47792"/>
            <a:ext cx="12271802" cy="7684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4" y="-56035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69440" y="-56500"/>
            <a:ext cx="12388880" cy="77578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91983" y="7210924"/>
            <a:ext cx="47523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汇报人：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XXX   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时间：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2030.12.12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902D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9476" y="5297809"/>
            <a:ext cx="10473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大自然还是有了变化。出现了中午热、早晚凉的“尜尜天”，而且“一场秋雨一场凉，十场秋雨就结霜。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76752" y="2083604"/>
            <a:ext cx="3955771" cy="2862322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一般年份里，首都北京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月初开始秋风送爽，秦淮一带秋天从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月中旬开始，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月初秋风吹至浙江丽水、江西南昌、湖南衡阳一线，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7216" y="2096427"/>
            <a:ext cx="3131430" cy="2862322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11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月上中旬秋的信息才到达雷州半岛，而当秋的脚步到达“天涯海角”的海南崖县时已快到新年元旦了。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气候特点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9"/>
          <a:stretch>
            <a:fillRect/>
          </a:stretch>
        </p:blipFill>
        <p:spPr>
          <a:xfrm>
            <a:off x="803676" y="2092569"/>
            <a:ext cx="3159477" cy="28311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6918" y="-47792"/>
            <a:ext cx="12271802" cy="7684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4" y="-56035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69440" y="-56500"/>
            <a:ext cx="12388880" cy="77607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91033" y="3598672"/>
            <a:ext cx="3877985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AF2414"/>
                </a:solidFill>
                <a:cs typeface="+mn-ea"/>
                <a:sym typeface="+mn-lt"/>
              </a:rPr>
              <a:t>民俗介绍</a:t>
            </a:r>
            <a:endParaRPr kumimoji="1" lang="zh-CN" altLang="en-US" sz="72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8520" y="2222939"/>
            <a:ext cx="2882905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en-US" altLang="zh-CN" sz="4800" dirty="0">
                <a:solidFill>
                  <a:srgbClr val="AF2414"/>
                </a:solidFill>
                <a:cs typeface="+mn-ea"/>
                <a:sym typeface="+mn-lt"/>
              </a:rPr>
              <a:t>PART</a:t>
            </a:r>
            <a:r>
              <a:rPr kumimoji="1" lang="en-US" altLang="zh-CN" sz="8000" dirty="0">
                <a:solidFill>
                  <a:srgbClr val="AF2414"/>
                </a:solidFill>
                <a:cs typeface="+mn-ea"/>
                <a:sym typeface="+mn-lt"/>
              </a:rPr>
              <a:t>03</a:t>
            </a:r>
            <a:endParaRPr kumimoji="1" lang="zh-CN" altLang="en-US" sz="8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77598" y="3525597"/>
            <a:ext cx="1570590" cy="0"/>
          </a:xfrm>
          <a:prstGeom prst="line">
            <a:avLst/>
          </a:prstGeom>
          <a:ln>
            <a:solidFill>
              <a:srgbClr val="AF24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27280" y="1889028"/>
            <a:ext cx="2492990" cy="3738049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　　立秋不仅预示着炎热的夏天即将过去，秋天即将来临。也表示草木开始结果孕子，收获季节到了。因此，在立秋民间有祭祀土地神，庆祝丰收的习俗。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80923" y="1884722"/>
            <a:ext cx="2954655" cy="3732305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在南方有“立秋啃秋瓜”的习俗，在入秋的这一天多吃西瓜，以防秋燥，久之形成习俗。民国时期出版的《首都志》记载：“立秋前一日，食西瓜，谓之啃秋。”也有迎接秋天到来之意。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民俗介绍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02" y="2138863"/>
            <a:ext cx="3719751" cy="3719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07707" y="1801971"/>
            <a:ext cx="5242538" cy="2862322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由于地势复杂，村庄平地极少，只好利用房前屋后及自家窗台、屋顶架晒或挂晒农作物，久而久之就演变成一种传统农俗现象。这种村民晾晒农作物的特殊生活方式和场景，逐步成了画家、摄影家追逐创造的素材，并塑造出诗意般的“晒秋”称呼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3051" y="4971481"/>
            <a:ext cx="103143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 每年立秋，随着果蔬的成熟，篁岭进入了晒秋最旺季节。晒秋是一种典型的农俗现象。在湖南、江西、安徽等生活在山区的村民，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民俗介绍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93051" y="4833257"/>
            <a:ext cx="5370427" cy="0"/>
          </a:xfrm>
          <a:prstGeom prst="line">
            <a:avLst/>
          </a:prstGeom>
          <a:ln>
            <a:solidFill>
              <a:srgbClr val="941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" t="24489" r="6644" b="26532"/>
          <a:stretch>
            <a:fillRect/>
          </a:stretch>
        </p:blipFill>
        <p:spPr>
          <a:xfrm>
            <a:off x="6469851" y="1900515"/>
            <a:ext cx="4714442" cy="26685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1135" y="3796891"/>
            <a:ext cx="53040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留下来二茬再去搬。二茬、三茬是用同样的办法去搬。最后捞空茬，把剩余的玉米穗，不管老嫩、一齐搬回家中。看谁家的玉米成熟的早，先给谁家搬，既不违农时，又能颗粒归仓。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1135" y="1750157"/>
            <a:ext cx="10608096" cy="16312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秋忙开始，农村普遍有“秋收互助”的习俗，你帮我我帮你，三五成群去田间，抢收已经成熟的玉米。一料玉米要搬四次：头茬、二茬、三茬、捞空茬。妇女、老人、十来岁的小孩，他们手提竹笼，一排接一排，一株接一株，挨着个儿去搬。切忌“猴子搬玉米，搬一个撂一个。”而是搬一个放在笼子里，然后放在地头玉米穗堆子里，最后用大车拉回家。头茬先搬已经成熟了的玉米穗，未成熟的玉米穗，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民俗介绍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1135" y="3522306"/>
            <a:ext cx="10463551" cy="4665"/>
          </a:xfrm>
          <a:prstGeom prst="line">
            <a:avLst/>
          </a:prstGeom>
          <a:ln>
            <a:solidFill>
              <a:srgbClr val="941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644" y="3667904"/>
            <a:ext cx="2707433" cy="2707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3845" y="1585887"/>
            <a:ext cx="4745779" cy="2169825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“啃秋”在有些地方也称为“咬秋”。天津讲究在立秋这天吃西瓜或香瓜，称“咬秋”，寓意炎炎夏日酷热难熬，时逢立秋，将其咬住。江苏等地也在立秋这天吃西瓜以“咬秋”，据说可以不生秋痱子。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6399" y="1465933"/>
            <a:ext cx="4867029" cy="2169825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江苏等地也在立秋这天吃西瓜以“咬秋”，据说可以不生秋痱子。在浙江等地，立秋日取西瓜和烧酒同食，民间认为可以防疟疾。城里人在立秋当日买个西瓜回家，全家围着啃，就是啃秋了。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7649" y="3860762"/>
            <a:ext cx="4745779" cy="2169825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而农人的啃秋则豪放得多。他们在瓜棚里，在树荫下，三五成群，席地而坐，抱着红瓤西瓜啃，抱着绿瓤香瓜啃，抱着白生生的山芋啃，抱着金黄黄的玉米棒子啃。啃秋抒发的，实际上是一种丰收的喜悦。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民俗介绍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84"/>
          <a:stretch>
            <a:fillRect/>
          </a:stretch>
        </p:blipFill>
        <p:spPr>
          <a:xfrm rot="5400000">
            <a:off x="2413934" y="2537258"/>
            <a:ext cx="2145598" cy="47457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6918" y="-47792"/>
            <a:ext cx="12271802" cy="7684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4" y="-56035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69440" y="-56500"/>
            <a:ext cx="12388880" cy="77607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92636" y="3598672"/>
            <a:ext cx="3874779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AF2414"/>
                </a:solidFill>
                <a:cs typeface="+mn-ea"/>
                <a:sym typeface="+mn-lt"/>
              </a:rPr>
              <a:t>诗词农谚</a:t>
            </a:r>
            <a:endParaRPr kumimoji="1" lang="zh-CN" altLang="en-US" sz="72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8520" y="2222939"/>
            <a:ext cx="2882905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en-US" altLang="zh-CN" sz="4800" dirty="0">
                <a:solidFill>
                  <a:srgbClr val="AF2414"/>
                </a:solidFill>
                <a:cs typeface="+mn-ea"/>
                <a:sym typeface="+mn-lt"/>
              </a:rPr>
              <a:t>PART</a:t>
            </a:r>
            <a:r>
              <a:rPr kumimoji="1" lang="en-US" altLang="zh-CN" sz="8000" dirty="0">
                <a:solidFill>
                  <a:srgbClr val="AF2414"/>
                </a:solidFill>
                <a:cs typeface="+mn-ea"/>
                <a:sym typeface="+mn-lt"/>
              </a:rPr>
              <a:t>04</a:t>
            </a:r>
            <a:endParaRPr kumimoji="1" lang="zh-CN" altLang="en-US" sz="8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77598" y="3525597"/>
            <a:ext cx="1570590" cy="0"/>
          </a:xfrm>
          <a:prstGeom prst="line">
            <a:avLst/>
          </a:prstGeom>
          <a:ln>
            <a:solidFill>
              <a:srgbClr val="AF24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8348" y="1522170"/>
            <a:ext cx="2031325" cy="4408870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“立秋”带来的首先是天气的变化。从这一天开始，天高气爽，月明风清，气温逐渐下降，正如谚语所说：“立秋之日凉风至”，“早上立了秋，晚上凉飕飕”。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3797" y="1473775"/>
            <a:ext cx="3508653" cy="4408870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但“立秋”的早晚又有很大区别，所谓“早立秋冷飕飕，晚立秋热死牛”，即是提醒人们不可对“立秋”盲目乐观，有时候“立秋过后，还有‘（秋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老虎’在一头”。其实，“立秋”降温最大的法宝是下雨，“秋前秋后一场雨，白露前后一场风”，这是人们长期观察总结得出的结论。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诗词农谚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/>
          <a:stretch>
            <a:fillRect/>
          </a:stretch>
        </p:blipFill>
        <p:spPr>
          <a:xfrm>
            <a:off x="3774831" y="1529861"/>
            <a:ext cx="3083169" cy="43961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601111" y="1819487"/>
            <a:ext cx="1433797" cy="461665"/>
          </a:xfrm>
          <a:prstGeom prst="rect">
            <a:avLst/>
          </a:prstGeom>
          <a:solidFill>
            <a:srgbClr val="941C08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精神调养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0239" y="1863295"/>
            <a:ext cx="1433797" cy="461665"/>
          </a:xfrm>
          <a:prstGeom prst="rect">
            <a:avLst/>
          </a:prstGeom>
          <a:solidFill>
            <a:srgbClr val="941C08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起居调养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58800" y="1870951"/>
            <a:ext cx="1433797" cy="461665"/>
          </a:xfrm>
          <a:prstGeom prst="rect">
            <a:avLst/>
          </a:prstGeom>
          <a:solidFill>
            <a:srgbClr val="941C08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饮食调养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32197" y="1863295"/>
            <a:ext cx="1433797" cy="461665"/>
          </a:xfrm>
          <a:prstGeom prst="rect">
            <a:avLst/>
          </a:prstGeom>
          <a:solidFill>
            <a:srgbClr val="941C08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运动调养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20616" y="3174609"/>
            <a:ext cx="245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要做到内心宁静，神志安宁，心情舒畅，切忌悲忧伤感，即使遇到伤感的事，也应主动予以排解，以避肃杀之气，同时还应收敛神气，以适应秋天容平之气。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69075" y="3285852"/>
            <a:ext cx="23946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立秋之季已是天高气爽之时，应开始“早卧早起，与鸡具兴”早卧以顺应阳气之收敛，早起为使肺气得以舒展，且防收敛之太过。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84077" y="3344105"/>
            <a:ext cx="23484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可见酸味收敛肺气，辛味发散泻肺，秋天宜收不宜散，所以要尽量少吃葱、姜等辛味之品，适当多食酸味果蔬。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17724" y="3332347"/>
            <a:ext cx="24650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进入秋季，是开展各种运动锻炼的大好时机，每人可根据自己的具体情况选择不同的锻炼项目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诗词农谚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027626" y="2614786"/>
            <a:ext cx="2450456" cy="2941672"/>
          </a:xfrm>
          <a:prstGeom prst="roundRect">
            <a:avLst>
              <a:gd name="adj" fmla="val 2120"/>
            </a:avLst>
          </a:prstGeom>
          <a:noFill/>
          <a:ln>
            <a:solidFill>
              <a:srgbClr val="941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582263" y="2643200"/>
            <a:ext cx="2450456" cy="2941672"/>
          </a:xfrm>
          <a:prstGeom prst="roundRect">
            <a:avLst>
              <a:gd name="adj" fmla="val 2120"/>
            </a:avLst>
          </a:prstGeom>
          <a:noFill/>
          <a:ln>
            <a:solidFill>
              <a:srgbClr val="941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6152399" y="2656115"/>
            <a:ext cx="2450456" cy="2941672"/>
          </a:xfrm>
          <a:prstGeom prst="roundRect">
            <a:avLst>
              <a:gd name="adj" fmla="val 2120"/>
            </a:avLst>
          </a:prstGeom>
          <a:noFill/>
          <a:ln>
            <a:solidFill>
              <a:srgbClr val="941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8707036" y="2638034"/>
            <a:ext cx="2450456" cy="2941672"/>
          </a:xfrm>
          <a:prstGeom prst="roundRect">
            <a:avLst>
              <a:gd name="adj" fmla="val 2120"/>
            </a:avLst>
          </a:prstGeom>
          <a:noFill/>
          <a:ln>
            <a:solidFill>
              <a:srgbClr val="941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8" grpId="0" animBg="1"/>
      <p:bldP spid="39" grpId="0" animBg="1"/>
      <p:bldP spid="40" grpId="0" animBg="1"/>
      <p:bldP spid="20" grpId="0"/>
      <p:bldP spid="24" grpId="0"/>
      <p:bldP spid="26" grpId="0"/>
      <p:bldP spid="29" grpId="0"/>
      <p:bldP spid="5" grpId="0" animBg="1"/>
      <p:bldP spid="28" grpId="0" animBg="1"/>
      <p:bldP spid="34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57173" y="1569740"/>
            <a:ext cx="23528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《立秋》</a:t>
            </a:r>
            <a:endParaRPr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rgbClr val="941C08"/>
                </a:solidFill>
                <a:cs typeface="+mn-ea"/>
                <a:sym typeface="+mn-lt"/>
              </a:rPr>
              <a:t>[宋]刘翰</a:t>
            </a:r>
            <a:endParaRPr lang="en-US" altLang="zh-CN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8107" y="2797309"/>
            <a:ext cx="3631763" cy="27642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乳鸦啼散玉屏空，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一枕新凉一扇风。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睡起秋声无觅处，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满阶梧桐月明中。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3117" y="1572858"/>
            <a:ext cx="25980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941C08"/>
                </a:solidFill>
                <a:cs typeface="+mn-ea"/>
                <a:sym typeface="+mn-lt"/>
              </a:rPr>
              <a:t>《</a:t>
            </a:r>
            <a:r>
              <a:rPr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立秋</a:t>
            </a:r>
            <a:r>
              <a:rPr lang="en-US" altLang="zh-CN" sz="3600" dirty="0">
                <a:solidFill>
                  <a:srgbClr val="941C08"/>
                </a:solidFill>
                <a:cs typeface="+mn-ea"/>
                <a:sym typeface="+mn-lt"/>
              </a:rPr>
              <a:t>》</a:t>
            </a:r>
            <a:endParaRPr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rgbClr val="941C08"/>
                </a:solidFill>
                <a:cs typeface="+mn-ea"/>
                <a:sym typeface="+mn-lt"/>
              </a:rPr>
              <a:t>左河水</a:t>
            </a:r>
            <a:endParaRPr lang="zh-CN" altLang="en-US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93699" y="2791017"/>
            <a:ext cx="4493538" cy="27642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一叶梧桐一报秋，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稻花田里话丰收。</a:t>
            </a:r>
            <a:b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虽非盛夏还伏虎，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更有寒蝉唱不休。</a:t>
            </a:r>
            <a:b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诗词农谚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4763" y="1569740"/>
            <a:ext cx="4167437" cy="4401852"/>
          </a:xfrm>
          <a:prstGeom prst="rect">
            <a:avLst/>
          </a:prstGeom>
          <a:noFill/>
          <a:ln>
            <a:solidFill>
              <a:srgbClr val="941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03399" y="1572850"/>
            <a:ext cx="4167437" cy="4401852"/>
          </a:xfrm>
          <a:prstGeom prst="rect">
            <a:avLst/>
          </a:prstGeom>
          <a:noFill/>
          <a:ln>
            <a:solidFill>
              <a:srgbClr val="941C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t="8240" r="4592" b="15121"/>
          <a:stretch>
            <a:fillRect/>
          </a:stretch>
        </p:blipFill>
        <p:spPr>
          <a:xfrm>
            <a:off x="4627982" y="2319374"/>
            <a:ext cx="3041781" cy="2564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6918" y="-47792"/>
            <a:ext cx="12271802" cy="76848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4" y="-56035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69440" y="-56500"/>
            <a:ext cx="12388880" cy="77607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162171" y="85380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800" dirty="0">
                <a:solidFill>
                  <a:srgbClr val="AF2414"/>
                </a:solidFill>
                <a:cs typeface="+mn-ea"/>
                <a:sym typeface="+mn-lt"/>
              </a:rPr>
              <a:t>目</a:t>
            </a:r>
            <a:endParaRPr kumimoji="1" lang="zh-CN" altLang="en-US" sz="88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17634" y="2925305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kumimoji="1" lang="zh-CN" altLang="en-US" sz="4000" dirty="0">
                <a:solidFill>
                  <a:srgbClr val="AF2414"/>
                </a:solidFill>
                <a:cs typeface="+mn-ea"/>
                <a:sym typeface="+mn-lt"/>
              </a:rPr>
              <a:t>节气简介</a:t>
            </a:r>
            <a:endParaRPr kumimoji="1" lang="zh-CN" altLang="en-US" sz="4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4127" y="2925305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kumimoji="1" lang="zh-CN" altLang="en-US" sz="4000" dirty="0">
                <a:solidFill>
                  <a:srgbClr val="AF2414"/>
                </a:solidFill>
                <a:cs typeface="+mn-ea"/>
                <a:sym typeface="+mn-lt"/>
              </a:rPr>
              <a:t>气候特点</a:t>
            </a:r>
            <a:endParaRPr kumimoji="1" lang="zh-CN" altLang="en-US" sz="4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70205" y="2925305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kumimoji="1" lang="zh-CN" altLang="en-US" sz="4000" dirty="0">
                <a:solidFill>
                  <a:srgbClr val="AF2414"/>
                </a:solidFill>
                <a:cs typeface="+mn-ea"/>
                <a:sym typeface="+mn-lt"/>
              </a:rPr>
              <a:t>民俗介绍</a:t>
            </a:r>
            <a:endParaRPr kumimoji="1" lang="zh-CN" altLang="en-US" sz="4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35490" y="2925305"/>
            <a:ext cx="800219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kumimoji="1" lang="zh-CN" altLang="en-US" sz="4000" dirty="0">
                <a:solidFill>
                  <a:srgbClr val="AF2414"/>
                </a:solidFill>
                <a:cs typeface="+mn-ea"/>
                <a:sym typeface="+mn-lt"/>
              </a:rPr>
              <a:t>诗词农谚</a:t>
            </a:r>
            <a:endParaRPr kumimoji="1" lang="zh-CN" altLang="en-US" sz="4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55" y="2100522"/>
            <a:ext cx="972108" cy="81362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421" y="2100522"/>
            <a:ext cx="972108" cy="81362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042" y="2100522"/>
            <a:ext cx="972108" cy="8136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817" y="2100522"/>
            <a:ext cx="972108" cy="81362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9579767" y="198245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800" dirty="0">
                <a:solidFill>
                  <a:srgbClr val="AF2414"/>
                </a:solidFill>
                <a:cs typeface="+mn-ea"/>
                <a:sym typeface="+mn-lt"/>
              </a:rPr>
              <a:t>录</a:t>
            </a:r>
            <a:endParaRPr kumimoji="1" lang="zh-CN" altLang="en-US" sz="8800" dirty="0">
              <a:solidFill>
                <a:srgbClr val="AF241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19" fill="hold">
                                          <p:stCondLst>
                                            <p:cond delay="21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" decel="50000" autoRev="1" fill="hold">
                                          <p:stCondLst>
                                            <p:cond delay="21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19" fill="hold">
                                          <p:stCondLst>
                                            <p:cond delay="21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" decel="50000" autoRev="1" fill="hold">
                                          <p:stCondLst>
                                            <p:cond delay="21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  <p:bldP spid="21" grpId="0"/>
      <p:bldP spid="22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427" y="1492075"/>
            <a:ext cx="4001791" cy="396992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6918" y="-47792"/>
            <a:ext cx="12271802" cy="7684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4" y="-56035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69440" y="-56500"/>
            <a:ext cx="12388880" cy="77607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91983" y="7210924"/>
            <a:ext cx="47523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汇报人：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XXX   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时间：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902D"/>
                </a:solidFill>
                <a:effectLst/>
                <a:uLnTx/>
                <a:uFillTx/>
              </a:rPr>
              <a:t>2030.12.12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902D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2643" y="-112881"/>
            <a:ext cx="12271802" cy="7684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" y="-74690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42456" y="-118078"/>
            <a:ext cx="12388880" cy="78194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92637" y="3598672"/>
            <a:ext cx="3874779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AF2414"/>
                </a:solidFill>
                <a:cs typeface="+mn-ea"/>
                <a:sym typeface="+mn-lt"/>
              </a:rPr>
              <a:t>节气简介</a:t>
            </a:r>
            <a:endParaRPr kumimoji="1" lang="zh-CN" altLang="en-US" sz="72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8520" y="2222939"/>
            <a:ext cx="2882905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en-US" altLang="zh-CN" sz="4800" dirty="0">
                <a:solidFill>
                  <a:srgbClr val="AF2414"/>
                </a:solidFill>
                <a:cs typeface="+mn-ea"/>
                <a:sym typeface="+mn-lt"/>
              </a:rPr>
              <a:t>PART</a:t>
            </a:r>
            <a:r>
              <a:rPr kumimoji="1" lang="en-US" altLang="zh-CN" sz="8000" dirty="0">
                <a:solidFill>
                  <a:srgbClr val="AF2414"/>
                </a:solidFill>
                <a:cs typeface="+mn-ea"/>
                <a:sym typeface="+mn-lt"/>
              </a:rPr>
              <a:t>01</a:t>
            </a:r>
            <a:endParaRPr kumimoji="1" lang="zh-CN" altLang="en-US" sz="8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77598" y="3525597"/>
            <a:ext cx="1570590" cy="0"/>
          </a:xfrm>
          <a:prstGeom prst="line">
            <a:avLst/>
          </a:prstGeom>
          <a:ln>
            <a:solidFill>
              <a:srgbClr val="AF24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40214" y="2035230"/>
            <a:ext cx="5451231" cy="1754326"/>
          </a:xfrm>
          <a:prstGeom prst="rect">
            <a:avLst/>
          </a:prstGeom>
          <a:noFill/>
          <a:ln>
            <a:solidFill>
              <a:srgbClr val="941C08"/>
            </a:solidFill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立秋时，北斗指向西南。从这一天起秋天开始，秋高气爽，月明风清。此后，气温由最热逐渐下降。 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节气简介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40214" y="4156062"/>
            <a:ext cx="5451231" cy="1754326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立秋，是二十四节气中的第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13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个节气，更是秋天的第一个节气，标志着孟秋时节的正式开始：“秋”就是指暑去凉来。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15" y="2033704"/>
            <a:ext cx="3908032" cy="38043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1895" y="3307009"/>
            <a:ext cx="4616648" cy="2294202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  <a:buClr>
                <a:srgbClr val="941C08"/>
              </a:buClr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“立秋之日凉风至”，“早上立了秋，晚上凉飕飕”。立秋是古时“四时八节”之一，民间有祭祀土地神，庆祝丰收的习俗。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8630" y="1883102"/>
            <a:ext cx="10156627" cy="7545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  <a:buClr>
                <a:srgbClr val="941C08"/>
              </a:buClr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立秋”带来的首先是天气的变化。从这一天开始，天高气爽，月明风清，气温逐渐下降，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节气简介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459" y="3281144"/>
            <a:ext cx="4616646" cy="23083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317082" y="3407255"/>
            <a:ext cx="2954655" cy="2562141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pPr>
              <a:buClr>
                <a:srgbClr val="941C08"/>
              </a:buClr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到了立秋，梧桐树开始落叶，因此有“落叶知秋”的成语。从文字角度来看，“秋”字由禾与火字组成，是禾谷成熟的意思。秋季是天气由热转凉，再由凉转寒的过渡性季节。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1190" y="3404094"/>
            <a:ext cx="2646878" cy="2624260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pPr>
              <a:buClr>
                <a:srgbClr val="941C08"/>
              </a:buClr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秋色立秋”到了，但并不是秋天的气候已经到来了。划分气候季节要根据“候平均温度”，即当地连续5日的平均温度在22℃以下，才算真正秋天的时节。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1008" y="3421678"/>
            <a:ext cx="4185761" cy="2570516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vert="eaVert" wrap="square">
            <a:spAutoFit/>
          </a:bodyPr>
          <a:lstStyle/>
          <a:p>
            <a:pPr>
              <a:buClr>
                <a:srgbClr val="941C08"/>
              </a:buClr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中国地域辽阔，虽各地气候有差别，但此时大部分地区仍未进入秋天气候，况且每年大热三伏天的末伏还在立秋后第3日。尤其是中国南方此节气内还是夏暑之时，同时由于台风雨季节渐去了，气温更酷热，因而中国医学对从立秋起至秋分前这段日子称之为“长夏”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节气简介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95"/>
          <a:stretch>
            <a:fillRect/>
          </a:stretch>
        </p:blipFill>
        <p:spPr>
          <a:xfrm>
            <a:off x="952593" y="1404249"/>
            <a:ext cx="10243267" cy="1829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47446" y="4463900"/>
            <a:ext cx="9566029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夜晚观天时能看到北斗星的斗柄指向天干“申”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西南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的方向。交立秋的那一天，正是农历的七月，七月也正是“申月”。立秋之时太阳处在赤纬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+16°19'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，比起夏至那天的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+23°26'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已经向南偏了不少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9426" y="1896547"/>
            <a:ext cx="3219126" cy="2862322"/>
          </a:xfrm>
          <a:prstGeom prst="rect">
            <a:avLst/>
          </a:prstGeom>
          <a:ln>
            <a:solidFill>
              <a:srgbClr val="941C08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立秋时，北斗指向西南。太阳黄经为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135°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。于公历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07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09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日交节。在立秋节气期间，太阳从巨蟹座运行到狮子座（黄经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135°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）。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节气简介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36" b="8974"/>
          <a:stretch>
            <a:fillRect/>
          </a:stretch>
        </p:blipFill>
        <p:spPr>
          <a:xfrm>
            <a:off x="6307658" y="1863969"/>
            <a:ext cx="4805817" cy="24220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6918" y="-47792"/>
            <a:ext cx="12271802" cy="7684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4" y="-56035"/>
            <a:ext cx="9039574" cy="77607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69440" y="-56500"/>
            <a:ext cx="12388880" cy="77607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91033" y="3598672"/>
            <a:ext cx="3877985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AF2414"/>
                </a:solidFill>
                <a:cs typeface="+mn-ea"/>
                <a:sym typeface="+mn-lt"/>
              </a:rPr>
              <a:t>节气特点</a:t>
            </a:r>
            <a:endParaRPr kumimoji="1" lang="zh-CN" altLang="en-US" sz="72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8520" y="2222939"/>
            <a:ext cx="2882905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dist"/>
            <a:r>
              <a:rPr kumimoji="1" lang="en-US" altLang="zh-CN" sz="4800" dirty="0">
                <a:solidFill>
                  <a:srgbClr val="AF2414"/>
                </a:solidFill>
                <a:cs typeface="+mn-ea"/>
                <a:sym typeface="+mn-lt"/>
              </a:rPr>
              <a:t>PART</a:t>
            </a:r>
            <a:r>
              <a:rPr kumimoji="1" lang="en-US" altLang="zh-CN" sz="8000" dirty="0">
                <a:solidFill>
                  <a:srgbClr val="AF2414"/>
                </a:solidFill>
                <a:cs typeface="+mn-ea"/>
                <a:sym typeface="+mn-lt"/>
              </a:rPr>
              <a:t>02</a:t>
            </a:r>
            <a:endParaRPr kumimoji="1" lang="zh-CN" altLang="en-US" sz="8000" dirty="0">
              <a:solidFill>
                <a:srgbClr val="AF2414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77598" y="3525597"/>
            <a:ext cx="1570590" cy="0"/>
          </a:xfrm>
          <a:prstGeom prst="line">
            <a:avLst/>
          </a:prstGeom>
          <a:ln>
            <a:solidFill>
              <a:srgbClr val="AF24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38882" y="1555436"/>
            <a:ext cx="998797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天气依然很热，立秋之后仍有一“伏”，“秋老虎”依然存在。因此仍旧要注意防暑。 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8662" y="3127337"/>
            <a:ext cx="5146823" cy="3046988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buClr>
                <a:srgbClr val="941C08"/>
              </a:buClr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秋来最早的黑龙江和新疆北部地区也要到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月中旬入秋，北京地区的白昼也因此缩短到了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小时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分（夏至日是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小时）。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882" y="473991"/>
            <a:ext cx="2240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941C08"/>
                </a:solidFill>
                <a:cs typeface="+mn-ea"/>
                <a:sym typeface="+mn-lt"/>
              </a:rPr>
              <a:t>气候特点</a:t>
            </a:r>
            <a:endParaRPr kumimoji="1" lang="en-US" altLang="zh-CN" sz="3600" dirty="0">
              <a:solidFill>
                <a:srgbClr val="941C0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238883" y="3004457"/>
            <a:ext cx="9864546" cy="66897"/>
          </a:xfrm>
          <a:prstGeom prst="line">
            <a:avLst/>
          </a:prstGeom>
          <a:ln>
            <a:solidFill>
              <a:srgbClr val="941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43" y="2876031"/>
            <a:ext cx="3387018" cy="338701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6444344" y="2496279"/>
            <a:ext cx="6241" cy="3490864"/>
          </a:xfrm>
          <a:prstGeom prst="line">
            <a:avLst/>
          </a:prstGeom>
          <a:ln>
            <a:solidFill>
              <a:srgbClr val="941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Tm="3000">
        <p15:prstTrans prst="curtains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tags/tag1.xml><?xml version="1.0" encoding="utf-8"?>
<p:tagLst xmlns:p="http://schemas.openxmlformats.org/presentationml/2006/main">
  <p:tag name="ISPRING_PRESENTATION_TITLE" val="58"/>
</p:tagLst>
</file>

<file path=ppt/theme/theme1.xml><?xml version="1.0" encoding="utf-8"?>
<a:theme xmlns:a="http://schemas.openxmlformats.org/drawingml/2006/main" name="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vvtx2b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2371</Words>
  <Application>WPS 演示</Application>
  <PresentationFormat>自定义</PresentationFormat>
  <Paragraphs>139</Paragraphs>
  <Slides>20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Arial Unicode MS</vt:lpstr>
      <vt:lpstr>等线</vt:lpstr>
      <vt:lpstr>Arial</vt:lpstr>
      <vt:lpstr>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秋天</dc:title>
  <dc:creator>第一PPT</dc:creator>
  <cp:keywords>www.1ppt.com</cp:keywords>
  <dc:description>www.1ppt.com</dc:description>
  <cp:lastModifiedBy>铭</cp:lastModifiedBy>
  <cp:revision>63</cp:revision>
  <dcterms:created xsi:type="dcterms:W3CDTF">2019-07-12T03:18:00Z</dcterms:created>
  <dcterms:modified xsi:type="dcterms:W3CDTF">2022-02-25T08:41:18Z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8EC11838F9AF4AD7AC3151BA73D83B55</vt:lpwstr>
  </property>
  <property fmtid="{D5CDD505-2E9C-101B-9397-08002B2CF9AE}" pid="3" name="KSOProductBuildVer">
    <vt:lpwstr>2052-11.1.0.11045</vt:lpwstr>
  </property>
</Properties>
</file>