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4" r:id="rId2"/>
  </p:sldMasterIdLst>
  <p:notesMasterIdLst>
    <p:notesMasterId r:id="rId44"/>
  </p:notesMasterIdLst>
  <p:handoutMasterIdLst>
    <p:handoutMasterId r:id="rId45"/>
  </p:handoutMasterIdLst>
  <p:sldIdLst>
    <p:sldId id="293" r:id="rId3"/>
    <p:sldId id="328" r:id="rId4"/>
    <p:sldId id="405" r:id="rId5"/>
    <p:sldId id="334" r:id="rId6"/>
    <p:sldId id="350" r:id="rId7"/>
    <p:sldId id="406" r:id="rId8"/>
    <p:sldId id="329" r:id="rId9"/>
    <p:sldId id="410" r:id="rId10"/>
    <p:sldId id="488" r:id="rId11"/>
    <p:sldId id="411" r:id="rId12"/>
    <p:sldId id="404" r:id="rId13"/>
    <p:sldId id="338" r:id="rId14"/>
    <p:sldId id="412" r:id="rId15"/>
    <p:sldId id="413" r:id="rId16"/>
    <p:sldId id="438" r:id="rId17"/>
    <p:sldId id="440" r:id="rId18"/>
    <p:sldId id="414" r:id="rId19"/>
    <p:sldId id="415" r:id="rId20"/>
    <p:sldId id="521" r:id="rId21"/>
    <p:sldId id="416" r:id="rId22"/>
    <p:sldId id="466" r:id="rId23"/>
    <p:sldId id="468" r:id="rId24"/>
    <p:sldId id="469" r:id="rId25"/>
    <p:sldId id="470" r:id="rId26"/>
    <p:sldId id="467" r:id="rId27"/>
    <p:sldId id="454" r:id="rId28"/>
    <p:sldId id="455" r:id="rId29"/>
    <p:sldId id="427" r:id="rId30"/>
    <p:sldId id="420" r:id="rId31"/>
    <p:sldId id="485" r:id="rId32"/>
    <p:sldId id="422" r:id="rId33"/>
    <p:sldId id="425" r:id="rId34"/>
    <p:sldId id="424" r:id="rId35"/>
    <p:sldId id="423" r:id="rId36"/>
    <p:sldId id="486" r:id="rId37"/>
    <p:sldId id="487" r:id="rId38"/>
    <p:sldId id="409" r:id="rId39"/>
    <p:sldId id="343" r:id="rId40"/>
    <p:sldId id="489" r:id="rId41"/>
    <p:sldId id="519" r:id="rId42"/>
    <p:sldId id="33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146">
          <p15:clr>
            <a:srgbClr val="A4A3A4"/>
          </p15:clr>
        </p15:guide>
        <p15:guide id="3" orient="horz" pos="2137">
          <p15:clr>
            <a:srgbClr val="A4A3A4"/>
          </p15:clr>
        </p15:guide>
        <p15:guide id="4" orient="horz" pos="4320">
          <p15:clr>
            <a:srgbClr val="A4A3A4"/>
          </p15:clr>
        </p15:guide>
        <p15:guide id="5">
          <p15:clr>
            <a:srgbClr val="A4A3A4"/>
          </p15:clr>
        </p15:guide>
        <p15:guide id="6" pos="7680">
          <p15:clr>
            <a:srgbClr val="A4A3A4"/>
          </p15:clr>
        </p15:guide>
        <p15:guide id="7" pos="210">
          <p15:clr>
            <a:srgbClr val="A4A3A4"/>
          </p15:clr>
        </p15:guide>
        <p15:guide id="8" pos="7486">
          <p15:clr>
            <a:srgbClr val="A4A3A4"/>
          </p15:clr>
        </p15:guide>
        <p15:guide id="9" orient="horz" pos="419">
          <p15:clr>
            <a:srgbClr val="A4A3A4"/>
          </p15:clr>
        </p15:guide>
        <p15:guide id="10" orient="horz" pos="408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1AC3A"/>
    <a:srgbClr val="165E87"/>
    <a:srgbClr val="607695"/>
    <a:srgbClr val="184199"/>
    <a:srgbClr val="132E87"/>
    <a:srgbClr val="60AC3C"/>
    <a:srgbClr val="0D5490"/>
    <a:srgbClr val="366AB5"/>
    <a:srgbClr val="1D2D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3" autoAdjust="0"/>
    <p:restoredTop sz="86296" autoAdjust="0"/>
  </p:normalViewPr>
  <p:slideViewPr>
    <p:cSldViewPr snapToGrid="0" snapToObjects="1">
      <p:cViewPr varScale="1">
        <p:scale>
          <a:sx n="98" d="100"/>
          <a:sy n="98" d="100"/>
        </p:scale>
        <p:origin x="1296" y="96"/>
      </p:cViewPr>
      <p:guideLst>
        <p:guide pos="3840"/>
        <p:guide orient="horz" pos="146"/>
        <p:guide orient="horz" pos="2137"/>
        <p:guide orient="horz" pos="4320"/>
        <p:guide/>
        <p:guide pos="7680"/>
        <p:guide pos="210"/>
        <p:guide pos="7486"/>
        <p:guide orient="horz" pos="419"/>
        <p:guide orient="horz" pos="40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3688" y="2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94D075-7DE3-9447-9DB7-7F931D5D8BF7}" type="datetimeFigureOut">
              <a:rPr kumimoji="1" lang="zh-CN" altLang="en-US" smtClean="0"/>
              <a:t>2020/11/17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791A61-96F8-B54F-89F7-5EB6A54876B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2DE23-52E5-3246-AE11-4471105B9A51}" type="datetimeFigureOut">
              <a:rPr kumimoji="1" lang="zh-CN" altLang="en-US" smtClean="0"/>
              <a:t>2020/11/17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AF82D-1A94-5740-ACE7-59C7B1B975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F82D-1A94-5740-ACE7-59C7B1B9758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F82D-1A94-5740-ACE7-59C7B1B97581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F82D-1A94-5740-ACE7-59C7B1B97581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F82D-1A94-5740-ACE7-59C7B1B97581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F82D-1A94-5740-ACE7-59C7B1B97581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F82D-1A94-5740-ACE7-59C7B1B97581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1AF82D-1A94-5740-ACE7-59C7B1B97581}" type="slidenum">
              <a:rPr kumimoji="1" lang="zh-CN" altLang="en-US" smtClean="0"/>
              <a:t>41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ppt模板背景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4311"/>
          </a:xfrm>
          <a:prstGeom prst="rect">
            <a:avLst/>
          </a:prstGeom>
        </p:spPr>
      </p:pic>
      <p:sp>
        <p:nvSpPr>
          <p:cNvPr id="37" name="文本占位符 36"/>
          <p:cNvSpPr>
            <a:spLocks noGrp="1"/>
          </p:cNvSpPr>
          <p:nvPr>
            <p:ph type="body" sz="quarter" idx="13" hasCustomPrompt="1"/>
          </p:nvPr>
        </p:nvSpPr>
        <p:spPr>
          <a:xfrm>
            <a:off x="4707655" y="2288442"/>
            <a:ext cx="6691838" cy="6348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FontTx/>
              <a:buNone/>
              <a:defRPr sz="4000" b="1">
                <a:solidFill>
                  <a:srgbClr val="1841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 dirty="0"/>
              <a:t>标题标题微软雅黑</a:t>
            </a:r>
            <a:r>
              <a:rPr kumimoji="1" lang="en-US" altLang="zh-CN" dirty="0"/>
              <a:t>40</a:t>
            </a:r>
            <a:r>
              <a:rPr kumimoji="1" lang="zh-CN" altLang="en-US" dirty="0"/>
              <a:t>号</a:t>
            </a:r>
          </a:p>
        </p:txBody>
      </p:sp>
      <p:sp>
        <p:nvSpPr>
          <p:cNvPr id="39" name="文本占位符 36"/>
          <p:cNvSpPr>
            <a:spLocks noGrp="1"/>
          </p:cNvSpPr>
          <p:nvPr>
            <p:ph type="body" sz="quarter" idx="14" hasCustomPrompt="1"/>
          </p:nvPr>
        </p:nvSpPr>
        <p:spPr>
          <a:xfrm>
            <a:off x="7050532" y="2976168"/>
            <a:ext cx="4338454" cy="6348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FontTx/>
              <a:buNone/>
              <a:defRPr sz="3200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 dirty="0"/>
              <a:t>标题微软雅黑</a:t>
            </a:r>
            <a:r>
              <a:rPr kumimoji="1" lang="en-US" altLang="zh-CN" dirty="0"/>
              <a:t>32</a:t>
            </a:r>
            <a:r>
              <a:rPr kumimoji="1" lang="zh-CN" altLang="en-US" dirty="0"/>
              <a:t>号</a:t>
            </a:r>
          </a:p>
        </p:txBody>
      </p:sp>
      <p:sp>
        <p:nvSpPr>
          <p:cNvPr id="42" name="文本占位符 40"/>
          <p:cNvSpPr>
            <a:spLocks noGrp="1"/>
          </p:cNvSpPr>
          <p:nvPr>
            <p:ph type="body" sz="quarter" idx="15" hasCustomPrompt="1"/>
          </p:nvPr>
        </p:nvSpPr>
        <p:spPr>
          <a:xfrm>
            <a:off x="7586985" y="3756025"/>
            <a:ext cx="3801739" cy="371640"/>
          </a:xfrm>
          <a:prstGeom prst="rect">
            <a:avLst/>
          </a:prstGeom>
          <a:solidFill>
            <a:srgbClr val="184199"/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 dirty="0"/>
              <a:t>深信服</a:t>
            </a: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726"/>
          <a:stretch>
            <a:fillRect/>
          </a:stretch>
        </p:blipFill>
        <p:spPr>
          <a:xfrm>
            <a:off x="9682197" y="1454851"/>
            <a:ext cx="1706527" cy="8335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6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6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pt模板背景-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0"/>
            <a:ext cx="12192000" cy="6887845"/>
          </a:xfrm>
          <a:prstGeom prst="rect">
            <a:avLst/>
          </a:prstGeom>
        </p:spPr>
      </p:pic>
      <p:sp>
        <p:nvSpPr>
          <p:cNvPr id="6" name="文本占位符 24"/>
          <p:cNvSpPr>
            <a:spLocks noGrp="1"/>
          </p:cNvSpPr>
          <p:nvPr>
            <p:ph type="body" sz="quarter" idx="12" hasCustomPrompt="1"/>
          </p:nvPr>
        </p:nvSpPr>
        <p:spPr>
          <a:xfrm>
            <a:off x="4966335" y="2836545"/>
            <a:ext cx="6353175" cy="642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kumimoji="1" lang="zh-CN" altLang="en-US" sz="4000" b="1" i="0" u="none" strike="noStrike" kern="1200" cap="none" spc="0" normalizeH="0" baseline="0" noProof="1" dirty="0">
                <a:gradFill flip="none" rotWithShape="1">
                  <a:gsLst>
                    <a:gs pos="100000">
                      <a:srgbClr val="0D5490"/>
                    </a:gs>
                    <a:gs pos="0">
                      <a:srgbClr val="60AC3C"/>
                    </a:gs>
                  </a:gsLst>
                  <a:lin ang="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zh-CN" altLang="en-US" dirty="0"/>
              <a:t>1.章节标题微软雅黑40号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zh-CN" altLang="en-US">
                <a:sym typeface="+mn-ea"/>
              </a:rPr>
              <a:t>版权所有© 2020 深信服科技股份有限公司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8A6BDE7F-0D97-4B1F-9F93-B7C0D2C13FB8}" type="slidenum">
              <a:rPr lang="zh-CN" altLang="en-US" smtClean="0"/>
              <a:t>‹#›</a:t>
            </a:fld>
            <a:r>
              <a:rPr lang="zh-CN" altLang="en-US"/>
              <a:t>页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151" y="438140"/>
            <a:ext cx="1806075" cy="623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ppt模板背景-0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615"/>
            <a:ext cx="12192000" cy="6864615"/>
          </a:xfrm>
          <a:prstGeom prst="rect">
            <a:avLst/>
          </a:prstGeom>
        </p:spPr>
      </p:pic>
      <p:sp>
        <p:nvSpPr>
          <p:cNvPr id="34" name="标题 14"/>
          <p:cNvSpPr txBox="1"/>
          <p:nvPr userDrawn="1"/>
        </p:nvSpPr>
        <p:spPr>
          <a:xfrm>
            <a:off x="7070060" y="1887075"/>
            <a:ext cx="397942" cy="634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841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1841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6" name="文本占位符 64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204102"/>
            <a:ext cx="4397307" cy="2924841"/>
          </a:xfrm>
          <a:prstGeom prst="rect">
            <a:avLst/>
          </a:prstGeom>
        </p:spPr>
        <p:txBody>
          <a:bodyPr>
            <a:normAutofit/>
          </a:bodyPr>
          <a:lstStyle>
            <a:lvl1pPr marL="571500" marR="0" indent="-5715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ea"/>
              <a:buAutoNum type="ea1JpnChsDbPeriod"/>
              <a:defRPr kumimoji="1" lang="en-US" altLang="zh-CN" sz="2600" b="1" kern="1200" dirty="0" smtClean="0">
                <a:solidFill>
                  <a:srgbClr val="1841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kumimoji="1" lang="zh-CN" altLang="en-US" dirty="0"/>
              <a:t>微软雅黑</a:t>
            </a:r>
            <a:r>
              <a:rPr kumimoji="1" lang="en-US" altLang="zh-CN" dirty="0"/>
              <a:t>26</a:t>
            </a:r>
            <a:r>
              <a:rPr kumimoji="1" lang="zh-CN" altLang="en-US" dirty="0"/>
              <a:t>号</a:t>
            </a:r>
            <a:endParaRPr kumimoji="1" lang="en-US" altLang="zh-CN" dirty="0"/>
          </a:p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kumimoji="1" lang="zh-CN" altLang="en-US" dirty="0"/>
              <a:t>微软雅黑</a:t>
            </a:r>
            <a:r>
              <a:rPr kumimoji="1" lang="en-US" altLang="zh-CN" dirty="0"/>
              <a:t>26</a:t>
            </a:r>
            <a:r>
              <a:rPr kumimoji="1" lang="zh-CN" altLang="en-US" dirty="0"/>
              <a:t>号</a:t>
            </a:r>
            <a:endParaRPr kumimoji="1" lang="en-US" altLang="zh-CN" dirty="0"/>
          </a:p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kumimoji="1" lang="zh-CN" altLang="en-US" dirty="0"/>
              <a:t>微软雅黑</a:t>
            </a:r>
            <a:r>
              <a:rPr kumimoji="1" lang="en-US" altLang="zh-CN" dirty="0"/>
              <a:t>26</a:t>
            </a:r>
            <a:r>
              <a:rPr kumimoji="1" lang="zh-CN" altLang="en-US" dirty="0"/>
              <a:t>号</a:t>
            </a:r>
            <a:endParaRPr kumimoji="1" lang="en-US" altLang="zh-CN" dirty="0"/>
          </a:p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kumimoji="1" lang="zh-CN" altLang="en-US" dirty="0"/>
              <a:t>微软雅黑</a:t>
            </a:r>
            <a:r>
              <a:rPr kumimoji="1" lang="en-US" altLang="zh-CN" dirty="0"/>
              <a:t>26</a:t>
            </a:r>
            <a:r>
              <a:rPr kumimoji="1" lang="zh-CN" altLang="en-US" dirty="0"/>
              <a:t>号</a:t>
            </a:r>
            <a:endParaRPr kumimoji="1" lang="en-US" altLang="zh-CN" dirty="0"/>
          </a:p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endParaRPr kumimoji="1" lang="en-US" altLang="zh-CN" dirty="0"/>
          </a:p>
          <a:p>
            <a:pPr lvl="0"/>
            <a:endParaRPr kumimoji="1" lang="zh-CN" altLang="en-US" dirty="0"/>
          </a:p>
        </p:txBody>
      </p:sp>
      <p:sp>
        <p:nvSpPr>
          <p:cNvPr id="79" name="文本占位符 24"/>
          <p:cNvSpPr>
            <a:spLocks noGrp="1"/>
          </p:cNvSpPr>
          <p:nvPr>
            <p:ph type="body" sz="quarter" idx="10" hasCustomPrompt="1"/>
          </p:nvPr>
        </p:nvSpPr>
        <p:spPr>
          <a:xfrm>
            <a:off x="4080504" y="3065068"/>
            <a:ext cx="1403114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FontTx/>
              <a:buNone/>
              <a:defRPr sz="4800" b="1">
                <a:gradFill flip="none" rotWithShape="1">
                  <a:gsLst>
                    <a:gs pos="100000">
                      <a:srgbClr val="0D5490"/>
                    </a:gs>
                    <a:gs pos="0">
                      <a:srgbClr val="60AC3C"/>
                    </a:gs>
                  </a:gsLst>
                  <a:lin ang="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zh-CN" altLang="en-US" dirty="0"/>
              <a:t>目录</a:t>
            </a: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1"/>
          <a:stretch>
            <a:fillRect/>
          </a:stretch>
        </p:blipFill>
        <p:spPr>
          <a:xfrm>
            <a:off x="10085723" y="32134"/>
            <a:ext cx="1667366" cy="8335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39744"/>
          </a:xfrm>
          <a:prstGeom prst="rect">
            <a:avLst/>
          </a:prstGeom>
        </p:spPr>
      </p:pic>
      <p:sp>
        <p:nvSpPr>
          <p:cNvPr id="34" name="文本占位符 26"/>
          <p:cNvSpPr>
            <a:spLocks noGrp="1"/>
          </p:cNvSpPr>
          <p:nvPr>
            <p:ph type="body" sz="quarter" idx="10" hasCustomPrompt="1"/>
          </p:nvPr>
        </p:nvSpPr>
        <p:spPr>
          <a:xfrm>
            <a:off x="464695" y="232528"/>
            <a:ext cx="7767842" cy="432802"/>
          </a:xfrm>
          <a:prstGeom prst="rect">
            <a:avLst/>
          </a:prstGeom>
        </p:spPr>
        <p:txBody>
          <a:bodyPr wrap="square" lIns="90000" tIns="36000" bIns="36000">
            <a:spAutoFit/>
          </a:bodyPr>
          <a:lstStyle>
            <a:lvl1pPr marL="0" indent="0">
              <a:buFontTx/>
              <a:buNone/>
              <a:defRPr sz="2600" b="1">
                <a:solidFill>
                  <a:srgbClr val="1841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zh-CN" altLang="en-US" dirty="0"/>
              <a:t>标题文字微软雅黑</a:t>
            </a:r>
            <a:r>
              <a:rPr kumimoji="1" lang="en-US" altLang="zh-CN" dirty="0"/>
              <a:t>26</a:t>
            </a:r>
            <a:r>
              <a:rPr kumimoji="1" lang="zh-CN" altLang="en-US" dirty="0"/>
              <a:t>号</a:t>
            </a:r>
          </a:p>
        </p:txBody>
      </p:sp>
      <p:sp>
        <p:nvSpPr>
          <p:cNvPr id="38" name="内容占位符 36"/>
          <p:cNvSpPr>
            <a:spLocks noGrp="1"/>
          </p:cNvSpPr>
          <p:nvPr>
            <p:ph sz="quarter" idx="12" hasCustomPrompt="1"/>
          </p:nvPr>
        </p:nvSpPr>
        <p:spPr>
          <a:xfrm>
            <a:off x="464695" y="865724"/>
            <a:ext cx="11197654" cy="55350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zh-CN" altLang="en-US" dirty="0"/>
              <a:t>正文</a:t>
            </a:r>
            <a:r>
              <a:rPr kumimoji="1" lang="en-US" altLang="zh-CN" dirty="0"/>
              <a:t>16</a:t>
            </a:r>
            <a:r>
              <a:rPr kumimoji="1" lang="zh-CN" altLang="en-US" dirty="0"/>
              <a:t>号字</a:t>
            </a:r>
            <a:endParaRPr kumimoji="1" lang="en-US" altLang="zh-CN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1"/>
          <a:stretch>
            <a:fillRect/>
          </a:stretch>
        </p:blipFill>
        <p:spPr>
          <a:xfrm>
            <a:off x="10085723" y="32134"/>
            <a:ext cx="1667366" cy="833591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ppt模板背景-0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4312"/>
          </a:xfrm>
          <a:prstGeom prst="rect">
            <a:avLst/>
          </a:prstGeom>
        </p:spPr>
      </p:pic>
      <p:sp>
        <p:nvSpPr>
          <p:cNvPr id="17" name="文本占位符 24"/>
          <p:cNvSpPr>
            <a:spLocks noGrp="1"/>
          </p:cNvSpPr>
          <p:nvPr>
            <p:ph type="body" sz="quarter" idx="13" hasCustomPrompt="1"/>
          </p:nvPr>
        </p:nvSpPr>
        <p:spPr>
          <a:xfrm>
            <a:off x="6493611" y="2591812"/>
            <a:ext cx="4895113" cy="8572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5400" b="1">
                <a:gradFill flip="none" rotWithShape="1">
                  <a:gsLst>
                    <a:gs pos="100000">
                      <a:srgbClr val="0D5490"/>
                    </a:gs>
                    <a:gs pos="0">
                      <a:srgbClr val="60AC3C"/>
                    </a:gs>
                  </a:gsLst>
                  <a:lin ang="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en-US" altLang="zh-CN" dirty="0"/>
              <a:t>THANK YOU</a:t>
            </a:r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39"/>
          <a:stretch>
            <a:fillRect/>
          </a:stretch>
        </p:blipFill>
        <p:spPr>
          <a:xfrm>
            <a:off x="9445358" y="1451259"/>
            <a:ext cx="1669951" cy="833591"/>
          </a:xfrm>
          <a:prstGeom prst="rect">
            <a:avLst/>
          </a:prstGeom>
        </p:spPr>
      </p:pic>
      <p:sp>
        <p:nvSpPr>
          <p:cNvPr id="7" name="文本占位符 40"/>
          <p:cNvSpPr>
            <a:spLocks noGrp="1"/>
          </p:cNvSpPr>
          <p:nvPr>
            <p:ph type="body" sz="quarter" idx="15" hasCustomPrompt="1"/>
          </p:nvPr>
        </p:nvSpPr>
        <p:spPr>
          <a:xfrm>
            <a:off x="7586985" y="3756025"/>
            <a:ext cx="3801739" cy="371640"/>
          </a:xfrm>
          <a:prstGeom prst="rect">
            <a:avLst/>
          </a:prstGeom>
          <a:solidFill>
            <a:srgbClr val="184199"/>
          </a:solidFill>
        </p:spPr>
        <p:txBody>
          <a:bodyPr>
            <a:normAutofit/>
          </a:bodyPr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zh-CN" altLang="en-US" dirty="0"/>
              <a:t>深信服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pt模板背景-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40"/>
            <a:ext cx="12192000" cy="6887845"/>
          </a:xfrm>
          <a:prstGeom prst="rect">
            <a:avLst/>
          </a:prstGeom>
        </p:spPr>
      </p:pic>
      <p:sp>
        <p:nvSpPr>
          <p:cNvPr id="6" name="文本占位符 24"/>
          <p:cNvSpPr>
            <a:spLocks noGrp="1"/>
          </p:cNvSpPr>
          <p:nvPr>
            <p:ph type="body" sz="quarter" idx="12" hasCustomPrompt="1"/>
          </p:nvPr>
        </p:nvSpPr>
        <p:spPr>
          <a:xfrm>
            <a:off x="4966335" y="2836545"/>
            <a:ext cx="6353175" cy="64262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kumimoji="1" lang="zh-CN" altLang="en-US" sz="4000" b="1" i="0" u="none" strike="noStrike" kern="1200" cap="none" spc="0" normalizeH="0" baseline="0" noProof="1" dirty="0">
                <a:gradFill flip="none" rotWithShape="1">
                  <a:gsLst>
                    <a:gs pos="100000">
                      <a:srgbClr val="0D5490"/>
                    </a:gs>
                    <a:gs pos="0">
                      <a:srgbClr val="60AC3C"/>
                    </a:gs>
                  </a:gsLst>
                  <a:lin ang="0" scaled="1"/>
                  <a:tileRect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zh-CN" altLang="en-US" dirty="0"/>
              <a:t>1.章节标题微软雅黑40号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zh-CN" altLang="en-US">
                <a:sym typeface="+mn-ea"/>
              </a:rPr>
              <a:t>版权所有© 2020 深信服科技股份有限公司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zh-CN" altLang="en-US"/>
              <a:t>第</a:t>
            </a:r>
            <a:fld id="{8A6BDE7F-0D97-4B1F-9F93-B7C0D2C13FB8}" type="slidenum">
              <a:rPr lang="zh-CN" altLang="en-US" smtClean="0"/>
              <a:t>‹#›</a:t>
            </a:fld>
            <a:r>
              <a:rPr lang="zh-CN" altLang="en-US"/>
              <a:t>页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151" y="438140"/>
            <a:ext cx="1806075" cy="6234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2"/>
            <a:ext cx="53848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2"/>
            <a:ext cx="53848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5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3554" b="-6535"/>
          <a:stretch>
            <a:fillRect/>
          </a:stretch>
        </p:blipFill>
        <p:spPr>
          <a:xfrm>
            <a:off x="10805226" y="127666"/>
            <a:ext cx="1155126" cy="3843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14AB8-2588-47A5-8AA3-3265D8431BA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09E2E-C8F5-4722-A20D-A25739FA1F88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bs.sangfor.com.cn/plugin.php?id=sangfor_databases:index&amp;version=2#?tags=140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占位符 1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5000"/>
          </a:bodyPr>
          <a:lstStyle/>
          <a:p>
            <a:r>
              <a:rPr kumimoji="1" lang="en-US" altLang="zh-CN" dirty="0" err="1"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工具使用指导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V2.0</a:t>
            </a:r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5"/>
          </p:nvPr>
        </p:nvSpPr>
        <p:spPr>
          <a:xfrm>
            <a:off x="7948706" y="3756025"/>
            <a:ext cx="3440018" cy="371640"/>
          </a:xfrm>
        </p:spPr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深信服科技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三、工具运行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2"/>
          </p:nvPr>
        </p:nvSpPr>
        <p:spPr>
          <a:xfrm>
            <a:off x="464695" y="865726"/>
            <a:ext cx="11161248" cy="736096"/>
          </a:xfrm>
        </p:spPr>
        <p:txBody>
          <a:bodyPr>
            <a:normAutofit/>
          </a:bodyPr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安装完成后，以管理员身份运行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文件，即可打开巡检界面如下图：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5" y="1533525"/>
            <a:ext cx="5723890" cy="32315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523240" y="5220970"/>
            <a:ext cx="115087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  <a:cs typeface="+mn-ea"/>
                <a:sym typeface="+mn-lt"/>
              </a:rPr>
              <a:t>注意：</a:t>
            </a:r>
            <a:endParaRPr kumimoji="1" lang="en-US" altLang="zh-CN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、以管理员权限打开图标的时候，预计需要30s左右才能出现巡检页面（需要进行相应的安全环境检查）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2730" y="1277620"/>
            <a:ext cx="243586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PART 3: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巡检操作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一、设备支持及端口调用</a:t>
            </a:r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14088" y="853015"/>
          <a:ext cx="9466092" cy="4385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5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53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53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5201">
                <a:tc>
                  <a:txBody>
                    <a:bodyPr/>
                    <a:lstStyle/>
                    <a:p>
                      <a:r>
                        <a:rPr lang="zh-CN" altLang="en-US" dirty="0"/>
                        <a:t>产品线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使用端口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使用密码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520">
                <a:tc>
                  <a:txBody>
                    <a:bodyPr/>
                    <a:lstStyle/>
                    <a:p>
                      <a:r>
                        <a:rPr lang="en-US" altLang="zh-CN" dirty="0"/>
                        <a:t>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51111</a:t>
                      </a:r>
                    </a:p>
                    <a:p>
                      <a:r>
                        <a:rPr lang="en-US" altLang="zh-CN" dirty="0"/>
                        <a:t>22345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admin</a:t>
                      </a:r>
                      <a:r>
                        <a:rPr lang="zh-CN" altLang="en-US" dirty="0"/>
                        <a:t>账号控制台密码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0700">
                <a:tc>
                  <a:txBody>
                    <a:bodyPr/>
                    <a:lstStyle/>
                    <a:p>
                      <a:r>
                        <a:rPr lang="en-US" altLang="zh-CN" dirty="0"/>
                        <a:t>AF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51111</a:t>
                      </a:r>
                    </a:p>
                    <a:p>
                      <a:r>
                        <a:rPr lang="en-US" altLang="zh-CN" dirty="0"/>
                        <a:t>22345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admin</a:t>
                      </a:r>
                      <a:r>
                        <a:rPr lang="zh-CN" altLang="en-US" dirty="0"/>
                        <a:t>账号控制台密码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1495">
                <a:tc>
                  <a:txBody>
                    <a:bodyPr/>
                    <a:lstStyle/>
                    <a:p>
                      <a:r>
                        <a:rPr lang="en-US" altLang="zh-CN" dirty="0"/>
                        <a:t>AD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51111</a:t>
                      </a:r>
                    </a:p>
                    <a:p>
                      <a:r>
                        <a:rPr lang="en-US" altLang="zh-CN" dirty="0"/>
                        <a:t>22345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admin</a:t>
                      </a:r>
                      <a:r>
                        <a:rPr lang="zh-CN" altLang="en-US" dirty="0"/>
                        <a:t>账号控制台密码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2135">
                <a:tc>
                  <a:txBody>
                    <a:bodyPr/>
                    <a:lstStyle/>
                    <a:p>
                      <a:r>
                        <a:rPr lang="en-US" altLang="zh-CN" dirty="0"/>
                        <a:t>SSL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51111</a:t>
                      </a:r>
                    </a:p>
                    <a:p>
                      <a:r>
                        <a:rPr lang="en-US" altLang="zh-CN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admin</a:t>
                      </a:r>
                      <a:r>
                        <a:rPr lang="zh-CN" altLang="en-US" dirty="0"/>
                        <a:t>账号控制台密码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3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SIP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51111</a:t>
                      </a:r>
                    </a:p>
                    <a:p>
                      <a:pPr>
                        <a:buNone/>
                      </a:pPr>
                      <a:r>
                        <a:rPr lang="en-US" altLang="zh-CN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admin</a:t>
                      </a:r>
                      <a:r>
                        <a:rPr lang="zh-CN" altLang="en-US" sz="1800" dirty="0">
                          <a:sym typeface="+mn-ea"/>
                        </a:rPr>
                        <a:t>账号控制台密码</a:t>
                      </a:r>
                      <a:endParaRPr lang="zh-CN" altLang="en-US" sz="1800" dirty="0"/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13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EDR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dirty="0"/>
                        <a:t>22</a:t>
                      </a:r>
                      <a:r>
                        <a:rPr lang="zh-CN" altLang="en-US" dirty="0"/>
                        <a:t>（</a:t>
                      </a:r>
                      <a:r>
                        <a:rPr lang="en-US" altLang="zh-CN" dirty="0"/>
                        <a:t>3.2.19</a:t>
                      </a:r>
                      <a:r>
                        <a:rPr lang="zh-CN" altLang="en-US" dirty="0"/>
                        <a:t>之前版本）</a:t>
                      </a:r>
                      <a:endParaRPr lang="en-US" altLang="zh-CN" dirty="0"/>
                    </a:p>
                    <a:p>
                      <a:pPr>
                        <a:buNone/>
                      </a:pPr>
                      <a:r>
                        <a:rPr lang="en-US" altLang="zh-CN" dirty="0"/>
                        <a:t>22345</a:t>
                      </a:r>
                      <a:r>
                        <a:rPr lang="zh-CN" altLang="en-US" dirty="0"/>
                        <a:t>（</a:t>
                      </a:r>
                      <a:r>
                        <a:rPr lang="en-US" altLang="zh-CN" dirty="0"/>
                        <a:t>3.2.19及以后版本</a:t>
                      </a:r>
                      <a:r>
                        <a:rPr lang="zh-CN" altLang="en-US" dirty="0"/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800" dirty="0">
                          <a:sym typeface="+mn-ea"/>
                        </a:rPr>
                        <a:t>admin</a:t>
                      </a:r>
                      <a:r>
                        <a:rPr lang="zh-CN" altLang="en-US" sz="1800" dirty="0">
                          <a:sym typeface="+mn-ea"/>
                        </a:rPr>
                        <a:t>账号控制台密码</a:t>
                      </a:r>
                      <a:endParaRPr lang="zh-CN" altLang="en-US" sz="1800" dirty="0"/>
                    </a:p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610870" y="5426075"/>
            <a:ext cx="1150874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  <a:cs typeface="+mn-ea"/>
                <a:sym typeface="+mn-lt"/>
              </a:rPr>
              <a:t>注意：</a:t>
            </a:r>
            <a:endParaRPr kumimoji="1" lang="en-US" altLang="zh-CN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、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aCheck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工具会自动拉起升级客户端，使用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51111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端口连接设备，巡检时需要保证端口连接正常；</a:t>
            </a:r>
          </a:p>
          <a:p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2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、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SIP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和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EDR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直接通过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ssh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到设备后台进行巡检，要保证端口连接正常；</a:t>
            </a:r>
            <a:endParaRPr kumimoji="1" lang="en-US" altLang="zh-CN" sz="1400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3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、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EDR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由于不同版本默认的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ssh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端口不一致，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aCheck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工具会去轮询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EDR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设备的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22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和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22345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端口去连接后台。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5" name="内容占位符 2"/>
          <p:cNvSpPr>
            <a:spLocks noGrp="1"/>
          </p:cNvSpPr>
          <p:nvPr>
            <p:ph sz="quarter" idx="12"/>
          </p:nvPr>
        </p:nvSpPr>
        <p:spPr>
          <a:xfrm>
            <a:off x="464820" y="865505"/>
            <a:ext cx="11262360" cy="744855"/>
          </a:xfrm>
        </p:spPr>
        <p:txBody>
          <a:bodyPr>
            <a:normAutofit/>
          </a:bodyPr>
          <a:lstStyle/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AC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AD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SSL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的执行过程一致，会拉起升级客户端，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SIP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EDR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不用升级客户端直接连接设备后台，操作步骤一致这里演示一个产品，以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为例进行操作。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695" y="2084363"/>
            <a:ext cx="279082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设备连接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en-US" altLang="zh-CN" dirty="0">
                <a:cs typeface="+mn-ea"/>
                <a:sym typeface="+mn-lt"/>
              </a:rPr>
              <a:t>1</a:t>
            </a:r>
            <a:r>
              <a:rPr kumimoji="1" lang="zh-CN" altLang="en-US" dirty="0">
                <a:cs typeface="+mn-ea"/>
                <a:sym typeface="+mn-lt"/>
              </a:rPr>
              <a:t>、设备类型：</a:t>
            </a:r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选择需要进行巡检的设备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en-US" altLang="zh-CN" dirty="0">
                <a:cs typeface="+mn-ea"/>
                <a:sym typeface="+mn-lt"/>
              </a:rPr>
              <a:t>2</a:t>
            </a:r>
            <a:r>
              <a:rPr kumimoji="1" lang="zh-CN" altLang="en-US" dirty="0">
                <a:cs typeface="+mn-ea"/>
                <a:sym typeface="+mn-lt"/>
              </a:rPr>
              <a:t>、设备</a:t>
            </a:r>
            <a:r>
              <a:rPr kumimoji="1" lang="en-US" altLang="zh-CN" dirty="0">
                <a:cs typeface="+mn-ea"/>
                <a:sym typeface="+mn-lt"/>
              </a:rPr>
              <a:t>IP</a:t>
            </a:r>
            <a:r>
              <a:rPr kumimoji="1" lang="zh-CN" altLang="en-US" dirty="0">
                <a:cs typeface="+mn-ea"/>
                <a:sym typeface="+mn-lt"/>
              </a:rPr>
              <a:t>：</a:t>
            </a:r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输入连接设备的</a:t>
            </a:r>
            <a:r>
              <a:rPr kumimoji="1"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IP</a:t>
            </a:r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地址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en-US" altLang="zh-CN" dirty="0">
                <a:cs typeface="+mn-ea"/>
                <a:sym typeface="+mn-lt"/>
              </a:rPr>
              <a:t>3</a:t>
            </a:r>
            <a:r>
              <a:rPr kumimoji="1" lang="zh-CN" altLang="en-US" dirty="0">
                <a:cs typeface="+mn-ea"/>
                <a:sym typeface="+mn-lt"/>
              </a:rPr>
              <a:t>、管理员密码：</a:t>
            </a:r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输入</a:t>
            </a:r>
            <a:r>
              <a:rPr kumimoji="1"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admin</a:t>
            </a:r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账号对应的控制台密码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en-US" altLang="zh-CN" dirty="0">
                <a:cs typeface="+mn-ea"/>
                <a:sym typeface="+mn-lt"/>
              </a:rPr>
              <a:t>4</a:t>
            </a:r>
            <a:r>
              <a:rPr kumimoji="1" lang="zh-CN" altLang="en-US" dirty="0">
                <a:cs typeface="+mn-ea"/>
                <a:sym typeface="+mn-lt"/>
              </a:rPr>
              <a:t>、我已阅读</a:t>
            </a:r>
            <a:r>
              <a:rPr kumimoji="1" lang="en-US" altLang="zh-CN" dirty="0">
                <a:cs typeface="+mn-ea"/>
                <a:sym typeface="+mn-lt"/>
              </a:rPr>
              <a:t>《</a:t>
            </a:r>
            <a:r>
              <a:rPr kumimoji="1" lang="zh-CN" altLang="en-US" dirty="0">
                <a:cs typeface="+mn-ea"/>
                <a:sym typeface="+mn-lt"/>
              </a:rPr>
              <a:t>用户隐私保护条款</a:t>
            </a:r>
            <a:r>
              <a:rPr kumimoji="1" lang="en-US" altLang="zh-CN" dirty="0">
                <a:cs typeface="+mn-ea"/>
                <a:sym typeface="+mn-lt"/>
              </a:rPr>
              <a:t>》</a:t>
            </a:r>
            <a:r>
              <a:rPr kumimoji="1" lang="zh-CN" altLang="en-US" dirty="0">
                <a:cs typeface="+mn-ea"/>
                <a:sym typeface="+mn-lt"/>
              </a:rPr>
              <a:t>：</a:t>
            </a:r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需要进行勾选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5180" y="1610360"/>
            <a:ext cx="8382000" cy="47485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414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接着会弹出一个二维码的界面，使用手机扫描二维码后手机上会显示一个验证码，将此验证码输入到</a:t>
            </a:r>
            <a:r>
              <a:rPr kumimoji="1" lang="en-US" altLang="zh-CN" dirty="0">
                <a:cs typeface="+mn-ea"/>
                <a:sym typeface="+mn-lt"/>
              </a:rPr>
              <a:t>“</a:t>
            </a:r>
            <a:r>
              <a:rPr kumimoji="1" lang="zh-CN" altLang="en-US" dirty="0">
                <a:cs typeface="+mn-ea"/>
                <a:sym typeface="+mn-lt"/>
              </a:rPr>
              <a:t>请输入扫描结果提示框</a:t>
            </a:r>
            <a:r>
              <a:rPr kumimoji="1" lang="en-US" altLang="zh-CN" dirty="0">
                <a:cs typeface="+mn-ea"/>
                <a:sym typeface="+mn-lt"/>
              </a:rPr>
              <a:t>”</a:t>
            </a:r>
            <a:r>
              <a:rPr kumimoji="1" lang="zh-CN" altLang="en-US" dirty="0">
                <a:cs typeface="+mn-ea"/>
                <a:sym typeface="+mn-lt"/>
              </a:rPr>
              <a:t>后点击确定。</a:t>
            </a:r>
          </a:p>
          <a:p>
            <a:r>
              <a:rPr kumimoji="1" lang="zh-CN" altLang="en-US" dirty="0">
                <a:solidFill>
                  <a:srgbClr val="FF0000"/>
                </a:solidFill>
                <a:cs typeface="+mn-ea"/>
                <a:sym typeface="+mn-lt"/>
              </a:rPr>
              <a:t>该操作主要是用于检测升级文件和升级工具是否和云端一致。</a:t>
            </a:r>
          </a:p>
          <a:p>
            <a:endParaRPr kumimoji="1" lang="zh-CN" altLang="en-US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60" y="2232660"/>
            <a:ext cx="4759325" cy="41414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2190" y="2232660"/>
            <a:ext cx="4977765" cy="43351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353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巡检执行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此时会自动拉起</a:t>
            </a:r>
            <a:r>
              <a:rPr kumimoji="1" lang="en-US" altLang="zh-CN" dirty="0">
                <a:cs typeface="+mn-ea"/>
                <a:sym typeface="+mn-lt"/>
              </a:rPr>
              <a:t>updater</a:t>
            </a:r>
            <a:r>
              <a:rPr kumimoji="1" lang="zh-CN" altLang="en-US" dirty="0">
                <a:cs typeface="+mn-ea"/>
                <a:sym typeface="+mn-lt"/>
              </a:rPr>
              <a:t>工具进行巡检包加载及结果回传，过程全部自动化进行，无需人工干预。</a:t>
            </a:r>
            <a:endParaRPr kumimoji="1" lang="en-US" altLang="zh-CN" dirty="0">
              <a:cs typeface="+mn-ea"/>
              <a:sym typeface="+mn-lt"/>
            </a:endParaRPr>
          </a:p>
          <a:p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注意：</a:t>
            </a:r>
            <a:r>
              <a:rPr kumimoji="1"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updater</a:t>
            </a:r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工具也是使用的</a:t>
            </a:r>
            <a:r>
              <a:rPr kumimoji="1" lang="en-US" altLang="zh-CN" sz="1400" b="1" dirty="0" err="1">
                <a:solidFill>
                  <a:srgbClr val="FF0000"/>
                </a:solidFill>
                <a:cs typeface="+mn-ea"/>
                <a:sym typeface="+mn-lt"/>
              </a:rPr>
              <a:t>aCheck</a:t>
            </a:r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工具自带的工具，本机不要求提供下载好</a:t>
            </a:r>
            <a:r>
              <a:rPr kumimoji="1"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updater</a:t>
            </a:r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工具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135" y="2300605"/>
            <a:ext cx="6720205" cy="37769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353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巡检执行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当巡检完进度提示</a:t>
            </a:r>
            <a:r>
              <a:rPr kumimoji="1" lang="en-US" altLang="zh-CN" dirty="0">
                <a:cs typeface="+mn-ea"/>
                <a:sym typeface="+mn-lt"/>
              </a:rPr>
              <a:t>100%</a:t>
            </a:r>
            <a:r>
              <a:rPr kumimoji="1" lang="zh-CN" altLang="en-US" dirty="0">
                <a:cs typeface="+mn-ea"/>
                <a:sym typeface="+mn-lt"/>
              </a:rPr>
              <a:t>后，点击确认，此时查看</a:t>
            </a:r>
            <a:r>
              <a:rPr kumimoji="1" lang="en-US" altLang="zh-CN" dirty="0">
                <a:cs typeface="+mn-ea"/>
                <a:sym typeface="+mn-lt"/>
              </a:rPr>
              <a:t>“</a:t>
            </a:r>
            <a:r>
              <a:rPr kumimoji="1" lang="zh-CN" altLang="en-US" dirty="0">
                <a:cs typeface="+mn-ea"/>
                <a:sym typeface="+mn-lt"/>
              </a:rPr>
              <a:t>任务列表</a:t>
            </a:r>
            <a:r>
              <a:rPr kumimoji="1" lang="en-US" altLang="zh-CN" dirty="0">
                <a:cs typeface="+mn-ea"/>
                <a:sym typeface="+mn-lt"/>
              </a:rPr>
              <a:t>”</a:t>
            </a:r>
            <a:r>
              <a:rPr kumimoji="1" lang="zh-CN" altLang="en-US" dirty="0">
                <a:cs typeface="+mn-ea"/>
                <a:sym typeface="+mn-lt"/>
              </a:rPr>
              <a:t>就可以看到</a:t>
            </a:r>
            <a:r>
              <a:rPr kumimoji="1" lang="en-US" altLang="zh-CN" dirty="0">
                <a:cs typeface="+mn-ea"/>
                <a:sym typeface="+mn-lt"/>
              </a:rPr>
              <a:t>AF</a:t>
            </a:r>
            <a:r>
              <a:rPr kumimoji="1" lang="zh-CN" altLang="en-US" dirty="0">
                <a:cs typeface="+mn-ea"/>
                <a:sym typeface="+mn-lt"/>
              </a:rPr>
              <a:t>的此次巡检报告。</a:t>
            </a:r>
            <a:endParaRPr kumimoji="1" lang="en-US" altLang="zh-CN" dirty="0">
              <a:cs typeface="+mn-ea"/>
              <a:sym typeface="+mn-lt"/>
            </a:endParaRPr>
          </a:p>
          <a:p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  <a:p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942465"/>
            <a:ext cx="7302500" cy="40601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结果呈现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结果中，包含：</a:t>
            </a:r>
            <a:r>
              <a:rPr kumimoji="1" lang="en-US" altLang="zh-CN" dirty="0">
                <a:cs typeface="+mn-ea"/>
                <a:sym typeface="+mn-lt"/>
              </a:rPr>
              <a:t>1</a:t>
            </a:r>
            <a:r>
              <a:rPr kumimoji="1" lang="zh-CN" altLang="en-US" dirty="0">
                <a:cs typeface="+mn-ea"/>
                <a:sym typeface="+mn-lt"/>
              </a:rPr>
              <a:t>、基本信息；</a:t>
            </a:r>
            <a:r>
              <a:rPr kumimoji="1" lang="en-US" altLang="zh-CN" dirty="0">
                <a:cs typeface="+mn-ea"/>
                <a:sym typeface="+mn-lt"/>
              </a:rPr>
              <a:t>2</a:t>
            </a:r>
            <a:r>
              <a:rPr kumimoji="1" lang="zh-CN" altLang="en-US" dirty="0">
                <a:cs typeface="+mn-ea"/>
                <a:sym typeface="+mn-lt"/>
              </a:rPr>
              <a:t>、异常项；</a:t>
            </a:r>
            <a:r>
              <a:rPr kumimoji="1" lang="en-US" altLang="zh-CN" dirty="0">
                <a:cs typeface="+mn-ea"/>
                <a:sym typeface="+mn-lt"/>
              </a:rPr>
              <a:t>3</a:t>
            </a:r>
            <a:r>
              <a:rPr kumimoji="1" lang="zh-CN" altLang="en-US" dirty="0">
                <a:cs typeface="+mn-ea"/>
                <a:sym typeface="+mn-lt"/>
              </a:rPr>
              <a:t>、正常项；</a:t>
            </a:r>
            <a:r>
              <a:rPr kumimoji="1" lang="en-US" altLang="zh-CN" dirty="0">
                <a:cs typeface="+mn-ea"/>
                <a:sym typeface="+mn-lt"/>
              </a:rPr>
              <a:t>4</a:t>
            </a:r>
            <a:r>
              <a:rPr kumimoji="1" lang="zh-CN" altLang="en-US" dirty="0">
                <a:cs typeface="+mn-ea"/>
                <a:sym typeface="+mn-lt"/>
              </a:rPr>
              <a:t>、修复建议</a:t>
            </a:r>
            <a:endParaRPr kumimoji="1" lang="en-US" altLang="zh-CN" dirty="0"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关于异常项中，需要再次逐项进行修复 。如个别异常项在用户环境中，确实无法进行完全修复，可进行备注说明，如下图：</a:t>
            </a:r>
            <a:endParaRPr kumimoji="1" lang="en-US" altLang="zh-CN" dirty="0">
              <a:cs typeface="+mn-ea"/>
              <a:sym typeface="+mn-lt"/>
            </a:endParaRPr>
          </a:p>
          <a:p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035" y="2596515"/>
            <a:ext cx="7985760" cy="40608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报告下载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直接点击右上角的</a:t>
            </a:r>
            <a:r>
              <a:rPr kumimoji="1" lang="en-US" altLang="zh-CN" dirty="0">
                <a:cs typeface="+mn-ea"/>
                <a:sym typeface="+mn-lt"/>
              </a:rPr>
              <a:t>【</a:t>
            </a:r>
            <a:r>
              <a:rPr kumimoji="1" lang="zh-CN" altLang="en-US" dirty="0">
                <a:cs typeface="+mn-ea"/>
                <a:sym typeface="+mn-lt"/>
              </a:rPr>
              <a:t>导出</a:t>
            </a:r>
            <a:r>
              <a:rPr kumimoji="1" lang="en-US" altLang="zh-CN" dirty="0">
                <a:cs typeface="+mn-ea"/>
                <a:sym typeface="+mn-lt"/>
              </a:rPr>
              <a:t>pdf】</a:t>
            </a:r>
            <a:r>
              <a:rPr kumimoji="1" lang="zh-CN" altLang="en-US" dirty="0">
                <a:cs typeface="+mn-ea"/>
                <a:sym typeface="+mn-lt"/>
              </a:rPr>
              <a:t>，即可导出该次巡检结果的报告，报告呈现与界面展示全部一致，包括输出的备注信息，同样导出时也会保留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275" y="2235835"/>
            <a:ext cx="9265285" cy="35325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巡检失败情况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如果出现如下页面说明</a:t>
            </a:r>
            <a:r>
              <a:rPr kumimoji="1"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aCheck</a:t>
            </a:r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工具巡检失败，需要到设备后台取相关数据，可联系</a:t>
            </a:r>
            <a:r>
              <a:rPr kumimoji="1"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400-630-6430</a:t>
            </a:r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进行协助。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890" y="1854835"/>
            <a:ext cx="7430770" cy="43268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1"/>
          </p:nvPr>
        </p:nvSpPr>
        <p:spPr>
          <a:xfrm>
            <a:off x="6625257" y="1664825"/>
            <a:ext cx="4397307" cy="3657736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背景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运行环境搭建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工具使用说明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注意事项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kumimoji="1" lang="zh-CN" altLang="en-US"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820" y="878205"/>
            <a:ext cx="11588750" cy="236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报告上传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3</a:t>
            </a:r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种上传方式，说明如下：</a:t>
            </a:r>
          </a:p>
          <a:p>
            <a:endParaRPr kumimoji="1" lang="zh-CN" altLang="en-US" sz="1600" b="1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场景</a:t>
            </a:r>
            <a:r>
              <a:rPr kumimoji="1"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：巡检的</a:t>
            </a:r>
            <a:r>
              <a:rPr kumimoji="1" lang="en-US" altLang="zh-CN" sz="1600" b="1" dirty="0" err="1">
                <a:solidFill>
                  <a:schemeClr val="tx1"/>
                </a:solidFill>
                <a:cs typeface="+mn-ea"/>
                <a:sym typeface="+mn-lt"/>
              </a:rPr>
              <a:t>电脑可以联网</a:t>
            </a:r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，</a:t>
            </a:r>
            <a:r>
              <a:rPr kumimoji="1" lang="en-US" altLang="zh-CN" sz="1600" b="1" dirty="0" err="1">
                <a:solidFill>
                  <a:schemeClr val="tx1"/>
                </a:solidFill>
                <a:cs typeface="+mn-ea"/>
                <a:sym typeface="+mn-lt"/>
              </a:rPr>
              <a:t>直接</a:t>
            </a:r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点击获取服务报告完成</a:t>
            </a:r>
            <a:r>
              <a:rPr kumimoji="1" lang="en-US" altLang="zh-CN" sz="1600" b="1" dirty="0" err="1">
                <a:solidFill>
                  <a:schemeClr val="tx1"/>
                </a:solidFill>
                <a:cs typeface="+mn-ea"/>
                <a:sym typeface="+mn-lt"/>
              </a:rPr>
              <a:t>上传</a:t>
            </a:r>
            <a:endParaRPr kumimoji="1" lang="en-US" altLang="zh-CN" sz="1600" b="1" dirty="0">
              <a:solidFill>
                <a:schemeClr val="tx1"/>
              </a:solidFill>
              <a:cs typeface="+mn-ea"/>
              <a:sym typeface="+mn-lt"/>
            </a:endParaRPr>
          </a:p>
          <a:p>
            <a:endParaRPr kumimoji="1" lang="en-US" altLang="zh-CN" sz="1600" b="1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场景</a:t>
            </a:r>
            <a:r>
              <a:rPr kumimoji="1"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：巡检的电脑不能上网，客户允许导出巡检数据到可以上网同时安装了</a:t>
            </a:r>
            <a:r>
              <a:rPr kumimoji="1"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aCheck</a:t>
            </a:r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的电脑，然后直接上传</a:t>
            </a:r>
            <a:endParaRPr kumimoji="1" lang="en-US" altLang="zh-CN" sz="1600" b="1" dirty="0">
              <a:solidFill>
                <a:schemeClr val="tx1"/>
              </a:solidFill>
              <a:cs typeface="+mn-ea"/>
              <a:sym typeface="+mn-lt"/>
            </a:endParaRPr>
          </a:p>
          <a:p>
            <a:endParaRPr kumimoji="1" lang="en-US" altLang="zh-CN" sz="1600" b="1" dirty="0">
              <a:solidFill>
                <a:schemeClr val="tx1"/>
              </a:solidFill>
              <a:cs typeface="+mn-ea"/>
              <a:sym typeface="+mn-lt"/>
            </a:endParaRPr>
          </a:p>
          <a:p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场景</a:t>
            </a:r>
            <a:r>
              <a:rPr kumimoji="1" lang="en-US" altLang="zh-CN" sz="1600" b="1" dirty="0">
                <a:solidFill>
                  <a:schemeClr val="tx1"/>
                </a:solidFill>
                <a:cs typeface="+mn-ea"/>
                <a:sym typeface="+mn-lt"/>
              </a:rPr>
              <a:t>3</a:t>
            </a:r>
            <a:r>
              <a:rPr kumimoji="1"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：巡检的电脑不能上网，客户不允许导出巡检数据，可通过扫二维码方式上传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414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报告上传</a:t>
            </a:r>
            <a:r>
              <a:rPr kumimoji="1" lang="en-US" altLang="zh-CN" b="1" dirty="0">
                <a:solidFill>
                  <a:srgbClr val="0000FF"/>
                </a:solidFill>
                <a:cs typeface="+mn-ea"/>
                <a:sym typeface="+mn-lt"/>
              </a:rPr>
              <a:t>-</a:t>
            </a:r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直接上传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打开任务列表选择【获取服务报告】，会弹出获取服务报告界面，填写基本信息后点确定，会自动上传，成功上传后已获取报告状态栏为【是】。</a:t>
            </a:r>
          </a:p>
          <a:p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注意：执行上传动作要求此</a:t>
            </a:r>
            <a:r>
              <a:rPr kumimoji="1"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PC</a:t>
            </a:r>
            <a:r>
              <a:rPr kumimoji="1"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具备连接互联网的权限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" y="2637790"/>
            <a:ext cx="8671560" cy="2428240"/>
          </a:xfrm>
          <a:prstGeom prst="rect">
            <a:avLst/>
          </a:prstGeom>
        </p:spPr>
      </p:pic>
      <p:pic>
        <p:nvPicPr>
          <p:cNvPr id="10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6630" y="2637790"/>
            <a:ext cx="6384290" cy="3430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645" y="2886075"/>
            <a:ext cx="108108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报告上传</a:t>
            </a:r>
            <a:r>
              <a:rPr kumimoji="1" lang="en-US" altLang="zh-CN" b="1" dirty="0">
                <a:solidFill>
                  <a:srgbClr val="0000FF"/>
                </a:solidFill>
                <a:cs typeface="+mn-ea"/>
                <a:sym typeface="+mn-lt"/>
              </a:rPr>
              <a:t>-</a:t>
            </a:r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导出导入后直接上传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打开任务列表勾选已完成的巡检结果，选择【批量导出】</a:t>
            </a:r>
            <a:r>
              <a:rPr kumimoji="1" lang="en-US" altLang="zh-CN" dirty="0">
                <a:cs typeface="+mn-ea"/>
                <a:sym typeface="+mn-lt"/>
              </a:rPr>
              <a:t>-</a:t>
            </a:r>
            <a:r>
              <a:rPr kumimoji="1" lang="zh-CN" altLang="en-US" dirty="0">
                <a:cs typeface="+mn-ea"/>
                <a:sym typeface="+mn-lt"/>
              </a:rPr>
              <a:t>【批量导出数据】，会弹出本地保存路径，将文件保存到电脑，然后通过</a:t>
            </a:r>
            <a:r>
              <a:rPr kumimoji="1" lang="en-US" altLang="zh-CN" dirty="0">
                <a:cs typeface="+mn-ea"/>
                <a:sym typeface="+mn-lt"/>
              </a:rPr>
              <a:t>U</a:t>
            </a:r>
            <a:r>
              <a:rPr kumimoji="1" lang="zh-CN" altLang="en-US" dirty="0">
                <a:cs typeface="+mn-ea"/>
                <a:sym typeface="+mn-lt"/>
              </a:rPr>
              <a:t>盘或者</a:t>
            </a:r>
            <a:r>
              <a:rPr kumimoji="1" lang="en-US" altLang="zh-CN" dirty="0">
                <a:cs typeface="+mn-ea"/>
                <a:sym typeface="+mn-lt"/>
              </a:rPr>
              <a:t>QQ</a:t>
            </a:r>
            <a:r>
              <a:rPr kumimoji="1" lang="zh-CN" altLang="en-US" dirty="0">
                <a:cs typeface="+mn-ea"/>
                <a:sym typeface="+mn-lt"/>
              </a:rPr>
              <a:t>微信传到另外一台装有</a:t>
            </a:r>
            <a:r>
              <a:rPr kumimoji="1" lang="en-US" altLang="zh-CN" dirty="0">
                <a:cs typeface="+mn-ea"/>
                <a:sym typeface="+mn-lt"/>
              </a:rPr>
              <a:t>aCheck</a:t>
            </a:r>
            <a:r>
              <a:rPr kumimoji="1" lang="zh-CN" altLang="en-US" dirty="0">
                <a:cs typeface="+mn-ea"/>
                <a:sym typeface="+mn-lt"/>
              </a:rPr>
              <a:t>工具的电脑。</a:t>
            </a:r>
          </a:p>
          <a:p>
            <a:r>
              <a:rPr kumimoji="1"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注意：导出的文件保存到本地时不能改名，不然会导致无法导入到另外一台电脑的</a:t>
            </a:r>
            <a:r>
              <a:rPr kumimoji="1" lang="en-US" altLang="zh-CN" b="1" dirty="0">
                <a:solidFill>
                  <a:srgbClr val="FF0000"/>
                </a:solidFill>
                <a:cs typeface="+mn-ea"/>
                <a:sym typeface="+mn-lt"/>
              </a:rPr>
              <a:t>aCheck</a:t>
            </a:r>
            <a:r>
              <a:rPr kumimoji="1" lang="zh-CN" altLang="en-US" b="1" dirty="0">
                <a:solidFill>
                  <a:srgbClr val="FF0000"/>
                </a:solidFill>
                <a:cs typeface="+mn-ea"/>
                <a:sym typeface="+mn-lt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0" y="2502535"/>
            <a:ext cx="8470900" cy="273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6675" y="3049905"/>
            <a:ext cx="5886450" cy="330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137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报告上传</a:t>
            </a:r>
            <a:r>
              <a:rPr kumimoji="1" lang="en-US" altLang="zh-CN" b="1" dirty="0">
                <a:solidFill>
                  <a:srgbClr val="0000FF"/>
                </a:solidFill>
                <a:cs typeface="+mn-ea"/>
                <a:sym typeface="+mn-lt"/>
              </a:rPr>
              <a:t>-</a:t>
            </a:r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导出导入后直接上传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拷贝到另外一台电脑之后，打开</a:t>
            </a:r>
            <a:r>
              <a:rPr kumimoji="1" lang="en-US" altLang="zh-CN" dirty="0">
                <a:cs typeface="+mn-ea"/>
                <a:sym typeface="+mn-lt"/>
              </a:rPr>
              <a:t>aCheck</a:t>
            </a:r>
            <a:r>
              <a:rPr kumimoji="1" lang="zh-CN" altLang="en-US" dirty="0">
                <a:cs typeface="+mn-ea"/>
                <a:sym typeface="+mn-lt"/>
              </a:rPr>
              <a:t>工具，打开任务列表选择【批量导入数据】，会弹出上传文件界面，选择之前导出的文件进行导入，如下图，上传成功之后可以在任务列表看到结果。</a:t>
            </a:r>
            <a:endParaRPr kumimoji="1" lang="en-US" altLang="zh-CN" dirty="0">
              <a:cs typeface="+mn-ea"/>
              <a:sym typeface="+mn-lt"/>
            </a:endParaRPr>
          </a:p>
          <a:p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70" y="2251075"/>
            <a:ext cx="8369300" cy="3812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125" y="3516630"/>
            <a:ext cx="5060950" cy="2374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报告上传</a:t>
            </a:r>
            <a:r>
              <a:rPr kumimoji="1" lang="en-US" altLang="zh-CN" b="1" dirty="0">
                <a:solidFill>
                  <a:srgbClr val="0000FF"/>
                </a:solidFill>
                <a:cs typeface="+mn-ea"/>
                <a:sym typeface="+mn-lt"/>
              </a:rPr>
              <a:t>-</a:t>
            </a:r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导出导入后直接上传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打开任务列表选择【获取服务报告】，会弹出获取服务报告界面，填写基本信息后点确定，会自动上传，成功上传后已获取报告状态栏为【是】。</a:t>
            </a:r>
          </a:p>
          <a:p>
            <a:r>
              <a:rPr kumimoji="1" lang="zh-CN" altLang="en-US" b="1" dirty="0">
                <a:solidFill>
                  <a:srgbClr val="FF0000"/>
                </a:solidFill>
                <a:cs typeface="+mn-ea"/>
                <a:sym typeface="+mn-lt"/>
              </a:rPr>
              <a:t>注意：执行上传动作要求此</a:t>
            </a:r>
            <a:r>
              <a:rPr kumimoji="1" lang="en-US" altLang="zh-CN" b="1" dirty="0">
                <a:solidFill>
                  <a:srgbClr val="FF0000"/>
                </a:solidFill>
                <a:cs typeface="+mn-ea"/>
                <a:sym typeface="+mn-lt"/>
              </a:rPr>
              <a:t>PC</a:t>
            </a:r>
            <a:r>
              <a:rPr kumimoji="1" lang="zh-CN" altLang="en-US" b="1" dirty="0">
                <a:solidFill>
                  <a:srgbClr val="FF0000"/>
                </a:solidFill>
                <a:cs typeface="+mn-ea"/>
                <a:sym typeface="+mn-lt"/>
              </a:rPr>
              <a:t>具备连接互联网的权限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" y="2637790"/>
            <a:ext cx="8671560" cy="2428240"/>
          </a:xfrm>
          <a:prstGeom prst="rect">
            <a:avLst/>
          </a:prstGeom>
        </p:spPr>
      </p:pic>
      <p:pic>
        <p:nvPicPr>
          <p:cNvPr id="10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590" y="2637790"/>
            <a:ext cx="6384290" cy="3430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155" y="3392805"/>
            <a:ext cx="1081087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1414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报告上传</a:t>
            </a:r>
            <a:r>
              <a:rPr kumimoji="1" lang="en-US" altLang="zh-CN" b="1" dirty="0">
                <a:solidFill>
                  <a:srgbClr val="0000FF"/>
                </a:solidFill>
                <a:cs typeface="+mn-ea"/>
                <a:sym typeface="+mn-lt"/>
              </a:rPr>
              <a:t>-</a:t>
            </a:r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二维码方式上传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r>
              <a:rPr kumimoji="1" lang="zh-CN" altLang="en-US" dirty="0">
                <a:cs typeface="+mn-ea"/>
                <a:sym typeface="+mn-lt"/>
              </a:rPr>
              <a:t>该方式适用电脑无法上网的场景，</a:t>
            </a:r>
          </a:p>
          <a:p>
            <a:r>
              <a:rPr kumimoji="1" lang="zh-CN" altLang="en-US" dirty="0">
                <a:cs typeface="+mn-ea"/>
                <a:sym typeface="+mn-lt"/>
              </a:rPr>
              <a:t>打开任务列表选择【获取服务报告】，会弹出获取服务报告界面，填写基本信息后点确定；此时会弹出需要使用二维码上传报告的提示，点击确定。</a:t>
            </a:r>
            <a:endParaRPr kumimoji="1" lang="en-US" altLang="zh-CN" dirty="0">
              <a:cs typeface="+mn-ea"/>
              <a:sym typeface="+mn-lt"/>
            </a:endParaRPr>
          </a:p>
          <a:p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20" y="2950210"/>
            <a:ext cx="8671560" cy="2428240"/>
          </a:xfrm>
          <a:prstGeom prst="rect">
            <a:avLst/>
          </a:prstGeom>
        </p:spPr>
      </p:pic>
      <p:pic>
        <p:nvPicPr>
          <p:cNvPr id="10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1880" y="2449195"/>
            <a:ext cx="6384290" cy="3430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1880" y="4048125"/>
            <a:ext cx="6409055" cy="170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报告上传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dirty="0">
                <a:cs typeface="+mn-ea"/>
                <a:sym typeface="+mn-lt"/>
              </a:rPr>
              <a:t>最后会弹出二维码，用手机扫描二维码，此时手机上会弹出报告上传成功的提示，此时报告上传操作完成。</a:t>
            </a:r>
            <a:endParaRPr kumimoji="1" 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12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5" y="2032000"/>
            <a:ext cx="5612765" cy="398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815" y="1929765"/>
            <a:ext cx="1969770" cy="4090035"/>
          </a:xfrm>
          <a:prstGeom prst="rect">
            <a:avLst/>
          </a:prstGeom>
        </p:spPr>
      </p:pic>
      <p:pic>
        <p:nvPicPr>
          <p:cNvPr id="5" name="图片 4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2775" y="1929765"/>
            <a:ext cx="1952625" cy="40900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0520" y="6164580"/>
            <a:ext cx="10761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dirty="0">
                <a:solidFill>
                  <a:srgbClr val="00B050"/>
                </a:solidFill>
                <a:cs typeface="+mn-ea"/>
                <a:sym typeface="+mn-lt"/>
              </a:rPr>
              <a:t> </a:t>
            </a:r>
            <a:r>
              <a:rPr kumimoji="1" lang="zh-CN" altLang="en-US" dirty="0">
                <a:solidFill>
                  <a:srgbClr val="FF0000"/>
                </a:solidFill>
                <a:cs typeface="+mn-ea"/>
                <a:sym typeface="+mn-lt"/>
              </a:rPr>
              <a:t>注意：</a:t>
            </a:r>
            <a:r>
              <a:rPr kumimoji="1" lang="zh-CN" dirty="0">
                <a:solidFill>
                  <a:srgbClr val="FF0000"/>
                </a:solidFill>
                <a:cs typeface="+mn-ea"/>
                <a:sym typeface="+mn-lt"/>
              </a:rPr>
              <a:t>如需要上传的信息比较多，有可能存在需要扫描多张二维码上传信息的情况，详情根据提示操作。</a:t>
            </a:r>
            <a:endParaRPr lang="zh-CN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巡检操作执行</a:t>
            </a:r>
          </a:p>
        </p:txBody>
      </p:sp>
      <p:sp>
        <p:nvSpPr>
          <p:cNvPr id="7" name="矩形 6"/>
          <p:cNvSpPr/>
          <p:nvPr/>
        </p:nvSpPr>
        <p:spPr>
          <a:xfrm>
            <a:off x="464694" y="878133"/>
            <a:ext cx="1109176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solidFill>
                  <a:srgbClr val="0000FF"/>
                </a:solidFill>
                <a:cs typeface="+mn-ea"/>
                <a:sym typeface="+mn-lt"/>
              </a:rPr>
              <a:t>报告上传</a:t>
            </a:r>
            <a:endParaRPr kumimoji="1" lang="en-US" altLang="zh-CN" b="1" dirty="0">
              <a:solidFill>
                <a:srgbClr val="0000FF"/>
              </a:solidFill>
              <a:cs typeface="+mn-ea"/>
              <a:sym typeface="+mn-lt"/>
            </a:endParaRPr>
          </a:p>
          <a:p>
            <a:endParaRPr kumimoji="1" lang="en-US" altLang="zh-CN" dirty="0">
              <a:cs typeface="+mn-ea"/>
              <a:sym typeface="+mn-lt"/>
            </a:endParaRPr>
          </a:p>
          <a:p>
            <a:r>
              <a:rPr kumimoji="1" lang="zh-CN" dirty="0">
                <a:cs typeface="+mn-ea"/>
                <a:sym typeface="+mn-lt"/>
              </a:rPr>
              <a:t>此时任务列表界面对应的巡检报告，显示</a:t>
            </a:r>
            <a:r>
              <a:rPr kumimoji="1" lang="en-US" altLang="zh-CN" dirty="0">
                <a:cs typeface="+mn-ea"/>
                <a:sym typeface="+mn-lt"/>
              </a:rPr>
              <a:t>“</a:t>
            </a:r>
            <a:r>
              <a:rPr kumimoji="1" lang="zh-CN" altLang="en-US" dirty="0">
                <a:cs typeface="+mn-ea"/>
                <a:sym typeface="+mn-lt"/>
              </a:rPr>
              <a:t>已获取报告</a:t>
            </a:r>
            <a:r>
              <a:rPr kumimoji="1" lang="en-US" altLang="zh-CN" dirty="0">
                <a:cs typeface="+mn-ea"/>
                <a:sym typeface="+mn-lt"/>
              </a:rPr>
              <a:t>”</a:t>
            </a:r>
            <a:endParaRPr kumimoji="1" lang="en-US" altLang="zh-CN" sz="1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094865"/>
            <a:ext cx="10709910" cy="30359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三、工具在线更新</a:t>
            </a:r>
          </a:p>
        </p:txBody>
      </p:sp>
      <p:sp>
        <p:nvSpPr>
          <p:cNvPr id="7" name="内容占位符 2"/>
          <p:cNvSpPr txBox="1"/>
          <p:nvPr/>
        </p:nvSpPr>
        <p:spPr>
          <a:xfrm>
            <a:off x="515376" y="797631"/>
            <a:ext cx="11501526" cy="189368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工具更新分两类：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、产品线规则更新：主要是产品线自身的一些规则更新，逐步迭代，促使工具的检查项和覆盖面趋于完善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、工具自身更新：工具自身有大的变动时，可进行整体工具的更新，迭代工具形态以及工具自身的功能新增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注意：此次安全加固工作使用的</a:t>
            </a:r>
            <a:r>
              <a:rPr kumimoji="1" lang="en-US" altLang="zh-CN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工具，系统版本必须为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2.3.5</a:t>
            </a:r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版本。</a:t>
            </a:r>
            <a:endParaRPr kumimoji="1" lang="en-US" altLang="zh-CN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sz="15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9EDCE1B-A426-4E0E-AB6F-3BBE0B08FE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76" y="2778225"/>
            <a:ext cx="6507346" cy="36629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3048DFB-BD3F-448F-A498-4D566DC65D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959" y="2962482"/>
            <a:ext cx="6507346" cy="36629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430530"/>
          </a:xfrm>
        </p:spPr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四、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update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开启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关闭方法</a:t>
            </a:r>
          </a:p>
        </p:txBody>
      </p:sp>
      <p:sp>
        <p:nvSpPr>
          <p:cNvPr id="7" name="内容占位符 2"/>
          <p:cNvSpPr txBox="1"/>
          <p:nvPr/>
        </p:nvSpPr>
        <p:spPr>
          <a:xfrm>
            <a:off x="515376" y="797631"/>
            <a:ext cx="11161248" cy="15110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AC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产品线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上网行为管理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12.0.42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以下设备默认开启升级客户端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51111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端口，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12.0.42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可以在【系统管理】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【系统配置】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【高级配置】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【远程维护】启用升级客户端，一天后自动关闭，如下图：</a:t>
            </a:r>
          </a:p>
          <a:p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全网行为管理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13.0.7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以下设备默认开启升级客户端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51111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端口，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13.0.7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可以在【系统管理】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【系统配置】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【高级配置】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【远程维护】中启用升级维护功能，关闭则取消勾选即可，如下图：</a:t>
            </a:r>
          </a:p>
          <a:p>
            <a:endParaRPr kumimoji="1"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2470785"/>
            <a:ext cx="5421630" cy="42849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7360" y="2470785"/>
            <a:ext cx="6400800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PART 1: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背景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2"/>
          <p:cNvSpPr txBox="1"/>
          <p:nvPr/>
        </p:nvSpPr>
        <p:spPr>
          <a:xfrm>
            <a:off x="515376" y="797631"/>
            <a:ext cx="11161248" cy="151106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产品线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    AF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产品在修复完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kumimoji="1" lang="en-US" altLang="zh-CN" b="0" dirty="0" err="1">
                <a:latin typeface="+mn-lt"/>
                <a:ea typeface="+mn-ea"/>
                <a:cs typeface="+mn-ea"/>
                <a:sym typeface="+mn-lt"/>
              </a:rPr>
              <a:t>hwbd_sp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包后，会默认关闭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updater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接入。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kumimoji="1" lang="zh-CN" altLang="en-US" dirty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开启方法：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网络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】-【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接口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区域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】-【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区域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，把当前使用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IP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所在区域的</a:t>
            </a:r>
            <a:r>
              <a:rPr kumimoji="1" lang="en-US" altLang="zh-CN" b="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【SSH】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功能勾选上即可，如下图：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928" y="2308699"/>
            <a:ext cx="7493513" cy="3677278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430530"/>
          </a:xfrm>
        </p:spPr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四、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update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开启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关闭方法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918210"/>
          </a:xfrm>
        </p:spPr>
        <p:txBody>
          <a:bodyPr/>
          <a:lstStyle/>
          <a:p>
            <a:r>
              <a:rPr kumimoji="1" lang="zh-CN" altLang="en-US" dirty="0">
                <a:cs typeface="+mn-ea"/>
                <a:sym typeface="+mn-lt"/>
              </a:rPr>
              <a:t>四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update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开启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关闭方法</a:t>
            </a:r>
          </a:p>
          <a:p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15376" y="797631"/>
            <a:ext cx="11501526" cy="21012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产品线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如需再次关闭，可按下面方法进行操作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kumimoji="1" lang="zh-CN" altLang="en-US" dirty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关闭方法：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、如不做任何操作，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小时后，会自动关闭；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     2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、也可以手动在</a:t>
            </a:r>
            <a:r>
              <a:rPr kumimoji="1" lang="en-US" altLang="zh-CN" sz="1400" b="0" dirty="0">
                <a:cs typeface="+mn-ea"/>
                <a:sym typeface="+mn-lt"/>
              </a:rPr>
              <a:t>【</a:t>
            </a:r>
            <a:r>
              <a:rPr kumimoji="1" lang="zh-CN" altLang="en-US" sz="1400" b="0" dirty="0">
                <a:cs typeface="+mn-ea"/>
                <a:sym typeface="+mn-lt"/>
              </a:rPr>
              <a:t>网络</a:t>
            </a:r>
            <a:r>
              <a:rPr kumimoji="1" lang="en-US" altLang="zh-CN" sz="1400" b="0" dirty="0">
                <a:cs typeface="+mn-ea"/>
                <a:sym typeface="+mn-lt"/>
              </a:rPr>
              <a:t>】-【</a:t>
            </a:r>
            <a:r>
              <a:rPr kumimoji="1" lang="zh-CN" altLang="en-US" sz="1400" b="0" dirty="0">
                <a:cs typeface="+mn-ea"/>
                <a:sym typeface="+mn-lt"/>
              </a:rPr>
              <a:t>接口</a:t>
            </a:r>
            <a:r>
              <a:rPr kumimoji="1" lang="en-US" altLang="zh-CN" sz="1400" b="0" dirty="0">
                <a:cs typeface="+mn-ea"/>
                <a:sym typeface="+mn-lt"/>
              </a:rPr>
              <a:t>/</a:t>
            </a:r>
            <a:r>
              <a:rPr kumimoji="1" lang="zh-CN" altLang="en-US" sz="1400" b="0" dirty="0">
                <a:cs typeface="+mn-ea"/>
                <a:sym typeface="+mn-lt"/>
              </a:rPr>
              <a:t>区域</a:t>
            </a:r>
            <a:r>
              <a:rPr kumimoji="1" lang="en-US" altLang="zh-CN" sz="1400" b="0" dirty="0">
                <a:cs typeface="+mn-ea"/>
                <a:sym typeface="+mn-lt"/>
              </a:rPr>
              <a:t>】-【</a:t>
            </a:r>
            <a:r>
              <a:rPr kumimoji="1" lang="zh-CN" altLang="en-US" sz="1400" b="0" dirty="0">
                <a:cs typeface="+mn-ea"/>
                <a:sym typeface="+mn-lt"/>
              </a:rPr>
              <a:t>区域</a:t>
            </a:r>
            <a:r>
              <a:rPr kumimoji="1" lang="en-US" altLang="zh-CN" sz="1400" b="0" dirty="0">
                <a:cs typeface="+mn-ea"/>
                <a:sym typeface="+mn-lt"/>
              </a:rPr>
              <a:t>】</a:t>
            </a:r>
            <a:r>
              <a:rPr kumimoji="1" lang="zh-CN" altLang="en-US" sz="1400" b="0" dirty="0">
                <a:cs typeface="+mn-ea"/>
                <a:sym typeface="+mn-lt"/>
              </a:rPr>
              <a:t>，把当前使用</a:t>
            </a:r>
            <a:r>
              <a:rPr kumimoji="1" lang="en-US" altLang="zh-CN" sz="1400" b="0" dirty="0">
                <a:cs typeface="+mn-ea"/>
                <a:sym typeface="+mn-lt"/>
              </a:rPr>
              <a:t>IP</a:t>
            </a:r>
            <a:r>
              <a:rPr kumimoji="1" lang="zh-CN" altLang="en-US" sz="1400" b="0" dirty="0">
                <a:cs typeface="+mn-ea"/>
                <a:sym typeface="+mn-lt"/>
              </a:rPr>
              <a:t>所在区域的</a:t>
            </a:r>
            <a:r>
              <a:rPr kumimoji="1" lang="en-US" altLang="zh-CN" sz="1400" b="0" dirty="0">
                <a:solidFill>
                  <a:srgbClr val="0000FF"/>
                </a:solidFill>
                <a:cs typeface="+mn-ea"/>
                <a:sym typeface="+mn-lt"/>
              </a:rPr>
              <a:t>【SSH】</a:t>
            </a:r>
            <a:r>
              <a:rPr kumimoji="1" lang="zh-CN" altLang="en-US" sz="1400" b="0" dirty="0">
                <a:cs typeface="+mn-ea"/>
                <a:sym typeface="+mn-lt"/>
              </a:rPr>
              <a:t>功能勾选取消。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609" y="2964127"/>
            <a:ext cx="7302230" cy="352089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430530"/>
          </a:xfrm>
        </p:spPr>
        <p:txBody>
          <a:bodyPr/>
          <a:lstStyle/>
          <a:p>
            <a:r>
              <a:rPr kumimoji="1" lang="zh-CN" altLang="en-US" dirty="0">
                <a:cs typeface="+mn-ea"/>
                <a:sym typeface="+mn-lt"/>
              </a:rPr>
              <a:t>四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update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开启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关闭方法</a:t>
            </a:r>
          </a:p>
        </p:txBody>
      </p:sp>
      <p:sp>
        <p:nvSpPr>
          <p:cNvPr id="7" name="内容占位符 2"/>
          <p:cNvSpPr txBox="1"/>
          <p:nvPr/>
        </p:nvSpPr>
        <p:spPr>
          <a:xfrm>
            <a:off x="515620" y="797560"/>
            <a:ext cx="11258550" cy="198247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285" dirty="0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kumimoji="1" lang="zh-CN" altLang="en-US" sz="2285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sz="2285" dirty="0">
                <a:latin typeface="+mn-lt"/>
                <a:ea typeface="+mn-ea"/>
                <a:cs typeface="+mn-ea"/>
                <a:sym typeface="+mn-lt"/>
              </a:rPr>
              <a:t>AD</a:t>
            </a:r>
            <a:r>
              <a:rPr kumimoji="1" lang="zh-CN" altLang="en-US" sz="2285" dirty="0">
                <a:latin typeface="+mn-lt"/>
                <a:ea typeface="+mn-ea"/>
                <a:cs typeface="+mn-ea"/>
                <a:sym typeface="+mn-lt"/>
              </a:rPr>
              <a:t>产品线</a:t>
            </a:r>
          </a:p>
          <a:p>
            <a:r>
              <a:rPr kumimoji="1" lang="en-US" altLang="zh-CN" sz="1700" b="0" dirty="0">
                <a:sym typeface="+mn-lt"/>
              </a:rPr>
              <a:t>AD</a:t>
            </a:r>
            <a:r>
              <a:rPr kumimoji="1" lang="zh-CN" altLang="en-US" sz="1700" b="0" dirty="0">
                <a:sym typeface="+mn-lt"/>
              </a:rPr>
              <a:t>产品在修复完</a:t>
            </a:r>
            <a:r>
              <a:rPr kumimoji="1" lang="en-US" altLang="zh-CN" sz="1700" b="0" dirty="0">
                <a:sym typeface="+mn-lt"/>
              </a:rPr>
              <a:t>【</a:t>
            </a:r>
            <a:r>
              <a:rPr kumimoji="1" lang="en-US" altLang="zh-CN" sz="1700" b="0" dirty="0" err="1">
                <a:sym typeface="+mn-lt"/>
              </a:rPr>
              <a:t>hwbd_sp</a:t>
            </a:r>
            <a:r>
              <a:rPr kumimoji="1" lang="en-US" altLang="zh-CN" sz="1700" b="0" dirty="0">
                <a:sym typeface="+mn-lt"/>
              </a:rPr>
              <a:t>】</a:t>
            </a:r>
            <a:r>
              <a:rPr kumimoji="1" lang="zh-CN" altLang="en-US" sz="1700" b="0" dirty="0">
                <a:sym typeface="+mn-lt"/>
              </a:rPr>
              <a:t>包后，会默认关闭</a:t>
            </a:r>
            <a:r>
              <a:rPr kumimoji="1" lang="en-US" altLang="zh-CN" sz="1700" b="0" dirty="0">
                <a:sym typeface="+mn-lt"/>
              </a:rPr>
              <a:t>WAN</a:t>
            </a:r>
            <a:r>
              <a:rPr kumimoji="1" lang="zh-CN" altLang="en-US" sz="1700" b="0" dirty="0">
                <a:sym typeface="+mn-lt"/>
              </a:rPr>
              <a:t>属性接口的</a:t>
            </a:r>
            <a:r>
              <a:rPr kumimoji="1" lang="en-US" altLang="zh-CN" sz="1700" b="0" dirty="0">
                <a:sym typeface="+mn-lt"/>
              </a:rPr>
              <a:t>updater</a:t>
            </a:r>
            <a:r>
              <a:rPr kumimoji="1" lang="zh-CN" altLang="en-US" sz="1700" b="0" dirty="0">
                <a:sym typeface="+mn-lt"/>
              </a:rPr>
              <a:t>接入，如需跑此脚本需要使用</a:t>
            </a:r>
            <a:r>
              <a:rPr kumimoji="1" lang="en-US" altLang="zh-CN" sz="1700" b="0" dirty="0">
                <a:sym typeface="+mn-lt"/>
              </a:rPr>
              <a:t>AD</a:t>
            </a:r>
            <a:r>
              <a:rPr kumimoji="1" lang="zh-CN" altLang="en-US" sz="1700" b="0" dirty="0">
                <a:sym typeface="+mn-lt"/>
              </a:rPr>
              <a:t>设备的</a:t>
            </a:r>
            <a:r>
              <a:rPr kumimoji="1" lang="en-US" altLang="zh-CN" sz="1700" b="0" dirty="0">
                <a:sym typeface="+mn-lt"/>
              </a:rPr>
              <a:t>MANAGE</a:t>
            </a:r>
            <a:r>
              <a:rPr kumimoji="1" lang="zh-CN" altLang="en-US" sz="1700" b="0" dirty="0">
                <a:sym typeface="+mn-lt"/>
              </a:rPr>
              <a:t>口或</a:t>
            </a:r>
            <a:r>
              <a:rPr kumimoji="1" lang="en-US" altLang="zh-CN" sz="1700" b="0" dirty="0">
                <a:sym typeface="+mn-lt"/>
              </a:rPr>
              <a:t>LAN</a:t>
            </a:r>
            <a:r>
              <a:rPr kumimoji="1" lang="zh-CN" altLang="en-US" sz="1700" b="0" dirty="0">
                <a:sym typeface="+mn-lt"/>
              </a:rPr>
              <a:t>属性接口。如设备的</a:t>
            </a:r>
            <a:r>
              <a:rPr kumimoji="1" lang="en-US" altLang="zh-CN" sz="1700" b="0" dirty="0">
                <a:sym typeface="+mn-lt"/>
              </a:rPr>
              <a:t>MANAGE</a:t>
            </a:r>
            <a:r>
              <a:rPr kumimoji="1" lang="zh-CN" altLang="en-US" sz="1700" b="0" dirty="0">
                <a:sym typeface="+mn-lt"/>
              </a:rPr>
              <a:t>或</a:t>
            </a:r>
            <a:r>
              <a:rPr kumimoji="1" lang="en-US" altLang="zh-CN" sz="1700" b="0" dirty="0">
                <a:sym typeface="+mn-lt"/>
              </a:rPr>
              <a:t>LAN</a:t>
            </a:r>
            <a:r>
              <a:rPr kumimoji="1" lang="zh-CN" altLang="en-US" sz="1700" b="0" dirty="0">
                <a:sym typeface="+mn-lt"/>
              </a:rPr>
              <a:t>属性接口的</a:t>
            </a:r>
            <a:r>
              <a:rPr kumimoji="1" lang="en-US" altLang="zh-CN" sz="1700" b="0" dirty="0">
                <a:sym typeface="+mn-lt"/>
              </a:rPr>
              <a:t>updater</a:t>
            </a:r>
            <a:r>
              <a:rPr kumimoji="1" lang="zh-CN" altLang="en-US" sz="1700" b="0" dirty="0">
                <a:sym typeface="+mn-lt"/>
              </a:rPr>
              <a:t>连接不上，请按照如下检查并开启：</a:t>
            </a:r>
            <a:endParaRPr kumimoji="1" lang="en-US" altLang="zh-CN" sz="1700" b="0" dirty="0">
              <a:sym typeface="+mn-lt"/>
            </a:endParaRPr>
          </a:p>
          <a:p>
            <a:r>
              <a:rPr kumimoji="1" sz="1700" b="0" dirty="0">
                <a:sym typeface="+mn-lt"/>
              </a:rPr>
              <a:t>1.AD6.6R1及之前版本、AD7.0-AD7.0.4版本：【系统配置】-【客户端升级】</a:t>
            </a:r>
            <a:r>
              <a:rPr kumimoji="1" lang="zh-CN" sz="1700" b="0" dirty="0">
                <a:sym typeface="+mn-lt"/>
              </a:rPr>
              <a:t>开启</a:t>
            </a:r>
            <a:r>
              <a:rPr kumimoji="1" sz="1700" b="0" dirty="0">
                <a:sym typeface="+mn-lt"/>
              </a:rPr>
              <a:t>即可。</a:t>
            </a:r>
          </a:p>
          <a:p>
            <a:r>
              <a:rPr kumimoji="1" sz="1700" b="0" dirty="0">
                <a:sym typeface="+mn-lt"/>
              </a:rPr>
              <a:t>2.AD7.0.5及以上版本：【系统管理】-【系统维护】-【系统升级】-【升级客户端配置】</a:t>
            </a:r>
            <a:r>
              <a:rPr kumimoji="1" lang="zh-CN" sz="1700" b="0" dirty="0">
                <a:sym typeface="+mn-lt"/>
              </a:rPr>
              <a:t>开启</a:t>
            </a:r>
            <a:r>
              <a:rPr kumimoji="1" sz="1700" b="0" dirty="0">
                <a:sym typeface="+mn-lt"/>
              </a:rPr>
              <a:t>即可。</a:t>
            </a:r>
          </a:p>
          <a:p>
            <a:r>
              <a:rPr kumimoji="1" lang="zh-CN" altLang="en-US" sz="1700" dirty="0">
                <a:solidFill>
                  <a:srgbClr val="FF0000"/>
                </a:solidFill>
                <a:cs typeface="+mn-ea"/>
                <a:sym typeface="+mn-lt"/>
              </a:rPr>
              <a:t>注意：</a:t>
            </a:r>
            <a:r>
              <a:rPr kumimoji="1" lang="zh-CN" sz="1700" dirty="0">
                <a:solidFill>
                  <a:srgbClr val="FF0000"/>
                </a:solidFill>
                <a:cs typeface="+mn-ea"/>
                <a:sym typeface="+mn-lt"/>
              </a:rPr>
              <a:t>如果没有勾选升级客户端配置的地方，联系</a:t>
            </a:r>
            <a:r>
              <a:rPr kumimoji="1" lang="en-US" altLang="zh-CN" sz="1700" dirty="0">
                <a:solidFill>
                  <a:srgbClr val="FF0000"/>
                </a:solidFill>
                <a:cs typeface="+mn-ea"/>
                <a:sym typeface="+mn-lt"/>
              </a:rPr>
              <a:t>400-630-6430</a:t>
            </a:r>
            <a:r>
              <a:rPr kumimoji="1" lang="zh-CN" altLang="en-US" sz="1700" dirty="0">
                <a:solidFill>
                  <a:srgbClr val="FF0000"/>
                </a:solidFill>
                <a:cs typeface="+mn-ea"/>
                <a:sym typeface="+mn-lt"/>
              </a:rPr>
              <a:t>进行排查</a:t>
            </a:r>
            <a:endParaRPr kumimoji="1" lang="en-US" altLang="zh-CN" sz="1200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10" y="3258766"/>
            <a:ext cx="4083050" cy="334840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555" y="3258766"/>
            <a:ext cx="5231765" cy="322902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918210"/>
          </a:xfrm>
        </p:spPr>
        <p:txBody>
          <a:bodyPr/>
          <a:lstStyle/>
          <a:p>
            <a:r>
              <a:rPr kumimoji="1" lang="zh-CN" altLang="en-US" dirty="0">
                <a:cs typeface="+mn-ea"/>
                <a:sym typeface="+mn-lt"/>
              </a:rPr>
              <a:t>四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update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开启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关闭方法</a:t>
            </a:r>
          </a:p>
          <a:p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15620" y="797560"/>
            <a:ext cx="11160760" cy="295465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SSL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产品线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SSL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产品在修复完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kumimoji="1" lang="en-US" altLang="zh-CN" b="0" dirty="0" err="1">
                <a:latin typeface="+mn-lt"/>
                <a:ea typeface="+mn-ea"/>
                <a:cs typeface="+mn-ea"/>
                <a:sym typeface="+mn-lt"/>
              </a:rPr>
              <a:t>UI_SP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包后，会默认关闭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updater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接入，修复完【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WGBDK_SP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】包后，会调整开启升级客户端开启位置。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dirty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开启方法：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修复完【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WGBDK_SP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】包前，在【防火墙设置】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【本机规则】中启用【允许外网使用升级客户端进行维护】</a:t>
            </a:r>
            <a:r>
              <a:rPr kumimoji="1" lang="zh-CN" altLang="en-US" b="0" dirty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b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注意：需要使用</a:t>
            </a:r>
            <a:r>
              <a:rPr kumimoji="1" lang="en-US" altLang="zh-CN" b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IE</a:t>
            </a:r>
            <a:r>
              <a:rPr kumimoji="1" lang="zh-CN" altLang="en-US" b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浏览器</a:t>
            </a:r>
          </a:p>
          <a:p>
            <a:endParaRPr kumimoji="1" lang="zh-CN" altLang="en-US" b="0" dirty="0">
              <a:solidFill>
                <a:srgbClr val="00B05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修复完【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WGBDK_SP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】包后，在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系统设置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】-【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系统配置】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运维配置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的升级维护中开启，勾选【启用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LAN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口访问】即可在内网开启升级工具的接入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405" y="4029075"/>
            <a:ext cx="4964430" cy="2365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10" y="4552315"/>
            <a:ext cx="6504940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918210"/>
          </a:xfrm>
        </p:spPr>
        <p:txBody>
          <a:bodyPr/>
          <a:lstStyle/>
          <a:p>
            <a:r>
              <a:rPr kumimoji="1" lang="zh-CN" altLang="en-US" dirty="0">
                <a:cs typeface="+mn-ea"/>
                <a:sym typeface="+mn-lt"/>
              </a:rPr>
              <a:t>四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update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开启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关闭方法</a:t>
            </a:r>
          </a:p>
          <a:p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15620" y="797560"/>
            <a:ext cx="11501120" cy="30010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SSL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产品线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如需再次关闭，可按下面方法进行操作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dirty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关闭方法：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修复完【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WGBDK_SP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】包前，在【防火墙设置】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【本机规则】中禁用【允许外网使用升级客户端进行维护】</a:t>
            </a:r>
          </a:p>
          <a:p>
            <a:r>
              <a:rPr kumimoji="1" lang="zh-CN" altLang="en-US" b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注意：需要使用</a:t>
            </a:r>
            <a:r>
              <a:rPr kumimoji="1" lang="en-US" altLang="zh-CN" b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IE</a:t>
            </a:r>
            <a:r>
              <a:rPr kumimoji="1" lang="zh-CN" altLang="en-US" b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浏览器</a:t>
            </a:r>
            <a:endParaRPr kumimoji="1" lang="zh-CN" altLang="en-US" b="0" dirty="0">
              <a:solidFill>
                <a:srgbClr val="00B050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kumimoji="1" lang="zh-CN" altLang="en-US" b="0" dirty="0">
              <a:solidFill>
                <a:srgbClr val="00B050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修复完【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WGBDK_SP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】包后，在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系统设置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】-【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系统配置】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运维配置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的升级维护中开启，不勾选【启用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LAN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口访问】即可在内网开启升级工具的接入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0" y="4368165"/>
            <a:ext cx="6297930" cy="1386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2600" y="4061460"/>
            <a:ext cx="5055235" cy="216281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918210"/>
          </a:xfrm>
        </p:spPr>
        <p:txBody>
          <a:bodyPr/>
          <a:lstStyle/>
          <a:p>
            <a:r>
              <a:rPr kumimoji="1" lang="zh-CN" altLang="en-US" dirty="0">
                <a:cs typeface="+mn-ea"/>
                <a:sym typeface="+mn-lt"/>
              </a:rPr>
              <a:t>四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update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开启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关闭方法</a:t>
            </a:r>
          </a:p>
          <a:p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15620" y="797560"/>
            <a:ext cx="11501120" cy="30010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SIP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产品线</a:t>
            </a:r>
          </a:p>
          <a:p>
            <a:r>
              <a:rPr kumimoji="1" lang="en-US" b="0" dirty="0">
                <a:latin typeface="+mn-lt"/>
                <a:ea typeface="+mn-ea"/>
                <a:cs typeface="+mn-ea"/>
                <a:sym typeface="+mn-lt"/>
              </a:rPr>
              <a:t>SIP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需要开启远程控制和升级控制端口，可以在【系统设置】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【通用配置】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【控制台配置】勾选临时开启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后台，和临时开启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Sangfor Update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升级支持，需要关闭则取消勾选即可，如下图：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   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0" y="1884045"/>
            <a:ext cx="7607935" cy="427736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918210"/>
          </a:xfrm>
        </p:spPr>
        <p:txBody>
          <a:bodyPr/>
          <a:lstStyle/>
          <a:p>
            <a:r>
              <a:rPr kumimoji="1" lang="zh-CN" altLang="en-US" dirty="0">
                <a:cs typeface="+mn-ea"/>
                <a:sym typeface="+mn-lt"/>
              </a:rPr>
              <a:t>四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update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开启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关闭方法</a:t>
            </a:r>
          </a:p>
          <a:p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15620" y="797560"/>
            <a:ext cx="11501120" cy="30010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600" b="1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EDR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产品线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EDR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默认开启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端口，端口可在【系统设置】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【网络设置】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SSH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】端口设置更改。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445" y="1671955"/>
            <a:ext cx="680720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PART 6: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注意事项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430530"/>
          </a:xfrm>
        </p:spPr>
        <p:txBody>
          <a:bodyPr/>
          <a:lstStyle/>
          <a:p>
            <a:r>
              <a:rPr kumimoji="1" lang="zh-CN" altLang="en-US">
                <a:latin typeface="+mn-lt"/>
                <a:ea typeface="+mn-ea"/>
                <a:cs typeface="+mn-ea"/>
                <a:sym typeface="+mn-lt"/>
              </a:rPr>
              <a:t>注意事项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2"/>
          </p:nvPr>
        </p:nvSpPr>
        <p:spPr>
          <a:xfrm>
            <a:off x="464820" y="748665"/>
            <a:ext cx="11941175" cy="5991860"/>
          </a:xfrm>
        </p:spPr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进行结果上传时，需要先与客户进行说明，具体的说明内容可以见工具入口的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用户隐私保护条款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；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buFont typeface="+mj-lt"/>
              <a:buAutoNum type="arabicPeriod"/>
            </a:pP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工具自身使用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59000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端口进行监听使用，需要保障运行工具的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PC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该端口不能被占用；</a:t>
            </a:r>
          </a:p>
          <a:p>
            <a:pPr marL="342900" indent="-342900">
              <a:buFont typeface="+mj-lt"/>
              <a:buAutoNum type="arabicPeriod"/>
            </a:pPr>
            <a:endParaRPr kumimoji="1" lang="zh-CN" altLang="en-US" b="0" dirty="0"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无法检查更新或结果无法上报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时，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检查PC是否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能正常访问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服务器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，服务器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地址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http://acheck.sangfor.com:56789 </a:t>
            </a:r>
          </a:p>
          <a:p>
            <a:pPr marL="342900" indent="-342900">
              <a:buFont typeface="+mj-lt"/>
              <a:buAutoNum type="arabicPeriod"/>
            </a:pP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软件不能正常启动时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可尝试临时关闭杀毒软件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；</a:t>
            </a:r>
          </a:p>
          <a:p>
            <a:pPr marL="342900" indent="-342900">
              <a:buFont typeface="+mj-lt"/>
              <a:buAutoNum type="arabicPeriod"/>
            </a:pPr>
            <a:endParaRPr kumimoji="1" lang="zh-CN" altLang="en-US" b="0" dirty="0"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调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用升级工具的时候有一个场景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注意事项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，如果</a:t>
            </a:r>
          </a:p>
          <a:p>
            <a:pPr>
              <a:buFont typeface="+mj-lt"/>
            </a:pP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点击开始巡检之后开启了键盘大写锁，并且鼠标点到</a:t>
            </a:r>
          </a:p>
          <a:p>
            <a:pPr>
              <a:buFont typeface="+mj-lt"/>
            </a:pP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了升级工具，那么升级工具连接设备时会被大写锁影响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，</a:t>
            </a:r>
          </a:p>
          <a:p>
            <a:pPr>
              <a:buFont typeface="+mj-lt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规避方式： 升级工具出来的时候不要用鼠标去点击窗口，</a:t>
            </a:r>
          </a:p>
          <a:p>
            <a:pPr>
              <a:buFont typeface="+mj-lt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此时开启大写锁也不受影响；</a:t>
            </a:r>
          </a:p>
          <a:p>
            <a:pPr>
              <a:buFont typeface="+mj-lt"/>
            </a:pP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>
              <a:buFont typeface="+mj-lt"/>
            </a:pP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6.  ICARE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系统下发升级任务工单给技服之后，技服完成</a:t>
            </a:r>
          </a:p>
          <a:p>
            <a:pPr>
              <a:buFont typeface="+mj-lt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补丁升级，同时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工具巡检完成之后成功获取到服务报告</a:t>
            </a:r>
          </a:p>
          <a:p>
            <a:pPr>
              <a:buFont typeface="+mj-lt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后会自动关联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ICARE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，对比设备打包标记之后会自动完成关单。</a:t>
            </a:r>
          </a:p>
          <a:p>
            <a:pPr marL="342900" indent="-342900">
              <a:buFont typeface="+mj-lt"/>
              <a:buAutoNum type="arabicPeriod"/>
            </a:pPr>
            <a:endParaRPr kumimoji="1" lang="en-US" altLang="zh-CN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-21474826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520" y="2582545"/>
            <a:ext cx="5863590" cy="3285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430530"/>
          </a:xfrm>
        </p:spPr>
        <p:txBody>
          <a:bodyPr/>
          <a:lstStyle/>
          <a:p>
            <a:r>
              <a:rPr kumimoji="1" lang="zh-CN" altLang="en-US">
                <a:latin typeface="+mn-lt"/>
                <a:ea typeface="+mn-ea"/>
                <a:cs typeface="+mn-ea"/>
                <a:sym typeface="+mn-lt"/>
              </a:rPr>
              <a:t>附录加白方法</a:t>
            </a:r>
            <a:r>
              <a:rPr kumimoji="1" lang="en-US" altLang="zh-CN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>
                <a:latin typeface="+mn-lt"/>
                <a:ea typeface="+mn-ea"/>
                <a:cs typeface="+mn-ea"/>
                <a:sym typeface="+mn-lt"/>
              </a:rPr>
              <a:t>操作系统自带杀软加白</a:t>
            </a:r>
            <a:endParaRPr kumimoji="1" lang="en-US" altLang="zh-CN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2"/>
          </p:nvPr>
        </p:nvSpPr>
        <p:spPr>
          <a:xfrm>
            <a:off x="464695" y="865725"/>
            <a:ext cx="11161248" cy="5620800"/>
          </a:xfrm>
        </p:spPr>
        <p:txBody>
          <a:bodyPr>
            <a:normAutofit/>
          </a:bodyPr>
          <a:lstStyle/>
          <a:p>
            <a:pPr>
              <a:buFont typeface="+mj-lt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如果安装和使用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过程有问题，关闭操作系统的应用和浏览器控制功能，操作方法如下：</a:t>
            </a:r>
          </a:p>
          <a:p>
            <a:pPr>
              <a:buFont typeface="+mj-lt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打开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Windows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设置，搜索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SmartScreen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然后打开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Windows Defender 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安全中心，选择应用和浏览器控制，选择关闭，如下图：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pPr>
              <a:buFont typeface="+mj-lt"/>
            </a:pPr>
            <a:endParaRPr kumimoji="1" lang="en-US" altLang="zh-CN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-21474826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" y="1743710"/>
            <a:ext cx="7181215" cy="2211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5175" y="2541905"/>
            <a:ext cx="5080000" cy="27603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5175" y="1593215"/>
            <a:ext cx="3558540" cy="501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>
                <a:latin typeface="+mn-lt"/>
                <a:ea typeface="+mn-ea"/>
                <a:cs typeface="+mn-ea"/>
                <a:sym typeface="+mn-lt"/>
              </a:rPr>
              <a:t>背景说明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2"/>
          </p:nvPr>
        </p:nvSpPr>
        <p:spPr>
          <a:xfrm>
            <a:off x="464695" y="1545526"/>
            <a:ext cx="11161248" cy="425045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、如何确认产品安全交付基线：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以往的产品交付，更多注重在价值交付层面，往往忽略产品的安全交付。而随着上至国家层面，下至企业乃至个人，越来越多关注安全的问题，以及一些攻防对抗的工作，安全交付成为了产品交付过程中不可或缺的重要环节。那如何自动化给出产品安全交付的基线标准在哪里，帮助交付人员快速了解与基线标准的差距；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、如何保障产品安全交付达标：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目前产品的交付人员比较广，包括区域技服工程师，合作伙伴工程师，以及用户自身都有可能涉及到进行产品的交付。而以往的交付，从项目管理角度来看，无法有效监督到每个项目的交付均已达安全交付的预期目标，需要有方法可以快速精准的检查交付完成后的产品安全性保障；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、如何简单有效呈现交付报告：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以往各个产品均有自己的巡检工具，同时有不同的巡检方式和内容呈现标准。各产品的报告也不统一。需要有一个统一的平台或者方法把各类网关产品的巡检标准、巡检呈现、报告等都统一起来。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430530"/>
          </a:xfrm>
        </p:spPr>
        <p:txBody>
          <a:bodyPr/>
          <a:lstStyle/>
          <a:p>
            <a:r>
              <a:rPr kumimoji="1" lang="zh-CN" altLang="en-US">
                <a:latin typeface="+mn-lt"/>
                <a:ea typeface="+mn-ea"/>
                <a:cs typeface="+mn-ea"/>
                <a:sym typeface="+mn-lt"/>
              </a:rPr>
              <a:t>附录加白方法</a:t>
            </a:r>
            <a:r>
              <a:rPr kumimoji="1" lang="en-US" altLang="zh-CN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en-US">
                <a:latin typeface="+mn-lt"/>
                <a:ea typeface="+mn-ea"/>
                <a:cs typeface="+mn-ea"/>
                <a:sym typeface="+mn-lt"/>
              </a:rPr>
              <a:t>EDR</a:t>
            </a:r>
            <a:r>
              <a:rPr kumimoji="1" lang="zh-CN" altLang="en-US">
                <a:latin typeface="+mn-lt"/>
                <a:ea typeface="+mn-ea"/>
                <a:cs typeface="+mn-ea"/>
                <a:sym typeface="+mn-lt"/>
              </a:rPr>
              <a:t>加白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2"/>
          </p:nvPr>
        </p:nvSpPr>
        <p:spPr>
          <a:xfrm>
            <a:off x="464695" y="865725"/>
            <a:ext cx="11161248" cy="5620800"/>
          </a:xfrm>
        </p:spPr>
        <p:txBody>
          <a:bodyPr>
            <a:normAutofit/>
          </a:bodyPr>
          <a:lstStyle/>
          <a:p>
            <a:pPr>
              <a:buFont typeface="+mj-lt"/>
            </a:pP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建议安装了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EDR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客户端的电脑进行加白操作，操作方法：打开终端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EDR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客户端，点击右上角的编辑图标选择信任区，添加文件，将</a:t>
            </a:r>
            <a:r>
              <a:rPr kumimoji="1" lang="en-US" altLang="zh-CN" b="0" dirty="0"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zh-CN" altLang="en-US" b="0" dirty="0">
                <a:latin typeface="+mn-lt"/>
                <a:ea typeface="+mn-ea"/>
                <a:cs typeface="+mn-ea"/>
                <a:sym typeface="+mn-lt"/>
              </a:rPr>
              <a:t>安装包文件加入到信任中，如下图：</a:t>
            </a:r>
            <a:endParaRPr kumimoji="1" lang="en-US" altLang="zh-CN" b="0" dirty="0">
              <a:latin typeface="+mn-lt"/>
              <a:ea typeface="+mn-ea"/>
              <a:cs typeface="+mn-ea"/>
              <a:sym typeface="+mn-lt"/>
            </a:endParaRPr>
          </a:p>
          <a:p>
            <a:pPr>
              <a:buFont typeface="+mj-lt"/>
            </a:pPr>
            <a:endParaRPr kumimoji="1" lang="en-US" altLang="zh-CN" sz="1200" b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85" y="1886585"/>
            <a:ext cx="5856605" cy="37890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410" y="1851025"/>
            <a:ext cx="7175500" cy="3860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4060" y="3502025"/>
            <a:ext cx="520700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r"/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THANK YOU</a:t>
            </a:r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kumimoji="1" lang="zh-CN" altLang="en-US">
                <a:latin typeface="+mn-lt"/>
                <a:ea typeface="+mn-ea"/>
                <a:cs typeface="+mn-ea"/>
                <a:sym typeface="+mn-lt"/>
              </a:rPr>
              <a:t>深信服科技</a:t>
            </a:r>
            <a:endParaRPr kumimoji="1"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430530"/>
          </a:xfrm>
        </p:spPr>
        <p:txBody>
          <a:bodyPr/>
          <a:lstStyle/>
          <a:p>
            <a:r>
              <a:rPr kumimoji="1" lang="en-US" altLang="zh-CN" dirty="0" err="1"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 v2.0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价值</a:t>
            </a:r>
          </a:p>
        </p:txBody>
      </p:sp>
      <p:sp>
        <p:nvSpPr>
          <p:cNvPr id="28" name="内容占位符 2"/>
          <p:cNvSpPr>
            <a:spLocks noGrp="1"/>
          </p:cNvSpPr>
          <p:nvPr>
            <p:ph sz="quarter" idx="12"/>
          </p:nvPr>
        </p:nvSpPr>
        <p:spPr>
          <a:xfrm>
            <a:off x="464695" y="1715840"/>
            <a:ext cx="11161248" cy="44968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、安全基线标准：支持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AC</a:t>
            </a:r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AF</a:t>
            </a:r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AD</a:t>
            </a:r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SSL</a:t>
            </a:r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EDR</a:t>
            </a:r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SIP</a:t>
            </a:r>
            <a:r>
              <a:rPr kumimoji="1" lang="zh-CN" altLang="en-US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六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个产品的安全交付基线标准合入，</a:t>
            </a:r>
            <a:r>
              <a:rPr kumimoji="1"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一键式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完成当前产品与安全基线标准的差距分析，给出处置建议。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、报告自动呈现：完成巡检后，生成完整巡检报告，给出当前产品的安全标准评分，可做为交付物直接提交用户汇报。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、检查结果上传：具备巡检结果手动上传功能，结合项目运营人员的人工检查，管理项目的安全交付质量，对项目结果把关负责。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、自动更新功能：新的巡检要求发布后，无需重新下载安装工具，支持在线手动更新，更新完成后，实现产品线安全基线标准的快速迭代，及时应对相应安全风险。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PART 2: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运行环境搭建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一、工具下载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2"/>
          </p:nvPr>
        </p:nvSpPr>
        <p:spPr>
          <a:xfrm>
            <a:off x="464695" y="865725"/>
            <a:ext cx="11161248" cy="5515620"/>
          </a:xfrm>
        </p:spPr>
        <p:txBody>
          <a:bodyPr/>
          <a:lstStyle/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、区域工程师：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     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可前往新知识平台进行下载：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NAS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平台</a:t>
            </a:r>
            <a:endParaRPr lang="en-US" altLang="zh-CN" sz="1200" dirty="0">
              <a:sym typeface="+mn-ea"/>
              <a:hlinkClick r:id="rId3"/>
            </a:endParaRPr>
          </a:p>
          <a:p>
            <a:endParaRPr lang="en-US" altLang="zh-CN" sz="1200" dirty="0">
              <a:sym typeface="+mn-ea"/>
              <a:hlinkClick r:id="rId3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合作伙伴工程师：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 可前往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BBS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社区进行下载：</a:t>
            </a:r>
            <a:r>
              <a:rPr lang="zh-CN" altLang="en-US" sz="1200" dirty="0">
                <a:sym typeface="+mn-ea"/>
                <a:hlinkClick r:id="rId3"/>
              </a:rPr>
              <a:t>待发布正式更新</a:t>
            </a:r>
            <a:endParaRPr lang="en-US" altLang="zh-CN" sz="1200" dirty="0">
              <a:sym typeface="+mn-ea"/>
              <a:hlinkClick r:id="rId3"/>
            </a:endParaRPr>
          </a:p>
          <a:p>
            <a:endParaRPr lang="zh-CN" altLang="en-US" sz="1200" dirty="0">
              <a:sym typeface="+mn-ea"/>
              <a:hlinkClick r:id="rId3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、安装文件信息：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文件名：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acheck_full.exe</a:t>
            </a:r>
          </a:p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      MD5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值：</a:t>
            </a:r>
            <a:r>
              <a:rPr lang="en-US" altLang="zh-CN" dirty="0">
                <a:sym typeface="+mn-ea"/>
              </a:rPr>
              <a:t>C6E667FA74488121C15557054405153D</a:t>
            </a:r>
          </a:p>
          <a:p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     </a:t>
            </a:r>
          </a:p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注意：</a:t>
            </a:r>
            <a:r>
              <a:rPr kumimoji="1" lang="en-US" altLang="zh-CN" b="0" dirty="0" err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aCheck</a:t>
            </a:r>
            <a:r>
              <a:rPr kumimoji="1" lang="zh-CN" altLang="en-US" b="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工具的下载途径只从以上路径进行更新和发布，不会通过任何第三方通道进行传递。请必须前往以上两个途径进行工具的下载</a:t>
            </a:r>
            <a:endParaRPr kumimoji="1" lang="en-US" altLang="zh-CN" b="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4695" y="232528"/>
            <a:ext cx="7767842" cy="430530"/>
          </a:xfrm>
        </p:spPr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二、工具安装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-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操作系统兼容性说明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2"/>
          </p:nvPr>
        </p:nvSpPr>
        <p:spPr>
          <a:xfrm>
            <a:off x="777115" y="790160"/>
            <a:ext cx="11161248" cy="528573"/>
          </a:xfrm>
        </p:spPr>
        <p:txBody>
          <a:bodyPr>
            <a:normAutofit fontScale="25000" lnSpcReduction="20000"/>
          </a:bodyPr>
          <a:lstStyle/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支持如下操作系统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10 专业版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7 旗舰版 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10 家庭中文版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7 专业版 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10 企业版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10 教育版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Server 2008 R2 Enterprise 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10 企业版 LTSC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Server 2012 R2 Standard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10 家庭版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Server 2008 R2 Standard 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Server 2012 R2 Datacenter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10 企业版 2016 长期服务版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7 家庭普通版 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7 企业版 </a:t>
            </a:r>
          </a:p>
          <a:p>
            <a:r>
              <a:rPr kumimoji="1" lang="zh-CN" altLang="en-US" sz="6400" dirty="0">
                <a:latin typeface="+mn-lt"/>
                <a:ea typeface="+mn-ea"/>
                <a:cs typeface="+mn-ea"/>
                <a:sym typeface="+mn-lt"/>
              </a:rPr>
              <a:t>Microsoft Windows 10 专业工作站版。</a:t>
            </a:r>
            <a:endParaRPr kumimoji="1" lang="en-US" altLang="zh-CN" sz="6400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sz="64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二、工具安装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2"/>
          </p:nvPr>
        </p:nvSpPr>
        <p:spPr>
          <a:xfrm>
            <a:off x="464695" y="865725"/>
            <a:ext cx="11161248" cy="528573"/>
          </a:xfrm>
        </p:spPr>
        <p:txBody>
          <a:bodyPr>
            <a:normAutofit/>
          </a:bodyPr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下载完成后，使用管理员身份运行</a:t>
            </a:r>
            <a:r>
              <a:rPr kumimoji="1" lang="en-US" altLang="zh-CN" dirty="0">
                <a:latin typeface="+mn-lt"/>
                <a:ea typeface="+mn-ea"/>
                <a:cs typeface="+mn-ea"/>
                <a:sym typeface="+mn-lt"/>
              </a:rPr>
              <a:t>aCheck.exe</a:t>
            </a:r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文件，进入一键式安装。</a:t>
            </a:r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  <a:p>
            <a:endParaRPr kumimoji="1"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4820" y="4509770"/>
            <a:ext cx="115087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dirty="0">
                <a:solidFill>
                  <a:srgbClr val="FF0000"/>
                </a:solidFill>
                <a:cs typeface="+mn-ea"/>
                <a:sym typeface="+mn-lt"/>
              </a:rPr>
              <a:t>注意：</a:t>
            </a:r>
            <a:endParaRPr kumimoji="1" lang="en-US" altLang="zh-CN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、请使用管理员权限进行安装； </a:t>
            </a:r>
            <a:endParaRPr kumimoji="1" lang="en-US" altLang="zh-CN" sz="1400" dirty="0">
              <a:solidFill>
                <a:srgbClr val="FF0000"/>
              </a:solidFill>
              <a:cs typeface="+mn-ea"/>
              <a:sym typeface="+mn-lt"/>
            </a:endParaRPr>
          </a:p>
          <a:p>
            <a:endParaRPr kumimoji="1" lang="en-US" altLang="zh-CN" sz="1400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2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、工具目前只支持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windows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系统，建议在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win7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或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win10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系统上进行运行；</a:t>
            </a:r>
            <a:endParaRPr kumimoji="1" lang="en-US" altLang="zh-CN" sz="1400" dirty="0">
              <a:solidFill>
                <a:srgbClr val="FF0000"/>
              </a:solidFill>
              <a:cs typeface="+mn-ea"/>
              <a:sym typeface="+mn-lt"/>
            </a:endParaRPr>
          </a:p>
          <a:p>
            <a:endParaRPr kumimoji="1" lang="en-US" altLang="zh-CN" sz="1400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3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、工具安装过程中，杀软可能出现报毒的现象，原因是工具做了安全处理，直接在杀软上进行加白或者关闭杀软后进行，附录包含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EDR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和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WIN10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系统杀软加白方法，见注意事项章节。</a:t>
            </a:r>
          </a:p>
          <a:p>
            <a:endParaRPr kumimoji="1" lang="zh-CN" altLang="en-US" sz="1400" dirty="0">
              <a:solidFill>
                <a:srgbClr val="FF0000"/>
              </a:solidFill>
              <a:cs typeface="+mn-ea"/>
              <a:sym typeface="+mn-lt"/>
            </a:endParaRPr>
          </a:p>
          <a:p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4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、</a:t>
            </a:r>
            <a:r>
              <a:rPr kumimoji="1"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Win7</a:t>
            </a:r>
            <a:r>
              <a:rPr kumimoji="1"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安装完成后可能会有兼容性弹窗，此时选择这个程序已正确安装</a:t>
            </a:r>
          </a:p>
          <a:p>
            <a:endParaRPr kumimoji="1" lang="zh-CN" altLang="en-US" sz="1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" y="1511300"/>
            <a:ext cx="3003550" cy="2952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0760" y="1511300"/>
            <a:ext cx="4692015" cy="2123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0760" y="2078990"/>
            <a:ext cx="4692650" cy="19697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0760" y="2664460"/>
            <a:ext cx="4765040" cy="1845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5825" y="4773930"/>
            <a:ext cx="2711450" cy="17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fc1384b-8e24-44fc-8aec-e8d207345bb9}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4zebgo3f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4zebgo3f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2950</Words>
  <Application>Microsoft Office PowerPoint</Application>
  <PresentationFormat>宽屏</PresentationFormat>
  <Paragraphs>272</Paragraphs>
  <Slides>41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等线</vt:lpstr>
      <vt:lpstr>微软雅黑</vt:lpstr>
      <vt:lpstr>Arial</vt:lpstr>
      <vt:lpstr>Calibri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深信服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深信服智安全PPT</dc:title>
  <dc:creator>86186</dc:creator>
  <cp:lastModifiedBy>86186</cp:lastModifiedBy>
  <cp:revision>356</cp:revision>
  <dcterms:created xsi:type="dcterms:W3CDTF">2020-05-15T14:55:00Z</dcterms:created>
  <dcterms:modified xsi:type="dcterms:W3CDTF">2020-11-17T10:01:27Z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