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90" r:id="rId6"/>
    <p:sldId id="261" r:id="rId7"/>
    <p:sldId id="260" r:id="rId8"/>
    <p:sldId id="279" r:id="rId9"/>
    <p:sldId id="262" r:id="rId10"/>
    <p:sldId id="263" r:id="rId11"/>
    <p:sldId id="264" r:id="rId12"/>
    <p:sldId id="284" r:id="rId13"/>
    <p:sldId id="281" r:id="rId14"/>
    <p:sldId id="280" r:id="rId15"/>
    <p:sldId id="265" r:id="rId16"/>
    <p:sldId id="267" r:id="rId17"/>
    <p:sldId id="268" r:id="rId18"/>
    <p:sldId id="285" r:id="rId19"/>
    <p:sldId id="286" r:id="rId20"/>
    <p:sldId id="287" r:id="rId21"/>
    <p:sldId id="282" r:id="rId22"/>
    <p:sldId id="272" r:id="rId23"/>
    <p:sldId id="273" r:id="rId24"/>
    <p:sldId id="288" r:id="rId25"/>
    <p:sldId id="289" r:id="rId26"/>
    <p:sldId id="283" r:id="rId27"/>
  </p:sldIdLst>
  <p:sldSz cx="9144000" cy="5144770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DDEA"/>
    <a:srgbClr val="D4ABAB"/>
    <a:srgbClr val="229468"/>
    <a:srgbClr val="C00000"/>
    <a:srgbClr val="F72A2D"/>
    <a:srgbClr val="014B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51" autoAdjust="0"/>
    <p:restoredTop sz="94660"/>
  </p:normalViewPr>
  <p:slideViewPr>
    <p:cSldViewPr snapToGrid="0">
      <p:cViewPr>
        <p:scale>
          <a:sx n="50" d="100"/>
          <a:sy n="50" d="100"/>
        </p:scale>
        <p:origin x="-756" y="-20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4BD2A-6769-4A14-9133-FE33293197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0" advTm="2000">
        <p14:flash/>
      </p:transition>
    </mc:Choice>
    <mc:Fallback>
      <p:transition spd="med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rgbClr val="ADD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0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18.png"/><Relationship Id="rId4" Type="http://schemas.openxmlformats.org/officeDocument/2006/relationships/image" Target="../media/image20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2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23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6.xml"/><Relationship Id="rId4" Type="http://schemas.openxmlformats.org/officeDocument/2006/relationships/image" Target="../media/image24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7.xml"/><Relationship Id="rId4" Type="http://schemas.openxmlformats.org/officeDocument/2006/relationships/image" Target="../media/image25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30.xml"/><Relationship Id="rId4" Type="http://schemas.openxmlformats.org/officeDocument/2006/relationships/image" Target="../media/image26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31.xml"/><Relationship Id="rId4" Type="http://schemas.openxmlformats.org/officeDocument/2006/relationships/image" Target="../media/image18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3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34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3.png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7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8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19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9527" y="0"/>
            <a:ext cx="9153527" cy="5145088"/>
          </a:xfrm>
          <a:prstGeom prst="rect">
            <a:avLst/>
          </a:prstGeom>
          <a:solidFill>
            <a:srgbClr val="ADD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9527" y="46080"/>
            <a:ext cx="9153527" cy="137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1095424" y="643308"/>
            <a:ext cx="11363421" cy="5556953"/>
            <a:chOff x="-1095424" y="643308"/>
            <a:chExt cx="11363421" cy="555695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1095424" y="1937792"/>
              <a:ext cx="2974196" cy="320729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293801" y="1937792"/>
              <a:ext cx="2974196" cy="320729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377403" y="2908299"/>
              <a:ext cx="4128059" cy="205580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6106185" y="2969400"/>
              <a:ext cx="2178436" cy="1933603"/>
            </a:xfrm>
            <a:prstGeom prst="rect">
              <a:avLst/>
            </a:prstGeom>
          </p:spPr>
        </p:pic>
      </p:grpSp>
      <p:sp>
        <p:nvSpPr>
          <p:cNvPr id="35" name="文本框 34"/>
          <p:cNvSpPr txBox="1"/>
          <p:nvPr/>
        </p:nvSpPr>
        <p:spPr>
          <a:xfrm>
            <a:off x="2062339" y="2253464"/>
            <a:ext cx="5198959" cy="8540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MERRY  Christmas</a:t>
            </a:r>
            <a:endParaRPr lang="zh-CN" altLang="en-US" sz="3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79712" y="1190774"/>
            <a:ext cx="56166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spc="300" dirty="0" smtClean="0">
                <a:ln w="4127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  <a:cs typeface="+mn-ea"/>
                <a:sym typeface="+mn-lt"/>
              </a:rPr>
              <a:t>圣诞节快乐</a:t>
            </a:r>
            <a:endParaRPr lang="zh-CN" altLang="en-US" sz="8000" b="1" spc="300" dirty="0">
              <a:ln w="41275"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倩简体" panose="03000509000000000000" pitchFamily="65" charset="-122"/>
              <a:ea typeface="方正粗倩简体" panose="03000509000000000000" pitchFamily="65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5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9525" y="10319"/>
            <a:ext cx="2066927" cy="981075"/>
            <a:chOff x="12700" y="12700"/>
            <a:chExt cx="2755902" cy="13081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12700" y="12700"/>
              <a:ext cx="1105496" cy="13081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983818" y="400572"/>
              <a:ext cx="1784784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500" dirty="0">
                  <a:solidFill>
                    <a:schemeClr val="bg1"/>
                  </a:solidFill>
                  <a:latin typeface="Arial" panose="020B0604020202020204" pitchFamily="34" charset="0"/>
                </a:rPr>
                <a:t>圣诞节起源</a:t>
              </a:r>
              <a:endParaRPr lang="zh-CN" altLang="en-US" sz="1500" dirty="0"/>
            </a:p>
          </p:txBody>
        </p:sp>
      </p:grpSp>
      <p:sp>
        <p:nvSpPr>
          <p:cNvPr id="7" name="矩形 6"/>
          <p:cNvSpPr/>
          <p:nvPr/>
        </p:nvSpPr>
        <p:spPr>
          <a:xfrm>
            <a:off x="2076452" y="1731879"/>
            <a:ext cx="5181600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 后来，虽然大多数教会都接受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日为圣诞节，但又固各地教会使用的历书不同，具体日期不能统一，于是就把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24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日到第二年的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6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日定为圣诞节节期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(Christmas Tide)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，各地教会可以根据当地具体情况在这段节期之内庆祝圣诞节。自从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日被大多数教会公认为圣诞节后，原来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6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日的主显节就只纪念耶稣受洗了，但天主教会又把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6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日定为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"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三王来朝节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"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，以纪念耶稣生时东方三王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(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即三位博士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)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来朝拜的故事。随着基督教的广泛传播，圣诞节已成为各教派基督徒，甚至广大非基督徒群众的一个重要节日。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26491" y="1249950"/>
            <a:ext cx="6388316" cy="2672302"/>
            <a:chOff x="1426491" y="1249950"/>
            <a:chExt cx="6388316" cy="267230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1426491" y="1249950"/>
              <a:ext cx="1113510" cy="138992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rot="10800000">
              <a:off x="6701297" y="2532324"/>
              <a:ext cx="1113510" cy="13899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1021807" y="1641365"/>
            <a:ext cx="7200899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 圣诞节本是宗教节日。十九世纪，圣诞卡的流行、圣诞老人的出现，使圣诞节开始渐渐流行起来。圣诞庆祝习俗在北欧流行后，结合着北半球冬季的圣诞装饰也出现了。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十九世纪初发展至中叶，整个欧洲、美洲开始过起了圣诞节。并衍生出了相应的圣诞文化。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圣诞节传播到亚洲是在十九世纪中叶，日本、韩国、中国等都受到了圣诞文化的影响。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改革开放后，圣诞节在中国传播地尤为突出，至二十一世纪初，圣诞节有机地结合了中国当地习俗，发展日趋成熟。吃苹果、带圣诞帽、寄送圣诞贺卡，参加圣诞派对，圣诞购物等成了中国人生活的一部分。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7863" y="301223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圣诞节起源</a:t>
            </a:r>
            <a:endParaRPr lang="zh-CN" altLang="en-US" sz="1500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9527" y="0"/>
            <a:ext cx="9153527" cy="5145088"/>
          </a:xfrm>
          <a:prstGeom prst="rect">
            <a:avLst/>
          </a:prstGeom>
          <a:solidFill>
            <a:srgbClr val="ADD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9527" y="46080"/>
            <a:ext cx="9153527" cy="13777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-1095424" y="643308"/>
            <a:ext cx="11363421" cy="5556953"/>
            <a:chOff x="-1095424" y="643308"/>
            <a:chExt cx="11363421" cy="555695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1095424" y="1937792"/>
              <a:ext cx="2974196" cy="320729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293801" y="1937792"/>
              <a:ext cx="2974196" cy="3207296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074630" y="731152"/>
            <a:ext cx="3460734" cy="3904418"/>
            <a:chOff x="3017480" y="921652"/>
            <a:chExt cx="3460734" cy="3904418"/>
          </a:xfrm>
        </p:grpSpPr>
        <p:grpSp>
          <p:nvGrpSpPr>
            <p:cNvPr id="18" name="组合 17"/>
            <p:cNvGrpSpPr/>
            <p:nvPr/>
          </p:nvGrpSpPr>
          <p:grpSpPr>
            <a:xfrm>
              <a:off x="3017480" y="921652"/>
              <a:ext cx="3460734" cy="3904418"/>
              <a:chOff x="3240238" y="1289083"/>
              <a:chExt cx="3015218" cy="3401784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3240238" y="1289083"/>
                <a:ext cx="3015218" cy="3401784"/>
              </a:xfrm>
              <a:prstGeom prst="rect">
                <a:avLst/>
              </a:prstGeom>
            </p:spPr>
          </p:pic>
          <p:sp>
            <p:nvSpPr>
              <p:cNvPr id="21" name="矩形 20"/>
              <p:cNvSpPr/>
              <p:nvPr/>
            </p:nvSpPr>
            <p:spPr>
              <a:xfrm>
                <a:off x="3695953" y="2610573"/>
                <a:ext cx="2201445" cy="870073"/>
              </a:xfrm>
              <a:prstGeom prst="rect">
                <a:avLst/>
              </a:prstGeom>
              <a:solidFill>
                <a:srgbClr val="D4AB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テキスト プレースホルダー 5"/>
            <p:cNvSpPr txBox="1"/>
            <p:nvPr/>
          </p:nvSpPr>
          <p:spPr>
            <a:xfrm>
              <a:off x="3540530" y="2602956"/>
              <a:ext cx="2937684" cy="834075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zh-CN" altLang="en-US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圣诞节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的</a:t>
              </a:r>
              <a:endParaRPr lang="en-US" altLang="zh-CN" sz="4000" b="1" spc="300" dirty="0" smtClean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en-US" altLang="zh-CN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 </a:t>
              </a:r>
              <a:r>
                <a:rPr lang="en-US" altLang="zh-CN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 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习俗</a:t>
              </a:r>
              <a:endParaRPr lang="ja-JP" altLang="en-US" sz="4000" b="1" spc="300" dirty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9525" y="10319"/>
            <a:ext cx="2066927" cy="981075"/>
            <a:chOff x="12700" y="12700"/>
            <a:chExt cx="2755902" cy="13081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12700" y="12700"/>
              <a:ext cx="1105496" cy="130810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983818" y="451305"/>
              <a:ext cx="1784784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500" dirty="0">
                  <a:solidFill>
                    <a:schemeClr val="bg1"/>
                  </a:solidFill>
                  <a:latin typeface="Arial" panose="020B0604020202020204" pitchFamily="34" charset="0"/>
                </a:rPr>
                <a:t>圣诞节习俗</a:t>
              </a:r>
              <a:endParaRPr lang="zh-CN" altLang="en-US" sz="1500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2417682" y="1559662"/>
            <a:ext cx="4572000" cy="12615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圣诞卡（圣诞卡片）在美国和欧洲很流行，许多家庭随贺卡带上年度家庭合照或家庭新闻，新闻一般包括家庭成员在过去一年的优点特长等内容。圣诞节这天，指出天下一家世界大同的理想，只有以和平与仁爱的言行达成。寄赠圣诞卡，除表示庆贺圣诞的喜乐外，就是向亲友祝福，以表怀念之情。尤其对在孤寂中的亲友，更是亲切的关怀和安慰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0042" y="-160336"/>
            <a:ext cx="9144000" cy="51428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48" name="矩形 47"/>
          <p:cNvSpPr/>
          <p:nvPr/>
        </p:nvSpPr>
        <p:spPr>
          <a:xfrm>
            <a:off x="737865" y="272195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圣诞节习俗</a:t>
            </a:r>
            <a:endParaRPr lang="zh-CN" altLang="en-US" sz="1500" dirty="0"/>
          </a:p>
        </p:txBody>
      </p:sp>
      <p:sp>
        <p:nvSpPr>
          <p:cNvPr id="2" name="矩形 1"/>
          <p:cNvSpPr/>
          <p:nvPr/>
        </p:nvSpPr>
        <p:spPr>
          <a:xfrm>
            <a:off x="852785" y="1673364"/>
            <a:ext cx="4808624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圣诞树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(Christmas tree)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是圣诞节庆祝中最有名的传统之一。通常人们在圣诞前后把一棵常绿植物如松树弄进屋里或者在户外，并用圣诞灯和彩色的装饰物装饰。并把一个天使或星星放在树的顶上。</a:t>
            </a:r>
            <a:endParaRPr lang="en-US" altLang="zh-CN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用灯烛和装饰品把枞树或洋松装点起来的常青树，作为圣诞节庆祝活动的一部分。近代圣诞树起源于德国。德国人于每年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12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24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日，即亚当和夏娃节，在家里布置一株枞树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伊甸园之树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，将薄饼乾挂在上面，象徵圣饼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基督徒赎罪的标记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9850" y="952339"/>
            <a:ext cx="4115738" cy="41919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3581474" y="1046296"/>
            <a:ext cx="4471452" cy="196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圣诞橱窗是墨尔本一道靓丽的风景线，每年的圣诞节来临前商店的橱窗设计人员就会动足脑筋，将这个圣诞节的主题发挥得淋漓尽致，而且绝不会和往年的风格重合，这里也是妈妈最愿意带孩子们来的地方。圣诞爷爷醇厚的嗓音讲述着惊心动魄的经历，故事还是那个故事，但声、光、电的组合更生动有趣。排队入场是玛雅橱窗参观中不成文的规定，栏杆外是急匆匆路过的人流，栏杆内有序参观，每个橱窗有数分钟的演绎。每个橱窗左下角是滚动的屏幕，立体声喇叭中讲述的故事，都能在这里显示，扫描一下二维码还能下载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7865" y="199625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圣诞节习俗</a:t>
            </a:r>
            <a:endParaRPr lang="zh-CN" altLang="en-US" sz="15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2351" y="1279613"/>
            <a:ext cx="5676486" cy="36321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37865" y="199625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圣诞节习俗</a:t>
            </a:r>
            <a:endParaRPr lang="zh-CN" altLang="en-US" sz="1500" dirty="0"/>
          </a:p>
        </p:txBody>
      </p:sp>
      <p:sp>
        <p:nvSpPr>
          <p:cNvPr id="8" name="矩形 7"/>
          <p:cNvSpPr/>
          <p:nvPr/>
        </p:nvSpPr>
        <p:spPr>
          <a:xfrm>
            <a:off x="4453769" y="1383853"/>
            <a:ext cx="3472096" cy="1261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英国人在圣诞节是最注重吃的，食品中包括烧猪、火鸡、圣诞布丁、圣诞碎肉饼等。每一个家人都有礼物，仆人也有份，所有的礼物是在圣诞节的早晨派送。有的唱圣诞歌者沿门逐户唱歌报佳音，他们会被主人请进屋内，用茶点招待，或者赠小礼物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05964" y="560050"/>
            <a:ext cx="3879046" cy="3879046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37865" y="320143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圣诞节习俗</a:t>
            </a:r>
            <a:endParaRPr lang="zh-CN" altLang="en-US" sz="1500" dirty="0"/>
          </a:p>
        </p:txBody>
      </p:sp>
      <p:sp>
        <p:nvSpPr>
          <p:cNvPr id="7" name="矩形 6"/>
          <p:cNvSpPr/>
          <p:nvPr/>
        </p:nvSpPr>
        <p:spPr>
          <a:xfrm>
            <a:off x="487270" y="1325817"/>
            <a:ext cx="4943475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每一个意大利的家庭，都放有耶稣诞生故事的模型景物。在圣诞前夕，家人团聚吃大餐，到午夜时参加圣诞弥撒。完毕之后，便去访问亲友，只有小孩和年老的人得到礼物。在圣诞节，意大利人有一种很好的风俗，儿童们作文或撰诗歌，表示感谢他们的父母在这年来给他们的教养。他们的作品，在未吃圣诞大餐之前，被暗藏在餐巾里、碟子的下面或是桌布里，父母装作看不见。在他们吃完大餐之后，便把它取回，向大家朗读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185" y="1424615"/>
            <a:ext cx="4085671" cy="3994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049" y="266588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圣诞节习俗</a:t>
            </a:r>
            <a:endParaRPr lang="zh-CN" altLang="en-US" sz="1500" dirty="0"/>
          </a:p>
        </p:txBody>
      </p:sp>
      <p:sp>
        <p:nvSpPr>
          <p:cNvPr id="6" name="矩形 5"/>
          <p:cNvSpPr/>
          <p:nvPr/>
        </p:nvSpPr>
        <p:spPr>
          <a:xfrm>
            <a:off x="838647" y="1891279"/>
            <a:ext cx="7834637" cy="102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因为美国是由许多民族组成的国家，所以美国人庆祝圣诞的情形也最为复杂，从各国来的移民仍多依照他们祖国的风俗。不过，在圣诞时期，美国人的门外挂着花环以及其它别致的布置则是一样的。</a:t>
            </a:r>
            <a:endParaRPr lang="en-US" altLang="zh-CN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法国的一般成年人，在圣诞前夕差不多都要到教会参加子夜弥撒。在完毕后，家人同去最年老的已婚的哥哥或姊姊的家里，团聚吃饭。这个集会，讨论家中要事，但遇有家人不和睦的，在此后也前嫌冰释，大家要和好如初了，所以圣诞在法国是一个仁慈的日子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-9527" y="0"/>
            <a:ext cx="9153527" cy="5145088"/>
          </a:xfrm>
          <a:prstGeom prst="rect">
            <a:avLst/>
          </a:prstGeom>
          <a:solidFill>
            <a:srgbClr val="ADD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9527" y="46080"/>
            <a:ext cx="9153527" cy="137772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-1095424" y="643308"/>
            <a:ext cx="11363421" cy="5556953"/>
            <a:chOff x="-1095424" y="643308"/>
            <a:chExt cx="11363421" cy="555695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1095424" y="1937792"/>
              <a:ext cx="2974196" cy="3207296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293801" y="1937792"/>
              <a:ext cx="2974196" cy="3207296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3074630" y="731152"/>
            <a:ext cx="3562332" cy="3904418"/>
            <a:chOff x="3017480" y="921652"/>
            <a:chExt cx="3562332" cy="3904418"/>
          </a:xfrm>
        </p:grpSpPr>
        <p:grpSp>
          <p:nvGrpSpPr>
            <p:cNvPr id="30" name="组合 29"/>
            <p:cNvGrpSpPr/>
            <p:nvPr/>
          </p:nvGrpSpPr>
          <p:grpSpPr>
            <a:xfrm>
              <a:off x="3017480" y="921652"/>
              <a:ext cx="3460734" cy="3904418"/>
              <a:chOff x="3240238" y="1289083"/>
              <a:chExt cx="3015218" cy="3401784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3240238" y="1289083"/>
                <a:ext cx="3015218" cy="3401784"/>
              </a:xfrm>
              <a:prstGeom prst="rect">
                <a:avLst/>
              </a:prstGeom>
            </p:spPr>
          </p:pic>
          <p:sp>
            <p:nvSpPr>
              <p:cNvPr id="37" name="矩形 36"/>
              <p:cNvSpPr/>
              <p:nvPr/>
            </p:nvSpPr>
            <p:spPr>
              <a:xfrm>
                <a:off x="3695953" y="2610573"/>
                <a:ext cx="2201445" cy="870073"/>
              </a:xfrm>
              <a:prstGeom prst="rect">
                <a:avLst/>
              </a:prstGeom>
              <a:solidFill>
                <a:srgbClr val="D4AB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テキスト プレースホルダー 5"/>
            <p:cNvSpPr txBox="1"/>
            <p:nvPr/>
          </p:nvSpPr>
          <p:spPr>
            <a:xfrm>
              <a:off x="3484334" y="2602956"/>
              <a:ext cx="3095478" cy="834075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zh-CN" altLang="en-US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圣诞节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的</a:t>
              </a:r>
              <a:endParaRPr lang="en-US" altLang="zh-CN" sz="4000" b="1" spc="300" dirty="0" smtClean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社会影响</a:t>
              </a:r>
              <a:endParaRPr lang="ja-JP" altLang="en-US" sz="4000" b="1" spc="300" dirty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9527" y="643308"/>
            <a:ext cx="9263569" cy="5556953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095424" y="1937792"/>
            <a:ext cx="2974196" cy="320729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7293801" y="1937792"/>
            <a:ext cx="2974196" cy="3207296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二等辺三角形 10"/>
          <p:cNvSpPr/>
          <p:nvPr/>
        </p:nvSpPr>
        <p:spPr>
          <a:xfrm rot="5400000">
            <a:off x="2935749" y="570640"/>
            <a:ext cx="450083" cy="2734304"/>
          </a:xfrm>
          <a:custGeom>
            <a:avLst/>
            <a:gdLst/>
            <a:ahLst/>
            <a:cxnLst/>
            <a:rect l="l" t="t" r="r" b="b"/>
            <a:pathLst>
              <a:path w="899888" h="5469558">
                <a:moveTo>
                  <a:pt x="0" y="5469558"/>
                </a:moveTo>
                <a:lnTo>
                  <a:pt x="0" y="5379493"/>
                </a:lnTo>
                <a:lnTo>
                  <a:pt x="0" y="2083768"/>
                </a:lnTo>
                <a:lnTo>
                  <a:pt x="0" y="2082768"/>
                </a:lnTo>
                <a:lnTo>
                  <a:pt x="0" y="481724"/>
                </a:lnTo>
                <a:lnTo>
                  <a:pt x="0" y="480724"/>
                </a:lnTo>
                <a:lnTo>
                  <a:pt x="934" y="480724"/>
                </a:lnTo>
                <a:lnTo>
                  <a:pt x="449944" y="0"/>
                </a:lnTo>
                <a:lnTo>
                  <a:pt x="898954" y="480724"/>
                </a:lnTo>
                <a:lnTo>
                  <a:pt x="899888" y="480724"/>
                </a:lnTo>
                <a:lnTo>
                  <a:pt x="899888" y="481724"/>
                </a:lnTo>
                <a:lnTo>
                  <a:pt x="899888" y="2082768"/>
                </a:lnTo>
                <a:lnTo>
                  <a:pt x="899888" y="2083768"/>
                </a:lnTo>
                <a:lnTo>
                  <a:pt x="899888" y="5379493"/>
                </a:lnTo>
                <a:lnTo>
                  <a:pt x="899888" y="5469558"/>
                </a:lnTo>
                <a:close/>
              </a:path>
            </a:pathLst>
          </a:custGeom>
          <a:solidFill>
            <a:srgbClr val="229468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/>
          </a:p>
        </p:txBody>
      </p:sp>
      <p:grpSp>
        <p:nvGrpSpPr>
          <p:cNvPr id="52" name="グループ化 7"/>
          <p:cNvGrpSpPr/>
          <p:nvPr/>
        </p:nvGrpSpPr>
        <p:grpSpPr>
          <a:xfrm>
            <a:off x="1858398" y="1767876"/>
            <a:ext cx="2564003" cy="331890"/>
            <a:chOff x="2539364" y="3126253"/>
            <a:chExt cx="5128897" cy="663576"/>
          </a:xfrm>
        </p:grpSpPr>
        <p:cxnSp>
          <p:nvCxnSpPr>
            <p:cNvPr id="53" name="直線コネクタ 8"/>
            <p:cNvCxnSpPr/>
            <p:nvPr/>
          </p:nvCxnSpPr>
          <p:spPr>
            <a:xfrm>
              <a:off x="2539364" y="3126253"/>
              <a:ext cx="4782187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コネクタ 9"/>
            <p:cNvCxnSpPr/>
            <p:nvPr/>
          </p:nvCxnSpPr>
          <p:spPr>
            <a:xfrm>
              <a:off x="2539364" y="3789828"/>
              <a:ext cx="4782187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コネクタ 10"/>
            <p:cNvCxnSpPr/>
            <p:nvPr/>
          </p:nvCxnSpPr>
          <p:spPr>
            <a:xfrm>
              <a:off x="7321551" y="3126253"/>
              <a:ext cx="346710" cy="339726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コネクタ 11"/>
            <p:cNvCxnSpPr/>
            <p:nvPr/>
          </p:nvCxnSpPr>
          <p:spPr>
            <a:xfrm flipV="1">
              <a:off x="7321550" y="3465976"/>
              <a:ext cx="346710" cy="32385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7" name="図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875" y="1506992"/>
            <a:ext cx="241228" cy="861599"/>
          </a:xfrm>
          <a:prstGeom prst="rect">
            <a:avLst/>
          </a:prstGeom>
        </p:spPr>
      </p:pic>
      <p:sp>
        <p:nvSpPr>
          <p:cNvPr id="58" name="テキスト プレースホルダー 5"/>
          <p:cNvSpPr txBox="1"/>
          <p:nvPr/>
        </p:nvSpPr>
        <p:spPr>
          <a:xfrm>
            <a:off x="1858397" y="1767877"/>
            <a:ext cx="2390678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圣诞节的由来</a:t>
            </a:r>
            <a:endParaRPr kumimoji="1" lang="ja-JP" altLang="en-US" dirty="0"/>
          </a:p>
        </p:txBody>
      </p:sp>
      <p:sp>
        <p:nvSpPr>
          <p:cNvPr id="59" name="テキスト プレースホルダー 5"/>
          <p:cNvSpPr txBox="1"/>
          <p:nvPr/>
        </p:nvSpPr>
        <p:spPr>
          <a:xfrm>
            <a:off x="577422" y="1768561"/>
            <a:ext cx="1216216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 smtClean="0">
                <a:solidFill>
                  <a:srgbClr val="229468"/>
                </a:solidFill>
              </a:rPr>
              <a:t>01</a:t>
            </a:r>
            <a:endParaRPr kumimoji="1" lang="ja-JP" altLang="en-US" dirty="0">
              <a:solidFill>
                <a:srgbClr val="229468"/>
              </a:solidFill>
            </a:endParaRPr>
          </a:p>
        </p:txBody>
      </p:sp>
      <p:sp>
        <p:nvSpPr>
          <p:cNvPr id="60" name="二等辺三角形 10"/>
          <p:cNvSpPr/>
          <p:nvPr/>
        </p:nvSpPr>
        <p:spPr>
          <a:xfrm rot="5400000">
            <a:off x="6288626" y="570641"/>
            <a:ext cx="450083" cy="2734304"/>
          </a:xfrm>
          <a:custGeom>
            <a:avLst/>
            <a:gdLst/>
            <a:ahLst/>
            <a:cxnLst/>
            <a:rect l="l" t="t" r="r" b="b"/>
            <a:pathLst>
              <a:path w="899888" h="5469558">
                <a:moveTo>
                  <a:pt x="0" y="5469558"/>
                </a:moveTo>
                <a:lnTo>
                  <a:pt x="0" y="5379493"/>
                </a:lnTo>
                <a:lnTo>
                  <a:pt x="0" y="2083768"/>
                </a:lnTo>
                <a:lnTo>
                  <a:pt x="0" y="2082768"/>
                </a:lnTo>
                <a:lnTo>
                  <a:pt x="0" y="481724"/>
                </a:lnTo>
                <a:lnTo>
                  <a:pt x="0" y="480724"/>
                </a:lnTo>
                <a:lnTo>
                  <a:pt x="934" y="480724"/>
                </a:lnTo>
                <a:lnTo>
                  <a:pt x="449944" y="0"/>
                </a:lnTo>
                <a:lnTo>
                  <a:pt x="898954" y="480724"/>
                </a:lnTo>
                <a:lnTo>
                  <a:pt x="899888" y="480724"/>
                </a:lnTo>
                <a:lnTo>
                  <a:pt x="899888" y="481724"/>
                </a:lnTo>
                <a:lnTo>
                  <a:pt x="899888" y="2082768"/>
                </a:lnTo>
                <a:lnTo>
                  <a:pt x="899888" y="2083768"/>
                </a:lnTo>
                <a:lnTo>
                  <a:pt x="899888" y="5379493"/>
                </a:lnTo>
                <a:lnTo>
                  <a:pt x="899888" y="5469558"/>
                </a:lnTo>
                <a:close/>
              </a:path>
            </a:pathLst>
          </a:custGeom>
          <a:solidFill>
            <a:srgbClr val="229468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/>
          </a:p>
        </p:txBody>
      </p:sp>
      <p:grpSp>
        <p:nvGrpSpPr>
          <p:cNvPr id="61" name="グループ化 7"/>
          <p:cNvGrpSpPr/>
          <p:nvPr/>
        </p:nvGrpSpPr>
        <p:grpSpPr>
          <a:xfrm>
            <a:off x="5211275" y="1767877"/>
            <a:ext cx="2564003" cy="331890"/>
            <a:chOff x="2539364" y="3126253"/>
            <a:chExt cx="5128897" cy="663576"/>
          </a:xfrm>
        </p:grpSpPr>
        <p:cxnSp>
          <p:nvCxnSpPr>
            <p:cNvPr id="62" name="直線コネクタ 8"/>
            <p:cNvCxnSpPr/>
            <p:nvPr/>
          </p:nvCxnSpPr>
          <p:spPr>
            <a:xfrm>
              <a:off x="2539364" y="3126253"/>
              <a:ext cx="4782187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線コネクタ 9"/>
            <p:cNvCxnSpPr/>
            <p:nvPr/>
          </p:nvCxnSpPr>
          <p:spPr>
            <a:xfrm>
              <a:off x="2539364" y="3789828"/>
              <a:ext cx="4782187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線コネクタ 10"/>
            <p:cNvCxnSpPr/>
            <p:nvPr/>
          </p:nvCxnSpPr>
          <p:spPr>
            <a:xfrm>
              <a:off x="7321551" y="3126253"/>
              <a:ext cx="346710" cy="339726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コネクタ 11"/>
            <p:cNvCxnSpPr/>
            <p:nvPr/>
          </p:nvCxnSpPr>
          <p:spPr>
            <a:xfrm flipV="1">
              <a:off x="7321550" y="3465976"/>
              <a:ext cx="346710" cy="32385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6" name="図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1752" y="1506993"/>
            <a:ext cx="241228" cy="861599"/>
          </a:xfrm>
          <a:prstGeom prst="rect">
            <a:avLst/>
          </a:prstGeom>
        </p:spPr>
      </p:pic>
      <p:sp>
        <p:nvSpPr>
          <p:cNvPr id="67" name="テキスト プレースホルダー 5"/>
          <p:cNvSpPr txBox="1"/>
          <p:nvPr/>
        </p:nvSpPr>
        <p:spPr>
          <a:xfrm>
            <a:off x="5211274" y="1767878"/>
            <a:ext cx="2390678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圣诞节的历史</a:t>
            </a:r>
            <a:endParaRPr kumimoji="1" lang="ja-JP" altLang="en-US" dirty="0"/>
          </a:p>
        </p:txBody>
      </p:sp>
      <p:sp>
        <p:nvSpPr>
          <p:cNvPr id="68" name="テキスト プレースホルダー 5"/>
          <p:cNvSpPr txBox="1"/>
          <p:nvPr/>
        </p:nvSpPr>
        <p:spPr>
          <a:xfrm>
            <a:off x="3930299" y="1768562"/>
            <a:ext cx="1216216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 smtClean="0">
                <a:solidFill>
                  <a:srgbClr val="229468"/>
                </a:solidFill>
              </a:rPr>
              <a:t>02</a:t>
            </a:r>
            <a:endParaRPr kumimoji="1" lang="ja-JP" altLang="en-US" dirty="0">
              <a:solidFill>
                <a:srgbClr val="229468"/>
              </a:solidFill>
            </a:endParaRPr>
          </a:p>
        </p:txBody>
      </p:sp>
      <p:sp>
        <p:nvSpPr>
          <p:cNvPr id="69" name="二等辺三角形 10"/>
          <p:cNvSpPr/>
          <p:nvPr/>
        </p:nvSpPr>
        <p:spPr>
          <a:xfrm rot="5400000">
            <a:off x="2935749" y="1601470"/>
            <a:ext cx="450083" cy="2734304"/>
          </a:xfrm>
          <a:custGeom>
            <a:avLst/>
            <a:gdLst/>
            <a:ahLst/>
            <a:cxnLst/>
            <a:rect l="l" t="t" r="r" b="b"/>
            <a:pathLst>
              <a:path w="899888" h="5469558">
                <a:moveTo>
                  <a:pt x="0" y="5469558"/>
                </a:moveTo>
                <a:lnTo>
                  <a:pt x="0" y="5379493"/>
                </a:lnTo>
                <a:lnTo>
                  <a:pt x="0" y="2083768"/>
                </a:lnTo>
                <a:lnTo>
                  <a:pt x="0" y="2082768"/>
                </a:lnTo>
                <a:lnTo>
                  <a:pt x="0" y="481724"/>
                </a:lnTo>
                <a:lnTo>
                  <a:pt x="0" y="480724"/>
                </a:lnTo>
                <a:lnTo>
                  <a:pt x="934" y="480724"/>
                </a:lnTo>
                <a:lnTo>
                  <a:pt x="449944" y="0"/>
                </a:lnTo>
                <a:lnTo>
                  <a:pt x="898954" y="480724"/>
                </a:lnTo>
                <a:lnTo>
                  <a:pt x="899888" y="480724"/>
                </a:lnTo>
                <a:lnTo>
                  <a:pt x="899888" y="481724"/>
                </a:lnTo>
                <a:lnTo>
                  <a:pt x="899888" y="2082768"/>
                </a:lnTo>
                <a:lnTo>
                  <a:pt x="899888" y="2083768"/>
                </a:lnTo>
                <a:lnTo>
                  <a:pt x="899888" y="5379493"/>
                </a:lnTo>
                <a:lnTo>
                  <a:pt x="899888" y="5469558"/>
                </a:lnTo>
                <a:close/>
              </a:path>
            </a:pathLst>
          </a:custGeom>
          <a:solidFill>
            <a:srgbClr val="229468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/>
          </a:p>
        </p:txBody>
      </p:sp>
      <p:grpSp>
        <p:nvGrpSpPr>
          <p:cNvPr id="70" name="グループ化 7"/>
          <p:cNvGrpSpPr/>
          <p:nvPr/>
        </p:nvGrpSpPr>
        <p:grpSpPr>
          <a:xfrm>
            <a:off x="1858398" y="2798706"/>
            <a:ext cx="2564003" cy="331890"/>
            <a:chOff x="2539364" y="3126253"/>
            <a:chExt cx="5128897" cy="663576"/>
          </a:xfrm>
        </p:grpSpPr>
        <p:cxnSp>
          <p:nvCxnSpPr>
            <p:cNvPr id="71" name="直線コネクタ 8"/>
            <p:cNvCxnSpPr/>
            <p:nvPr/>
          </p:nvCxnSpPr>
          <p:spPr>
            <a:xfrm>
              <a:off x="2539364" y="3126253"/>
              <a:ext cx="4782187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線コネクタ 9"/>
            <p:cNvCxnSpPr/>
            <p:nvPr/>
          </p:nvCxnSpPr>
          <p:spPr>
            <a:xfrm>
              <a:off x="2539364" y="3789828"/>
              <a:ext cx="4782187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コネクタ 10"/>
            <p:cNvCxnSpPr/>
            <p:nvPr/>
          </p:nvCxnSpPr>
          <p:spPr>
            <a:xfrm>
              <a:off x="7321551" y="3126253"/>
              <a:ext cx="346710" cy="339726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線コネクタ 11"/>
            <p:cNvCxnSpPr/>
            <p:nvPr/>
          </p:nvCxnSpPr>
          <p:spPr>
            <a:xfrm flipV="1">
              <a:off x="7321550" y="3465976"/>
              <a:ext cx="346710" cy="32385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5" name="図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875" y="2537822"/>
            <a:ext cx="241228" cy="861599"/>
          </a:xfrm>
          <a:prstGeom prst="rect">
            <a:avLst/>
          </a:prstGeom>
        </p:spPr>
      </p:pic>
      <p:sp>
        <p:nvSpPr>
          <p:cNvPr id="76" name="テキスト プレースホルダー 5"/>
          <p:cNvSpPr txBox="1"/>
          <p:nvPr/>
        </p:nvSpPr>
        <p:spPr>
          <a:xfrm>
            <a:off x="1858397" y="2798707"/>
            <a:ext cx="2390678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圣诞节的习俗</a:t>
            </a:r>
            <a:endParaRPr kumimoji="1" lang="ja-JP" altLang="en-US" dirty="0"/>
          </a:p>
        </p:txBody>
      </p:sp>
      <p:sp>
        <p:nvSpPr>
          <p:cNvPr id="77" name="テキスト プレースホルダー 5"/>
          <p:cNvSpPr txBox="1"/>
          <p:nvPr/>
        </p:nvSpPr>
        <p:spPr>
          <a:xfrm>
            <a:off x="577422" y="2799391"/>
            <a:ext cx="1216216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 smtClean="0">
                <a:solidFill>
                  <a:srgbClr val="229468"/>
                </a:solidFill>
              </a:rPr>
              <a:t>03</a:t>
            </a:r>
            <a:endParaRPr kumimoji="1" lang="ja-JP" altLang="en-US" dirty="0">
              <a:solidFill>
                <a:srgbClr val="229468"/>
              </a:solidFill>
            </a:endParaRPr>
          </a:p>
        </p:txBody>
      </p:sp>
      <p:sp>
        <p:nvSpPr>
          <p:cNvPr id="78" name="二等辺三角形 10"/>
          <p:cNvSpPr/>
          <p:nvPr/>
        </p:nvSpPr>
        <p:spPr>
          <a:xfrm rot="5400000">
            <a:off x="6288626" y="1601471"/>
            <a:ext cx="450083" cy="2734304"/>
          </a:xfrm>
          <a:custGeom>
            <a:avLst/>
            <a:gdLst/>
            <a:ahLst/>
            <a:cxnLst/>
            <a:rect l="l" t="t" r="r" b="b"/>
            <a:pathLst>
              <a:path w="899888" h="5469558">
                <a:moveTo>
                  <a:pt x="0" y="5469558"/>
                </a:moveTo>
                <a:lnTo>
                  <a:pt x="0" y="5379493"/>
                </a:lnTo>
                <a:lnTo>
                  <a:pt x="0" y="2083768"/>
                </a:lnTo>
                <a:lnTo>
                  <a:pt x="0" y="2082768"/>
                </a:lnTo>
                <a:lnTo>
                  <a:pt x="0" y="481724"/>
                </a:lnTo>
                <a:lnTo>
                  <a:pt x="0" y="480724"/>
                </a:lnTo>
                <a:lnTo>
                  <a:pt x="934" y="480724"/>
                </a:lnTo>
                <a:lnTo>
                  <a:pt x="449944" y="0"/>
                </a:lnTo>
                <a:lnTo>
                  <a:pt x="898954" y="480724"/>
                </a:lnTo>
                <a:lnTo>
                  <a:pt x="899888" y="480724"/>
                </a:lnTo>
                <a:lnTo>
                  <a:pt x="899888" y="481724"/>
                </a:lnTo>
                <a:lnTo>
                  <a:pt x="899888" y="2082768"/>
                </a:lnTo>
                <a:lnTo>
                  <a:pt x="899888" y="2083768"/>
                </a:lnTo>
                <a:lnTo>
                  <a:pt x="899888" y="5379493"/>
                </a:lnTo>
                <a:lnTo>
                  <a:pt x="899888" y="5469558"/>
                </a:lnTo>
                <a:close/>
              </a:path>
            </a:pathLst>
          </a:custGeom>
          <a:solidFill>
            <a:srgbClr val="229468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/>
          </a:p>
        </p:txBody>
      </p:sp>
      <p:grpSp>
        <p:nvGrpSpPr>
          <p:cNvPr id="79" name="グループ化 7"/>
          <p:cNvGrpSpPr/>
          <p:nvPr/>
        </p:nvGrpSpPr>
        <p:grpSpPr>
          <a:xfrm>
            <a:off x="5211275" y="2798707"/>
            <a:ext cx="2564003" cy="331890"/>
            <a:chOff x="2539364" y="3126253"/>
            <a:chExt cx="5128897" cy="663576"/>
          </a:xfrm>
        </p:grpSpPr>
        <p:cxnSp>
          <p:nvCxnSpPr>
            <p:cNvPr id="80" name="直線コネクタ 8"/>
            <p:cNvCxnSpPr/>
            <p:nvPr/>
          </p:nvCxnSpPr>
          <p:spPr>
            <a:xfrm>
              <a:off x="2539364" y="3126253"/>
              <a:ext cx="4782187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コネクタ 9"/>
            <p:cNvCxnSpPr/>
            <p:nvPr/>
          </p:nvCxnSpPr>
          <p:spPr>
            <a:xfrm>
              <a:off x="2539364" y="3789828"/>
              <a:ext cx="4782187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線コネクタ 10"/>
            <p:cNvCxnSpPr/>
            <p:nvPr/>
          </p:nvCxnSpPr>
          <p:spPr>
            <a:xfrm>
              <a:off x="7321551" y="3126253"/>
              <a:ext cx="346710" cy="339726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線コネクタ 11"/>
            <p:cNvCxnSpPr/>
            <p:nvPr/>
          </p:nvCxnSpPr>
          <p:spPr>
            <a:xfrm flipV="1">
              <a:off x="7321550" y="3465976"/>
              <a:ext cx="346710" cy="32385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4" name="図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1752" y="2537823"/>
            <a:ext cx="241228" cy="861599"/>
          </a:xfrm>
          <a:prstGeom prst="rect">
            <a:avLst/>
          </a:prstGeom>
        </p:spPr>
      </p:pic>
      <p:sp>
        <p:nvSpPr>
          <p:cNvPr id="85" name="テキスト プレースホルダー 5"/>
          <p:cNvSpPr txBox="1"/>
          <p:nvPr/>
        </p:nvSpPr>
        <p:spPr>
          <a:xfrm>
            <a:off x="5211274" y="2798708"/>
            <a:ext cx="2390678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圣诞节社会影响</a:t>
            </a:r>
            <a:endParaRPr kumimoji="1" lang="ja-JP" altLang="en-US" dirty="0"/>
          </a:p>
        </p:txBody>
      </p:sp>
      <p:sp>
        <p:nvSpPr>
          <p:cNvPr id="86" name="テキスト プレースホルダー 5"/>
          <p:cNvSpPr txBox="1"/>
          <p:nvPr/>
        </p:nvSpPr>
        <p:spPr>
          <a:xfrm>
            <a:off x="3930299" y="2799392"/>
            <a:ext cx="1216216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 smtClean="0">
                <a:solidFill>
                  <a:srgbClr val="229468"/>
                </a:solidFill>
              </a:rPr>
              <a:t>02</a:t>
            </a:r>
            <a:endParaRPr kumimoji="1" lang="ja-JP" altLang="en-US" dirty="0">
              <a:solidFill>
                <a:srgbClr val="229468"/>
              </a:solidFill>
            </a:endParaRPr>
          </a:p>
        </p:txBody>
      </p:sp>
      <p:sp>
        <p:nvSpPr>
          <p:cNvPr id="87" name="TextBox 79"/>
          <p:cNvSpPr txBox="1"/>
          <p:nvPr/>
        </p:nvSpPr>
        <p:spPr>
          <a:xfrm>
            <a:off x="3986479" y="717694"/>
            <a:ext cx="1103855" cy="427743"/>
          </a:xfrm>
          <a:prstGeom prst="rect">
            <a:avLst/>
          </a:prstGeom>
          <a:noFill/>
          <a:ln>
            <a:noFill/>
          </a:ln>
        </p:spPr>
        <p:txBody>
          <a:bodyPr wrap="square" lIns="34986" tIns="17493" rIns="34986" bIns="17493" rtlCol="0">
            <a:spAutoFit/>
          </a:bodyPr>
          <a:lstStyle/>
          <a:p>
            <a:pPr algn="ctr"/>
            <a:r>
              <a:rPr lang="zh-CN" altLang="en-US" sz="2550" b="1" dirty="0">
                <a:solidFill>
                  <a:srgbClr val="229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550" b="1" dirty="0">
              <a:solidFill>
                <a:srgbClr val="229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2" build="p">
        <p:tmplLst>
          <p:tmpl lvl="1">
            <p:tnLst>
              <p:par>
                <p:cTn presetID="1" presetClass="exit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animBg="1"/>
      <p:bldP spid="6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2" build="p">
        <p:tmplLst>
          <p:tmpl lvl="1">
            <p:tnLst>
              <p:par>
                <p:cTn presetID="1" presetClass="exit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9" grpId="0" animBg="1"/>
      <p:bldP spid="7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6" grpId="2" build="p">
        <p:tmplLst>
          <p:tmpl lvl="1">
            <p:tnLst>
              <p:par>
                <p:cTn presetID="1" presetClass="exit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animBg="1"/>
      <p:bldP spid="8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5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5" grpId="2" build="p">
        <p:tmplLst>
          <p:tmpl lvl="1">
            <p:tnLst>
              <p:par>
                <p:cTn presetID="1" presetClass="exit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8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47" name="矩形 46"/>
          <p:cNvSpPr/>
          <p:nvPr/>
        </p:nvSpPr>
        <p:spPr>
          <a:xfrm>
            <a:off x="795921" y="214139"/>
            <a:ext cx="18053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</a:t>
            </a:r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社</a:t>
            </a:r>
            <a:endParaRPr lang="en-US" altLang="zh-CN" sz="15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会</a:t>
            </a:r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影响</a:t>
            </a:r>
            <a:endParaRPr lang="zh-CN" altLang="en-US" sz="1500" dirty="0"/>
          </a:p>
        </p:txBody>
      </p:sp>
      <p:sp>
        <p:nvSpPr>
          <p:cNvPr id="3" name="矩形 2"/>
          <p:cNvSpPr/>
          <p:nvPr/>
        </p:nvSpPr>
        <p:spPr>
          <a:xfrm>
            <a:off x="650002" y="1538853"/>
            <a:ext cx="3356880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2012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年，在全球经济不景气的情况下，全球的圣诞经济并不乐观。虽然较平常确有不小幅度的升温，但远远低于历史水平。尤其是类似希腊这样陷入债务危机的国家，经济本身并没有复苏，购物的人们只能转转无奈离去。英国、加拿大、新加坡、美国等国由于经济好转，在商家的大力促销下圣诞经济快速回升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3074" y="96492"/>
            <a:ext cx="3671579" cy="4380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1364343" y="1324926"/>
            <a:ext cx="4572000" cy="10277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 而圣诞节对于没有基督文化背景的中国人来说，只是提供了购物或是又一个出国游玩的时间点罢了。中国国内众多城市都有了圣诞狂欢，商场、超市等在圣诞前后都有大型促销活动。也催生出了一个现象：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"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浙江义乌，号称世界圣诞饰品之都。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"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全球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70%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的圣诞饰品都来自这里。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0435" y="199625"/>
            <a:ext cx="18053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圣诞节</a:t>
            </a:r>
            <a:endParaRPr lang="en-US" altLang="zh-CN" sz="15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社会影响</a:t>
            </a:r>
            <a:endParaRPr lang="zh-CN" altLang="en-US" sz="15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2340409" y="-1797703"/>
            <a:ext cx="11981503" cy="67387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10435" y="199625"/>
            <a:ext cx="18053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圣诞节</a:t>
            </a:r>
            <a:endParaRPr lang="en-US" altLang="zh-CN" sz="15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社会影响</a:t>
            </a:r>
            <a:endParaRPr lang="zh-CN" altLang="en-US" sz="1500" dirty="0"/>
          </a:p>
        </p:txBody>
      </p:sp>
      <p:sp>
        <p:nvSpPr>
          <p:cNvPr id="7" name="矩形 6"/>
          <p:cNvSpPr/>
          <p:nvPr/>
        </p:nvSpPr>
        <p:spPr>
          <a:xfrm>
            <a:off x="671512" y="1601665"/>
            <a:ext cx="7791450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从最初的宗教节日，发展成为一个具有全球性的节日。圣诞节宗教涵义逐渐与世界各地文化传统糅合。有些是在宗教文化基础上演化，成为更加丰富多彩的圣诞节宗教文化。有些则逐渐世俗化、商业化，甚至政治化。</a:t>
            </a:r>
            <a:endParaRPr lang="en-US" altLang="zh-CN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以圣诞树而言，在希腊传统中是没有圣诞树的，但这并不代表圣诞节不能有或者不须有圣诞树。美国有摆放圣诞树的传统。西方国家的许多孩子从小就被告知，圣诞老人是从烟囱进入屋里，然后悄悄把礼物放在好孩子床头的袜子里。孩子们一旦功课成绩下降，就往往会被家长或者老师训诫可能得不到圣诞老人的礼物。美国纽约上州一名老师上月底在课堂上告诉学生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"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世上并没有圣诞老人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"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，还补充说圣诞树下的礼物是他们的父母放在那里的，就因引发家长争议而被迫道歉。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55579" y="199625"/>
            <a:ext cx="18053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圣诞节</a:t>
            </a:r>
            <a:endParaRPr lang="en-US" altLang="zh-CN" sz="15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社会影响</a:t>
            </a:r>
            <a:endParaRPr lang="zh-CN" altLang="en-US" sz="1500" dirty="0"/>
          </a:p>
        </p:txBody>
      </p:sp>
      <p:sp>
        <p:nvSpPr>
          <p:cNvPr id="6" name="矩形 5"/>
          <p:cNvSpPr/>
          <p:nvPr/>
        </p:nvSpPr>
        <p:spPr>
          <a:xfrm>
            <a:off x="1814477" y="1499651"/>
            <a:ext cx="4700588" cy="1261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圣诞节宗教神秘感的逐渐淡化，固然与科学发展有关，也与商品经济有关。市场经济下可以用各种赢利的形式包装圣诞节，商家使出各式各样的促销手段吸引消费者购买商品，圣诞节在使人们获得更多节日消费的理由的同时，也增添更多节日闲聊的谈资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--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消费文化。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圣诞节文化的多元取向，使世界更精彩。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85219" y="1254670"/>
            <a:ext cx="6989430" cy="1806666"/>
            <a:chOff x="1364343" y="1642721"/>
            <a:chExt cx="6989430" cy="1806666"/>
          </a:xfrm>
        </p:grpSpPr>
        <p:sp>
          <p:nvSpPr>
            <p:cNvPr id="13" name="矩形 12"/>
            <p:cNvSpPr/>
            <p:nvPr/>
          </p:nvSpPr>
          <p:spPr>
            <a:xfrm>
              <a:off x="1364343" y="3340729"/>
              <a:ext cx="6561521" cy="1086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screen"/>
            <a:srcRect b="37565"/>
            <a:stretch>
              <a:fillRect/>
            </a:stretch>
          </p:blipFill>
          <p:spPr>
            <a:xfrm>
              <a:off x="5523689" y="1642721"/>
              <a:ext cx="2830084" cy="176697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9527" y="0"/>
            <a:ext cx="9153527" cy="5145088"/>
          </a:xfrm>
          <a:prstGeom prst="rect">
            <a:avLst/>
          </a:prstGeom>
          <a:solidFill>
            <a:srgbClr val="ADD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9527" y="46080"/>
            <a:ext cx="9153527" cy="13777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-1095424" y="643308"/>
            <a:ext cx="11363421" cy="5556953"/>
            <a:chOff x="-1095424" y="643308"/>
            <a:chExt cx="11363421" cy="555695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1095424" y="1937792"/>
              <a:ext cx="2974196" cy="3207296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293801" y="1937792"/>
              <a:ext cx="2974196" cy="3207296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377403" y="2908299"/>
              <a:ext cx="4128059" cy="205580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6106185" y="2969400"/>
              <a:ext cx="2178436" cy="1933603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2062339" y="2253464"/>
            <a:ext cx="5198959" cy="7906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300" dirty="0">
                <a:solidFill>
                  <a:srgbClr val="C0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MERRY  Christmas</a:t>
            </a:r>
            <a:endParaRPr lang="zh-CN" altLang="en-US" sz="3300" dirty="0">
              <a:solidFill>
                <a:srgbClr val="C00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73198" y="1190774"/>
            <a:ext cx="56166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spc="300" dirty="0">
                <a:ln w="4127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汉仪凌波体简" panose="02010604000101010101" pitchFamily="2" charset="-122"/>
                <a:ea typeface="汉仪凌波体简" panose="02010604000101010101" pitchFamily="2" charset="-122"/>
                <a:cs typeface="+mn-ea"/>
                <a:sym typeface="+mn-lt"/>
              </a:rPr>
              <a:t>谢谢欣赏</a:t>
            </a:r>
            <a:endParaRPr lang="zh-CN" altLang="en-US" sz="8000" b="1" spc="300" dirty="0">
              <a:ln w="41275"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汉仪凌波体简" panose="02010604000101010101" pitchFamily="2" charset="-122"/>
              <a:ea typeface="汉仪凌波体简" panose="0201060400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9527" y="643308"/>
            <a:ext cx="9263569" cy="5556953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246651" y="983224"/>
            <a:ext cx="2008790" cy="1338670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>
            <a:spLocks noChangeAspect="1"/>
          </p:cNvSpPr>
          <p:nvPr/>
        </p:nvSpPr>
        <p:spPr>
          <a:xfrm>
            <a:off x="3581892" y="983224"/>
            <a:ext cx="2008790" cy="1338670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>
            <a:spLocks noChangeAspect="1"/>
          </p:cNvSpPr>
          <p:nvPr/>
        </p:nvSpPr>
        <p:spPr>
          <a:xfrm>
            <a:off x="5917133" y="983224"/>
            <a:ext cx="2008790" cy="1338670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>
            <a:spLocks noChangeAspect="1"/>
          </p:cNvSpPr>
          <p:nvPr/>
        </p:nvSpPr>
        <p:spPr>
          <a:xfrm>
            <a:off x="1246651" y="3115152"/>
            <a:ext cx="2008790" cy="1338670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>
            <a:spLocks noChangeAspect="1"/>
          </p:cNvSpPr>
          <p:nvPr/>
        </p:nvSpPr>
        <p:spPr>
          <a:xfrm>
            <a:off x="3581892" y="3115152"/>
            <a:ext cx="2008790" cy="1338670"/>
          </a:xfrm>
          <a:prstGeom prst="rect">
            <a:avLst/>
          </a:prstGeom>
          <a:blipFill dpi="0" rotWithShape="1">
            <a:blip r:embed="rId6" cstate="screen"/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>
            <a:spLocks noChangeAspect="1"/>
          </p:cNvSpPr>
          <p:nvPr/>
        </p:nvSpPr>
        <p:spPr>
          <a:xfrm>
            <a:off x="5917133" y="3115152"/>
            <a:ext cx="2008790" cy="1338670"/>
          </a:xfrm>
          <a:prstGeom prst="rect">
            <a:avLst/>
          </a:prstGeom>
          <a:blipFill dpi="0" rotWithShape="1">
            <a:blip r:embed="rId7" cstate="screen"/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-1095424" y="1937792"/>
            <a:ext cx="2974196" cy="320729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H="1">
            <a:off x="7293801" y="1937792"/>
            <a:ext cx="2974196" cy="32072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9" grpId="0" animBg="1"/>
      <p:bldP spid="50" grpId="0" animBg="1"/>
      <p:bldP spid="88" grpId="0" animBg="1"/>
      <p:bldP spid="8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9527" y="0"/>
            <a:ext cx="9153527" cy="5145088"/>
          </a:xfrm>
          <a:prstGeom prst="rect">
            <a:avLst/>
          </a:prstGeom>
          <a:solidFill>
            <a:srgbClr val="ADD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9527" y="46080"/>
            <a:ext cx="9153527" cy="13777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1095424" y="643308"/>
            <a:ext cx="11363421" cy="5556953"/>
            <a:chOff x="-1095424" y="643308"/>
            <a:chExt cx="11363421" cy="555695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1095424" y="1937792"/>
              <a:ext cx="2974196" cy="320729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293801" y="1937792"/>
              <a:ext cx="2974196" cy="3207296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074630" y="731152"/>
            <a:ext cx="3460734" cy="3904418"/>
            <a:chOff x="3017480" y="921652"/>
            <a:chExt cx="3460734" cy="3904418"/>
          </a:xfrm>
        </p:grpSpPr>
        <p:grpSp>
          <p:nvGrpSpPr>
            <p:cNvPr id="3" name="组合 2"/>
            <p:cNvGrpSpPr/>
            <p:nvPr/>
          </p:nvGrpSpPr>
          <p:grpSpPr>
            <a:xfrm>
              <a:off x="3017480" y="921652"/>
              <a:ext cx="3460734" cy="3904418"/>
              <a:chOff x="3240238" y="1289083"/>
              <a:chExt cx="3015218" cy="340178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3240238" y="1289083"/>
                <a:ext cx="3015218" cy="3401784"/>
              </a:xfrm>
              <a:prstGeom prst="rect">
                <a:avLst/>
              </a:prstGeom>
            </p:spPr>
          </p:pic>
          <p:sp>
            <p:nvSpPr>
              <p:cNvPr id="2" name="矩形 1"/>
              <p:cNvSpPr/>
              <p:nvPr/>
            </p:nvSpPr>
            <p:spPr>
              <a:xfrm>
                <a:off x="3695953" y="2610573"/>
                <a:ext cx="2201445" cy="870073"/>
              </a:xfrm>
              <a:prstGeom prst="rect">
                <a:avLst/>
              </a:prstGeom>
              <a:solidFill>
                <a:srgbClr val="D4AB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テキスト プレースホルダー 5"/>
            <p:cNvSpPr txBox="1"/>
            <p:nvPr/>
          </p:nvSpPr>
          <p:spPr>
            <a:xfrm>
              <a:off x="3540530" y="2602956"/>
              <a:ext cx="2937684" cy="834075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zh-CN" altLang="en-US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圣诞节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的</a:t>
              </a:r>
              <a:endParaRPr lang="en-US" altLang="zh-CN" sz="4000" b="1" spc="300" dirty="0" smtClean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en-US" altLang="zh-CN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 </a:t>
              </a:r>
              <a:r>
                <a:rPr lang="en-US" altLang="zh-CN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 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由来</a:t>
              </a:r>
              <a:endParaRPr lang="ja-JP" altLang="en-US" sz="4000" b="1" spc="300" dirty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21" name="矩形 20"/>
          <p:cNvSpPr/>
          <p:nvPr/>
        </p:nvSpPr>
        <p:spPr>
          <a:xfrm>
            <a:off x="738591" y="299251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圣诞节由来</a:t>
            </a:r>
            <a:endParaRPr lang="zh-CN" altLang="en-US" sz="1500" dirty="0"/>
          </a:p>
        </p:txBody>
      </p:sp>
      <p:sp>
        <p:nvSpPr>
          <p:cNvPr id="16" name="矩形 15"/>
          <p:cNvSpPr/>
          <p:nvPr/>
        </p:nvSpPr>
        <p:spPr>
          <a:xfrm>
            <a:off x="1335866" y="1267994"/>
            <a:ext cx="5166533" cy="196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圣诞节（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Christmas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）又称耶诞节，译名为“基督弥撒”，西方传统节日，在每年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日。弥撒是教会的一种礼拜仪式。圣诞节是一个宗教节，因为把它当作耶稣的诞辰来庆祝，故名“耶诞节”。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大部分的天主教教堂都会先在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24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日的平安夜，亦即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日凌晨举行子夜弥撒，而一些基督教会则会举行报佳音，然后在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日庆祝圣诞节；基督教的另一大分支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东正教的圣诞节庆则在每年的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7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圣诞节也是西方世界以及其他很多地区的公共假日，例如：在亚洲的香港、澳门、马来西亚和新加坡。圣经实际上并无记载耶稣诞生日期，圣诞节是后人公定的。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64343" y="1642721"/>
            <a:ext cx="6989430" cy="1806666"/>
            <a:chOff x="1364343" y="1642721"/>
            <a:chExt cx="6989430" cy="1806666"/>
          </a:xfrm>
        </p:grpSpPr>
        <p:sp>
          <p:nvSpPr>
            <p:cNvPr id="4" name="矩形 3"/>
            <p:cNvSpPr/>
            <p:nvPr/>
          </p:nvSpPr>
          <p:spPr>
            <a:xfrm>
              <a:off x="1364343" y="3340729"/>
              <a:ext cx="6561521" cy="1086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 cstate="screen"/>
            <a:srcRect b="37565"/>
            <a:stretch>
              <a:fillRect/>
            </a:stretch>
          </p:blipFill>
          <p:spPr>
            <a:xfrm>
              <a:off x="5523689" y="1642721"/>
              <a:ext cx="2830084" cy="176697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9527" y="0"/>
            <a:ext cx="9153527" cy="5145088"/>
          </a:xfrm>
          <a:prstGeom prst="rect">
            <a:avLst/>
          </a:prstGeom>
          <a:solidFill>
            <a:srgbClr val="ADD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9527" y="46080"/>
            <a:ext cx="9153527" cy="13777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-1095424" y="643308"/>
            <a:ext cx="11363421" cy="5556953"/>
            <a:chOff x="-1095424" y="643308"/>
            <a:chExt cx="11363421" cy="555695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1095424" y="1937792"/>
              <a:ext cx="2974196" cy="320729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293801" y="1937792"/>
              <a:ext cx="2974196" cy="3207296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074630" y="731152"/>
            <a:ext cx="3460734" cy="3904418"/>
            <a:chOff x="3017480" y="921652"/>
            <a:chExt cx="3460734" cy="3904418"/>
          </a:xfrm>
        </p:grpSpPr>
        <p:grpSp>
          <p:nvGrpSpPr>
            <p:cNvPr id="18" name="组合 17"/>
            <p:cNvGrpSpPr/>
            <p:nvPr/>
          </p:nvGrpSpPr>
          <p:grpSpPr>
            <a:xfrm>
              <a:off x="3017480" y="921652"/>
              <a:ext cx="3460734" cy="3904418"/>
              <a:chOff x="3240238" y="1289083"/>
              <a:chExt cx="3015218" cy="3401784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3240238" y="1289083"/>
                <a:ext cx="3015218" cy="3401784"/>
              </a:xfrm>
              <a:prstGeom prst="rect">
                <a:avLst/>
              </a:prstGeom>
            </p:spPr>
          </p:pic>
          <p:sp>
            <p:nvSpPr>
              <p:cNvPr id="21" name="矩形 20"/>
              <p:cNvSpPr/>
              <p:nvPr/>
            </p:nvSpPr>
            <p:spPr>
              <a:xfrm>
                <a:off x="3695953" y="2610573"/>
                <a:ext cx="2201445" cy="870073"/>
              </a:xfrm>
              <a:prstGeom prst="rect">
                <a:avLst/>
              </a:prstGeom>
              <a:solidFill>
                <a:srgbClr val="D4AB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テキスト プレースホルダー 5"/>
            <p:cNvSpPr txBox="1"/>
            <p:nvPr/>
          </p:nvSpPr>
          <p:spPr>
            <a:xfrm>
              <a:off x="3540530" y="2602956"/>
              <a:ext cx="2937684" cy="834075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zh-CN" altLang="en-US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圣诞节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的</a:t>
              </a:r>
              <a:endParaRPr lang="en-US" altLang="zh-CN" sz="4000" b="1" spc="300" dirty="0" smtClean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en-US" altLang="zh-CN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 </a:t>
              </a:r>
              <a:r>
                <a:rPr lang="en-US" altLang="zh-CN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 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历史</a:t>
              </a:r>
              <a:endParaRPr lang="ja-JP" altLang="en-US" sz="4000" b="1" spc="300" dirty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50" name="矩形 49"/>
          <p:cNvSpPr/>
          <p:nvPr/>
        </p:nvSpPr>
        <p:spPr>
          <a:xfrm>
            <a:off x="737863" y="286709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圣诞节起源</a:t>
            </a:r>
            <a:endParaRPr lang="zh-CN" altLang="en-US" sz="15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150" y="0"/>
            <a:ext cx="7423908" cy="547202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 rot="609151">
            <a:off x="2398238" y="1614662"/>
            <a:ext cx="4422694" cy="196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据说耶稣是因着圣灵成孕，由童女马利亚所生的。神更派遣使者加伯列在梦中晓谕约瑟，叫他不要因为马利亚未婚怀孕而不要她，反而要与她成亲，把那孩子起名为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"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耶稣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"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，意思是要他把百姓从罪恶中救出来。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当马利亚快要临盆的时候，罗马政府下了命令，全部人民到伯利恒务必申报户籍。约瑟和马利亚只好遵命。他们到达伯利恒时，天色已昏，无奈两人未能找到旅馆渡宿，只有一个马棚可以暂住。就在这时，耶稣要出生了。于是马利亚唯有在马槽上，生下耶稣。后人为纪念耶稣的诞生，便定</a:t>
            </a:r>
            <a:r>
              <a:rPr lang="zh-CN" altLang="en-US" sz="1015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十二             月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二十五为圣诞节，年年望弥撒，纪念耶稣的出世。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07157" y="1663384"/>
            <a:ext cx="6356350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4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世纪初，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6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日是罗马帝国东部各教会纪念耶稣降生和受洗的双重节日、称为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“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主显节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”(Epiphany)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，亦称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“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显现节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”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，即上帝通过耶稣向世人显示自己。当时只有那路拉冷的教会例外，那里只纪念耶稣的诞生而不纪念耶稣的受洗。后历史学家在罗马基督徒习用的日历中发现公元 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354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年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日页内记录着：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“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基督降生在犹大的伯利恒。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”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经研究，一般认为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日伴为圣诞节可能开始于公元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336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年的罗马教会，约在公元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375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年传到小亚细亚的安提阿，公元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430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年传到埃及的亚历山大里亚，耶路撒冷的教会接受得最晚，而亚美尼亚的教会则仍然坚持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6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日主显节是耶稣的诞辰。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737863" y="286709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圣诞节起源</a:t>
            </a:r>
            <a:endParaRPr lang="zh-CN" altLang="en-US" sz="15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0042" y="-160336"/>
            <a:ext cx="9144000" cy="51428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7865" y="257681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圣诞节起源</a:t>
            </a:r>
            <a:endParaRPr lang="zh-CN" altLang="en-US" sz="1500" dirty="0"/>
          </a:p>
        </p:txBody>
      </p:sp>
      <p:grpSp>
        <p:nvGrpSpPr>
          <p:cNvPr id="7" name="组合 6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2583439" y="-1219314"/>
            <a:ext cx="4295754" cy="4993029"/>
            <a:chOff x="2583439" y="-1175772"/>
            <a:chExt cx="4295754" cy="499302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hqprint"/>
            <a:stretch>
              <a:fillRect/>
            </a:stretch>
          </p:blipFill>
          <p:spPr>
            <a:xfrm>
              <a:off x="2658088" y="-1175772"/>
              <a:ext cx="4221105" cy="4221105"/>
            </a:xfrm>
            <a:prstGeom prst="rect">
              <a:avLst/>
            </a:prstGeom>
          </p:spPr>
        </p:pic>
        <p:sp>
          <p:nvSpPr>
            <p:cNvPr id="13" name="圆角矩形 12"/>
            <p:cNvSpPr/>
            <p:nvPr/>
          </p:nvSpPr>
          <p:spPr>
            <a:xfrm>
              <a:off x="2583439" y="2414551"/>
              <a:ext cx="4031924" cy="1402706"/>
            </a:xfrm>
            <a:prstGeom prst="roundRect">
              <a:avLst/>
            </a:prstGeom>
            <a:solidFill>
              <a:schemeClr val="bg1"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629150" y="2414551"/>
            <a:ext cx="3986213" cy="1261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 12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日本是波斯太阳神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(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即光明之神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)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密特拉</a:t>
            </a:r>
            <a:r>
              <a:rPr lang="en-US" altLang="zh-CN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(Mithra)</a:t>
            </a: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的诞辰，是一个异教徒节日，同时太阳神也是罗马国教众神之一。这一天又是罗马历书的冬至节，崇拜太阳神的异教徒把这一天当作春天的希望，万物复苏的开始。基于此原因，罗马教会选择这一天作为圣诞节。这是教会初期力图把异教徒的风俗习惯基督教化的措施之一。</a:t>
            </a:r>
            <a:endParaRPr lang="zh-CN" altLang="en-US" sz="101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3568</Words>
  <Application>WPS 演示</Application>
  <PresentationFormat>自定义</PresentationFormat>
  <Paragraphs>116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方正粗倩简体</vt:lpstr>
      <vt:lpstr>迷你简菱心</vt:lpstr>
      <vt:lpstr>Calibri</vt:lpstr>
      <vt:lpstr>Arial Unicode MS</vt:lpstr>
      <vt:lpstr>等线 Light</vt:lpstr>
      <vt:lpstr>Calibri Light</vt:lpstr>
      <vt:lpstr>等线</vt:lpstr>
      <vt:lpstr>方正卡通简体</vt:lpstr>
      <vt:lpstr>汉仪凌波体简</vt:lpstr>
      <vt:lpstr>Arial</vt:lpstr>
      <vt:lpstr>Yu Gothic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</dc:title>
  <dc:creator>第一PPT</dc:creator>
  <cp:keywords>www.1ppt.com</cp:keywords>
  <dc:description>www.1ppt.com</dc:description>
  <cp:lastModifiedBy>admin</cp:lastModifiedBy>
  <cp:revision>123</cp:revision>
  <dcterms:created xsi:type="dcterms:W3CDTF">2017-11-04T07:06:00Z</dcterms:created>
  <dcterms:modified xsi:type="dcterms:W3CDTF">2018-12-07T06:21:32Z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2052-10.1.0.7670</vt:lpwstr>
  </property>
</Properties>
</file>